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EF216D-3E17-430F-8240-502520D6DFD0}" type="datetimeFigureOut">
              <a:rPr lang="en-US" smtClean="0"/>
              <a:t>11/27/2024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110346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EF216D-3E17-430F-8240-502520D6DFD0}"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382031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F216D-3E17-430F-8240-502520D6DFD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1827784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F216D-3E17-430F-8240-502520D6DFD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3331474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F216D-3E17-430F-8240-502520D6DFD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2355619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F216D-3E17-430F-8240-502520D6DFD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393260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F216D-3E17-430F-8240-502520D6DFD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4136778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F216D-3E17-430F-8240-502520D6DFD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407494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F216D-3E17-430F-8240-502520D6DFD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355408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EF216D-3E17-430F-8240-502520D6DFD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55620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F216D-3E17-430F-8240-502520D6DFD0}"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151005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EF216D-3E17-430F-8240-502520D6DFD0}"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123214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EF216D-3E17-430F-8240-502520D6DFD0}" type="datetimeFigureOut">
              <a:rPr lang="en-US" smtClean="0"/>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1100289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EF216D-3E17-430F-8240-502520D6DFD0}" type="datetimeFigureOut">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96189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F216D-3E17-430F-8240-502520D6DFD0}" type="datetimeFigureOut">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25804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EF216D-3E17-430F-8240-502520D6DFD0}"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841772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EF216D-3E17-430F-8240-502520D6DFD0}"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11CD6-5BEF-4E32-9E7D-D9920298F398}" type="slidenum">
              <a:rPr lang="en-US" smtClean="0"/>
              <a:t>‹#›</a:t>
            </a:fld>
            <a:endParaRPr lang="en-US"/>
          </a:p>
        </p:txBody>
      </p:sp>
    </p:spTree>
    <p:extLst>
      <p:ext uri="{BB962C8B-B14F-4D97-AF65-F5344CB8AC3E}">
        <p14:creationId xmlns:p14="http://schemas.microsoft.com/office/powerpoint/2010/main" val="6166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EF216D-3E17-430F-8240-502520D6DFD0}" type="datetimeFigureOut">
              <a:rPr lang="en-US" smtClean="0"/>
              <a:t>11/27/2024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E11CD6-5BEF-4E32-9E7D-D9920298F398}" type="slidenum">
              <a:rPr lang="en-US" smtClean="0"/>
              <a:t>‹#›</a:t>
            </a:fld>
            <a:endParaRPr lang="en-US"/>
          </a:p>
        </p:txBody>
      </p:sp>
    </p:spTree>
    <p:extLst>
      <p:ext uri="{BB962C8B-B14F-4D97-AF65-F5344CB8AC3E}">
        <p14:creationId xmlns:p14="http://schemas.microsoft.com/office/powerpoint/2010/main" val="156533576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fimbschool-my.sharepoint.com/:u:/g/personal/amartya_majumder2325_jagsom_edu_in/EVb_CEVFueRKougTX5ifRc8B3Q77Ty9B_emZCGyWT0CWUQ?e=gPXThR"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ifimbschool-my.sharepoint.com/:u:/g/personal/amartya_majumder2325_jagsom_edu_in/EVb_CEVFueRKougTX5ifRc8B3Q77Ty9B_emZCGyWT0CWUQ?e=YEfzi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A99D-6936-3D6E-5166-848E5A084363}"/>
              </a:ext>
            </a:extLst>
          </p:cNvPr>
          <p:cNvSpPr>
            <a:spLocks noGrp="1"/>
          </p:cNvSpPr>
          <p:nvPr>
            <p:ph type="ctrTitle"/>
          </p:nvPr>
        </p:nvSpPr>
        <p:spPr>
          <a:xfrm>
            <a:off x="1858297" y="474483"/>
            <a:ext cx="9144000" cy="697937"/>
          </a:xfrm>
        </p:spPr>
        <p:txBody>
          <a:bodyPr>
            <a:normAutofit fontScale="90000"/>
          </a:bodyPr>
          <a:lstStyle/>
          <a:p>
            <a:r>
              <a:rPr lang="en-US" sz="4400" b="1" dirty="0">
                <a:effectLst>
                  <a:outerShdw blurRad="38100" dist="38100" dir="2700000" algn="tl">
                    <a:srgbClr val="000000">
                      <a:alpha val="43137"/>
                    </a:srgbClr>
                  </a:outerShdw>
                </a:effectLst>
              </a:rPr>
              <a:t>Strategic Decision Making with Power BI</a:t>
            </a:r>
          </a:p>
        </p:txBody>
      </p:sp>
      <p:pic>
        <p:nvPicPr>
          <p:cNvPr id="5" name="Picture 4" descr="A yellow sign with black text&#10;&#10;Description automatically generated">
            <a:extLst>
              <a:ext uri="{FF2B5EF4-FFF2-40B4-BE49-F238E27FC236}">
                <a16:creationId xmlns:a16="http://schemas.microsoft.com/office/drawing/2014/main" id="{610FDF70-9CBE-5AA0-1D09-2320BCA87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876" y="1448924"/>
            <a:ext cx="8218842" cy="2512612"/>
          </a:xfrm>
          <a:prstGeom prst="rect">
            <a:avLst/>
          </a:prstGeom>
        </p:spPr>
      </p:pic>
      <p:sp>
        <p:nvSpPr>
          <p:cNvPr id="6" name="Title 1">
            <a:extLst>
              <a:ext uri="{FF2B5EF4-FFF2-40B4-BE49-F238E27FC236}">
                <a16:creationId xmlns:a16="http://schemas.microsoft.com/office/drawing/2014/main" id="{2CE7B41E-D555-AB5C-63E2-D37436289A65}"/>
              </a:ext>
            </a:extLst>
          </p:cNvPr>
          <p:cNvSpPr txBox="1">
            <a:spLocks/>
          </p:cNvSpPr>
          <p:nvPr/>
        </p:nvSpPr>
        <p:spPr>
          <a:xfrm>
            <a:off x="5014538" y="4711139"/>
            <a:ext cx="2162924" cy="697937"/>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Group - 3 </a:t>
            </a:r>
          </a:p>
        </p:txBody>
      </p:sp>
    </p:spTree>
    <p:extLst>
      <p:ext uri="{BB962C8B-B14F-4D97-AF65-F5344CB8AC3E}">
        <p14:creationId xmlns:p14="http://schemas.microsoft.com/office/powerpoint/2010/main" val="322142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214A-2725-ECEA-56E1-D355C55767AE}"/>
              </a:ext>
            </a:extLst>
          </p:cNvPr>
          <p:cNvSpPr>
            <a:spLocks noGrp="1"/>
          </p:cNvSpPr>
          <p:nvPr>
            <p:ph type="title"/>
          </p:nvPr>
        </p:nvSpPr>
        <p:spPr>
          <a:xfrm>
            <a:off x="4119716" y="194188"/>
            <a:ext cx="4984237" cy="1054510"/>
          </a:xfrm>
        </p:spPr>
        <p:txBody>
          <a:bodyPr/>
          <a:lstStyle/>
          <a:p>
            <a:r>
              <a:rPr lang="en-US" b="1" dirty="0"/>
              <a:t>Conclusion</a:t>
            </a:r>
          </a:p>
        </p:txBody>
      </p:sp>
      <p:sp>
        <p:nvSpPr>
          <p:cNvPr id="5" name="TextBox 4">
            <a:extLst>
              <a:ext uri="{FF2B5EF4-FFF2-40B4-BE49-F238E27FC236}">
                <a16:creationId xmlns:a16="http://schemas.microsoft.com/office/drawing/2014/main" id="{7930993F-E9B8-6600-A68B-60565EB0DD0B}"/>
              </a:ext>
            </a:extLst>
          </p:cNvPr>
          <p:cNvSpPr txBox="1"/>
          <p:nvPr/>
        </p:nvSpPr>
        <p:spPr>
          <a:xfrm>
            <a:off x="2497393" y="1633960"/>
            <a:ext cx="7983795" cy="3970318"/>
          </a:xfrm>
          <a:prstGeom prst="rect">
            <a:avLst/>
          </a:prstGeom>
          <a:noFill/>
        </p:spPr>
        <p:txBody>
          <a:bodyPr wrap="square">
            <a:spAutoFit/>
          </a:bodyPr>
          <a:lstStyle/>
          <a:p>
            <a:pPr algn="just"/>
            <a:r>
              <a:rPr lang="en-US" dirty="0"/>
              <a:t>The Olympic performance dashboard provides actionable insights into trends across countries, sports, gender, and athlete demographics. These insights enable businesses in sportswear, broadcasting, and sponsorship industries to align their strategies with data-driven opportunities.</a:t>
            </a:r>
          </a:p>
          <a:p>
            <a:pPr algn="just"/>
            <a:endParaRPr lang="en-US" dirty="0"/>
          </a:p>
          <a:p>
            <a:pPr algn="just"/>
            <a:r>
              <a:rPr lang="en-US" b="1" dirty="0"/>
              <a:t>Key takeaways include:</a:t>
            </a:r>
          </a:p>
          <a:p>
            <a:pPr algn="just"/>
            <a:endParaRPr lang="en-US" b="1" dirty="0"/>
          </a:p>
          <a:p>
            <a:pPr algn="just">
              <a:buFont typeface="Arial" panose="020B0604020202020204" pitchFamily="34" charset="0"/>
              <a:buChar char="•"/>
            </a:pPr>
            <a:r>
              <a:rPr lang="en-US" dirty="0"/>
              <a:t>Leveraging consistent performers like the USA and China for sponsorships.</a:t>
            </a:r>
          </a:p>
          <a:p>
            <a:pPr algn="just"/>
            <a:endParaRPr lang="en-US" dirty="0"/>
          </a:p>
          <a:p>
            <a:pPr algn="just">
              <a:buFont typeface="Arial" panose="020B0604020202020204" pitchFamily="34" charset="0"/>
              <a:buChar char="•"/>
            </a:pPr>
            <a:r>
              <a:rPr lang="en-US" dirty="0"/>
              <a:t>Targeting high-growth sports and inclusive demographics to maximize marketing impact.</a:t>
            </a:r>
          </a:p>
          <a:p>
            <a:pPr algn="just"/>
            <a:endParaRPr lang="en-US" dirty="0"/>
          </a:p>
          <a:p>
            <a:pPr algn="just">
              <a:buFont typeface="Arial" panose="020B0604020202020204" pitchFamily="34" charset="0"/>
              <a:buChar char="•"/>
            </a:pPr>
            <a:r>
              <a:rPr lang="en-US" dirty="0"/>
              <a:t>Capitalizing on audience interest in high-viewership events like athletics and gymnastics for greater engagement.</a:t>
            </a:r>
          </a:p>
        </p:txBody>
      </p:sp>
    </p:spTree>
    <p:extLst>
      <p:ext uri="{BB962C8B-B14F-4D97-AF65-F5344CB8AC3E}">
        <p14:creationId xmlns:p14="http://schemas.microsoft.com/office/powerpoint/2010/main" val="244005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176B-DD7E-DE6B-EECF-8E31B3BDE5B6}"/>
              </a:ext>
            </a:extLst>
          </p:cNvPr>
          <p:cNvSpPr>
            <a:spLocks noGrp="1"/>
          </p:cNvSpPr>
          <p:nvPr>
            <p:ph type="title"/>
          </p:nvPr>
        </p:nvSpPr>
        <p:spPr>
          <a:xfrm>
            <a:off x="2487562" y="2435943"/>
            <a:ext cx="7658611" cy="1752599"/>
          </a:xfrm>
        </p:spPr>
        <p:txBody>
          <a:bodyPr>
            <a:normAutofit/>
          </a:bodyPr>
          <a:lstStyle/>
          <a:p>
            <a:r>
              <a:rPr lang="en-US" sz="9600" b="1" i="1" dirty="0"/>
              <a:t>Thank You</a:t>
            </a:r>
          </a:p>
        </p:txBody>
      </p:sp>
    </p:spTree>
    <p:extLst>
      <p:ext uri="{BB962C8B-B14F-4D97-AF65-F5344CB8AC3E}">
        <p14:creationId xmlns:p14="http://schemas.microsoft.com/office/powerpoint/2010/main" val="188293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1993-0ECB-4E58-61CE-6FC67ADB575B}"/>
              </a:ext>
            </a:extLst>
          </p:cNvPr>
          <p:cNvSpPr>
            <a:spLocks noGrp="1"/>
          </p:cNvSpPr>
          <p:nvPr>
            <p:ph type="title"/>
          </p:nvPr>
        </p:nvSpPr>
        <p:spPr>
          <a:xfrm>
            <a:off x="838200" y="365125"/>
            <a:ext cx="10379177" cy="1325563"/>
          </a:xfrm>
        </p:spPr>
        <p:txBody>
          <a:bodyPr/>
          <a:lstStyle/>
          <a:p>
            <a:r>
              <a:rPr lang="en-US" b="1" dirty="0"/>
              <a:t>Problem Statement</a:t>
            </a:r>
          </a:p>
        </p:txBody>
      </p:sp>
      <p:sp>
        <p:nvSpPr>
          <p:cNvPr id="3" name="Content Placeholder 2">
            <a:extLst>
              <a:ext uri="{FF2B5EF4-FFF2-40B4-BE49-F238E27FC236}">
                <a16:creationId xmlns:a16="http://schemas.microsoft.com/office/drawing/2014/main" id="{5ABAEE46-C66B-0DDB-DB09-73866A30DE4C}"/>
              </a:ext>
            </a:extLst>
          </p:cNvPr>
          <p:cNvSpPr>
            <a:spLocks noGrp="1"/>
          </p:cNvSpPr>
          <p:nvPr>
            <p:ph idx="1"/>
          </p:nvPr>
        </p:nvSpPr>
        <p:spPr>
          <a:xfrm>
            <a:off x="1544894" y="1530656"/>
            <a:ext cx="10242755" cy="1603375"/>
          </a:xfrm>
        </p:spPr>
        <p:txBody>
          <a:bodyPr>
            <a:normAutofit/>
          </a:bodyPr>
          <a:lstStyle/>
          <a:p>
            <a:pPr marL="0" indent="0" algn="just">
              <a:buNone/>
            </a:pPr>
            <a:r>
              <a:rPr lang="en-US" b="1" i="1" dirty="0"/>
              <a:t>"Unlocking Olympic performance trends to empower businesses with data-driven insights for sponsorship, marketing, and audience engagement in the sports and entertainment industries."</a:t>
            </a:r>
          </a:p>
        </p:txBody>
      </p:sp>
      <p:sp>
        <p:nvSpPr>
          <p:cNvPr id="5" name="TextBox 4">
            <a:extLst>
              <a:ext uri="{FF2B5EF4-FFF2-40B4-BE49-F238E27FC236}">
                <a16:creationId xmlns:a16="http://schemas.microsoft.com/office/drawing/2014/main" id="{9991E3FA-3ED8-CFE2-A1CA-74EB98FDABCA}"/>
              </a:ext>
            </a:extLst>
          </p:cNvPr>
          <p:cNvSpPr txBox="1"/>
          <p:nvPr/>
        </p:nvSpPr>
        <p:spPr>
          <a:xfrm>
            <a:off x="2576052" y="3286072"/>
            <a:ext cx="7610168" cy="3139321"/>
          </a:xfrm>
          <a:prstGeom prst="rect">
            <a:avLst/>
          </a:prstGeom>
          <a:noFill/>
        </p:spPr>
        <p:txBody>
          <a:bodyPr wrap="square">
            <a:spAutoFit/>
          </a:bodyPr>
          <a:lstStyle/>
          <a:p>
            <a:r>
              <a:rPr lang="en-US" b="1" dirty="0"/>
              <a:t>Background</a:t>
            </a:r>
          </a:p>
          <a:p>
            <a:endParaRPr lang="en-US" b="1" dirty="0"/>
          </a:p>
          <a:p>
            <a:pPr algn="just"/>
            <a:r>
              <a:rPr lang="en-US" dirty="0"/>
              <a:t>The Olympic Games are more than just a global sporting event—they are a goldmine of data that reflects trends in country-wise dominance, athlete success, and sports popularity. This data is invaluable for businesses in sportswear, broadcasting, advertising, and event management, offering unique opportunities to align with top-performing athletes, target audience demographics, and create impactful marketing campaigns. By analyzing historical performance and demographic trends, businesses can unlock new growth avenues, optimize their strategies, and connect with audiences on a deeper level.</a:t>
            </a:r>
          </a:p>
        </p:txBody>
      </p:sp>
    </p:spTree>
    <p:extLst>
      <p:ext uri="{BB962C8B-B14F-4D97-AF65-F5344CB8AC3E}">
        <p14:creationId xmlns:p14="http://schemas.microsoft.com/office/powerpoint/2010/main" val="391479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D121-DE2B-434C-96EA-1A230601B130}"/>
              </a:ext>
            </a:extLst>
          </p:cNvPr>
          <p:cNvSpPr>
            <a:spLocks noGrp="1"/>
          </p:cNvSpPr>
          <p:nvPr>
            <p:ph type="title"/>
          </p:nvPr>
        </p:nvSpPr>
        <p:spPr>
          <a:xfrm>
            <a:off x="2330064" y="480552"/>
            <a:ext cx="8327204" cy="838200"/>
          </a:xfrm>
        </p:spPr>
        <p:txBody>
          <a:bodyPr/>
          <a:lstStyle/>
          <a:p>
            <a:r>
              <a:rPr lang="en-US" b="1" dirty="0"/>
              <a:t>Objectives</a:t>
            </a:r>
          </a:p>
        </p:txBody>
      </p:sp>
      <p:sp>
        <p:nvSpPr>
          <p:cNvPr id="3" name="Content Placeholder 2">
            <a:extLst>
              <a:ext uri="{FF2B5EF4-FFF2-40B4-BE49-F238E27FC236}">
                <a16:creationId xmlns:a16="http://schemas.microsoft.com/office/drawing/2014/main" id="{EC1BF255-9CF0-C580-2EB9-20B3DD1017EB}"/>
              </a:ext>
            </a:extLst>
          </p:cNvPr>
          <p:cNvSpPr>
            <a:spLocks noGrp="1"/>
          </p:cNvSpPr>
          <p:nvPr>
            <p:ph idx="1"/>
          </p:nvPr>
        </p:nvSpPr>
        <p:spPr>
          <a:xfrm>
            <a:off x="1484310" y="1582994"/>
            <a:ext cx="10018713" cy="3677264"/>
          </a:xfrm>
        </p:spPr>
        <p:txBody>
          <a:bodyPr/>
          <a:lstStyle/>
          <a:p>
            <a:pPr algn="just"/>
            <a:r>
              <a:rPr lang="en-US" dirty="0"/>
              <a:t>Identify top-performing countries, sports, and athletes for sponsorship opportunities.</a:t>
            </a:r>
          </a:p>
          <a:p>
            <a:pPr algn="just"/>
            <a:r>
              <a:rPr lang="en-US" dirty="0"/>
              <a:t>Leverage age, gender, and seasonal trends to craft targeted marketing strategies.</a:t>
            </a:r>
          </a:p>
          <a:p>
            <a:pPr algn="just"/>
            <a:r>
              <a:rPr lang="en-US" dirty="0"/>
              <a:t>Prioritize popular sports and events to boost audience engagement.</a:t>
            </a:r>
          </a:p>
          <a:p>
            <a:pPr algn="just"/>
            <a:r>
              <a:rPr lang="en-US" dirty="0"/>
              <a:t>Use historical trends to guide data-driven business decisions.</a:t>
            </a:r>
          </a:p>
          <a:p>
            <a:pPr algn="just"/>
            <a:r>
              <a:rPr lang="en-US" dirty="0"/>
              <a:t>Align brand campaigns with successful athletes and medal-winning sports.</a:t>
            </a:r>
          </a:p>
        </p:txBody>
      </p:sp>
    </p:spTree>
    <p:extLst>
      <p:ext uri="{BB962C8B-B14F-4D97-AF65-F5344CB8AC3E}">
        <p14:creationId xmlns:p14="http://schemas.microsoft.com/office/powerpoint/2010/main" val="2573831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C498-3084-2007-FEEB-D0C910E59C19}"/>
              </a:ext>
            </a:extLst>
          </p:cNvPr>
          <p:cNvSpPr>
            <a:spLocks noGrp="1"/>
          </p:cNvSpPr>
          <p:nvPr>
            <p:ph type="title"/>
          </p:nvPr>
        </p:nvSpPr>
        <p:spPr>
          <a:xfrm>
            <a:off x="3861160" y="184356"/>
            <a:ext cx="4886632" cy="671052"/>
          </a:xfrm>
        </p:spPr>
        <p:txBody>
          <a:bodyPr>
            <a:normAutofit fontScale="90000"/>
          </a:bodyPr>
          <a:lstStyle/>
          <a:p>
            <a:r>
              <a:rPr lang="en-US" b="1" dirty="0"/>
              <a:t>Dashboard</a:t>
            </a:r>
          </a:p>
        </p:txBody>
      </p:sp>
      <p:pic>
        <p:nvPicPr>
          <p:cNvPr id="5" name="Picture 4">
            <a:extLst>
              <a:ext uri="{FF2B5EF4-FFF2-40B4-BE49-F238E27FC236}">
                <a16:creationId xmlns:a16="http://schemas.microsoft.com/office/drawing/2014/main" id="{A970D4CD-F3DB-EC13-F7D4-3807F430E7F1}"/>
              </a:ext>
            </a:extLst>
          </p:cNvPr>
          <p:cNvPicPr>
            <a:picLocks noChangeAspect="1"/>
          </p:cNvPicPr>
          <p:nvPr/>
        </p:nvPicPr>
        <p:blipFill>
          <a:blip r:embed="rId2"/>
          <a:stretch>
            <a:fillRect/>
          </a:stretch>
        </p:blipFill>
        <p:spPr>
          <a:xfrm>
            <a:off x="1641988" y="855408"/>
            <a:ext cx="9429136" cy="4853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5555120-E824-C6B8-96FC-9237FFFE687E}"/>
              </a:ext>
            </a:extLst>
          </p:cNvPr>
          <p:cNvSpPr txBox="1"/>
          <p:nvPr/>
        </p:nvSpPr>
        <p:spPr>
          <a:xfrm>
            <a:off x="2576052" y="5918783"/>
            <a:ext cx="6774425" cy="707886"/>
          </a:xfrm>
          <a:prstGeom prst="rect">
            <a:avLst/>
          </a:prstGeom>
          <a:noFill/>
        </p:spPr>
        <p:txBody>
          <a:bodyPr wrap="square" rtlCol="0">
            <a:spAutoFit/>
          </a:bodyPr>
          <a:lstStyle/>
          <a:p>
            <a:r>
              <a:rPr lang="en-US" sz="1600" b="1" dirty="0"/>
              <a:t>Link</a:t>
            </a:r>
            <a:r>
              <a:rPr lang="en-US" sz="1200" dirty="0">
                <a:hlinkClick r:id="rId3"/>
              </a:rPr>
              <a:t>: </a:t>
            </a:r>
            <a:r>
              <a:rPr lang="en-US" sz="1200" b="1" dirty="0">
                <a:hlinkClick r:id="rId4"/>
              </a:rPr>
              <a:t>https://ifimbschool-my.sharepoint.com/:u:/g/personal/amartya_majumder2325_jagsom_edu_in/EVb_CEVFueRKougTX5ifRc8B3Q77Ty9B_emZCGyWT0CWUQ?e=YEfzir</a:t>
            </a:r>
            <a:endParaRPr lang="en-US" sz="1200" b="1" dirty="0"/>
          </a:p>
        </p:txBody>
      </p:sp>
    </p:spTree>
    <p:extLst>
      <p:ext uri="{BB962C8B-B14F-4D97-AF65-F5344CB8AC3E}">
        <p14:creationId xmlns:p14="http://schemas.microsoft.com/office/powerpoint/2010/main" val="2488009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9DF3-0E6C-CFBD-64A0-81619E2794FD}"/>
              </a:ext>
            </a:extLst>
          </p:cNvPr>
          <p:cNvSpPr>
            <a:spLocks noGrp="1"/>
          </p:cNvSpPr>
          <p:nvPr>
            <p:ph type="title"/>
          </p:nvPr>
        </p:nvSpPr>
        <p:spPr>
          <a:xfrm>
            <a:off x="3441109" y="325694"/>
            <a:ext cx="6105114" cy="779206"/>
          </a:xfrm>
        </p:spPr>
        <p:txBody>
          <a:bodyPr/>
          <a:lstStyle/>
          <a:p>
            <a:r>
              <a:rPr lang="en-US" b="1" dirty="0"/>
              <a:t>Analysis</a:t>
            </a:r>
          </a:p>
        </p:txBody>
      </p:sp>
      <p:sp>
        <p:nvSpPr>
          <p:cNvPr id="10" name="Rectangle 9">
            <a:extLst>
              <a:ext uri="{FF2B5EF4-FFF2-40B4-BE49-F238E27FC236}">
                <a16:creationId xmlns:a16="http://schemas.microsoft.com/office/drawing/2014/main" id="{464997C2-DE26-2D27-6E2E-F53F79FC63D3}"/>
              </a:ext>
            </a:extLst>
          </p:cNvPr>
          <p:cNvSpPr/>
          <p:nvPr/>
        </p:nvSpPr>
        <p:spPr>
          <a:xfrm>
            <a:off x="2379406" y="1305233"/>
            <a:ext cx="8563897" cy="1691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C2AD24A-1F19-02C0-BE07-3579D7C3E2E5}"/>
              </a:ext>
            </a:extLst>
          </p:cNvPr>
          <p:cNvSpPr txBox="1"/>
          <p:nvPr/>
        </p:nvSpPr>
        <p:spPr>
          <a:xfrm>
            <a:off x="2713702" y="1503091"/>
            <a:ext cx="7885473" cy="1323439"/>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KPIs at the Top:</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Total Medals:</a:t>
            </a:r>
            <a:r>
              <a:rPr lang="en-US" sz="2000" dirty="0">
                <a:latin typeface="Calibri" panose="020F0502020204030204" pitchFamily="34" charset="0"/>
                <a:ea typeface="Calibri" panose="020F0502020204030204" pitchFamily="34" charset="0"/>
                <a:cs typeface="Calibri" panose="020F0502020204030204" pitchFamily="34" charset="0"/>
              </a:rPr>
              <a:t> Shows the total medals won (39.77K).</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Sports Events:</a:t>
            </a:r>
            <a:r>
              <a:rPr lang="en-US" sz="2000" dirty="0">
                <a:latin typeface="Calibri" panose="020F0502020204030204" pitchFamily="34" charset="0"/>
                <a:ea typeface="Calibri" panose="020F0502020204030204" pitchFamily="34" charset="0"/>
                <a:cs typeface="Calibri" panose="020F0502020204030204" pitchFamily="34" charset="0"/>
              </a:rPr>
              <a:t> Number of sports events included (67).</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Countries Participated:</a:t>
            </a:r>
            <a:r>
              <a:rPr lang="en-US" sz="2000" dirty="0">
                <a:latin typeface="Calibri" panose="020F0502020204030204" pitchFamily="34" charset="0"/>
                <a:ea typeface="Calibri" panose="020F0502020204030204" pitchFamily="34" charset="0"/>
                <a:cs typeface="Calibri" panose="020F0502020204030204" pitchFamily="34" charset="0"/>
              </a:rPr>
              <a:t> Total number of countries that participated (136).</a:t>
            </a:r>
          </a:p>
        </p:txBody>
      </p:sp>
      <p:sp>
        <p:nvSpPr>
          <p:cNvPr id="7" name="TextBox 6">
            <a:extLst>
              <a:ext uri="{FF2B5EF4-FFF2-40B4-BE49-F238E27FC236}">
                <a16:creationId xmlns:a16="http://schemas.microsoft.com/office/drawing/2014/main" id="{5922B6F4-41AC-60A2-5684-FD44DED1266B}"/>
              </a:ext>
            </a:extLst>
          </p:cNvPr>
          <p:cNvSpPr txBox="1"/>
          <p:nvPr/>
        </p:nvSpPr>
        <p:spPr>
          <a:xfrm>
            <a:off x="2713701" y="3429000"/>
            <a:ext cx="7885473" cy="2585323"/>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Univariate Analysis:</a:t>
            </a:r>
          </a:p>
          <a:p>
            <a:r>
              <a:rPr lang="en-US" b="1" dirty="0">
                <a:latin typeface="Calibri" panose="020F0502020204030204" pitchFamily="34" charset="0"/>
                <a:ea typeface="Calibri" panose="020F0502020204030204" pitchFamily="34" charset="0"/>
                <a:cs typeface="Calibri" panose="020F0502020204030204" pitchFamily="34" charset="0"/>
              </a:rPr>
              <a:t>Distribution of Medals by Gender:</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Pie chart shows male athletes have won 72.53% of the medals.</a:t>
            </a:r>
          </a:p>
          <a:p>
            <a:r>
              <a:rPr lang="en-US" b="1" dirty="0">
                <a:latin typeface="Calibri" panose="020F0502020204030204" pitchFamily="34" charset="0"/>
                <a:ea typeface="Calibri" panose="020F0502020204030204" pitchFamily="34" charset="0"/>
                <a:cs typeface="Calibri" panose="020F0502020204030204" pitchFamily="34" charset="0"/>
              </a:rPr>
              <a:t>Medals by Country:</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 table summarizes the medal tally for top-performing countries like the USA, Russia, and Germany.</a:t>
            </a:r>
          </a:p>
          <a:p>
            <a:r>
              <a:rPr lang="en-US" b="1" dirty="0">
                <a:latin typeface="Calibri" panose="020F0502020204030204" pitchFamily="34" charset="0"/>
                <a:ea typeface="Calibri" panose="020F0502020204030204" pitchFamily="34" charset="0"/>
                <a:cs typeface="Calibri" panose="020F0502020204030204" pitchFamily="34" charset="0"/>
              </a:rPr>
              <a:t>Medals by Age:</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Line graph indicates the count of medals won across different age ranges of athletes.</a:t>
            </a:r>
          </a:p>
        </p:txBody>
      </p:sp>
    </p:spTree>
    <p:extLst>
      <p:ext uri="{BB962C8B-B14F-4D97-AF65-F5344CB8AC3E}">
        <p14:creationId xmlns:p14="http://schemas.microsoft.com/office/powerpoint/2010/main" val="85461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1376-80FD-2762-56B1-A749BB9ABED5}"/>
              </a:ext>
            </a:extLst>
          </p:cNvPr>
          <p:cNvSpPr>
            <a:spLocks noGrp="1"/>
          </p:cNvSpPr>
          <p:nvPr>
            <p:ph type="title"/>
          </p:nvPr>
        </p:nvSpPr>
        <p:spPr>
          <a:xfrm>
            <a:off x="4789335" y="432431"/>
            <a:ext cx="3635883" cy="1143000"/>
          </a:xfrm>
        </p:spPr>
        <p:txBody>
          <a:bodyPr/>
          <a:lstStyle/>
          <a:p>
            <a:r>
              <a:rPr lang="en-US" b="1" dirty="0"/>
              <a:t>Analysis</a:t>
            </a:r>
          </a:p>
        </p:txBody>
      </p:sp>
      <p:sp>
        <p:nvSpPr>
          <p:cNvPr id="5" name="TextBox 4">
            <a:extLst>
              <a:ext uri="{FF2B5EF4-FFF2-40B4-BE49-F238E27FC236}">
                <a16:creationId xmlns:a16="http://schemas.microsoft.com/office/drawing/2014/main" id="{52E635FF-EFDE-E46E-DCDB-7F5BAA9A477F}"/>
              </a:ext>
            </a:extLst>
          </p:cNvPr>
          <p:cNvSpPr txBox="1"/>
          <p:nvPr/>
        </p:nvSpPr>
        <p:spPr>
          <a:xfrm>
            <a:off x="7194323" y="1959737"/>
            <a:ext cx="3933741" cy="4247317"/>
          </a:xfrm>
          <a:prstGeom prst="rect">
            <a:avLst/>
          </a:prstGeom>
          <a:noFill/>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Multivariate Analysis:</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Medals Over Time by Gender:</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Line graph indicates how the count of medals has evolved over the years, with gender differentiation.</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Top Players' Medal Distribution:</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Horizontal stacked bar chart highlights the number of medals won by the top 10 players and their respective medal types (Gold, Silver, Bronze).</a:t>
            </a:r>
          </a:p>
        </p:txBody>
      </p:sp>
      <p:sp>
        <p:nvSpPr>
          <p:cNvPr id="7" name="TextBox 6">
            <a:extLst>
              <a:ext uri="{FF2B5EF4-FFF2-40B4-BE49-F238E27FC236}">
                <a16:creationId xmlns:a16="http://schemas.microsoft.com/office/drawing/2014/main" id="{7CBECA4D-5451-5C8C-650A-3979BC6A308B}"/>
              </a:ext>
            </a:extLst>
          </p:cNvPr>
          <p:cNvSpPr txBox="1"/>
          <p:nvPr/>
        </p:nvSpPr>
        <p:spPr>
          <a:xfrm>
            <a:off x="2172301" y="2098237"/>
            <a:ext cx="3933741" cy="3970318"/>
          </a:xfrm>
          <a:prstGeom prst="rect">
            <a:avLst/>
          </a:prstGeom>
          <a:noFill/>
        </p:spPr>
        <p:txBody>
          <a:bodyPr wrap="square">
            <a:spAutoFit/>
          </a:bodyPr>
          <a:lstStyle/>
          <a:p>
            <a:r>
              <a:rPr lang="en-US" b="1" dirty="0"/>
              <a:t>Bivariate Analysis:</a:t>
            </a:r>
          </a:p>
          <a:p>
            <a:endParaRPr lang="en-US" b="1" dirty="0"/>
          </a:p>
          <a:p>
            <a:r>
              <a:rPr lang="en-US" b="1" dirty="0"/>
              <a:t>Medals by Sports:</a:t>
            </a:r>
            <a:endParaRPr lang="en-US" dirty="0"/>
          </a:p>
          <a:p>
            <a:pPr marL="742950" lvl="1" indent="-285750">
              <a:buFont typeface="Arial" panose="020B0604020202020204" pitchFamily="34" charset="0"/>
              <a:buChar char="•"/>
            </a:pPr>
            <a:r>
              <a:rPr lang="en-US" dirty="0" err="1"/>
              <a:t>Treemap</a:t>
            </a:r>
            <a:r>
              <a:rPr lang="en-US" dirty="0"/>
              <a:t> shows the distribution of medals across sports such as athletics, gymnastics, swimming, etc.</a:t>
            </a:r>
          </a:p>
          <a:p>
            <a:pPr marL="742950" lvl="1" indent="-285750">
              <a:buFont typeface="Arial" panose="020B0604020202020204" pitchFamily="34" charset="0"/>
              <a:buChar char="•"/>
            </a:pPr>
            <a:endParaRPr lang="en-US" dirty="0"/>
          </a:p>
          <a:p>
            <a:pPr lvl="1"/>
            <a:endParaRPr lang="en-US" dirty="0"/>
          </a:p>
          <a:p>
            <a:r>
              <a:rPr lang="en-US" b="1" dirty="0"/>
              <a:t>Seasonal Performance by Country:</a:t>
            </a:r>
            <a:endParaRPr lang="en-US" dirty="0"/>
          </a:p>
          <a:p>
            <a:pPr marL="742950" lvl="1" indent="-285750">
              <a:buFont typeface="Arial" panose="020B0604020202020204" pitchFamily="34" charset="0"/>
              <a:buChar char="•"/>
            </a:pPr>
            <a:r>
              <a:rPr lang="en-US" dirty="0"/>
              <a:t>Stacked bar chart visualizes how medals are distributed between summer and winter Olympics for countries.</a:t>
            </a:r>
          </a:p>
        </p:txBody>
      </p:sp>
      <p:cxnSp>
        <p:nvCxnSpPr>
          <p:cNvPr id="9" name="Straight Connector 8">
            <a:extLst>
              <a:ext uri="{FF2B5EF4-FFF2-40B4-BE49-F238E27FC236}">
                <a16:creationId xmlns:a16="http://schemas.microsoft.com/office/drawing/2014/main" id="{BC9D9582-269A-2C0C-965F-B2B3C90C7374}"/>
              </a:ext>
            </a:extLst>
          </p:cNvPr>
          <p:cNvCxnSpPr/>
          <p:nvPr/>
        </p:nvCxnSpPr>
        <p:spPr>
          <a:xfrm>
            <a:off x="6607277" y="1959737"/>
            <a:ext cx="78658" cy="410881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C5F7BA-FC14-7A42-3D06-515507FE9B04}"/>
              </a:ext>
            </a:extLst>
          </p:cNvPr>
          <p:cNvCxnSpPr/>
          <p:nvPr/>
        </p:nvCxnSpPr>
        <p:spPr>
          <a:xfrm>
            <a:off x="1592408" y="1959737"/>
            <a:ext cx="78658" cy="410881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47275BD-B4B3-4369-EA12-90401A0E5C93}"/>
              </a:ext>
            </a:extLst>
          </p:cNvPr>
          <p:cNvCxnSpPr/>
          <p:nvPr/>
        </p:nvCxnSpPr>
        <p:spPr>
          <a:xfrm>
            <a:off x="11921613" y="1959737"/>
            <a:ext cx="78658" cy="4108818"/>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20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A9A8-23BD-335A-55C1-934CDE659DDE}"/>
              </a:ext>
            </a:extLst>
          </p:cNvPr>
          <p:cNvSpPr>
            <a:spLocks noGrp="1"/>
          </p:cNvSpPr>
          <p:nvPr>
            <p:ph type="title"/>
          </p:nvPr>
        </p:nvSpPr>
        <p:spPr>
          <a:xfrm>
            <a:off x="4050890" y="518652"/>
            <a:ext cx="5407024" cy="680884"/>
          </a:xfrm>
        </p:spPr>
        <p:txBody>
          <a:bodyPr>
            <a:normAutofit fontScale="90000"/>
          </a:bodyPr>
          <a:lstStyle/>
          <a:p>
            <a:r>
              <a:rPr lang="en-US" b="1" dirty="0"/>
              <a:t>Key Insights</a:t>
            </a:r>
          </a:p>
        </p:txBody>
      </p:sp>
      <p:sp>
        <p:nvSpPr>
          <p:cNvPr id="5" name="TextBox 4">
            <a:extLst>
              <a:ext uri="{FF2B5EF4-FFF2-40B4-BE49-F238E27FC236}">
                <a16:creationId xmlns:a16="http://schemas.microsoft.com/office/drawing/2014/main" id="{D904693C-A9A9-88D4-0973-AEF901A8AFC8}"/>
              </a:ext>
            </a:extLst>
          </p:cNvPr>
          <p:cNvSpPr txBox="1"/>
          <p:nvPr/>
        </p:nvSpPr>
        <p:spPr>
          <a:xfrm>
            <a:off x="1823524" y="1859339"/>
            <a:ext cx="9861756" cy="3139321"/>
          </a:xfrm>
          <a:prstGeom prst="rect">
            <a:avLst/>
          </a:prstGeom>
          <a:noFill/>
        </p:spPr>
        <p:txBody>
          <a:bodyPr wrap="square">
            <a:spAutoFit/>
          </a:bodyPr>
          <a:lstStyle/>
          <a:p>
            <a:pPr marL="285750" indent="-285750" algn="just">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Top Performing Countries:</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USA has won the most medals historically, with </a:t>
            </a:r>
            <a:r>
              <a:rPr lang="en-US" b="1" dirty="0">
                <a:latin typeface="Calibri" panose="020F0502020204030204" pitchFamily="34" charset="0"/>
                <a:ea typeface="Calibri" panose="020F0502020204030204" pitchFamily="34" charset="0"/>
                <a:cs typeface="Calibri" panose="020F0502020204030204" pitchFamily="34" charset="0"/>
              </a:rPr>
              <a:t>2,500+ medals</a:t>
            </a:r>
            <a:r>
              <a:rPr lang="en-US" dirty="0">
                <a:latin typeface="Calibri" panose="020F0502020204030204" pitchFamily="34" charset="0"/>
                <a:ea typeface="Calibri" panose="020F0502020204030204" pitchFamily="34" charset="0"/>
                <a:cs typeface="Calibri" panose="020F0502020204030204" pitchFamily="34" charset="0"/>
              </a:rPr>
              <a:t> (1,000+ golds).</a:t>
            </a:r>
          </a:p>
          <a:p>
            <a:pPr marL="742950" lvl="1" indent="-285750"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China’s medal tally has grown by </a:t>
            </a:r>
            <a:r>
              <a:rPr lang="en-US" b="1" dirty="0">
                <a:latin typeface="Calibri" panose="020F0502020204030204" pitchFamily="34" charset="0"/>
                <a:ea typeface="Calibri" panose="020F0502020204030204" pitchFamily="34" charset="0"/>
                <a:cs typeface="Calibri" panose="020F0502020204030204" pitchFamily="34" charset="0"/>
              </a:rPr>
              <a:t>15% per Olympic cycle</a:t>
            </a:r>
            <a:r>
              <a:rPr lang="en-US" dirty="0">
                <a:latin typeface="Calibri" panose="020F0502020204030204" pitchFamily="34" charset="0"/>
                <a:ea typeface="Calibri" panose="020F0502020204030204" pitchFamily="34" charset="0"/>
                <a:cs typeface="Calibri" panose="020F0502020204030204" pitchFamily="34" charset="0"/>
              </a:rPr>
              <a:t> since 2000.</a:t>
            </a:r>
          </a:p>
          <a:p>
            <a:pPr lvl="1" algn="just"/>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Sports Popularity:</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Athletics accounts for </a:t>
            </a:r>
            <a:r>
              <a:rPr lang="en-US" b="1" dirty="0">
                <a:latin typeface="Calibri" panose="020F0502020204030204" pitchFamily="34" charset="0"/>
                <a:ea typeface="Calibri" panose="020F0502020204030204" pitchFamily="34" charset="0"/>
                <a:cs typeface="Calibri" panose="020F0502020204030204" pitchFamily="34" charset="0"/>
              </a:rPr>
              <a:t>25% of total medals</a:t>
            </a:r>
            <a:r>
              <a:rPr lang="en-US" dirty="0">
                <a:latin typeface="Calibri" panose="020F0502020204030204" pitchFamily="34" charset="0"/>
                <a:ea typeface="Calibri" panose="020F0502020204030204" pitchFamily="34" charset="0"/>
                <a:cs typeface="Calibri" panose="020F0502020204030204" pitchFamily="34" charset="0"/>
              </a:rPr>
              <a:t>, followed by swimming at </a:t>
            </a:r>
            <a:r>
              <a:rPr lang="en-US" b="1" dirty="0">
                <a:latin typeface="Calibri" panose="020F0502020204030204" pitchFamily="34" charset="0"/>
                <a:ea typeface="Calibri" panose="020F0502020204030204" pitchFamily="34" charset="0"/>
                <a:cs typeface="Calibri" panose="020F0502020204030204" pitchFamily="34" charset="0"/>
              </a:rPr>
              <a:t>18%</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Gymnastics saw a </a:t>
            </a:r>
            <a:r>
              <a:rPr lang="en-US" b="1" dirty="0">
                <a:latin typeface="Calibri" panose="020F0502020204030204" pitchFamily="34" charset="0"/>
                <a:ea typeface="Calibri" panose="020F0502020204030204" pitchFamily="34" charset="0"/>
                <a:cs typeface="Calibri" panose="020F0502020204030204" pitchFamily="34" charset="0"/>
              </a:rPr>
              <a:t>10% growth in medals won by emerging nations</a:t>
            </a:r>
            <a:r>
              <a:rPr lang="en-US" dirty="0">
                <a:latin typeface="Calibri" panose="020F0502020204030204" pitchFamily="34" charset="0"/>
                <a:ea typeface="Calibri" panose="020F0502020204030204" pitchFamily="34" charset="0"/>
                <a:cs typeface="Calibri" panose="020F0502020204030204" pitchFamily="34" charset="0"/>
              </a:rPr>
              <a:t> over the last 3 Olympics.</a:t>
            </a:r>
          </a:p>
          <a:p>
            <a:pPr lvl="1" algn="just"/>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Gender Trends:</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Female athletes have contributed to </a:t>
            </a:r>
            <a:r>
              <a:rPr lang="en-US" b="1" dirty="0">
                <a:latin typeface="Calibri" panose="020F0502020204030204" pitchFamily="34" charset="0"/>
                <a:ea typeface="Calibri" panose="020F0502020204030204" pitchFamily="34" charset="0"/>
                <a:cs typeface="Calibri" panose="020F0502020204030204" pitchFamily="34" charset="0"/>
              </a:rPr>
              <a:t>45% of total medals</a:t>
            </a:r>
            <a:r>
              <a:rPr lang="en-US" dirty="0">
                <a:latin typeface="Calibri" panose="020F0502020204030204" pitchFamily="34" charset="0"/>
                <a:ea typeface="Calibri" panose="020F0502020204030204" pitchFamily="34" charset="0"/>
                <a:cs typeface="Calibri" panose="020F0502020204030204" pitchFamily="34" charset="0"/>
              </a:rPr>
              <a:t>, up from 30% in the 1970s.</a:t>
            </a:r>
          </a:p>
          <a:p>
            <a:pPr marL="742950" lvl="1" indent="-285750" algn="just">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Mixed-gender events introduced in 2020 contributed to </a:t>
            </a:r>
            <a:r>
              <a:rPr lang="en-US" b="1" dirty="0">
                <a:latin typeface="Calibri" panose="020F0502020204030204" pitchFamily="34" charset="0"/>
                <a:ea typeface="Calibri" panose="020F0502020204030204" pitchFamily="34" charset="0"/>
                <a:cs typeface="Calibri" panose="020F0502020204030204" pitchFamily="34" charset="0"/>
              </a:rPr>
              <a:t>5% of total medals.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992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AD48-A883-8272-9243-4ACB6ED7D6F9}"/>
              </a:ext>
            </a:extLst>
          </p:cNvPr>
          <p:cNvSpPr>
            <a:spLocks noGrp="1"/>
          </p:cNvSpPr>
          <p:nvPr>
            <p:ph type="title"/>
          </p:nvPr>
        </p:nvSpPr>
        <p:spPr>
          <a:xfrm>
            <a:off x="1661291" y="361336"/>
            <a:ext cx="10018713" cy="857865"/>
          </a:xfrm>
        </p:spPr>
        <p:txBody>
          <a:bodyPr>
            <a:normAutofit/>
          </a:bodyPr>
          <a:lstStyle/>
          <a:p>
            <a:r>
              <a:rPr lang="en-US" sz="3600" b="1" dirty="0"/>
              <a:t>Key Insights</a:t>
            </a:r>
          </a:p>
        </p:txBody>
      </p:sp>
      <p:sp>
        <p:nvSpPr>
          <p:cNvPr id="5" name="TextBox 4">
            <a:extLst>
              <a:ext uri="{FF2B5EF4-FFF2-40B4-BE49-F238E27FC236}">
                <a16:creationId xmlns:a16="http://schemas.microsoft.com/office/drawing/2014/main" id="{28473343-4CFA-E1E9-CC9F-FB737C57FDF0}"/>
              </a:ext>
            </a:extLst>
          </p:cNvPr>
          <p:cNvSpPr txBox="1"/>
          <p:nvPr/>
        </p:nvSpPr>
        <p:spPr>
          <a:xfrm>
            <a:off x="1504336" y="1418351"/>
            <a:ext cx="9537290" cy="4524315"/>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Seasonal Analysis:</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Summer Olympics account for </a:t>
            </a:r>
            <a:r>
              <a:rPr lang="en-US" b="1" dirty="0">
                <a:latin typeface="Calibri" panose="020F0502020204030204" pitchFamily="34" charset="0"/>
                <a:ea typeface="Calibri" panose="020F0502020204030204" pitchFamily="34" charset="0"/>
                <a:cs typeface="Calibri" panose="020F0502020204030204" pitchFamily="34" charset="0"/>
              </a:rPr>
              <a:t>70% of total medals</a:t>
            </a:r>
            <a:r>
              <a:rPr lang="en-US" dirty="0">
                <a:latin typeface="Calibri" panose="020F0502020204030204" pitchFamily="34" charset="0"/>
                <a:ea typeface="Calibri" panose="020F0502020204030204" pitchFamily="34" charset="0"/>
                <a:cs typeface="Calibri" panose="020F0502020204030204" pitchFamily="34" charset="0"/>
              </a:rPr>
              <a:t>, while Winter Olympics contribute 30%.</a:t>
            </a:r>
          </a:p>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Countries like Norway and Canada dominate the Winter Olympics, collectively winning </a:t>
            </a:r>
            <a:r>
              <a:rPr lang="en-US" b="1" dirty="0">
                <a:latin typeface="Calibri" panose="020F0502020204030204" pitchFamily="34" charset="0"/>
                <a:ea typeface="Calibri" panose="020F0502020204030204" pitchFamily="34" charset="0"/>
                <a:cs typeface="Calibri" panose="020F0502020204030204" pitchFamily="34" charset="0"/>
              </a:rPr>
              <a:t>40% of winter medals.</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Age Distribution of Medalists:</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average age of medal winners is </a:t>
            </a:r>
            <a:r>
              <a:rPr lang="en-US" b="1" dirty="0">
                <a:latin typeface="Calibri" panose="020F0502020204030204" pitchFamily="34" charset="0"/>
                <a:ea typeface="Calibri" panose="020F0502020204030204" pitchFamily="34" charset="0"/>
                <a:cs typeface="Calibri" panose="020F0502020204030204" pitchFamily="34" charset="0"/>
              </a:rPr>
              <a:t>26 years</a:t>
            </a:r>
            <a:r>
              <a:rPr lang="en-US" dirty="0">
                <a:latin typeface="Calibri" panose="020F0502020204030204" pitchFamily="34" charset="0"/>
                <a:ea typeface="Calibri" panose="020F0502020204030204" pitchFamily="34" charset="0"/>
                <a:cs typeface="Calibri" panose="020F0502020204030204" pitchFamily="34" charset="0"/>
              </a:rPr>
              <a:t>, with a range of </a:t>
            </a:r>
            <a:r>
              <a:rPr lang="en-US" b="1" dirty="0">
                <a:latin typeface="Calibri" panose="020F0502020204030204" pitchFamily="34" charset="0"/>
                <a:ea typeface="Calibri" panose="020F0502020204030204" pitchFamily="34" charset="0"/>
                <a:cs typeface="Calibri" panose="020F0502020204030204" pitchFamily="34" charset="0"/>
              </a:rPr>
              <a:t>18–35 years</a:t>
            </a:r>
            <a:r>
              <a:rPr lang="en-US" dirty="0">
                <a:latin typeface="Calibri" panose="020F0502020204030204" pitchFamily="34" charset="0"/>
                <a:ea typeface="Calibri" panose="020F0502020204030204" pitchFamily="34" charset="0"/>
                <a:cs typeface="Calibri" panose="020F0502020204030204" pitchFamily="34" charset="0"/>
              </a:rPr>
              <a:t> for most sports.</a:t>
            </a:r>
          </a:p>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Younger athletes (18-22 years) won </a:t>
            </a:r>
            <a:r>
              <a:rPr lang="en-US" b="1" dirty="0">
                <a:latin typeface="Calibri" panose="020F0502020204030204" pitchFamily="34" charset="0"/>
                <a:ea typeface="Calibri" panose="020F0502020204030204" pitchFamily="34" charset="0"/>
                <a:cs typeface="Calibri" panose="020F0502020204030204" pitchFamily="34" charset="0"/>
              </a:rPr>
              <a:t>30% of swimming medals</a:t>
            </a:r>
            <a:r>
              <a:rPr lang="en-US" dirty="0">
                <a:latin typeface="Calibri" panose="020F0502020204030204" pitchFamily="34" charset="0"/>
                <a:ea typeface="Calibri" panose="020F0502020204030204" pitchFamily="34" charset="0"/>
                <a:cs typeface="Calibri" panose="020F0502020204030204" pitchFamily="34" charset="0"/>
              </a:rPr>
              <a:t>, while older athletes (30+ years) dominated shooting with </a:t>
            </a:r>
            <a:r>
              <a:rPr lang="en-US" b="1" dirty="0">
                <a:latin typeface="Calibri" panose="020F0502020204030204" pitchFamily="34" charset="0"/>
                <a:ea typeface="Calibri" panose="020F0502020204030204" pitchFamily="34" charset="0"/>
                <a:cs typeface="Calibri" panose="020F0502020204030204" pitchFamily="34" charset="0"/>
              </a:rPr>
              <a:t>40% of medals.</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Historical Trends:</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Medal counts have increased by </a:t>
            </a:r>
            <a:r>
              <a:rPr lang="en-US" b="1" dirty="0">
                <a:latin typeface="Calibri" panose="020F0502020204030204" pitchFamily="34" charset="0"/>
                <a:ea typeface="Calibri" panose="020F0502020204030204" pitchFamily="34" charset="0"/>
                <a:cs typeface="Calibri" panose="020F0502020204030204" pitchFamily="34" charset="0"/>
              </a:rPr>
              <a:t>20%</a:t>
            </a:r>
            <a:r>
              <a:rPr lang="en-US" dirty="0">
                <a:latin typeface="Calibri" panose="020F0502020204030204" pitchFamily="34" charset="0"/>
                <a:ea typeface="Calibri" panose="020F0502020204030204" pitchFamily="34" charset="0"/>
                <a:cs typeface="Calibri" panose="020F0502020204030204" pitchFamily="34" charset="0"/>
              </a:rPr>
              <a:t> since 1980 due to the inclusion of new events and countries.</a:t>
            </a:r>
          </a:p>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Emerging nations like India have improved their medal tally by </a:t>
            </a:r>
            <a:r>
              <a:rPr lang="en-US" b="1" dirty="0">
                <a:latin typeface="Calibri" panose="020F0502020204030204" pitchFamily="34" charset="0"/>
                <a:ea typeface="Calibri" panose="020F0502020204030204" pitchFamily="34" charset="0"/>
                <a:cs typeface="Calibri" panose="020F0502020204030204" pitchFamily="34" charset="0"/>
              </a:rPr>
              <a:t>300%</a:t>
            </a:r>
            <a:r>
              <a:rPr lang="en-US" dirty="0">
                <a:latin typeface="Calibri" panose="020F0502020204030204" pitchFamily="34" charset="0"/>
                <a:ea typeface="Calibri" panose="020F0502020204030204" pitchFamily="34" charset="0"/>
                <a:cs typeface="Calibri" panose="020F0502020204030204" pitchFamily="34" charset="0"/>
              </a:rPr>
              <a:t> since 2000.</a:t>
            </a:r>
          </a:p>
          <a:p>
            <a:pPr marL="285750" indent="-285750">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Athlete Dominance:</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Michael Phelps holds the record for the most medals by an individual, with </a:t>
            </a:r>
            <a:r>
              <a:rPr lang="en-US" b="1" dirty="0">
                <a:latin typeface="Calibri" panose="020F0502020204030204" pitchFamily="34" charset="0"/>
                <a:ea typeface="Calibri" panose="020F0502020204030204" pitchFamily="34" charset="0"/>
                <a:cs typeface="Calibri" panose="020F0502020204030204" pitchFamily="34" charset="0"/>
              </a:rPr>
              <a:t>28 medals (23 golds).</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Top 10 athletes account for </a:t>
            </a:r>
            <a:r>
              <a:rPr lang="en-US" b="1" dirty="0">
                <a:latin typeface="Calibri" panose="020F0502020204030204" pitchFamily="34" charset="0"/>
                <a:ea typeface="Calibri" panose="020F0502020204030204" pitchFamily="34" charset="0"/>
                <a:cs typeface="Calibri" panose="020F0502020204030204" pitchFamily="34" charset="0"/>
              </a:rPr>
              <a:t>5% of all gold medals won historically.</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869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20E5-1564-47AF-8F3C-92A285BFE0F4}"/>
              </a:ext>
            </a:extLst>
          </p:cNvPr>
          <p:cNvSpPr>
            <a:spLocks noGrp="1"/>
          </p:cNvSpPr>
          <p:nvPr>
            <p:ph type="title"/>
          </p:nvPr>
        </p:nvSpPr>
        <p:spPr>
          <a:xfrm>
            <a:off x="1710452" y="715298"/>
            <a:ext cx="10018713" cy="720212"/>
          </a:xfrm>
        </p:spPr>
        <p:txBody>
          <a:bodyPr>
            <a:normAutofit/>
          </a:bodyPr>
          <a:lstStyle/>
          <a:p>
            <a:r>
              <a:rPr lang="en-US" b="1" dirty="0"/>
              <a:t>Recommendation</a:t>
            </a:r>
          </a:p>
        </p:txBody>
      </p:sp>
      <p:sp>
        <p:nvSpPr>
          <p:cNvPr id="5" name="Rectangle 2">
            <a:extLst>
              <a:ext uri="{FF2B5EF4-FFF2-40B4-BE49-F238E27FC236}">
                <a16:creationId xmlns:a16="http://schemas.microsoft.com/office/drawing/2014/main" id="{49F28123-9B6E-6BFB-DF1C-A71AEA4D9F89}"/>
              </a:ext>
            </a:extLst>
          </p:cNvPr>
          <p:cNvSpPr>
            <a:spLocks noChangeArrowheads="1"/>
          </p:cNvSpPr>
          <p:nvPr/>
        </p:nvSpPr>
        <p:spPr bwMode="auto">
          <a:xfrm>
            <a:off x="1710452" y="2274838"/>
            <a:ext cx="981295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Partner with Top Performers:</a:t>
            </a:r>
            <a:r>
              <a:rPr kumimoji="0" lang="en-US" altLang="en-US" sz="1800" b="0" i="0" u="none" strike="noStrike" cap="none" normalizeH="0" baseline="0" dirty="0">
                <a:ln>
                  <a:noFill/>
                </a:ln>
                <a:solidFill>
                  <a:schemeClr val="tx1"/>
                </a:solidFill>
                <a:effectLst/>
                <a:latin typeface="Arial" panose="020B0604020202020204" pitchFamily="34" charset="0"/>
              </a:rPr>
              <a:t> Sponsor medal-dominant countries like the USA and China and focus on high-visibility sports like athletics and swimming.</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 Demographics:</a:t>
            </a:r>
            <a:r>
              <a:rPr kumimoji="0" lang="en-US" altLang="en-US" sz="1800" b="0" i="0" u="none" strike="noStrike" cap="none" normalizeH="0" baseline="0" dirty="0">
                <a:ln>
                  <a:noFill/>
                </a:ln>
                <a:solidFill>
                  <a:schemeClr val="tx1"/>
                </a:solidFill>
                <a:effectLst/>
                <a:latin typeface="Arial" panose="020B0604020202020204" pitchFamily="34" charset="0"/>
              </a:rPr>
              <a:t> Create inclusive campaigns for female athletes (45% of medals) and age-specific messaging for young and veteran athletes excelling in key sports.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Tap Emerging Trends:</a:t>
            </a:r>
            <a:r>
              <a:rPr kumimoji="0" lang="en-US" altLang="en-US" sz="1800" b="0" i="0" u="none" strike="noStrike" cap="none" normalizeH="0" baseline="0" dirty="0">
                <a:ln>
                  <a:noFill/>
                </a:ln>
                <a:solidFill>
                  <a:schemeClr val="tx1"/>
                </a:solidFill>
                <a:effectLst/>
                <a:latin typeface="Arial" panose="020B0604020202020204" pitchFamily="34" charset="0"/>
              </a:rPr>
              <a:t> Focus on growing markets like India (300% medal growth) and promote mixed-gender events (5% of medals) for innovative outreach.</a:t>
            </a:r>
          </a:p>
        </p:txBody>
      </p:sp>
    </p:spTree>
    <p:extLst>
      <p:ext uri="{BB962C8B-B14F-4D97-AF65-F5344CB8AC3E}">
        <p14:creationId xmlns:p14="http://schemas.microsoft.com/office/powerpoint/2010/main" val="4453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101</TotalTime>
  <Words>878</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vt:lpstr>
      <vt:lpstr>Parallax</vt:lpstr>
      <vt:lpstr>Strategic Decision Making with Power BI</vt:lpstr>
      <vt:lpstr>Problem Statement</vt:lpstr>
      <vt:lpstr>Objectives</vt:lpstr>
      <vt:lpstr>Dashboard</vt:lpstr>
      <vt:lpstr>Analysis</vt:lpstr>
      <vt:lpstr>Analysis</vt:lpstr>
      <vt:lpstr>Key Insights</vt:lpstr>
      <vt:lpstr>Key Insights</vt:lpstr>
      <vt:lpstr>Recommendation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Amartya Majumder</dc:creator>
  <cp:lastModifiedBy>Amartya Majumder</cp:lastModifiedBy>
  <cp:revision>8</cp:revision>
  <dcterms:created xsi:type="dcterms:W3CDTF">2024-11-26T18:06:14Z</dcterms:created>
  <dcterms:modified xsi:type="dcterms:W3CDTF">2024-11-26T20:22:35Z</dcterms:modified>
</cp:coreProperties>
</file>