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3" r:id="rId9"/>
    <p:sldId id="267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1E798-5FAE-45B3-BF3B-6AA9968AB2FD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17315-377A-49BD-9A11-100FAA9A91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457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17315-377A-49BD-9A11-100FAA9A918E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272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77240-0D32-460B-8C2E-19B59437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8C83A-DE34-4916-A6F0-55FB95A68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6EE91-F658-4B84-AE3D-A252B247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FFC47-DC51-4354-BDA9-CB9D39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152BB-E78A-4728-9670-F7C9CC13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396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A8694-3F10-4BA6-9FCF-1B0D8349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D2E8DC-4394-4CA7-A9C3-1AB6FA7A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039FF1-1F2F-4CFD-90A4-20428744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6A70E-466A-4A70-BF2F-1695E9D0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83E31-518B-44BA-8854-57F77351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12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D30D9C-FCB3-47EB-8728-3CD296098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0AC268-417E-40BA-BA13-F7C3A7C0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CE6A7-D308-41F1-9936-8DFF3F18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3225B4-083C-4385-9EBD-5AE34818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AEDC7C-5CC9-4022-90F8-97DAB53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75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09309-01FB-4606-899F-62848D90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57A63E-C33C-4147-9814-DB8829EF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58878-E8EC-418B-A61E-25E3F36F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26C36-EF96-4531-910D-D289E0B5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BBC21-81BC-4C6E-A0AC-3FE38294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72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A73FE-5AB9-4F7E-8AB2-FFFA73F4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79710-94AF-4BA7-97EC-4C7B173E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0E933-9CBE-4746-A706-53891B81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63D2B-276A-407A-A936-783FEA3C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0672F-19AA-4B1E-9979-720DEDF6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563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E8AAC-9B8F-488E-BF8C-EBAADD3A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DAB2-63A1-4D83-A0C4-7E8CEE520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2E0A67-4591-453D-9FF7-61D9CE443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DE83E-C70E-4D4E-840F-C4FC6CA9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0C4EAF-479C-44B8-B429-C2E7F331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0A18AF-7B1B-4E43-92C2-37DA4374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53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B6D7A-38CB-495D-9E35-6388E0C7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34CAC-7DFE-4727-B29D-C3BB8F02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40D0AB-524A-47C1-816C-6EC36B59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505227-EE1E-4339-AD35-4A37CAB65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DE4331-8C4D-4C68-BCC5-5CE14C2FC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CAC5E0-9649-449B-86E8-201DF00E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2759AB-44D2-4DFF-99C9-B368DD42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138CF2-563B-41E9-947A-768299FE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845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01790-DFFD-42F5-9514-4D75BE12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0BCE12-9728-476C-A387-32046841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A75EF4-90DA-439C-B67D-BD7FE82D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C038B3-1001-4EBD-8B3D-E5245EFB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2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18B8D4-56AB-4022-841D-E8CAAFAC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EE1CC9-D00E-44C3-8F34-EEAFCE57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9F7629-5B02-4DD9-886C-76D66E47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286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4E758-77B7-47B7-97C0-ADFE6D36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B9A61E-B793-41BD-9642-75590522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F83D4-90BD-421B-8E3E-AE3F6E7E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26C00-4E09-4059-8FAE-C664917B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C298A9-223F-46AE-8700-C846850B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E9DE1F-D90C-4407-A46A-3A49D924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97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69930-EECB-4147-8954-243A2F5E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A86F1-C9AD-4307-BB46-89D46151C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DBC8CA-134B-4C44-A3C7-FF542F03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C659FD-2230-45F8-8A8A-2CFC72E7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D32D6-317B-440D-9817-0CE700AE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58E10-4228-4877-B37C-2C82B2CB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264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4AFB02-547A-465D-B1E5-EB044C0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2789B7-995E-40D7-A882-55C715A3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5A56D-B718-46FB-AF51-D63C5948B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A6C3-5A36-43B9-9258-2FBCADCD9CE2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EA09E-894E-43EB-941D-3FA231A2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38C87-9B8A-4102-9197-F30C58B4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A5DE-2B94-49E5-9DFB-F08DBDDE4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975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77643-9BD6-40F4-B444-892F68907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Influencia de la libertad económica sobre el pbi per cápita en Latinoamérica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89747D-0A8C-4120-A455-097C1FCAA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527"/>
            <a:ext cx="9144000" cy="1899110"/>
          </a:xfrm>
        </p:spPr>
        <p:txBody>
          <a:bodyPr>
            <a:norm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Docente: David Sánchez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Alumno: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Julio Collazos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UNMSM</a:t>
            </a:r>
          </a:p>
        </p:txBody>
      </p:sp>
    </p:spTree>
    <p:extLst>
      <p:ext uri="{BB962C8B-B14F-4D97-AF65-F5344CB8AC3E}">
        <p14:creationId xmlns:p14="http://schemas.microsoft.com/office/powerpoint/2010/main" val="88548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98E4A-6E9F-477D-9D94-1A921FCE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Avance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EA215B-5343-4B17-BDE9-5CCC7AAAD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4" r="35048" b="31205"/>
          <a:stretch/>
        </p:blipFill>
        <p:spPr>
          <a:xfrm>
            <a:off x="3782160" y="1690688"/>
            <a:ext cx="4627680" cy="42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1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381CA-290F-40B4-AF8E-69F2D815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29" y="252334"/>
            <a:ext cx="4087761" cy="785249"/>
          </a:xfrm>
        </p:spPr>
        <p:txBody>
          <a:bodyPr/>
          <a:lstStyle/>
          <a:p>
            <a:r>
              <a:rPr lang="es-MX" dirty="0"/>
              <a:t>Heterogeneidad</a:t>
            </a:r>
            <a:endParaRPr lang="es-PE" dirty="0"/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1238AF3E-6A3F-433F-BC4C-BB10B7E3E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63" y="1527916"/>
            <a:ext cx="6209073" cy="4915518"/>
          </a:xfrm>
        </p:spPr>
      </p:pic>
    </p:spTree>
    <p:extLst>
      <p:ext uri="{BB962C8B-B14F-4D97-AF65-F5344CB8AC3E}">
        <p14:creationId xmlns:p14="http://schemas.microsoft.com/office/powerpoint/2010/main" val="392909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91718-8DE4-4975-AD24-529AB900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58380-079E-41AD-8811-C6EE1197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Cebula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Richard J., et al. “The Impact of Economic Freedom on Per Capita Real GDP: A Study of OECD Nations.” </a:t>
            </a:r>
            <a:r>
              <a:rPr lang="en-US" sz="20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Regional Analysis &amp; Policy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790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7E456-BC9D-47CE-8096-9347574E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58FAF-1C8A-4EF1-A2C6-9FDEAF97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Problema general</a:t>
            </a: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¿ Cuál es el efecto de la libertad económica sobre él pbi per cápita en países de América Latina ? </a:t>
            </a:r>
          </a:p>
          <a:p>
            <a:pPr marL="0" indent="0">
              <a:buNone/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¿Cuál es el efecto de la libertad del control gubernamental sobre el </a:t>
            </a: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pbi per cápita en países de América Latina?</a:t>
            </a: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¿Cuál es el efecto de la libertad en comercio internacional sobre el</a:t>
            </a: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pbi per cápita en países de América Latina?</a:t>
            </a:r>
          </a:p>
        </p:txBody>
      </p:sp>
    </p:spTree>
    <p:extLst>
      <p:ext uri="{BB962C8B-B14F-4D97-AF65-F5344CB8AC3E}">
        <p14:creationId xmlns:p14="http://schemas.microsoft.com/office/powerpoint/2010/main" val="7703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E1EDF-AAEC-4366-93D5-0A2A3ECF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B4C21-BF6D-4321-B1D1-D127158B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4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  <a:p>
            <a:pPr marL="0" indent="0">
              <a:buNone/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Determinar la magnitud de las dimensiones del índice de libertad económica sobre el pbi per cápita en países de América Latina</a:t>
            </a: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Hacer uso de datos panel que permitan eliminar la heterogeneidad de cada uno de los países que se mantiene constante en el tiempo.</a:t>
            </a: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Determinar la significancia de los coeficientes de regresión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987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3F29-7118-4CA2-9E78-666C4D25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Preguntas de investigación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CF0F0-2D1D-4A57-8804-9670A3B3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¿Qué modelo econométrico es más adecuado para estimar los efectos del índice de libertad económica sobre el pbi per cápita?</a:t>
            </a:r>
          </a:p>
          <a:p>
            <a:pPr>
              <a:buFontTx/>
              <a:buChar char="-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¿Los efectos del índice de libertad económica sobre el pbi per cápita son duraderos o se extinguen en el tiempo?</a:t>
            </a:r>
          </a:p>
        </p:txBody>
      </p:sp>
    </p:spTree>
    <p:extLst>
      <p:ext uri="{BB962C8B-B14F-4D97-AF65-F5344CB8AC3E}">
        <p14:creationId xmlns:p14="http://schemas.microsoft.com/office/powerpoint/2010/main" val="30395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5AF5-FE4D-468A-9621-9D06AD61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DB084-CF78-4A10-B777-336F73E7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4646"/>
          </a:xfrm>
        </p:spPr>
        <p:txBody>
          <a:bodyPr>
            <a:normAutofit fontScale="92500"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Conveniencia y relevancia social: Numerosos economistas han tratado</a:t>
            </a:r>
          </a:p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de establecer una relación estrecha entre libertad económica y prosperidad económica.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Utilidad metodológica: Utilización de estimadores diseñados para datos panel tales como efectos fijos y primeras diferencias.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427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C9D72-3628-4FC2-881A-5C730682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226" y="489717"/>
            <a:ext cx="10827774" cy="652514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Libertad económica en Latinoamérica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BFFF93D-068E-42B8-93A5-8F85DD53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67" y="1764430"/>
            <a:ext cx="6285266" cy="4351338"/>
          </a:xfrm>
        </p:spPr>
      </p:pic>
    </p:spTree>
    <p:extLst>
      <p:ext uri="{BB962C8B-B14F-4D97-AF65-F5344CB8AC3E}">
        <p14:creationId xmlns:p14="http://schemas.microsoft.com/office/powerpoint/2010/main" val="393470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D916B-4B3B-4EB7-8942-06B44EAF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500C04-80B5-4875-8442-453ABD0E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41" y="1170908"/>
            <a:ext cx="6253317" cy="4840647"/>
          </a:xfrm>
        </p:spPr>
      </p:pic>
    </p:spTree>
    <p:extLst>
      <p:ext uri="{BB962C8B-B14F-4D97-AF65-F5344CB8AC3E}">
        <p14:creationId xmlns:p14="http://schemas.microsoft.com/office/powerpoint/2010/main" val="72729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2C7F3-0731-4960-8C3B-4FA95A29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889"/>
            <a:ext cx="4382729" cy="595312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Marco teórico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EBD2C-4B07-4959-9265-2F3A0E37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701"/>
            <a:ext cx="10515600" cy="59531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Proceso de vertebración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6276BB-B526-48D4-8B78-14D28C65F55D}"/>
              </a:ext>
            </a:extLst>
          </p:cNvPr>
          <p:cNvSpPr txBox="1"/>
          <p:nvPr/>
        </p:nvSpPr>
        <p:spPr>
          <a:xfrm>
            <a:off x="351503" y="3478659"/>
            <a:ext cx="2303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Efecto de la libertad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económica sobre el pbi per cápita</a:t>
            </a:r>
          </a:p>
          <a:p>
            <a:endParaRPr lang="es-PE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2A067D0-D213-443D-BD5D-11AA6603A268}"/>
              </a:ext>
            </a:extLst>
          </p:cNvPr>
          <p:cNvCxnSpPr/>
          <p:nvPr/>
        </p:nvCxnSpPr>
        <p:spPr>
          <a:xfrm>
            <a:off x="2536725" y="4217323"/>
            <a:ext cx="13715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B850A80-76D4-4D21-9D7D-55265FF48CB4}"/>
              </a:ext>
            </a:extLst>
          </p:cNvPr>
          <p:cNvCxnSpPr>
            <a:cxnSpLocks/>
          </p:cNvCxnSpPr>
          <p:nvPr/>
        </p:nvCxnSpPr>
        <p:spPr>
          <a:xfrm flipV="1">
            <a:off x="3908323" y="2064774"/>
            <a:ext cx="0" cy="21527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1B7DA07-2DAA-4D43-9D0B-50CCC7257B94}"/>
              </a:ext>
            </a:extLst>
          </p:cNvPr>
          <p:cNvCxnSpPr>
            <a:cxnSpLocks/>
          </p:cNvCxnSpPr>
          <p:nvPr/>
        </p:nvCxnSpPr>
        <p:spPr>
          <a:xfrm flipV="1">
            <a:off x="3908323" y="4217323"/>
            <a:ext cx="1" cy="2232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51B819B-418A-47EC-AC2F-467FAC29CE1F}"/>
              </a:ext>
            </a:extLst>
          </p:cNvPr>
          <p:cNvCxnSpPr>
            <a:cxnSpLocks/>
          </p:cNvCxnSpPr>
          <p:nvPr/>
        </p:nvCxnSpPr>
        <p:spPr>
          <a:xfrm>
            <a:off x="3908324" y="2064774"/>
            <a:ext cx="9438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F336AC7-ACC8-4F47-BFDD-4F8EDCB5A1A3}"/>
              </a:ext>
            </a:extLst>
          </p:cNvPr>
          <p:cNvCxnSpPr>
            <a:cxnSpLocks/>
          </p:cNvCxnSpPr>
          <p:nvPr/>
        </p:nvCxnSpPr>
        <p:spPr>
          <a:xfrm>
            <a:off x="3908323" y="6449603"/>
            <a:ext cx="943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E6EB0A-1EEC-44E2-BF26-B9D57C23D28D}"/>
              </a:ext>
            </a:extLst>
          </p:cNvPr>
          <p:cNvSpPr txBox="1"/>
          <p:nvPr/>
        </p:nvSpPr>
        <p:spPr>
          <a:xfrm>
            <a:off x="4984955" y="1186011"/>
            <a:ext cx="263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Apartados generales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9B76FF8-1A05-4FDC-8403-FF237EFD2753}"/>
              </a:ext>
            </a:extLst>
          </p:cNvPr>
          <p:cNvCxnSpPr>
            <a:cxnSpLocks/>
          </p:cNvCxnSpPr>
          <p:nvPr/>
        </p:nvCxnSpPr>
        <p:spPr>
          <a:xfrm>
            <a:off x="3908323" y="3478659"/>
            <a:ext cx="9438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7F63864-2750-4C5C-81ED-A85299358ABE}"/>
              </a:ext>
            </a:extLst>
          </p:cNvPr>
          <p:cNvCxnSpPr>
            <a:cxnSpLocks/>
          </p:cNvCxnSpPr>
          <p:nvPr/>
        </p:nvCxnSpPr>
        <p:spPr>
          <a:xfrm>
            <a:off x="3908323" y="4589704"/>
            <a:ext cx="9438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506EA72-B100-4522-99B3-7ED6A56EE328}"/>
              </a:ext>
            </a:extLst>
          </p:cNvPr>
          <p:cNvCxnSpPr>
            <a:cxnSpLocks/>
          </p:cNvCxnSpPr>
          <p:nvPr/>
        </p:nvCxnSpPr>
        <p:spPr>
          <a:xfrm>
            <a:off x="3908323" y="5582762"/>
            <a:ext cx="9438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C3C2D0-1DB7-446A-9737-101C593C0276}"/>
              </a:ext>
            </a:extLst>
          </p:cNvPr>
          <p:cNvSpPr txBox="1"/>
          <p:nvPr/>
        </p:nvSpPr>
        <p:spPr>
          <a:xfrm>
            <a:off x="4984955" y="1741608"/>
            <a:ext cx="235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Tamaño del gobierno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(Efecto crowding out)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2759C0F-9A1A-458D-9A5F-905783C2DD5E}"/>
              </a:ext>
            </a:extLst>
          </p:cNvPr>
          <p:cNvSpPr txBox="1"/>
          <p:nvPr/>
        </p:nvSpPr>
        <p:spPr>
          <a:xfrm>
            <a:off x="4984955" y="3141138"/>
            <a:ext cx="235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Sistema legal que protege la propiedad privada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A13EE9C-0D2E-4163-AA6D-F445793AC9CC}"/>
              </a:ext>
            </a:extLst>
          </p:cNvPr>
          <p:cNvSpPr txBox="1"/>
          <p:nvPr/>
        </p:nvSpPr>
        <p:spPr>
          <a:xfrm>
            <a:off x="4984955" y="4405038"/>
            <a:ext cx="235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Dinero estable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F52859C-8A91-491E-A4FE-17E9CC0B8DCD}"/>
              </a:ext>
            </a:extLst>
          </p:cNvPr>
          <p:cNvSpPr txBox="1"/>
          <p:nvPr/>
        </p:nvSpPr>
        <p:spPr>
          <a:xfrm>
            <a:off x="4984955" y="5134901"/>
            <a:ext cx="235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Libertad para comerciar internacionalmente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7703A55-BA14-4865-8C1F-6D24028981C0}"/>
              </a:ext>
            </a:extLst>
          </p:cNvPr>
          <p:cNvSpPr txBox="1"/>
          <p:nvPr/>
        </p:nvSpPr>
        <p:spPr>
          <a:xfrm>
            <a:off x="4984955" y="6264937"/>
            <a:ext cx="235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Regulaciones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F23209A-193A-44B0-9ADC-9482E6C6EAF7}"/>
              </a:ext>
            </a:extLst>
          </p:cNvPr>
          <p:cNvSpPr txBox="1"/>
          <p:nvPr/>
        </p:nvSpPr>
        <p:spPr>
          <a:xfrm>
            <a:off x="9023557" y="1130347"/>
            <a:ext cx="263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Aspectos específicos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479470E-B664-4C37-8E5E-283F1BF37AA4}"/>
              </a:ext>
            </a:extLst>
          </p:cNvPr>
          <p:cNvCxnSpPr>
            <a:stCxn id="20" idx="3"/>
          </p:cNvCxnSpPr>
          <p:nvPr/>
        </p:nvCxnSpPr>
        <p:spPr>
          <a:xfrm flipV="1">
            <a:off x="7339782" y="2064773"/>
            <a:ext cx="155349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E662F52-C0C1-4158-9064-BF9BE6F853D6}"/>
              </a:ext>
            </a:extLst>
          </p:cNvPr>
          <p:cNvCxnSpPr/>
          <p:nvPr/>
        </p:nvCxnSpPr>
        <p:spPr>
          <a:xfrm flipV="1">
            <a:off x="7339782" y="3473196"/>
            <a:ext cx="155349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257DE1F-2523-4E6E-B2E5-511BAE7D004B}"/>
              </a:ext>
            </a:extLst>
          </p:cNvPr>
          <p:cNvCxnSpPr/>
          <p:nvPr/>
        </p:nvCxnSpPr>
        <p:spPr>
          <a:xfrm flipV="1">
            <a:off x="7339782" y="4578004"/>
            <a:ext cx="155349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785245C-5C94-4C6D-9B3E-2B7ACDDC65CE}"/>
              </a:ext>
            </a:extLst>
          </p:cNvPr>
          <p:cNvCxnSpPr/>
          <p:nvPr/>
        </p:nvCxnSpPr>
        <p:spPr>
          <a:xfrm flipV="1">
            <a:off x="7339781" y="5596566"/>
            <a:ext cx="155349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AF9F7EE-2FCA-4E9A-99B1-979C1B0ABE06}"/>
              </a:ext>
            </a:extLst>
          </p:cNvPr>
          <p:cNvCxnSpPr/>
          <p:nvPr/>
        </p:nvCxnSpPr>
        <p:spPr>
          <a:xfrm flipV="1">
            <a:off x="7339780" y="6392414"/>
            <a:ext cx="155349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9BF6144-7857-4033-A887-035AF04598F0}"/>
              </a:ext>
            </a:extLst>
          </p:cNvPr>
          <p:cNvSpPr txBox="1"/>
          <p:nvPr/>
        </p:nvSpPr>
        <p:spPr>
          <a:xfrm>
            <a:off x="9564330" y="1688528"/>
            <a:ext cx="1553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Consumo del gobierno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56E54B-829A-45C1-A247-8D210752E5AD}"/>
              </a:ext>
            </a:extLst>
          </p:cNvPr>
          <p:cNvSpPr txBox="1"/>
          <p:nvPr/>
        </p:nvSpPr>
        <p:spPr>
          <a:xfrm>
            <a:off x="9163664" y="3207382"/>
            <a:ext cx="235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Independencia del poder judicial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9C8B3E4-948F-42DB-8EDF-84BA8E60EE05}"/>
              </a:ext>
            </a:extLst>
          </p:cNvPr>
          <p:cNvSpPr txBox="1"/>
          <p:nvPr/>
        </p:nvSpPr>
        <p:spPr>
          <a:xfrm>
            <a:off x="9163664" y="4393338"/>
            <a:ext cx="23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Inflación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502EFEC-D360-4A68-A917-ECCE58D95B55}"/>
              </a:ext>
            </a:extLst>
          </p:cNvPr>
          <p:cNvSpPr txBox="1"/>
          <p:nvPr/>
        </p:nvSpPr>
        <p:spPr>
          <a:xfrm>
            <a:off x="9429135" y="5347969"/>
            <a:ext cx="2354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Cuotas y aranceles a las importaciones</a:t>
            </a:r>
          </a:p>
          <a:p>
            <a:pPr algn="ctr"/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1FC04ED-08B2-4203-AA45-04B6F1FAA735}"/>
              </a:ext>
            </a:extLst>
          </p:cNvPr>
          <p:cNvSpPr txBox="1"/>
          <p:nvPr/>
        </p:nvSpPr>
        <p:spPr>
          <a:xfrm>
            <a:off x="9429135" y="6058231"/>
            <a:ext cx="2354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Regulaciones en el mercado laboral</a:t>
            </a:r>
          </a:p>
          <a:p>
            <a:pPr algn="ctr"/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7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7B3C9-17C8-41BC-A456-6B969D2D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610"/>
            <a:ext cx="3822290" cy="741004"/>
          </a:xfrm>
        </p:spPr>
        <p:txBody>
          <a:bodyPr/>
          <a:lstStyle/>
          <a:p>
            <a:r>
              <a:rPr lang="es-MX" dirty="0"/>
              <a:t>Marco teórico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6115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339</Words>
  <Application>Microsoft Office PowerPoint</Application>
  <PresentationFormat>Panorámica</PresentationFormat>
  <Paragraphs>53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Influencia de la libertad económica sobre el pbi per cápita en Latinoamérica</vt:lpstr>
      <vt:lpstr>Planteamiento del problema</vt:lpstr>
      <vt:lpstr>Objetivos</vt:lpstr>
      <vt:lpstr>Preguntas de investigación</vt:lpstr>
      <vt:lpstr>Justificación</vt:lpstr>
      <vt:lpstr>Libertad económica en Latinoamérica</vt:lpstr>
      <vt:lpstr>Presentación de PowerPoint</vt:lpstr>
      <vt:lpstr>Marco teórico</vt:lpstr>
      <vt:lpstr>Marco teórico</vt:lpstr>
      <vt:lpstr>Avance</vt:lpstr>
      <vt:lpstr>Heterogeneidad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Influencia de la libertad económica sobre el pbi per cápita en Latinoamérica</dc:title>
  <dc:creator>Julio Collazos Curo</dc:creator>
  <cp:lastModifiedBy>Julio Collazos Curo</cp:lastModifiedBy>
  <cp:revision>2</cp:revision>
  <dcterms:created xsi:type="dcterms:W3CDTF">2022-06-21T08:04:28Z</dcterms:created>
  <dcterms:modified xsi:type="dcterms:W3CDTF">2022-06-22T02:40:33Z</dcterms:modified>
</cp:coreProperties>
</file>