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83" r:id="rId4"/>
    <p:sldId id="284" r:id="rId5"/>
    <p:sldId id="330" r:id="rId6"/>
    <p:sldId id="329" r:id="rId7"/>
    <p:sldId id="331" r:id="rId8"/>
    <p:sldId id="333" r:id="rId9"/>
    <p:sldId id="286" r:id="rId10"/>
    <p:sldId id="335" r:id="rId11"/>
    <p:sldId id="294" r:id="rId12"/>
    <p:sldId id="296" r:id="rId13"/>
    <p:sldId id="288" r:id="rId14"/>
    <p:sldId id="304" r:id="rId15"/>
    <p:sldId id="289" r:id="rId16"/>
    <p:sldId id="324" r:id="rId17"/>
    <p:sldId id="323" r:id="rId18"/>
    <p:sldId id="322" r:id="rId19"/>
    <p:sldId id="290" r:id="rId20"/>
    <p:sldId id="325" r:id="rId21"/>
    <p:sldId id="328" r:id="rId22"/>
    <p:sldId id="291" r:id="rId23"/>
    <p:sldId id="327" r:id="rId24"/>
    <p:sldId id="326" r:id="rId25"/>
    <p:sldId id="336" r:id="rId26"/>
    <p:sldId id="292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6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3AF5-5F7C-4123-B848-CA9DF6989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E05F3-C7DF-4262-B4E9-BC8A053B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2F75-1A2A-47F3-90F2-E0DB2D47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AC50-405D-49CF-AD5D-478288B5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C7AD-D14B-47CE-9960-82B621C7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282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A5CC-A4A9-4785-A5DE-2C6ADECF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ECBFB-C84A-442E-8CD5-FE583EE7F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7D77-9DD8-4300-AE98-8E7090CC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3533-C702-4D85-8BD8-A722AD49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4BD9-1896-4CB4-B129-F5A9063E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103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C06D8-886F-4507-B324-430A4988F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1592-3457-4F34-9D18-5DEC3A8DE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D5CC-CB2A-42AE-B395-BF40B17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7B43-766F-413E-ABEF-0F2E213E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01EF3-8473-4F6C-8DDF-B1B96899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21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9B91-12EF-47F8-B493-D07E128E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650A-5599-4BFA-9BA7-817A2FB3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8AC5-993D-457B-8EDA-8F7B9346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48F8-29E2-4657-8127-CAB78573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B2A1-524D-46C0-91DE-B520292F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912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5434-BBF1-458C-968E-83565BAB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F29D8-F2EA-4F59-B885-3B9E613E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AD88-F20F-4220-85F3-32ECC3F7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CCA72-B24C-462E-8C77-C96234A4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6D4D-73FC-4E2B-B37A-A679932C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868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2C21-D573-4F55-AB6B-CB06009D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587D-FF07-4648-A872-7365D5542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61937-3FF2-44A2-B824-10C46A11D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15573-C519-490B-A583-9178ECB7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35D21-E146-4858-8B02-A5994A38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05B57-8142-48A1-A6C5-E4EC3B80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552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9EF5-CC93-4BF6-9C33-548ACDB6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3704-1C23-423E-B5B8-A2CCD477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88A35-5BDC-4982-98B4-2EF559E48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F5400-4D1D-4F37-9B8C-C385E33B5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EC34D-09F2-4B57-B738-FD8A5385D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0C466-B809-48D7-B242-82689D36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9FFAC-E95D-4174-BAA9-B5220FEE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FCE82-6825-457C-9B8A-6F2C66D9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197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0425-696F-4B90-B73B-A3DAD6E9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16347-293F-4A25-8915-E50E00DA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06251-D2F7-484E-A68F-D946EC1E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00791-3807-4FD4-8556-3AE15F6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983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1A09-A1DF-4BFA-8720-FF200D3A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339D5-B5A8-4055-BC20-DA8E9967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1C629-E5D0-4513-9387-86E40A3B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437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EA4D-888B-4DB0-B939-EC6E7DDC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0659-C7D9-4F4E-9C01-6317994BA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A167-C4FB-428F-930F-AC1F347A9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D43B5-DA01-438B-B9AE-C6447A8B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DC7C1-CF8D-4EF4-8CB4-9C040277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4F2F6-3BD0-4024-B649-962277CA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401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6A4E-7D4B-43D1-8910-2A93B6CD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45A78-562C-468E-8F41-97F9DC920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81D64-3C03-4C87-8FBA-1B027B6D8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6F17D-AD27-4CBD-B18B-2DF064D5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5A1AB-956A-4C7F-90BA-9CD3A6FB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9815C-9746-410E-BF0E-7A3D813F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94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04CED-AA15-4153-9FC6-14E9CEC7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6B1EE-3D34-4D3D-9122-7066BEB9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894C-17D1-42F2-9A1A-899B3B2AC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FDDF-2691-4167-9138-BF8D430A6DDC}" type="datetimeFigureOut">
              <a:rPr lang="es-CL" smtClean="0"/>
              <a:t>06-12-2021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9949C-5F57-4B45-9282-CA6F261C2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610E-153F-49BE-8410-223DB8FFD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EBCF-50C3-408F-8E94-551E3B29768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90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cmc-jags/files/Manuals/4.x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853C1C-60F6-4A43-A468-30C484D7DEFA}"/>
              </a:ext>
            </a:extLst>
          </p:cNvPr>
          <p:cNvGrpSpPr/>
          <p:nvPr/>
        </p:nvGrpSpPr>
        <p:grpSpPr>
          <a:xfrm>
            <a:off x="4466" y="0"/>
            <a:ext cx="12187534" cy="6858000"/>
            <a:chOff x="4466" y="0"/>
            <a:chExt cx="12187534" cy="68580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D85FE98-819F-4AC4-92AB-754144C1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8C85FEE4-20B2-4D5B-ACF6-0270E3862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71"/>
            <a:stretch/>
          </p:blipFill>
          <p:spPr>
            <a:xfrm>
              <a:off x="7457440" y="0"/>
              <a:ext cx="47345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130A02-5103-4C85-B325-3A6AD3A5E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538"/>
            <a:ext cx="9144000" cy="1154306"/>
          </a:xfrm>
        </p:spPr>
        <p:txBody>
          <a:bodyPr anchor="ctr">
            <a:normAutofit/>
          </a:bodyPr>
          <a:lstStyle/>
          <a:p>
            <a:r>
              <a:rPr lang="es-C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CURSO DE INFERENCIA BAYESIANA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3AD58BD-841C-47B0-B2D3-222DFBAA6FE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7520" y="3602038"/>
                <a:ext cx="11236960" cy="1655762"/>
              </a:xfrm>
            </p:spPr>
            <p:txBody>
              <a:bodyPr>
                <a:normAutofit fontScale="92500"/>
              </a:bodyPr>
              <a:lstStyle/>
              <a:p>
                <a:r>
                  <a:rPr lang="es-CL" sz="6000" dirty="0"/>
                  <a:t>Usando JAGS desde R</a:t>
                </a:r>
                <a:br>
                  <a:rPr lang="es-CL" sz="6000" dirty="0"/>
                </a:br>
                <a:r>
                  <a:rPr lang="es-CL" sz="6000" dirty="0"/>
                  <a:t>para simular muestras desde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r>
                          <a:rPr lang="en-US" sz="6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s-CL" sz="60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3AD58BD-841C-47B0-B2D3-222DFBAA6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7520" y="3602038"/>
                <a:ext cx="11236960" cy="1655762"/>
              </a:xfrm>
              <a:blipFill>
                <a:blip r:embed="rId3"/>
                <a:stretch>
                  <a:fillRect l="-705" t="-15441" b="-2169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55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1.5. Ejercicio propuesto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CL" dirty="0"/>
                  <a:t>Considere el modelo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L" b="0" dirty="0"/>
              </a:p>
              <a:p>
                <a:pPr marL="0" indent="0">
                  <a:buNone/>
                </a:pPr>
                <a:r>
                  <a:rPr lang="es-CL" dirty="0"/>
                  <a:t>con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sz="1400" dirty="0"/>
              </a:p>
              <a:p>
                <a:pPr marL="0" indent="0">
                  <a:buNone/>
                </a:pPr>
                <a:r>
                  <a:rPr lang="es-CL" dirty="0"/>
                  <a:t>Para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dirty="0"/>
                  <a:t> real,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L" dirty="0"/>
                  <a:t>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reales positivos.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Obtenga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s-CL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Obtenga las distribuciones condicionales completas.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Plantee un algoritmo que aplique el muestreador de Gibbs.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  <a:blipFill>
                <a:blip r:embed="rId3"/>
                <a:stretch>
                  <a:fillRect l="-1095" t="-280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43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472990" cy="1325563"/>
          </a:xfrm>
        </p:spPr>
        <p:txBody>
          <a:bodyPr>
            <a:noAutofit/>
          </a:bodyPr>
          <a:lstStyle/>
          <a:p>
            <a:r>
              <a:rPr lang="es-CL" b="1" dirty="0"/>
              <a:t>1.5. Ejercicio propuesto 2</a:t>
            </a:r>
            <a:br>
              <a:rPr lang="es-CL" b="1" dirty="0"/>
            </a:br>
            <a:r>
              <a:rPr lang="es-CL" sz="2400" dirty="0"/>
              <a:t>(Fuente: Robert &amp; </a:t>
            </a:r>
            <a:r>
              <a:rPr lang="es-CL" sz="2400" dirty="0" err="1"/>
              <a:t>Marin</a:t>
            </a:r>
            <a:r>
              <a:rPr lang="es-CL" sz="2400" dirty="0"/>
              <a:t> (2013) </a:t>
            </a:r>
            <a:r>
              <a:rPr lang="es-CL" sz="2400" i="1" dirty="0" err="1"/>
              <a:t>Bayesian</a:t>
            </a:r>
            <a:r>
              <a:rPr lang="es-CL" sz="2400" i="1" dirty="0"/>
              <a:t> Essentials </a:t>
            </a:r>
            <a:r>
              <a:rPr lang="es-CL" sz="2400" i="1" dirty="0" err="1"/>
              <a:t>with</a:t>
            </a:r>
            <a:r>
              <a:rPr lang="es-CL" sz="2400" i="1" dirty="0"/>
              <a:t> R</a:t>
            </a:r>
            <a:r>
              <a:rPr lang="es-CL" sz="2400" dirty="0"/>
              <a:t>)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5"/>
                <a:ext cx="10020732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dirty="0"/>
                  <a:t>Considere el modelo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CL" b="0" dirty="0"/>
              </a:p>
              <a:p>
                <a:pPr marL="0" indent="0">
                  <a:buNone/>
                </a:pPr>
                <a:r>
                  <a:rPr lang="es-CL" dirty="0"/>
                  <a:t>con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sz="1400" dirty="0"/>
              </a:p>
              <a:p>
                <a:pPr marL="0" indent="0">
                  <a:buNone/>
                </a:pPr>
                <a:r>
                  <a:rPr lang="es-CL" dirty="0"/>
                  <a:t>para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CL" dirty="0"/>
                  <a:t> reales positivos y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entero positivo.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Obtenga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s-CL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Obtenga las distribuciones condicionales completas.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Plantee un algoritmo que aplique el muestreador de Gibbs.</a:t>
                </a: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5"/>
                <a:ext cx="10020732" cy="4667250"/>
              </a:xfrm>
              <a:blipFill>
                <a:blip r:embed="rId3"/>
                <a:stretch>
                  <a:fillRect l="-1277" t="-2089" b="-300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12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Objetivos de aprendizaje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1825625"/>
            <a:ext cx="10020732" cy="435133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CL" dirty="0"/>
              <a:t>Conocer el algoritmo MCMC muestreo de Gibbs.</a:t>
            </a:r>
          </a:p>
          <a:p>
            <a:pPr marL="514350" indent="-514350" algn="just">
              <a:buAutoNum type="arabicPeriod"/>
            </a:pPr>
            <a:endParaRPr lang="es-CL" dirty="0"/>
          </a:p>
          <a:p>
            <a:pPr marL="514350" indent="-514350" algn="just">
              <a:buAutoNum type="arabicPeriod"/>
            </a:pPr>
            <a:r>
              <a:rPr lang="es-CL" dirty="0">
                <a:highlight>
                  <a:srgbClr val="FFFF00"/>
                </a:highlight>
              </a:rPr>
              <a:t>Identificar las partes de un </a:t>
            </a:r>
            <a:r>
              <a:rPr lang="es-CL" i="1" dirty="0">
                <a:highlight>
                  <a:srgbClr val="FFFF00"/>
                </a:highlight>
              </a:rPr>
              <a:t>script</a:t>
            </a:r>
            <a:r>
              <a:rPr lang="es-CL" dirty="0">
                <a:highlight>
                  <a:srgbClr val="FFFF00"/>
                </a:highlight>
              </a:rPr>
              <a:t> de R que se deben programar para obtener una muestra desde la distribución </a:t>
            </a:r>
            <a:r>
              <a:rPr lang="es-CL" i="1" dirty="0">
                <a:highlight>
                  <a:srgbClr val="FFFF00"/>
                </a:highlight>
              </a:rPr>
              <a:t>a posteriori </a:t>
            </a:r>
            <a:r>
              <a:rPr lang="es-CL" dirty="0">
                <a:highlight>
                  <a:srgbClr val="FFFF00"/>
                </a:highlight>
              </a:rPr>
              <a:t>por medio de JAGS.</a:t>
            </a:r>
          </a:p>
          <a:p>
            <a:pPr marL="514350" indent="-514350" algn="just">
              <a:buAutoNum type="arabicPeriod"/>
            </a:pPr>
            <a:endParaRPr lang="es-CL" dirty="0"/>
          </a:p>
          <a:p>
            <a:pPr marL="514350" indent="-514350" algn="just">
              <a:buAutoNum type="arabicPeriod"/>
            </a:pPr>
            <a:r>
              <a:rPr lang="es-CL" dirty="0"/>
              <a:t>Programar un </a:t>
            </a:r>
            <a:r>
              <a:rPr lang="es-CL" i="1" dirty="0"/>
              <a:t>script</a:t>
            </a:r>
            <a:r>
              <a:rPr lang="es-CL" dirty="0"/>
              <a:t> de R para obtener con JAGS una muestra desde la distribución </a:t>
            </a:r>
            <a:r>
              <a:rPr lang="es-CL" i="1" dirty="0"/>
              <a:t>a posteriori </a:t>
            </a:r>
            <a:r>
              <a:rPr lang="es-CL" dirty="0"/>
              <a:t>de un problema inferencial Bayesiano sencillo.</a:t>
            </a:r>
          </a:p>
        </p:txBody>
      </p:sp>
    </p:spTree>
    <p:extLst>
      <p:ext uri="{BB962C8B-B14F-4D97-AF65-F5344CB8AC3E}">
        <p14:creationId xmlns:p14="http://schemas.microsoft.com/office/powerpoint/2010/main" val="21622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2.1. </a:t>
            </a:r>
            <a:r>
              <a:rPr lang="es-CL" b="1" i="1" dirty="0"/>
              <a:t>Just </a:t>
            </a:r>
            <a:r>
              <a:rPr lang="es-CL" b="1" i="1" dirty="0" err="1"/>
              <a:t>Another</a:t>
            </a:r>
            <a:r>
              <a:rPr lang="es-CL" b="1" i="1" dirty="0"/>
              <a:t> Gibbs </a:t>
            </a:r>
            <a:r>
              <a:rPr lang="es-CL" b="1" i="1" dirty="0" err="1"/>
              <a:t>Sampler</a:t>
            </a:r>
            <a:r>
              <a:rPr lang="es-CL" b="1" dirty="0"/>
              <a:t> (JAGS)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1825625"/>
            <a:ext cx="10020732" cy="4351338"/>
          </a:xfrm>
        </p:spPr>
        <p:txBody>
          <a:bodyPr>
            <a:normAutofit/>
          </a:bodyPr>
          <a:lstStyle/>
          <a:p>
            <a:r>
              <a:rPr lang="es-CL" dirty="0"/>
              <a:t>Programa estadístico para implementar métodos MCMC</a:t>
            </a:r>
          </a:p>
          <a:p>
            <a:endParaRPr lang="es-CL" dirty="0"/>
          </a:p>
          <a:p>
            <a:r>
              <a:rPr lang="es-CL" dirty="0"/>
              <a:t>Basado en BUGS (</a:t>
            </a:r>
            <a:r>
              <a:rPr lang="en-US" i="1" dirty="0"/>
              <a:t>Bayesian inference Using Gibbs Sampling</a:t>
            </a:r>
            <a:r>
              <a:rPr lang="es-CL" dirty="0"/>
              <a:t>)</a:t>
            </a:r>
          </a:p>
          <a:p>
            <a:endParaRPr lang="es-CL" dirty="0"/>
          </a:p>
          <a:p>
            <a:r>
              <a:rPr lang="es-CL" dirty="0"/>
              <a:t>Podemos llamar a JAGS desde R usando paquetes para ello</a:t>
            </a:r>
          </a:p>
          <a:p>
            <a:endParaRPr lang="es-CL" dirty="0"/>
          </a:p>
          <a:p>
            <a:r>
              <a:rPr lang="es-CL" dirty="0"/>
              <a:t>El lenguaje de JAGS difiere un poco con el de R; revisar manual en</a:t>
            </a:r>
          </a:p>
          <a:p>
            <a:pPr marL="0" indent="233363">
              <a:buNone/>
            </a:pPr>
            <a:r>
              <a:rPr lang="es-CL" dirty="0">
                <a:hlinkClick r:id="rId3"/>
              </a:rPr>
              <a:t>https://sourceforge.net/projects/mcmc-jags/files/Manuals/4.x/</a:t>
            </a:r>
            <a:r>
              <a:rPr lang="es-CL" dirty="0"/>
              <a:t> 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1631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05EE38-158F-43AB-B36B-A63EBF7F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800" y="366133"/>
            <a:ext cx="9717345" cy="58108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93F3FC-C86D-407D-839E-069A701914ED}"/>
              </a:ext>
            </a:extLst>
          </p:cNvPr>
          <p:cNvSpPr txBox="1"/>
          <p:nvPr/>
        </p:nvSpPr>
        <p:spPr>
          <a:xfrm>
            <a:off x="5146778" y="6311900"/>
            <a:ext cx="5931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2400" dirty="0" err="1"/>
              <a:t>Kruschke</a:t>
            </a:r>
            <a:r>
              <a:rPr lang="es-CL" sz="2400" dirty="0"/>
              <a:t> (2014) </a:t>
            </a:r>
            <a:r>
              <a:rPr lang="es-CL" sz="2400" i="1" dirty="0" err="1"/>
              <a:t>Doing</a:t>
            </a:r>
            <a:r>
              <a:rPr lang="es-CL" sz="2400" i="1" dirty="0"/>
              <a:t> </a:t>
            </a:r>
            <a:r>
              <a:rPr lang="es-CL" sz="2400" i="1" dirty="0" err="1"/>
              <a:t>Bayesian</a:t>
            </a:r>
            <a:r>
              <a:rPr lang="es-CL" sz="2400" i="1" dirty="0"/>
              <a:t> Data </a:t>
            </a:r>
            <a:r>
              <a:rPr lang="es-CL" sz="2400" i="1" dirty="0" err="1"/>
              <a:t>Analysis</a:t>
            </a:r>
            <a:endParaRPr lang="es-CL" sz="2400" i="1" dirty="0"/>
          </a:p>
        </p:txBody>
      </p:sp>
    </p:spTree>
    <p:extLst>
      <p:ext uri="{BB962C8B-B14F-4D97-AF65-F5344CB8AC3E}">
        <p14:creationId xmlns:p14="http://schemas.microsoft.com/office/powerpoint/2010/main" val="403744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2.2. Cargar los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L" dirty="0"/>
                  <a:t>JAGS usa y recibe un objeto tipo </a:t>
                </a:r>
                <a:r>
                  <a:rPr lang="es-CL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s-CL" dirty="0"/>
                  <a:t> para almacenar los datos observados y previos. (NB: sus elementos deben tener nombres)</a:t>
                </a:r>
              </a:p>
              <a:p>
                <a:pPr algn="just"/>
                <a:endParaRPr lang="es-CL" dirty="0"/>
              </a:p>
              <a:p>
                <a:pPr algn="just"/>
                <a:r>
                  <a:rPr lang="es-CL" dirty="0"/>
                  <a:t>Muchos modelos escritos en JAGS usan la indexación numérica para hacer referencia a posiciones en (sub)vectores de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CL" dirty="0"/>
                  <a:t>, por lo que guardaremos las variables categóricas como </a:t>
                </a:r>
                <a:r>
                  <a:rPr lang="es-CL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numeric</a:t>
                </a:r>
                <a:r>
                  <a:rPr lang="es-CL" dirty="0"/>
                  <a:t>.</a:t>
                </a:r>
              </a:p>
              <a:p>
                <a:pPr algn="just"/>
                <a:endParaRPr lang="es-CL" dirty="0"/>
              </a:p>
              <a:p>
                <a:pPr algn="just"/>
                <a:r>
                  <a:rPr lang="es-CL" dirty="0"/>
                  <a:t>Los datos que no sean </a:t>
                </a:r>
                <a:r>
                  <a:rPr lang="es-CL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</a:t>
                </a:r>
                <a:r>
                  <a:rPr lang="es-CL" dirty="0"/>
                  <a:t> serán representados en el modelo como nodos observados (i.e. fijos).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  <a:blipFill>
                <a:blip r:embed="rId3"/>
                <a:stretch>
                  <a:fillRect l="-1095" t="-2381" r="-12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40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020732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Ejemplo: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Valores de los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hiperparámetros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priori)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&lt;- 4.5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&lt;- 25.5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Datos observados en la muestra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72),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400-72))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Guardar estos datos en una lista nombrada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x, a = a, b = b)</a:t>
            </a:r>
          </a:p>
        </p:txBody>
      </p:sp>
    </p:spTree>
    <p:extLst>
      <p:ext uri="{BB962C8B-B14F-4D97-AF65-F5344CB8AC3E}">
        <p14:creationId xmlns:p14="http://schemas.microsoft.com/office/powerpoint/2010/main" val="89976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2.3. Especificar el modelo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1825625"/>
            <a:ext cx="10020732" cy="4351338"/>
          </a:xfrm>
        </p:spPr>
        <p:txBody>
          <a:bodyPr>
            <a:normAutofit/>
          </a:bodyPr>
          <a:lstStyle/>
          <a:p>
            <a:r>
              <a:rPr lang="es-CL" dirty="0"/>
              <a:t>Representación escrita del modelo bayesiano</a:t>
            </a:r>
          </a:p>
          <a:p>
            <a:pPr lvl="1"/>
            <a:r>
              <a:rPr lang="es-CL" dirty="0"/>
              <a:t>Escrito en lenguaje basado en BUGS</a:t>
            </a:r>
          </a:p>
          <a:p>
            <a:pPr lvl="1"/>
            <a:r>
              <a:rPr lang="es-CL" dirty="0"/>
              <a:t>Estructura similar a la usada para definir funciones en R</a:t>
            </a:r>
          </a:p>
          <a:p>
            <a:pPr lvl="1"/>
            <a:r>
              <a:rPr lang="es-CL" dirty="0"/>
              <a:t>Contiene:</a:t>
            </a:r>
          </a:p>
          <a:p>
            <a:pPr lvl="2"/>
            <a:r>
              <a:rPr lang="es-CL" dirty="0"/>
              <a:t>Especificación del modelo probabilístico</a:t>
            </a:r>
          </a:p>
          <a:p>
            <a:pPr lvl="2"/>
            <a:r>
              <a:rPr lang="es-CL" dirty="0"/>
              <a:t>Especificación de las distribuciones </a:t>
            </a:r>
            <a:r>
              <a:rPr lang="es-CL" i="1" dirty="0"/>
              <a:t>a priori</a:t>
            </a:r>
          </a:p>
          <a:p>
            <a:pPr lvl="2"/>
            <a:r>
              <a:rPr lang="es-CL" dirty="0"/>
              <a:t>Especificación de funciones </a:t>
            </a:r>
            <a:r>
              <a:rPr lang="es-CL" dirty="0" err="1"/>
              <a:t>parametrales</a:t>
            </a:r>
            <a:r>
              <a:rPr lang="es-CL" dirty="0"/>
              <a:t> (opcional)</a:t>
            </a:r>
          </a:p>
          <a:p>
            <a:r>
              <a:rPr lang="es-CL" dirty="0"/>
              <a:t>Almacenamiento</a:t>
            </a:r>
          </a:p>
          <a:p>
            <a:pPr lvl="1"/>
            <a:r>
              <a:rPr lang="es-CL" dirty="0"/>
              <a:t>En un archivo de texto</a:t>
            </a:r>
          </a:p>
          <a:p>
            <a:pPr lvl="1"/>
            <a:r>
              <a:rPr lang="es-CL" dirty="0"/>
              <a:t>En un objecto de tipo </a:t>
            </a:r>
            <a:r>
              <a:rPr lang="es-C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247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020732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Ejemplo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modelo_texto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"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Modelo probabilístico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 in 1:length(x))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x[i]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dbern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Distribución a priori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pi ~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dbeta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Cantidad de interés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pi/(1-pi)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</p:spTree>
    <p:extLst>
      <p:ext uri="{BB962C8B-B14F-4D97-AF65-F5344CB8AC3E}">
        <p14:creationId xmlns:p14="http://schemas.microsoft.com/office/powerpoint/2010/main" val="279656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2.4. Inicializar la cadena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CL" dirty="0"/>
                  <a:t>Cada cadena tiene un valor de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CL" dirty="0"/>
                  <a:t> como punto de partida.</a:t>
                </a:r>
              </a:p>
              <a:p>
                <a:endParaRPr lang="es-CL" dirty="0"/>
              </a:p>
              <a:p>
                <a:r>
                  <a:rPr lang="es-CL" dirty="0"/>
                  <a:t>Si se omite, JAGS intentará probar con valores por defecto.</a:t>
                </a:r>
              </a:p>
              <a:p>
                <a:endParaRPr lang="es-CL" dirty="0"/>
              </a:p>
              <a:p>
                <a:r>
                  <a:rPr lang="es-CL" dirty="0"/>
                  <a:t>Un mal punto de partida puede ser catastrófico.</a:t>
                </a:r>
              </a:p>
              <a:p>
                <a:endParaRPr lang="es-CL" dirty="0"/>
              </a:p>
              <a:p>
                <a:r>
                  <a:rPr lang="es-CL" dirty="0"/>
                  <a:t>Un buen punto de partida puede acelerar la estabilización.</a:t>
                </a:r>
              </a:p>
              <a:p>
                <a:endParaRPr lang="es-CL" dirty="0"/>
              </a:p>
              <a:p>
                <a:r>
                  <a:rPr lang="es-CL" dirty="0"/>
                  <a:t>Se recomienda probar distintos puntos de partida.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  <a:blipFill>
                <a:blip r:embed="rId3"/>
                <a:stretch>
                  <a:fillRect l="-1095" t="-3081" b="-2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Objetivos de aprendizaje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1825625"/>
            <a:ext cx="10020732" cy="435133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CL" dirty="0">
                <a:highlight>
                  <a:srgbClr val="FFFF00"/>
                </a:highlight>
              </a:rPr>
              <a:t>Conocer el algoritmo MCMC muestreo de Gibbs.</a:t>
            </a:r>
          </a:p>
          <a:p>
            <a:pPr marL="514350" indent="-514350" algn="just">
              <a:buAutoNum type="arabicPeriod"/>
            </a:pPr>
            <a:endParaRPr lang="es-CL" dirty="0"/>
          </a:p>
          <a:p>
            <a:pPr marL="514350" indent="-514350" algn="just">
              <a:buAutoNum type="arabicPeriod"/>
            </a:pPr>
            <a:r>
              <a:rPr lang="es-CL" dirty="0"/>
              <a:t>Identificar las partes de un </a:t>
            </a:r>
            <a:r>
              <a:rPr lang="es-CL" i="1" dirty="0"/>
              <a:t>script</a:t>
            </a:r>
            <a:r>
              <a:rPr lang="es-CL" dirty="0"/>
              <a:t> de R que se deben programar para obtener una muestra desde la distribución </a:t>
            </a:r>
            <a:r>
              <a:rPr lang="es-CL" i="1" dirty="0"/>
              <a:t>a posteriori </a:t>
            </a:r>
            <a:r>
              <a:rPr lang="es-CL" dirty="0"/>
              <a:t>por medio de JAGS.</a:t>
            </a:r>
          </a:p>
          <a:p>
            <a:pPr marL="514350" indent="-514350" algn="just">
              <a:buAutoNum type="arabicPeriod"/>
            </a:pPr>
            <a:endParaRPr lang="es-CL" dirty="0"/>
          </a:p>
          <a:p>
            <a:pPr marL="514350" indent="-514350" algn="just">
              <a:buAutoNum type="arabicPeriod"/>
            </a:pPr>
            <a:r>
              <a:rPr lang="es-CL" dirty="0"/>
              <a:t>Programar un </a:t>
            </a:r>
            <a:r>
              <a:rPr lang="es-CL" i="1" dirty="0"/>
              <a:t>script</a:t>
            </a:r>
            <a:r>
              <a:rPr lang="es-CL" dirty="0"/>
              <a:t> de R para obtener con JAGS una muestra desde la distribución </a:t>
            </a:r>
            <a:r>
              <a:rPr lang="es-CL" i="1" dirty="0"/>
              <a:t>a posteriori </a:t>
            </a:r>
            <a:r>
              <a:rPr lang="es-CL" dirty="0"/>
              <a:t>de un problema inferencial Bayesiano sencillo.</a:t>
            </a:r>
          </a:p>
        </p:txBody>
      </p:sp>
    </p:spTree>
    <p:extLst>
      <p:ext uri="{BB962C8B-B14F-4D97-AF65-F5344CB8AC3E}">
        <p14:creationId xmlns:p14="http://schemas.microsoft.com/office/powerpoint/2010/main" val="2491329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239310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Punto de partida aleatorio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ini_A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(1, 0.01, 0.99)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Punto de partida en base a la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a priori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ini_B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rbeta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(1, 4.5, 25.5)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Punto de partida en base al EMV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mean(x)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Punto de partida aleatorio, pero informado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min(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(0.01,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mean(x),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(x)), 0.99))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Punto de partida en base al EMV en una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remuestra</a:t>
            </a: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ini_E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mean(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</p:txBody>
      </p:sp>
    </p:spTree>
    <p:extLst>
      <p:ext uri="{BB962C8B-B14F-4D97-AF65-F5344CB8AC3E}">
        <p14:creationId xmlns:p14="http://schemas.microsoft.com/office/powerpoint/2010/main" val="65490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239310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Combinar todos estos puntos en una lista de listas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inits_list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(pi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ini_A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(pi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ini_B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(pi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(pi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(pi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ini_E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3216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2.5. Generar la cadena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1825625"/>
            <a:ext cx="1002073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Comunicar toda la información a JAGS.</a:t>
            </a:r>
          </a:p>
          <a:p>
            <a:pPr lvl="1"/>
            <a:r>
              <a:rPr lang="es-CL" dirty="0"/>
              <a:t>Descripción del modelo</a:t>
            </a:r>
          </a:p>
          <a:p>
            <a:pPr lvl="1"/>
            <a:r>
              <a:rPr lang="es-CL" dirty="0"/>
              <a:t>Lista de datos</a:t>
            </a:r>
          </a:p>
          <a:p>
            <a:pPr lvl="1"/>
            <a:r>
              <a:rPr lang="es-CL" dirty="0"/>
              <a:t>Lista de valores iniciales (opcional)</a:t>
            </a:r>
          </a:p>
          <a:p>
            <a:pPr lvl="1"/>
            <a:r>
              <a:rPr lang="es-CL" dirty="0"/>
              <a:t>Número de cadenas</a:t>
            </a:r>
          </a:p>
          <a:p>
            <a:pPr lvl="1"/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Generar el </a:t>
            </a:r>
            <a:r>
              <a:rPr lang="es-CL" i="1" dirty="0" err="1"/>
              <a:t>burn</a:t>
            </a:r>
            <a:r>
              <a:rPr lang="es-CL" i="1" dirty="0"/>
              <a:t>-in</a:t>
            </a:r>
            <a:r>
              <a:rPr lang="es-CL" dirty="0"/>
              <a:t> de las cadenas.</a:t>
            </a:r>
          </a:p>
          <a:p>
            <a:pPr marL="514350" indent="-514350">
              <a:buFont typeface="+mj-lt"/>
              <a:buAutoNum type="arabicPeriod"/>
            </a:pPr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Generar y registrar las muestras MCMC.</a:t>
            </a:r>
          </a:p>
        </p:txBody>
      </p:sp>
    </p:spTree>
    <p:extLst>
      <p:ext uri="{BB962C8B-B14F-4D97-AF65-F5344CB8AC3E}">
        <p14:creationId xmlns:p14="http://schemas.microsoft.com/office/powerpoint/2010/main" val="422046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365125"/>
            <a:ext cx="10239310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Paso 1: comunicar toda la información a JAGS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jags.model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file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textConnection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modelo_texto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inits_list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n.chains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Paso 2: correr la fase de "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burn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-in" de las cadenas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1e3)</a:t>
            </a:r>
          </a:p>
          <a:p>
            <a:pPr marL="0" indent="0">
              <a:spcBef>
                <a:spcPts val="0"/>
              </a:spcBef>
              <a:buNone/>
            </a:pPr>
            <a:endParaRPr lang="es-C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Paso 3: correr y registrar el resto de las cadenas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modelo_sims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coda.samples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modelo_jags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variable.names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c("pi", "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n.iter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5e3)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modelo_mcmc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as.mcmc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do.call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modelo_sims</a:t>
            </a:r>
            <a:r>
              <a:rPr lang="es-C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85409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208830" cy="1325563"/>
          </a:xfrm>
        </p:spPr>
        <p:txBody>
          <a:bodyPr>
            <a:noAutofit/>
          </a:bodyPr>
          <a:lstStyle/>
          <a:p>
            <a:r>
              <a:rPr lang="es-CL" b="1" dirty="0"/>
              <a:t>2.6. Examinar, procesar y analizar las cadenas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1825625"/>
            <a:ext cx="1002073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La examinación de las cadenas busca evaluar si las cadenas alcanzaron la distribución estacionaria.</a:t>
            </a:r>
          </a:p>
          <a:p>
            <a:pPr marL="514350" indent="-514350">
              <a:buFont typeface="+mj-lt"/>
              <a:buAutoNum type="arabicPeriod"/>
            </a:pPr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En algunas ocasiones es necesario hacer un procesamiento adicional de las cadenas para eliminar o reducir la autocorrelación serial.</a:t>
            </a:r>
          </a:p>
          <a:p>
            <a:pPr marL="514350" indent="-514350">
              <a:buFont typeface="+mj-lt"/>
              <a:buAutoNum type="arabicPeriod"/>
            </a:pPr>
            <a:endParaRPr lang="es-CL" dirty="0"/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Finalmente, analizamos los resultados como si se tratase de una muestra representativa de la distribución </a:t>
            </a:r>
            <a:r>
              <a:rPr lang="es-CL" i="1" dirty="0"/>
              <a:t>a posteriori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677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Objetivos de aprendizaje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1825625"/>
            <a:ext cx="10020732" cy="435133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CL" dirty="0"/>
              <a:t>Conocer el algoritmo MCMC muestreo de Gibbs.</a:t>
            </a:r>
          </a:p>
          <a:p>
            <a:pPr marL="514350" indent="-514350" algn="just">
              <a:buAutoNum type="arabicPeriod"/>
            </a:pPr>
            <a:endParaRPr lang="es-CL" dirty="0"/>
          </a:p>
          <a:p>
            <a:pPr marL="514350" indent="-514350" algn="just">
              <a:buAutoNum type="arabicPeriod"/>
            </a:pPr>
            <a:r>
              <a:rPr lang="es-CL" dirty="0"/>
              <a:t>Identificar las partes de un </a:t>
            </a:r>
            <a:r>
              <a:rPr lang="es-CL" i="1" dirty="0"/>
              <a:t>script</a:t>
            </a:r>
            <a:r>
              <a:rPr lang="es-CL" dirty="0"/>
              <a:t> de R que se deben programar para obtener una muestra desde la distribución </a:t>
            </a:r>
            <a:r>
              <a:rPr lang="es-CL" i="1" dirty="0"/>
              <a:t>a posteriori </a:t>
            </a:r>
            <a:r>
              <a:rPr lang="es-CL" dirty="0"/>
              <a:t>por medio de JAGS.</a:t>
            </a:r>
          </a:p>
          <a:p>
            <a:pPr marL="514350" indent="-514350" algn="just">
              <a:buAutoNum type="arabicPeriod"/>
            </a:pPr>
            <a:endParaRPr lang="es-CL" dirty="0"/>
          </a:p>
          <a:p>
            <a:pPr marL="514350" indent="-514350" algn="just">
              <a:buAutoNum type="arabicPeriod"/>
            </a:pPr>
            <a:r>
              <a:rPr lang="es-CL" dirty="0">
                <a:highlight>
                  <a:srgbClr val="FFFF00"/>
                </a:highlight>
              </a:rPr>
              <a:t>Programar un </a:t>
            </a:r>
            <a:r>
              <a:rPr lang="es-CL" i="1" dirty="0">
                <a:highlight>
                  <a:srgbClr val="FFFF00"/>
                </a:highlight>
              </a:rPr>
              <a:t>script</a:t>
            </a:r>
            <a:r>
              <a:rPr lang="es-CL" dirty="0">
                <a:highlight>
                  <a:srgbClr val="FFFF00"/>
                </a:highlight>
              </a:rPr>
              <a:t> de R para obtener con JAGS una muestra desde la distribución </a:t>
            </a:r>
            <a:r>
              <a:rPr lang="es-CL" i="1" dirty="0">
                <a:highlight>
                  <a:srgbClr val="FFFF00"/>
                </a:highlight>
              </a:rPr>
              <a:t>a posteriori </a:t>
            </a:r>
            <a:r>
              <a:rPr lang="es-CL" dirty="0">
                <a:highlight>
                  <a:srgbClr val="FFFF00"/>
                </a:highlight>
              </a:rPr>
              <a:t>de un problema inferencial Bayesiano sencillo.</a:t>
            </a:r>
          </a:p>
        </p:txBody>
      </p:sp>
    </p:spTree>
    <p:extLst>
      <p:ext uri="{BB962C8B-B14F-4D97-AF65-F5344CB8AC3E}">
        <p14:creationId xmlns:p14="http://schemas.microsoft.com/office/powerpoint/2010/main" val="318883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3.1.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L" dirty="0"/>
                  <a:t>Inferencia sobre una distribución normal de parámetros desconocidos media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CL" dirty="0"/>
                  <a:t> y varianza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L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  <a:blipFill>
                <a:blip r:embed="rId3"/>
                <a:stretch>
                  <a:fillRect l="-1217" t="-2241" r="-12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52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1.1. Algoritmos MCMC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5A08-895D-45F2-B7EF-320737F2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0" y="1825625"/>
            <a:ext cx="10020732" cy="4351338"/>
          </a:xfrm>
        </p:spPr>
        <p:txBody>
          <a:bodyPr>
            <a:normAutofit/>
          </a:bodyPr>
          <a:lstStyle/>
          <a:p>
            <a:r>
              <a:rPr lang="es-CL" dirty="0"/>
              <a:t>MCMC = </a:t>
            </a:r>
            <a:r>
              <a:rPr lang="es-CL" i="1" dirty="0" err="1"/>
              <a:t>Markov</a:t>
            </a:r>
            <a:r>
              <a:rPr lang="es-CL" i="1" dirty="0"/>
              <a:t> </a:t>
            </a:r>
            <a:r>
              <a:rPr lang="es-CL" i="1" dirty="0" err="1"/>
              <a:t>Chain</a:t>
            </a:r>
            <a:r>
              <a:rPr lang="es-CL" i="1" dirty="0"/>
              <a:t> Monte Carlo</a:t>
            </a:r>
          </a:p>
          <a:p>
            <a:endParaRPr lang="es-CL" dirty="0"/>
          </a:p>
          <a:p>
            <a:r>
              <a:rPr lang="es-CL" i="1" dirty="0"/>
              <a:t>Monte Carlo</a:t>
            </a:r>
            <a:r>
              <a:rPr lang="es-CL" dirty="0"/>
              <a:t> porque se basa en simulaciones.</a:t>
            </a:r>
          </a:p>
          <a:p>
            <a:endParaRPr lang="es-CL" dirty="0"/>
          </a:p>
          <a:p>
            <a:r>
              <a:rPr lang="es-CL" i="1" dirty="0" err="1"/>
              <a:t>Markov</a:t>
            </a:r>
            <a:r>
              <a:rPr lang="es-CL" i="1" dirty="0"/>
              <a:t> </a:t>
            </a:r>
            <a:r>
              <a:rPr lang="es-CL" i="1" dirty="0" err="1"/>
              <a:t>chain</a:t>
            </a:r>
            <a:r>
              <a:rPr lang="es-CL" dirty="0"/>
              <a:t> porque se basa en cadenas de </a:t>
            </a:r>
            <a:r>
              <a:rPr lang="es-CL" dirty="0" err="1"/>
              <a:t>Markov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3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1.2. Algoritmo </a:t>
            </a:r>
            <a:r>
              <a:rPr lang="es-CL" b="1" dirty="0" err="1"/>
              <a:t>Metropolis</a:t>
            </a:r>
            <a:r>
              <a:rPr lang="es-CL" b="1" dirty="0"/>
              <a:t>-Hastings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C7F6C5-AFA2-4BBF-8131-F7372810B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350" y="2082887"/>
            <a:ext cx="10021888" cy="383681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3D884D-257F-45F8-9E77-B54DA2191EC1}"/>
              </a:ext>
            </a:extLst>
          </p:cNvPr>
          <p:cNvSpPr txBox="1"/>
          <p:nvPr/>
        </p:nvSpPr>
        <p:spPr>
          <a:xfrm>
            <a:off x="7696514" y="6311900"/>
            <a:ext cx="338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2400" dirty="0"/>
              <a:t>Página 129 del texto guía.</a:t>
            </a:r>
            <a:endParaRPr lang="es-CL" sz="2400" i="1" dirty="0"/>
          </a:p>
        </p:txBody>
      </p:sp>
    </p:spTree>
    <p:extLst>
      <p:ext uri="{BB962C8B-B14F-4D97-AF65-F5344CB8AC3E}">
        <p14:creationId xmlns:p14="http://schemas.microsoft.com/office/powerpoint/2010/main" val="219798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3D884D-257F-45F8-9E77-B54DA2191EC1}"/>
              </a:ext>
            </a:extLst>
          </p:cNvPr>
          <p:cNvSpPr txBox="1"/>
          <p:nvPr/>
        </p:nvSpPr>
        <p:spPr>
          <a:xfrm>
            <a:off x="7739922" y="6311900"/>
            <a:ext cx="333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2400" dirty="0" err="1"/>
              <a:t>Lesaffre</a:t>
            </a:r>
            <a:r>
              <a:rPr lang="es-CL" sz="2400" dirty="0"/>
              <a:t> &amp; </a:t>
            </a:r>
            <a:r>
              <a:rPr lang="es-CL" sz="2400" dirty="0" err="1"/>
              <a:t>Lawson</a:t>
            </a:r>
            <a:r>
              <a:rPr lang="es-CL" sz="2400" dirty="0"/>
              <a:t> (2012)</a:t>
            </a:r>
            <a:endParaRPr lang="es-CL" sz="2400" i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A6F3D6-850F-4FFE-9078-9F725B568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0652" y="365125"/>
            <a:ext cx="9602557" cy="5811838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A0997D8-29E9-46AE-AA6A-B76B105FE880}"/>
              </a:ext>
            </a:extLst>
          </p:cNvPr>
          <p:cNvGrpSpPr/>
          <p:nvPr/>
        </p:nvGrpSpPr>
        <p:grpSpPr>
          <a:xfrm>
            <a:off x="2108162" y="3429000"/>
            <a:ext cx="3766169" cy="582612"/>
            <a:chOff x="2073084" y="3545839"/>
            <a:chExt cx="6014719" cy="930454"/>
          </a:xfrm>
          <a:noFill/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2C9564-3DCA-40E7-BC70-DAB4E1BB6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r="50802" b="-2535"/>
            <a:stretch/>
          </p:blipFill>
          <p:spPr>
            <a:xfrm>
              <a:off x="2168017" y="3545839"/>
              <a:ext cx="5824855" cy="468789"/>
            </a:xfrm>
            <a:prstGeom prst="rect">
              <a:avLst/>
            </a:prstGeom>
            <a:grpFill/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AB7915-3F6E-41F5-8C99-1F3354470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49198" t="-977"/>
            <a:stretch/>
          </p:blipFill>
          <p:spPr>
            <a:xfrm>
              <a:off x="2073084" y="4014628"/>
              <a:ext cx="6014719" cy="46166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381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1.3. Muestreador (o muestreo) de Gibbs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C7F6C5-AFA2-4BBF-8131-F7372810B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350" y="2249376"/>
            <a:ext cx="10021888" cy="3503835"/>
          </a:xfrm>
        </p:spPr>
      </p:pic>
    </p:spTree>
    <p:extLst>
      <p:ext uri="{BB962C8B-B14F-4D97-AF65-F5344CB8AC3E}">
        <p14:creationId xmlns:p14="http://schemas.microsoft.com/office/powerpoint/2010/main" val="77789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3D884D-257F-45F8-9E77-B54DA2191EC1}"/>
              </a:ext>
            </a:extLst>
          </p:cNvPr>
          <p:cNvSpPr txBox="1"/>
          <p:nvPr/>
        </p:nvSpPr>
        <p:spPr>
          <a:xfrm>
            <a:off x="7739922" y="6311900"/>
            <a:ext cx="333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2400" dirty="0" err="1"/>
              <a:t>Lesaffre</a:t>
            </a:r>
            <a:r>
              <a:rPr lang="es-CL" sz="2400" dirty="0"/>
              <a:t> &amp; </a:t>
            </a:r>
            <a:r>
              <a:rPr lang="es-CL" sz="2400" dirty="0" err="1"/>
              <a:t>Lawson</a:t>
            </a:r>
            <a:r>
              <a:rPr lang="es-CL" sz="2400" dirty="0"/>
              <a:t> (2012)</a:t>
            </a:r>
            <a:endParaRPr lang="es-CL" sz="2400" i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A6F3D6-850F-4FFE-9078-9F725B568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683" y="365125"/>
            <a:ext cx="9164494" cy="5811838"/>
          </a:xfrm>
        </p:spPr>
      </p:pic>
    </p:spTree>
    <p:extLst>
      <p:ext uri="{BB962C8B-B14F-4D97-AF65-F5344CB8AC3E}">
        <p14:creationId xmlns:p14="http://schemas.microsoft.com/office/powerpoint/2010/main" val="46359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1.3. Muestreador (o muestreo) de Gibbs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8B6467F-1E01-46FF-9744-D17C49FA1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24582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CL" dirty="0"/>
                  <a:t>Para determinar las distribuciones de los condicionales completos (</a:t>
                </a:r>
                <a:r>
                  <a:rPr lang="es-CL" i="1" dirty="0"/>
                  <a:t>full </a:t>
                </a:r>
                <a:r>
                  <a:rPr lang="es-CL" i="1" dirty="0" err="1"/>
                  <a:t>conditionals</a:t>
                </a:r>
                <a:r>
                  <a:rPr lang="es-CL" dirty="0"/>
                  <a:t>) se puede seguir el siguiente algoritmo: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Escribir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s-CL" dirty="0"/>
                  <a:t> </a:t>
                </a:r>
                <a:r>
                  <a:rPr lang="es-CL" u="sng" dirty="0"/>
                  <a:t>sin</a:t>
                </a:r>
                <a:r>
                  <a:rPr lang="es-CL" dirty="0"/>
                  <a:t> normalizar.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s-C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de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CL" dirty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s-CL" dirty="0"/>
                  <a:t>Identificar todos los términos de (1) que contengan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s-CL" dirty="0"/>
                  <a:t>El producto de todos los términos (2.1) es proporcional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es-CL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s-CL" dirty="0"/>
                  <a:t>De ser posible, identificar la familia paramétrica de (2.2).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8B6467F-1E01-46FF-9744-D17C49FA1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24582" cy="4351338"/>
              </a:xfrm>
              <a:blipFill>
                <a:blip r:embed="rId3"/>
                <a:stretch>
                  <a:fillRect l="-1304" t="-2241" r="-13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66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7DFD1C-0ED2-48D6-87BC-CE43D93BCCF8}"/>
              </a:ext>
            </a:extLst>
          </p:cNvPr>
          <p:cNvGrpSpPr/>
          <p:nvPr/>
        </p:nvGrpSpPr>
        <p:grpSpPr>
          <a:xfrm>
            <a:off x="-1509" y="0"/>
            <a:ext cx="12193509" cy="6858000"/>
            <a:chOff x="-1509" y="0"/>
            <a:chExt cx="12193509" cy="6858000"/>
          </a:xfrm>
        </p:grpSpPr>
        <p:pic>
          <p:nvPicPr>
            <p:cNvPr id="5" name="Imagen 11">
              <a:extLst>
                <a:ext uri="{FF2B5EF4-FFF2-40B4-BE49-F238E27FC236}">
                  <a16:creationId xmlns:a16="http://schemas.microsoft.com/office/drawing/2014/main" id="{816F60BC-C3B5-4E5C-A96D-F8C367BF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09" y="0"/>
              <a:ext cx="9135070" cy="6858000"/>
            </a:xfrm>
            <a:prstGeom prst="rect">
              <a:avLst/>
            </a:prstGeom>
          </p:spPr>
        </p:pic>
        <p:pic>
          <p:nvPicPr>
            <p:cNvPr id="7" name="Imagen 11">
              <a:extLst>
                <a:ext uri="{FF2B5EF4-FFF2-40B4-BE49-F238E27FC236}">
                  <a16:creationId xmlns:a16="http://schemas.microsoft.com/office/drawing/2014/main" id="{6F6924DA-4D6B-4628-94C9-007446D74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9"/>
            <a:stretch/>
          </p:blipFill>
          <p:spPr>
            <a:xfrm>
              <a:off x="7101840" y="0"/>
              <a:ext cx="509016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D8A2C-3978-41FA-B993-3ADBB45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365125"/>
            <a:ext cx="10020732" cy="1325563"/>
          </a:xfrm>
        </p:spPr>
        <p:txBody>
          <a:bodyPr>
            <a:noAutofit/>
          </a:bodyPr>
          <a:lstStyle/>
          <a:p>
            <a:r>
              <a:rPr lang="es-CL" b="1" dirty="0"/>
              <a:t>1.4. 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s-CL" dirty="0"/>
                  <a:t>Sea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b="0" dirty="0"/>
              </a:p>
              <a:p>
                <a:pPr marL="0" indent="0">
                  <a:buNone/>
                </a:pPr>
                <a:r>
                  <a:rPr lang="es-CL" dirty="0"/>
                  <a:t>con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Se verifica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CL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CL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L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L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s-CL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s-CL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den>
                          </m:f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den>
                          </m:f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CL" b="0" dirty="0"/>
              </a:p>
              <a:p>
                <a:pPr marL="0" indent="0">
                  <a:buNone/>
                </a:pPr>
                <a:endParaRPr lang="es-C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:endParaRPr lang="es-CL" sz="1400" dirty="0"/>
              </a:p>
              <a:p>
                <a:pPr marL="0" indent="0">
                  <a:buNone/>
                </a:pPr>
                <a:r>
                  <a:rPr lang="es-CL" dirty="0"/>
                  <a:t>Plantee un algoritmo que aplique el muestreador de Gibbs.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F35A08-895D-45F2-B7EF-320737F2D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050" y="1825625"/>
                <a:ext cx="10020732" cy="4351338"/>
              </a:xfrm>
              <a:blipFill>
                <a:blip r:embed="rId3"/>
                <a:stretch>
                  <a:fillRect l="-608" t="-2521" b="-18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42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1350</Words>
  <Application>Microsoft Office PowerPoint</Application>
  <PresentationFormat>Widescreen</PresentationFormat>
  <Paragraphs>193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Office Theme</vt:lpstr>
      <vt:lpstr>CURSO DE INFERENCIA BAYESIANA</vt:lpstr>
      <vt:lpstr>Objetivos de aprendizaje</vt:lpstr>
      <vt:lpstr>1.1. Algoritmos MCMC</vt:lpstr>
      <vt:lpstr>1.2. Algoritmo Metropolis-Hastings</vt:lpstr>
      <vt:lpstr>PowerPoint Presentation</vt:lpstr>
      <vt:lpstr>1.3. Muestreador (o muestreo) de Gibbs</vt:lpstr>
      <vt:lpstr>PowerPoint Presentation</vt:lpstr>
      <vt:lpstr>1.3. Muestreador (o muestreo) de Gibbs</vt:lpstr>
      <vt:lpstr>1.4. Ejemplo</vt:lpstr>
      <vt:lpstr>1.5. Ejercicio propuesto 1</vt:lpstr>
      <vt:lpstr>1.5. Ejercicio propuesto 2 (Fuente: Robert &amp; Marin (2013) Bayesian Essentials with R)</vt:lpstr>
      <vt:lpstr>Objetivos de aprendizaje</vt:lpstr>
      <vt:lpstr>2.1. Just Another Gibbs Sampler (JAGS)</vt:lpstr>
      <vt:lpstr>PowerPoint Presentation</vt:lpstr>
      <vt:lpstr>2.2. Cargar los datos</vt:lpstr>
      <vt:lpstr>PowerPoint Presentation</vt:lpstr>
      <vt:lpstr>2.3. Especificar el modelo</vt:lpstr>
      <vt:lpstr>PowerPoint Presentation</vt:lpstr>
      <vt:lpstr>2.4. Inicializar la cadena</vt:lpstr>
      <vt:lpstr>PowerPoint Presentation</vt:lpstr>
      <vt:lpstr>PowerPoint Presentation</vt:lpstr>
      <vt:lpstr>2.5. Generar la cadena</vt:lpstr>
      <vt:lpstr>PowerPoint Presentation</vt:lpstr>
      <vt:lpstr>2.6. Examinar, procesar y analizar las cadenas</vt:lpstr>
      <vt:lpstr>Objetivos de aprendizaje</vt:lpstr>
      <vt:lpstr>3.1.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INFERENCIA BAYESIANA</dc:title>
  <dc:creator>fe1ipe M</dc:creator>
  <cp:lastModifiedBy>Sandra Flores Alvarado</cp:lastModifiedBy>
  <cp:revision>63</cp:revision>
  <cp:lastPrinted>2020-11-24T10:56:13Z</cp:lastPrinted>
  <dcterms:created xsi:type="dcterms:W3CDTF">2020-11-23T14:55:34Z</dcterms:created>
  <dcterms:modified xsi:type="dcterms:W3CDTF">2021-12-06T18:20:20Z</dcterms:modified>
</cp:coreProperties>
</file>