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316" r:id="rId4"/>
    <p:sldId id="323" r:id="rId5"/>
    <p:sldId id="322" r:id="rId6"/>
    <p:sldId id="317" r:id="rId7"/>
    <p:sldId id="318" r:id="rId8"/>
    <p:sldId id="319" r:id="rId9"/>
    <p:sldId id="320" r:id="rId10"/>
    <p:sldId id="321" r:id="rId11"/>
    <p:sldId id="310" r:id="rId12"/>
    <p:sldId id="311" r:id="rId13"/>
    <p:sldId id="312" r:id="rId14"/>
    <p:sldId id="313" r:id="rId15"/>
    <p:sldId id="314" r:id="rId16"/>
    <p:sldId id="315" r:id="rId17"/>
    <p:sldId id="301" r:id="rId18"/>
    <p:sldId id="305" r:id="rId19"/>
    <p:sldId id="308" r:id="rId20"/>
    <p:sldId id="306" r:id="rId21"/>
    <p:sldId id="307" r:id="rId22"/>
    <p:sldId id="309" r:id="rId23"/>
    <p:sldId id="302" r:id="rId24"/>
    <p:sldId id="303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6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3AF5-5F7C-4123-B848-CA9DF6989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E05F3-C7DF-4262-B4E9-BC8A053B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2F75-1A2A-47F3-90F2-E0DB2D47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AC50-405D-49CF-AD5D-478288B5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C7AD-D14B-47CE-9960-82B621C7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28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A5CC-A4A9-4785-A5DE-2C6ADECF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ECBFB-C84A-442E-8CD5-FE583EE7F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7D77-9DD8-4300-AE98-8E7090CC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3533-C702-4D85-8BD8-A722AD49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4BD9-1896-4CB4-B129-F5A9063E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103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C06D8-886F-4507-B324-430A4988F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1592-3457-4F34-9D18-5DEC3A8DE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D5CC-CB2A-42AE-B395-BF40B17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7B43-766F-413E-ABEF-0F2E213E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1EF3-8473-4F6C-8DDF-B1B96899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21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9B91-12EF-47F8-B493-D07E128E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650A-5599-4BFA-9BA7-817A2FB3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8AC5-993D-457B-8EDA-8F7B9346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48F8-29E2-4657-8127-CAB78573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B2A1-524D-46C0-91DE-B520292F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91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5434-BBF1-458C-968E-83565BAB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F29D8-F2EA-4F59-B885-3B9E613E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AD88-F20F-4220-85F3-32ECC3F7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CCA72-B24C-462E-8C77-C96234A4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6D4D-73FC-4E2B-B37A-A679932C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868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2C21-D573-4F55-AB6B-CB06009D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587D-FF07-4648-A872-7365D5542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61937-3FF2-44A2-B824-10C46A11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15573-C519-490B-A583-9178ECB7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35D21-E146-4858-8B02-A5994A38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05B57-8142-48A1-A6C5-E4EC3B80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52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9EF5-CC93-4BF6-9C33-548ACDB6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3704-1C23-423E-B5B8-A2CCD477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88A35-5BDC-4982-98B4-2EF559E48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F5400-4D1D-4F37-9B8C-C385E33B5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EC34D-09F2-4B57-B738-FD8A5385D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0C466-B809-48D7-B242-82689D36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9FFAC-E95D-4174-BAA9-B5220FEE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FCE82-6825-457C-9B8A-6F2C66D9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197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0425-696F-4B90-B73B-A3DAD6E9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16347-293F-4A25-8915-E50E00DA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06251-D2F7-484E-A68F-D946EC1E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00791-3807-4FD4-8556-3AE15F6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983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1A09-A1DF-4BFA-8720-FF200D3A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339D5-B5A8-4055-BC20-DA8E9967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1C629-E5D0-4513-9387-86E40A3B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437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EA4D-888B-4DB0-B939-EC6E7DDC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0659-C7D9-4F4E-9C01-6317994BA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A167-C4FB-428F-930F-AC1F347A9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D43B5-DA01-438B-B9AE-C6447A8B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DC7C1-CF8D-4EF4-8CB4-9C040277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4F2F6-3BD0-4024-B649-962277CA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401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6A4E-7D4B-43D1-8910-2A93B6CD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45A78-562C-468E-8F41-97F9DC920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81D64-3C03-4C87-8FBA-1B027B6D8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6F17D-AD27-4CBD-B18B-2DF064D5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5A1AB-956A-4C7F-90BA-9CD3A6FB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9815C-9746-410E-BF0E-7A3D813F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94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04CED-AA15-4153-9FC6-14E9CEC7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6B1EE-3D34-4D3D-9122-7066BEB9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894C-17D1-42F2-9A1A-899B3B2AC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9949C-5F57-4B45-9282-CA6F261C2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610E-153F-49BE-8410-223DB8FFD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0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853C1C-60F6-4A43-A468-30C484D7DEFA}"/>
              </a:ext>
            </a:extLst>
          </p:cNvPr>
          <p:cNvGrpSpPr/>
          <p:nvPr/>
        </p:nvGrpSpPr>
        <p:grpSpPr>
          <a:xfrm>
            <a:off x="4466" y="0"/>
            <a:ext cx="12187534" cy="6858000"/>
            <a:chOff x="4466" y="0"/>
            <a:chExt cx="12187534" cy="68580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D85FE98-819F-4AC4-92AB-754144C1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8C85FEE4-20B2-4D5B-ACF6-0270E3862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71"/>
            <a:stretch/>
          </p:blipFill>
          <p:spPr>
            <a:xfrm>
              <a:off x="7457440" y="0"/>
              <a:ext cx="47345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130A02-5103-4C85-B325-3A6AD3A5E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538"/>
            <a:ext cx="9144000" cy="1154306"/>
          </a:xfrm>
        </p:spPr>
        <p:txBody>
          <a:bodyPr anchor="ctr">
            <a:normAutofit/>
          </a:bodyPr>
          <a:lstStyle/>
          <a:p>
            <a:r>
              <a:rPr lang="es-C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CURSO DE INFERENCIA BAYESIANA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D58BD-841C-47B0-B2D3-222DFBAA6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3602038"/>
            <a:ext cx="11236960" cy="1655762"/>
          </a:xfrm>
        </p:spPr>
        <p:txBody>
          <a:bodyPr>
            <a:normAutofit lnSpcReduction="10000"/>
          </a:bodyPr>
          <a:lstStyle/>
          <a:p>
            <a:r>
              <a:rPr lang="es-CL" sz="6000" dirty="0"/>
              <a:t>Modelos lineales usando JAGS desde R</a:t>
            </a:r>
          </a:p>
        </p:txBody>
      </p:sp>
    </p:spTree>
    <p:extLst>
      <p:ext uri="{BB962C8B-B14F-4D97-AF65-F5344CB8AC3E}">
        <p14:creationId xmlns:p14="http://schemas.microsoft.com/office/powerpoint/2010/main" val="365655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020732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Preparativos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(datos)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c("b0", "b1", "sigma2")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jags.model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file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textConnection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modelo_texto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Burn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1e3)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Generar las cadenas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modelo_sims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coda.samples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variable.names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5e3)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modelo_mcmc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as.mcmc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do.call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modelo_sims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1001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3.2. Ejemplo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9" y="1825625"/>
            <a:ext cx="635590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L" b="1" dirty="0"/>
              <a:t>Regresión binomial. </a:t>
            </a:r>
            <a:r>
              <a:rPr lang="es-CL" dirty="0"/>
              <a:t>Primer ejemplo en 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predict.glm</a:t>
            </a:r>
            <a:r>
              <a:rPr lang="es-CL" dirty="0"/>
              <a:t>, citado de las páginas 190-2 del libro de Venables y Ripley (2002).</a:t>
            </a:r>
          </a:p>
          <a:p>
            <a:pPr marL="0" indent="0" algn="just">
              <a:buNone/>
            </a:pPr>
            <a:endParaRPr lang="es-CL" dirty="0"/>
          </a:p>
          <a:p>
            <a:pPr marL="0" indent="0" algn="just">
              <a:buNone/>
            </a:pPr>
            <a:r>
              <a:rPr lang="es-CL" dirty="0"/>
              <a:t>Variables:</a:t>
            </a:r>
          </a:p>
          <a:p>
            <a:pPr algn="just"/>
            <a:r>
              <a:rPr lang="es-CL" dirty="0"/>
              <a:t>Respuesta (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numdead</a:t>
            </a:r>
            <a:r>
              <a:rPr lang="es-CL" dirty="0"/>
              <a:t>) registra el </a:t>
            </a:r>
            <a:r>
              <a:rPr lang="es-CL" dirty="0" err="1"/>
              <a:t>nº</a:t>
            </a:r>
            <a:r>
              <a:rPr lang="es-CL" dirty="0"/>
              <a:t> de muertes en un grupo de 20 gusanos.</a:t>
            </a:r>
          </a:p>
          <a:p>
            <a:pPr algn="just"/>
            <a:r>
              <a:rPr lang="es-CL" dirty="0"/>
              <a:t>Predictores: uno cuantitativo (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ldose</a:t>
            </a:r>
            <a:r>
              <a:rPr lang="es-CL" dirty="0"/>
              <a:t>) y otro dicotómico (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s-CL" dirty="0"/>
              <a:t>).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EAD275-8A51-4817-8C95-81495497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0073" y="1834985"/>
            <a:ext cx="2857317" cy="433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3.2. Ejemplo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77111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L" dirty="0"/>
                  <a:t>El modelo probabilístico supuesto es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,20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donde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fName>
                        <m:e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logaritmo de la dosis aplicada al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-</a:t>
                </a:r>
                <a:r>
                  <a:rPr lang="es-CL" dirty="0" err="1"/>
                  <a:t>ésimo</a:t>
                </a:r>
                <a:r>
                  <a:rPr lang="es-CL" dirty="0"/>
                  <a:t> gusano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dirty="0"/>
                  <a:t> si el gusano es macho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L" dirty="0"/>
                  <a:t> si es hembra). Así,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es el intercepto,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dirty="0"/>
                  <a:t> son los efectos principales,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L" dirty="0"/>
                  <a:t> es el efecto de la interacción.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771118"/>
              </a:xfrm>
              <a:blipFill>
                <a:blip r:embed="rId3"/>
                <a:stretch>
                  <a:fillRect l="-1217" t="-2043" r="-12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82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020732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Análisis frecuentista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Datos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Variable respuesta: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c(1, 4, 9, 13, 18, 20, 0, 2, 6, 10, 12, 16)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Variable predictora: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ldose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(0:5,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Variable predictora: sex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factor(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(c("M", "F"), c(6, 6)))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Crear un vector de pares de datos como respuesta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numdead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y,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numalive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20 - y))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Ajuste del modelo lineal generalizado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ajuste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~ x1*x2,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binomial)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Tabla de ANOVA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(ajuste)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Resumen del ajuste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(ajuste)</a:t>
            </a:r>
          </a:p>
        </p:txBody>
      </p:sp>
    </p:spTree>
    <p:extLst>
      <p:ext uri="{BB962C8B-B14F-4D97-AF65-F5344CB8AC3E}">
        <p14:creationId xmlns:p14="http://schemas.microsoft.com/office/powerpoint/2010/main" val="365994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3.2. Ejemplo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CL" dirty="0"/>
                  <a:t>Para hacer inferencia Bayesiana debemos asignar distribuciones a priori sobre los parámetros del modelo probabilístico.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b="1" dirty="0"/>
                  <a:t>¿Qué elementos componen al vector de parámetros?</a:t>
                </a:r>
              </a:p>
              <a:p>
                <a:pPr algn="just"/>
                <a:r>
                  <a:rPr lang="es-CL" dirty="0"/>
                  <a:t>El vector de parámetros es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no es un parámetro del modelo, sino una función </a:t>
                </a:r>
                <a:r>
                  <a:rPr lang="es-CL" dirty="0" err="1"/>
                  <a:t>parametral</a:t>
                </a:r>
                <a:r>
                  <a:rPr lang="es-CL" dirty="0"/>
                  <a:t>.</a:t>
                </a:r>
              </a:p>
              <a:p>
                <a:pPr algn="just"/>
                <a:endParaRPr lang="es-CL" dirty="0"/>
              </a:p>
              <a:p>
                <a:pPr marL="0" indent="0" algn="just">
                  <a:buNone/>
                </a:pPr>
                <a:r>
                  <a:rPr lang="es-CL" b="1" dirty="0"/>
                  <a:t>¿Cuál es el espacio </a:t>
                </a:r>
                <a:r>
                  <a:rPr lang="es-CL" b="1" dirty="0" err="1"/>
                  <a:t>parametral</a:t>
                </a:r>
                <a:r>
                  <a:rPr lang="es-CL" b="1" dirty="0"/>
                  <a:t> de este modelo?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  <a:blipFill>
                <a:blip r:embed="rId3"/>
                <a:stretch>
                  <a:fillRect l="-1217" t="-3081" r="-12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01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1366448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modelo_texto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"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Modelo probabilístico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 in 1:length(y))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y[i]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(pi[i], 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(pi[i]) = b0 + b1*x1[i] + b2*x2[i] + b3*x1[i]*x2[i]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Distribuciones a priori 'poco informativa'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b0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(0.0, 1.0/1.0e6)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b1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(0.0, 1.0/1.0e4)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b2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(0.0, 1.0/1.0e4)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b3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(0.0, 1.0/1.0e4)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</p:spTree>
    <p:extLst>
      <p:ext uri="{BB962C8B-B14F-4D97-AF65-F5344CB8AC3E}">
        <p14:creationId xmlns:p14="http://schemas.microsoft.com/office/powerpoint/2010/main" val="317988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020732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Preparativos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datos_jags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= y, x1 = x1,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x2 =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(test = x2 == "M", yes = 1, no = 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c("b0", "b1", "b2", "b3")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jags.model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file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textConnection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modelo_texto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Burn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1e3)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Generar las cadenas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modelo_sims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coda.samples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variable.names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5e3)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modelo_mcmc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as.mcmc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do.call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modelo_sims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0530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3.3. Ejemplo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9" y="1825625"/>
            <a:ext cx="635590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L" b="1" dirty="0"/>
              <a:t>Regresión de Poisson. </a:t>
            </a:r>
            <a:r>
              <a:rPr lang="es-CL" dirty="0"/>
              <a:t>Primer ejemplo en 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s-CL" dirty="0"/>
              <a:t>, originalmente de la página 93 del libro de Anette J. Dobson (1990).</a:t>
            </a:r>
          </a:p>
          <a:p>
            <a:pPr marL="0" indent="0" algn="just">
              <a:buNone/>
            </a:pPr>
            <a:endParaRPr lang="es-CL" dirty="0"/>
          </a:p>
          <a:p>
            <a:pPr marL="0" indent="0" algn="just">
              <a:buNone/>
            </a:pPr>
            <a:r>
              <a:rPr lang="es-CL" dirty="0"/>
              <a:t>Variables:</a:t>
            </a:r>
          </a:p>
          <a:p>
            <a:pPr algn="just"/>
            <a:r>
              <a:rPr lang="es-CL" dirty="0"/>
              <a:t>Respuesta (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lang="es-CL" dirty="0"/>
              <a:t>) registra un conteo.</a:t>
            </a:r>
          </a:p>
          <a:p>
            <a:pPr algn="just"/>
            <a:r>
              <a:rPr lang="es-CL" dirty="0"/>
              <a:t>Predictores (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outcome</a:t>
            </a:r>
            <a:r>
              <a:rPr lang="es-CL" dirty="0"/>
              <a:t> y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s-CL" dirty="0"/>
              <a:t>) son categóricos (cada uno con 3 niveles).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EAD275-8A51-4817-8C95-81495497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73" y="1825625"/>
            <a:ext cx="28573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9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3.3. Ejemplo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L" dirty="0"/>
                  <a:t>El modelo probabilístico supuesto es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donde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s-CL" dirty="0"/>
                  <a:t>, i.e. el efecto del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-</a:t>
                </a:r>
                <a:r>
                  <a:rPr lang="es-CL" dirty="0" err="1"/>
                  <a:t>ésimo</a:t>
                </a:r>
                <a:r>
                  <a:rPr lang="es-CL" dirty="0"/>
                  <a:t> nivel de la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-</a:t>
                </a:r>
                <a:r>
                  <a:rPr lang="es-CL" dirty="0" err="1"/>
                  <a:t>ésima</a:t>
                </a:r>
                <a:r>
                  <a:rPr lang="es-CL" dirty="0"/>
                  <a:t> variable predictora sobre el predictor lineal, con la restricción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L" dirty="0"/>
                  <a:t> para que el modelo sea identificable.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  <a:blipFill>
                <a:blip r:embed="rId3"/>
                <a:stretch>
                  <a:fillRect l="-1217" t="-2241" r="-12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020732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Análisis frecuentista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Datos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Variable respuesta: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c(18,17,15,20,10,20,25,13,12)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Variable predictora: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outcome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(3,1,9)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Variable predictora: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Crear una tabla de datos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(datos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(y, x1, x2))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Ajuste del modelo lineal generalizado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ajuste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~ x1 + x2,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Resumen del ajuste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(ajuste)</a:t>
            </a:r>
          </a:p>
        </p:txBody>
      </p:sp>
    </p:spTree>
    <p:extLst>
      <p:ext uri="{BB962C8B-B14F-4D97-AF65-F5344CB8AC3E}">
        <p14:creationId xmlns:p14="http://schemas.microsoft.com/office/powerpoint/2010/main" val="383335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Objetivos de aprendizaje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1825625"/>
            <a:ext cx="10020732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CL" dirty="0"/>
              <a:t>Programar un </a:t>
            </a:r>
            <a:r>
              <a:rPr lang="es-CL" i="1" dirty="0"/>
              <a:t>script</a:t>
            </a:r>
            <a:r>
              <a:rPr lang="es-CL" dirty="0"/>
              <a:t> de R para obtener con JAGS una muestra desde la distribución </a:t>
            </a:r>
            <a:r>
              <a:rPr lang="es-CL" i="1" dirty="0"/>
              <a:t>a posteriori </a:t>
            </a:r>
            <a:r>
              <a:rPr lang="es-CL" dirty="0"/>
              <a:t>de un problema inferencial Bayesiano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s-CL" dirty="0"/>
              <a:t>ANOVA de una vía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s-CL" dirty="0"/>
              <a:t>Regresión lineal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s-CL" dirty="0"/>
              <a:t>Regresión logística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s-CL" dirty="0"/>
              <a:t>Regresión de Poisson</a:t>
            </a:r>
          </a:p>
        </p:txBody>
      </p:sp>
    </p:spTree>
    <p:extLst>
      <p:ext uri="{BB962C8B-B14F-4D97-AF65-F5344CB8AC3E}">
        <p14:creationId xmlns:p14="http://schemas.microsoft.com/office/powerpoint/2010/main" val="114248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3.3. Ejemplo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CL" dirty="0"/>
                  <a:t>Para hacer inferencia Bayesiana debemos asignar distribuciones a priori sobre los parámetros del modelo probabilístico.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b="1" dirty="0"/>
                  <a:t>¿Qué elementos componen al vector de parámetros?</a:t>
                </a:r>
              </a:p>
              <a:p>
                <a:pPr algn="just"/>
                <a:r>
                  <a:rPr lang="es-CL" dirty="0"/>
                  <a:t>El vector de parámetros es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no es un parámetro del modelo, sino una función </a:t>
                </a:r>
                <a:r>
                  <a:rPr lang="es-CL" dirty="0" err="1"/>
                  <a:t>parametral</a:t>
                </a:r>
                <a:r>
                  <a:rPr lang="es-CL" dirty="0"/>
                  <a:t>.</a:t>
                </a:r>
              </a:p>
              <a:p>
                <a:pPr algn="just"/>
                <a:endParaRPr lang="es-CL" dirty="0"/>
              </a:p>
              <a:p>
                <a:pPr marL="0" indent="0" algn="just">
                  <a:buNone/>
                </a:pPr>
                <a:r>
                  <a:rPr lang="es-CL" b="1" dirty="0"/>
                  <a:t>¿Cuál es el espacio </a:t>
                </a:r>
                <a:r>
                  <a:rPr lang="es-CL" b="1" dirty="0" err="1"/>
                  <a:t>parametral</a:t>
                </a:r>
                <a:r>
                  <a:rPr lang="es-CL" b="1" dirty="0"/>
                  <a:t> de este modelo?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  <a:blipFill>
                <a:blip r:embed="rId3"/>
                <a:stretch>
                  <a:fillRect l="-1217" t="-3081" r="-12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14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020732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modelo_texto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"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Modelo probabilístico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 in 1:length(y))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y[i]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(lambda[i])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log(lambda[i]) = b0 + b1[x1[i]] + b2[x2[i]]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Distribuciones a priori 'poco informativa'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b0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(0.0, 1.0/1.0e6)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b1[1] &lt;- 0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b2[1] &lt;- 0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 in 2:3)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b1[i]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(0.0, 1.0/1.0e4)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b2[i]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(0.0, 1.0/1.0e4)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</p:spTree>
    <p:extLst>
      <p:ext uri="{BB962C8B-B14F-4D97-AF65-F5344CB8AC3E}">
        <p14:creationId xmlns:p14="http://schemas.microsoft.com/office/powerpoint/2010/main" val="1752644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020732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Preparativos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(datos)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c("b0", "b1", "b2")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jags.model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file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textConnection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modelo_texto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Correr la cadena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1e3)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Obtener los resultados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modelo_sims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coda.samples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variable.names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5e3)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modelo_mcmc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as.mcmc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do.call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modelo_sims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82833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3.4. Actividad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1825624"/>
            <a:ext cx="10020732" cy="529653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L" sz="4000" b="1" dirty="0"/>
              <a:t>Comparación de dos grupos. </a:t>
            </a:r>
            <a:r>
              <a:rPr lang="es-CL" sz="4000" dirty="0"/>
              <a:t>Realice un análisis Bayesiano del análisis frecuentista mostrado en el primer ejemplo de </a:t>
            </a:r>
            <a:r>
              <a:rPr lang="es-CL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s-CL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s-CL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::lm</a:t>
            </a:r>
            <a:r>
              <a:rPr lang="es-CL" sz="4000" dirty="0"/>
              <a:t>. Considere distribuciones </a:t>
            </a:r>
            <a:r>
              <a:rPr lang="es-CL" sz="4000" i="1" dirty="0"/>
              <a:t>a priori</a:t>
            </a:r>
            <a:r>
              <a:rPr lang="es-CL" sz="4000" dirty="0"/>
              <a:t> poco informativas.</a:t>
            </a:r>
          </a:p>
          <a:p>
            <a:pPr marL="0" indent="0" algn="just">
              <a:buNone/>
            </a:pPr>
            <a:endParaRPr lang="es-CL" dirty="0"/>
          </a:p>
          <a:p>
            <a:pPr marL="0" indent="0">
              <a:buNone/>
            </a:pPr>
            <a:r>
              <a:rPr lang="es-CL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c(4.17, 5.58, 5.18, 6.11, 4.50,</a:t>
            </a:r>
          </a:p>
          <a:p>
            <a:pPr marL="0" indent="0">
              <a:buNone/>
            </a:pP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4.61, 5.17, 4.53, 5.33, 5.14)</a:t>
            </a:r>
          </a:p>
          <a:p>
            <a:pPr marL="0" indent="0">
              <a:buNone/>
            </a:pPr>
            <a:r>
              <a:rPr lang="es-CL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c(4.81, 4.17, 4.41, 3.59, 5.87,</a:t>
            </a:r>
          </a:p>
          <a:p>
            <a:pPr marL="0" indent="0">
              <a:buNone/>
            </a:pP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3.83, 6.03, 4.89, 4.32, 4.69)</a:t>
            </a:r>
          </a:p>
          <a:p>
            <a:pPr marL="0" indent="0">
              <a:buNone/>
            </a:pP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s-CL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(2, 10, 20, </a:t>
            </a:r>
            <a:r>
              <a:rPr lang="es-CL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s-CL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L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</a:t>
            </a:r>
            <a:r>
              <a:rPr lang="es-CL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datos &lt;- </a:t>
            </a:r>
            <a:r>
              <a:rPr lang="es-CL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(y, x)</a:t>
            </a:r>
          </a:p>
          <a:p>
            <a:pPr marL="0" indent="0">
              <a:buNone/>
            </a:pP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ajuste &lt;- lm(y ~ x, data = datos)</a:t>
            </a:r>
          </a:p>
          <a:p>
            <a:pPr marL="0" indent="0">
              <a:buNone/>
            </a:pPr>
            <a:r>
              <a:rPr lang="es-CL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L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(ajuste)</a:t>
            </a:r>
          </a:p>
        </p:txBody>
      </p:sp>
    </p:spTree>
    <p:extLst>
      <p:ext uri="{BB962C8B-B14F-4D97-AF65-F5344CB8AC3E}">
        <p14:creationId xmlns:p14="http://schemas.microsoft.com/office/powerpoint/2010/main" val="266625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3.5. Ejercicio propuesto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4"/>
                <a:ext cx="10020732" cy="50323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L" b="1" dirty="0"/>
                  <a:t>Regresión lineal de tipo I y II.</a:t>
                </a:r>
                <a:r>
                  <a:rPr lang="es-CL" dirty="0"/>
                  <a:t> Simule un conjunto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pares de datos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dirty="0"/>
                  <a:t> donde cada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sea una realización de </a:t>
                </a:r>
                <a:br>
                  <a:rPr lang="es-CL" dirty="0"/>
                </a:b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CL" dirty="0"/>
                  <a:t> y cada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dirty="0"/>
                  <a:t> sea una realización de </a:t>
                </a:r>
                <a:br>
                  <a:rPr lang="es-CL" dirty="0"/>
                </a:b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CL" dirty="0"/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. Realice dos análisis Bayesianos de los datos simulados: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s-CL" dirty="0"/>
                  <a:t>Suponiendo que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CL" dirty="0"/>
                  <a:t> son determinados de manera experimental (i.e. sus valores no son “productos del azar”).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s-CL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s-CL" dirty="0"/>
                  <a:t>Suponiendo que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CL" dirty="0"/>
                  <a:t> realizado.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4"/>
                <a:ext cx="10020732" cy="5032375"/>
              </a:xfrm>
              <a:blipFill>
                <a:blip r:embed="rId3"/>
                <a:stretch>
                  <a:fillRect l="-1277" t="-1937" r="-12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68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1.a. ANOVA a un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49" y="1825625"/>
                <a:ext cx="9868933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CL" dirty="0"/>
                  <a:t>Ajustaremos un modelo ANOVA Bayesiano a un conjunto de datos.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bar>
                        <m:bar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 algn="r">
                  <a:buNone/>
                </a:pPr>
                <a:r>
                  <a:rPr lang="es-CL" sz="2000" b="0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000" dirty="0"/>
              </a:p>
              <a:p>
                <a:pPr marL="0" indent="0" algn="just">
                  <a:buNone/>
                </a:pPr>
                <a:endParaRPr lang="es-CL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 algn="r">
                  <a:buNone/>
                </a:pPr>
                <a:r>
                  <a:rPr lang="es-CL" sz="2000" b="0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CL" sz="2000" dirty="0"/>
                  <a:t> 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El vector de parámetros es 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L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pPr marL="0" indent="0" algn="just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49" y="1825625"/>
                <a:ext cx="9868933" cy="4351338"/>
              </a:xfrm>
              <a:blipFill>
                <a:blip r:embed="rId3"/>
                <a:stretch>
                  <a:fillRect l="-1235" t="-2241" r="-371" b="-14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5901D3-AEEB-4589-BFA9-EA80E75B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727"/>
            <a:ext cx="10515600" cy="5484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mod_string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 in 1:length(y)){</a:t>
            </a:r>
          </a:p>
          <a:p>
            <a:pPr marL="0" indent="0"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y[i]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(mu[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[i]],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(j in 1:3){</a:t>
            </a:r>
          </a:p>
          <a:p>
            <a:pPr marL="0" indent="0"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mu[j]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(0.0, 1.0/1.0e6)</a:t>
            </a:r>
          </a:p>
          <a:p>
            <a:pPr marL="0" indent="0"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dgamma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(2.5,2.5)</a:t>
            </a:r>
          </a:p>
          <a:p>
            <a:pPr marL="0" indent="0"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(1.0/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</p:spTree>
    <p:extLst>
      <p:ext uri="{BB962C8B-B14F-4D97-AF65-F5344CB8AC3E}">
        <p14:creationId xmlns:p14="http://schemas.microsoft.com/office/powerpoint/2010/main" val="270694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1.b. Regresión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49" y="1825625"/>
                <a:ext cx="10020732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CL" dirty="0"/>
                  <a:t>A modo de ejemplo ajustaremos un modelo de regresión lineal simple Bayesiano a un conjunto de datos simulados.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El modelo probabilístico supuesto es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donde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49" y="1825625"/>
                <a:ext cx="10020732" cy="4351338"/>
              </a:xfrm>
              <a:blipFill>
                <a:blip r:embed="rId3"/>
                <a:stretch>
                  <a:fillRect l="-1217" t="-2241" r="-12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3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020732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Simulación de los datos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Tamaño de la muestra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&lt;- 10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beta_0 &lt;- 100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beta_1 &lt;- 20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sigma2 &lt;- 25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Variable predictora: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(1984); x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 =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Variable respuesta: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(1313); y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 = 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mean = beta_0 + beta_1*x,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(sigma2))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Crear una tabla de datos y graficar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(datos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(y, 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~ x, data = datos)</a:t>
            </a:r>
          </a:p>
        </p:txBody>
      </p:sp>
    </p:spTree>
    <p:extLst>
      <p:ext uri="{BB962C8B-B14F-4D97-AF65-F5344CB8AC3E}">
        <p14:creationId xmlns:p14="http://schemas.microsoft.com/office/powerpoint/2010/main" val="356330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020732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Análisis frecuentista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Ajuste del modelo lineal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ajuste &lt;- lm(y ~ x, data = datos)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Tabla de ANOVA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(ajuste)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Resumen del ajuste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(ajuste)</a:t>
            </a:r>
          </a:p>
        </p:txBody>
      </p:sp>
    </p:spTree>
    <p:extLst>
      <p:ext uri="{BB962C8B-B14F-4D97-AF65-F5344CB8AC3E}">
        <p14:creationId xmlns:p14="http://schemas.microsoft.com/office/powerpoint/2010/main" val="59097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3.1. Ejemplo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CL" dirty="0"/>
                  <a:t>Para hacer inferencia Bayesiana debemos asignar distribuciones a priori sobre los parámetros del modelo probabilístico.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b="1" dirty="0"/>
                  <a:t>¿Qué elementos componen al vector de parámetros?</a:t>
                </a:r>
              </a:p>
              <a:p>
                <a:pPr algn="just"/>
                <a:r>
                  <a:rPr lang="es-CL" dirty="0"/>
                  <a:t>El vector de parámetros es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no es un parámetro del modelo, sino una función </a:t>
                </a:r>
                <a:r>
                  <a:rPr lang="es-CL" dirty="0" err="1"/>
                  <a:t>parametral</a:t>
                </a:r>
                <a:r>
                  <a:rPr lang="es-CL" dirty="0"/>
                  <a:t>.</a:t>
                </a:r>
              </a:p>
              <a:p>
                <a:pPr algn="just"/>
                <a:endParaRPr lang="es-CL" dirty="0"/>
              </a:p>
              <a:p>
                <a:pPr marL="0" indent="0" algn="just">
                  <a:buNone/>
                </a:pPr>
                <a:r>
                  <a:rPr lang="es-CL" b="1" dirty="0"/>
                  <a:t>¿Cuál es el espacio </a:t>
                </a:r>
                <a:r>
                  <a:rPr lang="es-CL" b="1" dirty="0" err="1"/>
                  <a:t>parametral</a:t>
                </a:r>
                <a:r>
                  <a:rPr lang="es-CL" b="1" dirty="0"/>
                  <a:t> de este modelo?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  <a:blipFill>
                <a:blip r:embed="rId3"/>
                <a:stretch>
                  <a:fillRect l="-1217" t="-3081" r="-12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46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1366448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modelo_texto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"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Modelo probabilístico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 in 1:length(y))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y[i]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(mu[i], tau)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mu[i] = b0 + b1*x[i]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# Distribuciones a priori 'poco informativas'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b0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(0.0, 1.0/1.0e6)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b1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(0.0, 1.0/1.0e4)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tau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dgamma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(1.0/1.0e3, 1.0/1.0e3)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Funciones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parametrales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 interés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sigma2 &lt;- 1/tau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</p:spTree>
    <p:extLst>
      <p:ext uri="{BB962C8B-B14F-4D97-AF65-F5344CB8AC3E}">
        <p14:creationId xmlns:p14="http://schemas.microsoft.com/office/powerpoint/2010/main" val="106225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2031</Words>
  <Application>Microsoft Office PowerPoint</Application>
  <PresentationFormat>Widescreen</PresentationFormat>
  <Paragraphs>271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Office Theme</vt:lpstr>
      <vt:lpstr>CURSO DE INFERENCIA BAYESIANA</vt:lpstr>
      <vt:lpstr>Objetivos de aprendizaje</vt:lpstr>
      <vt:lpstr>1.a. ANOVA a un factor</vt:lpstr>
      <vt:lpstr>PowerPoint Presentation</vt:lpstr>
      <vt:lpstr>1.b. Regresión lineal</vt:lpstr>
      <vt:lpstr>PowerPoint Presentation</vt:lpstr>
      <vt:lpstr>PowerPoint Presentation</vt:lpstr>
      <vt:lpstr>3.1. Ejemplo A</vt:lpstr>
      <vt:lpstr>PowerPoint Presentation</vt:lpstr>
      <vt:lpstr>PowerPoint Presentation</vt:lpstr>
      <vt:lpstr>3.2. Ejemplo B</vt:lpstr>
      <vt:lpstr>3.2. Ejemplo B</vt:lpstr>
      <vt:lpstr>PowerPoint Presentation</vt:lpstr>
      <vt:lpstr>3.2. Ejemplo B</vt:lpstr>
      <vt:lpstr>PowerPoint Presentation</vt:lpstr>
      <vt:lpstr>PowerPoint Presentation</vt:lpstr>
      <vt:lpstr>3.3. Ejemplo C</vt:lpstr>
      <vt:lpstr>3.3. Ejemplo C</vt:lpstr>
      <vt:lpstr>PowerPoint Presentation</vt:lpstr>
      <vt:lpstr>3.3. Ejemplo C</vt:lpstr>
      <vt:lpstr>PowerPoint Presentation</vt:lpstr>
      <vt:lpstr>PowerPoint Presentation</vt:lpstr>
      <vt:lpstr>3.4. Actividad</vt:lpstr>
      <vt:lpstr>3.5. Ejercicio propuesto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INFERENCIA BAYESIANA</dc:title>
  <dc:creator>fe1ipe M</dc:creator>
  <cp:lastModifiedBy>Sandra Flores Alvarado</cp:lastModifiedBy>
  <cp:revision>65</cp:revision>
  <cp:lastPrinted>2020-11-24T10:56:13Z</cp:lastPrinted>
  <dcterms:created xsi:type="dcterms:W3CDTF">2020-11-23T14:55:34Z</dcterms:created>
  <dcterms:modified xsi:type="dcterms:W3CDTF">2021-12-07T00:21:13Z</dcterms:modified>
</cp:coreProperties>
</file>