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A6A4CB-FC7D-D87E-BBD9-3FA9D8AE53F4}" v="940" dt="2025-03-21T07:51:12.936"/>
    <p1510:client id="{880CF784-BB19-2338-C35F-C562129E1F87}" v="2" dt="2025-03-21T12:19:32.8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COS 102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/>
              <a:t>Project 1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2B668-3129-EBAB-196D-FCB507F95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68"/>
            <a:ext cx="10515600" cy="735920"/>
          </a:xfrm>
        </p:spPr>
        <p:txBody>
          <a:bodyPr/>
          <a:lstStyle/>
          <a:p>
            <a:r>
              <a:rPr lang="en-US" dirty="0"/>
              <a:t>Project 1 A   (Pseudocode)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0DF4C-3857-2A3C-D0E2-A5BD9AC858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4483"/>
            <a:ext cx="10515600" cy="6192836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sz="1100" dirty="0"/>
              <a:t>START</a:t>
            </a:r>
            <a:endParaRPr lang="en-US"/>
          </a:p>
          <a:p>
            <a:pPr marL="0" indent="0">
              <a:buNone/>
            </a:pPr>
            <a:r>
              <a:rPr lang="en-US" sz="1100" dirty="0"/>
              <a:t>         </a:t>
            </a:r>
            <a:r>
              <a:rPr lang="en-US" sz="1100" dirty="0">
                <a:ea typeface="+mn-lt"/>
                <a:cs typeface="+mn-lt"/>
              </a:rPr>
              <a:t>Display the purchase summary (items, quantities, prices, and total cost).</a:t>
            </a:r>
          </a:p>
          <a:p>
            <a:pPr marL="0" indent="0">
              <a:buNone/>
            </a:pPr>
            <a:r>
              <a:rPr lang="en-US" sz="1100" dirty="0"/>
              <a:t>         </a:t>
            </a:r>
            <a:r>
              <a:rPr lang="en-US" sz="1100" dirty="0">
                <a:ea typeface="+mn-lt"/>
                <a:cs typeface="+mn-lt"/>
              </a:rPr>
              <a:t>Ask the customer to choose payment method (Credit/Debit, Cash, or Other).</a:t>
            </a:r>
            <a:endParaRPr lang="en-US" sz="1100" dirty="0"/>
          </a:p>
          <a:p>
            <a:pPr marL="0" indent="0">
              <a:buNone/>
            </a:pPr>
            <a:r>
              <a:rPr lang="en-US" sz="1100" dirty="0"/>
              <a:t>         </a:t>
            </a:r>
            <a:r>
              <a:rPr lang="en-US" sz="1100" dirty="0">
                <a:ea typeface="+mn-lt"/>
                <a:cs typeface="+mn-lt"/>
              </a:rPr>
              <a:t>If payment method is "Credit/Debit" :</a:t>
            </a:r>
            <a:endParaRPr lang="en-US" sz="1100" dirty="0"/>
          </a:p>
          <a:p>
            <a:pPr marL="0" indent="0">
              <a:buNone/>
            </a:pPr>
            <a:r>
              <a:rPr lang="en-US" sz="1100" dirty="0"/>
              <a:t>                     </a:t>
            </a:r>
            <a:r>
              <a:rPr lang="en-US" sz="1100" dirty="0">
                <a:ea typeface="+mn-lt"/>
                <a:cs typeface="+mn-lt"/>
              </a:rPr>
              <a:t>Request the card details (card number, expiry date, CVV).</a:t>
            </a:r>
          </a:p>
          <a:p>
            <a:pPr marL="0" indent="0">
              <a:buNone/>
            </a:pPr>
            <a:r>
              <a:rPr lang="en-US" sz="1100" dirty="0"/>
              <a:t>                     </a:t>
            </a:r>
            <a:r>
              <a:rPr lang="en-US" sz="1100" dirty="0">
                <a:ea typeface="+mn-lt"/>
                <a:cs typeface="+mn-lt"/>
              </a:rPr>
              <a:t>Validate the card information.</a:t>
            </a:r>
          </a:p>
          <a:p>
            <a:pPr marL="0" indent="0">
              <a:buNone/>
            </a:pPr>
            <a:r>
              <a:rPr lang="en-US" sz="1100" dirty="0"/>
              <a:t>                     </a:t>
            </a:r>
            <a:r>
              <a:rPr lang="en-US" sz="1100" dirty="0">
                <a:ea typeface="+mn-lt"/>
                <a:cs typeface="+mn-lt"/>
              </a:rPr>
              <a:t>If valid, process payment.</a:t>
            </a:r>
            <a:endParaRPr lang="en-US" sz="11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100" dirty="0"/>
              <a:t>                                   </a:t>
            </a:r>
            <a:r>
              <a:rPr lang="en-US" sz="1100" dirty="0">
                <a:ea typeface="+mn-lt"/>
                <a:cs typeface="+mn-lt"/>
              </a:rPr>
              <a:t>Deduct the amount from the customer's bank account.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dirty="0">
                <a:ea typeface="+mn-lt"/>
                <a:cs typeface="+mn-lt"/>
              </a:rPr>
              <a:t>                                    Display success message and receipt.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dirty="0">
                <a:ea typeface="+mn-lt"/>
                <a:cs typeface="+mn-lt"/>
              </a:rPr>
              <a:t>                     If invalid, ask the customer to re-enter or choose another payment method.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dirty="0">
                <a:ea typeface="+mn-lt"/>
                <a:cs typeface="+mn-lt"/>
              </a:rPr>
              <a:t>         If payment method is "Cash":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dirty="0">
                <a:ea typeface="+mn-lt"/>
                <a:cs typeface="+mn-lt"/>
              </a:rPr>
              <a:t>                      Ask for the cash amount.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dirty="0">
                <a:ea typeface="+mn-lt"/>
                <a:cs typeface="+mn-lt"/>
              </a:rPr>
              <a:t>                      If the cash is sufficient: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dirty="0">
                <a:ea typeface="+mn-lt"/>
                <a:cs typeface="+mn-lt"/>
              </a:rPr>
              <a:t>                                    Calculate the change due.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dirty="0">
                <a:ea typeface="+mn-lt"/>
                <a:cs typeface="+mn-lt"/>
              </a:rPr>
              <a:t>                                     Display success message and receipt.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dirty="0">
                <a:ea typeface="+mn-lt"/>
                <a:cs typeface="+mn-lt"/>
              </a:rPr>
              <a:t>                      If the cash is insufficient, ask the customer to pay the remaining balance or choose another payment method.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dirty="0">
                <a:ea typeface="+mn-lt"/>
                <a:cs typeface="+mn-lt"/>
              </a:rPr>
              <a:t>         </a:t>
            </a:r>
            <a:r>
              <a:rPr lang="en-US" sz="1100">
                <a:ea typeface="+mn-lt"/>
                <a:cs typeface="+mn-lt"/>
              </a:rPr>
              <a:t>If payment method is "Other":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dirty="0">
                <a:ea typeface="+mn-lt"/>
                <a:cs typeface="+mn-lt"/>
              </a:rPr>
              <a:t>                      Process the payment based on the selected alternative method (e.g., PayPal, Gift Card).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dirty="0">
                <a:ea typeface="+mn-lt"/>
                <a:cs typeface="+mn-lt"/>
              </a:rPr>
              <a:t>                      Display success message and receipt.</a:t>
            </a:r>
          </a:p>
          <a:p>
            <a:pPr marL="0" indent="0">
              <a:buNone/>
            </a:pPr>
            <a:r>
              <a:rPr lang="en-US" sz="1100" dirty="0">
                <a:ea typeface="+mn-lt"/>
                <a:cs typeface="+mn-lt"/>
              </a:rPr>
              <a:t>         </a:t>
            </a:r>
            <a:r>
              <a:rPr lang="en-US" sz="1100">
                <a:ea typeface="+mn-lt"/>
                <a:cs typeface="+mn-lt"/>
              </a:rPr>
              <a:t>Print receipt with item details, price, payment method, and total.</a:t>
            </a:r>
            <a:endParaRPr lang="en-US" sz="1100" dirty="0">
              <a:ea typeface="+mn-lt"/>
              <a:cs typeface="+mn-lt"/>
            </a:endParaRPr>
          </a:p>
          <a:p>
            <a:pPr>
              <a:buNone/>
            </a:pPr>
            <a:r>
              <a:rPr lang="en-US" sz="1100" dirty="0">
                <a:ea typeface="+mn-lt"/>
                <a:cs typeface="+mn-lt"/>
              </a:rPr>
              <a:t>         Offer to email the receipt to the customer.</a:t>
            </a: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100">
                <a:ea typeface="+mn-lt"/>
                <a:cs typeface="+mn-lt"/>
              </a:rPr>
              <a:t>         Thank the customer and end the transaction.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100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070801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6FAA0-E863-6FCD-CBC9-4E27C5996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68"/>
            <a:ext cx="10515600" cy="998991"/>
          </a:xfrm>
        </p:spPr>
        <p:txBody>
          <a:bodyPr/>
          <a:lstStyle/>
          <a:p>
            <a:r>
              <a:rPr lang="en-US" dirty="0"/>
              <a:t>Project 1 A    (Flowchart  (</a:t>
            </a:r>
            <a:r>
              <a:rPr lang="en-US" sz="2000" dirty="0"/>
              <a:t>C</a:t>
            </a:r>
            <a:r>
              <a:rPr lang="en-US" sz="2400" dirty="0"/>
              <a:t>ard payment is valid 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6BCD7-4FDD-12BA-AFA7-E8F8CE788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986" y="782412"/>
            <a:ext cx="11050814" cy="539455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DF8B0143-53BB-1CE9-A35F-024686F74C33}"/>
              </a:ext>
            </a:extLst>
          </p:cNvPr>
          <p:cNvSpPr/>
          <p:nvPr/>
        </p:nvSpPr>
        <p:spPr>
          <a:xfrm>
            <a:off x="1024090" y="1114070"/>
            <a:ext cx="1304079" cy="474902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72A488-47B9-E197-521C-B177CDD91376}"/>
              </a:ext>
            </a:extLst>
          </p:cNvPr>
          <p:cNvSpPr txBox="1"/>
          <p:nvPr/>
        </p:nvSpPr>
        <p:spPr>
          <a:xfrm>
            <a:off x="1269999" y="1163593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START</a:t>
            </a:r>
          </a:p>
        </p:txBody>
      </p:sp>
      <p:sp>
        <p:nvSpPr>
          <p:cNvPr id="7" name="Flowchart: Data 6">
            <a:extLst>
              <a:ext uri="{FF2B5EF4-FFF2-40B4-BE49-F238E27FC236}">
                <a16:creationId xmlns:a16="http://schemas.microsoft.com/office/drawing/2014/main" id="{D05654E7-1253-0CDB-D3E0-C4BEA61C14BB}"/>
              </a:ext>
            </a:extLst>
          </p:cNvPr>
          <p:cNvSpPr/>
          <p:nvPr/>
        </p:nvSpPr>
        <p:spPr>
          <a:xfrm>
            <a:off x="2675091" y="1000063"/>
            <a:ext cx="2680728" cy="581307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CC0688-118B-606A-8B31-C526A21071EA}"/>
              </a:ext>
            </a:extLst>
          </p:cNvPr>
          <p:cNvSpPr txBox="1"/>
          <p:nvPr/>
        </p:nvSpPr>
        <p:spPr>
          <a:xfrm>
            <a:off x="3172548" y="1003986"/>
            <a:ext cx="284298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Display purchase summary</a:t>
            </a:r>
          </a:p>
        </p:txBody>
      </p:sp>
      <p:sp>
        <p:nvSpPr>
          <p:cNvPr id="9" name="Flowchart: Data 8">
            <a:extLst>
              <a:ext uri="{FF2B5EF4-FFF2-40B4-BE49-F238E27FC236}">
                <a16:creationId xmlns:a16="http://schemas.microsoft.com/office/drawing/2014/main" id="{4C75B76E-1A9E-07B6-69E4-EE71560B3DCF}"/>
              </a:ext>
            </a:extLst>
          </p:cNvPr>
          <p:cNvSpPr/>
          <p:nvPr/>
        </p:nvSpPr>
        <p:spPr>
          <a:xfrm>
            <a:off x="5333020" y="1000063"/>
            <a:ext cx="2680728" cy="581307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870250-9551-5788-909B-A9BB5A0EC0AE}"/>
              </a:ext>
            </a:extLst>
          </p:cNvPr>
          <p:cNvSpPr txBox="1"/>
          <p:nvPr/>
        </p:nvSpPr>
        <p:spPr>
          <a:xfrm>
            <a:off x="5704702" y="1001780"/>
            <a:ext cx="27431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Ask Customer for Payment Method </a:t>
            </a:r>
            <a:endParaRPr lang="en-US" dirty="0"/>
          </a:p>
        </p:txBody>
      </p:sp>
      <p:sp>
        <p:nvSpPr>
          <p:cNvPr id="11" name="Flowchart: Decision 10">
            <a:extLst>
              <a:ext uri="{FF2B5EF4-FFF2-40B4-BE49-F238E27FC236}">
                <a16:creationId xmlns:a16="http://schemas.microsoft.com/office/drawing/2014/main" id="{B4A76638-1BFD-DD76-84BD-8B0D1BDA84FE}"/>
              </a:ext>
            </a:extLst>
          </p:cNvPr>
          <p:cNvSpPr/>
          <p:nvPr/>
        </p:nvSpPr>
        <p:spPr>
          <a:xfrm>
            <a:off x="8216017" y="850263"/>
            <a:ext cx="2709412" cy="998101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400813-3371-6950-6163-E2C199485DC0}"/>
              </a:ext>
            </a:extLst>
          </p:cNvPr>
          <p:cNvSpPr txBox="1"/>
          <p:nvPr/>
        </p:nvSpPr>
        <p:spPr>
          <a:xfrm>
            <a:off x="8733332" y="1069201"/>
            <a:ext cx="189955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Payment Method Choice</a:t>
            </a:r>
            <a:endParaRPr lang="en-US" dirty="0"/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6FB23469-2481-475F-E2F1-DDD3AD33BA11}"/>
              </a:ext>
            </a:extLst>
          </p:cNvPr>
          <p:cNvSpPr/>
          <p:nvPr/>
        </p:nvSpPr>
        <p:spPr>
          <a:xfrm>
            <a:off x="8271426" y="2115605"/>
            <a:ext cx="2135707" cy="78676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Decision 14">
            <a:extLst>
              <a:ext uri="{FF2B5EF4-FFF2-40B4-BE49-F238E27FC236}">
                <a16:creationId xmlns:a16="http://schemas.microsoft.com/office/drawing/2014/main" id="{BE5F5ACD-0788-6FC9-8C47-5AEF6D40E700}"/>
              </a:ext>
            </a:extLst>
          </p:cNvPr>
          <p:cNvSpPr/>
          <p:nvPr/>
        </p:nvSpPr>
        <p:spPr>
          <a:xfrm>
            <a:off x="6138660" y="1848119"/>
            <a:ext cx="1874841" cy="1215815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1D3BC8D-6FD5-23B5-EF4A-F6AA2362FD46}"/>
              </a:ext>
            </a:extLst>
          </p:cNvPr>
          <p:cNvSpPr txBox="1"/>
          <p:nvPr/>
        </p:nvSpPr>
        <p:spPr>
          <a:xfrm>
            <a:off x="6327689" y="2252655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Validate Card</a:t>
            </a:r>
            <a:endParaRPr lang="en-US" dirty="0"/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B63C0334-47C3-6303-399C-B4ED7D1CB6A0}"/>
              </a:ext>
            </a:extLst>
          </p:cNvPr>
          <p:cNvSpPr/>
          <p:nvPr/>
        </p:nvSpPr>
        <p:spPr>
          <a:xfrm>
            <a:off x="3953425" y="2033963"/>
            <a:ext cx="2063136" cy="58719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5038793-04B4-45B9-B1F7-8EE1F62D93CB}"/>
              </a:ext>
            </a:extLst>
          </p:cNvPr>
          <p:cNvSpPr txBox="1"/>
          <p:nvPr/>
        </p:nvSpPr>
        <p:spPr>
          <a:xfrm>
            <a:off x="4011778" y="2136444"/>
            <a:ext cx="2425700" cy="3784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Process Payment</a:t>
            </a:r>
            <a:endParaRPr lang="en-US" dirty="0"/>
          </a:p>
        </p:txBody>
      </p:sp>
      <p:sp>
        <p:nvSpPr>
          <p:cNvPr id="23" name="Flowchart: Data 22">
            <a:extLst>
              <a:ext uri="{FF2B5EF4-FFF2-40B4-BE49-F238E27FC236}">
                <a16:creationId xmlns:a16="http://schemas.microsoft.com/office/drawing/2014/main" id="{E674BE75-420B-12AD-B14B-9518BEE8EAAB}"/>
              </a:ext>
            </a:extLst>
          </p:cNvPr>
          <p:cNvSpPr/>
          <p:nvPr/>
        </p:nvSpPr>
        <p:spPr>
          <a:xfrm>
            <a:off x="407232" y="2161205"/>
            <a:ext cx="3370156" cy="581307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FF43D9E-8BF0-7753-B117-3F21C19DA606}"/>
              </a:ext>
            </a:extLst>
          </p:cNvPr>
          <p:cNvSpPr txBox="1"/>
          <p:nvPr/>
        </p:nvSpPr>
        <p:spPr>
          <a:xfrm>
            <a:off x="7889445" y="2160226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770FE32-5FDD-6DCC-C115-BDA1FBA79E40}"/>
              </a:ext>
            </a:extLst>
          </p:cNvPr>
          <p:cNvSpPr txBox="1"/>
          <p:nvPr/>
        </p:nvSpPr>
        <p:spPr>
          <a:xfrm>
            <a:off x="8185861" y="2355384"/>
            <a:ext cx="22987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Request Card Details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1E0F2B0-2F95-6763-68D2-20CBE90DF3B3}"/>
              </a:ext>
            </a:extLst>
          </p:cNvPr>
          <p:cNvSpPr txBox="1"/>
          <p:nvPr/>
        </p:nvSpPr>
        <p:spPr>
          <a:xfrm>
            <a:off x="719829" y="2301445"/>
            <a:ext cx="27431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Display Success Message</a:t>
            </a:r>
          </a:p>
          <a:p>
            <a:pPr algn="l"/>
            <a:endParaRPr lang="en-US" dirty="0"/>
          </a:p>
        </p:txBody>
      </p:sp>
      <p:sp>
        <p:nvSpPr>
          <p:cNvPr id="28" name="Flowchart: Process 27">
            <a:extLst>
              <a:ext uri="{FF2B5EF4-FFF2-40B4-BE49-F238E27FC236}">
                <a16:creationId xmlns:a16="http://schemas.microsoft.com/office/drawing/2014/main" id="{E45F721D-C977-E313-1DB1-CE89EE8918CC}"/>
              </a:ext>
            </a:extLst>
          </p:cNvPr>
          <p:cNvSpPr/>
          <p:nvPr/>
        </p:nvSpPr>
        <p:spPr>
          <a:xfrm>
            <a:off x="651424" y="3131605"/>
            <a:ext cx="2063136" cy="587192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988FD2-6F8C-E438-9C0B-27A5000E12B4}"/>
              </a:ext>
            </a:extLst>
          </p:cNvPr>
          <p:cNvSpPr txBox="1"/>
          <p:nvPr/>
        </p:nvSpPr>
        <p:spPr>
          <a:xfrm>
            <a:off x="954706" y="3242177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Print Receipt</a:t>
            </a:r>
            <a:endParaRPr lang="en-US" dirty="0"/>
          </a:p>
        </p:txBody>
      </p:sp>
      <p:sp>
        <p:nvSpPr>
          <p:cNvPr id="30" name="Flowchart: Data 29">
            <a:extLst>
              <a:ext uri="{FF2B5EF4-FFF2-40B4-BE49-F238E27FC236}">
                <a16:creationId xmlns:a16="http://schemas.microsoft.com/office/drawing/2014/main" id="{E8527062-89D1-73EB-1496-B83FFBF7EB52}"/>
              </a:ext>
            </a:extLst>
          </p:cNvPr>
          <p:cNvSpPr/>
          <p:nvPr/>
        </p:nvSpPr>
        <p:spPr>
          <a:xfrm>
            <a:off x="2883733" y="3131848"/>
            <a:ext cx="2680728" cy="581307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Data 30">
            <a:extLst>
              <a:ext uri="{FF2B5EF4-FFF2-40B4-BE49-F238E27FC236}">
                <a16:creationId xmlns:a16="http://schemas.microsoft.com/office/drawing/2014/main" id="{42283692-805F-29E9-A346-2CE8F47EF79D}"/>
              </a:ext>
            </a:extLst>
          </p:cNvPr>
          <p:cNvSpPr/>
          <p:nvPr/>
        </p:nvSpPr>
        <p:spPr>
          <a:xfrm>
            <a:off x="5596090" y="3140919"/>
            <a:ext cx="2680728" cy="581307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30E1F48-3942-DA73-52DC-C4B9C23A2888}"/>
              </a:ext>
            </a:extLst>
          </p:cNvPr>
          <p:cNvSpPr txBox="1"/>
          <p:nvPr/>
        </p:nvSpPr>
        <p:spPr>
          <a:xfrm>
            <a:off x="3174999" y="3241686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Offer Email Receipt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A028E07-2675-50C7-B96B-A51E2C37C17C}"/>
              </a:ext>
            </a:extLst>
          </p:cNvPr>
          <p:cNvSpPr txBox="1"/>
          <p:nvPr/>
        </p:nvSpPr>
        <p:spPr>
          <a:xfrm>
            <a:off x="6007737" y="3136997"/>
            <a:ext cx="27431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Display thank you message</a:t>
            </a:r>
          </a:p>
        </p:txBody>
      </p:sp>
      <p:sp>
        <p:nvSpPr>
          <p:cNvPr id="34" name="Flowchart: Terminator 33">
            <a:extLst>
              <a:ext uri="{FF2B5EF4-FFF2-40B4-BE49-F238E27FC236}">
                <a16:creationId xmlns:a16="http://schemas.microsoft.com/office/drawing/2014/main" id="{A4549A74-0C1D-E1F0-1859-A045A9FC9371}"/>
              </a:ext>
            </a:extLst>
          </p:cNvPr>
          <p:cNvSpPr/>
          <p:nvPr/>
        </p:nvSpPr>
        <p:spPr>
          <a:xfrm>
            <a:off x="8680375" y="3245855"/>
            <a:ext cx="1304079" cy="474902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9427566-22D7-E3E9-EE59-ED593A5BD6C3}"/>
              </a:ext>
            </a:extLst>
          </p:cNvPr>
          <p:cNvSpPr txBox="1"/>
          <p:nvPr/>
        </p:nvSpPr>
        <p:spPr>
          <a:xfrm>
            <a:off x="9035632" y="3298322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END</a:t>
            </a:r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D2D22017-6533-61AB-FC5C-47D51D1C0508}"/>
              </a:ext>
            </a:extLst>
          </p:cNvPr>
          <p:cNvSpPr/>
          <p:nvPr/>
        </p:nvSpPr>
        <p:spPr>
          <a:xfrm>
            <a:off x="2423051" y="1287652"/>
            <a:ext cx="288324" cy="19564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8FA5CCF0-2D68-232D-B150-C347D45F7BAC}"/>
              </a:ext>
            </a:extLst>
          </p:cNvPr>
          <p:cNvSpPr/>
          <p:nvPr/>
        </p:nvSpPr>
        <p:spPr>
          <a:xfrm>
            <a:off x="5189836" y="1224151"/>
            <a:ext cx="288324" cy="19564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3A809271-CDC9-17D3-897A-B80591659A8A}"/>
              </a:ext>
            </a:extLst>
          </p:cNvPr>
          <p:cNvSpPr/>
          <p:nvPr/>
        </p:nvSpPr>
        <p:spPr>
          <a:xfrm>
            <a:off x="7865907" y="1251366"/>
            <a:ext cx="288324" cy="19564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row: Down 38">
            <a:extLst>
              <a:ext uri="{FF2B5EF4-FFF2-40B4-BE49-F238E27FC236}">
                <a16:creationId xmlns:a16="http://schemas.microsoft.com/office/drawing/2014/main" id="{2ECF636A-4081-FDFE-65E1-8B071EC3253E}"/>
              </a:ext>
            </a:extLst>
          </p:cNvPr>
          <p:cNvSpPr/>
          <p:nvPr/>
        </p:nvSpPr>
        <p:spPr>
          <a:xfrm>
            <a:off x="9407807" y="1922406"/>
            <a:ext cx="267729" cy="19564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3F7AB679-D151-DB1A-BFF1-6D8109F08FA4}"/>
              </a:ext>
            </a:extLst>
          </p:cNvPr>
          <p:cNvSpPr/>
          <p:nvPr/>
        </p:nvSpPr>
        <p:spPr>
          <a:xfrm>
            <a:off x="2758693" y="3219866"/>
            <a:ext cx="288324" cy="19564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6AED86E2-5775-5D54-B2B6-B56FBAB031EF}"/>
              </a:ext>
            </a:extLst>
          </p:cNvPr>
          <p:cNvSpPr/>
          <p:nvPr/>
        </p:nvSpPr>
        <p:spPr>
          <a:xfrm>
            <a:off x="5452906" y="3328722"/>
            <a:ext cx="288324" cy="19564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1881BCA2-4242-BCDD-3F7E-182713EAB2F2}"/>
              </a:ext>
            </a:extLst>
          </p:cNvPr>
          <p:cNvSpPr/>
          <p:nvPr/>
        </p:nvSpPr>
        <p:spPr>
          <a:xfrm>
            <a:off x="8392049" y="3410365"/>
            <a:ext cx="288324" cy="19564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row: Left 42">
            <a:extLst>
              <a:ext uri="{FF2B5EF4-FFF2-40B4-BE49-F238E27FC236}">
                <a16:creationId xmlns:a16="http://schemas.microsoft.com/office/drawing/2014/main" id="{FB725A0F-172A-556A-DEE7-39B931111F24}"/>
              </a:ext>
            </a:extLst>
          </p:cNvPr>
          <p:cNvSpPr/>
          <p:nvPr/>
        </p:nvSpPr>
        <p:spPr>
          <a:xfrm>
            <a:off x="8014974" y="2359061"/>
            <a:ext cx="216243" cy="236837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row: Left 43">
            <a:extLst>
              <a:ext uri="{FF2B5EF4-FFF2-40B4-BE49-F238E27FC236}">
                <a16:creationId xmlns:a16="http://schemas.microsoft.com/office/drawing/2014/main" id="{E28F1EAC-9CD3-9B0E-4369-D124B19C68BB}"/>
              </a:ext>
            </a:extLst>
          </p:cNvPr>
          <p:cNvSpPr/>
          <p:nvPr/>
        </p:nvSpPr>
        <p:spPr>
          <a:xfrm>
            <a:off x="6091830" y="2132274"/>
            <a:ext cx="216243" cy="236837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row: Left 44">
            <a:extLst>
              <a:ext uri="{FF2B5EF4-FFF2-40B4-BE49-F238E27FC236}">
                <a16:creationId xmlns:a16="http://schemas.microsoft.com/office/drawing/2014/main" id="{2B3F10AB-CA8E-7DD2-B3C0-345C8DFD0C50}"/>
              </a:ext>
            </a:extLst>
          </p:cNvPr>
          <p:cNvSpPr/>
          <p:nvPr/>
        </p:nvSpPr>
        <p:spPr>
          <a:xfrm>
            <a:off x="3669759" y="2331846"/>
            <a:ext cx="216243" cy="236837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row: Down 45">
            <a:extLst>
              <a:ext uri="{FF2B5EF4-FFF2-40B4-BE49-F238E27FC236}">
                <a16:creationId xmlns:a16="http://schemas.microsoft.com/office/drawing/2014/main" id="{96378A08-1E4C-EB5A-5C19-87C7ECB04AAD}"/>
              </a:ext>
            </a:extLst>
          </p:cNvPr>
          <p:cNvSpPr/>
          <p:nvPr/>
        </p:nvSpPr>
        <p:spPr>
          <a:xfrm>
            <a:off x="1678949" y="2847691"/>
            <a:ext cx="267729" cy="19564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594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4CC7B-D929-9025-A41D-8D65DA95F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2 (Morning week day routine)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E7CBF-CA0B-487B-6197-A68C54639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FLOWCHART</a:t>
            </a:r>
          </a:p>
        </p:txBody>
      </p:sp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70D3A953-FFA2-AD5D-2FFF-CFC88D676748}"/>
              </a:ext>
            </a:extLst>
          </p:cNvPr>
          <p:cNvSpPr/>
          <p:nvPr/>
        </p:nvSpPr>
        <p:spPr>
          <a:xfrm>
            <a:off x="1477661" y="2429427"/>
            <a:ext cx="1304079" cy="474902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B3FF7A-45B7-C53B-714A-987EFD382D5C}"/>
              </a:ext>
            </a:extLst>
          </p:cNvPr>
          <p:cNvSpPr txBox="1"/>
          <p:nvPr/>
        </p:nvSpPr>
        <p:spPr>
          <a:xfrm>
            <a:off x="1751766" y="2480667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START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F97987F9-3E7C-C654-8C62-D59F8471268F}"/>
              </a:ext>
            </a:extLst>
          </p:cNvPr>
          <p:cNvSpPr/>
          <p:nvPr/>
        </p:nvSpPr>
        <p:spPr>
          <a:xfrm>
            <a:off x="3227710" y="2424034"/>
            <a:ext cx="1618637" cy="478336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AA01C6-130F-8BE2-1F4F-01841BAD917B}"/>
              </a:ext>
            </a:extLst>
          </p:cNvPr>
          <p:cNvSpPr txBox="1"/>
          <p:nvPr/>
        </p:nvSpPr>
        <p:spPr>
          <a:xfrm>
            <a:off x="3622441" y="2490965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PRAY</a:t>
            </a:r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DDFCB579-9110-B5BA-5B3F-7BF3F038F0DF}"/>
              </a:ext>
            </a:extLst>
          </p:cNvPr>
          <p:cNvSpPr/>
          <p:nvPr/>
        </p:nvSpPr>
        <p:spPr>
          <a:xfrm>
            <a:off x="5286923" y="2478462"/>
            <a:ext cx="2208279" cy="432979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E62629-0E26-502D-F3B7-B1896B91E1F7}"/>
              </a:ext>
            </a:extLst>
          </p:cNvPr>
          <p:cNvSpPr txBox="1"/>
          <p:nvPr/>
        </p:nvSpPr>
        <p:spPr>
          <a:xfrm>
            <a:off x="5284965" y="2532889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DO HOUSE CHORES</a:t>
            </a:r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34A11F0A-2738-B2AE-23CA-F9E36A3141B0}"/>
              </a:ext>
            </a:extLst>
          </p:cNvPr>
          <p:cNvSpPr/>
          <p:nvPr/>
        </p:nvSpPr>
        <p:spPr>
          <a:xfrm>
            <a:off x="7708995" y="2478461"/>
            <a:ext cx="2171994" cy="569051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106838-246F-A698-CDED-A163F0B212F0}"/>
              </a:ext>
            </a:extLst>
          </p:cNvPr>
          <p:cNvSpPr txBox="1"/>
          <p:nvPr/>
        </p:nvSpPr>
        <p:spPr>
          <a:xfrm>
            <a:off x="7705810" y="2482629"/>
            <a:ext cx="216262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PICK OUT CLOTHES FOR THE DAY</a:t>
            </a:r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79D248A4-1147-F9CD-7FBE-B342B0EB1CB8}"/>
              </a:ext>
            </a:extLst>
          </p:cNvPr>
          <p:cNvSpPr/>
          <p:nvPr/>
        </p:nvSpPr>
        <p:spPr>
          <a:xfrm>
            <a:off x="10221781" y="2478462"/>
            <a:ext cx="1800065" cy="569049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FC4A079-F0D3-89B0-A07D-31DC87E03821}"/>
              </a:ext>
            </a:extLst>
          </p:cNvPr>
          <p:cNvSpPr txBox="1"/>
          <p:nvPr/>
        </p:nvSpPr>
        <p:spPr>
          <a:xfrm>
            <a:off x="10225216" y="2581924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TAKE A SHOWER</a:t>
            </a:r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18016B5B-0962-A89A-4CE3-46365FF74B85}"/>
              </a:ext>
            </a:extLst>
          </p:cNvPr>
          <p:cNvSpPr/>
          <p:nvPr/>
        </p:nvSpPr>
        <p:spPr>
          <a:xfrm>
            <a:off x="10557424" y="3521676"/>
            <a:ext cx="1618637" cy="478336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315243-0D2C-F4C2-5458-314EA3C4D82A}"/>
              </a:ext>
            </a:extLst>
          </p:cNvPr>
          <p:cNvSpPr txBox="1"/>
          <p:nvPr/>
        </p:nvSpPr>
        <p:spPr>
          <a:xfrm>
            <a:off x="10801374" y="3629551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DRESS UP</a:t>
            </a:r>
          </a:p>
        </p:txBody>
      </p: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13103C76-FF82-EA00-95E2-1E1E41665810}"/>
              </a:ext>
            </a:extLst>
          </p:cNvPr>
          <p:cNvSpPr/>
          <p:nvPr/>
        </p:nvSpPr>
        <p:spPr>
          <a:xfrm>
            <a:off x="7845067" y="3521675"/>
            <a:ext cx="2289921" cy="578121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D21EE8-FE40-E9C4-25D7-A1809B06D864}"/>
              </a:ext>
            </a:extLst>
          </p:cNvPr>
          <p:cNvSpPr txBox="1"/>
          <p:nvPr/>
        </p:nvSpPr>
        <p:spPr>
          <a:xfrm>
            <a:off x="7922543" y="3630532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LEAVE FOR SCHOOL</a:t>
            </a:r>
          </a:p>
        </p:txBody>
      </p: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F141258B-BB9F-69C6-CFEB-F196152F258E}"/>
              </a:ext>
            </a:extLst>
          </p:cNvPr>
          <p:cNvSpPr/>
          <p:nvPr/>
        </p:nvSpPr>
        <p:spPr>
          <a:xfrm>
            <a:off x="5522782" y="3530748"/>
            <a:ext cx="1972422" cy="56905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D23ACEB-5482-2538-CD49-D5258BA9DA8A}"/>
              </a:ext>
            </a:extLst>
          </p:cNvPr>
          <p:cNvSpPr txBox="1"/>
          <p:nvPr/>
        </p:nvSpPr>
        <p:spPr>
          <a:xfrm>
            <a:off x="5524745" y="3628816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GET TO SCHOOL</a:t>
            </a:r>
          </a:p>
        </p:txBody>
      </p:sp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CB05FDEA-5AD0-A1A6-DC84-A078FCA8DFB0}"/>
              </a:ext>
            </a:extLst>
          </p:cNvPr>
          <p:cNvSpPr/>
          <p:nvPr/>
        </p:nvSpPr>
        <p:spPr>
          <a:xfrm>
            <a:off x="3155138" y="3530747"/>
            <a:ext cx="1763779" cy="478336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7274FFB-4ED0-B5A7-51B4-56D1CBEA2BF7}"/>
              </a:ext>
            </a:extLst>
          </p:cNvPr>
          <p:cNvSpPr txBox="1"/>
          <p:nvPr/>
        </p:nvSpPr>
        <p:spPr>
          <a:xfrm>
            <a:off x="3757778" y="3635190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EAT</a:t>
            </a:r>
          </a:p>
        </p:txBody>
      </p:sp>
      <p:sp>
        <p:nvSpPr>
          <p:cNvPr id="24" name="Flowchart: Process 23">
            <a:extLst>
              <a:ext uri="{FF2B5EF4-FFF2-40B4-BE49-F238E27FC236}">
                <a16:creationId xmlns:a16="http://schemas.microsoft.com/office/drawing/2014/main" id="{7FAB9C42-9EC9-CC5F-CF16-41235C6AC7D4}"/>
              </a:ext>
            </a:extLst>
          </p:cNvPr>
          <p:cNvSpPr/>
          <p:nvPr/>
        </p:nvSpPr>
        <p:spPr>
          <a:xfrm>
            <a:off x="1005209" y="3530746"/>
            <a:ext cx="1881707" cy="469265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0007755-CAE6-CEAA-6B79-D82AC190F701}"/>
              </a:ext>
            </a:extLst>
          </p:cNvPr>
          <p:cNvSpPr txBox="1"/>
          <p:nvPr/>
        </p:nvSpPr>
        <p:spPr>
          <a:xfrm>
            <a:off x="1000799" y="3637397"/>
            <a:ext cx="283391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ATTEND CLASSES</a:t>
            </a:r>
          </a:p>
        </p:txBody>
      </p:sp>
      <p:sp>
        <p:nvSpPr>
          <p:cNvPr id="26" name="Flowchart: Terminator 25">
            <a:extLst>
              <a:ext uri="{FF2B5EF4-FFF2-40B4-BE49-F238E27FC236}">
                <a16:creationId xmlns:a16="http://schemas.microsoft.com/office/drawing/2014/main" id="{6FF76960-674D-6245-1033-8C960BBD92E3}"/>
              </a:ext>
            </a:extLst>
          </p:cNvPr>
          <p:cNvSpPr/>
          <p:nvPr/>
        </p:nvSpPr>
        <p:spPr>
          <a:xfrm>
            <a:off x="1287160" y="4425140"/>
            <a:ext cx="1304079" cy="474902"/>
          </a:xfrm>
          <a:prstGeom prst="flowChartTermina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A5E1D45-97B8-DED1-8C12-DDECCB128E62}"/>
              </a:ext>
            </a:extLst>
          </p:cNvPr>
          <p:cNvSpPr txBox="1"/>
          <p:nvPr/>
        </p:nvSpPr>
        <p:spPr>
          <a:xfrm>
            <a:off x="1675272" y="4526152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END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2B1CDBF8-10B5-4ADC-E155-A08B0691E0CF}"/>
              </a:ext>
            </a:extLst>
          </p:cNvPr>
          <p:cNvSpPr/>
          <p:nvPr/>
        </p:nvSpPr>
        <p:spPr>
          <a:xfrm>
            <a:off x="2885694" y="2575795"/>
            <a:ext cx="288324" cy="19564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F88D131C-B066-7BED-DEEA-05EAB9F6CBB9}"/>
              </a:ext>
            </a:extLst>
          </p:cNvPr>
          <p:cNvSpPr/>
          <p:nvPr/>
        </p:nvSpPr>
        <p:spPr>
          <a:xfrm>
            <a:off x="9934194" y="2748152"/>
            <a:ext cx="288324" cy="19564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B4A3F361-5541-A201-F422-D3896478A4E2}"/>
              </a:ext>
            </a:extLst>
          </p:cNvPr>
          <p:cNvSpPr/>
          <p:nvPr/>
        </p:nvSpPr>
        <p:spPr>
          <a:xfrm>
            <a:off x="7419594" y="2719123"/>
            <a:ext cx="288324" cy="19564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57C8BD26-309D-D1E1-6297-6D5D4A1E1E41}"/>
              </a:ext>
            </a:extLst>
          </p:cNvPr>
          <p:cNvSpPr/>
          <p:nvPr/>
        </p:nvSpPr>
        <p:spPr>
          <a:xfrm>
            <a:off x="4995708" y="2599381"/>
            <a:ext cx="288324" cy="19564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14842916-D290-D973-F0F9-B49246F543C1}"/>
              </a:ext>
            </a:extLst>
          </p:cNvPr>
          <p:cNvSpPr/>
          <p:nvPr/>
        </p:nvSpPr>
        <p:spPr>
          <a:xfrm>
            <a:off x="11122307" y="3237763"/>
            <a:ext cx="267729" cy="19564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row: Down 38">
            <a:extLst>
              <a:ext uri="{FF2B5EF4-FFF2-40B4-BE49-F238E27FC236}">
                <a16:creationId xmlns:a16="http://schemas.microsoft.com/office/drawing/2014/main" id="{7FE924BB-60D7-8BA0-5A2F-691287D2BA61}"/>
              </a:ext>
            </a:extLst>
          </p:cNvPr>
          <p:cNvSpPr/>
          <p:nvPr/>
        </p:nvSpPr>
        <p:spPr>
          <a:xfrm>
            <a:off x="1805950" y="4099549"/>
            <a:ext cx="267729" cy="19564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row: Left 40">
            <a:extLst>
              <a:ext uri="{FF2B5EF4-FFF2-40B4-BE49-F238E27FC236}">
                <a16:creationId xmlns:a16="http://schemas.microsoft.com/office/drawing/2014/main" id="{6D85645B-C0AD-AC65-95EB-5DDDB175D9CB}"/>
              </a:ext>
            </a:extLst>
          </p:cNvPr>
          <p:cNvSpPr/>
          <p:nvPr/>
        </p:nvSpPr>
        <p:spPr>
          <a:xfrm>
            <a:off x="2944044" y="3647203"/>
            <a:ext cx="216243" cy="236837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row: Left 42">
            <a:extLst>
              <a:ext uri="{FF2B5EF4-FFF2-40B4-BE49-F238E27FC236}">
                <a16:creationId xmlns:a16="http://schemas.microsoft.com/office/drawing/2014/main" id="{3E592A07-2B4B-F6CA-8BF9-D88B18B73CF5}"/>
              </a:ext>
            </a:extLst>
          </p:cNvPr>
          <p:cNvSpPr/>
          <p:nvPr/>
        </p:nvSpPr>
        <p:spPr>
          <a:xfrm>
            <a:off x="5128444" y="3654460"/>
            <a:ext cx="216243" cy="236837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row: Left 44">
            <a:extLst>
              <a:ext uri="{FF2B5EF4-FFF2-40B4-BE49-F238E27FC236}">
                <a16:creationId xmlns:a16="http://schemas.microsoft.com/office/drawing/2014/main" id="{25380B0F-6AFF-0343-D628-E5E922E1E79F}"/>
              </a:ext>
            </a:extLst>
          </p:cNvPr>
          <p:cNvSpPr/>
          <p:nvPr/>
        </p:nvSpPr>
        <p:spPr>
          <a:xfrm>
            <a:off x="7566844" y="3761503"/>
            <a:ext cx="216243" cy="236837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Arrow: Left 46">
            <a:extLst>
              <a:ext uri="{FF2B5EF4-FFF2-40B4-BE49-F238E27FC236}">
                <a16:creationId xmlns:a16="http://schemas.microsoft.com/office/drawing/2014/main" id="{904ECE18-E950-2C25-3454-C58D5151D9DA}"/>
              </a:ext>
            </a:extLst>
          </p:cNvPr>
          <p:cNvSpPr/>
          <p:nvPr/>
        </p:nvSpPr>
        <p:spPr>
          <a:xfrm>
            <a:off x="10228401" y="3656274"/>
            <a:ext cx="216243" cy="236837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861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COS 102</vt:lpstr>
      <vt:lpstr>Project 1 A   (Pseudocode)</vt:lpstr>
      <vt:lpstr>Project 1 A    (Flowchart  (Card payment is valid )</vt:lpstr>
      <vt:lpstr>Project 2 (Morning week day routine)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309</cp:revision>
  <dcterms:created xsi:type="dcterms:W3CDTF">2013-07-15T20:26:40Z</dcterms:created>
  <dcterms:modified xsi:type="dcterms:W3CDTF">2025-03-21T12:19:59Z</dcterms:modified>
</cp:coreProperties>
</file>