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7772400" cy="10058400"/>
  <p:embeddedFontLst>
    <p:embeddedFont>
      <p:font typeface="Average"/>
      <p:regular r:id="rId50"/>
    </p:embeddedFont>
    <p:embeddedFont>
      <p:font typeface="Lustria"/>
      <p:regular r:id="rId51"/>
    </p:embeddedFont>
    <p:embeddedFont>
      <p:font typeface="Oswald"/>
      <p:regular r:id="rId52"/>
      <p:bold r:id="rId53"/>
    </p:embeddedFont>
    <p:embeddedFont>
      <p:font typeface="Questrial"/>
      <p:regular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346BE8A-E42F-4FE2-B13D-7A84AC865642}">
  <a:tblStyle styleId="{7346BE8A-E42F-4FE2-B13D-7A84AC865642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ustria-regular.fntdata"/><Relationship Id="rId50" Type="http://schemas.openxmlformats.org/officeDocument/2006/relationships/font" Target="fonts/Average-regular.fntdata"/><Relationship Id="rId53" Type="http://schemas.openxmlformats.org/officeDocument/2006/relationships/font" Target="fonts/Oswald-bold.fntdata"/><Relationship Id="rId52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Questrial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772400" cy="10058399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>
            <p:ph idx="2" type="sldImg"/>
          </p:nvPr>
        </p:nvSpPr>
        <p:spPr>
          <a:xfrm>
            <a:off x="1371600" y="763587"/>
            <a:ext cx="5026025" cy="37687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777875" y="4776787"/>
            <a:ext cx="6215061" cy="4522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" name="Shape 6"/>
          <p:cNvSpPr txBox="1"/>
          <p:nvPr/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0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0" name="Shape 70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2" name="Shape 142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371600" y="763587"/>
            <a:ext cx="5027611" cy="37703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6" name="Shape 156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4" name="Shape 164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2" name="Shape 172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0" name="Shape 180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8" name="Shape 78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6" name="Shape 86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371600" y="763587"/>
            <a:ext cx="5025900" cy="376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777875" y="4776787"/>
            <a:ext cx="6215100" cy="45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4398962" y="9555161"/>
            <a:ext cx="3370199" cy="5001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2" name="Shape 102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0" name="Shape 110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6" name="Shape 126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398962" y="9555161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4" name="Shape 134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d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371600" y="763587"/>
            <a:ext cx="5029199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hape 15"/>
          <p:cNvGrpSpPr/>
          <p:nvPr/>
        </p:nvGrpSpPr>
        <p:grpSpPr>
          <a:xfrm>
            <a:off x="4350278" y="3807169"/>
            <a:ext cx="443588" cy="140842"/>
            <a:chOff x="4137525" y="2915950"/>
            <a:chExt cx="869100" cy="207000"/>
          </a:xfrm>
        </p:grpSpPr>
        <p:sp>
          <p:nvSpPr>
            <p:cNvPr id="16" name="Shape 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Shape 19"/>
          <p:cNvSpPr txBox="1"/>
          <p:nvPr>
            <p:ph type="ctrTitle"/>
          </p:nvPr>
        </p:nvSpPr>
        <p:spPr>
          <a:xfrm>
            <a:off x="671257" y="1321066"/>
            <a:ext cx="7801500" cy="2306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671250" y="4233167"/>
            <a:ext cx="7801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30237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297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3886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30237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b="1" i="0" sz="24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b="1" i="0" sz="20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b="1" i="0" sz="18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630237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b="0" i="0" sz="20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b="0" i="0" sz="16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b="0" i="0" sz="14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b="0" i="0" sz="14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b="1" i="0" sz="24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b="1" i="0" sz="20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b="1" i="0" sz="18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b="0" i="0" sz="20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b="0" i="0" sz="16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b="0" i="0" sz="14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b="0" i="0" sz="14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b="0" i="0" sz="2000" u="none" cap="none" strike="noStrike">
                <a:solidFill>
                  <a:srgbClr val="0F49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7431086" y="6172200"/>
            <a:ext cx="1197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773986" y="5578475"/>
            <a:ext cx="8526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ustria"/>
              <a:buNone/>
            </a:pPr>
            <a:fld id="{00000000-1234-1234-1234-123412341234}" type="slidenum">
              <a:rPr b="0" i="0" lang="de" sz="1200" u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441866"/>
            <a:ext cx="4045200" cy="228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685800" y="2365375"/>
            <a:ext cx="7772400" cy="977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ustria"/>
              <a:buNone/>
            </a:pPr>
            <a:r>
              <a:rPr b="0" i="0" lang="de" sz="5400" u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Team A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85800" y="3429000"/>
            <a:ext cx="7772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ustria"/>
              <a:buNone/>
            </a:pPr>
            <a:r>
              <a:rPr b="0" i="0" lang="de" sz="2000" u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Project 6X6 Tic Tac Toe Game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ustria"/>
              <a:buNone/>
            </a:pPr>
            <a:r>
              <a:rPr b="0" i="0" lang="de" sz="2000" u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By Ibra, Eddie, Jason, Carrie, Alexis, Alfonso </a:t>
            </a:r>
          </a:p>
        </p:txBody>
      </p:sp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1927225" y="685800"/>
            <a:ext cx="5375274" cy="909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Reliability Specifications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44750" y="1595425"/>
            <a:ext cx="8464800" cy="4692300"/>
          </a:xfrm>
          <a:prstGeom prst="rect">
            <a:avLst/>
          </a:prstGeom>
          <a:solidFill>
            <a:srgbClr val="606060">
              <a:alpha val="62745"/>
            </a:srgbClr>
          </a:solidFill>
          <a:ln>
            <a:noFill/>
          </a:ln>
        </p:spPr>
        <p:txBody>
          <a:bodyPr anchorCtr="0" anchor="t" bIns="45000" lIns="90000" rIns="90000" tIns="66225">
            <a:noAutofit/>
          </a:bodyPr>
          <a:lstStyle/>
          <a:p>
            <a:pPr indent="-214312" lvl="0" marL="2143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i="0" lang="de" sz="24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We assure that our team is reliable and can deliver the project on time.</a:t>
            </a:r>
          </a:p>
          <a:p>
            <a:pPr indent="-214312" lvl="0" marL="214312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i="0" lang="de" sz="24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This is proven by our expected dates and phases chosen to accomplishment milestones.</a:t>
            </a:r>
          </a:p>
          <a:p>
            <a:pPr indent="-214312" lvl="0" marL="214312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i="0" lang="de" sz="24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There are a total of 16 weeks which we took as 4 weeks for doing requirement, analysis, and design.</a:t>
            </a:r>
          </a:p>
          <a:p>
            <a:pPr indent="-214312" lvl="0" marL="214312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i="0" lang="de" sz="24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Week 5, we will do implementation and test on each sub-stone.</a:t>
            </a:r>
          </a:p>
          <a:p>
            <a:pPr indent="-214311" lvl="0" marL="214311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i="0" lang="de" sz="24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By week 12, we will have it nearly completed and use week 13-16 for debugging and finalizing.</a:t>
            </a:r>
          </a:p>
        </p:txBody>
      </p:sp>
    </p:spTree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Shape 153"/>
          <p:cNvGraphicFramePr/>
          <p:nvPr/>
        </p:nvGraphicFramePr>
        <p:xfrm>
          <a:off x="182561" y="27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{7346BE8A-E42F-4FE2-B13D-7A84AC865642}</a:tableStyleId>
              </a:tblPr>
              <a:tblGrid>
                <a:gridCol w="4297350"/>
                <a:gridCol w="4300525"/>
              </a:tblGrid>
              <a:tr h="160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EEEEE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600" u="none" cap="none" strike="noStrike">
                          <a:solidFill>
                            <a:srgbClr val="EEEEE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Requirements and Object Oriented Analysis  2/23</a:t>
                      </a:r>
                    </a:p>
                  </a:txBody>
                  <a:tcPr marT="697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Preliminary Software</a:t>
                      </a:r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Management </a:t>
                      </a:r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 risks and constrains</a:t>
                      </a:r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Specify Configuration Control</a:t>
                      </a:r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 preliminary use cases</a:t>
                      </a:r>
                    </a:p>
                  </a:txBody>
                  <a:tcPr marT="644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CC"/>
                    </a:solidFill>
                  </a:tcPr>
                </a:tc>
              </a:tr>
              <a:tr h="160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EEEEE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600" u="none" cap="none" strike="noStrike">
                          <a:solidFill>
                            <a:srgbClr val="EEEEE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 all first phases  and present first prototype 3/</a:t>
                      </a:r>
                      <a:r>
                        <a:rPr lang="de" sz="2600">
                          <a:solidFill>
                            <a:srgbClr val="EEEEEE"/>
                          </a:solidFill>
                        </a:rPr>
                        <a:t>31</a:t>
                      </a:r>
                    </a:p>
                  </a:txBody>
                  <a:tcPr marT="697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 Requirements and Product Specifications</a:t>
                      </a:r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 first prototype</a:t>
                      </a:r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 management plan </a:t>
                      </a:r>
                    </a:p>
                  </a:txBody>
                  <a:tcPr marT="644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</a:tr>
              <a:tr h="160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EEEEE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600" u="none" cap="none" strike="noStrike">
                          <a:solidFill>
                            <a:srgbClr val="EEEEE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 Demo and Source Code 4/26</a:t>
                      </a:r>
                    </a:p>
                  </a:txBody>
                  <a:tcPr marT="697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 Details on Design </a:t>
                      </a:r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completed plan</a:t>
                      </a:r>
                    </a:p>
                  </a:txBody>
                  <a:tcPr marT="644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CCFF"/>
                    </a:solidFill>
                  </a:tcPr>
                </a:tc>
              </a:tr>
              <a:tr h="160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EEEEE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600" u="none" cap="none" strike="noStrike">
                          <a:solidFill>
                            <a:srgbClr val="EEEEE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Competition 4/28 </a:t>
                      </a:r>
                    </a:p>
                  </a:txBody>
                  <a:tcPr marT="697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for reusability and portability </a:t>
                      </a:r>
                    </a:p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Team members evaluation</a:t>
                      </a:r>
                    </a:p>
                  </a:txBody>
                  <a:tcPr marT="6445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1636712" y="457200"/>
            <a:ext cx="6235699" cy="1417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de" sz="36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Functional Requirements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94425" y="1289250"/>
            <a:ext cx="8170200" cy="5137800"/>
          </a:xfrm>
          <a:prstGeom prst="rect">
            <a:avLst/>
          </a:prstGeom>
          <a:solidFill>
            <a:srgbClr val="606060">
              <a:alpha val="61568"/>
            </a:srgbClr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Arial"/>
              <a:buChar char="•"/>
            </a:pPr>
            <a:r>
              <a:rPr b="0" i="0" lang="de" sz="28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The functional requirements will be determined through multiple use cases:</a:t>
            </a:r>
          </a:p>
          <a:p>
            <a:pPr indent="-2841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Arial"/>
              <a:buChar char="•"/>
            </a:pPr>
            <a:r>
              <a:rPr b="0" i="0" lang="de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Register a player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Arial"/>
              <a:buChar char="•"/>
            </a:pPr>
            <a:r>
              <a:rPr b="0" i="0" lang="de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Login as an existing player or a guest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Arial"/>
              <a:buChar char="•"/>
            </a:pPr>
            <a:r>
              <a:rPr b="0" i="0" lang="de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Player vs Player (PvP)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Arial"/>
              <a:buChar char="•"/>
            </a:pPr>
            <a:r>
              <a:rPr b="0" i="0" lang="de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Single player vs AI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6798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estrial"/>
              <a:buChar char="•"/>
            </a:pPr>
            <a:r>
              <a:rPr lang="de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Choose level of difficulty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6798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estrial"/>
              <a:buChar char="•"/>
            </a:pPr>
            <a:r>
              <a:rPr lang="de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Choose game piece (X is blue or O is red)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1268399" y="260461"/>
            <a:ext cx="6554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Functional Requirements</a:t>
            </a:r>
            <a:b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 Cases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703262" y="141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{7346BE8A-E42F-4FE2-B13D-7A84AC865642}</a:tableStyleId>
              </a:tblPr>
              <a:tblGrid>
                <a:gridCol w="3840150"/>
                <a:gridCol w="3844925"/>
              </a:tblGrid>
              <a:tr h="95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Case 1: </a:t>
                      </a:r>
                      <a:r>
                        <a:rPr lang="de" sz="1800">
                          <a:solidFill>
                            <a:schemeClr val="lt1"/>
                          </a:solidFill>
                        </a:rPr>
                        <a:t>Register new account 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up </a:t>
                      </a:r>
                      <a:r>
                        <a:rPr lang="de" sz="1800">
                          <a:solidFill>
                            <a:schemeClr val="lt1"/>
                          </a:solidFill>
                        </a:rPr>
                        <a:t>username</a:t>
                      </a: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password for new user to log into the game.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CC"/>
                    </a:solidFill>
                  </a:tcPr>
                </a:tc>
              </a:tr>
              <a:tr h="95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Case 2: </a:t>
                      </a:r>
                      <a:r>
                        <a:rPr lang="de" sz="1800">
                          <a:solidFill>
                            <a:schemeClr val="lt1"/>
                          </a:solidFill>
                        </a:rPr>
                        <a:t>Login</a:t>
                      </a: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as existing user.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Enter the </a:t>
                      </a:r>
                      <a:r>
                        <a:rPr lang="de" sz="1800">
                          <a:solidFill>
                            <a:schemeClr val="lt1"/>
                          </a:solidFill>
                        </a:rPr>
                        <a:t>username</a:t>
                      </a: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password to log into the game.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</a:tr>
              <a:tr h="95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Case 3: Play as guest.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 a new game without logging in.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CCFF"/>
                    </a:solidFill>
                  </a:tcPr>
                </a:tc>
              </a:tr>
              <a:tr h="95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Case 4: Reset Password. 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resets account password.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</a:tr>
              <a:tr h="95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Case 5: </a:t>
                      </a:r>
                      <a:r>
                        <a:rPr lang="de" sz="1800">
                          <a:solidFill>
                            <a:schemeClr val="lt1"/>
                          </a:solidFill>
                        </a:rPr>
                        <a:t>Display</a:t>
                      </a: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player statistics.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Displays user Win/Loss record.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309687" y="304800"/>
            <a:ext cx="6554786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      Use Cases Continuation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703262" y="141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{7346BE8A-E42F-4FE2-B13D-7A84AC865642}</a:tableStyleId>
              </a:tblPr>
              <a:tblGrid>
                <a:gridCol w="3840150"/>
                <a:gridCol w="3844925"/>
              </a:tblGrid>
              <a:tr h="95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Case 6: </a:t>
                      </a:r>
                      <a:r>
                        <a:rPr lang="de" sz="1800">
                          <a:solidFill>
                            <a:schemeClr val="lt1"/>
                          </a:solidFill>
                        </a:rPr>
                        <a:t>Player vs. player 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de" sz="1800">
                          <a:solidFill>
                            <a:schemeClr val="lt1"/>
                          </a:solidFill>
                        </a:rPr>
                        <a:t>User selects game mode to play against another player.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CC"/>
                    </a:solidFill>
                  </a:tcPr>
                </a:tc>
              </a:tr>
              <a:tr h="95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Case 7: </a:t>
                      </a:r>
                      <a:r>
                        <a:rPr lang="de" sz="1800">
                          <a:solidFill>
                            <a:schemeClr val="lt1"/>
                          </a:solidFill>
                        </a:rPr>
                        <a:t>Player vs. AI 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Choose to play the game against another player or against the AI.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</a:tr>
              <a:tr h="95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Case 8: Difficulty level.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Adjust the AI difficulty level.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CCFF"/>
                    </a:solidFill>
                  </a:tcPr>
                </a:tc>
              </a:tr>
              <a:tr h="95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Case 9: Select stone color.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Choose the color for the two players.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</a:tr>
              <a:tr h="95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Case 10: Select first player. 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Choose which color will go first.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1433650" y="724537"/>
            <a:ext cx="6554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 Cases Continuation</a:t>
            </a:r>
            <a:b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  <p:graphicFrame>
        <p:nvGraphicFramePr>
          <p:cNvPr id="185" name="Shape 185"/>
          <p:cNvGraphicFramePr/>
          <p:nvPr/>
        </p:nvGraphicFramePr>
        <p:xfrm>
          <a:off x="7620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{7346BE8A-E42F-4FE2-B13D-7A84AC865642}</a:tableStyleId>
              </a:tblPr>
              <a:tblGrid>
                <a:gridCol w="3840150"/>
                <a:gridCol w="3844925"/>
              </a:tblGrid>
              <a:tr h="950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87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de" sz="1800">
                          <a:solidFill>
                            <a:schemeClr val="lt1"/>
                          </a:solidFill>
                        </a:rPr>
                        <a:t>Case 11: Exit 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de" sz="1800">
                          <a:solidFill>
                            <a:schemeClr val="lt1"/>
                          </a:solidFill>
                        </a:rPr>
                        <a:t>Exists the current window and goes to previous one. 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CC"/>
                    </a:solidFill>
                  </a:tcPr>
                </a:tc>
              </a:tr>
              <a:tr h="950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87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de" sz="1800">
                          <a:solidFill>
                            <a:schemeClr val="lt1"/>
                          </a:solidFill>
                        </a:rPr>
                        <a:t>Case 12: Logout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87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de" sz="1800">
                          <a:solidFill>
                            <a:schemeClr val="lt1"/>
                          </a:solidFill>
                        </a:rPr>
                        <a:t>Log user out so another user can log in or to allow playing as guest.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205" y="0"/>
            <a:ext cx="688358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6761" y="0"/>
            <a:ext cx="497047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799" y="0"/>
            <a:ext cx="48484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79" y="0"/>
            <a:ext cx="544824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1095375" y="307975"/>
            <a:ext cx="6554786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            </a:t>
            </a:r>
            <a:r>
              <a:rPr lang="de" sz="32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Role</a:t>
            </a:r>
            <a: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of each member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1095375" y="1004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{7346BE8A-E42F-4FE2-B13D-7A84AC865642}</a:tableStyleId>
              </a:tblPr>
              <a:tblGrid>
                <a:gridCol w="3651250"/>
                <a:gridCol w="3656000"/>
              </a:tblGrid>
              <a:tr h="88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Jason Jensen: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Team lead and architect of the AI.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66CC"/>
                    </a:solidFill>
                  </a:tcPr>
                </a:tc>
              </a:tr>
              <a:tr h="125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Eddie Aguilar: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 team lead and architect of the single player mode (PvP).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</a:tr>
              <a:tr h="765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Alfonso Euclides: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Tester</a:t>
                      </a:r>
                      <a:r>
                        <a:rPr lang="de" sz="1800">
                          <a:solidFill>
                            <a:srgbClr val="FFFFFF"/>
                          </a:solidFill>
                        </a:rPr>
                        <a:t> and secretary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CCFF"/>
                    </a:solidFill>
                  </a:tcPr>
                </a:tc>
              </a:tr>
              <a:tr h="765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Carrie Dumit: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Secretary and Tester.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</a:tr>
              <a:tr h="88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Ibra 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Developer and architect of the GUI interface.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CCFF"/>
                    </a:solidFill>
                  </a:tcPr>
                </a:tc>
              </a:tr>
              <a:tr h="76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Alexis Franciosi: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de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Secretary.</a:t>
                      </a:r>
                    </a:p>
                  </a:txBody>
                  <a:tcPr marT="921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012" y="0"/>
            <a:ext cx="396797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025" y="0"/>
            <a:ext cx="3847999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2668600" y="387375"/>
            <a:ext cx="4519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Regiter User Use Case 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536" y="0"/>
            <a:ext cx="6688926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318" y="0"/>
            <a:ext cx="5299362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134" y="0"/>
            <a:ext cx="5799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005" y="0"/>
            <a:ext cx="6081987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931" y="0"/>
            <a:ext cx="670213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31" y="0"/>
            <a:ext cx="7615738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484" y="0"/>
            <a:ext cx="597903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192" y="0"/>
            <a:ext cx="634961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85800" y="120650"/>
            <a:ext cx="7770812" cy="1428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ustria"/>
              <a:buNone/>
            </a:pPr>
            <a:r>
              <a:rPr b="1" i="0" lang="de" sz="4800" u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Introduction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85800" y="1868476"/>
            <a:ext cx="7770900" cy="3684000"/>
          </a:xfrm>
          <a:prstGeom prst="rect">
            <a:avLst/>
          </a:prstGeom>
          <a:solidFill>
            <a:srgbClr val="8E8E8E">
              <a:alpha val="17647"/>
            </a:srgbClr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ustria"/>
              <a:buNone/>
            </a:pPr>
            <a:r>
              <a:rPr b="0" i="0" lang="de" sz="2200" u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 Tic-Tac-Toe is a two-player game, played on a 3x3 square, where the winner is the first player to connect three in a row.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ustria"/>
              <a:buNone/>
            </a:pPr>
            <a:r>
              <a:rPr b="0" i="0" lang="de" sz="2200" u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For this project we will be developing an enhanced version of the game utilizing a 6x6 square and in which the winner is the player with the most 4 in a row squares once the entire board is filled.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200" u="non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ustria"/>
              <a:buNone/>
            </a:pPr>
            <a:r>
              <a:rPr b="0" i="0" lang="de" sz="2200" u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 In conclusion it will be 6X6X4 version of the classic Tic Tac Toe game.</a:t>
            </a:r>
          </a:p>
        </p:txBody>
      </p:sp>
    </p:spTree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69" y="0"/>
            <a:ext cx="8310863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753" y="0"/>
            <a:ext cx="567449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898" y="0"/>
            <a:ext cx="555220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691" y="0"/>
            <a:ext cx="638061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121" y="0"/>
            <a:ext cx="5879755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850800" y="100500"/>
            <a:ext cx="5982900" cy="746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de" sz="2400">
                <a:solidFill>
                  <a:srgbClr val="FFFFFF"/>
                </a:solidFill>
              </a:rPr>
              <a:t>Scenario Exceptions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573875" y="846600"/>
            <a:ext cx="7819200" cy="6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i="1" lang="de" sz="1800">
                <a:solidFill>
                  <a:srgbClr val="FFFFFF"/>
                </a:solidFill>
              </a:rPr>
              <a:t>Registering:</a:t>
            </a:r>
            <a:r>
              <a:rPr b="1" lang="de" sz="1800">
                <a:solidFill>
                  <a:srgbClr val="FFFFFF"/>
                </a:solidFill>
              </a:rPr>
              <a:t> </a:t>
            </a:r>
            <a:r>
              <a:rPr lang="de" sz="1800">
                <a:solidFill>
                  <a:srgbClr val="FFFFFF"/>
                </a:solidFill>
              </a:rPr>
              <a:t>If the user chooses an already taken username, it displays an error message.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i="1" lang="de" sz="1800">
                <a:solidFill>
                  <a:srgbClr val="FFFFFF"/>
                </a:solidFill>
              </a:rPr>
              <a:t>Logging in:</a:t>
            </a:r>
            <a:r>
              <a:rPr i="1" lang="de" sz="1800">
                <a:solidFill>
                  <a:srgbClr val="FFFFFF"/>
                </a:solidFill>
              </a:rPr>
              <a:t> </a:t>
            </a:r>
            <a:r>
              <a:rPr lang="de" sz="1800">
                <a:solidFill>
                  <a:srgbClr val="FFFFFF"/>
                </a:solidFill>
              </a:rPr>
              <a:t>If the user does not enter the correct username or password, it displays an error message.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i="1" lang="de" sz="1800">
                <a:solidFill>
                  <a:srgbClr val="FFFFFF"/>
                </a:solidFill>
              </a:rPr>
              <a:t>Play as Guest:</a:t>
            </a:r>
            <a:r>
              <a:rPr b="1" lang="de" sz="1800">
                <a:solidFill>
                  <a:srgbClr val="FFFFFF"/>
                </a:solidFill>
              </a:rPr>
              <a:t> </a:t>
            </a:r>
            <a:r>
              <a:rPr lang="de" sz="1800">
                <a:solidFill>
                  <a:srgbClr val="FFFFFF"/>
                </a:solidFill>
              </a:rPr>
              <a:t>If the user is already logged in and selects play as guest mode, it displays an error message.////Maybe have it confirm logout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i="1" lang="de" sz="1800">
                <a:solidFill>
                  <a:srgbClr val="FFFFFF"/>
                </a:solidFill>
              </a:rPr>
              <a:t>Reset Password:</a:t>
            </a:r>
            <a:r>
              <a:rPr lang="de" sz="1800">
                <a:solidFill>
                  <a:srgbClr val="FFFFFF"/>
                </a:solidFill>
              </a:rPr>
              <a:t> If the user enters an incorrect username or answers the security question incorrectly, it displays an error.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i="1" lang="de" sz="1800">
                <a:solidFill>
                  <a:srgbClr val="FFFFFF"/>
                </a:solidFill>
              </a:rPr>
              <a:t>View Statistics:</a:t>
            </a:r>
            <a:r>
              <a:rPr i="1" lang="de" sz="1800">
                <a:solidFill>
                  <a:srgbClr val="FFFFFF"/>
                </a:solidFill>
              </a:rPr>
              <a:t> </a:t>
            </a:r>
            <a:r>
              <a:rPr lang="de" sz="1800">
                <a:solidFill>
                  <a:srgbClr val="FFFFFF"/>
                </a:solidFill>
              </a:rPr>
              <a:t>If a new user requests to see history of plays, it notifies them that there is no saved plays.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i="1" lang="de" sz="1800">
                <a:solidFill>
                  <a:srgbClr val="FFFFFF"/>
                </a:solidFill>
              </a:rPr>
              <a:t>Player vs. Player:</a:t>
            </a:r>
            <a:r>
              <a:rPr lang="de" sz="1800">
                <a:solidFill>
                  <a:srgbClr val="FFFFFF"/>
                </a:solidFill>
              </a:rPr>
              <a:t> If player two chooses to exit to change game play mode, we only accept input from player one, so it starts a new game and player two is now player one.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br>
              <a:rPr lang="de" sz="1800">
                <a:solidFill>
                  <a:srgbClr val="FFFFFF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151" y="0"/>
            <a:ext cx="611569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630250" y="365125"/>
            <a:ext cx="7886700" cy="8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 sz="3000"/>
              <a:t>Integration Testing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30250" y="1155500"/>
            <a:ext cx="7886700" cy="503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675300" y="1125500"/>
            <a:ext cx="7841700" cy="5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de" sz="2400">
                <a:solidFill>
                  <a:srgbClr val="FFFFFF"/>
                </a:solidFill>
              </a:rPr>
              <a:t>Start game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" sz="2400">
                <a:solidFill>
                  <a:srgbClr val="FFFFFF"/>
                </a:solidFill>
              </a:rPr>
              <a:t> 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de" sz="2400">
                <a:solidFill>
                  <a:srgbClr val="FFFFFF"/>
                </a:solidFill>
              </a:rPr>
              <a:t>Display score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de" sz="2400">
                <a:solidFill>
                  <a:srgbClr val="FFFFFF"/>
                </a:solidFill>
              </a:rPr>
              <a:t>Change modes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de" sz="2400">
                <a:solidFill>
                  <a:srgbClr val="FFFFFF"/>
                </a:solidFill>
              </a:rPr>
              <a:t>Choose difficulty level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de" sz="2400">
                <a:solidFill>
                  <a:srgbClr val="FFFFFF"/>
                </a:solidFill>
              </a:rPr>
              <a:t>Check if board is full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de" sz="2400">
                <a:solidFill>
                  <a:srgbClr val="FFFFFF"/>
                </a:solidFill>
              </a:rPr>
              <a:t>GUI easy to use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" sz="2400">
                <a:solidFill>
                  <a:srgbClr val="FFFFFF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630250" y="365125"/>
            <a:ext cx="7886700" cy="8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000"/>
              <a:t>Start Game Test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30250" y="1155500"/>
            <a:ext cx="7886700" cy="503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675300" y="1125500"/>
            <a:ext cx="7841700" cy="5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User is given the option to choose either X or 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At this stage the option to go first is given as well.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Transitions form piece selection to start of game smoothly.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The chosen game piece is displayed correctly.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" sz="240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630250" y="365125"/>
            <a:ext cx="7886700" cy="8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000"/>
              <a:t>Display Score Test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30250" y="1155500"/>
            <a:ext cx="7886700" cy="503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675300" y="1125500"/>
            <a:ext cx="7841700" cy="5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The user is able to see their current score.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The score is associated with the user name and displayed by order of play.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457200" y="1604962"/>
            <a:ext cx="8229600" cy="4525961"/>
          </a:xfrm>
          <a:prstGeom prst="rect">
            <a:avLst/>
          </a:prstGeom>
          <a:solidFill>
            <a:srgbClr val="8E8E8E">
              <a:alpha val="54509"/>
            </a:srgbClr>
          </a:solidFill>
          <a:ln>
            <a:noFill/>
          </a:ln>
        </p:spPr>
        <p:txBody>
          <a:bodyPr anchorCtr="0" anchor="t" bIns="0" lIns="0" rIns="0" tIns="23025">
            <a:noAutofit/>
          </a:bodyPr>
          <a:lstStyle/>
          <a:p>
            <a:pPr indent="-328612" lvl="0" marL="4302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de" sz="2600" u="none">
                <a:solidFill>
                  <a:srgbClr val="EEEEEE"/>
                </a:solidFill>
                <a:latin typeface="Questrial"/>
                <a:ea typeface="Questrial"/>
                <a:cs typeface="Questrial"/>
                <a:sym typeface="Questrial"/>
              </a:rPr>
              <a:t>Environment for software to operate - Windows, and Linux.</a:t>
            </a:r>
          </a:p>
          <a:p>
            <a:pPr indent="-328612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de" sz="2600" u="none">
                <a:solidFill>
                  <a:srgbClr val="EEEEEE"/>
                </a:solidFill>
                <a:latin typeface="Questrial"/>
                <a:ea typeface="Questrial"/>
                <a:cs typeface="Questrial"/>
                <a:sym typeface="Questrial"/>
              </a:rPr>
              <a:t>Game should be played offline and accessible to the public.</a:t>
            </a:r>
          </a:p>
          <a:p>
            <a:pPr indent="-328612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de" sz="2600" u="none">
                <a:solidFill>
                  <a:srgbClr val="EEEEEE"/>
                </a:solidFill>
                <a:latin typeface="Questrial"/>
                <a:ea typeface="Questrial"/>
                <a:cs typeface="Questrial"/>
                <a:sym typeface="Questrial"/>
              </a:rPr>
              <a:t>Player can play as guest or  a registered user. </a:t>
            </a:r>
          </a:p>
          <a:p>
            <a:pPr indent="-328612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de" sz="2600" u="none">
                <a:solidFill>
                  <a:srgbClr val="EEEEEE"/>
                </a:solidFill>
                <a:latin typeface="Questrial"/>
                <a:ea typeface="Questrial"/>
                <a:cs typeface="Questrial"/>
                <a:sym typeface="Questrial"/>
              </a:rPr>
              <a:t>Game should allow players to view their history.</a:t>
            </a:r>
          </a:p>
          <a:p>
            <a:pPr indent="-328612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de" sz="2600" u="none">
                <a:solidFill>
                  <a:srgbClr val="EEEEEE"/>
                </a:solidFill>
                <a:latin typeface="Questrial"/>
                <a:ea typeface="Questrial"/>
                <a:cs typeface="Questrial"/>
                <a:sym typeface="Questrial"/>
              </a:rPr>
              <a:t>Game should keep track of players turns and display player user names.</a:t>
            </a:r>
          </a:p>
          <a:p>
            <a:pPr indent="-328612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de" sz="2600" u="none">
                <a:solidFill>
                  <a:srgbClr val="EEEEEE"/>
                </a:solidFill>
                <a:latin typeface="Questrial"/>
                <a:ea typeface="Questrial"/>
                <a:cs typeface="Questrial"/>
                <a:sym typeface="Questrial"/>
              </a:rPr>
              <a:t>Games should be not have a downtime.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554162" y="914400"/>
            <a:ext cx="5211762" cy="60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698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de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de" sz="3600" u="non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Application Domain</a:t>
            </a:r>
            <a:r>
              <a:rPr b="0" i="0" lang="d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630237" y="365125"/>
            <a:ext cx="7886700" cy="13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000"/>
              <a:t>Mode Change Test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820200" y="1125475"/>
            <a:ext cx="7503600" cy="4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The user is able to choose between Player Vs. Player and Player vs AI before starting game.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The user is also given the option to go back and change the play mode again if desired.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If the user decides to end the game on either of these two modes, it is counted as a loss.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Currently does not save game mode choice, once game ends user must choose the game mode again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630237" y="365125"/>
            <a:ext cx="7886700" cy="13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 sz="3000"/>
              <a:t>Difficulty Selection Test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820200" y="1125475"/>
            <a:ext cx="7503600" cy="4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User is able to choose betwee three levels of difficulty when playing Player vs AI.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These options remain disabled when playing Player Vs. Player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Each option will pass a unique value to the AI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Transistion to game start is made.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630237" y="365125"/>
            <a:ext cx="7886700" cy="13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 sz="3000"/>
              <a:t>Full Board Test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30250" y="1076975"/>
            <a:ext cx="7886700" cy="4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After each turn, the score is updated and the game checks if the board is full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If the board is full the winner is determined by the highest listed score.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If the board is not full the turn begins.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630237" y="365125"/>
            <a:ext cx="7886700" cy="13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000"/>
              <a:t>GUI Ease of Use Test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630250" y="1076975"/>
            <a:ext cx="7886700" cy="4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" sz="240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Alpha testers were able to adapt to the GUI easily.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de" sz="2400">
                <a:solidFill>
                  <a:srgbClr val="FFFFFF"/>
                </a:solidFill>
              </a:rPr>
              <a:t>A few modifications were made based on tester sugestions.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30237" y="1681163"/>
            <a:ext cx="3868800" cy="82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2" type="body"/>
          </p:nvPr>
        </p:nvSpPr>
        <p:spPr>
          <a:xfrm>
            <a:off x="630237" y="2505075"/>
            <a:ext cx="3868800" cy="368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602" y="0"/>
            <a:ext cx="648879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256537" y="728150"/>
            <a:ext cx="6554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Project approach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33400" y="1463675"/>
            <a:ext cx="8001000" cy="3413400"/>
          </a:xfrm>
          <a:prstGeom prst="rect">
            <a:avLst/>
          </a:prstGeom>
          <a:solidFill>
            <a:srgbClr val="8E8E8E">
              <a:alpha val="68627"/>
            </a:srgbClr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4162" lvl="0" marL="284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Arial"/>
              <a:buChar char="•"/>
            </a:pPr>
            <a:r>
              <a:rPr b="0" i="0" lang="de" sz="26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For this project, we decided to use C++ with the QT environment.</a:t>
            </a:r>
          </a:p>
          <a:p>
            <a:pPr indent="-284162" lvl="0" marL="2841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Arial"/>
              <a:buChar char="•"/>
            </a:pPr>
            <a:r>
              <a:rPr b="0" i="0" lang="de" sz="26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We are using MySQL to create a database to store player histories, and which can be viewed if requested.</a:t>
            </a:r>
          </a:p>
          <a:p>
            <a:pPr indent="-284162" lvl="0" marL="2841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Arial"/>
              <a:buChar char="•"/>
            </a:pPr>
            <a:r>
              <a:rPr b="0" i="0" lang="de" sz="26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For source control, we are using GitHub and Dropbox to keep track of all of our files.</a:t>
            </a:r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517650" y="238125"/>
            <a:ext cx="5518150" cy="1773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Non Functional Requirements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09600" y="1447800"/>
            <a:ext cx="7955100" cy="4383300"/>
          </a:xfrm>
          <a:prstGeom prst="rect">
            <a:avLst/>
          </a:prstGeom>
          <a:solidFill>
            <a:srgbClr val="606060">
              <a:alpha val="50588"/>
            </a:srgbClr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Arial"/>
              <a:buChar char="•"/>
            </a:pPr>
            <a: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According to our client, the requirements are as follow:</a:t>
            </a:r>
          </a:p>
          <a:p>
            <a:pPr indent="-2841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Arial"/>
              <a:buChar char="•"/>
            </a:pPr>
            <a:r>
              <a:rPr b="0" i="0" lang="de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Users should be able to play the game offline.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6798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estrial"/>
              <a:buChar char="•"/>
            </a:pPr>
            <a:r>
              <a:rPr lang="de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User should be able to see their current score. </a:t>
            </a:r>
          </a:p>
          <a:p>
            <a:pPr indent="-2841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Arial"/>
              <a:buChar char="•"/>
            </a:pPr>
            <a:r>
              <a:rPr b="0" i="0" lang="de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Users should be able to sign up.</a:t>
            </a:r>
          </a:p>
          <a:p>
            <a:pPr indent="-2841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Arial"/>
              <a:buChar char="•"/>
            </a:pPr>
            <a:r>
              <a:rPr b="0" i="0" lang="de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Users should be able to play as guest.</a:t>
            </a:r>
          </a:p>
          <a:p>
            <a:pPr indent="-2841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Arial"/>
              <a:buChar char="•"/>
            </a:pPr>
            <a:r>
              <a:rPr b="0" i="0" lang="de" sz="2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Users should be able to reset their password.</a:t>
            </a:r>
          </a:p>
        </p:txBody>
      </p:sp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1308100" y="374650"/>
            <a:ext cx="7073899" cy="125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Non-Functional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Requirements Continued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04800" y="1447800"/>
            <a:ext cx="8534400" cy="4644900"/>
          </a:xfrm>
          <a:prstGeom prst="rect">
            <a:avLst/>
          </a:prstGeom>
          <a:solidFill>
            <a:srgbClr val="8E8E8E">
              <a:alpha val="56470"/>
            </a:srgbClr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5900" lvl="4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1" i="0" lang="de" sz="32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-</a:t>
            </a:r>
            <a:r>
              <a:rPr b="1" i="0" lang="de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Cost Constraints:</a:t>
            </a:r>
          </a:p>
          <a:p>
            <a:pPr indent="-215900" lvl="4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i="0" lang="de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 monetary cost </a:t>
            </a:r>
            <a:r>
              <a:rPr lang="de" sz="26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constraints</a:t>
            </a:r>
            <a:r>
              <a:rPr b="0" i="0" lang="de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indent="-215900" lvl="4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i="0" lang="de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Team effort &amp; time </a:t>
            </a:r>
            <a:r>
              <a:rPr lang="de" sz="26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constraints</a:t>
            </a:r>
            <a:r>
              <a:rPr b="0" i="0" lang="de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indent="-215900" lvl="4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i="0" lang="de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Set reasonable deadlines.</a:t>
            </a:r>
          </a:p>
          <a:p>
            <a:pPr indent="-215900" lvl="4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i="0" lang="de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Manage time effectively.</a:t>
            </a:r>
          </a:p>
          <a:p>
            <a:pPr indent="-215900" lvl="4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1" i="0" lang="de" sz="32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-</a:t>
            </a:r>
            <a:r>
              <a:rPr b="1" i="0" lang="de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Risks:</a:t>
            </a:r>
          </a:p>
          <a:p>
            <a:pPr indent="-215900" lvl="4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i="0" lang="de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Possible loss of member team.</a:t>
            </a:r>
          </a:p>
          <a:p>
            <a:pPr indent="-215900" lvl="4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i="0" lang="de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Getting the architecture incorrect.</a:t>
            </a:r>
          </a:p>
          <a:p>
            <a:pPr indent="-215900" lvl="4" marL="62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1" i="0" lang="de" sz="32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-</a:t>
            </a:r>
            <a:r>
              <a:rPr b="1" i="0" lang="de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Reliability:</a:t>
            </a:r>
          </a:p>
          <a:p>
            <a:pPr indent="-215900" lvl="4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i="0" lang="de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Games should not have downtime.</a:t>
            </a:r>
          </a:p>
        </p:txBody>
      </p:sp>
    </p:spTree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1130300" y="838200"/>
            <a:ext cx="6554786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Cost Constraints Description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890587" y="1941511"/>
            <a:ext cx="7034211" cy="4154487"/>
          </a:xfrm>
          <a:prstGeom prst="rect">
            <a:avLst/>
          </a:prstGeom>
          <a:solidFill>
            <a:srgbClr val="B3B3B3">
              <a:alpha val="58431"/>
            </a:srgbClr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4162" lvl="0" marL="284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0" i="0" lang="de" sz="24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There is no budgetary requirements for this project since it is a school/academic project.</a:t>
            </a:r>
          </a:p>
          <a:p>
            <a:pPr indent="-284162" lvl="0" marL="2841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4162" lvl="0" marL="2841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0" i="0" lang="de" sz="24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We can, however, measure time spent, quality of work, effort applied, etc.</a:t>
            </a:r>
          </a:p>
          <a:p>
            <a:pPr indent="-284162" lvl="0" marL="2841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4162" lvl="0" marL="2841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0" i="0" lang="de" sz="24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None of our developers will be paid therefore, enjoy the free game </a:t>
            </a:r>
          </a:p>
          <a:p>
            <a:pPr indent="-284162" lvl="0" marL="2841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1141412" y="533400"/>
            <a:ext cx="655637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</a:pPr>
            <a:r>
              <a:rPr b="0" i="0" lang="de" sz="32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Risks Descriptions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62000" y="1524000"/>
            <a:ext cx="7315200" cy="4648199"/>
          </a:xfrm>
          <a:prstGeom prst="rect">
            <a:avLst/>
          </a:prstGeom>
          <a:solidFill>
            <a:srgbClr val="8E8E8E">
              <a:alpha val="72549"/>
            </a:srgbClr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4162" lvl="0" marL="284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0" i="0" lang="de" sz="24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Our quality of assurance is to deliver the product on time.</a:t>
            </a:r>
          </a:p>
          <a:p>
            <a:pPr indent="-284162" lvl="0" marL="2841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4162" lvl="0" marL="2841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0" i="0" lang="de" sz="24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 case this is not possible, we will release the beta version with minor bugs and publish an updated version after the deadline</a:t>
            </a:r>
          </a:p>
          <a:p>
            <a:pPr indent="-284162" lvl="0" marL="2841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4162" lvl="0" marL="2841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b="0" i="0" lang="de" sz="2400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The risk for this is to have a low grade which we are not intending to do so</a:t>
            </a:r>
          </a:p>
        </p:txBody>
      </p:sp>
    </p:spTree>
  </p:cSld>
  <p:clrMapOvr>
    <a:masterClrMapping/>
  </p:clrMapOvr>
  <p:transition spd="med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