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5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50.xml.rels" ContentType="application/vnd.openxmlformats-package.relationships+xml"/>
  <Override PartName="/ppt/slides/_rels/slide36.xml.rels" ContentType="application/vnd.openxmlformats-package.relationships+xml"/>
  <Override PartName="/ppt/slides/_rels/slide38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6.png" ContentType="image/png"/>
  <Override PartName="/ppt/media/image35.png" ContentType="image/png"/>
  <Override PartName="/ppt/media/image34.png" ContentType="image/png"/>
  <Override PartName="/ppt/media/image32.png" ContentType="image/png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3.png" ContentType="image/png"/>
  <Override PartName="/ppt/media/image20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1.jpeg" ContentType="image/jpeg"/>
  <Override PartName="/ppt/media/image10.jpeg" ContentType="image/jpeg"/>
  <Override PartName="/ppt/media/image37.png" ContentType="image/png"/>
  <Override PartName="/ppt/media/image8.jpeg" ContentType="image/jpeg"/>
  <Override PartName="/ppt/media/image22.png" ContentType="image/png"/>
  <Override PartName="/ppt/media/image31.png" ContentType="image/png"/>
  <Override PartName="/ppt/media/image7.jpeg" ContentType="image/jpeg"/>
  <Override PartName="/ppt/media/image24.png" ContentType="image/png"/>
  <Override PartName="/ppt/media/image21.png" ContentType="image/png"/>
  <Override PartName="/ppt/media/image18.png" ContentType="image/png"/>
  <Override PartName="/ppt/media/image13.jpeg" ContentType="image/jpeg"/>
  <Override PartName="/ppt/media/image4.png" ContentType="image/png"/>
  <Override PartName="/ppt/media/image12.jpeg" ContentType="image/jpeg"/>
  <Override PartName="/ppt/media/image9.jpeg" ContentType="image/jpeg"/>
  <Override PartName="/ppt/media/image3.png" ContentType="image/png"/>
  <Override PartName="/ppt/media/image6.jpeg" ContentType="image/jpeg"/>
  <Override PartName="/ppt/media/image19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3C05741-9001-43B8-85C4-90DB94536385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E798A02B-E5B8-442E-83B6-6F7CF7728A0E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B2AA5B34-9AD7-4491-BBF9-AB5ABBE4EF05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EDA5DB47-34B7-4C3F-B3E8-65A60D027F85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93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735F2018-A1E8-431D-B6E7-F4F27114F7AD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93B68F93-C218-4B95-A05D-E794773C4BB4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EC2C635E-CFBC-42FE-AB78-6224A7A56F0B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71B226FE-0F13-427B-B846-DD2DD2D70DC7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7F2B2618-DBFF-4C27-8DB8-6D594D5041E8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292D90CA-C76D-4844-A817-6412504F1837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AED2C0B6-10CE-4185-B4B5-4927821FD98C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4A8ED135-7977-4609-9E9D-DD63BA528811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A8DC3412-7E00-4187-AD18-6851D4A35993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4CA6F308-2C5A-4A60-9C04-0ACE214E4DF6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5B4C4DEF-E109-449C-A4B9-411CB0BA389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B3B85C89-0459-4DBF-B88E-0DEA4BC55B1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C78D0FA4-0107-4664-867E-6521CD8154C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9967CA6E-8B4E-44E9-BD2F-223D2B603B8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4D7E911C-B21A-480B-B555-B5E6B3B65C8C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1E622C1A-F6CD-464B-9A86-708811A400EE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B440AF0A-918D-4E53-8107-1F8C11020DC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9C5F421B-E544-42C0-89AF-74142230383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382B0AC-827C-4BDA-87AA-A96029AB422E}" type="slidenum">
              <a:rPr lang="en-US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AE28A1F3-5972-4DA0-B151-5EB858E3C94F}" type="slidenum">
              <a:rPr lang="en-US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D274FFF2-918E-40EE-A707-8C6F7EFFAE8B}" type="slidenum">
              <a:rPr lang="en-US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67EC1D3A-9480-43D8-BCAB-327E19B06AEB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D73037FF-27FE-4680-9A82-CF90D54BBD5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8CBAF6BA-A5D3-40E5-8954-313EB7A6B15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74B3392E-EC4E-4CB2-9CA5-54DAB51FCF0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56661522-7917-412D-A9EA-7142F5D4C64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03CF3CC1-B386-4AED-A540-09EF4DE0BE27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0BEBDE7C-F34F-416A-B13A-3768577B71EF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F6356A96-D4B6-41CE-8C4A-CC8E132973F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16282476-9253-4744-B231-6CADCECC1F3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EE60175E-2314-4F66-AEB6-D6F4EF10A93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89923970-4687-4E57-B431-E11F7E52D80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673BCEE-AD0D-4A3F-A31C-8C796E0267CE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A80E4957-AD4B-4A76-9627-755B232BA70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42F51AAC-A370-4061-AD1B-F46C491A3FE6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E0DB097A-ACFC-4AD9-8257-1F72E957F384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7FD0F13C-04D3-49AA-8D1E-F92308BB251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8546639E-5473-4C37-837B-DE59884F20A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F2206BDA-D82C-4882-ACB4-FA18CE13288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D8C7874D-AAEA-4E60-ACE8-95828FD5617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E2F93E5E-DA36-4136-8900-DF57494684D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A24FC54E-1ABD-4A74-8BEE-DE5698D2F76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FE9D85E7-4493-4B0D-895F-596C61B787F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F7AE3834-DB6D-421C-93FA-347B65977372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BFE563EC-0D08-4617-8695-140EACCCB62B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4680" cy="452232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B52673C2-589A-4AC9-8A3E-AE1CFF5D654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6F2E733F-FD79-4ADF-85FF-F62EE857AAB5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76E5CFA5-B6F9-4ADB-93EA-FDAD747ABDCC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9031CF07-0487-453C-8A29-A566DD78060D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0F91D416-1DEC-4A1E-9206-80A85B54A6C6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F19372DD-0538-427A-B630-FD010D268049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EFDB3730-778C-461F-9B1B-9C8BF49A5A2D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398840" y="9555120"/>
            <a:ext cx="3369960" cy="499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D5CCEAC7-0EB5-4EE6-ADD0-ADCFF1F7A3AF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1914A015-AE2F-4916-BF6D-8D523A6BD09A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386856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0360" y="2111400"/>
            <a:ext cx="386856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61288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612880" y="21114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30360" y="21114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386856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30360" y="1681200"/>
            <a:ext cx="386856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48760" y="1680840"/>
            <a:ext cx="1031760" cy="8233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48760" y="1680840"/>
            <a:ext cx="1031760" cy="82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30360" y="1681200"/>
            <a:ext cx="3868560" cy="8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386856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188784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2612880" y="1681200"/>
            <a:ext cx="188784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30360" y="365040"/>
            <a:ext cx="7886520" cy="614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30360" y="21114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2612880" y="1681200"/>
            <a:ext cx="188784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30360" y="1681200"/>
            <a:ext cx="3868560" cy="82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188784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61288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2612880" y="21114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61288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30360" y="2111400"/>
            <a:ext cx="386856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386856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30360" y="2111400"/>
            <a:ext cx="386856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261288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612880" y="21114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30360" y="21114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386856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30360" y="1681200"/>
            <a:ext cx="386856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48760" y="1680840"/>
            <a:ext cx="1031760" cy="8233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48760" y="1680840"/>
            <a:ext cx="1031760" cy="82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386856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188784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612880" y="1681200"/>
            <a:ext cx="188784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30360" y="365040"/>
            <a:ext cx="7886520" cy="614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30360" y="21114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612880" y="1681200"/>
            <a:ext cx="188784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1887840" cy="823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61288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612880" y="21114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612880" y="1681200"/>
            <a:ext cx="188784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30360" y="2111400"/>
            <a:ext cx="3868560" cy="392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90240" y="624132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A850FAC-A9B9-4CEF-BB22-641775FAE2F6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30360" y="365040"/>
            <a:ext cx="7886520" cy="1325520"/>
          </a:xfrm>
          <a:prstGeom prst="rect">
            <a:avLst/>
          </a:prstGeom>
        </p:spPr>
        <p:txBody>
          <a:bodyPr tIns="91440" bIns="91440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30360" y="1681200"/>
            <a:ext cx="3868560" cy="823320"/>
          </a:xfrm>
          <a:prstGeom prst="rect">
            <a:avLst/>
          </a:prstGeom>
        </p:spPr>
        <p:txBody>
          <a:bodyPr tIns="91440" bIns="91440" anchor="b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30360" y="2505240"/>
            <a:ext cx="3868560" cy="3684240"/>
          </a:xfrm>
          <a:prstGeom prst="rect">
            <a:avLst/>
          </a:prstGeom>
        </p:spPr>
        <p:txBody>
          <a:bodyPr tIns="91440" bIns="91440" anchor="ctr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7280" cy="823320"/>
          </a:xfrm>
          <a:prstGeom prst="rect">
            <a:avLst/>
          </a:prstGeom>
        </p:spPr>
        <p:txBody>
          <a:bodyPr tIns="91440" bIns="91440" anchor="b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7280" cy="3684240"/>
          </a:xfrm>
          <a:prstGeom prst="rect">
            <a:avLst/>
          </a:prstGeom>
        </p:spPr>
        <p:txBody>
          <a:bodyPr tIns="91440" bIns="91440" anchor="ctr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dt"/>
          </p:nvPr>
        </p:nvSpPr>
        <p:spPr>
          <a:xfrm>
            <a:off x="7431120" y="6172200"/>
            <a:ext cx="1196640" cy="3618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43" name="PlaceHolder 7"/>
          <p:cNvSpPr>
            <a:spLocks noGrp="1"/>
          </p:cNvSpPr>
          <p:nvPr>
            <p:ph type="sldNum"/>
          </p:nvPr>
        </p:nvSpPr>
        <p:spPr>
          <a:xfrm>
            <a:off x="7773840" y="5578560"/>
            <a:ext cx="852120" cy="66636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DD7658EA-44DB-4CB8-8271-B77455D38D35}" type="slidenum">
              <a:rPr lang="en-US" sz="1200">
                <a:solidFill>
                  <a:srgbClr val="ffffff"/>
                </a:solidFill>
                <a:latin typeface="Lustria"/>
                <a:ea typeface="Lustri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5800" y="2365200"/>
            <a:ext cx="7772040" cy="97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Lustria"/>
                <a:ea typeface="Lustria"/>
              </a:rPr>
              <a:t>Team A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685800" y="3429000"/>
            <a:ext cx="7772040" cy="87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Lustria"/>
                <a:ea typeface="Lustria"/>
              </a:rPr>
              <a:t>Project 6X6 Tic Tac Toe Game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Lustria"/>
                <a:ea typeface="Lustria"/>
              </a:rPr>
              <a:t>By Ibra, Eddie, Jason, Carrie, Alexis, Alfonso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927080" y="685800"/>
            <a:ext cx="5374800" cy="9093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 anchor="ctr"/>
          <a:p>
            <a:pPr algn="ctr">
              <a:lnSpc>
                <a:spcPct val="93000"/>
              </a:lnSpc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Reliability Specifications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444600" y="1595520"/>
            <a:ext cx="8464320" cy="469188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txBody>
          <a:bodyPr lIns="90000" rIns="90000" tIns="66240" bIns="45000"/>
          <a:p>
            <a:pPr>
              <a:lnSpc>
                <a:spcPct val="93000"/>
              </a:lnSpc>
              <a:buSzPct val="45000"/>
              <a:buFont typeface="Noto Sans Symbols"/>
              <a:buChar char="●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We assure that our team is reliable and can deliver the project on time.</a:t>
            </a:r>
            <a:endParaRPr/>
          </a:p>
          <a:p>
            <a:pPr>
              <a:lnSpc>
                <a:spcPct val="93000"/>
              </a:lnSpc>
              <a:buSzPct val="45000"/>
              <a:buFont typeface="Noto Sans Symbols"/>
              <a:buChar char="●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This is proven by our expected dates and phases chosen to accomplishment milestones.</a:t>
            </a:r>
            <a:endParaRPr/>
          </a:p>
          <a:p>
            <a:pPr>
              <a:lnSpc>
                <a:spcPct val="93000"/>
              </a:lnSpc>
              <a:buSzPct val="45000"/>
              <a:buFont typeface="Noto Sans Symbols"/>
              <a:buChar char="●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There are a total of 16 weeks which we took as 4 weeks for doing requirement, analysis, and design.</a:t>
            </a:r>
            <a:endParaRPr/>
          </a:p>
          <a:p>
            <a:pPr>
              <a:lnSpc>
                <a:spcPct val="93000"/>
              </a:lnSpc>
              <a:buSzPct val="45000"/>
              <a:buFont typeface="Noto Sans Symbols"/>
              <a:buChar char="●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Week 5, we will do implementation and test on each sub-stone.</a:t>
            </a:r>
            <a:endParaRPr/>
          </a:p>
          <a:p>
            <a:pPr>
              <a:lnSpc>
                <a:spcPct val="93000"/>
              </a:lnSpc>
              <a:buSzPct val="45000"/>
              <a:buFont typeface="Noto Sans Symbols"/>
              <a:buChar char="●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By week 12, we will have it nearly completed and use week 13-16 for debugging and finalizing.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Table 1"/>
          <p:cNvGraphicFramePr/>
          <p:nvPr/>
        </p:nvGraphicFramePr>
        <p:xfrm>
          <a:off x="182520" y="274680"/>
          <a:ext cx="2999520" cy="2999520"/>
        </p:xfrm>
        <a:graphic>
          <a:graphicData uri="http://schemas.openxmlformats.org/drawingml/2006/table">
            <a:tbl>
              <a:tblPr/>
              <a:tblGrid>
                <a:gridCol w="1499400"/>
                <a:gridCol w="1500120"/>
              </a:tblGrid>
              <a:tr h="3861360">
                <a:tc>
                  <a:txBody>
                    <a:bodyPr lIns="90000" rIns="90000" tIns="6948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600">
                          <a:solidFill>
                            <a:srgbClr val="eeeeee"/>
                          </a:solidFill>
                          <a:latin typeface="Arial"/>
                          <a:ea typeface="Arial"/>
                        </a:rPr>
                        <a:t>Requirements and Object Oriented Analysis  2/23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6444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Preliminary Software</a:t>
                      </a:r>
                      <a:endParaRPr/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Project Management </a:t>
                      </a:r>
                      <a:endParaRPr/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Present risks and constrains</a:t>
                      </a:r>
                      <a:endParaRPr/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Specify Configuration Control</a:t>
                      </a:r>
                      <a:endParaRPr/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Present preliminary use cases</a:t>
                      </a:r>
                      <a:endParaRPr/>
                    </a:p>
                  </a:txBody>
                  <a:tcPr/>
                </a:tc>
              </a:tr>
              <a:tr h="3328560">
                <a:tc>
                  <a:txBody>
                    <a:bodyPr lIns="90000" rIns="90000" tIns="6948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600">
                          <a:solidFill>
                            <a:srgbClr val="eeeeee"/>
                          </a:solidFill>
                          <a:latin typeface="Arial"/>
                          <a:ea typeface="Arial"/>
                        </a:rPr>
                        <a:t>Complete all first phases  and present first prototype 3/31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6444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Complete Requirements and Product Specifications</a:t>
                      </a:r>
                      <a:endParaRPr/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Present first prototype</a:t>
                      </a:r>
                      <a:endParaRPr/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Complete management plan </a:t>
                      </a:r>
                      <a:endParaRPr/>
                    </a:p>
                  </a:txBody>
                  <a:tcPr/>
                </a:tc>
              </a:tr>
              <a:tr h="2207880">
                <a:tc>
                  <a:txBody>
                    <a:bodyPr lIns="90000" rIns="90000" tIns="6948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600">
                          <a:solidFill>
                            <a:srgbClr val="eeeeee"/>
                          </a:solidFill>
                          <a:latin typeface="Arial"/>
                          <a:ea typeface="Arial"/>
                        </a:rPr>
                        <a:t>Present Demo and Source Code 4/26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6444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Complete Details on Design </a:t>
                      </a:r>
                      <a:endParaRPr/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Test completed plan</a:t>
                      </a:r>
                      <a:endParaRPr/>
                    </a:p>
                  </a:txBody>
                  <a:tcPr/>
                </a:tc>
              </a:tr>
              <a:tr h="1996560">
                <a:tc>
                  <a:txBody>
                    <a:bodyPr lIns="90000" rIns="90000" tIns="6948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600">
                          <a:solidFill>
                            <a:srgbClr val="eeeeee"/>
                          </a:solidFill>
                          <a:latin typeface="Arial"/>
                          <a:ea typeface="Arial"/>
                        </a:rPr>
                        <a:t>Competition 4/28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64440" bIns="46800"/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Test for reusability and portability </a:t>
                      </a:r>
                      <a:endParaRPr/>
                    </a:p>
                    <a:p>
                      <a:pPr>
                        <a:lnSpc>
                          <a:spcPct val="93000"/>
                        </a:lnSpc>
                      </a:pPr>
                      <a:r>
                        <a:rPr lang="en-US" sz="2000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Team members evaluation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636560" y="457200"/>
            <a:ext cx="6235200" cy="141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Questrial"/>
                <a:ea typeface="Questrial"/>
              </a:rPr>
              <a:t>Functional Requirements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594360" y="1289160"/>
            <a:ext cx="8169840" cy="513756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Questrial"/>
                <a:ea typeface="Questrial"/>
              </a:rPr>
              <a:t>The functional requirements will be determined through multiple use cases:</a:t>
            </a: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Register a player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Login as an existing player or a guest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Player vs Player (PvP)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Single player vs AI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Quest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Choose level of difficulty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Quest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Choose game piece (X is blue or O is red)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268280" y="260640"/>
            <a:ext cx="6554520" cy="152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Functional Requirements</a:t>
            </a: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
</a:t>
            </a: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Use Cases</a:t>
            </a:r>
            <a:endParaRPr/>
          </a:p>
        </p:txBody>
      </p:sp>
      <p:graphicFrame>
        <p:nvGraphicFramePr>
          <p:cNvPr id="107" name="Table 2"/>
          <p:cNvGraphicFramePr/>
          <p:nvPr/>
        </p:nvGraphicFramePr>
        <p:xfrm>
          <a:off x="703440" y="1415880"/>
          <a:ext cx="2999520" cy="2999520"/>
        </p:xfrm>
        <a:graphic>
          <a:graphicData uri="http://schemas.openxmlformats.org/drawingml/2006/table">
            <a:tbl>
              <a:tblPr/>
              <a:tblGrid>
                <a:gridCol w="1499040"/>
                <a:gridCol w="1500480"/>
              </a:tblGrid>
              <a:tr h="172980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1: Register new account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Set up username and password for new user to log into the game.</a:t>
                      </a:r>
                      <a:endParaRPr/>
                    </a:p>
                  </a:txBody>
                  <a:tcPr/>
                </a:tc>
              </a:tr>
              <a:tr h="150732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2: Login as existing user.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Enter the username and password to log into the game.</a:t>
                      </a:r>
                      <a:endParaRPr/>
                    </a:p>
                  </a:txBody>
                  <a:tcPr/>
                </a:tc>
              </a:tr>
              <a:tr h="106236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3: Play as guest.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Start a new game without logging in.</a:t>
                      </a:r>
                      <a:endParaRPr/>
                    </a:p>
                  </a:txBody>
                  <a:tcPr/>
                </a:tc>
              </a:tr>
              <a:tr h="83988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4: Reset Password.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User resets account password.</a:t>
                      </a:r>
                      <a:endParaRPr/>
                    </a:p>
                  </a:txBody>
                  <a:tcPr/>
                </a:tc>
              </a:tr>
              <a:tr h="106236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5: Display player statistics.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Displays user Win/Loss record.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309680" y="304920"/>
            <a:ext cx="6554520" cy="1523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 anchor="ctr"/>
          <a:p>
            <a:pPr algn="ctr">
              <a:lnSpc>
                <a:spcPct val="93000"/>
              </a:lnSpc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       </a:t>
            </a: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Use Cases Continuation</a:t>
            </a:r>
            <a:endParaRPr/>
          </a:p>
        </p:txBody>
      </p:sp>
      <p:graphicFrame>
        <p:nvGraphicFramePr>
          <p:cNvPr id="109" name="Table 2"/>
          <p:cNvGraphicFramePr/>
          <p:nvPr/>
        </p:nvGraphicFramePr>
        <p:xfrm>
          <a:off x="703440" y="1415880"/>
          <a:ext cx="2999520" cy="2999520"/>
        </p:xfrm>
        <a:graphic>
          <a:graphicData uri="http://schemas.openxmlformats.org/drawingml/2006/table">
            <a:tbl>
              <a:tblPr/>
              <a:tblGrid>
                <a:gridCol w="1499040"/>
                <a:gridCol w="1500480"/>
              </a:tblGrid>
              <a:tr h="150732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6: Player vs. player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User selects game mode to play against another player.</a:t>
                      </a:r>
                      <a:endParaRPr/>
                    </a:p>
                  </a:txBody>
                  <a:tcPr/>
                </a:tc>
              </a:tr>
              <a:tr h="195228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7: Player vs. AI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Choose to play the game against another player or against the AI.</a:t>
                      </a:r>
                      <a:endParaRPr/>
                    </a:p>
                  </a:txBody>
                  <a:tcPr/>
                </a:tc>
              </a:tr>
              <a:tr h="83988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8: Difficulty level.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Adjust the AI difficulty level.</a:t>
                      </a:r>
                      <a:endParaRPr/>
                    </a:p>
                  </a:txBody>
                  <a:tcPr/>
                </a:tc>
              </a:tr>
              <a:tr h="83988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9: Select stone color.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Choose the color for the two players.</a:t>
                      </a:r>
                      <a:endParaRPr/>
                    </a:p>
                  </a:txBody>
                  <a:tcPr/>
                </a:tc>
              </a:tr>
              <a:tr h="83988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10: Select first player.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Choose which color will go first.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433520" y="724680"/>
            <a:ext cx="6554520" cy="152352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 anchor="ctr"/>
          <a:p>
            <a:pPr algn="ctr">
              <a:lnSpc>
                <a:spcPct val="93000"/>
              </a:lnSpc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Use Cases Continuation</a:t>
            </a: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
</a:t>
            </a:r>
            <a:endParaRPr/>
          </a:p>
        </p:txBody>
      </p:sp>
      <p:graphicFrame>
        <p:nvGraphicFramePr>
          <p:cNvPr id="111" name="Table 2"/>
          <p:cNvGraphicFramePr/>
          <p:nvPr/>
        </p:nvGraphicFramePr>
        <p:xfrm>
          <a:off x="762120" y="1905120"/>
          <a:ext cx="2999520" cy="2999520"/>
        </p:xfrm>
        <a:graphic>
          <a:graphicData uri="http://schemas.openxmlformats.org/drawingml/2006/table">
            <a:tbl>
              <a:tblPr/>
              <a:tblGrid>
                <a:gridCol w="1499040"/>
                <a:gridCol w="1500480"/>
              </a:tblGrid>
              <a:tr h="150732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11: Exit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Exists the current window and goes to previous one. </a:t>
                      </a:r>
                      <a:endParaRPr/>
                    </a:p>
                  </a:txBody>
                  <a:tcPr/>
                </a:tc>
              </a:tr>
              <a:tr h="150732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Case 12: Logout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37474f"/>
                          </a:solidFill>
                          <a:latin typeface="Arial"/>
                          <a:ea typeface="Arial"/>
                        </a:rPr>
                        <a:t>Log user out so another user can log in or to allow playing as guest.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9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30040" y="0"/>
            <a:ext cx="68832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9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6920" y="0"/>
            <a:ext cx="49701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20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47760" y="0"/>
            <a:ext cx="48481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20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47880" y="0"/>
            <a:ext cx="54478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5480" y="307800"/>
            <a:ext cx="6554520" cy="152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             </a:t>
            </a: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Role of each member</a:t>
            </a:r>
            <a:endParaRPr/>
          </a:p>
        </p:txBody>
      </p:sp>
      <p:graphicFrame>
        <p:nvGraphicFramePr>
          <p:cNvPr id="86" name="Table 2"/>
          <p:cNvGraphicFramePr/>
          <p:nvPr/>
        </p:nvGraphicFramePr>
        <p:xfrm>
          <a:off x="1095480" y="1004760"/>
          <a:ext cx="2999520" cy="2999520"/>
        </p:xfrm>
        <a:graphic>
          <a:graphicData uri="http://schemas.openxmlformats.org/drawingml/2006/table">
            <a:tbl>
              <a:tblPr/>
              <a:tblGrid>
                <a:gridCol w="1499040"/>
                <a:gridCol w="1500480"/>
              </a:tblGrid>
              <a:tr h="83988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Jason Jensen: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Team lead and architect of the AI.</a:t>
                      </a:r>
                      <a:endParaRPr/>
                    </a:p>
                  </a:txBody>
                  <a:tcPr/>
                </a:tc>
              </a:tr>
              <a:tr h="150732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Eddie Aguilar: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Sub team lead and architect of the single player mode (PvP).</a:t>
                      </a:r>
                      <a:endParaRPr/>
                    </a:p>
                  </a:txBody>
                  <a:tcPr/>
                </a:tc>
              </a:tr>
              <a:tr h="61740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Alfonso Euclides: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Tester and secretary</a:t>
                      </a:r>
                      <a:endParaRPr/>
                    </a:p>
                  </a:txBody>
                  <a:tcPr/>
                </a:tc>
              </a:tr>
              <a:tr h="61740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Carrie Dumit: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Secretary and Tester.</a:t>
                      </a:r>
                      <a:endParaRPr/>
                    </a:p>
                  </a:txBody>
                  <a:tcPr/>
                </a:tc>
              </a:tr>
              <a:tr h="106236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Ibra :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Developer and architect of the GUI interface.</a:t>
                      </a:r>
                      <a:endParaRPr/>
                    </a:p>
                  </a:txBody>
                  <a:tcPr/>
                </a:tc>
              </a:tr>
              <a:tr h="617400"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Alexis Franciosi: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91800" bIns="46800"/>
                    <a:p>
                      <a:pPr>
                        <a:lnSpc>
                          <a:spcPct val="87000"/>
                        </a:lnSpc>
                      </a:pPr>
                      <a:r>
                        <a:rPr lang="en-US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Secretary.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2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88040" y="0"/>
            <a:ext cx="39675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22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48160" y="0"/>
            <a:ext cx="38476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Shape 23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22400" y="0"/>
            <a:ext cx="52988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24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1080" y="0"/>
            <a:ext cx="60814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25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4280" y="0"/>
            <a:ext cx="76154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668680" y="387360"/>
            <a:ext cx="4519080" cy="501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Regiter User Use Case </a:t>
            </a:r>
            <a:endParaRPr/>
          </a:p>
        </p:txBody>
      </p:sp>
      <p:pic>
        <p:nvPicPr>
          <p:cNvPr id="122" name="Shape 22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7600" y="0"/>
            <a:ext cx="66884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2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72200" y="0"/>
            <a:ext cx="57992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25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0760" y="0"/>
            <a:ext cx="67017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26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82560" y="0"/>
            <a:ext cx="5978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27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97160" y="0"/>
            <a:ext cx="63493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85800" y="120600"/>
            <a:ext cx="7770600" cy="14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ffffff"/>
                </a:solidFill>
                <a:latin typeface="Lustria"/>
                <a:ea typeface="Lustria"/>
              </a:rPr>
              <a:t>Introduction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85800" y="1868400"/>
            <a:ext cx="7770600" cy="368352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Lustria"/>
                <a:ea typeface="Lustria"/>
              </a:rPr>
              <a:t> </a:t>
            </a:r>
            <a:r>
              <a:rPr lang="en-US" sz="2200">
                <a:solidFill>
                  <a:srgbClr val="ffffff"/>
                </a:solidFill>
                <a:latin typeface="Lustria"/>
                <a:ea typeface="Lustria"/>
              </a:rPr>
              <a:t>Tic-Tac-Toe is a two-player game, played on a 3x3 square, where the winner is the first player to connect three in a row.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Lustria"/>
                <a:ea typeface="Lustria"/>
              </a:rPr>
              <a:t>For this project we will be developing an enhanced version of the game utilizing a 6x6 square and in which the winner is the player with the most 4 in a row squares once the entire board is filled.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Lustria"/>
                <a:ea typeface="Lustria"/>
              </a:rPr>
              <a:t> </a:t>
            </a:r>
            <a:r>
              <a:rPr lang="en-US" sz="2200">
                <a:solidFill>
                  <a:srgbClr val="ffffff"/>
                </a:solidFill>
                <a:latin typeface="Lustria"/>
                <a:ea typeface="Lustria"/>
              </a:rPr>
              <a:t>In conclusion it will be 6X6X4 version of the classic Tic Tac Toe game.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27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6520" y="0"/>
            <a:ext cx="831060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28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4840" y="0"/>
            <a:ext cx="567396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28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040" y="0"/>
            <a:ext cx="55519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29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81680" y="0"/>
            <a:ext cx="63802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30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32240" y="0"/>
            <a:ext cx="587952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850760" y="100440"/>
            <a:ext cx="5982480" cy="745920"/>
          </a:xfrm>
          <a:prstGeom prst="rect">
            <a:avLst/>
          </a:prstGeom>
          <a:noFill/>
          <a:ln w="9360">
            <a:solidFill>
              <a:srgbClr val="ffd966"/>
            </a:solidFill>
            <a:round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</a:rPr>
              <a:t>Scenario Exceptions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73840" y="846720"/>
            <a:ext cx="7818840" cy="6010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b="1" i="1" lang="en-US">
                <a:solidFill>
                  <a:srgbClr val="ffffff"/>
                </a:solidFill>
                <a:latin typeface="Arial"/>
                <a:ea typeface="Arial"/>
              </a:rPr>
              <a:t>Registering:</a:t>
            </a:r>
            <a:r>
              <a:rPr b="1" lang="en-US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If the user chooses an already taken username, it displays an error message.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i="1" lang="en-US">
                <a:solidFill>
                  <a:srgbClr val="ffffff"/>
                </a:solidFill>
                <a:latin typeface="Arial"/>
                <a:ea typeface="Arial"/>
              </a:rPr>
              <a:t>Logging in:</a:t>
            </a:r>
            <a:r>
              <a:rPr i="1" lang="en-US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If the user does not enter the correct username or password, it displays an error message.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i="1" lang="en-US">
                <a:solidFill>
                  <a:srgbClr val="ffffff"/>
                </a:solidFill>
                <a:latin typeface="Arial"/>
                <a:ea typeface="Arial"/>
              </a:rPr>
              <a:t>Play as Guest:</a:t>
            </a:r>
            <a:r>
              <a:rPr b="1" lang="en-US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If the user is already logged in and selects play as guest mode, it displays an error message.////Maybe have it confirm logout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i="1" lang="en-US">
                <a:solidFill>
                  <a:srgbClr val="ffffff"/>
                </a:solidFill>
                <a:latin typeface="Arial"/>
                <a:ea typeface="Arial"/>
              </a:rPr>
              <a:t>Reset Password: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 If the user enters an incorrect username or answers the security question incorrectly, it displays an error.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i="1" lang="en-US">
                <a:solidFill>
                  <a:srgbClr val="ffffff"/>
                </a:solidFill>
                <a:latin typeface="Arial"/>
                <a:ea typeface="Arial"/>
              </a:rPr>
              <a:t>View Statistics:</a:t>
            </a:r>
            <a:r>
              <a:rPr i="1" lang="en-US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If a new user requests to see history of plays, it notifies them that there is no saved plays.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b="1" i="1" lang="en-US">
                <a:solidFill>
                  <a:srgbClr val="ffffff"/>
                </a:solidFill>
                <a:latin typeface="Arial"/>
                <a:ea typeface="Arial"/>
              </a:rPr>
              <a:t>Player vs. Player:</a:t>
            </a: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 If player two chooses to exit to change game play mode, we only accept input from player one, so it starts a new game and player two is now player one.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360"/>
            <a:ext cx="618912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0920" y="360"/>
            <a:ext cx="490572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97280" y="360"/>
            <a:ext cx="683568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73560" y="91800"/>
            <a:ext cx="6747480" cy="6857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1604880"/>
            <a:ext cx="8229240" cy="45255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txBody>
          <a:bodyPr lIns="0" rIns="0" tIns="23040" bIns="0"/>
          <a:p>
            <a:pPr>
              <a:lnSpc>
                <a:spcPct val="93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eeeeee"/>
                </a:solidFill>
                <a:latin typeface="Questrial"/>
                <a:ea typeface="Questrial"/>
              </a:rPr>
              <a:t>Environment for software to operate - Windows, and Linux.</a:t>
            </a:r>
            <a:endParaRPr/>
          </a:p>
          <a:p>
            <a:pPr>
              <a:lnSpc>
                <a:spcPct val="93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eeeeee"/>
                </a:solidFill>
                <a:latin typeface="Questrial"/>
                <a:ea typeface="Questrial"/>
              </a:rPr>
              <a:t>Game should be played offline and accessible to the public.</a:t>
            </a:r>
            <a:endParaRPr/>
          </a:p>
          <a:p>
            <a:pPr>
              <a:lnSpc>
                <a:spcPct val="93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eeeeee"/>
                </a:solidFill>
                <a:latin typeface="Questrial"/>
                <a:ea typeface="Questrial"/>
              </a:rPr>
              <a:t>Player can play as guest or  a registered user. </a:t>
            </a:r>
            <a:endParaRPr/>
          </a:p>
          <a:p>
            <a:pPr>
              <a:lnSpc>
                <a:spcPct val="93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eeeeee"/>
                </a:solidFill>
                <a:latin typeface="Questrial"/>
                <a:ea typeface="Questrial"/>
              </a:rPr>
              <a:t>Game should allow players to view their history.</a:t>
            </a:r>
            <a:endParaRPr/>
          </a:p>
          <a:p>
            <a:pPr>
              <a:lnSpc>
                <a:spcPct val="93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eeeeee"/>
                </a:solidFill>
                <a:latin typeface="Questrial"/>
                <a:ea typeface="Questrial"/>
              </a:rPr>
              <a:t>Game should keep track of players turns and display player user names.</a:t>
            </a:r>
            <a:endParaRPr/>
          </a:p>
          <a:p>
            <a:pPr>
              <a:lnSpc>
                <a:spcPct val="93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eeeeee"/>
                </a:solidFill>
                <a:latin typeface="Questrial"/>
                <a:ea typeface="Questrial"/>
              </a:rPr>
              <a:t>Games should be not have a downtime.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1554120" y="914400"/>
            <a:ext cx="5211360" cy="60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69840" bIns="45000"/>
          <a:p>
            <a:pPr algn="ctr">
              <a:lnSpc>
                <a:spcPct val="9300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</a:rPr>
              <a:t>           </a:t>
            </a:r>
            <a:r>
              <a:rPr lang="en-US" sz="3600">
                <a:solidFill>
                  <a:srgbClr val="eeeeee"/>
                </a:solidFill>
                <a:latin typeface="Arial"/>
                <a:ea typeface="Arial"/>
              </a:rPr>
              <a:t>Application Domain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0"/>
            <a:ext cx="7708680" cy="6642000"/>
          </a:xfrm>
          <a:prstGeom prst="rect">
            <a:avLst/>
          </a:prstGeom>
          <a:ln>
            <a:noFill/>
          </a:ln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30360" y="365040"/>
            <a:ext cx="7886520" cy="8233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Questrial"/>
                <a:ea typeface="Questrial"/>
              </a:rPr>
              <a:t>Integration Testing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630360" y="1155600"/>
            <a:ext cx="7886520" cy="50335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675360" y="1125360"/>
            <a:ext cx="7841520" cy="510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</a:rPr>
              <a:t>Start game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</a:rPr>
              <a:t>Display score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</a:rPr>
              <a:t>Change modes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</a:rPr>
              <a:t>Choose difficulty level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</a:rPr>
              <a:t>Check if board is full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</a:rPr>
              <a:t>GUI easy to use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30360" y="365040"/>
            <a:ext cx="7886520" cy="8233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Questrial"/>
                <a:ea typeface="Questrial"/>
              </a:rPr>
              <a:t>Start Game Test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630360" y="1155600"/>
            <a:ext cx="7886520" cy="50335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675360" y="1125360"/>
            <a:ext cx="7841520" cy="510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User is given the option to choose either X or O.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At this stage the option to go first is given as well.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Transitions form piece selection to start of game smoothly.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The chosen game piece is displayed correctly.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30360" y="365040"/>
            <a:ext cx="7886520" cy="8233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Questrial"/>
                <a:ea typeface="Questrial"/>
              </a:rPr>
              <a:t>Display Score Test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630360" y="1155600"/>
            <a:ext cx="7886520" cy="503352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675360" y="1125360"/>
            <a:ext cx="7841520" cy="510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The user is able to see their current score.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The score is associated with the user name and displayed by order of play.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30360" y="365040"/>
            <a:ext cx="7886520" cy="13255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Questrial"/>
                <a:ea typeface="Questrial"/>
              </a:rPr>
              <a:t>Mode Change Test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820080" y="1125360"/>
            <a:ext cx="7503120" cy="4981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The user is able to choose between Player Vs. Player and Player vs AI before starting game.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The user is also given the option to go back and change the play mode again if desired.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If the user decides to end the game on either of these two modes, it is counted as a loss.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Currently does not save game mode choice, once game ends user must choose the game mode again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30360" y="365040"/>
            <a:ext cx="7886520" cy="13255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Questrial"/>
                <a:ea typeface="Questrial"/>
              </a:rPr>
              <a:t>Difficulty Selection Test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817920" y="1236240"/>
            <a:ext cx="7503120" cy="4981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User is able to choose between three levels of difficulty when playing Player vs AI.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These options remain disabled when playing Player Vs. Player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Each option will pass a unique value to the AI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Transition to game start is made.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30360" y="365040"/>
            <a:ext cx="7886520" cy="13255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Questrial"/>
                <a:ea typeface="Questrial"/>
              </a:rPr>
              <a:t>Full Board Test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630360" y="1077120"/>
            <a:ext cx="7886520" cy="452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After each turn, the score is updated and the game checks if the board is full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If the board is full the winner is determined by the highest listed score.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If the board is not full the turn begins.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30360" y="365040"/>
            <a:ext cx="7886520" cy="13255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Questrial"/>
                <a:ea typeface="Questrial"/>
              </a:rPr>
              <a:t>GUI Ease of Use Test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630360" y="1077120"/>
            <a:ext cx="7886520" cy="4523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Alpha testers were able to adapt to the GUI easily.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</a:rPr>
              <a:t>A few modifications were made based on tester suggestions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188720"/>
            <a:ext cx="7406640" cy="3657600"/>
          </a:xfrm>
          <a:prstGeom prst="rect">
            <a:avLst/>
          </a:prstGeom>
          <a:ln>
            <a:noFill/>
          </a:ln>
        </p:spPr>
      </p:pic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62480" y="427320"/>
            <a:ext cx="7467120" cy="593748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56400" y="728280"/>
            <a:ext cx="6554520" cy="152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Project approach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533520" y="1463760"/>
            <a:ext cx="8000640" cy="3413160"/>
          </a:xfrm>
          <a:prstGeom prst="rect">
            <a:avLst/>
          </a:prstGeom>
          <a:solidFill>
            <a:srgbClr val="8e8e8e"/>
          </a:solidFill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548640"/>
            <a:ext cx="7863840" cy="6126480"/>
          </a:xfrm>
          <a:prstGeom prst="rect">
            <a:avLst/>
          </a:prstGeom>
          <a:ln>
            <a:noFill/>
          </a:ln>
        </p:spPr>
      </p:pic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5400" y="695520"/>
            <a:ext cx="7507080" cy="5541120"/>
          </a:xfrm>
          <a:prstGeom prst="rect">
            <a:avLst/>
          </a:prstGeom>
          <a:ln>
            <a:noFill/>
          </a:ln>
        </p:spPr>
      </p:pic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20520" y="175680"/>
            <a:ext cx="7309080" cy="6463440"/>
          </a:xfrm>
          <a:prstGeom prst="rect">
            <a:avLst/>
          </a:prstGeom>
          <a:ln>
            <a:noFill/>
          </a:ln>
        </p:spPr>
      </p:pic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75640" y="444240"/>
            <a:ext cx="7928280" cy="6048000"/>
          </a:xfrm>
          <a:prstGeom prst="rect">
            <a:avLst/>
          </a:prstGeom>
          <a:ln>
            <a:noFill/>
          </a:ln>
        </p:spPr>
      </p:pic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5560" y="640080"/>
            <a:ext cx="7939800" cy="5760720"/>
          </a:xfrm>
          <a:prstGeom prst="rect">
            <a:avLst/>
          </a:prstGeom>
          <a:ln>
            <a:noFill/>
          </a:ln>
        </p:spPr>
      </p:pic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457200"/>
            <a:ext cx="8321040" cy="5943600"/>
          </a:xfrm>
          <a:prstGeom prst="rect">
            <a:avLst/>
          </a:prstGeom>
          <a:ln>
            <a:noFill/>
          </a:ln>
        </p:spPr>
      </p:pic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37360" y="110880"/>
            <a:ext cx="6400800" cy="649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517760" y="237960"/>
            <a:ext cx="5517720" cy="177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Non Functional Requirements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609480" y="1447920"/>
            <a:ext cx="7954920" cy="4383000"/>
          </a:xfrm>
          <a:prstGeom prst="rect">
            <a:avLst/>
          </a:prstGeom>
          <a:solidFill>
            <a:srgbClr val="606060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According to our client, the requirements are as follow:</a:t>
            </a: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Users should be able to play the game offline.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Quest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User should be able to see their current score.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Users should be able to sign up.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Users should be able to play as guest.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Users should be able to reset their password.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308240" y="374760"/>
            <a:ext cx="7073640" cy="125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Non-Functional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Requirements Continued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304920" y="1447920"/>
            <a:ext cx="8534160" cy="464472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Questrial"/>
                <a:ea typeface="Questrial"/>
              </a:rPr>
              <a:t>-</a:t>
            </a:r>
            <a:r>
              <a:rPr b="1" lang="en-US" sz="2600">
                <a:solidFill>
                  <a:srgbClr val="ffffff"/>
                </a:solidFill>
                <a:latin typeface="Questrial"/>
                <a:ea typeface="Questrial"/>
              </a:rPr>
              <a:t>Cost Constraints:</a:t>
            </a:r>
            <a:endParaRPr/>
          </a:p>
          <a:p>
            <a:pPr lvl="4">
              <a:lnSpc>
                <a:spcPct val="100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ffffff"/>
                </a:solidFill>
                <a:latin typeface="Questrial"/>
                <a:ea typeface="Questrial"/>
              </a:rPr>
              <a:t>No monetary cost constraints.</a:t>
            </a:r>
            <a:endParaRPr/>
          </a:p>
          <a:p>
            <a:pPr lvl="4">
              <a:lnSpc>
                <a:spcPct val="100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ffffff"/>
                </a:solidFill>
                <a:latin typeface="Questrial"/>
                <a:ea typeface="Questrial"/>
              </a:rPr>
              <a:t>Team effort &amp; time constraints.</a:t>
            </a:r>
            <a:endParaRPr/>
          </a:p>
          <a:p>
            <a:pPr lvl="4">
              <a:lnSpc>
                <a:spcPct val="100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ffffff"/>
                </a:solidFill>
                <a:latin typeface="Questrial"/>
                <a:ea typeface="Questrial"/>
              </a:rPr>
              <a:t>Set reasonable deadlines.</a:t>
            </a:r>
            <a:endParaRPr/>
          </a:p>
          <a:p>
            <a:pPr lvl="4">
              <a:lnSpc>
                <a:spcPct val="100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ffffff"/>
                </a:solidFill>
                <a:latin typeface="Questrial"/>
                <a:ea typeface="Questrial"/>
              </a:rPr>
              <a:t>Manage time effectively.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Questrial"/>
                <a:ea typeface="Questrial"/>
              </a:rPr>
              <a:t>-</a:t>
            </a:r>
            <a:r>
              <a:rPr b="1" lang="en-US" sz="2600">
                <a:solidFill>
                  <a:srgbClr val="ffffff"/>
                </a:solidFill>
                <a:latin typeface="Questrial"/>
                <a:ea typeface="Questrial"/>
              </a:rPr>
              <a:t>Risks:</a:t>
            </a:r>
            <a:endParaRPr/>
          </a:p>
          <a:p>
            <a:pPr lvl="4">
              <a:lnSpc>
                <a:spcPct val="100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ffffff"/>
                </a:solidFill>
                <a:latin typeface="Questrial"/>
                <a:ea typeface="Questrial"/>
              </a:rPr>
              <a:t>Possible loss of member team.</a:t>
            </a:r>
            <a:endParaRPr/>
          </a:p>
          <a:p>
            <a:pPr lvl="4">
              <a:lnSpc>
                <a:spcPct val="100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ffffff"/>
                </a:solidFill>
                <a:latin typeface="Questrial"/>
                <a:ea typeface="Questrial"/>
              </a:rPr>
              <a:t>Getting the architecture incorrect.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ffffff"/>
                </a:solidFill>
                <a:latin typeface="Questrial"/>
                <a:ea typeface="Questrial"/>
              </a:rPr>
              <a:t>-</a:t>
            </a:r>
            <a:r>
              <a:rPr b="1" lang="en-US" sz="2600">
                <a:solidFill>
                  <a:srgbClr val="ffffff"/>
                </a:solidFill>
                <a:latin typeface="Questrial"/>
                <a:ea typeface="Questrial"/>
              </a:rPr>
              <a:t>Reliability:</a:t>
            </a:r>
            <a:endParaRPr/>
          </a:p>
          <a:p>
            <a:pPr lvl="4">
              <a:lnSpc>
                <a:spcPct val="100000"/>
              </a:lnSpc>
              <a:buSzPct val="45000"/>
              <a:buFont typeface="Noto Sans Symbols"/>
              <a:buChar char="●"/>
            </a:pPr>
            <a:r>
              <a:rPr lang="en-US" sz="2600">
                <a:solidFill>
                  <a:srgbClr val="ffffff"/>
                </a:solidFill>
                <a:latin typeface="Questrial"/>
                <a:ea typeface="Questrial"/>
              </a:rPr>
              <a:t>Games should not have downtime.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30400" y="838080"/>
            <a:ext cx="6554520" cy="152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Cost Constraints Description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890640" y="1941480"/>
            <a:ext cx="7033680" cy="415404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There is no budgetary requirements for this project since it is a school/academic project.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We can, however, measure time spent, quality of work, effort applied, etc.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None of our developers will be paid therefore, enjoy the free game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41560" y="533520"/>
            <a:ext cx="6555960" cy="152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Questrial"/>
                <a:ea typeface="Questrial"/>
              </a:rPr>
              <a:t>Risks Descriptions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762120" y="1523880"/>
            <a:ext cx="7314840" cy="4647960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Our quality of assurance is to deliver the product on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In case this is not possible, we will release the beta version with minor bugs and publish an updated version after the deadline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</a:rPr>
              <a:t>The risk for this is to have a low grade which we are not intending to do so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