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70" r:id="rId7"/>
    <p:sldId id="271" r:id="rId8"/>
    <p:sldId id="272"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A22EFD-9BF2-42A9-AE48-9EB45F61A64B}">
          <p14:sldIdLst>
            <p14:sldId id="256"/>
            <p14:sldId id="257"/>
            <p14:sldId id="258"/>
            <p14:sldId id="259"/>
            <p14:sldId id="260"/>
            <p14:sldId id="270"/>
            <p14:sldId id="271"/>
            <p14:sldId id="272"/>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50520EE-C612-4607-8FD6-76772D342D0D}" type="datetimeFigureOut">
              <a:rPr lang="en-IN" smtClean="0"/>
              <a:t>02-12-2022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179993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520EE-C612-4607-8FD6-76772D342D0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350923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520EE-C612-4607-8FD6-76772D342D0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323249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520EE-C612-4607-8FD6-76772D342D0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D8D7-D5F6-4B68-809E-7246A38D7ED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180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520EE-C612-4607-8FD6-76772D342D0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2094357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0520EE-C612-4607-8FD6-76772D342D0D}"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653249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0520EE-C612-4607-8FD6-76772D342D0D}"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615605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520EE-C612-4607-8FD6-76772D342D0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2356993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520EE-C612-4607-8FD6-76772D342D0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426810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520EE-C612-4607-8FD6-76772D342D0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155113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520EE-C612-4607-8FD6-76772D342D0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238664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0520EE-C612-4607-8FD6-76772D342D0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182488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0520EE-C612-4607-8FD6-76772D342D0D}"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80447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0520EE-C612-4607-8FD6-76772D342D0D}"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215629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520EE-C612-4607-8FD6-76772D342D0D}"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247427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520EE-C612-4607-8FD6-76772D342D0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182116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520EE-C612-4607-8FD6-76772D342D0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D8D7-D5F6-4B68-809E-7246A38D7ED0}" type="slidenum">
              <a:rPr lang="en-IN" smtClean="0"/>
              <a:t>‹#›</a:t>
            </a:fld>
            <a:endParaRPr lang="en-IN"/>
          </a:p>
        </p:txBody>
      </p:sp>
    </p:spTree>
    <p:extLst>
      <p:ext uri="{BB962C8B-B14F-4D97-AF65-F5344CB8AC3E}">
        <p14:creationId xmlns:p14="http://schemas.microsoft.com/office/powerpoint/2010/main" val="893076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0520EE-C612-4607-8FD6-76772D342D0D}" type="datetimeFigureOut">
              <a:rPr lang="en-IN" smtClean="0"/>
              <a:t>02-12-2022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13D8D7-D5F6-4B68-809E-7246A38D7ED0}" type="slidenum">
              <a:rPr lang="en-IN" smtClean="0"/>
              <a:t>‹#›</a:t>
            </a:fld>
            <a:endParaRPr lang="en-IN"/>
          </a:p>
        </p:txBody>
      </p:sp>
    </p:spTree>
    <p:extLst>
      <p:ext uri="{BB962C8B-B14F-4D97-AF65-F5344CB8AC3E}">
        <p14:creationId xmlns:p14="http://schemas.microsoft.com/office/powerpoint/2010/main" val="36336535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0B94-559A-BD7E-2EC5-17DFEE423A63}"/>
              </a:ext>
            </a:extLst>
          </p:cNvPr>
          <p:cNvSpPr>
            <a:spLocks noGrp="1"/>
          </p:cNvSpPr>
          <p:nvPr>
            <p:ph type="ctrTitle"/>
          </p:nvPr>
        </p:nvSpPr>
        <p:spPr/>
        <p:txBody>
          <a:bodyPr/>
          <a:lstStyle/>
          <a:p>
            <a:r>
              <a:rPr lang="en-IN" dirty="0"/>
              <a:t>CS209-210 Mini-Project: Paper Piano	</a:t>
            </a:r>
          </a:p>
        </p:txBody>
      </p:sp>
      <p:sp>
        <p:nvSpPr>
          <p:cNvPr id="3" name="Subtitle 2">
            <a:extLst>
              <a:ext uri="{FF2B5EF4-FFF2-40B4-BE49-F238E27FC236}">
                <a16:creationId xmlns:a16="http://schemas.microsoft.com/office/drawing/2014/main" id="{50862EBB-FFBD-3C5B-1A44-12D8BDF50DBD}"/>
              </a:ext>
            </a:extLst>
          </p:cNvPr>
          <p:cNvSpPr>
            <a:spLocks noGrp="1"/>
          </p:cNvSpPr>
          <p:nvPr>
            <p:ph type="subTitle" idx="1"/>
          </p:nvPr>
        </p:nvSpPr>
        <p:spPr/>
        <p:txBody>
          <a:bodyPr/>
          <a:lstStyle/>
          <a:p>
            <a:r>
              <a:rPr lang="en-IN" dirty="0"/>
              <a:t>By </a:t>
            </a:r>
            <a:r>
              <a:rPr lang="en-IN" dirty="0" err="1"/>
              <a:t>Aadit</a:t>
            </a:r>
            <a:r>
              <a:rPr lang="en-IN" dirty="0"/>
              <a:t> Sharma (2101AI02) and Archit Sharma (2101AI05)</a:t>
            </a:r>
          </a:p>
        </p:txBody>
      </p:sp>
    </p:spTree>
    <p:extLst>
      <p:ext uri="{BB962C8B-B14F-4D97-AF65-F5344CB8AC3E}">
        <p14:creationId xmlns:p14="http://schemas.microsoft.com/office/powerpoint/2010/main" val="9856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1F08F5-0C38-C851-184C-13CD941AD082}"/>
              </a:ext>
            </a:extLst>
          </p:cNvPr>
          <p:cNvSpPr>
            <a:spLocks noGrp="1"/>
          </p:cNvSpPr>
          <p:nvPr>
            <p:ph type="title"/>
          </p:nvPr>
        </p:nvSpPr>
        <p:spPr/>
        <p:txBody>
          <a:bodyPr/>
          <a:lstStyle/>
          <a:p>
            <a:r>
              <a:rPr lang="en-IN" dirty="0">
                <a:solidFill>
                  <a:schemeClr val="tx2">
                    <a:lumMod val="60000"/>
                    <a:lumOff val="40000"/>
                  </a:schemeClr>
                </a:solidFill>
              </a:rPr>
              <a:t>Initialization</a:t>
            </a:r>
          </a:p>
        </p:txBody>
      </p:sp>
      <p:sp>
        <p:nvSpPr>
          <p:cNvPr id="5" name="Content Placeholder 4">
            <a:extLst>
              <a:ext uri="{FF2B5EF4-FFF2-40B4-BE49-F238E27FC236}">
                <a16:creationId xmlns:a16="http://schemas.microsoft.com/office/drawing/2014/main" id="{93037E68-4DDC-FB60-7536-A761130B120F}"/>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US" dirty="0"/>
              <a:t>The following global values were initialized-</a:t>
            </a:r>
          </a:p>
          <a:p>
            <a:pPr marL="0" indent="0">
              <a:lnSpc>
                <a:spcPct val="107000"/>
              </a:lnSpc>
              <a:spcAft>
                <a:spcPts val="800"/>
              </a:spcAft>
              <a:buNone/>
            </a:pPr>
            <a:r>
              <a:rPr lang="en-US" dirty="0"/>
              <a:t>• Speaker pin was initialized as pin 13.</a:t>
            </a:r>
          </a:p>
          <a:p>
            <a:pPr marL="0" indent="0">
              <a:lnSpc>
                <a:spcPct val="107000"/>
              </a:lnSpc>
              <a:spcAft>
                <a:spcPts val="800"/>
              </a:spcAft>
              <a:buNone/>
            </a:pPr>
            <a:r>
              <a:rPr lang="en-US" dirty="0"/>
              <a:t>• 7 capacitive sensor objects were initialized measuring capacitance between pin 2 and pin connected to key. </a:t>
            </a:r>
          </a:p>
          <a:p>
            <a:pPr marL="0" indent="0">
              <a:lnSpc>
                <a:spcPct val="107000"/>
              </a:lnSpc>
              <a:spcAft>
                <a:spcPts val="800"/>
              </a:spcAft>
              <a:buNone/>
            </a:pPr>
            <a:r>
              <a:rPr lang="en-US" dirty="0"/>
              <a:t>• 7 led pins were initialized- 3 digital pins 10 to 12 and also 4 analog pins acting as digital pins from A0 to A3 as we had exhausted all the digital pins.</a:t>
            </a:r>
          </a:p>
          <a:p>
            <a:pPr marL="0" indent="0">
              <a:lnSpc>
                <a:spcPct val="107000"/>
              </a:lnSpc>
              <a:spcAft>
                <a:spcPts val="800"/>
              </a:spcAft>
              <a:buNone/>
            </a:pPr>
            <a:r>
              <a:rPr lang="en-US" dirty="0"/>
              <a:t>• A 2d 8 by 7 integer array was initialized with the name frequency which contained frequency corresponding to each of the 7 notes and each of the 8 octaves</a:t>
            </a:r>
          </a:p>
          <a:p>
            <a:pPr marL="0" indent="0">
              <a:lnSpc>
                <a:spcPct val="107000"/>
              </a:lnSpc>
              <a:spcAft>
                <a:spcPts val="800"/>
              </a:spcAft>
              <a:buNone/>
            </a:pPr>
            <a:endParaRPr lang="en-IN" dirty="0"/>
          </a:p>
        </p:txBody>
      </p:sp>
    </p:spTree>
    <p:extLst>
      <p:ext uri="{BB962C8B-B14F-4D97-AF65-F5344CB8AC3E}">
        <p14:creationId xmlns:p14="http://schemas.microsoft.com/office/powerpoint/2010/main" val="317727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6960-B806-8CE7-3F66-5E7DAB2F1DF7}"/>
              </a:ext>
            </a:extLst>
          </p:cNvPr>
          <p:cNvSpPr>
            <a:spLocks noGrp="1"/>
          </p:cNvSpPr>
          <p:nvPr>
            <p:ph type="title"/>
          </p:nvPr>
        </p:nvSpPr>
        <p:spPr/>
        <p:txBody>
          <a:bodyPr/>
          <a:lstStyle/>
          <a:p>
            <a:r>
              <a:rPr lang="en-IN" dirty="0">
                <a:solidFill>
                  <a:schemeClr val="tx2">
                    <a:lumMod val="60000"/>
                    <a:lumOff val="40000"/>
                  </a:schemeClr>
                </a:solidFill>
              </a:rPr>
              <a:t>Setup Function</a:t>
            </a:r>
          </a:p>
        </p:txBody>
      </p:sp>
      <p:sp>
        <p:nvSpPr>
          <p:cNvPr id="3" name="Content Placeholder 2">
            <a:extLst>
              <a:ext uri="{FF2B5EF4-FFF2-40B4-BE49-F238E27FC236}">
                <a16:creationId xmlns:a16="http://schemas.microsoft.com/office/drawing/2014/main" id="{170B0FC8-AA2A-996A-3661-CE2A5DD2875D}"/>
              </a:ext>
            </a:extLst>
          </p:cNvPr>
          <p:cNvSpPr>
            <a:spLocks noGrp="1"/>
          </p:cNvSpPr>
          <p:nvPr>
            <p:ph idx="1"/>
          </p:nvPr>
        </p:nvSpPr>
        <p:spPr/>
        <p:txBody>
          <a:bodyPr/>
          <a:lstStyle/>
          <a:p>
            <a:pPr marL="0" indent="0">
              <a:buNone/>
            </a:pPr>
            <a:r>
              <a:rPr lang="en-US" dirty="0"/>
              <a:t>The default octave was initialized as 0 and each of the LEDs and speaker were initialized in output mode. The Serial bit rate was initialized at 9600 bits/second.</a:t>
            </a:r>
            <a:endParaRPr lang="en-IN" dirty="0"/>
          </a:p>
        </p:txBody>
      </p:sp>
    </p:spTree>
    <p:extLst>
      <p:ext uri="{BB962C8B-B14F-4D97-AF65-F5344CB8AC3E}">
        <p14:creationId xmlns:p14="http://schemas.microsoft.com/office/powerpoint/2010/main" val="351972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2D70-A9B7-347B-8A88-9FE8FF8979A7}"/>
              </a:ext>
            </a:extLst>
          </p:cNvPr>
          <p:cNvSpPr>
            <a:spLocks noGrp="1"/>
          </p:cNvSpPr>
          <p:nvPr>
            <p:ph type="title"/>
          </p:nvPr>
        </p:nvSpPr>
        <p:spPr/>
        <p:txBody>
          <a:bodyPr/>
          <a:lstStyle/>
          <a:p>
            <a:r>
              <a:rPr lang="en-IN" dirty="0">
                <a:solidFill>
                  <a:schemeClr val="tx2">
                    <a:lumMod val="60000"/>
                    <a:lumOff val="40000"/>
                  </a:schemeClr>
                </a:solidFill>
              </a:rPr>
              <a:t>Loop Function</a:t>
            </a:r>
          </a:p>
        </p:txBody>
      </p:sp>
      <p:sp>
        <p:nvSpPr>
          <p:cNvPr id="3" name="Content Placeholder 2">
            <a:extLst>
              <a:ext uri="{FF2B5EF4-FFF2-40B4-BE49-F238E27FC236}">
                <a16:creationId xmlns:a16="http://schemas.microsoft.com/office/drawing/2014/main" id="{46E04D41-D213-D90C-E7A9-2CEC738BBB1E}"/>
              </a:ext>
            </a:extLst>
          </p:cNvPr>
          <p:cNvSpPr>
            <a:spLocks noGrp="1"/>
          </p:cNvSpPr>
          <p:nvPr>
            <p:ph idx="1"/>
          </p:nvPr>
        </p:nvSpPr>
        <p:spPr/>
        <p:txBody>
          <a:bodyPr>
            <a:normAutofit fontScale="92500" lnSpcReduction="20000"/>
          </a:bodyPr>
          <a:lstStyle/>
          <a:p>
            <a:pPr marL="0" indent="0">
              <a:buNone/>
            </a:pPr>
            <a:r>
              <a:rPr lang="en-US" dirty="0"/>
              <a:t>The loop is the function which keeps on repeating throughout the time the Arduino is switched on. The Bluetooth Module writes its input on the Serial of the Arduino. The loop reads this in ‘data’ variable and subtracts character ‘1’ to obtain the corresponding octave index for the frequency array. If data was equal to ‘A’ to ‘E’, the code calls corresponding functions to play song in tutorial mode or if the data was a character from ‘a’ to ‘e’, the code calls function to play the song on its own. Otherwise, the Arduino stays in default Free play mode and obtains the capacitance value from the capacitive sensors and prints the read values on the Serial for the purpose of debugging. If the capacitive values for any of the sensor is more than 600 than the Arduino plays the frequency for 300ms.</a:t>
            </a:r>
            <a:endParaRPr lang="en-IN" dirty="0"/>
          </a:p>
        </p:txBody>
      </p:sp>
    </p:spTree>
    <p:extLst>
      <p:ext uri="{BB962C8B-B14F-4D97-AF65-F5344CB8AC3E}">
        <p14:creationId xmlns:p14="http://schemas.microsoft.com/office/powerpoint/2010/main" val="1461009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3AC0-463D-B5B9-FB69-FB27A88881E0}"/>
              </a:ext>
            </a:extLst>
          </p:cNvPr>
          <p:cNvSpPr>
            <a:spLocks noGrp="1"/>
          </p:cNvSpPr>
          <p:nvPr>
            <p:ph type="title"/>
          </p:nvPr>
        </p:nvSpPr>
        <p:spPr/>
        <p:txBody>
          <a:bodyPr/>
          <a:lstStyle/>
          <a:p>
            <a:r>
              <a:rPr lang="en-IN" dirty="0" err="1">
                <a:solidFill>
                  <a:schemeClr val="tx2">
                    <a:lumMod val="60000"/>
                    <a:lumOff val="40000"/>
                  </a:schemeClr>
                </a:solidFill>
              </a:rPr>
              <a:t>findKeyPressed</a:t>
            </a:r>
            <a:r>
              <a:rPr lang="en-IN" dirty="0">
                <a:solidFill>
                  <a:schemeClr val="tx2">
                    <a:lumMod val="60000"/>
                    <a:lumOff val="40000"/>
                  </a:schemeClr>
                </a:solidFill>
              </a:rPr>
              <a:t>()</a:t>
            </a:r>
          </a:p>
        </p:txBody>
      </p:sp>
      <p:sp>
        <p:nvSpPr>
          <p:cNvPr id="3" name="Content Placeholder 2">
            <a:extLst>
              <a:ext uri="{FF2B5EF4-FFF2-40B4-BE49-F238E27FC236}">
                <a16:creationId xmlns:a16="http://schemas.microsoft.com/office/drawing/2014/main" id="{35D4EBFB-6EE2-D07C-41A6-6EBFC7C49A0F}"/>
              </a:ext>
            </a:extLst>
          </p:cNvPr>
          <p:cNvSpPr>
            <a:spLocks noGrp="1"/>
          </p:cNvSpPr>
          <p:nvPr>
            <p:ph idx="1"/>
          </p:nvPr>
        </p:nvSpPr>
        <p:spPr/>
        <p:txBody>
          <a:bodyPr/>
          <a:lstStyle/>
          <a:p>
            <a:pPr marL="0" indent="0">
              <a:buNone/>
            </a:pPr>
            <a:r>
              <a:rPr lang="en-US" dirty="0"/>
              <a:t>This function is called to return the key currently pressed by the user by reading the capacitive sensors’ values. When the value of capacitive sensor is detected to be more than 600, than that key is returned as a character</a:t>
            </a:r>
            <a:r>
              <a:rPr lang="en-IN" dirty="0"/>
              <a:t>.</a:t>
            </a:r>
          </a:p>
          <a:p>
            <a:pPr marL="0" indent="0">
              <a:buNone/>
            </a:pPr>
            <a:r>
              <a:rPr lang="en-IN" dirty="0"/>
              <a:t>This function will be called upon in </a:t>
            </a:r>
            <a:r>
              <a:rPr lang="en-IN" dirty="0" err="1"/>
              <a:t>tutorialMode</a:t>
            </a:r>
            <a:r>
              <a:rPr lang="en-IN" dirty="0"/>
              <a:t> to confirm if the correct key is pressed.</a:t>
            </a:r>
            <a:endParaRPr lang="en-US" dirty="0"/>
          </a:p>
        </p:txBody>
      </p:sp>
    </p:spTree>
    <p:extLst>
      <p:ext uri="{BB962C8B-B14F-4D97-AF65-F5344CB8AC3E}">
        <p14:creationId xmlns:p14="http://schemas.microsoft.com/office/powerpoint/2010/main" val="396290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8161-0500-E0DD-1C2D-2FF50A8CFB89}"/>
              </a:ext>
            </a:extLst>
          </p:cNvPr>
          <p:cNvSpPr>
            <a:spLocks noGrp="1"/>
          </p:cNvSpPr>
          <p:nvPr>
            <p:ph type="title"/>
          </p:nvPr>
        </p:nvSpPr>
        <p:spPr/>
        <p:txBody>
          <a:bodyPr/>
          <a:lstStyle/>
          <a:p>
            <a:r>
              <a:rPr lang="en-IN" dirty="0" err="1">
                <a:solidFill>
                  <a:schemeClr val="tx2">
                    <a:lumMod val="60000"/>
                    <a:lumOff val="40000"/>
                  </a:schemeClr>
                </a:solidFill>
              </a:rPr>
              <a:t>lightLed</a:t>
            </a:r>
            <a:r>
              <a:rPr lang="en-IN" dirty="0">
                <a:solidFill>
                  <a:schemeClr val="tx2">
                    <a:lumMod val="60000"/>
                    <a:lumOff val="40000"/>
                  </a:schemeClr>
                </a:solidFill>
              </a:rPr>
              <a:t> and </a:t>
            </a:r>
            <a:r>
              <a:rPr lang="en-IN" dirty="0" err="1">
                <a:solidFill>
                  <a:schemeClr val="tx2">
                    <a:lumMod val="60000"/>
                    <a:lumOff val="40000"/>
                  </a:schemeClr>
                </a:solidFill>
              </a:rPr>
              <a:t>turnoffLed</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6CA6CC16-37C2-E372-F529-7BA83A41402B}"/>
              </a:ext>
            </a:extLst>
          </p:cNvPr>
          <p:cNvSpPr>
            <a:spLocks noGrp="1"/>
          </p:cNvSpPr>
          <p:nvPr>
            <p:ph idx="1"/>
          </p:nvPr>
        </p:nvSpPr>
        <p:spPr/>
        <p:txBody>
          <a:bodyPr/>
          <a:lstStyle/>
          <a:p>
            <a:pPr marL="0" indent="0">
              <a:buNone/>
            </a:pPr>
            <a:r>
              <a:rPr lang="en-US" dirty="0"/>
              <a:t>This function takes in character of note pressed and sets the relevant LED to the correct state. This function is called upon in Auto Play and Tutorial mode to light up and switch off the LEDs.</a:t>
            </a:r>
            <a:endParaRPr lang="en-IN" dirty="0"/>
          </a:p>
        </p:txBody>
      </p:sp>
    </p:spTree>
    <p:extLst>
      <p:ext uri="{BB962C8B-B14F-4D97-AF65-F5344CB8AC3E}">
        <p14:creationId xmlns:p14="http://schemas.microsoft.com/office/powerpoint/2010/main" val="397049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8161-0500-E0DD-1C2D-2FF50A8CFB89}"/>
              </a:ext>
            </a:extLst>
          </p:cNvPr>
          <p:cNvSpPr>
            <a:spLocks noGrp="1"/>
          </p:cNvSpPr>
          <p:nvPr>
            <p:ph type="title"/>
          </p:nvPr>
        </p:nvSpPr>
        <p:spPr/>
        <p:txBody>
          <a:bodyPr/>
          <a:lstStyle/>
          <a:p>
            <a:r>
              <a:rPr lang="en-IN" dirty="0" err="1">
                <a:solidFill>
                  <a:schemeClr val="tx2">
                    <a:lumMod val="60000"/>
                    <a:lumOff val="40000"/>
                  </a:schemeClr>
                </a:solidFill>
              </a:rPr>
              <a:t>autoPlay</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6CA6CC16-37C2-E372-F529-7BA83A41402B}"/>
              </a:ext>
            </a:extLst>
          </p:cNvPr>
          <p:cNvSpPr>
            <a:spLocks noGrp="1"/>
          </p:cNvSpPr>
          <p:nvPr>
            <p:ph idx="1"/>
          </p:nvPr>
        </p:nvSpPr>
        <p:spPr/>
        <p:txBody>
          <a:bodyPr/>
          <a:lstStyle/>
          <a:p>
            <a:pPr marL="0" indent="0">
              <a:buNone/>
            </a:pPr>
            <a:r>
              <a:rPr lang="en-US" dirty="0"/>
              <a:t>These functions takes in character of note to play the sound, the octave to play the note at and the delay in milliseconds after which to stop the sound. This is called upon by </a:t>
            </a:r>
            <a:r>
              <a:rPr lang="en-US" dirty="0" err="1"/>
              <a:t>aiPlaySong</a:t>
            </a:r>
            <a:r>
              <a:rPr lang="en-US" dirty="0"/>
              <a:t>{x} methods to play the correct notes on the buzzer.</a:t>
            </a:r>
            <a:endParaRPr lang="en-IN" dirty="0"/>
          </a:p>
        </p:txBody>
      </p:sp>
    </p:spTree>
    <p:extLst>
      <p:ext uri="{BB962C8B-B14F-4D97-AF65-F5344CB8AC3E}">
        <p14:creationId xmlns:p14="http://schemas.microsoft.com/office/powerpoint/2010/main" val="92105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0F5-145D-A4D8-5E60-1ACD0D7CB0D0}"/>
              </a:ext>
            </a:extLst>
          </p:cNvPr>
          <p:cNvSpPr>
            <a:spLocks noGrp="1"/>
          </p:cNvSpPr>
          <p:nvPr>
            <p:ph type="title"/>
          </p:nvPr>
        </p:nvSpPr>
        <p:spPr/>
        <p:txBody>
          <a:bodyPr/>
          <a:lstStyle/>
          <a:p>
            <a:r>
              <a:rPr lang="en-IN" dirty="0" err="1">
                <a:solidFill>
                  <a:schemeClr val="tx2">
                    <a:lumMod val="60000"/>
                    <a:lumOff val="40000"/>
                  </a:schemeClr>
                </a:solidFill>
              </a:rPr>
              <a:t>aiPlaySong</a:t>
            </a:r>
            <a:r>
              <a:rPr lang="en-IN" dirty="0">
                <a:solidFill>
                  <a:schemeClr val="tx2">
                    <a:lumMod val="60000"/>
                    <a:lumOff val="40000"/>
                  </a:schemeClr>
                </a:solidFill>
              </a:rPr>
              <a:t>{x}</a:t>
            </a:r>
          </a:p>
        </p:txBody>
      </p:sp>
      <p:sp>
        <p:nvSpPr>
          <p:cNvPr id="3" name="Content Placeholder 2">
            <a:extLst>
              <a:ext uri="{FF2B5EF4-FFF2-40B4-BE49-F238E27FC236}">
                <a16:creationId xmlns:a16="http://schemas.microsoft.com/office/drawing/2014/main" id="{2B8273A6-AEB1-0C2C-4985-CBD7DF468EE1}"/>
              </a:ext>
            </a:extLst>
          </p:cNvPr>
          <p:cNvSpPr>
            <a:spLocks noGrp="1"/>
          </p:cNvSpPr>
          <p:nvPr>
            <p:ph idx="1"/>
          </p:nvPr>
        </p:nvSpPr>
        <p:spPr/>
        <p:txBody>
          <a:bodyPr/>
          <a:lstStyle/>
          <a:p>
            <a:pPr marL="0" indent="0">
              <a:buNone/>
            </a:pPr>
            <a:r>
              <a:rPr lang="en-US" dirty="0"/>
              <a:t>The sequence of notes to play have been added as character array in the program. When such a function is called, the CPU loops through the relevant loop and plays the relevant sound by calling auto play function, switches the relevant LED on and off by invoking </a:t>
            </a:r>
            <a:r>
              <a:rPr lang="en-US" dirty="0" err="1"/>
              <a:t>lightLed</a:t>
            </a:r>
            <a:r>
              <a:rPr lang="en-US" dirty="0"/>
              <a:t> and </a:t>
            </a:r>
            <a:r>
              <a:rPr lang="en-US" dirty="0" err="1"/>
              <a:t>turnoffLed</a:t>
            </a:r>
            <a:r>
              <a:rPr lang="en-US" dirty="0"/>
              <a:t> function. After the loop is terminated, the program returns to default state of free play.</a:t>
            </a:r>
            <a:endParaRPr lang="en-IN" dirty="0"/>
          </a:p>
        </p:txBody>
      </p:sp>
    </p:spTree>
    <p:extLst>
      <p:ext uri="{BB962C8B-B14F-4D97-AF65-F5344CB8AC3E}">
        <p14:creationId xmlns:p14="http://schemas.microsoft.com/office/powerpoint/2010/main" val="285575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4DDB-38B9-33F9-D772-490892FCD533}"/>
              </a:ext>
            </a:extLst>
          </p:cNvPr>
          <p:cNvSpPr>
            <a:spLocks noGrp="1"/>
          </p:cNvSpPr>
          <p:nvPr>
            <p:ph type="title"/>
          </p:nvPr>
        </p:nvSpPr>
        <p:spPr/>
        <p:txBody>
          <a:bodyPr/>
          <a:lstStyle/>
          <a:p>
            <a:r>
              <a:rPr lang="en-IN" dirty="0">
                <a:solidFill>
                  <a:schemeClr val="tx2">
                    <a:lumMod val="60000"/>
                    <a:lumOff val="40000"/>
                  </a:schemeClr>
                </a:solidFill>
              </a:rPr>
              <a:t>song_{x}</a:t>
            </a:r>
          </a:p>
        </p:txBody>
      </p:sp>
      <p:sp>
        <p:nvSpPr>
          <p:cNvPr id="3" name="Content Placeholder 2">
            <a:extLst>
              <a:ext uri="{FF2B5EF4-FFF2-40B4-BE49-F238E27FC236}">
                <a16:creationId xmlns:a16="http://schemas.microsoft.com/office/drawing/2014/main" id="{7025753A-5EA7-71FA-AC7D-63A5AF247967}"/>
              </a:ext>
            </a:extLst>
          </p:cNvPr>
          <p:cNvSpPr>
            <a:spLocks noGrp="1"/>
          </p:cNvSpPr>
          <p:nvPr>
            <p:ph idx="1"/>
          </p:nvPr>
        </p:nvSpPr>
        <p:spPr/>
        <p:txBody>
          <a:bodyPr/>
          <a:lstStyle/>
          <a:p>
            <a:pPr marL="0" indent="0">
              <a:buNone/>
            </a:pPr>
            <a:r>
              <a:rPr lang="en-US" dirty="0"/>
              <a:t>This function is called to play song ‘x’ in tutorial mode, since the correct sequence of notes is known, the function loops through relevant loops lighting up LEDs corresponding to the note and if the same key is pressed, the board then reads the next note and so on until the array is exhausted at which point, the program returns to default state of free play. If an incorrect key is pressed, the piano stays in that loop.</a:t>
            </a:r>
            <a:endParaRPr lang="en-IN" dirty="0"/>
          </a:p>
        </p:txBody>
      </p:sp>
    </p:spTree>
    <p:extLst>
      <p:ext uri="{BB962C8B-B14F-4D97-AF65-F5344CB8AC3E}">
        <p14:creationId xmlns:p14="http://schemas.microsoft.com/office/powerpoint/2010/main" val="230825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EA1292-28F9-9C37-A359-63F6E137A7A8}"/>
              </a:ext>
            </a:extLst>
          </p:cNvPr>
          <p:cNvSpPr>
            <a:spLocks noGrp="1"/>
          </p:cNvSpPr>
          <p:nvPr>
            <p:ph type="title"/>
          </p:nvPr>
        </p:nvSpPr>
        <p:spPr/>
        <p:txBody>
          <a:bodyPr/>
          <a:lstStyle/>
          <a:p>
            <a:r>
              <a:rPr lang="en-IN" dirty="0">
                <a:solidFill>
                  <a:schemeClr val="tx2">
                    <a:lumMod val="60000"/>
                    <a:lumOff val="40000"/>
                  </a:schemeClr>
                </a:solidFill>
              </a:rPr>
              <a:t>Overview</a:t>
            </a:r>
          </a:p>
        </p:txBody>
      </p:sp>
      <p:pic>
        <p:nvPicPr>
          <p:cNvPr id="12" name="Picture Placeholder 11">
            <a:extLst>
              <a:ext uri="{FF2B5EF4-FFF2-40B4-BE49-F238E27FC236}">
                <a16:creationId xmlns:a16="http://schemas.microsoft.com/office/drawing/2014/main" id="{0F15E34B-DD19-C278-B1E8-920A2E1EF55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819" r="2819"/>
          <a:stretch>
            <a:fillRect/>
          </a:stretch>
        </p:blipFill>
        <p:spPr/>
      </p:pic>
      <p:sp>
        <p:nvSpPr>
          <p:cNvPr id="6" name="Text Placeholder 5">
            <a:extLst>
              <a:ext uri="{FF2B5EF4-FFF2-40B4-BE49-F238E27FC236}">
                <a16:creationId xmlns:a16="http://schemas.microsoft.com/office/drawing/2014/main" id="{E4A6C156-897E-2D50-777D-FC5CFB8C41CF}"/>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We designed a paper piano with keys working on the principle of capacitive touch.</a:t>
            </a:r>
          </a:p>
          <a:p>
            <a:pPr marL="285750" indent="-285750">
              <a:buFont typeface="Arial" panose="020B0604020202020204" pitchFamily="34" charset="0"/>
              <a:buChar char="•"/>
            </a:pPr>
            <a:r>
              <a:rPr lang="en-IN" dirty="0"/>
              <a:t>LEDs have been connected to indicate the current key pressed or the future key to press.</a:t>
            </a:r>
          </a:p>
          <a:p>
            <a:pPr marL="285750" indent="-285750">
              <a:buFont typeface="Arial" panose="020B0604020202020204" pitchFamily="34" charset="0"/>
              <a:buChar char="•"/>
            </a:pPr>
            <a:r>
              <a:rPr lang="en-IN" dirty="0"/>
              <a:t>A piezo-buzzer is connected to play the piano notes at the frequency specified.</a:t>
            </a:r>
          </a:p>
          <a:p>
            <a:pPr marL="285750" indent="-285750">
              <a:buFont typeface="Arial" panose="020B0604020202020204" pitchFamily="34" charset="0"/>
              <a:buChar char="•"/>
            </a:pPr>
            <a:r>
              <a:rPr lang="en-IN" dirty="0"/>
              <a:t>The piano has a HC-05 Bluetooth module to communicate with Android App designed for this task.</a:t>
            </a:r>
          </a:p>
        </p:txBody>
      </p:sp>
    </p:spTree>
    <p:extLst>
      <p:ext uri="{BB962C8B-B14F-4D97-AF65-F5344CB8AC3E}">
        <p14:creationId xmlns:p14="http://schemas.microsoft.com/office/powerpoint/2010/main" val="86423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5BCD160-A966-4535-AC3B-6C2453E3E03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2071794" y="213081"/>
            <a:ext cx="8048411" cy="5549073"/>
          </a:xfrm>
          <a:prstGeom prst="rect">
            <a:avLst/>
          </a:prstGeom>
        </p:spPr>
      </p:pic>
      <p:sp>
        <p:nvSpPr>
          <p:cNvPr id="16" name="TextBox 15">
            <a:extLst>
              <a:ext uri="{FF2B5EF4-FFF2-40B4-BE49-F238E27FC236}">
                <a16:creationId xmlns:a16="http://schemas.microsoft.com/office/drawing/2014/main" id="{E91314A4-0D26-7D02-79ED-6096E8C15E11}"/>
              </a:ext>
            </a:extLst>
          </p:cNvPr>
          <p:cNvSpPr txBox="1"/>
          <p:nvPr/>
        </p:nvSpPr>
        <p:spPr>
          <a:xfrm>
            <a:off x="2071794" y="5762154"/>
            <a:ext cx="8048411" cy="369332"/>
          </a:xfrm>
          <a:prstGeom prst="rect">
            <a:avLst/>
          </a:prstGeom>
          <a:noFill/>
        </p:spPr>
        <p:txBody>
          <a:bodyPr wrap="square" rtlCol="0">
            <a:spAutoFit/>
          </a:bodyPr>
          <a:lstStyle/>
          <a:p>
            <a:pPr algn="ctr"/>
            <a:r>
              <a:rPr lang="en-IN" b="1" dirty="0"/>
              <a:t>Schematic Representing connections done in the circuit</a:t>
            </a:r>
          </a:p>
        </p:txBody>
      </p:sp>
    </p:spTree>
    <p:extLst>
      <p:ext uri="{BB962C8B-B14F-4D97-AF65-F5344CB8AC3E}">
        <p14:creationId xmlns:p14="http://schemas.microsoft.com/office/powerpoint/2010/main" val="307258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5D57-1931-C580-8A3A-EF18FEF3C00B}"/>
              </a:ext>
            </a:extLst>
          </p:cNvPr>
          <p:cNvSpPr>
            <a:spLocks noGrp="1"/>
          </p:cNvSpPr>
          <p:nvPr>
            <p:ph type="title"/>
          </p:nvPr>
        </p:nvSpPr>
        <p:spPr/>
        <p:txBody>
          <a:bodyPr/>
          <a:lstStyle/>
          <a:p>
            <a:r>
              <a:rPr lang="en-IN" dirty="0">
                <a:solidFill>
                  <a:schemeClr val="tx2">
                    <a:lumMod val="60000"/>
                    <a:lumOff val="40000"/>
                  </a:schemeClr>
                </a:solidFill>
              </a:rPr>
              <a:t>Circuit Components	</a:t>
            </a:r>
          </a:p>
        </p:txBody>
      </p:sp>
      <p:sp>
        <p:nvSpPr>
          <p:cNvPr id="3" name="Content Placeholder 2">
            <a:extLst>
              <a:ext uri="{FF2B5EF4-FFF2-40B4-BE49-F238E27FC236}">
                <a16:creationId xmlns:a16="http://schemas.microsoft.com/office/drawing/2014/main" id="{ACD88021-DF62-B8B0-4665-649B9576C5CA}"/>
              </a:ext>
            </a:extLst>
          </p:cNvPr>
          <p:cNvSpPr>
            <a:spLocks noGrp="1"/>
          </p:cNvSpPr>
          <p:nvPr>
            <p:ph idx="1"/>
          </p:nvPr>
        </p:nvSpPr>
        <p:spPr>
          <a:xfrm>
            <a:off x="838200" y="1825624"/>
            <a:ext cx="10605940" cy="5032376"/>
          </a:xfrm>
        </p:spPr>
        <p:txBody>
          <a:bodyPr>
            <a:normAutofit fontScale="92500" lnSpcReduction="10000"/>
          </a:bodyPr>
          <a:lstStyle/>
          <a:p>
            <a:pPr marL="0" indent="0">
              <a:buNone/>
            </a:pPr>
            <a:r>
              <a:rPr lang="en-US" sz="1800" dirty="0"/>
              <a:t>•</a:t>
            </a:r>
            <a:r>
              <a:rPr lang="en-US" sz="1800" b="1" dirty="0"/>
              <a:t>HC05 Bluetooth Module- </a:t>
            </a:r>
            <a:r>
              <a:rPr lang="en-US" sz="1800" dirty="0"/>
              <a:t>The RX pin of HC05 is connected to TX pin of Arduino and the TX pin of Arduino is connected to RX pin of Arduino. The VCC of the pin is connected to 5V and ground is connected to Arduino’s ground. The module communicates with the Arduino at 9600 bits/second and it is capable of receiving only 8-bit characters. We use it to send a character to the Arduino where further processing is done.</a:t>
            </a:r>
          </a:p>
          <a:p>
            <a:pPr marL="0" indent="0">
              <a:buNone/>
            </a:pPr>
            <a:r>
              <a:rPr lang="en-US" sz="1800" dirty="0"/>
              <a:t>•</a:t>
            </a:r>
            <a:r>
              <a:rPr lang="en-US" sz="1800" b="1" dirty="0"/>
              <a:t>LEDs-</a:t>
            </a:r>
            <a:r>
              <a:rPr lang="en-US" sz="1800" dirty="0"/>
              <a:t> LEDs are connected from Digital pin 10 to 12 and Analog pin A0 to A3, these light up to indicate the current or future note to play.</a:t>
            </a:r>
          </a:p>
          <a:p>
            <a:pPr marL="0" indent="0">
              <a:buNone/>
            </a:pPr>
            <a:r>
              <a:rPr lang="en-US" sz="1800" dirty="0"/>
              <a:t>•</a:t>
            </a:r>
            <a:r>
              <a:rPr lang="en-US" sz="1800" b="1" dirty="0"/>
              <a:t>Resistors-</a:t>
            </a:r>
            <a:r>
              <a:rPr lang="en-US" sz="1800" dirty="0"/>
              <a:t> One Million Ohm Resistors are connected with the capacitive touch sensors to decrease the sensitivity of the sensor.</a:t>
            </a:r>
          </a:p>
          <a:p>
            <a:pPr marL="0" indent="0">
              <a:buNone/>
            </a:pPr>
            <a:r>
              <a:rPr lang="en-US" sz="1800" dirty="0"/>
              <a:t>•</a:t>
            </a:r>
            <a:r>
              <a:rPr lang="en-US" sz="1800" b="1" dirty="0"/>
              <a:t>Capacitive Touch- </a:t>
            </a:r>
            <a:r>
              <a:rPr lang="en-US" sz="1800" dirty="0"/>
              <a:t>The sensor is made of a paper covered with graphite. When a human touch is sensed, it gives a higher reading than usual and this is exploited for triggering various function calls. A high value resistor is used to decrease the sensitivity of the sensor. The adjoining diagram explains its functioning. The receive pin is connected to digital pin 3 to pin 9 for the 7 sensors, while the send pin of all the 7 sensors are connected to Pin 2.</a:t>
            </a:r>
          </a:p>
          <a:p>
            <a:pPr marL="0" indent="0">
              <a:buNone/>
            </a:pPr>
            <a:r>
              <a:rPr lang="en-US" sz="1800" dirty="0"/>
              <a:t>•</a:t>
            </a:r>
            <a:r>
              <a:rPr lang="en-US" sz="1800" b="1" dirty="0"/>
              <a:t>Piezo buzzer- </a:t>
            </a:r>
            <a:r>
              <a:rPr lang="en-US" sz="1800" dirty="0"/>
              <a:t>This is connected to digital pin 13 and is used to play tones at specified frequencies. The Arduino sends a square wave to pin 13 to produce sound of the specified frequency. Since we have control only over sound, the result is not well produced. </a:t>
            </a:r>
          </a:p>
          <a:p>
            <a:pPr marL="0" indent="0">
              <a:buNone/>
            </a:pPr>
            <a:endParaRPr lang="en-US" sz="1800" dirty="0"/>
          </a:p>
          <a:p>
            <a:pPr marL="0" indent="0">
              <a:buNone/>
            </a:pPr>
            <a:endParaRPr lang="en-US" sz="1800" dirty="0"/>
          </a:p>
          <a:p>
            <a:pPr marL="0" indent="0">
              <a:buNone/>
            </a:pPr>
            <a:endParaRPr lang="en-US" sz="1800" dirty="0"/>
          </a:p>
          <a:p>
            <a:endParaRPr lang="en-IN" sz="1800" dirty="0"/>
          </a:p>
        </p:txBody>
      </p:sp>
    </p:spTree>
    <p:extLst>
      <p:ext uri="{BB962C8B-B14F-4D97-AF65-F5344CB8AC3E}">
        <p14:creationId xmlns:p14="http://schemas.microsoft.com/office/powerpoint/2010/main" val="223354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3612-6720-6966-114C-C2B176E03F34}"/>
              </a:ext>
            </a:extLst>
          </p:cNvPr>
          <p:cNvSpPr>
            <a:spLocks noGrp="1"/>
          </p:cNvSpPr>
          <p:nvPr>
            <p:ph type="title"/>
          </p:nvPr>
        </p:nvSpPr>
        <p:spPr/>
        <p:txBody>
          <a:bodyPr>
            <a:normAutofit fontScale="90000"/>
          </a:bodyPr>
          <a:lstStyle/>
          <a:p>
            <a:r>
              <a:rPr lang="en-IN" dirty="0">
                <a:solidFill>
                  <a:schemeClr val="tx2">
                    <a:lumMod val="60000"/>
                    <a:lumOff val="40000"/>
                  </a:schemeClr>
                </a:solidFill>
              </a:rPr>
              <a:t>Capacitive Touch and CapacitiveSensor Library</a:t>
            </a:r>
          </a:p>
        </p:txBody>
      </p:sp>
      <p:pic>
        <p:nvPicPr>
          <p:cNvPr id="6" name="Content Placeholder 5">
            <a:extLst>
              <a:ext uri="{FF2B5EF4-FFF2-40B4-BE49-F238E27FC236}">
                <a16:creationId xmlns:a16="http://schemas.microsoft.com/office/drawing/2014/main" id="{F38E0E4E-F6FE-E6D0-35F5-38EDD3396F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6458744" y="1667669"/>
            <a:ext cx="3286125" cy="3048000"/>
          </a:xfrm>
          <a:prstGeom prst="rect">
            <a:avLst/>
          </a:prstGeom>
          <a:noFill/>
          <a:ln>
            <a:noFill/>
          </a:ln>
        </p:spPr>
      </p:pic>
      <p:sp>
        <p:nvSpPr>
          <p:cNvPr id="5" name="Text Placeholder 4">
            <a:extLst>
              <a:ext uri="{FF2B5EF4-FFF2-40B4-BE49-F238E27FC236}">
                <a16:creationId xmlns:a16="http://schemas.microsoft.com/office/drawing/2014/main" id="{82D4782B-C65A-2710-EC2C-7086E421E07A}"/>
              </a:ext>
            </a:extLst>
          </p:cNvPr>
          <p:cNvSpPr>
            <a:spLocks noGrp="1"/>
          </p:cNvSpPr>
          <p:nvPr>
            <p:ph type="body" sz="half" idx="2"/>
          </p:nvPr>
        </p:nvSpPr>
        <p:spPr/>
        <p:txBody>
          <a:bodyPr>
            <a:normAutofit fontScale="92500"/>
          </a:bodyPr>
          <a:lstStyle/>
          <a:p>
            <a:r>
              <a:rPr lang="en-IN" dirty="0"/>
              <a:t>For the keys capacitive touch sensor was created using paper and graphite pencil. When the human touch is detected, there is a change in the RC period and this change can be detected by the Capacitive Sensor objects in Capacitive Sensor Library for Arduino.</a:t>
            </a:r>
          </a:p>
          <a:p>
            <a:r>
              <a:rPr lang="en-IN" dirty="0"/>
              <a:t>The capacitive sensor’s sensitivity is reduced by attaching a 1M ohm resistor. The exact level at which the key is to be pressed is empirically determined and it varies with humidity, temperature and most importantly with the surface on which it is kept.</a:t>
            </a:r>
          </a:p>
        </p:txBody>
      </p:sp>
    </p:spTree>
    <p:extLst>
      <p:ext uri="{BB962C8B-B14F-4D97-AF65-F5344CB8AC3E}">
        <p14:creationId xmlns:p14="http://schemas.microsoft.com/office/powerpoint/2010/main" val="266918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955BF7-5700-E46E-E798-FF2C02C1ACF6}"/>
              </a:ext>
            </a:extLst>
          </p:cNvPr>
          <p:cNvSpPr>
            <a:spLocks noGrp="1"/>
          </p:cNvSpPr>
          <p:nvPr>
            <p:ph type="title"/>
          </p:nvPr>
        </p:nvSpPr>
        <p:spPr/>
        <p:txBody>
          <a:bodyPr/>
          <a:lstStyle/>
          <a:p>
            <a:r>
              <a:rPr lang="en-IN" dirty="0">
                <a:solidFill>
                  <a:schemeClr val="tx2">
                    <a:lumMod val="60000"/>
                    <a:lumOff val="40000"/>
                  </a:schemeClr>
                </a:solidFill>
              </a:rPr>
              <a:t>Android App: </a:t>
            </a:r>
            <a:r>
              <a:rPr lang="en-IN" dirty="0" err="1">
                <a:solidFill>
                  <a:schemeClr val="tx2">
                    <a:lumMod val="60000"/>
                    <a:lumOff val="40000"/>
                  </a:schemeClr>
                </a:solidFill>
              </a:rPr>
              <a:t>Piano_Copilot</a:t>
            </a:r>
            <a:endParaRPr lang="en-IN" dirty="0">
              <a:solidFill>
                <a:schemeClr val="tx2">
                  <a:lumMod val="60000"/>
                  <a:lumOff val="40000"/>
                </a:schemeClr>
              </a:solidFill>
            </a:endParaRPr>
          </a:p>
        </p:txBody>
      </p:sp>
      <p:sp>
        <p:nvSpPr>
          <p:cNvPr id="6" name="Text Placeholder 5">
            <a:extLst>
              <a:ext uri="{FF2B5EF4-FFF2-40B4-BE49-F238E27FC236}">
                <a16:creationId xmlns:a16="http://schemas.microsoft.com/office/drawing/2014/main" id="{F0498294-2DD2-84B3-65A8-EAB1F1820ED4}"/>
              </a:ext>
            </a:extLst>
          </p:cNvPr>
          <p:cNvSpPr>
            <a:spLocks noGrp="1"/>
          </p:cNvSpPr>
          <p:nvPr>
            <p:ph type="body" idx="1"/>
          </p:nvPr>
        </p:nvSpPr>
        <p:spPr/>
        <p:txBody>
          <a:bodyPr/>
          <a:lstStyle/>
          <a:p>
            <a:r>
              <a:rPr lang="en-IN" dirty="0"/>
              <a:t>In this section we will explain the functioning of Android App and how it communicates with the Arduino board.</a:t>
            </a:r>
          </a:p>
        </p:txBody>
      </p:sp>
    </p:spTree>
    <p:extLst>
      <p:ext uri="{BB962C8B-B14F-4D97-AF65-F5344CB8AC3E}">
        <p14:creationId xmlns:p14="http://schemas.microsoft.com/office/powerpoint/2010/main" val="67852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29F50-5DCC-52DA-750B-89D98F3E375E}"/>
              </a:ext>
            </a:extLst>
          </p:cNvPr>
          <p:cNvSpPr>
            <a:spLocks noGrp="1"/>
          </p:cNvSpPr>
          <p:nvPr>
            <p:ph type="title"/>
          </p:nvPr>
        </p:nvSpPr>
        <p:spPr/>
        <p:txBody>
          <a:bodyPr/>
          <a:lstStyle/>
          <a:p>
            <a:r>
              <a:rPr lang="en-IN" dirty="0">
                <a:solidFill>
                  <a:schemeClr val="tx2">
                    <a:lumMod val="60000"/>
                    <a:lumOff val="40000"/>
                  </a:schemeClr>
                </a:solidFill>
              </a:rPr>
              <a:t>The Three Modes</a:t>
            </a:r>
          </a:p>
        </p:txBody>
      </p:sp>
      <p:sp>
        <p:nvSpPr>
          <p:cNvPr id="7" name="Content Placeholder 6">
            <a:extLst>
              <a:ext uri="{FF2B5EF4-FFF2-40B4-BE49-F238E27FC236}">
                <a16:creationId xmlns:a16="http://schemas.microsoft.com/office/drawing/2014/main" id="{7B69630E-BCB4-D17C-AA9A-8195C1038FA2}"/>
              </a:ext>
            </a:extLst>
          </p:cNvPr>
          <p:cNvSpPr>
            <a:spLocks noGrp="1"/>
          </p:cNvSpPr>
          <p:nvPr>
            <p:ph idx="1"/>
          </p:nvPr>
        </p:nvSpPr>
        <p:spPr/>
        <p:txBody>
          <a:bodyPr>
            <a:normAutofit fontScale="77500" lnSpcReduction="20000"/>
          </a:bodyPr>
          <a:lstStyle/>
          <a:p>
            <a:r>
              <a:rPr lang="en-US" b="1" dirty="0"/>
              <a:t>Free Play- </a:t>
            </a:r>
            <a:r>
              <a:rPr lang="en-US" dirty="0"/>
              <a:t>This is the default state of the piano. When the user selects this mode, the app asks the user for an octave and when an octave is selected, the app directs the Arduino to play the note in the selected octave corresponding to the key pressed by the user. In this mode the paper piano acts as a ‘vanilla’ piano.</a:t>
            </a:r>
          </a:p>
          <a:p>
            <a:r>
              <a:rPr lang="en-US" b="1" dirty="0"/>
              <a:t>Learn to Play- </a:t>
            </a:r>
            <a:r>
              <a:rPr lang="en-US" dirty="0"/>
              <a:t>This is an interactive tutorial mode, which allows the user to learn to play some tunes and song on paper piano. Currently, 5 songs have been implemented, when a song is selected, the piano sends a character from ‘A’ to ‘E’ corresponding to each song to the HC-05 module</a:t>
            </a:r>
          </a:p>
          <a:p>
            <a:r>
              <a:rPr lang="en-US" b="1" dirty="0"/>
              <a:t>Auto Play- </a:t>
            </a:r>
            <a:r>
              <a:rPr lang="en-US" dirty="0"/>
              <a:t>This mode sets the ‘Arduino’ to play the songs on its own. Here the app sends a character, ‘a’ to ‘e’ via Bluetooth to the HC-05 module. All the 5 tutorial songs have been implemented for this mode</a:t>
            </a:r>
            <a:endParaRPr lang="en-IN" dirty="0"/>
          </a:p>
        </p:txBody>
      </p:sp>
    </p:spTree>
    <p:extLst>
      <p:ext uri="{BB962C8B-B14F-4D97-AF65-F5344CB8AC3E}">
        <p14:creationId xmlns:p14="http://schemas.microsoft.com/office/powerpoint/2010/main" val="11451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930DE8-5DB6-353B-0492-B93FCB1E4D89}"/>
              </a:ext>
            </a:extLst>
          </p:cNvPr>
          <p:cNvPicPr>
            <a:picLocks noChangeAspect="1"/>
          </p:cNvPicPr>
          <p:nvPr/>
        </p:nvPicPr>
        <p:blipFill rotWithShape="1">
          <a:blip r:embed="rId2">
            <a:extLst>
              <a:ext uri="{28A0092B-C50C-407E-A947-70E740481C1C}">
                <a14:useLocalDpi xmlns:a14="http://schemas.microsoft.com/office/drawing/2010/main" val="0"/>
              </a:ext>
            </a:extLst>
          </a:blip>
          <a:srcRect b="57580"/>
          <a:stretch/>
        </p:blipFill>
        <p:spPr>
          <a:xfrm>
            <a:off x="5996944" y="3948872"/>
            <a:ext cx="3086100" cy="2909128"/>
          </a:xfrm>
          <a:prstGeom prst="rect">
            <a:avLst/>
          </a:prstGeom>
        </p:spPr>
      </p:pic>
      <p:pic>
        <p:nvPicPr>
          <p:cNvPr id="7" name="Picture 6">
            <a:extLst>
              <a:ext uri="{FF2B5EF4-FFF2-40B4-BE49-F238E27FC236}">
                <a16:creationId xmlns:a16="http://schemas.microsoft.com/office/drawing/2014/main" id="{356A869A-BFF3-5E2B-6CB4-ECD42DD8B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692" y="843524"/>
            <a:ext cx="2454110" cy="5453577"/>
          </a:xfrm>
          <a:prstGeom prst="rect">
            <a:avLst/>
          </a:prstGeom>
        </p:spPr>
      </p:pic>
      <p:pic>
        <p:nvPicPr>
          <p:cNvPr id="11" name="Picture 10">
            <a:extLst>
              <a:ext uri="{FF2B5EF4-FFF2-40B4-BE49-F238E27FC236}">
                <a16:creationId xmlns:a16="http://schemas.microsoft.com/office/drawing/2014/main" id="{DD4D3A71-46D9-E2FC-7FED-CE1797FE36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66" y="843525"/>
            <a:ext cx="2454111" cy="5453580"/>
          </a:xfrm>
          <a:prstGeom prst="rect">
            <a:avLst/>
          </a:prstGeom>
        </p:spPr>
      </p:pic>
      <p:pic>
        <p:nvPicPr>
          <p:cNvPr id="13" name="Picture 12">
            <a:extLst>
              <a:ext uri="{FF2B5EF4-FFF2-40B4-BE49-F238E27FC236}">
                <a16:creationId xmlns:a16="http://schemas.microsoft.com/office/drawing/2014/main" id="{7734F5DB-9AD7-EF8B-5C7B-6C7DDDD62013}"/>
              </a:ext>
            </a:extLst>
          </p:cNvPr>
          <p:cNvPicPr>
            <a:picLocks noChangeAspect="1"/>
          </p:cNvPicPr>
          <p:nvPr/>
        </p:nvPicPr>
        <p:blipFill rotWithShape="1">
          <a:blip r:embed="rId5">
            <a:extLst>
              <a:ext uri="{28A0092B-C50C-407E-A947-70E740481C1C}">
                <a14:useLocalDpi xmlns:a14="http://schemas.microsoft.com/office/drawing/2010/main" val="0"/>
              </a:ext>
            </a:extLst>
          </a:blip>
          <a:srcRect b="38486"/>
          <a:stretch/>
        </p:blipFill>
        <p:spPr>
          <a:xfrm>
            <a:off x="9188243" y="0"/>
            <a:ext cx="2802148" cy="3830468"/>
          </a:xfrm>
          <a:prstGeom prst="rect">
            <a:avLst/>
          </a:prstGeom>
        </p:spPr>
      </p:pic>
      <p:pic>
        <p:nvPicPr>
          <p:cNvPr id="15" name="Picture 14">
            <a:extLst>
              <a:ext uri="{FF2B5EF4-FFF2-40B4-BE49-F238E27FC236}">
                <a16:creationId xmlns:a16="http://schemas.microsoft.com/office/drawing/2014/main" id="{C9F1A797-3F7F-941A-CF05-13238C90F4DF}"/>
              </a:ext>
            </a:extLst>
          </p:cNvPr>
          <p:cNvPicPr>
            <a:picLocks noChangeAspect="1"/>
          </p:cNvPicPr>
          <p:nvPr/>
        </p:nvPicPr>
        <p:blipFill rotWithShape="1">
          <a:blip r:embed="rId6">
            <a:extLst>
              <a:ext uri="{28A0092B-C50C-407E-A947-70E740481C1C}">
                <a14:useLocalDpi xmlns:a14="http://schemas.microsoft.com/office/drawing/2010/main" val="0"/>
              </a:ext>
            </a:extLst>
          </a:blip>
          <a:srcRect b="57580"/>
          <a:stretch/>
        </p:blipFill>
        <p:spPr>
          <a:xfrm>
            <a:off x="6008262" y="0"/>
            <a:ext cx="3086100" cy="2909128"/>
          </a:xfrm>
          <a:prstGeom prst="rect">
            <a:avLst/>
          </a:prstGeom>
        </p:spPr>
      </p:pic>
      <p:sp>
        <p:nvSpPr>
          <p:cNvPr id="16" name="TextBox 15">
            <a:extLst>
              <a:ext uri="{FF2B5EF4-FFF2-40B4-BE49-F238E27FC236}">
                <a16:creationId xmlns:a16="http://schemas.microsoft.com/office/drawing/2014/main" id="{52DAEECD-30AB-BFA6-55B7-C8883E75B07C}"/>
              </a:ext>
            </a:extLst>
          </p:cNvPr>
          <p:cNvSpPr txBox="1"/>
          <p:nvPr/>
        </p:nvSpPr>
        <p:spPr>
          <a:xfrm>
            <a:off x="477447" y="6334780"/>
            <a:ext cx="2133148" cy="523220"/>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pPr algn="ctr"/>
            <a:r>
              <a:rPr lang="en-IN" sz="1400" dirty="0"/>
              <a:t>The </a:t>
            </a:r>
            <a:r>
              <a:rPr lang="en-IN" sz="1400" dirty="0" err="1"/>
              <a:t>MainScreen</a:t>
            </a:r>
            <a:r>
              <a:rPr lang="en-IN" sz="1400" dirty="0"/>
              <a:t> with open</a:t>
            </a:r>
          </a:p>
          <a:p>
            <a:pPr algn="ctr"/>
            <a:r>
              <a:rPr lang="en-IN" sz="1400" dirty="0"/>
              <a:t>menu</a:t>
            </a:r>
          </a:p>
        </p:txBody>
      </p:sp>
      <p:sp>
        <p:nvSpPr>
          <p:cNvPr id="17" name="TextBox 16">
            <a:extLst>
              <a:ext uri="{FF2B5EF4-FFF2-40B4-BE49-F238E27FC236}">
                <a16:creationId xmlns:a16="http://schemas.microsoft.com/office/drawing/2014/main" id="{EC3BEC67-640B-C601-7A7B-0CA4E2F134AF}"/>
              </a:ext>
            </a:extLst>
          </p:cNvPr>
          <p:cNvSpPr txBox="1"/>
          <p:nvPr/>
        </p:nvSpPr>
        <p:spPr>
          <a:xfrm>
            <a:off x="3014692" y="6297101"/>
            <a:ext cx="2454110" cy="46166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IN" sz="1200" dirty="0"/>
              <a:t>‘About this application’ section of App</a:t>
            </a:r>
          </a:p>
        </p:txBody>
      </p:sp>
      <p:sp>
        <p:nvSpPr>
          <p:cNvPr id="18" name="TextBox 17">
            <a:extLst>
              <a:ext uri="{FF2B5EF4-FFF2-40B4-BE49-F238E27FC236}">
                <a16:creationId xmlns:a16="http://schemas.microsoft.com/office/drawing/2014/main" id="{A3877898-923B-3FC9-D2D4-C54F3BE08976}"/>
              </a:ext>
            </a:extLst>
          </p:cNvPr>
          <p:cNvSpPr txBox="1"/>
          <p:nvPr/>
        </p:nvSpPr>
        <p:spPr>
          <a:xfrm>
            <a:off x="5996944" y="2923981"/>
            <a:ext cx="3086100"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dirty="0"/>
              <a:t>Song Selection Screen for Learn to Play Mode</a:t>
            </a:r>
          </a:p>
        </p:txBody>
      </p:sp>
      <p:sp>
        <p:nvSpPr>
          <p:cNvPr id="20" name="TextBox 19">
            <a:extLst>
              <a:ext uri="{FF2B5EF4-FFF2-40B4-BE49-F238E27FC236}">
                <a16:creationId xmlns:a16="http://schemas.microsoft.com/office/drawing/2014/main" id="{9EECEE41-7C28-1909-5BA7-054AA377EB0D}"/>
              </a:ext>
            </a:extLst>
          </p:cNvPr>
          <p:cNvSpPr txBox="1"/>
          <p:nvPr/>
        </p:nvSpPr>
        <p:spPr>
          <a:xfrm>
            <a:off x="9046267" y="6112435"/>
            <a:ext cx="3086100"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dirty="0"/>
              <a:t>Song Selection Screen for Auto Play Mode</a:t>
            </a:r>
          </a:p>
        </p:txBody>
      </p:sp>
      <p:sp>
        <p:nvSpPr>
          <p:cNvPr id="21" name="TextBox 20">
            <a:extLst>
              <a:ext uri="{FF2B5EF4-FFF2-40B4-BE49-F238E27FC236}">
                <a16:creationId xmlns:a16="http://schemas.microsoft.com/office/drawing/2014/main" id="{3C340A21-E916-5004-B107-BAF0B50CBD74}"/>
              </a:ext>
            </a:extLst>
          </p:cNvPr>
          <p:cNvSpPr txBox="1"/>
          <p:nvPr/>
        </p:nvSpPr>
        <p:spPr>
          <a:xfrm>
            <a:off x="9161624" y="3880345"/>
            <a:ext cx="2828767"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dirty="0"/>
              <a:t>Octave selection Screen for </a:t>
            </a:r>
            <a:r>
              <a:rPr lang="en-IN" dirty="0" err="1"/>
              <a:t>FreePlay</a:t>
            </a:r>
            <a:r>
              <a:rPr lang="en-IN" dirty="0"/>
              <a:t> Mode</a:t>
            </a:r>
          </a:p>
        </p:txBody>
      </p:sp>
    </p:spTree>
    <p:extLst>
      <p:ext uri="{BB962C8B-B14F-4D97-AF65-F5344CB8AC3E}">
        <p14:creationId xmlns:p14="http://schemas.microsoft.com/office/powerpoint/2010/main" val="325114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5D853E-36D1-87A5-9A71-E8B9A4206AF4}"/>
              </a:ext>
            </a:extLst>
          </p:cNvPr>
          <p:cNvSpPr>
            <a:spLocks noGrp="1"/>
          </p:cNvSpPr>
          <p:nvPr>
            <p:ph type="title"/>
          </p:nvPr>
        </p:nvSpPr>
        <p:spPr/>
        <p:txBody>
          <a:bodyPr/>
          <a:lstStyle/>
          <a:p>
            <a:r>
              <a:rPr lang="en-IN" dirty="0">
                <a:solidFill>
                  <a:schemeClr val="tx2">
                    <a:lumMod val="60000"/>
                    <a:lumOff val="40000"/>
                  </a:schemeClr>
                </a:solidFill>
              </a:rPr>
              <a:t>Arduino Code</a:t>
            </a:r>
          </a:p>
        </p:txBody>
      </p:sp>
      <p:sp>
        <p:nvSpPr>
          <p:cNvPr id="9" name="Text Placeholder 8">
            <a:extLst>
              <a:ext uri="{FF2B5EF4-FFF2-40B4-BE49-F238E27FC236}">
                <a16:creationId xmlns:a16="http://schemas.microsoft.com/office/drawing/2014/main" id="{3371C498-806B-5940-8A34-919B9E5A0299}"/>
              </a:ext>
            </a:extLst>
          </p:cNvPr>
          <p:cNvSpPr>
            <a:spLocks noGrp="1"/>
          </p:cNvSpPr>
          <p:nvPr>
            <p:ph type="body" idx="1"/>
          </p:nvPr>
        </p:nvSpPr>
        <p:spPr/>
        <p:txBody>
          <a:bodyPr/>
          <a:lstStyle/>
          <a:p>
            <a:r>
              <a:rPr lang="en-IN" dirty="0"/>
              <a:t>This section of the report explains the functioning of the Arduino code.</a:t>
            </a:r>
          </a:p>
        </p:txBody>
      </p:sp>
    </p:spTree>
    <p:extLst>
      <p:ext uri="{BB962C8B-B14F-4D97-AF65-F5344CB8AC3E}">
        <p14:creationId xmlns:p14="http://schemas.microsoft.com/office/powerpoint/2010/main" val="1697556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TM10001115[[fn=Parcel]]</Template>
  <TotalTime>200</TotalTime>
  <Words>1343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CS209-210 Mini-Project: Paper Piano </vt:lpstr>
      <vt:lpstr>Overview</vt:lpstr>
      <vt:lpstr>PowerPoint Presentation</vt:lpstr>
      <vt:lpstr>Circuit Components </vt:lpstr>
      <vt:lpstr>Capacitive Touch and CapacitiveSensor Library</vt:lpstr>
      <vt:lpstr>Android App: Piano_Copilot</vt:lpstr>
      <vt:lpstr>The Three Modes</vt:lpstr>
      <vt:lpstr>PowerPoint Presentation</vt:lpstr>
      <vt:lpstr>Arduino Code</vt:lpstr>
      <vt:lpstr>Initialization</vt:lpstr>
      <vt:lpstr>Setup Function</vt:lpstr>
      <vt:lpstr>Loop Function</vt:lpstr>
      <vt:lpstr>findKeyPressed()</vt:lpstr>
      <vt:lpstr>lightLed and turnoffLed</vt:lpstr>
      <vt:lpstr>autoPlay</vt:lpstr>
      <vt:lpstr>aiPlaySong{x}</vt:lpstr>
      <vt:lpstr>song_{x}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CS209-210 Mini-Project: Paper Piano </dc:title>
  <dc:creator>Archit Sharma</dc:creator>
  <cp:lastModifiedBy>Archit Sharma</cp:lastModifiedBy>
  <cp:revision>1</cp:revision>
  <dcterms:created xsi:type="dcterms:W3CDTF">2022-12-02T05:48:31Z</dcterms:created>
  <dcterms:modified xsi:type="dcterms:W3CDTF">2022-12-02T09:09:02Z</dcterms:modified>
</cp:coreProperties>
</file>