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1" r:id="rId9"/>
    <p:sldId id="262"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16B1130-7C08-4E97-8BBE-BF5E0FF5077D}" type="datetimeFigureOut">
              <a:rPr lang="fr-FR" smtClean="0"/>
              <a:t>19/10/2021</a:t>
            </a:fld>
            <a:endParaRPr lang="fr-FR"/>
          </a:p>
        </p:txBody>
      </p:sp>
      <p:sp>
        <p:nvSpPr>
          <p:cNvPr id="5" name="Footer Placeholder 4"/>
          <p:cNvSpPr>
            <a:spLocks noGrp="1"/>
          </p:cNvSpPr>
          <p:nvPr>
            <p:ph type="ftr" sz="quarter" idx="11"/>
          </p:nvPr>
        </p:nvSpPr>
        <p:spPr/>
        <p:txBody>
          <a:bodyPr/>
          <a:lstStyle/>
          <a:p>
            <a:endParaRPr lang="fr-F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B39DB9E-239A-4321-ABA5-F6E80C83E401}" type="slidenum">
              <a:rPr lang="fr-FR" smtClean="0"/>
              <a:t>‹N°›</a:t>
            </a:fld>
            <a:endParaRPr lang="fr-F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16B1130-7C08-4E97-8BBE-BF5E0FF5077D}" type="datetimeFigureOut">
              <a:rPr lang="fr-FR" smtClean="0"/>
              <a:t>19/10/2021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9DB9E-239A-4321-ABA5-F6E80C83E40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16B1130-7C08-4E97-8BBE-BF5E0FF5077D}" type="datetimeFigureOut">
              <a:rPr lang="fr-FR" smtClean="0"/>
              <a:t>19/10/2021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9DB9E-239A-4321-ABA5-F6E80C83E40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16B1130-7C08-4E97-8BBE-BF5E0FF5077D}" type="datetimeFigureOut">
              <a:rPr lang="fr-FR" smtClean="0"/>
              <a:t>19/10/2021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9DB9E-239A-4321-ABA5-F6E80C83E401}"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16B1130-7C08-4E97-8BBE-BF5E0FF5077D}" type="datetimeFigureOut">
              <a:rPr lang="fr-FR" smtClean="0"/>
              <a:t>19/10/2021</a:t>
            </a:fld>
            <a:endParaRPr lang="fr-F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9DB9E-239A-4321-ABA5-F6E80C83E401}" type="slidenum">
              <a:rPr lang="fr-FR" smtClean="0"/>
              <a:t>‹N°›</a:t>
            </a:fld>
            <a:endParaRPr lang="fr-F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fr-FR" smtClean="0"/>
              <a:t>Modifiez le style du titre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fr-FR" smtClean="0"/>
              <a:t>Modifiez le style du titre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16B1130-7C08-4E97-8BBE-BF5E0FF5077D}" type="datetimeFigureOut">
              <a:rPr lang="fr-FR" smtClean="0"/>
              <a:t>19/10/2021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39DB9E-239A-4321-ABA5-F6E80C83E401}"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16B1130-7C08-4E97-8BBE-BF5E0FF5077D}" type="datetimeFigureOut">
              <a:rPr lang="fr-FR" smtClean="0"/>
              <a:t>19/10/2021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39DB9E-239A-4321-ABA5-F6E80C83E40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16B1130-7C08-4E97-8BBE-BF5E0FF5077D}" type="datetimeFigureOut">
              <a:rPr lang="fr-FR" smtClean="0"/>
              <a:t>19/10/2021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39DB9E-239A-4321-ABA5-F6E80C83E401}"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16B1130-7C08-4E97-8BBE-BF5E0FF5077D}" type="datetimeFigureOut">
              <a:rPr lang="fr-FR" smtClean="0"/>
              <a:t>19/10/2021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B39DB9E-239A-4321-ABA5-F6E80C83E40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16B1130-7C08-4E97-8BBE-BF5E0FF5077D}" type="datetimeFigureOut">
              <a:rPr lang="fr-FR" smtClean="0"/>
              <a:t>19/10/2021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39DB9E-239A-4321-ABA5-F6E80C83E401}" type="slidenum">
              <a:rPr lang="fr-FR" smtClean="0"/>
              <a:t>‹N°›</a:t>
            </a:fld>
            <a:endParaRPr lang="fr-F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fr-FR" smtClean="0"/>
              <a:t>Modifiez le style du titre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5" name="Date Placeholder 4"/>
          <p:cNvSpPr>
            <a:spLocks noGrp="1"/>
          </p:cNvSpPr>
          <p:nvPr>
            <p:ph type="dt" sz="half" idx="10"/>
          </p:nvPr>
        </p:nvSpPr>
        <p:spPr/>
        <p:txBody>
          <a:bodyPr/>
          <a:lstStyle/>
          <a:p>
            <a:fld id="{E16B1130-7C08-4E97-8BBE-BF5E0FF5077D}" type="datetimeFigureOut">
              <a:rPr lang="fr-FR" smtClean="0"/>
              <a:t>19/10/2021</a:t>
            </a:fld>
            <a:endParaRPr lang="fr-FR"/>
          </a:p>
        </p:txBody>
      </p:sp>
      <p:sp>
        <p:nvSpPr>
          <p:cNvPr id="7" name="Slide Number Placeholder 6"/>
          <p:cNvSpPr>
            <a:spLocks noGrp="1"/>
          </p:cNvSpPr>
          <p:nvPr>
            <p:ph type="sldNum" sz="quarter" idx="12"/>
          </p:nvPr>
        </p:nvSpPr>
        <p:spPr/>
        <p:txBody>
          <a:bodyPr/>
          <a:lstStyle/>
          <a:p>
            <a:fld id="{FB39DB9E-239A-4321-ABA5-F6E80C83E401}" type="slidenum">
              <a:rPr lang="fr-FR" smtClean="0"/>
              <a:t>‹N°›</a:t>
            </a:fld>
            <a:endParaRPr lang="fr-F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fr-F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fr-FR" smtClean="0"/>
              <a:t>Modifiez le style du titre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16B1130-7C08-4E97-8BBE-BF5E0FF5077D}" type="datetimeFigureOut">
              <a:rPr lang="fr-FR" smtClean="0"/>
              <a:t>19/10/2021</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B39DB9E-239A-4321-ABA5-F6E80C83E401}" type="slidenum">
              <a:rPr lang="fr-FR" smtClean="0"/>
              <a:t>‹N°›</a:t>
            </a:fld>
            <a:endParaRPr lang="fr-F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fr-FR" smtClean="0"/>
              <a:t>Modifiez le style du titre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Licence_publique_g%C3%A9n%C3%A9rale_GNU" TargetMode="External"/><Relationship Id="rId2" Type="http://schemas.openxmlformats.org/officeDocument/2006/relationships/hyperlink" Target="https://fr.wikipedia.org/wiki/Syst%C3%A8me_de_gestion_de_base_de_donn%C3%A9es" TargetMode="External"/><Relationship Id="rId1" Type="http://schemas.openxmlformats.org/officeDocument/2006/relationships/slideLayout" Target="../slideLayouts/slideLayout2.xml"/><Relationship Id="rId5" Type="http://schemas.openxmlformats.org/officeDocument/2006/relationships/hyperlink" Target="https://fr.wikipedia.org/wiki/Base_de_donn%C3%A9es" TargetMode="External"/><Relationship Id="rId4" Type="http://schemas.openxmlformats.org/officeDocument/2006/relationships/hyperlink" Target="https://fr.wikipedia.org/wiki/Logiciel_propri%C3%A9tai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Présenté par cheikh </a:t>
            </a:r>
            <a:r>
              <a:rPr lang="fr-FR" dirty="0" err="1" smtClean="0"/>
              <a:t>gueye</a:t>
            </a:r>
            <a:endParaRPr lang="fr-FR" dirty="0"/>
          </a:p>
        </p:txBody>
      </p:sp>
      <p:sp>
        <p:nvSpPr>
          <p:cNvPr id="2" name="Titre 1"/>
          <p:cNvSpPr>
            <a:spLocks noGrp="1"/>
          </p:cNvSpPr>
          <p:nvPr>
            <p:ph type="ctrTitle"/>
          </p:nvPr>
        </p:nvSpPr>
        <p:spPr>
          <a:xfrm>
            <a:off x="1115616" y="3356992"/>
            <a:ext cx="5392296" cy="1181668"/>
          </a:xfrm>
        </p:spPr>
        <p:txBody>
          <a:bodyPr/>
          <a:lstStyle/>
          <a:p>
            <a:r>
              <a:rPr lang="fr-FR" sz="2200" dirty="0" smtClean="0">
                <a:solidFill>
                  <a:schemeClr val="tx1"/>
                </a:solidFill>
              </a:rPr>
              <a:t>Présentation des systèmes de gestion de base de données </a:t>
            </a:r>
            <a:r>
              <a:rPr lang="en-US" sz="2200" dirty="0">
                <a:solidFill>
                  <a:schemeClr val="tx1"/>
                </a:solidFill>
              </a:rPr>
              <a:t>MySQL, PostgreSQL and SQL SERVER</a:t>
            </a:r>
            <a:endParaRPr lang="fr-FR" sz="2200" dirty="0">
              <a:solidFill>
                <a:schemeClr val="tx1"/>
              </a:solidFill>
            </a:endParaRPr>
          </a:p>
        </p:txBody>
      </p:sp>
    </p:spTree>
    <p:extLst>
      <p:ext uri="{BB962C8B-B14F-4D97-AF65-F5344CB8AC3E}">
        <p14:creationId xmlns:p14="http://schemas.microsoft.com/office/powerpoint/2010/main" val="325056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1"/>
                </a:solidFill>
              </a:rPr>
              <a:t>plan</a:t>
            </a:r>
            <a:endParaRPr lang="fr-FR" dirty="0">
              <a:solidFill>
                <a:schemeClr val="tx1"/>
              </a:solidFill>
            </a:endParaRPr>
          </a:p>
        </p:txBody>
      </p:sp>
      <p:sp>
        <p:nvSpPr>
          <p:cNvPr id="3" name="Espace réservé du contenu 2"/>
          <p:cNvSpPr>
            <a:spLocks noGrp="1"/>
          </p:cNvSpPr>
          <p:nvPr>
            <p:ph idx="1"/>
          </p:nvPr>
        </p:nvSpPr>
        <p:spPr/>
        <p:txBody>
          <a:bodyPr/>
          <a:lstStyle/>
          <a:p>
            <a:pPr marL="114300" indent="0">
              <a:buNone/>
            </a:pPr>
            <a:r>
              <a:rPr lang="fr-FR" dirty="0" smtClean="0">
                <a:solidFill>
                  <a:schemeClr val="tx1"/>
                </a:solidFill>
              </a:rPr>
              <a:t>Introduction</a:t>
            </a:r>
          </a:p>
          <a:p>
            <a:pPr marL="628650" indent="-514350">
              <a:buFont typeface="+mj-lt"/>
              <a:buAutoNum type="romanUcPeriod"/>
            </a:pPr>
            <a:r>
              <a:rPr lang="fr-FR" dirty="0" smtClean="0">
                <a:solidFill>
                  <a:schemeClr val="tx1"/>
                </a:solidFill>
              </a:rPr>
              <a:t>MySQL</a:t>
            </a:r>
          </a:p>
          <a:p>
            <a:pPr marL="628650" indent="-514350">
              <a:buFont typeface="+mj-lt"/>
              <a:buAutoNum type="romanUcPeriod"/>
            </a:pPr>
            <a:r>
              <a:rPr lang="fr-FR" dirty="0">
                <a:solidFill>
                  <a:schemeClr val="tx1"/>
                </a:solidFill>
              </a:rPr>
              <a:t>PostgreSQL </a:t>
            </a:r>
            <a:endParaRPr lang="fr-FR" dirty="0" smtClean="0">
              <a:solidFill>
                <a:schemeClr val="tx1"/>
              </a:solidFill>
            </a:endParaRPr>
          </a:p>
          <a:p>
            <a:pPr marL="628650" indent="-514350">
              <a:buFont typeface="+mj-lt"/>
              <a:buAutoNum type="romanUcPeriod"/>
            </a:pPr>
            <a:r>
              <a:rPr lang="fr-FR" dirty="0">
                <a:solidFill>
                  <a:schemeClr val="tx1"/>
                </a:solidFill>
              </a:rPr>
              <a:t>SQL </a:t>
            </a:r>
            <a:r>
              <a:rPr lang="fr-FR" dirty="0" smtClean="0">
                <a:solidFill>
                  <a:schemeClr val="tx1"/>
                </a:solidFill>
              </a:rPr>
              <a:t>SERVER</a:t>
            </a:r>
          </a:p>
          <a:p>
            <a:pPr marL="628650" indent="-514350">
              <a:buFont typeface="+mj-lt"/>
              <a:buAutoNum type="romanUcPeriod"/>
            </a:pPr>
            <a:r>
              <a:rPr lang="fr-FR" dirty="0" smtClean="0">
                <a:solidFill>
                  <a:schemeClr val="tx1"/>
                </a:solidFill>
              </a:rPr>
              <a:t>Comparaison </a:t>
            </a:r>
          </a:p>
          <a:p>
            <a:pPr marL="114300" indent="0">
              <a:buNone/>
            </a:pPr>
            <a:r>
              <a:rPr lang="fr-FR" dirty="0" smtClean="0">
                <a:solidFill>
                  <a:schemeClr val="tx1"/>
                </a:solidFill>
              </a:rPr>
              <a:t>conclusion </a:t>
            </a:r>
          </a:p>
          <a:p>
            <a:pPr marL="114300" indent="0">
              <a:buNone/>
            </a:pPr>
            <a:endParaRPr lang="fr-FR" dirty="0"/>
          </a:p>
        </p:txBody>
      </p:sp>
    </p:spTree>
    <p:extLst>
      <p:ext uri="{BB962C8B-B14F-4D97-AF65-F5344CB8AC3E}">
        <p14:creationId xmlns:p14="http://schemas.microsoft.com/office/powerpoint/2010/main" val="136743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1"/>
                </a:solidFill>
              </a:rPr>
              <a:t>Introduction </a:t>
            </a:r>
            <a:endParaRPr lang="fr-FR" dirty="0">
              <a:solidFill>
                <a:schemeClr val="tx1"/>
              </a:solidFill>
            </a:endParaRPr>
          </a:p>
        </p:txBody>
      </p:sp>
      <p:sp>
        <p:nvSpPr>
          <p:cNvPr id="3" name="Espace réservé du contenu 2"/>
          <p:cNvSpPr>
            <a:spLocks noGrp="1"/>
          </p:cNvSpPr>
          <p:nvPr>
            <p:ph idx="1"/>
          </p:nvPr>
        </p:nvSpPr>
        <p:spPr/>
        <p:txBody>
          <a:bodyPr/>
          <a:lstStyle/>
          <a:p>
            <a:pPr algn="ctr"/>
            <a:r>
              <a:rPr lang="fr-FR" dirty="0">
                <a:solidFill>
                  <a:schemeClr val="tx1"/>
                </a:solidFill>
              </a:rPr>
              <a:t>Un SGBD (en anglais </a:t>
            </a:r>
            <a:r>
              <a:rPr lang="fr-FR" i="1" dirty="0">
                <a:solidFill>
                  <a:schemeClr val="tx1"/>
                </a:solidFill>
              </a:rPr>
              <a:t>DBMS</a:t>
            </a:r>
            <a:r>
              <a:rPr lang="fr-FR" dirty="0">
                <a:solidFill>
                  <a:schemeClr val="tx1"/>
                </a:solidFill>
              </a:rPr>
              <a:t> pour </a:t>
            </a:r>
            <a:r>
              <a:rPr lang="fr-FR" i="1" dirty="0" err="1">
                <a:solidFill>
                  <a:schemeClr val="tx1"/>
                </a:solidFill>
              </a:rPr>
              <a:t>database</a:t>
            </a:r>
            <a:r>
              <a:rPr lang="fr-FR" i="1" dirty="0">
                <a:solidFill>
                  <a:schemeClr val="tx1"/>
                </a:solidFill>
              </a:rPr>
              <a:t> management system</a:t>
            </a:r>
            <a:r>
              <a:rPr lang="fr-FR" dirty="0">
                <a:solidFill>
                  <a:schemeClr val="tx1"/>
                </a:solidFill>
              </a:rPr>
              <a:t>) permet d'inscrire, de retrouver, de modifier, de trier, de transformer ou d'imprimer les informations de la base de données. Il permet d'effectuer des comptes rendus des informations enregistrées et comporte des mécanismes pour assurer la cohérence des informations, éviter des pertes d'informations dues à des pannes, assurer la confidentialité et permettre son utilisation par d'autres </a:t>
            </a:r>
            <a:r>
              <a:rPr lang="fr-FR" dirty="0" smtClean="0">
                <a:solidFill>
                  <a:schemeClr val="tx1"/>
                </a:solidFill>
              </a:rPr>
              <a:t>logiciels.</a:t>
            </a:r>
            <a:endParaRPr lang="fr-FR" dirty="0">
              <a:solidFill>
                <a:schemeClr val="tx1"/>
              </a:solidFill>
            </a:endParaRPr>
          </a:p>
        </p:txBody>
      </p:sp>
    </p:spTree>
    <p:extLst>
      <p:ext uri="{BB962C8B-B14F-4D97-AF65-F5344CB8AC3E}">
        <p14:creationId xmlns:p14="http://schemas.microsoft.com/office/powerpoint/2010/main" val="29249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chemeClr val="tx1"/>
                </a:solidFill>
              </a:rPr>
              <a:t>My</a:t>
            </a:r>
            <a:r>
              <a:rPr lang="fr-FR" dirty="0" smtClean="0">
                <a:solidFill>
                  <a:schemeClr val="tx1"/>
                </a:solidFill>
              </a:rPr>
              <a:t> </a:t>
            </a:r>
            <a:r>
              <a:rPr lang="fr-FR" dirty="0" err="1" smtClean="0">
                <a:solidFill>
                  <a:schemeClr val="tx1"/>
                </a:solidFill>
              </a:rPr>
              <a:t>sql</a:t>
            </a:r>
            <a:r>
              <a:rPr lang="fr-FR" dirty="0" smtClean="0">
                <a:solidFill>
                  <a:schemeClr val="tx1"/>
                </a:solidFill>
              </a:rPr>
              <a:t> </a:t>
            </a:r>
            <a:endParaRPr lang="fr-FR" dirty="0">
              <a:solidFill>
                <a:schemeClr val="tx1"/>
              </a:solidFill>
            </a:endParaRPr>
          </a:p>
        </p:txBody>
      </p:sp>
      <p:sp>
        <p:nvSpPr>
          <p:cNvPr id="3" name="Espace réservé du contenu 2"/>
          <p:cNvSpPr>
            <a:spLocks noGrp="1"/>
          </p:cNvSpPr>
          <p:nvPr>
            <p:ph idx="1"/>
          </p:nvPr>
        </p:nvSpPr>
        <p:spPr/>
        <p:txBody>
          <a:bodyPr/>
          <a:lstStyle/>
          <a:p>
            <a:r>
              <a:rPr lang="fr-FR" b="1" dirty="0">
                <a:solidFill>
                  <a:schemeClr val="tx1"/>
                </a:solidFill>
              </a:rPr>
              <a:t>MySQL</a:t>
            </a:r>
            <a:r>
              <a:rPr lang="fr-FR" dirty="0">
                <a:solidFill>
                  <a:schemeClr val="tx1"/>
                </a:solidFill>
              </a:rPr>
              <a:t> </a:t>
            </a:r>
            <a:r>
              <a:rPr lang="fr-FR" dirty="0" smtClean="0">
                <a:solidFill>
                  <a:schemeClr val="tx1"/>
                </a:solidFill>
              </a:rPr>
              <a:t>est </a:t>
            </a:r>
            <a:r>
              <a:rPr lang="fr-FR" dirty="0">
                <a:solidFill>
                  <a:schemeClr val="tx1"/>
                </a:solidFill>
              </a:rPr>
              <a:t>un </a:t>
            </a:r>
            <a:r>
              <a:rPr lang="fr-FR" dirty="0">
                <a:solidFill>
                  <a:schemeClr val="tx1"/>
                </a:solidFill>
                <a:hlinkClick r:id="rId2" tooltip="Système de gestion de base de données"/>
              </a:rPr>
              <a:t>système de gestion de bases de données</a:t>
            </a:r>
            <a:r>
              <a:rPr lang="fr-FR" dirty="0">
                <a:solidFill>
                  <a:schemeClr val="tx1"/>
                </a:solidFill>
              </a:rPr>
              <a:t> relationnelles (SGBDR). Il est distribué sous une double licence </a:t>
            </a:r>
            <a:r>
              <a:rPr lang="fr-FR" dirty="0">
                <a:solidFill>
                  <a:schemeClr val="tx1"/>
                </a:solidFill>
                <a:hlinkClick r:id="rId3" tooltip="Licence publique générale GNU"/>
              </a:rPr>
              <a:t>GPL</a:t>
            </a:r>
            <a:r>
              <a:rPr lang="fr-FR" dirty="0">
                <a:solidFill>
                  <a:schemeClr val="tx1"/>
                </a:solidFill>
              </a:rPr>
              <a:t> et </a:t>
            </a:r>
            <a:r>
              <a:rPr lang="fr-FR" dirty="0">
                <a:solidFill>
                  <a:schemeClr val="tx1"/>
                </a:solidFill>
                <a:hlinkClick r:id="rId4" tooltip="Logiciel propriétaire"/>
              </a:rPr>
              <a:t>propriétaire</a:t>
            </a:r>
            <a:r>
              <a:rPr lang="fr-FR" dirty="0">
                <a:solidFill>
                  <a:schemeClr val="tx1"/>
                </a:solidFill>
              </a:rPr>
              <a:t>. Il fait partie des logiciels de gestion de </a:t>
            </a:r>
            <a:r>
              <a:rPr lang="fr-FR" dirty="0">
                <a:solidFill>
                  <a:schemeClr val="tx1"/>
                </a:solidFill>
                <a:hlinkClick r:id="rId5" tooltip="Base de données"/>
              </a:rPr>
              <a:t>base de données</a:t>
            </a:r>
            <a:r>
              <a:rPr lang="fr-FR" dirty="0">
                <a:solidFill>
                  <a:schemeClr val="tx1"/>
                </a:solidFill>
              </a:rPr>
              <a:t> les plus utilisés au </a:t>
            </a:r>
            <a:r>
              <a:rPr lang="fr-FR" dirty="0" smtClean="0">
                <a:solidFill>
                  <a:schemeClr val="tx1"/>
                </a:solidFill>
              </a:rPr>
              <a:t>monde, </a:t>
            </a:r>
            <a:r>
              <a:rPr lang="fr-FR" dirty="0">
                <a:solidFill>
                  <a:schemeClr val="tx1"/>
                </a:solidFill>
              </a:rPr>
              <a:t>autant par le grand public (applications web principalement) que par des </a:t>
            </a:r>
            <a:r>
              <a:rPr lang="fr-FR" dirty="0" smtClean="0">
                <a:solidFill>
                  <a:schemeClr val="tx1"/>
                </a:solidFill>
              </a:rPr>
              <a:t>professionnels.</a:t>
            </a:r>
            <a:endParaRPr lang="fr-FR" dirty="0">
              <a:solidFill>
                <a:schemeClr val="tx1"/>
              </a:solidFill>
            </a:endParaRPr>
          </a:p>
        </p:txBody>
      </p:sp>
    </p:spTree>
    <p:extLst>
      <p:ext uri="{BB962C8B-B14F-4D97-AF65-F5344CB8AC3E}">
        <p14:creationId xmlns:p14="http://schemas.microsoft.com/office/powerpoint/2010/main" val="136658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chemeClr val="tx1"/>
                </a:solidFill>
              </a:rPr>
              <a:t>My</a:t>
            </a:r>
            <a:r>
              <a:rPr lang="fr-FR" dirty="0" smtClean="0">
                <a:solidFill>
                  <a:schemeClr val="tx1"/>
                </a:solidFill>
              </a:rPr>
              <a:t> </a:t>
            </a:r>
            <a:r>
              <a:rPr lang="fr-FR" dirty="0" err="1" smtClean="0">
                <a:solidFill>
                  <a:schemeClr val="tx1"/>
                </a:solidFill>
              </a:rPr>
              <a:t>sql</a:t>
            </a:r>
            <a:r>
              <a:rPr lang="fr-FR" dirty="0" smtClean="0">
                <a:solidFill>
                  <a:schemeClr val="tx1"/>
                </a:solidFill>
              </a:rPr>
              <a:t> </a:t>
            </a:r>
            <a:endParaRPr lang="fr-FR" dirty="0">
              <a:solidFill>
                <a:schemeClr val="tx1"/>
              </a:solidFill>
            </a:endParaRPr>
          </a:p>
        </p:txBody>
      </p:sp>
      <p:sp>
        <p:nvSpPr>
          <p:cNvPr id="3" name="Espace réservé du contenu 2"/>
          <p:cNvSpPr>
            <a:spLocks noGrp="1"/>
          </p:cNvSpPr>
          <p:nvPr>
            <p:ph idx="1"/>
          </p:nvPr>
        </p:nvSpPr>
        <p:spPr/>
        <p:txBody>
          <a:bodyPr/>
          <a:lstStyle/>
          <a:p>
            <a:r>
              <a:rPr lang="fr-FR" dirty="0">
                <a:solidFill>
                  <a:schemeClr val="tx1"/>
                </a:solidFill>
              </a:rPr>
              <a:t>C'est un logiciel </a:t>
            </a:r>
            <a:r>
              <a:rPr lang="fr-FR" dirty="0" smtClean="0">
                <a:solidFill>
                  <a:schemeClr val="tx1"/>
                </a:solidFill>
              </a:rPr>
              <a:t>libre, </a:t>
            </a:r>
            <a:r>
              <a:rPr lang="fr-FR" dirty="0">
                <a:solidFill>
                  <a:schemeClr val="tx1"/>
                </a:solidFill>
              </a:rPr>
              <a:t>open </a:t>
            </a:r>
            <a:r>
              <a:rPr lang="fr-FR" dirty="0" smtClean="0">
                <a:solidFill>
                  <a:schemeClr val="tx1"/>
                </a:solidFill>
              </a:rPr>
              <a:t>source, </a:t>
            </a:r>
            <a:r>
              <a:rPr lang="fr-FR" dirty="0">
                <a:solidFill>
                  <a:schemeClr val="tx1"/>
                </a:solidFill>
              </a:rPr>
              <a:t>développé sous double licence selon qu'il est distribué avec un produit libre ou avec un produit propriétaire. Dans ce dernier cas, la licence est payante, sinon c'est la licence publique générale GNU (GPL) qui s'applique. Un logiciel qui intègre du code MySQL ou intègre MySQL lors de son installation devra donc être libre ou acquérir </a:t>
            </a:r>
            <a:r>
              <a:rPr lang="fr-FR" dirty="0" smtClean="0">
                <a:solidFill>
                  <a:schemeClr val="tx1"/>
                </a:solidFill>
              </a:rPr>
              <a:t>une </a:t>
            </a:r>
            <a:r>
              <a:rPr lang="fr-FR" dirty="0">
                <a:solidFill>
                  <a:schemeClr val="tx1"/>
                </a:solidFill>
              </a:rPr>
              <a:t>licence </a:t>
            </a:r>
            <a:r>
              <a:rPr lang="fr-FR" dirty="0" smtClean="0">
                <a:solidFill>
                  <a:schemeClr val="tx1"/>
                </a:solidFill>
              </a:rPr>
              <a:t>payante.</a:t>
            </a:r>
            <a:endParaRPr lang="fr-FR" dirty="0">
              <a:solidFill>
                <a:schemeClr val="tx1"/>
              </a:solidFill>
            </a:endParaRPr>
          </a:p>
        </p:txBody>
      </p:sp>
    </p:spTree>
    <p:extLst>
      <p:ext uri="{BB962C8B-B14F-4D97-AF65-F5344CB8AC3E}">
        <p14:creationId xmlns:p14="http://schemas.microsoft.com/office/powerpoint/2010/main" val="300682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1"/>
                </a:solidFill>
              </a:rPr>
              <a:t>Comparaison </a:t>
            </a:r>
            <a:endParaRPr lang="fr-FR" dirty="0">
              <a:solidFill>
                <a:schemeClr val="tx1"/>
              </a:solidFill>
            </a:endParaRPr>
          </a:p>
        </p:txBody>
      </p:sp>
      <p:sp>
        <p:nvSpPr>
          <p:cNvPr id="3" name="Espace réservé du contenu 2"/>
          <p:cNvSpPr>
            <a:spLocks noGrp="1"/>
          </p:cNvSpPr>
          <p:nvPr>
            <p:ph idx="1"/>
          </p:nvPr>
        </p:nvSpPr>
        <p:spPr/>
        <p:txBody>
          <a:bodyPr/>
          <a:lstStyle/>
          <a:p>
            <a:r>
              <a:rPr lang="fr-FR" dirty="0">
                <a:solidFill>
                  <a:schemeClr val="tx1"/>
                </a:solidFill>
              </a:rPr>
              <a:t>La différence entre PostgreSQL et MySQL est une décision importante lorsqu’il s’agit de choisir un système de gestion de base de données relationnelle open-source. PostgreSQL et MySQL sont des solutions éprouvées pouvant rivaliser avec des solutions d’entreprise telles que Oracle et SQL Server. SQL Server est principalement destiné aux développeurs qui utilisent .NET comme langage de développement, par contre à PHP pour MySQL.</a:t>
            </a:r>
          </a:p>
        </p:txBody>
      </p:sp>
    </p:spTree>
    <p:extLst>
      <p:ext uri="{BB962C8B-B14F-4D97-AF65-F5344CB8AC3E}">
        <p14:creationId xmlns:p14="http://schemas.microsoft.com/office/powerpoint/2010/main" val="112562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solidFill>
                  <a:schemeClr val="tx1"/>
                </a:solidFill>
              </a:rPr>
              <a:t>conclusion</a:t>
            </a:r>
            <a:endParaRPr lang="fr-FR" dirty="0">
              <a:solidFill>
                <a:schemeClr val="tx1"/>
              </a:solidFill>
            </a:endParaRPr>
          </a:p>
        </p:txBody>
      </p:sp>
      <p:sp>
        <p:nvSpPr>
          <p:cNvPr id="3" name="Espace réservé du contenu 2"/>
          <p:cNvSpPr>
            <a:spLocks noGrp="1"/>
          </p:cNvSpPr>
          <p:nvPr>
            <p:ph idx="1"/>
          </p:nvPr>
        </p:nvSpPr>
        <p:spPr/>
        <p:txBody>
          <a:bodyPr/>
          <a:lstStyle/>
          <a:p>
            <a:r>
              <a:rPr lang="fr-FR" dirty="0">
                <a:solidFill>
                  <a:schemeClr val="tx1"/>
                </a:solidFill>
              </a:rPr>
              <a:t>Actuellement, la plupart des logiciels de bases de données (SGBD) reposent sur le modèle relationnel. Une base de données est vue comme un ensemble de tables, structurées selon des formes normales et manipulées grâce à des langages non algorithmiques dont le représentant le plus connu est SQL.</a:t>
            </a:r>
          </a:p>
        </p:txBody>
      </p:sp>
    </p:spTree>
    <p:extLst>
      <p:ext uri="{BB962C8B-B14F-4D97-AF65-F5344CB8AC3E}">
        <p14:creationId xmlns:p14="http://schemas.microsoft.com/office/powerpoint/2010/main" val="128824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PostgreSQL </a:t>
            </a:r>
          </a:p>
        </p:txBody>
      </p:sp>
      <p:sp>
        <p:nvSpPr>
          <p:cNvPr id="3" name="Espace réservé du contenu 2"/>
          <p:cNvSpPr>
            <a:spLocks noGrp="1"/>
          </p:cNvSpPr>
          <p:nvPr>
            <p:ph idx="1"/>
          </p:nvPr>
        </p:nvSpPr>
        <p:spPr/>
        <p:txBody>
          <a:bodyPr>
            <a:normAutofit fontScale="92500"/>
          </a:bodyPr>
          <a:lstStyle/>
          <a:p>
            <a:r>
              <a:rPr lang="fr-FR" b="1" dirty="0">
                <a:solidFill>
                  <a:schemeClr val="tx1"/>
                </a:solidFill>
              </a:rPr>
              <a:t>PostgreSQL</a:t>
            </a:r>
            <a:r>
              <a:rPr lang="fr-FR" dirty="0">
                <a:solidFill>
                  <a:schemeClr val="tx1"/>
                </a:solidFill>
              </a:rPr>
              <a:t> est un système de gestion de base de données relationnelle et objet (SGBDRO). C'est un outil libre disponible selon les termes d'une licence de type BSD. </a:t>
            </a:r>
          </a:p>
          <a:p>
            <a:r>
              <a:rPr lang="fr-FR" dirty="0">
                <a:solidFill>
                  <a:schemeClr val="tx1"/>
                </a:solidFill>
              </a:rPr>
              <a:t>Ce système est concurrent d'autres systèmes de gestion de base de données, qu'ils soient libres (comme </a:t>
            </a:r>
            <a:r>
              <a:rPr lang="fr-FR" dirty="0" err="1">
                <a:solidFill>
                  <a:schemeClr val="tx1"/>
                </a:solidFill>
              </a:rPr>
              <a:t>MariaDB</a:t>
            </a:r>
            <a:r>
              <a:rPr lang="fr-FR" dirty="0">
                <a:solidFill>
                  <a:schemeClr val="tx1"/>
                </a:solidFill>
              </a:rPr>
              <a:t> et </a:t>
            </a:r>
            <a:r>
              <a:rPr lang="fr-FR" dirty="0" err="1">
                <a:solidFill>
                  <a:schemeClr val="tx1"/>
                </a:solidFill>
              </a:rPr>
              <a:t>Firebird</a:t>
            </a:r>
            <a:r>
              <a:rPr lang="fr-FR" dirty="0">
                <a:solidFill>
                  <a:schemeClr val="tx1"/>
                </a:solidFill>
              </a:rPr>
              <a:t>), ou propriétaires (comme Oracle, MySQL, </a:t>
            </a:r>
            <a:r>
              <a:rPr lang="fr-FR" dirty="0" smtClean="0">
                <a:solidFill>
                  <a:schemeClr val="tx1"/>
                </a:solidFill>
              </a:rPr>
              <a:t>Sybase, </a:t>
            </a:r>
            <a:r>
              <a:rPr lang="fr-FR" dirty="0">
                <a:solidFill>
                  <a:schemeClr val="tx1"/>
                </a:solidFill>
              </a:rPr>
              <a:t>DB2, </a:t>
            </a:r>
            <a:r>
              <a:rPr lang="fr-FR" dirty="0" err="1">
                <a:solidFill>
                  <a:schemeClr val="tx1"/>
                </a:solidFill>
              </a:rPr>
              <a:t>Informix</a:t>
            </a:r>
            <a:r>
              <a:rPr lang="fr-FR" dirty="0">
                <a:solidFill>
                  <a:schemeClr val="tx1"/>
                </a:solidFill>
              </a:rPr>
              <a:t> et Microsoft SQL Server). Comme les projets libres Apache et Linux, PostgreSQL n'est pas contrôlé par une seule entreprise, mais est fondé sur une communauté mondiale de développeurs et d'entreprises. </a:t>
            </a:r>
          </a:p>
          <a:p>
            <a:endParaRPr lang="fr-FR" dirty="0"/>
          </a:p>
        </p:txBody>
      </p:sp>
    </p:spTree>
    <p:extLst>
      <p:ext uri="{BB962C8B-B14F-4D97-AF65-F5344CB8AC3E}">
        <p14:creationId xmlns:p14="http://schemas.microsoft.com/office/powerpoint/2010/main" val="246283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SQL SERVER</a:t>
            </a:r>
          </a:p>
        </p:txBody>
      </p:sp>
      <p:sp>
        <p:nvSpPr>
          <p:cNvPr id="3" name="Espace réservé du contenu 2"/>
          <p:cNvSpPr>
            <a:spLocks noGrp="1"/>
          </p:cNvSpPr>
          <p:nvPr>
            <p:ph idx="1"/>
          </p:nvPr>
        </p:nvSpPr>
        <p:spPr/>
        <p:txBody>
          <a:bodyPr/>
          <a:lstStyle/>
          <a:p>
            <a:r>
              <a:rPr lang="fr-FR" b="1" i="1" dirty="0"/>
              <a:t>Microsoft SQL Server</a:t>
            </a:r>
            <a:r>
              <a:rPr lang="fr-FR" dirty="0"/>
              <a:t> est un système de gestion de base de </a:t>
            </a:r>
            <a:r>
              <a:rPr lang="fr-FR" dirty="0" smtClean="0"/>
              <a:t>données(SGBD</a:t>
            </a:r>
            <a:r>
              <a:rPr lang="fr-FR" dirty="0"/>
              <a:t>) en langage SQL incorporant entre autres un SGBDR (SGBD </a:t>
            </a:r>
            <a:r>
              <a:rPr lang="fr-FR" dirty="0" smtClean="0"/>
              <a:t>relationnel</a:t>
            </a:r>
            <a:r>
              <a:rPr lang="fr-FR" dirty="0"/>
              <a:t> ») développé et commercialisé par la société Microsoft. Il fonctionne sous les OS Windows et Linux (depuis mars 2016), mais il est possible de le lancer sur Mac OS via Docker, car il en existe une version en téléchargement sur le site de </a:t>
            </a:r>
            <a:r>
              <a:rPr lang="fr-FR" dirty="0" smtClean="0"/>
              <a:t>Microsoft. </a:t>
            </a:r>
            <a:endParaRPr lang="fr-FR" dirty="0"/>
          </a:p>
        </p:txBody>
      </p:sp>
    </p:spTree>
    <p:extLst>
      <p:ext uri="{BB962C8B-B14F-4D97-AF65-F5344CB8AC3E}">
        <p14:creationId xmlns:p14="http://schemas.microsoft.com/office/powerpoint/2010/main" val="2074682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icaire">
  <a:themeElements>
    <a:clrScheme name="Apothicair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icaire">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icair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23</TotalTime>
  <Words>486</Words>
  <Application>Microsoft Office PowerPoint</Application>
  <PresentationFormat>Affichage à l'écran (4:3)</PresentationFormat>
  <Paragraphs>24</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Apothicaire</vt:lpstr>
      <vt:lpstr>Présentation des systèmes de gestion de base de données MySQL, PostgreSQL and SQL SERVER</vt:lpstr>
      <vt:lpstr>plan</vt:lpstr>
      <vt:lpstr>Introduction </vt:lpstr>
      <vt:lpstr>My sql </vt:lpstr>
      <vt:lpstr>My sql </vt:lpstr>
      <vt:lpstr>Comparaison </vt:lpstr>
      <vt:lpstr>conclusion</vt:lpstr>
      <vt:lpstr>PostgreSQL </vt:lpstr>
      <vt:lpstr>SQL SERVER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systèmes de gestion de base de données MySQL, PostgreSQL and SQL SERVER</dc:title>
  <dc:creator>Cheikh Gueye</dc:creator>
  <cp:lastModifiedBy>Cheikh Gueye</cp:lastModifiedBy>
  <cp:revision>3</cp:revision>
  <dcterms:created xsi:type="dcterms:W3CDTF">2021-10-19T18:40:11Z</dcterms:created>
  <dcterms:modified xsi:type="dcterms:W3CDTF">2021-10-19T19:03:51Z</dcterms:modified>
</cp:coreProperties>
</file>