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7" r:id="rId2"/>
    <p:sldId id="267" r:id="rId3"/>
    <p:sldId id="259" r:id="rId4"/>
    <p:sldId id="266" r:id="rId5"/>
    <p:sldId id="263" r:id="rId6"/>
    <p:sldId id="268" r:id="rId7"/>
    <p:sldId id="271" r:id="rId8"/>
    <p:sldId id="264" r:id="rId9"/>
    <p:sldId id="289" r:id="rId10"/>
    <p:sldId id="265" r:id="rId11"/>
    <p:sldId id="274" r:id="rId12"/>
    <p:sldId id="269" r:id="rId13"/>
    <p:sldId id="270" r:id="rId14"/>
    <p:sldId id="257" r:id="rId15"/>
    <p:sldId id="261" r:id="rId16"/>
    <p:sldId id="256" r:id="rId17"/>
    <p:sldId id="272" r:id="rId18"/>
    <p:sldId id="273" r:id="rId19"/>
    <p:sldId id="288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0F8A3-C1AA-43D8-8690-CDF06F8779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875DB-C536-4CB6-9675-2AA35197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4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수업내용은 꼭 </a:t>
            </a:r>
            <a:r>
              <a:rPr lang="en-US" altLang="ko-KR" dirty="0"/>
              <a:t>C </a:t>
            </a:r>
            <a:r>
              <a:rPr lang="ko-KR" altLang="en-US" dirty="0"/>
              <a:t>언어에만 한정내용은 아니고 프로그램 작성이 실수를 방기하기 위한 팁과 </a:t>
            </a:r>
            <a:r>
              <a:rPr lang="ko-KR" altLang="en-US" dirty="0" err="1"/>
              <a:t>소흘히</a:t>
            </a:r>
            <a:r>
              <a:rPr lang="ko-KR" altLang="en-US" dirty="0"/>
              <a:t> 지나치기 쉬운 부분을 다루어 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포인터를 제외하였고 편하게 듣고 이해 </a:t>
            </a:r>
            <a:r>
              <a:rPr lang="ko-KR" altLang="en-US" dirty="0" err="1"/>
              <a:t>할수</a:t>
            </a:r>
            <a:r>
              <a:rPr lang="ko-KR" altLang="en-US" dirty="0"/>
              <a:t> 있는 내용으로 수업을 진행 하도록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1676C-005F-49A2-A458-E416D763A1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9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2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일부 핀은 노출도어 있지 않다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53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ESP32 WROOM DATA SHEET</a:t>
            </a:r>
            <a:r>
              <a:rPr lang="ko-KR" altLang="en-US" dirty="0"/>
              <a:t>에 대한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7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en-US" dirty="0"/>
              <a:t>및 </a:t>
            </a:r>
            <a:r>
              <a:rPr lang="en-US" altLang="ko-KR" dirty="0"/>
              <a:t>BOOT S/W</a:t>
            </a:r>
            <a:r>
              <a:rPr lang="ko-KR" altLang="en-US" dirty="0"/>
              <a:t>는 </a:t>
            </a:r>
            <a:r>
              <a:rPr lang="en-US" altLang="ko-KR" dirty="0"/>
              <a:t>DO IT EV-KIT </a:t>
            </a:r>
            <a:r>
              <a:rPr lang="ko-KR" altLang="en-US" dirty="0"/>
              <a:t>내부에서 연결되어 있어 그림에는 표시 되어있지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5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5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7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D2A12-B385-4131-8151-B8F00D47B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1DB8B-A2B0-47E5-AAAF-A0015616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9EEA1-072F-4EC8-B100-ADD9334A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0DC00-95E2-4904-A506-910CB7E5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16135-E7F0-4DBF-B47D-4F45AD69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4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7BC81-AB8F-4F20-B965-D028DB3C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4CC65-57A4-4A7C-8FAE-FEF5D774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3464-E693-4CEC-AA5C-7219C325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6F6CB-24D3-4A30-B69E-40508739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D5F86-A261-4D6F-A90A-6CFC3C2B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F46705-AD8A-494F-99C8-324702842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5E554-2798-41DC-9150-4B6462F4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E6C7D-54D9-40C5-ADCE-E6DC1284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93701-7323-47E1-ADC1-33175115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EFC5E-67A5-4401-A557-C40E0615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83817-445F-4C61-B5CB-BCF0B431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A4B9B-CDEA-4614-8205-AF79DE79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9CAEB-CA3E-441F-8922-A52AAC0C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6A5C1-99FE-4229-82A7-D931D3F0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19839-80B2-488A-AE23-E3E51D2E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6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A0D0-31B2-4D31-8F9E-74727175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15A4E-79B3-4C2A-8784-EDCB82EF5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7296F-63E1-4C65-9E23-76997D8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73B83-D4B3-4528-AC69-9658D057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97EF2-7D59-422C-A3AD-3D6ED8EA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9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528C-CE57-4BCB-80E9-8F369797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11299-6959-40C0-BBDB-8916DBF10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382E3-4CD0-487D-B730-2A391B3C4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B3A41-DF61-477D-8C53-E356EC49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4593A-F3F2-4271-905D-6777D111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D6FE9-6618-4688-A4D1-A43E76F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AE911-137F-48E0-AC9D-ECCA928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FF9C3-A320-42B7-A62F-21B04E4D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3AF9A-F24C-4030-9532-EB39F5C7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5C1924-09C8-4ABE-84C9-0E8FB9C40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F2CCE-78BD-4297-A41A-53D43CA1E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22BBE-A9D7-4918-961A-E830A608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B8E5EE-C609-47A9-90B4-303F163B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87BDD6-7DB3-454F-8903-288F15A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FD61-7945-4E39-8834-71EF4B54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8687FF-E70F-4633-A023-7C09813A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3C1A5C-E7EA-4829-A82F-0FCEE2C4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E35CE-6956-42D9-BB75-D68FF19D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6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9FA189-5278-4B5E-9A5B-978B2D49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BB2958-5DD0-4258-A197-5A3D3F53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0311A-5667-43B1-8554-B517CAC0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81704-7A1B-4037-BCCF-CD7EA02F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799CF-A617-4A99-A548-B33860CF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AE7BB-DE1F-4F4F-83E2-33E4009A9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D86E2-84B2-4CE2-8638-E19DDEC0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03024-0BF1-441D-A7F9-41473278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7321D-A817-406A-9209-A4492DE4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22858-98CD-44CD-8F8D-28C192AC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58A8E4-FD13-4F90-94B3-1BF12225A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00069-8DE6-47DF-8B38-98C277BA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81650-A0B5-46F6-9B96-8FFB94EE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C7240-9F3B-488A-861E-B777DEC7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11D9A-8E91-43C9-936A-BA851143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8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6565B2-6C85-4979-B76E-2317BEDF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EAC93-22EF-4564-A161-3B587B4E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163A0-374D-4DAE-8959-0DC31D8D1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52735-CF3D-48E6-9B4D-40B01BD1A87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1B882-8307-4BF3-B7B8-8D31CB9C0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30820-6BF5-4DD6-9D3C-991084C0F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itluni.net/esp32-composite-a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www.youtube.com/watch?v=MOoKQnWF4O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docs.zoho.com/file/kohvpddd1cff937ec4de5a828ac624e60a74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ecca.tistory.com/1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1199456" y="692696"/>
            <a:ext cx="97930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1A218B2C-1066-485D-8746-C359D29F8E55}"/>
              </a:ext>
            </a:extLst>
          </p:cNvPr>
          <p:cNvSpPr txBox="1">
            <a:spLocks/>
          </p:cNvSpPr>
          <p:nvPr/>
        </p:nvSpPr>
        <p:spPr bwMode="auto">
          <a:xfrm>
            <a:off x="1143000" y="2204864"/>
            <a:ext cx="9906000" cy="108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1pPr>
            <a:lvl2pPr marL="742950" indent="-28575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2pPr>
            <a:lvl3pPr marL="11430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3pPr>
            <a:lvl4pPr marL="16002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4pPr>
            <a:lvl5pPr marL="20574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6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sz="6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 프로그래밍 심화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C225702-5D07-479A-8FB7-DA2BFC60FEE7}"/>
              </a:ext>
            </a:extLst>
          </p:cNvPr>
          <p:cNvSpPr txBox="1">
            <a:spLocks/>
          </p:cNvSpPr>
          <p:nvPr/>
        </p:nvSpPr>
        <p:spPr bwMode="auto">
          <a:xfrm>
            <a:off x="1143000" y="3645023"/>
            <a:ext cx="9906000" cy="148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1pPr>
            <a:lvl2pPr marL="742950" indent="-28575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2pPr>
            <a:lvl3pPr marL="11430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3pPr>
            <a:lvl4pPr marL="16002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4pPr>
            <a:lvl5pPr marL="20574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3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lang="en-US" altLang="ko-KR" sz="3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ko-KR" altLang="en-US" sz="30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김한철</a:t>
            </a:r>
            <a:endParaRPr lang="en-US" altLang="ko-KR" sz="3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85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3287280" y="263880"/>
            <a:ext cx="513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ADC(Analog to Digital Converter)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401657" y="900855"/>
            <a:ext cx="1121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Analog to Digital Convertor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아날로그 신호를 디지털 값으로 변환해주는 변환기를 뜻하면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ESP32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에 내장된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ADC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ADC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핀의 전압 값을 디지털 값으로 변환해주는 기능을 뜻한다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어떠한 기능을 가지는 임베디드 시스템을 만들어 낼 경우 그 시스템 내에서 처리되는 모든 데이터와 연산등은 모두 디지털화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(0,1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ON/OFF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조건만 있는 것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되어 처리됩니다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우리가 생활하는 실제 환경은 아날로그적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어떠한 현상의 변화가 시간에 따라 연속적으로 변화하는 것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인 양상을 타나 내므로 이런 아날로그 신호를 디지털화해 처리해 주는 것이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ADC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F42357D5-1E38-4FE1-AB88-AAA465A7B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5" t="17074" r="23218"/>
          <a:stretch/>
        </p:blipFill>
        <p:spPr bwMode="auto">
          <a:xfrm>
            <a:off x="7708338" y="3336634"/>
            <a:ext cx="3371505" cy="31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D58FF4-EFFC-44C7-9C67-1E8DB4F6EEDA}"/>
              </a:ext>
            </a:extLst>
          </p:cNvPr>
          <p:cNvSpPr/>
          <p:nvPr/>
        </p:nvSpPr>
        <p:spPr>
          <a:xfrm>
            <a:off x="10596746" y="5271359"/>
            <a:ext cx="554893" cy="53246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4197A-94DD-42E5-9BD5-C68426C8FAF6}"/>
              </a:ext>
            </a:extLst>
          </p:cNvPr>
          <p:cNvSpPr/>
          <p:nvPr/>
        </p:nvSpPr>
        <p:spPr>
          <a:xfrm>
            <a:off x="7643446" y="3926343"/>
            <a:ext cx="476740" cy="1877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6A592-3232-45F9-8AB5-CCE04AA44B18}"/>
              </a:ext>
            </a:extLst>
          </p:cNvPr>
          <p:cNvSpPr txBox="1"/>
          <p:nvPr/>
        </p:nvSpPr>
        <p:spPr>
          <a:xfrm>
            <a:off x="643678" y="6312184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ESP32</a:t>
            </a:r>
            <a:r>
              <a:rPr lang="ko-KR" altLang="en-US" dirty="0">
                <a:solidFill>
                  <a:srgbClr val="0070C0"/>
                </a:solidFill>
              </a:rPr>
              <a:t>의 경우 </a:t>
            </a:r>
            <a:r>
              <a:rPr lang="en-US" altLang="ko-KR" dirty="0">
                <a:solidFill>
                  <a:srgbClr val="0070C0"/>
                </a:solidFill>
              </a:rPr>
              <a:t>12BIT ADC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18</a:t>
            </a:r>
            <a:r>
              <a:rPr lang="ko-KR" altLang="en-US" dirty="0">
                <a:solidFill>
                  <a:srgbClr val="0070C0"/>
                </a:solidFill>
              </a:rPr>
              <a:t>개 내장하고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124BAD-C9F3-49BD-8451-977A504FA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84" y="3384489"/>
            <a:ext cx="2961940" cy="289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계조(階調) - 디지털 이미지(사진)의 계조 Part.1 / Gradation of digital image &amp; grayscale 1">
            <a:extLst>
              <a:ext uri="{FF2B5EF4-FFF2-40B4-BE49-F238E27FC236}">
                <a16:creationId xmlns:a16="http://schemas.microsoft.com/office/drawing/2014/main" id="{04DA5A47-F6A8-445B-8F7F-E03FB58FF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1" b="35149"/>
          <a:stretch/>
        </p:blipFill>
        <p:spPr bwMode="auto">
          <a:xfrm>
            <a:off x="4299490" y="3637488"/>
            <a:ext cx="2374848" cy="238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04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7603C3-6633-4E15-BB86-CB3B9EF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233" y="599605"/>
            <a:ext cx="2086363" cy="3028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4433359" y="13492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ADC </a:t>
            </a:r>
            <a:r>
              <a:rPr lang="ko-KR" altLang="en-US" sz="2400" dirty="0"/>
              <a:t>테스트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E57B8-5D5A-48C8-8E5D-ACCDAC433D1B}"/>
              </a:ext>
            </a:extLst>
          </p:cNvPr>
          <p:cNvSpPr txBox="1"/>
          <p:nvPr/>
        </p:nvSpPr>
        <p:spPr>
          <a:xfrm>
            <a:off x="500185" y="827320"/>
            <a:ext cx="6900985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ADC_CH1_PIN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LED_BUILTIN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02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ADC_CH1_PIN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39C247F9-1C00-4E0D-938C-B80601DABA07}"/>
              </a:ext>
            </a:extLst>
          </p:cNvPr>
          <p:cNvSpPr/>
          <p:nvPr/>
        </p:nvSpPr>
        <p:spPr>
          <a:xfrm flipH="1">
            <a:off x="4153997" y="2432616"/>
            <a:ext cx="2465634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UART </a:t>
            </a:r>
            <a:r>
              <a:rPr lang="ko-KR" altLang="en-US" sz="1400" dirty="0"/>
              <a:t>통신 초기화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C7D16-DA46-4CEA-90BA-586E29914B32}"/>
              </a:ext>
            </a:extLst>
          </p:cNvPr>
          <p:cNvSpPr txBox="1"/>
          <p:nvPr/>
        </p:nvSpPr>
        <p:spPr>
          <a:xfrm>
            <a:off x="225755" y="6428228"/>
            <a:ext cx="724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fr-FR" altLang="ko-KR" dirty="0">
                <a:solidFill>
                  <a:srgbClr val="0070C0"/>
                </a:solidFill>
              </a:rPr>
              <a:t>seoil_uni_project\ESP32\SW\ARDUINO\ADC-TEST</a:t>
            </a:r>
            <a:r>
              <a:rPr lang="en-US" altLang="ko-KR" dirty="0">
                <a:solidFill>
                  <a:srgbClr val="0070C0"/>
                </a:solidFill>
              </a:rPr>
              <a:t>”  Source </a:t>
            </a:r>
            <a:r>
              <a:rPr lang="ko-KR" altLang="en-US" dirty="0">
                <a:solidFill>
                  <a:srgbClr val="0070C0"/>
                </a:solidFill>
              </a:rPr>
              <a:t>참조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63008CFA-FD56-49F1-BF49-EC92618F4D96}"/>
              </a:ext>
            </a:extLst>
          </p:cNvPr>
          <p:cNvSpPr/>
          <p:nvPr/>
        </p:nvSpPr>
        <p:spPr>
          <a:xfrm flipH="1">
            <a:off x="4535202" y="2810687"/>
            <a:ext cx="2465634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UART </a:t>
            </a:r>
            <a:r>
              <a:rPr lang="ko-KR" altLang="en-US" sz="1400" dirty="0"/>
              <a:t>통신 초기화</a:t>
            </a: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E5025CD-E8C0-48C7-B3B6-E650E445B3BB}"/>
              </a:ext>
            </a:extLst>
          </p:cNvPr>
          <p:cNvSpPr/>
          <p:nvPr/>
        </p:nvSpPr>
        <p:spPr>
          <a:xfrm flipH="1">
            <a:off x="4679294" y="5036716"/>
            <a:ext cx="2659351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36</a:t>
            </a:r>
            <a:r>
              <a:rPr lang="ko-KR" altLang="en-US" sz="1400" dirty="0" err="1"/>
              <a:t>번핀의</a:t>
            </a:r>
            <a:r>
              <a:rPr lang="ko-KR" altLang="en-US" sz="1400" dirty="0"/>
              <a:t> </a:t>
            </a:r>
            <a:r>
              <a:rPr lang="en-US" altLang="ko-KR" sz="1400" dirty="0"/>
              <a:t>ADC</a:t>
            </a:r>
            <a:r>
              <a:rPr lang="ko-KR" altLang="en-US" sz="1400" dirty="0"/>
              <a:t>값을 읽어온다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097154-ABEC-411C-A9F0-F8BB25BF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232" y="1306734"/>
            <a:ext cx="1333500" cy="212407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55F720-B588-4403-A5C7-FB56B7F860C8}"/>
              </a:ext>
            </a:extLst>
          </p:cNvPr>
          <p:cNvSpPr/>
          <p:nvPr/>
        </p:nvSpPr>
        <p:spPr>
          <a:xfrm>
            <a:off x="8950710" y="2852591"/>
            <a:ext cx="250107" cy="19691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4773C2D6-187A-43DC-A0D6-69C38BF8825C}"/>
              </a:ext>
            </a:extLst>
          </p:cNvPr>
          <p:cNvSpPr/>
          <p:nvPr/>
        </p:nvSpPr>
        <p:spPr>
          <a:xfrm>
            <a:off x="6376028" y="1109328"/>
            <a:ext cx="2050284" cy="1163991"/>
          </a:xfrm>
          <a:prstGeom prst="wedgeRoundRectCallout">
            <a:avLst>
              <a:gd name="adj1" fmla="val 75467"/>
              <a:gd name="adj2" fmla="val 105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r>
              <a:rPr lang="ko-KR" altLang="en-US" dirty="0"/>
              <a:t>번 핀을 </a:t>
            </a:r>
            <a:r>
              <a:rPr lang="ko-KR" altLang="en-US" dirty="0" err="1"/>
              <a:t>만질때</a:t>
            </a:r>
            <a:r>
              <a:rPr lang="ko-KR" altLang="en-US" dirty="0"/>
              <a:t> 마다  터미널로 출력되는 값이 바뀐다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07359-E1AF-4261-9B80-386BB6881B5C}"/>
              </a:ext>
            </a:extLst>
          </p:cNvPr>
          <p:cNvSpPr txBox="1"/>
          <p:nvPr/>
        </p:nvSpPr>
        <p:spPr>
          <a:xfrm>
            <a:off x="8548867" y="4259734"/>
            <a:ext cx="3357216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[env:esp32doit-devkit-v1]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espressif32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esp32doit-devkit-v1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arduino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monitor_speed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115200</a:t>
            </a: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upload_speed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921600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7F179D0-17ED-4EE2-9831-43E0D7C1754F}"/>
              </a:ext>
            </a:extLst>
          </p:cNvPr>
          <p:cNvSpPr/>
          <p:nvPr/>
        </p:nvSpPr>
        <p:spPr>
          <a:xfrm>
            <a:off x="9888309" y="2349972"/>
            <a:ext cx="339166" cy="6010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48D8CD-04F5-47EF-9550-CF448D99C79E}"/>
              </a:ext>
            </a:extLst>
          </p:cNvPr>
          <p:cNvSpPr/>
          <p:nvPr/>
        </p:nvSpPr>
        <p:spPr>
          <a:xfrm>
            <a:off x="8795964" y="3778390"/>
            <a:ext cx="2723885" cy="4813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platformio.ini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25766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3287280" y="263880"/>
            <a:ext cx="5121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DAC(Digital to Analog Converter)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401657" y="900855"/>
            <a:ext cx="1121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디지털 신호를 아날로그 신호로 변환시켜주는 장치이다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디지털 신호는 아날로그로 표현하지 않는 만큼 그대로 아날로그 신호가 되지 못하니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컴퓨터에서 정보를 아날로그 신호로 바꾸기 위해 사용된다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현재는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하면 주로 오디오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를 생각하지만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다양한 분야에서 사용되고 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한때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모니터가 아날로그 신호로 작동되던 시절에는 그래픽 카드 역시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RAMDAC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이라는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질에 따라 영상의 품질이 결정되고는 하였고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DVD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플레이어 역시 아날로그 출력이 메인 이었을 때는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성능이 화질의 주요 요소 중 하나이기도 하였다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물론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현대에는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LCD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가 대중화되고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DVI, HDMI, DisplayPort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등의 디지털 인터페이스가 등장하면서 옛날 얘기가 되었다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F42357D5-1E38-4FE1-AB88-AAA465A7B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7" t="17074" r="36826"/>
          <a:stretch/>
        </p:blipFill>
        <p:spPr bwMode="auto">
          <a:xfrm>
            <a:off x="7190155" y="3336634"/>
            <a:ext cx="3016738" cy="31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D58FF4-EFFC-44C7-9C67-1E8DB4F6EEDA}"/>
              </a:ext>
            </a:extLst>
          </p:cNvPr>
          <p:cNvSpPr/>
          <p:nvPr/>
        </p:nvSpPr>
        <p:spPr>
          <a:xfrm>
            <a:off x="7190155" y="4812317"/>
            <a:ext cx="507999" cy="3927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6A592-3232-45F9-8AB5-CCE04AA44B18}"/>
              </a:ext>
            </a:extLst>
          </p:cNvPr>
          <p:cNvSpPr txBox="1"/>
          <p:nvPr/>
        </p:nvSpPr>
        <p:spPr>
          <a:xfrm>
            <a:off x="643678" y="6312184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ESP32</a:t>
            </a:r>
            <a:r>
              <a:rPr lang="ko-KR" altLang="en-US" dirty="0">
                <a:solidFill>
                  <a:srgbClr val="0070C0"/>
                </a:solidFill>
              </a:rPr>
              <a:t>의 경우 </a:t>
            </a:r>
            <a:r>
              <a:rPr lang="en-US" altLang="ko-KR" dirty="0">
                <a:solidFill>
                  <a:srgbClr val="0070C0"/>
                </a:solidFill>
              </a:rPr>
              <a:t>8BIT ADC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개 내장하고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" name="Picture 4" descr="계조(階調) - 디지털 이미지(사진)의 계조 Part.1 / Gradation of digital image &amp; grayscale 1">
            <a:extLst>
              <a:ext uri="{FF2B5EF4-FFF2-40B4-BE49-F238E27FC236}">
                <a16:creationId xmlns:a16="http://schemas.microsoft.com/office/drawing/2014/main" id="{C21C6592-61C9-4E87-9171-33012FD26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8" r="1761" b="93"/>
          <a:stretch/>
        </p:blipFill>
        <p:spPr bwMode="auto">
          <a:xfrm>
            <a:off x="4204015" y="3658154"/>
            <a:ext cx="2374848" cy="23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A87C81-EB3D-4819-998A-1945AC64D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57" y="3765194"/>
            <a:ext cx="3608642" cy="1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B76723-BBA5-4A27-BBF5-280D82BF49CF}"/>
              </a:ext>
            </a:extLst>
          </p:cNvPr>
          <p:cNvSpPr txBox="1"/>
          <p:nvPr/>
        </p:nvSpPr>
        <p:spPr>
          <a:xfrm>
            <a:off x="6449871" y="5862684"/>
            <a:ext cx="4675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https://bitluni.net/esp32-composite-audio</a:t>
            </a:r>
            <a:endParaRPr lang="ko-KR" altLang="en-US" dirty="0"/>
          </a:p>
        </p:txBody>
      </p:sp>
      <p:pic>
        <p:nvPicPr>
          <p:cNvPr id="3074" name="Picture 2" descr="ESP32 Composite Audio – bitluni's lab">
            <a:extLst>
              <a:ext uri="{FF2B5EF4-FFF2-40B4-BE49-F238E27FC236}">
                <a16:creationId xmlns:a16="http://schemas.microsoft.com/office/drawing/2014/main" id="{4592D618-3A98-465F-9D80-753E8A73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7" y="852207"/>
            <a:ext cx="4582026" cy="257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24770-9B5C-492E-9E7D-2BD7CC567EBE}"/>
              </a:ext>
            </a:extLst>
          </p:cNvPr>
          <p:cNvSpPr txBox="1"/>
          <p:nvPr/>
        </p:nvSpPr>
        <p:spPr>
          <a:xfrm>
            <a:off x="355621" y="205876"/>
            <a:ext cx="507863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ESP32</a:t>
            </a:r>
            <a:r>
              <a:rPr lang="ko-KR" altLang="en-US" dirty="0"/>
              <a:t> </a:t>
            </a:r>
            <a:r>
              <a:rPr lang="ko-KR" altLang="en-US" dirty="0" err="1"/>
              <a:t>컴포지트</a:t>
            </a:r>
            <a:r>
              <a:rPr lang="ko-KR" altLang="en-US" dirty="0"/>
              <a:t> 포트로 영상 및 음향 출력 관련</a:t>
            </a:r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B5E19243-B78A-4A55-8E1E-2268000FAD2D}"/>
              </a:ext>
            </a:extLst>
          </p:cNvPr>
          <p:cNvSpPr txBox="1"/>
          <p:nvPr/>
        </p:nvSpPr>
        <p:spPr>
          <a:xfrm>
            <a:off x="5672959" y="6232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https://www.youtube.com/watch?v=MOoKQnWF4OY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D36A39-AA7A-4F87-A5F8-340DA3147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63" y="3628754"/>
            <a:ext cx="4208300" cy="2713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D907AE-A506-421F-A019-FF67F65CF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520" y="936899"/>
            <a:ext cx="5884439" cy="45573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DB41F8-3B35-4EDE-8C9D-BD2ECFE6EE3B}"/>
              </a:ext>
            </a:extLst>
          </p:cNvPr>
          <p:cNvSpPr/>
          <p:nvPr/>
        </p:nvSpPr>
        <p:spPr>
          <a:xfrm>
            <a:off x="6668814" y="1087821"/>
            <a:ext cx="1379483" cy="843455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318911" y="170475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HTU21 </a:t>
            </a:r>
            <a:r>
              <a:rPr lang="ko-KR" altLang="en-US" sz="2400" b="1" dirty="0"/>
              <a:t>센서의 통신방식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A7FF8-EE31-4014-B37D-651A0C14B517}"/>
              </a:ext>
            </a:extLst>
          </p:cNvPr>
          <p:cNvSpPr txBox="1"/>
          <p:nvPr/>
        </p:nvSpPr>
        <p:spPr>
          <a:xfrm>
            <a:off x="511073" y="1016000"/>
            <a:ext cx="858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HTU21 </a:t>
            </a:r>
            <a:r>
              <a:rPr lang="ko-KR" altLang="en-US" dirty="0"/>
              <a:t>센서와 </a:t>
            </a:r>
            <a:r>
              <a:rPr lang="en-US" altLang="ko-KR" dirty="0"/>
              <a:t>MCU</a:t>
            </a:r>
            <a:r>
              <a:rPr lang="ko-KR" altLang="en-US" dirty="0"/>
              <a:t>간은 </a:t>
            </a:r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방식의 디지털 통신을 사용하여 데이터를 읽어드린다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I2C(TWI) 통신">
            <a:extLst>
              <a:ext uri="{FF2B5EF4-FFF2-40B4-BE49-F238E27FC236}">
                <a16:creationId xmlns:a16="http://schemas.microsoft.com/office/drawing/2014/main" id="{B9493657-9634-44DE-8E53-37D1FB53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42" y="1322056"/>
            <a:ext cx="3977746" cy="23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2C Primer: What is I2C? (Part 1) | Analog Devices">
            <a:extLst>
              <a:ext uri="{FF2B5EF4-FFF2-40B4-BE49-F238E27FC236}">
                <a16:creationId xmlns:a16="http://schemas.microsoft.com/office/drawing/2014/main" id="{11952273-3918-41A1-82DD-BABBE67E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5" y="4402665"/>
            <a:ext cx="7119204" cy="209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511073" y="1937165"/>
            <a:ext cx="7066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 </a:t>
            </a:r>
            <a:r>
              <a:rPr lang="ko-KR" altLang="en-US" dirty="0"/>
              <a:t>통신이란 </a:t>
            </a:r>
            <a:r>
              <a:rPr lang="en-US" altLang="ko-KR" dirty="0"/>
              <a:t>SCL(</a:t>
            </a:r>
            <a:r>
              <a:rPr lang="ko-KR" altLang="en-US" dirty="0"/>
              <a:t>클럭</a:t>
            </a:r>
            <a:r>
              <a:rPr lang="en-US" altLang="ko-KR" dirty="0"/>
              <a:t>) SDA(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라인에 </a:t>
            </a:r>
            <a:r>
              <a:rPr lang="en-US" altLang="ko-KR" dirty="0"/>
              <a:t>PULL-UP </a:t>
            </a:r>
            <a:r>
              <a:rPr lang="ko-KR" altLang="en-US" dirty="0"/>
              <a:t>저항을 연결하여 오픈 </a:t>
            </a:r>
            <a:r>
              <a:rPr lang="ko-KR" altLang="en-US" dirty="0" err="1"/>
              <a:t>컬렉터</a:t>
            </a:r>
            <a:r>
              <a:rPr lang="ko-KR" altLang="en-US" dirty="0"/>
              <a:t> 방식으로 통신 하며</a:t>
            </a:r>
            <a:r>
              <a:rPr lang="en-US" altLang="ko-KR" dirty="0"/>
              <a:t>, 1</a:t>
            </a:r>
            <a:r>
              <a:rPr lang="ko-KR" altLang="en-US" dirty="0"/>
              <a:t>개의 마스터 장치에 복수의 </a:t>
            </a:r>
            <a:r>
              <a:rPr lang="en-US" altLang="ko-KR" dirty="0"/>
              <a:t>slave </a:t>
            </a:r>
            <a:r>
              <a:rPr lang="ko-KR" altLang="en-US" dirty="0"/>
              <a:t>장치를 연결하여 통신이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통신속도는 표준 모드인 </a:t>
            </a:r>
            <a:r>
              <a:rPr lang="en-US" altLang="ko-KR" dirty="0"/>
              <a:t>100kbit/s</a:t>
            </a:r>
            <a:r>
              <a:rPr lang="ko-KR" altLang="en-US" dirty="0"/>
              <a:t>로 주로 통신한다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는 빠른 속도를 요구하지 않는 간단한 저비용 주변 장치들에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34" name="Picture 10" descr="디지털 회로 - 위키백과, 우리 모두의 백과사전">
            <a:extLst>
              <a:ext uri="{FF2B5EF4-FFF2-40B4-BE49-F238E27FC236}">
                <a16:creationId xmlns:a16="http://schemas.microsoft.com/office/drawing/2014/main" id="{F9AEC2B4-39D8-4E72-89EB-2108B844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90" y="4255362"/>
            <a:ext cx="3827844" cy="238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4A2D492-00D1-4385-9926-0EDA71B339BE}"/>
              </a:ext>
            </a:extLst>
          </p:cNvPr>
          <p:cNvSpPr/>
          <p:nvPr/>
        </p:nvSpPr>
        <p:spPr>
          <a:xfrm>
            <a:off x="9558867" y="1322056"/>
            <a:ext cx="1828800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통신 연결도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D6E4CD-0E7E-4B36-A9C2-A16FFBFA39BC}"/>
              </a:ext>
            </a:extLst>
          </p:cNvPr>
          <p:cNvSpPr/>
          <p:nvPr/>
        </p:nvSpPr>
        <p:spPr>
          <a:xfrm>
            <a:off x="8579114" y="3722499"/>
            <a:ext cx="2723885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COLLECTOR </a:t>
            </a:r>
            <a:r>
              <a:rPr lang="ko-KR" altLang="en-US" dirty="0"/>
              <a:t>회로</a:t>
            </a:r>
          </a:p>
        </p:txBody>
      </p:sp>
    </p:spTree>
    <p:extLst>
      <p:ext uri="{BB962C8B-B14F-4D97-AF65-F5344CB8AC3E}">
        <p14:creationId xmlns:p14="http://schemas.microsoft.com/office/powerpoint/2010/main" val="320834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B73D51-16AB-42FF-AD8B-F54C7FEE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57" y="93244"/>
            <a:ext cx="9256811" cy="6671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73329-C917-4176-A962-4423C5AB4384}"/>
              </a:ext>
            </a:extLst>
          </p:cNvPr>
          <p:cNvSpPr txBox="1"/>
          <p:nvPr/>
        </p:nvSpPr>
        <p:spPr>
          <a:xfrm>
            <a:off x="9343742" y="5545238"/>
            <a:ext cx="26664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https://docs.zoho.com/file/kohvpddd1cff937ec4de5a828ac624e60a74d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CCBF0-1999-44A4-8E4C-7F1E78DD4973}"/>
              </a:ext>
            </a:extLst>
          </p:cNvPr>
          <p:cNvSpPr txBox="1"/>
          <p:nvPr/>
        </p:nvSpPr>
        <p:spPr>
          <a:xfrm>
            <a:off x="90238" y="163683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ESP32</a:t>
            </a:r>
            <a:r>
              <a:rPr lang="ko-KR" altLang="en-US" dirty="0"/>
              <a:t> </a:t>
            </a:r>
            <a:r>
              <a:rPr lang="en-US" altLang="ko-KR" dirty="0"/>
              <a:t>EV-KIT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/>
              <a:t> 회로도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7D3760-3129-45DF-9BFC-CB8ABC4C8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31" y="903709"/>
            <a:ext cx="1293395" cy="22124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3AAD6B-3109-459C-9F10-48B6B06D728F}"/>
              </a:ext>
            </a:extLst>
          </p:cNvPr>
          <p:cNvSpPr/>
          <p:nvPr/>
        </p:nvSpPr>
        <p:spPr>
          <a:xfrm>
            <a:off x="620832" y="968543"/>
            <a:ext cx="1293394" cy="20995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14EFDF-D4F0-4F03-B1D2-786D889D6E6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14226" y="2018298"/>
            <a:ext cx="780848" cy="773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7E52D5-8E5C-4A7F-B797-2320E1341AA6}"/>
              </a:ext>
            </a:extLst>
          </p:cNvPr>
          <p:cNvSpPr/>
          <p:nvPr/>
        </p:nvSpPr>
        <p:spPr>
          <a:xfrm>
            <a:off x="2827867" y="5282883"/>
            <a:ext cx="2734732" cy="3559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3F134F-AAE9-4C82-B5F4-95EE7FD01DD4}"/>
              </a:ext>
            </a:extLst>
          </p:cNvPr>
          <p:cNvSpPr/>
          <p:nvPr/>
        </p:nvSpPr>
        <p:spPr>
          <a:xfrm>
            <a:off x="5139267" y="6290609"/>
            <a:ext cx="2032000" cy="3559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66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B9C9C7-4B41-4174-A362-EF112D891976}"/>
              </a:ext>
            </a:extLst>
          </p:cNvPr>
          <p:cNvGrpSpPr/>
          <p:nvPr/>
        </p:nvGrpSpPr>
        <p:grpSpPr>
          <a:xfrm>
            <a:off x="4760383" y="1629070"/>
            <a:ext cx="6838949" cy="4976935"/>
            <a:chOff x="908050" y="1578270"/>
            <a:chExt cx="6838949" cy="4976935"/>
          </a:xfrm>
        </p:grpSpPr>
        <p:pic>
          <p:nvPicPr>
            <p:cNvPr id="5" name="Picture 2" descr="Getting Started with the ESP32 Development Board | Random Nerd Tutorials">
              <a:extLst>
                <a:ext uri="{FF2B5EF4-FFF2-40B4-BE49-F238E27FC236}">
                  <a16:creationId xmlns:a16="http://schemas.microsoft.com/office/drawing/2014/main" id="{7DF7D1DA-B12A-4022-A584-2361E7CAD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93" t="16610" r="30207"/>
            <a:stretch/>
          </p:blipFill>
          <p:spPr bwMode="auto">
            <a:xfrm>
              <a:off x="4131732" y="1998133"/>
              <a:ext cx="3615267" cy="455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3647D84-5104-4DE9-9596-A38B7BE5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03312" y="3352744"/>
              <a:ext cx="1457325" cy="1847850"/>
            </a:xfrm>
            <a:prstGeom prst="rect">
              <a:avLst/>
            </a:prstGeom>
          </p:spPr>
        </p:pic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1B22929-28D7-4F22-A6C1-6E406295926C}"/>
                </a:ext>
              </a:extLst>
            </p:cNvPr>
            <p:cNvCxnSpPr>
              <a:cxnSpLocks/>
            </p:cNvCxnSpPr>
            <p:nvPr/>
          </p:nvCxnSpPr>
          <p:spPr>
            <a:xfrm>
              <a:off x="2582336" y="4826003"/>
              <a:ext cx="1659464" cy="948264"/>
            </a:xfrm>
            <a:prstGeom prst="bentConnector3">
              <a:avLst>
                <a:gd name="adj1" fmla="val 3826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86ABEA6-33C0-4E6F-AA3E-70A5A11704AB}"/>
                </a:ext>
              </a:extLst>
            </p:cNvPr>
            <p:cNvCxnSpPr>
              <a:cxnSpLocks/>
            </p:cNvCxnSpPr>
            <p:nvPr/>
          </p:nvCxnSpPr>
          <p:spPr>
            <a:xfrm>
              <a:off x="2582336" y="4441536"/>
              <a:ext cx="1659464" cy="112953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5F5892A2-31A6-4647-BC86-B7E47E057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084" y="1854200"/>
              <a:ext cx="2677583" cy="2190865"/>
            </a:xfrm>
            <a:prstGeom prst="bentConnector3">
              <a:avLst>
                <a:gd name="adj1" fmla="val 54111"/>
              </a:avLst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6FB274DC-4CA4-4878-A4AA-0CFFBD34DA3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88490" y="1854201"/>
              <a:ext cx="1709212" cy="1176866"/>
            </a:xfrm>
            <a:prstGeom prst="bentConnector3">
              <a:avLst>
                <a:gd name="adj1" fmla="val 33653"/>
              </a:avLst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9141CD75-3D67-49F6-A265-52FEE9E48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2336" y="1578270"/>
              <a:ext cx="2589741" cy="2163997"/>
            </a:xfrm>
            <a:prstGeom prst="bentConnector3">
              <a:avLst>
                <a:gd name="adj1" fmla="val 47712"/>
              </a:avLst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EEE7F2D1-3468-41AA-918B-C626510E2324}"/>
                </a:ext>
              </a:extLst>
            </p:cNvPr>
            <p:cNvCxnSpPr>
              <a:cxnSpLocks/>
            </p:cNvCxnSpPr>
            <p:nvPr/>
          </p:nvCxnSpPr>
          <p:spPr>
            <a:xfrm>
              <a:off x="4768855" y="1578270"/>
              <a:ext cx="2228847" cy="208779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3546132" y="216577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ESP32 DO IT KIT HTU21 SENSOR </a:t>
            </a:r>
            <a:r>
              <a:rPr lang="ko-KR" altLang="en-US" sz="2000" b="1" dirty="0"/>
              <a:t>연결도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E7F580-EC91-4D89-BF7C-E8DBDA7F1DAA}"/>
              </a:ext>
            </a:extLst>
          </p:cNvPr>
          <p:cNvSpPr txBox="1"/>
          <p:nvPr/>
        </p:nvSpPr>
        <p:spPr>
          <a:xfrm>
            <a:off x="317394" y="875518"/>
            <a:ext cx="7066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HUT21</a:t>
            </a:r>
            <a:r>
              <a:rPr lang="ko-KR" altLang="en-US" dirty="0"/>
              <a:t>모듈은</a:t>
            </a:r>
            <a:r>
              <a:rPr lang="en-US" altLang="ko-KR" dirty="0"/>
              <a:t> 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통신 방식을 사용하므로 전원</a:t>
            </a:r>
            <a:r>
              <a:rPr lang="en-US" altLang="ko-KR" dirty="0"/>
              <a:t>+,- </a:t>
            </a:r>
            <a:r>
              <a:rPr lang="ko-KR" altLang="en-US" dirty="0"/>
              <a:t>라인과 </a:t>
            </a:r>
            <a:r>
              <a:rPr lang="en-US" altLang="ko-KR" dirty="0"/>
              <a:t>SCL(</a:t>
            </a:r>
            <a:r>
              <a:rPr lang="ko-KR" altLang="en-US" dirty="0"/>
              <a:t>클럭</a:t>
            </a:r>
            <a:r>
              <a:rPr lang="en-US" altLang="ko-KR" dirty="0"/>
              <a:t>), SDA(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라인의 </a:t>
            </a:r>
            <a:r>
              <a:rPr lang="en-US" altLang="ko-KR" dirty="0"/>
              <a:t>4</a:t>
            </a:r>
            <a:r>
              <a:rPr lang="ko-KR" altLang="en-US" dirty="0"/>
              <a:t>개의 선을 </a:t>
            </a:r>
            <a:r>
              <a:rPr lang="en-US" altLang="ko-KR" dirty="0"/>
              <a:t>ESP32</a:t>
            </a:r>
            <a:r>
              <a:rPr lang="ko-KR" altLang="en-US" dirty="0"/>
              <a:t>와 연결해주면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 </a:t>
            </a:r>
            <a:r>
              <a:rPr lang="ko-KR" altLang="en-US" dirty="0"/>
              <a:t>통신은 </a:t>
            </a:r>
            <a:r>
              <a:rPr lang="en-US" altLang="ko-KR" dirty="0"/>
              <a:t>ESP32</a:t>
            </a:r>
            <a:r>
              <a:rPr lang="ko-KR" altLang="en-US" dirty="0"/>
              <a:t>에서 </a:t>
            </a:r>
            <a:r>
              <a:rPr lang="en-US" altLang="ko-KR" dirty="0"/>
              <a:t>H/W</a:t>
            </a:r>
            <a:r>
              <a:rPr lang="ko-KR" altLang="en-US" dirty="0"/>
              <a:t>적으로 통신이 가능한 핀이</a:t>
            </a:r>
            <a:r>
              <a:rPr lang="en-US" altLang="ko-KR" dirty="0"/>
              <a:t>(GPOP22, GPIO21)</a:t>
            </a:r>
            <a:r>
              <a:rPr lang="ko-KR" altLang="en-US" dirty="0"/>
              <a:t> 있으나 동작방식을 </a:t>
            </a:r>
            <a:r>
              <a:rPr lang="en-US" altLang="ko-KR" dirty="0"/>
              <a:t>S/W</a:t>
            </a:r>
            <a:r>
              <a:rPr lang="ko-KR" altLang="en-US" dirty="0"/>
              <a:t>방식으로 구현 시 </a:t>
            </a:r>
            <a:r>
              <a:rPr lang="en-US" altLang="ko-KR" dirty="0"/>
              <a:t>GPIO</a:t>
            </a:r>
            <a:r>
              <a:rPr lang="ko-KR" altLang="en-US" dirty="0"/>
              <a:t>핀 중 </a:t>
            </a:r>
            <a:r>
              <a:rPr lang="ko-KR" altLang="en-US" dirty="0" err="1"/>
              <a:t>아무핀이나</a:t>
            </a:r>
            <a:r>
              <a:rPr lang="ko-KR" altLang="en-US" dirty="0"/>
              <a:t> 연결하여 사용이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S/W </a:t>
            </a:r>
            <a:r>
              <a:rPr lang="ko-KR" altLang="en-US" dirty="0"/>
              <a:t>방식으로 구현할 경우 통신속도 및 신뢰도가 낮아 질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통신에 필요한 </a:t>
            </a:r>
            <a:r>
              <a:rPr lang="en-US" altLang="ko-KR" dirty="0"/>
              <a:t>PULL-UP </a:t>
            </a:r>
            <a:r>
              <a:rPr lang="ko-KR" altLang="en-US" dirty="0"/>
              <a:t>저항은 </a:t>
            </a:r>
            <a:r>
              <a:rPr lang="en-US" altLang="ko-KR" dirty="0"/>
              <a:t>HTU21 </a:t>
            </a:r>
            <a:r>
              <a:rPr lang="ko-KR" altLang="en-US" dirty="0"/>
              <a:t>센서 모듈에 내장되어 있으며 </a:t>
            </a:r>
            <a:r>
              <a:rPr lang="en-US" altLang="ko-KR" dirty="0"/>
              <a:t>ESP32</a:t>
            </a:r>
            <a:r>
              <a:rPr lang="ko-KR" altLang="en-US" dirty="0"/>
              <a:t>의 내장된 </a:t>
            </a:r>
            <a:r>
              <a:rPr lang="en-US" altLang="ko-KR" dirty="0"/>
              <a:t>PULL-UP </a:t>
            </a:r>
            <a:r>
              <a:rPr lang="ko-KR" altLang="en-US" dirty="0"/>
              <a:t>저항을 사용 할 수 도 있다</a:t>
            </a:r>
            <a:r>
              <a:rPr lang="en-US" altLang="ko-KR" dirty="0"/>
              <a:t>.(PULL-UP </a:t>
            </a:r>
            <a:r>
              <a:rPr lang="ko-KR" altLang="en-US" dirty="0"/>
              <a:t>저항은 </a:t>
            </a:r>
            <a:r>
              <a:rPr lang="en-US" altLang="ko-KR" dirty="0"/>
              <a:t>ESP32</a:t>
            </a:r>
            <a:r>
              <a:rPr lang="ko-KR" altLang="en-US" dirty="0"/>
              <a:t>의 핀에 따라서 지원하지 않는 핀도 있다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86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Y 21 Humidity Sensor with I2C Interface Si7021 for Arduino Industrial High  Precision|sensor i2c|sensor sensorsensors for arduino - AliExpress">
            <a:extLst>
              <a:ext uri="{FF2B5EF4-FFF2-40B4-BE49-F238E27FC236}">
                <a16:creationId xmlns:a16="http://schemas.microsoft.com/office/drawing/2014/main" id="{F6C660F9-170B-48DA-B7F3-71D589A8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49" y="571500"/>
            <a:ext cx="6979104" cy="547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88B01-5279-4FDB-A55E-0A55E84C88B8}"/>
              </a:ext>
            </a:extLst>
          </p:cNvPr>
          <p:cNvSpPr txBox="1"/>
          <p:nvPr/>
        </p:nvSpPr>
        <p:spPr>
          <a:xfrm>
            <a:off x="8778240" y="1623061"/>
            <a:ext cx="3040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3.3V LDO</a:t>
            </a:r>
            <a:r>
              <a:rPr lang="ko-KR" altLang="en-US" dirty="0"/>
              <a:t>가 내장되어 있어</a:t>
            </a:r>
            <a:endParaRPr lang="en-US" altLang="ko-KR" dirty="0"/>
          </a:p>
          <a:p>
            <a:r>
              <a:rPr lang="ko-KR" altLang="en-US" dirty="0"/>
              <a:t>모듈에 </a:t>
            </a:r>
            <a:r>
              <a:rPr lang="en-US" altLang="ko-KR" dirty="0"/>
              <a:t>5V </a:t>
            </a:r>
            <a:r>
              <a:rPr lang="ko-KR" altLang="en-US" dirty="0"/>
              <a:t>전압을 인가해도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센서의 최소 동작 전압이 </a:t>
            </a:r>
            <a:r>
              <a:rPr lang="en-US" altLang="ko-KR" dirty="0"/>
              <a:t>1.5V </a:t>
            </a:r>
            <a:r>
              <a:rPr lang="ko-KR" altLang="en-US" dirty="0"/>
              <a:t>이므로 </a:t>
            </a:r>
            <a:r>
              <a:rPr lang="en-US" altLang="ko-KR" dirty="0"/>
              <a:t>3.3V</a:t>
            </a:r>
            <a:r>
              <a:rPr lang="ko-KR" altLang="en-US" dirty="0"/>
              <a:t>를 공급해도 </a:t>
            </a:r>
            <a:r>
              <a:rPr lang="en-US" altLang="ko-KR" dirty="0"/>
              <a:t>LDO</a:t>
            </a:r>
            <a:r>
              <a:rPr lang="ko-KR" altLang="en-US" dirty="0"/>
              <a:t>의 드롭 전압을 감안해도 동작에 문제가 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3~5.5V</a:t>
            </a:r>
            <a:r>
              <a:rPr lang="ko-KR" altLang="en-US" dirty="0"/>
              <a:t> 범위의 전압을 공급해주면 문제 없이 작동된다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06E28-7A66-45BC-8CEF-3D7860AA455A}"/>
              </a:ext>
            </a:extLst>
          </p:cNvPr>
          <p:cNvSpPr txBox="1"/>
          <p:nvPr/>
        </p:nvSpPr>
        <p:spPr>
          <a:xfrm>
            <a:off x="90238" y="163683"/>
            <a:ext cx="26564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온습도센서</a:t>
            </a:r>
            <a:r>
              <a:rPr lang="ko-KR" altLang="en-US" dirty="0"/>
              <a:t> 모듈 회로도</a:t>
            </a:r>
          </a:p>
        </p:txBody>
      </p:sp>
    </p:spTree>
    <p:extLst>
      <p:ext uri="{BB962C8B-B14F-4D97-AF65-F5344CB8AC3E}">
        <p14:creationId xmlns:p14="http://schemas.microsoft.com/office/powerpoint/2010/main" val="261089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B7E47A-0E59-4696-81BE-28F1BB42DC21}"/>
              </a:ext>
            </a:extLst>
          </p:cNvPr>
          <p:cNvSpPr txBox="1"/>
          <p:nvPr/>
        </p:nvSpPr>
        <p:spPr>
          <a:xfrm>
            <a:off x="439754" y="566678"/>
            <a:ext cx="4084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모듈 동작전압 </a:t>
            </a:r>
            <a:r>
              <a:rPr lang="en-US" altLang="ko-KR" dirty="0"/>
              <a:t>: DC3.0~5.5V</a:t>
            </a:r>
          </a:p>
          <a:p>
            <a:r>
              <a:rPr lang="ko-KR" altLang="en-US" dirty="0"/>
              <a:t>센서 동작전압 </a:t>
            </a:r>
            <a:r>
              <a:rPr lang="en-US" altLang="ko-KR" dirty="0"/>
              <a:t>: DC1.5~3.6V(TYP:3.0V)</a:t>
            </a:r>
          </a:p>
          <a:p>
            <a:r>
              <a:rPr lang="ko-KR" altLang="en-US" dirty="0"/>
              <a:t>온도측정범위 </a:t>
            </a:r>
            <a:r>
              <a:rPr lang="en-US" altLang="ko-KR" dirty="0"/>
              <a:t>: -40~+125</a:t>
            </a:r>
            <a:r>
              <a:rPr lang="ko-KR" altLang="en-US" dirty="0"/>
              <a:t>℃</a:t>
            </a:r>
            <a:endParaRPr lang="en-US" altLang="ko-KR" dirty="0"/>
          </a:p>
          <a:p>
            <a:r>
              <a:rPr lang="ko-KR" altLang="en-US" dirty="0"/>
              <a:t>습도측정범위 </a:t>
            </a:r>
            <a:r>
              <a:rPr lang="en-US" altLang="ko-KR" dirty="0"/>
              <a:t>: 0~100%RH</a:t>
            </a:r>
          </a:p>
          <a:p>
            <a:r>
              <a:rPr lang="ko-KR" altLang="en-US" dirty="0"/>
              <a:t>온도분해능 </a:t>
            </a:r>
            <a:r>
              <a:rPr lang="en-US" altLang="ko-KR" dirty="0"/>
              <a:t>: 0.01</a:t>
            </a:r>
            <a:r>
              <a:rPr lang="ko-KR" altLang="en-US" dirty="0"/>
              <a:t>℃</a:t>
            </a:r>
            <a:r>
              <a:rPr lang="en-US" altLang="ko-KR" dirty="0"/>
              <a:t>(14BIT)</a:t>
            </a:r>
          </a:p>
          <a:p>
            <a:r>
              <a:rPr lang="ko-KR" altLang="en-US" dirty="0"/>
              <a:t>습도 분해능 </a:t>
            </a:r>
            <a:r>
              <a:rPr lang="en-US" altLang="ko-KR" dirty="0"/>
              <a:t>: 0.04%RH(12BIT)</a:t>
            </a:r>
          </a:p>
          <a:p>
            <a:r>
              <a:rPr lang="ko-KR" altLang="en-US" dirty="0"/>
              <a:t>정확도 </a:t>
            </a:r>
            <a:r>
              <a:rPr lang="en-US" altLang="ko-KR" dirty="0"/>
              <a:t>: TYP±2%RH, TYP±0.3</a:t>
            </a:r>
            <a:r>
              <a:rPr lang="ko-KR" altLang="en-US" dirty="0"/>
              <a:t>℃</a:t>
            </a:r>
            <a:endParaRPr lang="en-US" altLang="ko-KR" dirty="0"/>
          </a:p>
          <a:p>
            <a:r>
              <a:rPr lang="ko-KR" altLang="en-US" dirty="0"/>
              <a:t>습도 측정시간 </a:t>
            </a:r>
            <a:r>
              <a:rPr lang="en-US" altLang="ko-KR" dirty="0"/>
              <a:t>: MAX 16ms(12BIT)</a:t>
            </a:r>
          </a:p>
          <a:p>
            <a:r>
              <a:rPr lang="ko-KR" altLang="en-US" dirty="0"/>
              <a:t>온도 측정시간 </a:t>
            </a:r>
            <a:r>
              <a:rPr lang="en-US" altLang="ko-KR" dirty="0"/>
              <a:t>: MAX 50ms(14BIT)</a:t>
            </a:r>
          </a:p>
          <a:p>
            <a:r>
              <a:rPr lang="ko-KR" altLang="en-US" dirty="0"/>
              <a:t>통신방식 </a:t>
            </a:r>
            <a:r>
              <a:rPr lang="en-US" altLang="ko-KR" dirty="0"/>
              <a:t>: I2C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9C6D67-4D81-44B4-9089-6103FF1F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880109"/>
            <a:ext cx="3867150" cy="23671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E26DD4-1332-4BC1-8775-532A9776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3635576"/>
            <a:ext cx="6059805" cy="27694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008120-210B-4F5A-80DE-81FB68C46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" y="3635576"/>
            <a:ext cx="5360670" cy="2920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E66F0-193D-48D9-A40D-027FBD52ABFC}"/>
              </a:ext>
            </a:extLst>
          </p:cNvPr>
          <p:cNvSpPr txBox="1"/>
          <p:nvPr/>
        </p:nvSpPr>
        <p:spPr>
          <a:xfrm>
            <a:off x="439754" y="117277"/>
            <a:ext cx="242566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온습도센서</a:t>
            </a:r>
            <a:r>
              <a:rPr lang="ko-KR" altLang="en-US" dirty="0"/>
              <a:t> 모듈 사양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4A9364-D1C3-49A2-B00C-CFA6651D9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389" y="1036002"/>
            <a:ext cx="6057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0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4A9364-D1C3-49A2-B00C-CFA6651D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71" y="3091089"/>
            <a:ext cx="7710364" cy="3539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CA06E-F98A-4DEE-AFBD-943339145F55}"/>
              </a:ext>
            </a:extLst>
          </p:cNvPr>
          <p:cNvSpPr txBox="1"/>
          <p:nvPr/>
        </p:nvSpPr>
        <p:spPr>
          <a:xfrm>
            <a:off x="3399588" y="320944"/>
            <a:ext cx="5392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HTU21 SENSOR I</a:t>
            </a:r>
            <a:r>
              <a:rPr lang="en-US" altLang="ko-KR" sz="2000" b="1" baseline="30000" dirty="0"/>
              <a:t>2</a:t>
            </a:r>
            <a:r>
              <a:rPr lang="en-US" altLang="ko-KR" sz="2000" b="1" dirty="0"/>
              <a:t>C ADDRESS </a:t>
            </a:r>
            <a:r>
              <a:rPr lang="ko-KR" altLang="en-US" sz="2000" b="1" dirty="0"/>
              <a:t>및 통신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4894A7-B5E9-47E5-8F30-9C0A1935FB5F}"/>
              </a:ext>
            </a:extLst>
          </p:cNvPr>
          <p:cNvSpPr txBox="1"/>
          <p:nvPr/>
        </p:nvSpPr>
        <p:spPr>
          <a:xfrm>
            <a:off x="586153" y="956381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HUT21</a:t>
            </a:r>
            <a:r>
              <a:rPr lang="ko-KR" altLang="en-US" dirty="0"/>
              <a:t>모듈은</a:t>
            </a:r>
            <a:r>
              <a:rPr lang="en-US" altLang="ko-KR" dirty="0"/>
              <a:t> 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통신은 버전마다 다르지만 표준사양은 </a:t>
            </a:r>
            <a:r>
              <a:rPr lang="en-US" altLang="ko-KR" dirty="0"/>
              <a:t>7BIT</a:t>
            </a:r>
            <a:r>
              <a:rPr lang="ko-KR" altLang="en-US" dirty="0"/>
              <a:t>의 </a:t>
            </a:r>
            <a:r>
              <a:rPr lang="en-US" altLang="ko-KR" dirty="0"/>
              <a:t>ADDRESS</a:t>
            </a:r>
            <a:r>
              <a:rPr lang="ko-KR" altLang="en-US" dirty="0"/>
              <a:t>를 가지며 어드레스를 자신의 </a:t>
            </a:r>
            <a:r>
              <a:rPr lang="en-US" altLang="ko-KR" dirty="0"/>
              <a:t>MASTER </a:t>
            </a:r>
            <a:r>
              <a:rPr lang="ko-KR" altLang="en-US" dirty="0"/>
              <a:t>장치로부터 </a:t>
            </a:r>
            <a:r>
              <a:rPr lang="en-US" altLang="ko-KR" dirty="0"/>
              <a:t>SLAVE </a:t>
            </a:r>
            <a:r>
              <a:rPr lang="ko-KR" altLang="en-US" dirty="0"/>
              <a:t>장치는 자신의</a:t>
            </a:r>
            <a:r>
              <a:rPr lang="en-US" altLang="ko-KR" dirty="0"/>
              <a:t>ADRESS</a:t>
            </a:r>
            <a:r>
              <a:rPr lang="ko-KR" altLang="en-US" dirty="0"/>
              <a:t>값을 받으면 </a:t>
            </a:r>
            <a:r>
              <a:rPr lang="en-US" altLang="ko-KR" dirty="0"/>
              <a:t>ACK</a:t>
            </a:r>
            <a:r>
              <a:rPr lang="ko-KR" altLang="en-US" dirty="0"/>
              <a:t>로 반응하게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7A3A5BA-D533-4766-83C5-7CC1DB39DEC8}"/>
              </a:ext>
            </a:extLst>
          </p:cNvPr>
          <p:cNvSpPr/>
          <p:nvPr/>
        </p:nvSpPr>
        <p:spPr>
          <a:xfrm>
            <a:off x="5062658" y="3466548"/>
            <a:ext cx="283463" cy="26920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CABDC3-7B4D-4FE5-9AF0-4E1A21EB4432}"/>
              </a:ext>
            </a:extLst>
          </p:cNvPr>
          <p:cNvSpPr/>
          <p:nvPr/>
        </p:nvSpPr>
        <p:spPr>
          <a:xfrm>
            <a:off x="5062658" y="4192500"/>
            <a:ext cx="283463" cy="26920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1665E856-1BCC-43FA-AB60-C576EFF1E401}"/>
              </a:ext>
            </a:extLst>
          </p:cNvPr>
          <p:cNvSpPr/>
          <p:nvPr/>
        </p:nvSpPr>
        <p:spPr>
          <a:xfrm>
            <a:off x="5070857" y="1764905"/>
            <a:ext cx="2050284" cy="1163991"/>
          </a:xfrm>
          <a:prstGeom prst="wedgeRoundRectCallout">
            <a:avLst>
              <a:gd name="adj1" fmla="val -42319"/>
              <a:gd name="adj2" fmla="val 970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7BIT ADDRESS</a:t>
            </a:r>
            <a:r>
              <a:rPr lang="ko-KR" altLang="en-US" dirty="0"/>
              <a:t>를 가지며 마지막 </a:t>
            </a:r>
            <a:r>
              <a:rPr lang="en-US" altLang="ko-KR" dirty="0"/>
              <a:t>1BIT</a:t>
            </a:r>
            <a:r>
              <a:rPr lang="ko-KR" altLang="en-US" dirty="0"/>
              <a:t>는 일기 또는 쓰기를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B30B8F-0453-485B-9124-7DBF176AFD56}"/>
              </a:ext>
            </a:extLst>
          </p:cNvPr>
          <p:cNvSpPr/>
          <p:nvPr/>
        </p:nvSpPr>
        <p:spPr>
          <a:xfrm>
            <a:off x="2788381" y="3463065"/>
            <a:ext cx="2274277" cy="269206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BFEEA2D4-7030-4003-BED9-14EAC43FA13C}"/>
              </a:ext>
            </a:extLst>
          </p:cNvPr>
          <p:cNvSpPr/>
          <p:nvPr/>
        </p:nvSpPr>
        <p:spPr>
          <a:xfrm>
            <a:off x="1514857" y="1844482"/>
            <a:ext cx="2050284" cy="1163991"/>
          </a:xfrm>
          <a:prstGeom prst="wedgeRoundRectCallout">
            <a:avLst>
              <a:gd name="adj1" fmla="val 47641"/>
              <a:gd name="adj2" fmla="val 81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HUT21 </a:t>
            </a:r>
            <a:r>
              <a:rPr lang="ko-KR" altLang="en-US" dirty="0"/>
              <a:t>센서 </a:t>
            </a:r>
            <a:r>
              <a:rPr lang="en-US" altLang="ko-KR" dirty="0"/>
              <a:t>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2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7DF7D1DA-B12A-4022-A584-2361E7CA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3" t="16610" r="30207"/>
          <a:stretch/>
        </p:blipFill>
        <p:spPr bwMode="auto">
          <a:xfrm>
            <a:off x="7984065" y="2048933"/>
            <a:ext cx="3615267" cy="455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648101" y="206371"/>
            <a:ext cx="28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ESP32 DO IT KIT </a:t>
            </a:r>
            <a:r>
              <a:rPr lang="ko-KR" altLang="en-US" sz="2000" b="1" dirty="0"/>
              <a:t>사양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E7F580-EC91-4D89-BF7C-E8DBDA7F1DAA}"/>
              </a:ext>
            </a:extLst>
          </p:cNvPr>
          <p:cNvSpPr txBox="1"/>
          <p:nvPr/>
        </p:nvSpPr>
        <p:spPr>
          <a:xfrm>
            <a:off x="404366" y="1297355"/>
            <a:ext cx="79815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마이크로 컨트롤러 </a:t>
            </a:r>
            <a:r>
              <a:rPr lang="en-US" altLang="ko-KR" b="0" i="0" dirty="0">
                <a:effectLst/>
                <a:latin typeface="Roboto"/>
              </a:rPr>
              <a:t>: </a:t>
            </a:r>
            <a:r>
              <a:rPr lang="en-US" altLang="ko-KR" b="0" i="0" dirty="0" err="1">
                <a:effectLst/>
                <a:latin typeface="Roboto"/>
              </a:rPr>
              <a:t>Tensilica</a:t>
            </a:r>
            <a:r>
              <a:rPr lang="en-US" altLang="ko-KR" b="0" i="0" dirty="0">
                <a:effectLst/>
                <a:latin typeface="Roboto"/>
              </a:rPr>
              <a:t> 32 </a:t>
            </a:r>
            <a:r>
              <a:rPr lang="ko-KR" altLang="en-US" b="0" i="0" dirty="0">
                <a:effectLst/>
                <a:latin typeface="Roboto"/>
              </a:rPr>
              <a:t>비트 싱글 </a:t>
            </a:r>
            <a:r>
              <a:rPr lang="en-US" altLang="ko-KR" b="0" i="0" dirty="0">
                <a:effectLst/>
                <a:latin typeface="Roboto"/>
              </a:rPr>
              <a:t>/ </a:t>
            </a:r>
            <a:r>
              <a:rPr lang="ko-KR" altLang="en-US" b="0" i="0" dirty="0">
                <a:effectLst/>
                <a:latin typeface="Roboto"/>
              </a:rPr>
              <a:t>듀얼 코어 </a:t>
            </a:r>
            <a:r>
              <a:rPr lang="en-US" altLang="ko-KR" b="0" i="0" dirty="0">
                <a:effectLst/>
                <a:latin typeface="Roboto"/>
              </a:rPr>
              <a:t>CPU </a:t>
            </a:r>
            <a:r>
              <a:rPr lang="en-US" altLang="ko-KR" b="0" i="0" dirty="0" err="1">
                <a:effectLst/>
                <a:latin typeface="Roboto"/>
              </a:rPr>
              <a:t>Xtensa</a:t>
            </a:r>
            <a:r>
              <a:rPr lang="en-US" altLang="ko-KR" b="0" i="0" dirty="0">
                <a:effectLst/>
                <a:latin typeface="Roboto"/>
              </a:rPr>
              <a:t> LX6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작동 전압 </a:t>
            </a:r>
            <a:r>
              <a:rPr lang="en-US" altLang="ko-KR" b="0" i="0" dirty="0">
                <a:effectLst/>
                <a:latin typeface="Roboto"/>
              </a:rPr>
              <a:t>: 3.3V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입력 전압 </a:t>
            </a:r>
            <a:r>
              <a:rPr lang="en-US" altLang="ko-KR" b="0" i="0" dirty="0">
                <a:effectLst/>
                <a:latin typeface="Roboto"/>
              </a:rPr>
              <a:t>: 7-12V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디지털 </a:t>
            </a:r>
            <a:r>
              <a:rPr lang="en-US" altLang="ko-KR" b="0" i="0" dirty="0">
                <a:effectLst/>
                <a:latin typeface="Roboto"/>
              </a:rPr>
              <a:t>I / O </a:t>
            </a:r>
            <a:r>
              <a:rPr lang="ko-KR" altLang="en-US" b="0" i="0" dirty="0">
                <a:effectLst/>
                <a:latin typeface="Roboto"/>
              </a:rPr>
              <a:t>핀 </a:t>
            </a:r>
            <a:r>
              <a:rPr lang="en-US" altLang="ko-KR" b="0" i="0" dirty="0">
                <a:effectLst/>
                <a:latin typeface="Roboto"/>
              </a:rPr>
              <a:t>(DIO) : 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아날로그 입력 핀 </a:t>
            </a:r>
            <a:r>
              <a:rPr lang="en-US" altLang="ko-KR" b="0" i="0" dirty="0">
                <a:effectLst/>
                <a:latin typeface="Roboto"/>
              </a:rPr>
              <a:t>(ADC) : 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아날로그 출력 핀 </a:t>
            </a:r>
            <a:r>
              <a:rPr lang="en-US" altLang="ko-KR" b="0" i="0" dirty="0">
                <a:effectLst/>
                <a:latin typeface="Roboto"/>
              </a:rPr>
              <a:t>(DAC) :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UART :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SPI :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I2C :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플래시 메모리 </a:t>
            </a:r>
            <a:r>
              <a:rPr lang="en-US" altLang="ko-KR" b="0" i="0" dirty="0">
                <a:effectLst/>
                <a:latin typeface="Roboto"/>
              </a:rPr>
              <a:t>: 4MB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SRAM : 520KB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Roboto"/>
              </a:rPr>
              <a:t>클록</a:t>
            </a:r>
            <a:r>
              <a:rPr lang="ko-KR" altLang="en-US" b="0" i="0" dirty="0">
                <a:effectLst/>
                <a:latin typeface="Roboto"/>
              </a:rPr>
              <a:t> 속도 </a:t>
            </a:r>
            <a:r>
              <a:rPr lang="en-US" altLang="ko-KR" b="0" i="0" dirty="0">
                <a:effectLst/>
                <a:latin typeface="Roboto"/>
              </a:rPr>
              <a:t>: 240MHz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Wi-Fi : IEEE 802.11 b / g / n / e / </a:t>
            </a:r>
            <a:r>
              <a:rPr lang="en-US" altLang="ko-KR" b="0" i="0" dirty="0" err="1">
                <a:effectLst/>
                <a:latin typeface="Roboto"/>
              </a:rPr>
              <a:t>i</a:t>
            </a:r>
            <a:r>
              <a:rPr lang="en-US" altLang="ko-KR" b="0" i="0" dirty="0">
                <a:effectLst/>
                <a:latin typeface="Roboto"/>
              </a:rPr>
              <a:t>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통합 </a:t>
            </a:r>
            <a:r>
              <a:rPr lang="en-US" altLang="ko-KR" b="0" i="0" dirty="0">
                <a:effectLst/>
                <a:latin typeface="Roboto"/>
              </a:rPr>
              <a:t>TR </a:t>
            </a:r>
            <a:r>
              <a:rPr lang="ko-KR" altLang="en-US" b="0" i="0" dirty="0">
                <a:effectLst/>
                <a:latin typeface="Roboto"/>
              </a:rPr>
              <a:t>스위치</a:t>
            </a:r>
            <a:r>
              <a:rPr lang="en-US" altLang="ko-KR" b="0" i="0" dirty="0">
                <a:effectLst/>
                <a:latin typeface="Roboto"/>
              </a:rPr>
              <a:t>, balun, LNA, </a:t>
            </a:r>
            <a:r>
              <a:rPr lang="ko-KR" altLang="en-US" b="0" i="0" dirty="0">
                <a:effectLst/>
                <a:latin typeface="Roboto"/>
              </a:rPr>
              <a:t>전력 증폭기 및 매칭 네트워크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WEP </a:t>
            </a:r>
            <a:r>
              <a:rPr lang="ko-KR" altLang="en-US" b="0" i="0" dirty="0">
                <a:effectLst/>
                <a:latin typeface="Roboto"/>
              </a:rPr>
              <a:t>또는 </a:t>
            </a:r>
            <a:r>
              <a:rPr lang="en-US" altLang="ko-KR" b="0" i="0" dirty="0">
                <a:effectLst/>
                <a:latin typeface="Roboto"/>
              </a:rPr>
              <a:t>WPA / WPA2 </a:t>
            </a:r>
            <a:r>
              <a:rPr lang="ko-KR" altLang="en-US" b="0" i="0" dirty="0">
                <a:effectLst/>
                <a:latin typeface="Roboto"/>
              </a:rPr>
              <a:t>인증 또는 개방형 네트워크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28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8C940E-D596-478D-B6D0-16E385F0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88" y="2782453"/>
            <a:ext cx="4124325" cy="72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5242697" y="58191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C </a:t>
            </a:r>
            <a:r>
              <a:rPr lang="ko-KR" altLang="en-US" sz="2400" dirty="0"/>
              <a:t>어드레스 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E57B8-5D5A-48C8-8E5D-ACCDAC433D1B}"/>
              </a:ext>
            </a:extLst>
          </p:cNvPr>
          <p:cNvSpPr txBox="1"/>
          <p:nvPr/>
        </p:nvSpPr>
        <p:spPr>
          <a:xfrm>
            <a:off x="500185" y="827320"/>
            <a:ext cx="6900985" cy="54476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Wire.h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I2C_SDA 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I2C_SCL 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I2C_SDA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I2C_SCL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setClock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I2C Scanner"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beginTransmission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endTransmission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"0x"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39C247F9-1C00-4E0D-938C-B80601DABA07}"/>
              </a:ext>
            </a:extLst>
          </p:cNvPr>
          <p:cNvSpPr/>
          <p:nvPr/>
        </p:nvSpPr>
        <p:spPr>
          <a:xfrm flipH="1">
            <a:off x="3446477" y="2511376"/>
            <a:ext cx="2465634" cy="27107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C </a:t>
            </a:r>
            <a:r>
              <a:rPr lang="ko-KR" altLang="en-US" sz="1400" dirty="0"/>
              <a:t>통신속도 설정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C7D16-DA46-4CEA-90BA-586E29914B32}"/>
              </a:ext>
            </a:extLst>
          </p:cNvPr>
          <p:cNvSpPr txBox="1"/>
          <p:nvPr/>
        </p:nvSpPr>
        <p:spPr>
          <a:xfrm>
            <a:off x="225755" y="6428228"/>
            <a:ext cx="696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fr-FR" altLang="ko-KR" dirty="0">
                <a:solidFill>
                  <a:srgbClr val="0070C0"/>
                </a:solidFill>
              </a:rPr>
              <a:t>seoil_uni_project\ESP32\SW\ARDUINO\i2c_test</a:t>
            </a:r>
            <a:r>
              <a:rPr lang="en-US" altLang="ko-KR" dirty="0">
                <a:solidFill>
                  <a:srgbClr val="0070C0"/>
                </a:solidFill>
              </a:rPr>
              <a:t>”  Source </a:t>
            </a:r>
            <a:r>
              <a:rPr lang="ko-KR" altLang="en-US" dirty="0">
                <a:solidFill>
                  <a:srgbClr val="0070C0"/>
                </a:solidFill>
              </a:rPr>
              <a:t>참조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63008CFA-FD56-49F1-BF49-EC92618F4D96}"/>
              </a:ext>
            </a:extLst>
          </p:cNvPr>
          <p:cNvSpPr/>
          <p:nvPr/>
        </p:nvSpPr>
        <p:spPr>
          <a:xfrm flipH="1">
            <a:off x="3950677" y="3435143"/>
            <a:ext cx="2895733" cy="584432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0~127</a:t>
            </a:r>
            <a:r>
              <a:rPr lang="ko-KR" altLang="en-US" sz="1400" dirty="0"/>
              <a:t>까지 주소에 </a:t>
            </a:r>
            <a:r>
              <a:rPr lang="en-US" altLang="ko-KR" sz="1400" dirty="0"/>
              <a:t>ADDRESS </a:t>
            </a:r>
            <a:r>
              <a:rPr lang="ko-KR" altLang="en-US" sz="1400" dirty="0"/>
              <a:t>값을 써서 </a:t>
            </a:r>
            <a:r>
              <a:rPr lang="en-US" altLang="ko-KR" sz="1400" dirty="0"/>
              <a:t>I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C </a:t>
            </a:r>
            <a:r>
              <a:rPr lang="ko-KR" altLang="en-US" sz="1400" dirty="0"/>
              <a:t>장치를 검색</a:t>
            </a: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E5025CD-E8C0-48C7-B3B6-E650E445B3BB}"/>
              </a:ext>
            </a:extLst>
          </p:cNvPr>
          <p:cNvSpPr/>
          <p:nvPr/>
        </p:nvSpPr>
        <p:spPr>
          <a:xfrm flipH="1">
            <a:off x="3985992" y="4788890"/>
            <a:ext cx="2659351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검색된 </a:t>
            </a:r>
            <a:r>
              <a:rPr lang="en-US" altLang="ko-KR" sz="1400" dirty="0"/>
              <a:t>I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C</a:t>
            </a:r>
            <a:r>
              <a:rPr lang="ko-KR" altLang="en-US" sz="1400" dirty="0"/>
              <a:t>장치를 표시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55F720-B588-4403-A5C7-FB56B7F860C8}"/>
              </a:ext>
            </a:extLst>
          </p:cNvPr>
          <p:cNvSpPr/>
          <p:nvPr/>
        </p:nvSpPr>
        <p:spPr>
          <a:xfrm>
            <a:off x="11146834" y="2951047"/>
            <a:ext cx="373015" cy="29233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4773C2D6-187A-43DC-A0D6-69C38BF8825C}"/>
              </a:ext>
            </a:extLst>
          </p:cNvPr>
          <p:cNvSpPr/>
          <p:nvPr/>
        </p:nvSpPr>
        <p:spPr>
          <a:xfrm>
            <a:off x="8548867" y="1082267"/>
            <a:ext cx="2050284" cy="1163991"/>
          </a:xfrm>
          <a:prstGeom prst="wedgeRoundRectCallout">
            <a:avLst>
              <a:gd name="adj1" fmla="val 75467"/>
              <a:gd name="adj2" fmla="val 105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HTU21</a:t>
            </a:r>
            <a:r>
              <a:rPr lang="ko-KR" altLang="en-US" dirty="0"/>
              <a:t>센서의 어드레스가 검색됨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07359-E1AF-4261-9B80-386BB6881B5C}"/>
              </a:ext>
            </a:extLst>
          </p:cNvPr>
          <p:cNvSpPr txBox="1"/>
          <p:nvPr/>
        </p:nvSpPr>
        <p:spPr>
          <a:xfrm>
            <a:off x="8548867" y="4259734"/>
            <a:ext cx="3357216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[env:esp32doit-devkit-v1]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espressif32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esp32doit-devkit-v1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arduino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monitor_speed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115200</a:t>
            </a: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upload_speed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921600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48D8CD-04F5-47EF-9550-CF448D99C79E}"/>
              </a:ext>
            </a:extLst>
          </p:cNvPr>
          <p:cNvSpPr/>
          <p:nvPr/>
        </p:nvSpPr>
        <p:spPr>
          <a:xfrm>
            <a:off x="8795964" y="3778390"/>
            <a:ext cx="2723885" cy="4813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platformio.ini </a:t>
            </a:r>
            <a:r>
              <a:rPr lang="ko-KR" altLang="en-US" dirty="0"/>
              <a:t>설정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B9A43C5E-30B5-4B39-8096-97EC00506530}"/>
              </a:ext>
            </a:extLst>
          </p:cNvPr>
          <p:cNvSpPr/>
          <p:nvPr/>
        </p:nvSpPr>
        <p:spPr>
          <a:xfrm flipH="1">
            <a:off x="3457229" y="2246258"/>
            <a:ext cx="2465634" cy="27107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C </a:t>
            </a:r>
            <a:r>
              <a:rPr lang="ko-KR" altLang="en-US" sz="1400" dirty="0"/>
              <a:t>통신 </a:t>
            </a:r>
            <a:r>
              <a:rPr lang="ko-KR" altLang="en-US" sz="1400" dirty="0" err="1"/>
              <a:t>초기회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398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D475C677-4756-422C-9ABD-15072FAF5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4"/>
          <a:stretch/>
        </p:blipFill>
        <p:spPr bwMode="auto">
          <a:xfrm>
            <a:off x="1089643" y="863600"/>
            <a:ext cx="9199139" cy="453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DB4404-F81E-4537-A342-1AEA7D438111}"/>
              </a:ext>
            </a:extLst>
          </p:cNvPr>
          <p:cNvSpPr txBox="1"/>
          <p:nvPr/>
        </p:nvSpPr>
        <p:spPr>
          <a:xfrm>
            <a:off x="3675564" y="305721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ESP32</a:t>
            </a:r>
            <a:r>
              <a:rPr lang="ko-KR" altLang="en-US" sz="2400" dirty="0"/>
              <a:t> </a:t>
            </a:r>
            <a:r>
              <a:rPr lang="en-US" altLang="ko-KR" sz="2400" dirty="0"/>
              <a:t>DO IT MODULE PIN MAP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0D6FA6-D942-4063-89DC-FF4D6D4B9374}"/>
              </a:ext>
            </a:extLst>
          </p:cNvPr>
          <p:cNvSpPr/>
          <p:nvPr/>
        </p:nvSpPr>
        <p:spPr>
          <a:xfrm>
            <a:off x="5254904" y="3861468"/>
            <a:ext cx="114300" cy="222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19EA44-1F27-4A48-A194-BCD0D2202456}"/>
              </a:ext>
            </a:extLst>
          </p:cNvPr>
          <p:cNvSpPr/>
          <p:nvPr/>
        </p:nvSpPr>
        <p:spPr>
          <a:xfrm>
            <a:off x="6024925" y="3861467"/>
            <a:ext cx="114300" cy="22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B0FD4788-FFC6-40EF-A9A6-F575EB6EA5F6}"/>
              </a:ext>
            </a:extLst>
          </p:cNvPr>
          <p:cNvSpPr/>
          <p:nvPr/>
        </p:nvSpPr>
        <p:spPr>
          <a:xfrm>
            <a:off x="3053125" y="5004468"/>
            <a:ext cx="1281363" cy="595564"/>
          </a:xfrm>
          <a:prstGeom prst="wedgeRoundRectCallout">
            <a:avLst>
              <a:gd name="adj1" fmla="val 115987"/>
              <a:gd name="adj2" fmla="val -189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POWER LED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916113B-C67A-4819-A9B3-F35FDDE13197}"/>
              </a:ext>
            </a:extLst>
          </p:cNvPr>
          <p:cNvSpPr/>
          <p:nvPr/>
        </p:nvSpPr>
        <p:spPr>
          <a:xfrm>
            <a:off x="6996462" y="5033290"/>
            <a:ext cx="1281363" cy="595564"/>
          </a:xfrm>
          <a:prstGeom prst="wedgeRoundRectCallout">
            <a:avLst>
              <a:gd name="adj1" fmla="val -122980"/>
              <a:gd name="adj2" fmla="val -216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GPIO2 LED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0E250-51E3-49CA-BDD5-D92F2CB28A73}"/>
              </a:ext>
            </a:extLst>
          </p:cNvPr>
          <p:cNvSpPr txBox="1"/>
          <p:nvPr/>
        </p:nvSpPr>
        <p:spPr>
          <a:xfrm>
            <a:off x="801191" y="5767401"/>
            <a:ext cx="10586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모듈자체에 </a:t>
            </a:r>
            <a:r>
              <a:rPr lang="en-US" altLang="ko-KR" dirty="0"/>
              <a:t>LED</a:t>
            </a:r>
            <a:r>
              <a:rPr lang="ko-KR" altLang="en-US" dirty="0"/>
              <a:t>가 내장되어 있어 적색은 </a:t>
            </a:r>
            <a:r>
              <a:rPr lang="en-US" altLang="ko-KR" dirty="0"/>
              <a:t>USB </a:t>
            </a:r>
            <a:r>
              <a:rPr lang="ko-KR" altLang="en-US" dirty="0"/>
              <a:t>연결 또는 전원 공급 </a:t>
            </a:r>
            <a:r>
              <a:rPr lang="en-US" altLang="ko-KR" dirty="0"/>
              <a:t>ON</a:t>
            </a:r>
            <a:r>
              <a:rPr lang="ko-KR" altLang="en-US" dirty="0"/>
              <a:t>되며 청색 </a:t>
            </a:r>
            <a:r>
              <a:rPr lang="en-US" altLang="ko-KR" dirty="0"/>
              <a:t>LED</a:t>
            </a:r>
            <a:r>
              <a:rPr lang="ko-KR" altLang="en-US" dirty="0"/>
              <a:t>는 </a:t>
            </a:r>
            <a:r>
              <a:rPr lang="en-US" altLang="ko-KR" dirty="0"/>
              <a:t>S/W</a:t>
            </a:r>
            <a:r>
              <a:rPr lang="ko-KR" altLang="en-US" dirty="0"/>
              <a:t>로 제어가 가능하다</a:t>
            </a:r>
            <a:r>
              <a:rPr lang="en-US" altLang="ko-KR" dirty="0"/>
              <a:t>. EN(RESET)</a:t>
            </a:r>
            <a:r>
              <a:rPr lang="ko-KR" altLang="en-US" dirty="0"/>
              <a:t>버튼과 </a:t>
            </a:r>
            <a:r>
              <a:rPr lang="en-US" altLang="ko-KR" dirty="0"/>
              <a:t>BOOT </a:t>
            </a:r>
            <a:r>
              <a:rPr lang="ko-KR" altLang="en-US" dirty="0"/>
              <a:t>버튼이 부착되어 있으며 </a:t>
            </a:r>
            <a:r>
              <a:rPr lang="en-US" altLang="ko-KR" dirty="0"/>
              <a:t>BOOT </a:t>
            </a:r>
            <a:r>
              <a:rPr lang="ko-KR" altLang="en-US" dirty="0"/>
              <a:t>버튼은 </a:t>
            </a:r>
            <a:r>
              <a:rPr lang="en-US" altLang="ko-KR" dirty="0"/>
              <a:t>S/W</a:t>
            </a:r>
            <a:r>
              <a:rPr lang="ko-KR" altLang="en-US" dirty="0"/>
              <a:t>에서 버튼 입력으로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83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28CAA9-7EC9-454C-949E-31D1D8EBAACF}"/>
              </a:ext>
            </a:extLst>
          </p:cNvPr>
          <p:cNvSpPr txBox="1"/>
          <p:nvPr/>
        </p:nvSpPr>
        <p:spPr>
          <a:xfrm>
            <a:off x="317393" y="875518"/>
            <a:ext cx="11202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다용도 입출력</a:t>
            </a:r>
            <a:r>
              <a:rPr lang="en-US" altLang="ko-KR" dirty="0"/>
              <a:t>GPIO</a:t>
            </a:r>
            <a:r>
              <a:rPr lang="ko-KR" altLang="en-US" dirty="0"/>
              <a:t>은 입력이나 출력을 포함한 동작이 런타임 시에 사용자에 의해 제어될 수 있는</a:t>
            </a:r>
            <a:r>
              <a:rPr lang="en-US" altLang="ko-KR" dirty="0"/>
              <a:t>, </a:t>
            </a:r>
            <a:r>
              <a:rPr lang="ko-KR" altLang="en-US" dirty="0"/>
              <a:t>집적 회로나 전기 회로 기판의 디지털 신호 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GPIO</a:t>
            </a:r>
            <a:r>
              <a:rPr lang="ko-KR" altLang="en-US" dirty="0"/>
              <a:t>는 특정한 목적이 미리 정의되지 않으며 기본적으로는 사용되지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GPIO</a:t>
            </a:r>
            <a:r>
              <a:rPr lang="ko-KR" altLang="en-US" dirty="0"/>
              <a:t>는 어셈블리 레벨의 회로망 설계자</a:t>
            </a:r>
            <a:r>
              <a:rPr lang="en-US" altLang="ko-KR" dirty="0"/>
              <a:t>(</a:t>
            </a:r>
            <a:r>
              <a:rPr lang="ko-KR" altLang="en-US" dirty="0"/>
              <a:t>집적 회로 </a:t>
            </a:r>
            <a:r>
              <a:rPr lang="en-US" altLang="ko-KR" dirty="0"/>
              <a:t>GPIO</a:t>
            </a:r>
            <a:r>
              <a:rPr lang="ko-KR" altLang="en-US" dirty="0"/>
              <a:t>의 경우에는 회로 기판 설계자</a:t>
            </a:r>
            <a:r>
              <a:rPr lang="en-US" altLang="ko-KR" dirty="0"/>
              <a:t>, </a:t>
            </a:r>
            <a:r>
              <a:rPr lang="ko-KR" altLang="en-US" dirty="0"/>
              <a:t>기판 레벨 </a:t>
            </a:r>
            <a:r>
              <a:rPr lang="en-US" altLang="ko-KR" dirty="0"/>
              <a:t>GPIO</a:t>
            </a:r>
            <a:r>
              <a:rPr lang="ko-KR" altLang="en-US" dirty="0"/>
              <a:t>의 경우에는 시스템 통합자</a:t>
            </a:r>
            <a:r>
              <a:rPr lang="en-US" altLang="ko-KR" dirty="0"/>
              <a:t>, S/I)</a:t>
            </a:r>
            <a:r>
              <a:rPr lang="ko-KR" altLang="en-US" dirty="0"/>
              <a:t>에 의해 구현되어 있으며 사용 시에는 </a:t>
            </a:r>
            <a:r>
              <a:rPr lang="en-US" altLang="ko-KR" dirty="0"/>
              <a:t>GPIO</a:t>
            </a:r>
            <a:r>
              <a:rPr lang="ko-KR" altLang="en-US" dirty="0"/>
              <a:t>의 목적과 동작이 정의된다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2909926" y="329730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GPIO (General purpose input/output)</a:t>
            </a:r>
            <a:endParaRPr lang="ko-KR" altLang="en-US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2F326D-ECB3-4BF5-94BA-81A710961B02}"/>
              </a:ext>
            </a:extLst>
          </p:cNvPr>
          <p:cNvGrpSpPr/>
          <p:nvPr/>
        </p:nvGrpSpPr>
        <p:grpSpPr>
          <a:xfrm>
            <a:off x="6933304" y="2713967"/>
            <a:ext cx="4190224" cy="3910344"/>
            <a:chOff x="360566" y="2622063"/>
            <a:chExt cx="4190224" cy="3910344"/>
          </a:xfrm>
        </p:grpSpPr>
        <p:pic>
          <p:nvPicPr>
            <p:cNvPr id="3074" name="Picture 2" descr="Raspberry Pi GPIO Programming in C | Big Mess o' Wires">
              <a:extLst>
                <a:ext uri="{FF2B5EF4-FFF2-40B4-BE49-F238E27FC236}">
                  <a16:creationId xmlns:a16="http://schemas.microsoft.com/office/drawing/2014/main" id="{D2683F02-BDE8-4E98-A312-46ED495BD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66" y="3103407"/>
              <a:ext cx="4190224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DECCD9E-4707-48A6-B1F4-594F012A1F8B}"/>
                </a:ext>
              </a:extLst>
            </p:cNvPr>
            <p:cNvSpPr/>
            <p:nvPr/>
          </p:nvSpPr>
          <p:spPr>
            <a:xfrm>
              <a:off x="1232896" y="2622063"/>
              <a:ext cx="2445564" cy="4813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라즈베리 파이 </a:t>
              </a:r>
              <a:r>
                <a:rPr lang="en-US" altLang="ko-KR" dirty="0"/>
                <a:t>GPIO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8F1189-9FF3-48C2-AA33-C7FC856C186C}"/>
              </a:ext>
            </a:extLst>
          </p:cNvPr>
          <p:cNvGrpSpPr/>
          <p:nvPr/>
        </p:nvGrpSpPr>
        <p:grpSpPr>
          <a:xfrm>
            <a:off x="1133963" y="2886710"/>
            <a:ext cx="4315748" cy="3641560"/>
            <a:chOff x="5956492" y="2700873"/>
            <a:chExt cx="4315748" cy="3641560"/>
          </a:xfrm>
        </p:grpSpPr>
        <p:pic>
          <p:nvPicPr>
            <p:cNvPr id="2" name="Picture 2" descr="Getting Started with the ESP32 Development Board | Random Nerd Tutorials">
              <a:extLst>
                <a:ext uri="{FF2B5EF4-FFF2-40B4-BE49-F238E27FC236}">
                  <a16:creationId xmlns:a16="http://schemas.microsoft.com/office/drawing/2014/main" id="{E7A0739D-2543-40EC-BA52-B5CF2C6583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09" t="17074" r="30112"/>
            <a:stretch/>
          </p:blipFill>
          <p:spPr bwMode="auto">
            <a:xfrm>
              <a:off x="7669717" y="3182217"/>
              <a:ext cx="2519811" cy="3160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2C6DC68-4908-43A4-AF59-FDBD01A487FB}"/>
                </a:ext>
              </a:extLst>
            </p:cNvPr>
            <p:cNvSpPr/>
            <p:nvPr/>
          </p:nvSpPr>
          <p:spPr>
            <a:xfrm>
              <a:off x="7587005" y="3806092"/>
              <a:ext cx="554893" cy="17880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06C688-D630-493D-98FF-8C7BF9792F16}"/>
                </a:ext>
              </a:extLst>
            </p:cNvPr>
            <p:cNvSpPr/>
            <p:nvPr/>
          </p:nvSpPr>
          <p:spPr>
            <a:xfrm>
              <a:off x="9717347" y="3605438"/>
              <a:ext cx="554893" cy="19887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ADEC8B7-58AC-4435-BAD9-DBAEAA9359E5}"/>
                </a:ext>
              </a:extLst>
            </p:cNvPr>
            <p:cNvSpPr/>
            <p:nvPr/>
          </p:nvSpPr>
          <p:spPr>
            <a:xfrm>
              <a:off x="8165993" y="2700873"/>
              <a:ext cx="1828800" cy="4813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ESP32</a:t>
              </a:r>
              <a:r>
                <a:rPr lang="ko-KR" altLang="en-US" dirty="0"/>
                <a:t> </a:t>
              </a:r>
              <a:r>
                <a:rPr lang="en-US" altLang="ko-KR" dirty="0"/>
                <a:t>GPIO</a:t>
              </a:r>
              <a:endParaRPr lang="ko-KR" altLang="en-US" dirty="0"/>
            </a:p>
          </p:txBody>
        </p: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591A6B5C-DAA5-4F44-A2FF-EE19E4325E5B}"/>
                </a:ext>
              </a:extLst>
            </p:cNvPr>
            <p:cNvSpPr/>
            <p:nvPr/>
          </p:nvSpPr>
          <p:spPr>
            <a:xfrm>
              <a:off x="7186595" y="3868615"/>
              <a:ext cx="483122" cy="648677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35BEE8-5294-4494-BD70-8267E907EA4B}"/>
                </a:ext>
              </a:extLst>
            </p:cNvPr>
            <p:cNvSpPr txBox="1"/>
            <p:nvPr/>
          </p:nvSpPr>
          <p:spPr>
            <a:xfrm>
              <a:off x="5956492" y="3698013"/>
              <a:ext cx="1248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GPIO36,</a:t>
              </a:r>
              <a:r>
                <a:rPr lang="ko-KR" altLang="en-US" dirty="0"/>
                <a:t> </a:t>
              </a:r>
              <a:r>
                <a:rPr lang="en-US" altLang="ko-KR" dirty="0"/>
                <a:t>39,</a:t>
              </a:r>
              <a:r>
                <a:rPr lang="ko-KR" altLang="en-US" dirty="0"/>
                <a:t> </a:t>
              </a:r>
              <a:r>
                <a:rPr lang="en-US" altLang="ko-KR" dirty="0"/>
                <a:t>34,</a:t>
              </a:r>
              <a:r>
                <a:rPr lang="ko-KR" altLang="en-US" dirty="0"/>
                <a:t> </a:t>
              </a:r>
              <a:r>
                <a:rPr lang="en-US" altLang="ko-KR" dirty="0"/>
                <a:t>35,</a:t>
              </a:r>
              <a:r>
                <a:rPr lang="ko-KR" altLang="en-US" dirty="0"/>
                <a:t> </a:t>
              </a:r>
              <a:r>
                <a:rPr lang="en-US" altLang="ko-KR" dirty="0"/>
                <a:t>32</a:t>
              </a:r>
              <a:r>
                <a:rPr lang="ko-KR" altLang="en-US" dirty="0"/>
                <a:t>는 입력만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50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3F3DBA-FA2F-4CF5-8BD4-C471FDBE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2" y="3047091"/>
            <a:ext cx="3948973" cy="2054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8CAA9-7EC9-454C-949E-31D1D8EBAACF}"/>
              </a:ext>
            </a:extLst>
          </p:cNvPr>
          <p:cNvSpPr txBox="1"/>
          <p:nvPr/>
        </p:nvSpPr>
        <p:spPr>
          <a:xfrm>
            <a:off x="317393" y="875518"/>
            <a:ext cx="11202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GPIO</a:t>
            </a:r>
            <a:r>
              <a:rPr lang="ko-KR" altLang="en-US" dirty="0"/>
              <a:t>를 </a:t>
            </a:r>
            <a:r>
              <a:rPr lang="en-US" altLang="ko-KR" dirty="0"/>
              <a:t>DIGITAL</a:t>
            </a:r>
            <a:r>
              <a:rPr lang="ko-KR" altLang="en-US" dirty="0"/>
              <a:t>을 사용하기위해서는 입력으로 쓸지 출력으로 쓸지를 미리 설정해야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LED</a:t>
            </a:r>
            <a:r>
              <a:rPr lang="ko-KR" altLang="en-US" dirty="0"/>
              <a:t>를 켜는 방법은 아래와 같이 직렬 병렬 연결 방법이 있으며 </a:t>
            </a:r>
            <a:r>
              <a:rPr lang="en-US" altLang="ko-KR" dirty="0"/>
              <a:t>MCU</a:t>
            </a:r>
            <a:r>
              <a:rPr lang="ko-KR" altLang="en-US" dirty="0"/>
              <a:t>를 사용해 </a:t>
            </a:r>
            <a:r>
              <a:rPr lang="en-US" altLang="ko-KR" dirty="0"/>
              <a:t>LED</a:t>
            </a:r>
            <a:r>
              <a:rPr lang="ko-KR" altLang="en-US" dirty="0"/>
              <a:t>를 켜기 위해서는 일반적으로 아래와 같은 회로를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2909926" y="329730"/>
            <a:ext cx="552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GPIO DIGITAL OUT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LED </a:t>
            </a:r>
            <a:r>
              <a:rPr lang="ko-KR" altLang="en-US" sz="2400" dirty="0"/>
              <a:t>켜기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FB90583C-EE42-4650-806B-064C5A9A4A6E}"/>
              </a:ext>
            </a:extLst>
          </p:cNvPr>
          <p:cNvSpPr txBox="1"/>
          <p:nvPr/>
        </p:nvSpPr>
        <p:spPr>
          <a:xfrm>
            <a:off x="8441140" y="6411078"/>
            <a:ext cx="359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https://zecca.tistory.com/113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8782971-7960-4E1D-9DA6-9556A47EF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54" y="1932509"/>
            <a:ext cx="2324519" cy="4067908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6CBEE95F-3FE9-453A-8748-18E20FA2C7FE}"/>
              </a:ext>
            </a:extLst>
          </p:cNvPr>
          <p:cNvSpPr/>
          <p:nvPr/>
        </p:nvSpPr>
        <p:spPr>
          <a:xfrm>
            <a:off x="8439711" y="2555630"/>
            <a:ext cx="2431489" cy="1359877"/>
          </a:xfrm>
          <a:prstGeom prst="wedgeRoundRectCallout">
            <a:avLst>
              <a:gd name="adj1" fmla="val -91175"/>
              <a:gd name="adj2" fmla="val 27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r>
              <a:rPr lang="ko-KR" altLang="en-US" dirty="0"/>
              <a:t>의 </a:t>
            </a:r>
            <a:r>
              <a:rPr lang="en-US" altLang="ko-KR" dirty="0"/>
              <a:t>GPIO PIN </a:t>
            </a:r>
            <a:r>
              <a:rPr lang="ko-KR" altLang="en-US" dirty="0"/>
              <a:t>출력을 </a:t>
            </a:r>
            <a:r>
              <a:rPr lang="en-US" altLang="ko-KR" dirty="0"/>
              <a:t>LOW</a:t>
            </a:r>
            <a:r>
              <a:rPr lang="ko-KR" altLang="en-US" dirty="0" err="1"/>
              <a:t>로하면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ko-KR" altLang="en-US" dirty="0" err="1"/>
              <a:t>켜짐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BD3786-6BE9-4FFE-86AA-74107C14FFA3}"/>
              </a:ext>
            </a:extLst>
          </p:cNvPr>
          <p:cNvSpPr/>
          <p:nvPr/>
        </p:nvSpPr>
        <p:spPr>
          <a:xfrm>
            <a:off x="6305407" y="2106511"/>
            <a:ext cx="1087947" cy="174647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8FB1E0-EAC1-45FF-8B91-7E53C6AFA02A}"/>
              </a:ext>
            </a:extLst>
          </p:cNvPr>
          <p:cNvSpPr/>
          <p:nvPr/>
        </p:nvSpPr>
        <p:spPr>
          <a:xfrm>
            <a:off x="6305407" y="4253943"/>
            <a:ext cx="1087947" cy="174647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39C7A4E-32A7-43D8-8D34-5B5722663ABD}"/>
              </a:ext>
            </a:extLst>
          </p:cNvPr>
          <p:cNvSpPr/>
          <p:nvPr/>
        </p:nvSpPr>
        <p:spPr>
          <a:xfrm>
            <a:off x="8439710" y="4421289"/>
            <a:ext cx="2431489" cy="1359877"/>
          </a:xfrm>
          <a:prstGeom prst="wedgeRoundRectCallout">
            <a:avLst>
              <a:gd name="adj1" fmla="val -91175"/>
              <a:gd name="adj2" fmla="val 27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r>
              <a:rPr lang="ko-KR" altLang="en-US" dirty="0"/>
              <a:t>의 </a:t>
            </a:r>
            <a:r>
              <a:rPr lang="en-US" altLang="ko-KR" dirty="0"/>
              <a:t>GPIO PIN </a:t>
            </a:r>
            <a:r>
              <a:rPr lang="ko-KR" altLang="en-US" dirty="0"/>
              <a:t>출력을 </a:t>
            </a:r>
            <a:r>
              <a:rPr lang="en-US" altLang="ko-KR" dirty="0"/>
              <a:t>HIGH</a:t>
            </a:r>
            <a:r>
              <a:rPr lang="ko-KR" altLang="en-US" dirty="0" err="1"/>
              <a:t>로하면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ko-KR" altLang="en-US" dirty="0" err="1"/>
              <a:t>켜짐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3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811D58-9443-4A85-B9CC-89CF70E3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23" y="1620375"/>
            <a:ext cx="4485828" cy="5014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8CAA9-7EC9-454C-949E-31D1D8EBAACF}"/>
              </a:ext>
            </a:extLst>
          </p:cNvPr>
          <p:cNvSpPr txBox="1"/>
          <p:nvPr/>
        </p:nvSpPr>
        <p:spPr>
          <a:xfrm>
            <a:off x="317393" y="875518"/>
            <a:ext cx="1120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</a:t>
            </a:r>
            <a:r>
              <a:rPr lang="ko-KR" altLang="en-US" dirty="0"/>
              <a:t>를 켜는 방법은 아래와 같이 직렬 병렬 연결 방법이 있으며 </a:t>
            </a:r>
            <a:r>
              <a:rPr lang="en-US" altLang="ko-KR" dirty="0"/>
              <a:t>MCU</a:t>
            </a:r>
            <a:r>
              <a:rPr lang="ko-KR" altLang="en-US" dirty="0"/>
              <a:t>를 사용해 </a:t>
            </a:r>
            <a:r>
              <a:rPr lang="en-US" altLang="ko-KR" dirty="0"/>
              <a:t>LED</a:t>
            </a:r>
            <a:r>
              <a:rPr lang="ko-KR" altLang="en-US" dirty="0"/>
              <a:t>를 켜기 위해서는 일반적으로 아래와 같은 회로를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2909926" y="329730"/>
            <a:ext cx="635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GPIO DIGITAL IN</a:t>
            </a:r>
            <a:r>
              <a:rPr lang="ko-KR" altLang="en-US" sz="2400" dirty="0"/>
              <a:t>을 이용한 스위치 입력 받기</a:t>
            </a: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6CBEE95F-3FE9-453A-8748-18E20FA2C7FE}"/>
              </a:ext>
            </a:extLst>
          </p:cNvPr>
          <p:cNvSpPr/>
          <p:nvPr/>
        </p:nvSpPr>
        <p:spPr>
          <a:xfrm>
            <a:off x="5528779" y="2177239"/>
            <a:ext cx="2431489" cy="1359877"/>
          </a:xfrm>
          <a:prstGeom prst="wedgeRoundRectCallout">
            <a:avLst>
              <a:gd name="adj1" fmla="val -91175"/>
              <a:gd name="adj2" fmla="val 27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버튼을 </a:t>
            </a:r>
            <a:r>
              <a:rPr lang="ko-KR" altLang="en-US" dirty="0" err="1"/>
              <a:t>누를경우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BD3786-6BE9-4FFE-86AA-74107C14FFA3}"/>
              </a:ext>
            </a:extLst>
          </p:cNvPr>
          <p:cNvSpPr/>
          <p:nvPr/>
        </p:nvSpPr>
        <p:spPr>
          <a:xfrm>
            <a:off x="2258696" y="1731688"/>
            <a:ext cx="2211704" cy="24964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8FB1E0-EAC1-45FF-8B91-7E53C6AFA02A}"/>
              </a:ext>
            </a:extLst>
          </p:cNvPr>
          <p:cNvSpPr/>
          <p:nvPr/>
        </p:nvSpPr>
        <p:spPr>
          <a:xfrm>
            <a:off x="1797589" y="4336368"/>
            <a:ext cx="3430904" cy="21919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39C7A4E-32A7-43D8-8D34-5B5722663ABD}"/>
              </a:ext>
            </a:extLst>
          </p:cNvPr>
          <p:cNvSpPr/>
          <p:nvPr/>
        </p:nvSpPr>
        <p:spPr>
          <a:xfrm>
            <a:off x="6360769" y="4697121"/>
            <a:ext cx="2431489" cy="1359877"/>
          </a:xfrm>
          <a:prstGeom prst="wedgeRoundRectCallout">
            <a:avLst>
              <a:gd name="adj1" fmla="val -91175"/>
              <a:gd name="adj2" fmla="val 27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버튼을 누를 경우 </a:t>
            </a:r>
            <a:r>
              <a:rPr lang="en-US" altLang="ko-KR" dirty="0"/>
              <a:t>HIGH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58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2276636" y="0"/>
            <a:ext cx="752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GPIO </a:t>
            </a:r>
            <a:r>
              <a:rPr lang="ko-KR" altLang="en-US" sz="2400" dirty="0"/>
              <a:t>이용한 </a:t>
            </a:r>
            <a:r>
              <a:rPr lang="en-US" altLang="ko-KR" sz="2400" dirty="0"/>
              <a:t>SWITCH </a:t>
            </a:r>
            <a:r>
              <a:rPr lang="ko-KR" altLang="en-US" sz="2400" dirty="0"/>
              <a:t>입력에 따른 </a:t>
            </a:r>
            <a:r>
              <a:rPr lang="en-US" altLang="ko-KR" sz="2400" dirty="0"/>
              <a:t>LED ON/OFF</a:t>
            </a:r>
            <a:r>
              <a:rPr lang="ko-KR" altLang="en-US" sz="2400" dirty="0"/>
              <a:t> 제어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E57B8-5D5A-48C8-8E5D-ACCDAC433D1B}"/>
              </a:ext>
            </a:extLst>
          </p:cNvPr>
          <p:cNvSpPr txBox="1"/>
          <p:nvPr/>
        </p:nvSpPr>
        <p:spPr>
          <a:xfrm>
            <a:off x="500185" y="827320"/>
            <a:ext cx="6900985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LED_BUILTIN 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BOOT_SW 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BOOT_SW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BOOT_SW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BEA3397-8488-40D7-AC29-895A19E8F2EE}"/>
              </a:ext>
            </a:extLst>
          </p:cNvPr>
          <p:cNvSpPr/>
          <p:nvPr/>
        </p:nvSpPr>
        <p:spPr>
          <a:xfrm flipH="1">
            <a:off x="4587623" y="2532893"/>
            <a:ext cx="4048373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LED</a:t>
            </a:r>
            <a:r>
              <a:rPr lang="ko-KR" altLang="en-US" sz="1400" dirty="0"/>
              <a:t>가 연결된 </a:t>
            </a:r>
            <a:r>
              <a:rPr lang="en-US" altLang="ko-KR" sz="1400" dirty="0"/>
              <a:t>GPIO </a:t>
            </a:r>
            <a:r>
              <a:rPr lang="ko-KR" altLang="en-US" sz="1400" dirty="0"/>
              <a:t>핀 을 출력으로 설정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39C247F9-1C00-4E0D-938C-B80601DABA07}"/>
              </a:ext>
            </a:extLst>
          </p:cNvPr>
          <p:cNvSpPr/>
          <p:nvPr/>
        </p:nvSpPr>
        <p:spPr>
          <a:xfrm flipH="1">
            <a:off x="4587627" y="2898548"/>
            <a:ext cx="4048372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SWITCH</a:t>
            </a:r>
            <a:r>
              <a:rPr lang="ko-KR" altLang="en-US" sz="1400" dirty="0"/>
              <a:t>가 연결된 </a:t>
            </a:r>
            <a:r>
              <a:rPr lang="en-US" altLang="ko-KR" sz="1400" dirty="0"/>
              <a:t>GPIO </a:t>
            </a:r>
            <a:r>
              <a:rPr lang="ko-KR" altLang="en-US" sz="1400" dirty="0"/>
              <a:t>핀 을 입력으로 설정</a:t>
            </a: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F41925E7-0725-4DC7-85FB-B1605CED377F}"/>
              </a:ext>
            </a:extLst>
          </p:cNvPr>
          <p:cNvSpPr/>
          <p:nvPr/>
        </p:nvSpPr>
        <p:spPr>
          <a:xfrm flipH="1">
            <a:off x="4587628" y="3887942"/>
            <a:ext cx="4048370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SWITCH </a:t>
            </a:r>
            <a:r>
              <a:rPr lang="ko-KR" altLang="en-US" sz="1400" dirty="0"/>
              <a:t>입력에 따라서 </a:t>
            </a:r>
            <a:r>
              <a:rPr lang="en-US" altLang="ko-KR" sz="1400" dirty="0"/>
              <a:t>LED</a:t>
            </a:r>
            <a:r>
              <a:rPr lang="ko-KR" altLang="en-US" sz="1400" dirty="0"/>
              <a:t>를 </a:t>
            </a:r>
            <a:r>
              <a:rPr lang="en-US" altLang="ko-KR" sz="1400" dirty="0"/>
              <a:t>ON/OFF </a:t>
            </a:r>
            <a:r>
              <a:rPr lang="ko-KR" altLang="en-US" sz="1400" dirty="0"/>
              <a:t>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A3B82E-B0D3-4873-8476-61D8722B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74" y="5725432"/>
            <a:ext cx="4678899" cy="605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2A9F0B-3D58-4696-8C45-2A0BFD63B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04" y="4435597"/>
            <a:ext cx="2314575" cy="22383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0A002-ADB4-40FD-A40E-ADA963066B3F}"/>
              </a:ext>
            </a:extLst>
          </p:cNvPr>
          <p:cNvSpPr/>
          <p:nvPr/>
        </p:nvSpPr>
        <p:spPr>
          <a:xfrm>
            <a:off x="9151815" y="5812170"/>
            <a:ext cx="1891762" cy="19786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992BB5-EB35-467C-9DEC-A4128D859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917" y="4806462"/>
            <a:ext cx="3632248" cy="8212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60EB85-AD4A-47B0-B938-F4745F402A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97" t="21309" r="30550" b="20228"/>
          <a:stretch/>
        </p:blipFill>
        <p:spPr>
          <a:xfrm>
            <a:off x="8811274" y="1638313"/>
            <a:ext cx="1286422" cy="23237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43BE955-88FB-4CF2-97A0-1452F0724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3501" y="1682292"/>
            <a:ext cx="1150837" cy="219367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9B0E3B-3808-429C-8619-FAD1D6D8CFD1}"/>
              </a:ext>
            </a:extLst>
          </p:cNvPr>
          <p:cNvSpPr/>
          <p:nvPr/>
        </p:nvSpPr>
        <p:spPr>
          <a:xfrm>
            <a:off x="10839937" y="1976942"/>
            <a:ext cx="203639" cy="25044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C7D16-DA46-4CEA-90BA-586E29914B32}"/>
              </a:ext>
            </a:extLst>
          </p:cNvPr>
          <p:cNvSpPr txBox="1"/>
          <p:nvPr/>
        </p:nvSpPr>
        <p:spPr>
          <a:xfrm>
            <a:off x="225755" y="6428228"/>
            <a:ext cx="872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en-US" altLang="ko-KR" dirty="0" err="1">
                <a:solidFill>
                  <a:srgbClr val="0070C0"/>
                </a:solidFill>
              </a:rPr>
              <a:t>seoil_uni_project</a:t>
            </a:r>
            <a:r>
              <a:rPr lang="en-US" altLang="ko-KR" dirty="0">
                <a:solidFill>
                  <a:srgbClr val="0070C0"/>
                </a:solidFill>
              </a:rPr>
              <a:t>\ESP32\SW\ARDUINO\</a:t>
            </a:r>
            <a:r>
              <a:rPr lang="en-US" altLang="ko-KR" dirty="0" err="1">
                <a:solidFill>
                  <a:srgbClr val="0070C0"/>
                </a:solidFill>
              </a:rPr>
              <a:t>switch_input_led_control</a:t>
            </a:r>
            <a:r>
              <a:rPr lang="en-US" altLang="ko-KR" dirty="0">
                <a:solidFill>
                  <a:srgbClr val="0070C0"/>
                </a:solidFill>
              </a:rPr>
              <a:t>”  Source </a:t>
            </a:r>
            <a:r>
              <a:rPr lang="ko-KR" altLang="en-US" dirty="0">
                <a:solidFill>
                  <a:srgbClr val="0070C0"/>
                </a:solidFill>
              </a:rPr>
              <a:t>참조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BC18129-AAFF-41A5-99B7-4E0FB8039F59}"/>
              </a:ext>
            </a:extLst>
          </p:cNvPr>
          <p:cNvSpPr/>
          <p:nvPr/>
        </p:nvSpPr>
        <p:spPr>
          <a:xfrm>
            <a:off x="10209627" y="2532893"/>
            <a:ext cx="339166" cy="6010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FCCB8F6F-E14E-4548-B594-6ED84B217FD5}"/>
              </a:ext>
            </a:extLst>
          </p:cNvPr>
          <p:cNvSpPr/>
          <p:nvPr/>
        </p:nvSpPr>
        <p:spPr>
          <a:xfrm>
            <a:off x="6267938" y="1083200"/>
            <a:ext cx="2259551" cy="824642"/>
          </a:xfrm>
          <a:prstGeom prst="wedgeRoundRectCallout">
            <a:avLst>
              <a:gd name="adj1" fmla="val 71787"/>
              <a:gd name="adj2" fmla="val 461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버튼을 누르면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ON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02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318911" y="170475"/>
            <a:ext cx="1717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UART</a:t>
            </a:r>
            <a:r>
              <a:rPr lang="ko-KR" altLang="en-US" sz="2400" b="1" dirty="0"/>
              <a:t> 통신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401657" y="900855"/>
            <a:ext cx="11219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병렬 데이터의 형태를 직렬 방식으로 전환하여 데이터를 전송하는 컴퓨터 하드웨어의 일종이다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UART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일반적으로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RS-232, RS-422, RS-485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같은 통신 표준과 함께 사용한다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UART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범용을 가리키는데 이는 자료 형태나 전송 속도를 직접 구성할 수 있고 실제 전기 신호 수준과 방식이 일반적으로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UART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바깥의 특정한 드라이버 회로를 통해 관리를 받는다는 뜻이다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.(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통신거리를 늘리거나 신뢰성을 올리기 위해서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전압 레벨을 올려주거나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차동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통신을 할 수 있는 별도의 드라이버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IC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사용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4A2D492-00D1-4385-9926-0EDA71B339BE}"/>
              </a:ext>
            </a:extLst>
          </p:cNvPr>
          <p:cNvSpPr/>
          <p:nvPr/>
        </p:nvSpPr>
        <p:spPr>
          <a:xfrm>
            <a:off x="1395879" y="2553493"/>
            <a:ext cx="3371505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</a:t>
            </a:r>
            <a:r>
              <a:rPr lang="en-US" altLang="ko-KR" dirty="0"/>
              <a:t>COM</a:t>
            </a:r>
            <a:r>
              <a:rPr lang="ko-KR" altLang="en-US" dirty="0"/>
              <a:t>포트 통신설정</a:t>
            </a:r>
          </a:p>
        </p:txBody>
      </p:sp>
      <p:pic>
        <p:nvPicPr>
          <p:cNvPr id="4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F42357D5-1E38-4FE1-AB88-AAA465A7B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9" t="17074" r="23218"/>
          <a:stretch/>
        </p:blipFill>
        <p:spPr bwMode="auto">
          <a:xfrm>
            <a:off x="7632374" y="3034837"/>
            <a:ext cx="2962031" cy="31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ART Explained – Digilent Blog">
            <a:extLst>
              <a:ext uri="{FF2B5EF4-FFF2-40B4-BE49-F238E27FC236}">
                <a16:creationId xmlns:a16="http://schemas.microsoft.com/office/drawing/2014/main" id="{7D1FB0F8-78F3-4A17-AEB7-9EF3F6FC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" y="5291902"/>
            <a:ext cx="5759938" cy="13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9C2C18-6382-4254-AB94-660B84ECE3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05" t="12359"/>
          <a:stretch/>
        </p:blipFill>
        <p:spPr>
          <a:xfrm>
            <a:off x="1662491" y="3166510"/>
            <a:ext cx="2656420" cy="19810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D58FF4-EFFC-44C7-9C67-1E8DB4F6EEDA}"/>
              </a:ext>
            </a:extLst>
          </p:cNvPr>
          <p:cNvSpPr/>
          <p:nvPr/>
        </p:nvSpPr>
        <p:spPr>
          <a:xfrm>
            <a:off x="9612923" y="4696270"/>
            <a:ext cx="1133231" cy="3559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2612AA-FF71-41D7-BF71-8543E70AF554}"/>
              </a:ext>
            </a:extLst>
          </p:cNvPr>
          <p:cNvSpPr/>
          <p:nvPr/>
        </p:nvSpPr>
        <p:spPr>
          <a:xfrm>
            <a:off x="8546773" y="5779186"/>
            <a:ext cx="722273" cy="527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1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140713" y="201282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RS232C, RS422</a:t>
            </a:r>
            <a:endParaRPr lang="ko-KR" altLang="en-US" sz="2400" b="1" dirty="0"/>
          </a:p>
        </p:txBody>
      </p:sp>
      <p:pic>
        <p:nvPicPr>
          <p:cNvPr id="1026" name="Picture 2" descr="UART 와 RS232C 개념 이해">
            <a:extLst>
              <a:ext uri="{FF2B5EF4-FFF2-40B4-BE49-F238E27FC236}">
                <a16:creationId xmlns:a16="http://schemas.microsoft.com/office/drawing/2014/main" id="{242F8BC2-E6D6-467B-A7AF-67E9BAAA0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5"/>
          <a:stretch/>
        </p:blipFill>
        <p:spPr bwMode="auto">
          <a:xfrm>
            <a:off x="1403131" y="4605698"/>
            <a:ext cx="2230822" cy="13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232는 어떻게 동작하는가 – jundols.com">
            <a:extLst>
              <a:ext uri="{FF2B5EF4-FFF2-40B4-BE49-F238E27FC236}">
                <a16:creationId xmlns:a16="http://schemas.microsoft.com/office/drawing/2014/main" id="{6948A7B5-3E8C-43BA-BD9B-E297C9056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2128172"/>
            <a:ext cx="3949263" cy="23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RS-485? – Part 2">
            <a:extLst>
              <a:ext uri="{FF2B5EF4-FFF2-40B4-BE49-F238E27FC236}">
                <a16:creationId xmlns:a16="http://schemas.microsoft.com/office/drawing/2014/main" id="{EB949229-B1F6-43F2-B91E-99ADA6A0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252" y="2342877"/>
            <a:ext cx="3128089" cy="22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9B5544-7D57-4ABA-B22B-F7380D871E1B}"/>
              </a:ext>
            </a:extLst>
          </p:cNvPr>
          <p:cNvSpPr/>
          <p:nvPr/>
        </p:nvSpPr>
        <p:spPr>
          <a:xfrm>
            <a:off x="1616596" y="1618367"/>
            <a:ext cx="2450907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RS232C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5FC27E-CC5A-4AE2-B99C-D22ECBB4D548}"/>
              </a:ext>
            </a:extLst>
          </p:cNvPr>
          <p:cNvSpPr/>
          <p:nvPr/>
        </p:nvSpPr>
        <p:spPr>
          <a:xfrm>
            <a:off x="7203483" y="1522084"/>
            <a:ext cx="2450907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RS485</a:t>
            </a:r>
            <a:endParaRPr lang="ko-KR" altLang="en-US" dirty="0"/>
          </a:p>
        </p:txBody>
      </p:sp>
      <p:pic>
        <p:nvPicPr>
          <p:cNvPr id="1032" name="Picture 8" descr="Communication via the RS485 interface - Janitza electronics">
            <a:extLst>
              <a:ext uri="{FF2B5EF4-FFF2-40B4-BE49-F238E27FC236}">
                <a16:creationId xmlns:a16="http://schemas.microsoft.com/office/drawing/2014/main" id="{F653E7DF-C87C-4B4D-B296-8039983C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31" y="4616232"/>
            <a:ext cx="5101295" cy="113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2A928715-28DA-4521-BE1E-74A40ADE18D0}"/>
              </a:ext>
            </a:extLst>
          </p:cNvPr>
          <p:cNvSpPr/>
          <p:nvPr/>
        </p:nvSpPr>
        <p:spPr>
          <a:xfrm>
            <a:off x="9654390" y="2242592"/>
            <a:ext cx="2259551" cy="824642"/>
          </a:xfrm>
          <a:prstGeom prst="wedgeRoundRectCallout">
            <a:avLst>
              <a:gd name="adj1" fmla="val -49269"/>
              <a:gd name="adj2" fmla="val 104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차분 통신 방식으로 노이즈에 강함</a:t>
            </a: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CE2D1F35-E420-4711-B9E4-19A608168072}"/>
              </a:ext>
            </a:extLst>
          </p:cNvPr>
          <p:cNvSpPr/>
          <p:nvPr/>
        </p:nvSpPr>
        <p:spPr>
          <a:xfrm>
            <a:off x="4466134" y="1367014"/>
            <a:ext cx="2551560" cy="1347952"/>
          </a:xfrm>
          <a:prstGeom prst="wedgeRoundRectCallout">
            <a:avLst>
              <a:gd name="adj1" fmla="val -33989"/>
              <a:gd name="adj2" fmla="val 83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UART</a:t>
            </a:r>
            <a:r>
              <a:rPr lang="ko-KR" altLang="en-US" dirty="0"/>
              <a:t>를 좀더 </a:t>
            </a:r>
            <a:r>
              <a:rPr lang="ko-KR" altLang="en-US" dirty="0" err="1"/>
              <a:t>먼거리로</a:t>
            </a:r>
            <a:r>
              <a:rPr lang="ko-KR" altLang="en-US" dirty="0"/>
              <a:t> 통신하기위해서 통신 신호의전압레벨을 올림</a:t>
            </a:r>
          </a:p>
        </p:txBody>
      </p:sp>
    </p:spTree>
    <p:extLst>
      <p:ext uri="{BB962C8B-B14F-4D97-AF65-F5344CB8AC3E}">
        <p14:creationId xmlns:p14="http://schemas.microsoft.com/office/powerpoint/2010/main" val="411671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1873</Words>
  <Application>Microsoft Office PowerPoint</Application>
  <PresentationFormat>와이드스크린</PresentationFormat>
  <Paragraphs>214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Roboto</vt:lpstr>
      <vt:lpstr>나눔스퀘어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40</cp:revision>
  <dcterms:created xsi:type="dcterms:W3CDTF">2020-11-03T03:58:13Z</dcterms:created>
  <dcterms:modified xsi:type="dcterms:W3CDTF">2020-11-04T07:47:37Z</dcterms:modified>
</cp:coreProperties>
</file>