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67" r:id="rId3"/>
    <p:sldId id="259" r:id="rId4"/>
    <p:sldId id="266" r:id="rId5"/>
    <p:sldId id="263" r:id="rId6"/>
    <p:sldId id="268" r:id="rId7"/>
    <p:sldId id="271" r:id="rId8"/>
    <p:sldId id="264" r:id="rId9"/>
    <p:sldId id="289" r:id="rId10"/>
    <p:sldId id="265" r:id="rId11"/>
    <p:sldId id="274" r:id="rId12"/>
    <p:sldId id="269" r:id="rId13"/>
    <p:sldId id="290" r:id="rId14"/>
    <p:sldId id="270" r:id="rId15"/>
    <p:sldId id="257" r:id="rId16"/>
    <p:sldId id="261" r:id="rId17"/>
    <p:sldId id="256" r:id="rId18"/>
    <p:sldId id="272" r:id="rId19"/>
    <p:sldId id="273" r:id="rId20"/>
    <p:sldId id="288" r:id="rId21"/>
    <p:sldId id="275" r:id="rId22"/>
    <p:sldId id="292" r:id="rId23"/>
    <p:sldId id="293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DAC</a:t>
            </a:r>
            <a:r>
              <a:rPr lang="en-US" altLang="ko-KR" baseline="0"/>
              <a:t> </a:t>
            </a:r>
            <a:r>
              <a:rPr lang="ko-KR" altLang="en-US" baseline="0"/>
              <a:t>전압 출력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Sheet1!$D$8:$D$109</c:f>
              <c:numCache>
                <c:formatCode>0</c:formatCode>
                <c:ptCount val="102"/>
                <c:pt idx="0">
                  <c:v>0</c:v>
                </c:pt>
                <c:pt idx="1">
                  <c:v>7.7272727272727284</c:v>
                </c:pt>
                <c:pt idx="2">
                  <c:v>15.454545454545457</c:v>
                </c:pt>
                <c:pt idx="3">
                  <c:v>23.181818181818183</c:v>
                </c:pt>
                <c:pt idx="4">
                  <c:v>30.909090909090914</c:v>
                </c:pt>
                <c:pt idx="5">
                  <c:v>38.63636363636364</c:v>
                </c:pt>
                <c:pt idx="6">
                  <c:v>46.363636363636367</c:v>
                </c:pt>
                <c:pt idx="7">
                  <c:v>54.090909090909093</c:v>
                </c:pt>
                <c:pt idx="8">
                  <c:v>61.818181818181827</c:v>
                </c:pt>
                <c:pt idx="9">
                  <c:v>69.545454545454561</c:v>
                </c:pt>
                <c:pt idx="10">
                  <c:v>77.27272727272728</c:v>
                </c:pt>
                <c:pt idx="11">
                  <c:v>85.000000000000014</c:v>
                </c:pt>
                <c:pt idx="12">
                  <c:v>92.727272727272734</c:v>
                </c:pt>
                <c:pt idx="13">
                  <c:v>100.45454545454547</c:v>
                </c:pt>
                <c:pt idx="14">
                  <c:v>108.18181818181819</c:v>
                </c:pt>
                <c:pt idx="15">
                  <c:v>115.90909090909092</c:v>
                </c:pt>
                <c:pt idx="16">
                  <c:v>123.63636363636365</c:v>
                </c:pt>
                <c:pt idx="17">
                  <c:v>131.36363636363637</c:v>
                </c:pt>
                <c:pt idx="18">
                  <c:v>139.09090909090912</c:v>
                </c:pt>
                <c:pt idx="19">
                  <c:v>146.81818181818184</c:v>
                </c:pt>
                <c:pt idx="20">
                  <c:v>154.54545454545456</c:v>
                </c:pt>
                <c:pt idx="21">
                  <c:v>162.27272727272731</c:v>
                </c:pt>
                <c:pt idx="22">
                  <c:v>170.00000000000003</c:v>
                </c:pt>
                <c:pt idx="23">
                  <c:v>177.72727272727272</c:v>
                </c:pt>
                <c:pt idx="24">
                  <c:v>185.45454545454547</c:v>
                </c:pt>
                <c:pt idx="25">
                  <c:v>193.18181818181819</c:v>
                </c:pt>
                <c:pt idx="26">
                  <c:v>200.90909090909093</c:v>
                </c:pt>
                <c:pt idx="27">
                  <c:v>208.63636363636365</c:v>
                </c:pt>
                <c:pt idx="28">
                  <c:v>216.36363636363637</c:v>
                </c:pt>
                <c:pt idx="29">
                  <c:v>224.09090909090909</c:v>
                </c:pt>
                <c:pt idx="30">
                  <c:v>231.81818181818184</c:v>
                </c:pt>
                <c:pt idx="31">
                  <c:v>239.54545454545456</c:v>
                </c:pt>
                <c:pt idx="32">
                  <c:v>247.27272727272731</c:v>
                </c:pt>
                <c:pt idx="33">
                  <c:v>255</c:v>
                </c:pt>
                <c:pt idx="34">
                  <c:v>0</c:v>
                </c:pt>
                <c:pt idx="35">
                  <c:v>7.7272727272727284</c:v>
                </c:pt>
                <c:pt idx="36">
                  <c:v>15.454545454545457</c:v>
                </c:pt>
                <c:pt idx="37">
                  <c:v>23.181818181818183</c:v>
                </c:pt>
                <c:pt idx="38">
                  <c:v>30.909090909090914</c:v>
                </c:pt>
                <c:pt idx="39">
                  <c:v>38.63636363636364</c:v>
                </c:pt>
                <c:pt idx="40">
                  <c:v>46.363636363636367</c:v>
                </c:pt>
                <c:pt idx="41">
                  <c:v>54.090909090909093</c:v>
                </c:pt>
                <c:pt idx="42">
                  <c:v>61.818181818181827</c:v>
                </c:pt>
                <c:pt idx="43">
                  <c:v>69.545454545454561</c:v>
                </c:pt>
                <c:pt idx="44">
                  <c:v>77.27272727272728</c:v>
                </c:pt>
                <c:pt idx="45">
                  <c:v>85.000000000000014</c:v>
                </c:pt>
                <c:pt idx="46">
                  <c:v>92.727272727272734</c:v>
                </c:pt>
                <c:pt idx="47">
                  <c:v>100.45454545454547</c:v>
                </c:pt>
                <c:pt idx="48">
                  <c:v>108.18181818181819</c:v>
                </c:pt>
                <c:pt idx="49">
                  <c:v>115.90909090909092</c:v>
                </c:pt>
                <c:pt idx="50">
                  <c:v>123.63636363636365</c:v>
                </c:pt>
                <c:pt idx="51">
                  <c:v>131.36363636363637</c:v>
                </c:pt>
                <c:pt idx="52">
                  <c:v>139.09090909090912</c:v>
                </c:pt>
                <c:pt idx="53">
                  <c:v>146.81818181818184</c:v>
                </c:pt>
                <c:pt idx="54">
                  <c:v>154.54545454545456</c:v>
                </c:pt>
                <c:pt idx="55">
                  <c:v>162.27272727272731</c:v>
                </c:pt>
                <c:pt idx="56">
                  <c:v>170.00000000000003</c:v>
                </c:pt>
                <c:pt idx="57">
                  <c:v>177.72727272727272</c:v>
                </c:pt>
                <c:pt idx="58">
                  <c:v>185.45454545454547</c:v>
                </c:pt>
                <c:pt idx="59">
                  <c:v>193.18181818181819</c:v>
                </c:pt>
                <c:pt idx="60">
                  <c:v>200.90909090909093</c:v>
                </c:pt>
                <c:pt idx="61">
                  <c:v>208.63636363636365</c:v>
                </c:pt>
                <c:pt idx="62">
                  <c:v>216.36363636363637</c:v>
                </c:pt>
                <c:pt idx="63">
                  <c:v>224.09090909090909</c:v>
                </c:pt>
                <c:pt idx="64">
                  <c:v>231.81818181818184</c:v>
                </c:pt>
                <c:pt idx="65">
                  <c:v>239.54545454545456</c:v>
                </c:pt>
                <c:pt idx="66">
                  <c:v>247.27272727272731</c:v>
                </c:pt>
                <c:pt idx="67">
                  <c:v>255</c:v>
                </c:pt>
                <c:pt idx="68">
                  <c:v>0</c:v>
                </c:pt>
                <c:pt idx="69">
                  <c:v>7.7272727272727284</c:v>
                </c:pt>
                <c:pt idx="70">
                  <c:v>15.454545454545457</c:v>
                </c:pt>
                <c:pt idx="71">
                  <c:v>23.181818181818183</c:v>
                </c:pt>
                <c:pt idx="72">
                  <c:v>30.909090909090914</c:v>
                </c:pt>
                <c:pt idx="73">
                  <c:v>38.63636363636364</c:v>
                </c:pt>
                <c:pt idx="74">
                  <c:v>46.363636363636367</c:v>
                </c:pt>
                <c:pt idx="75">
                  <c:v>54.090909090909093</c:v>
                </c:pt>
                <c:pt idx="76">
                  <c:v>61.818181818181827</c:v>
                </c:pt>
                <c:pt idx="77">
                  <c:v>69.545454545454561</c:v>
                </c:pt>
                <c:pt idx="78">
                  <c:v>77.27272727272728</c:v>
                </c:pt>
                <c:pt idx="79">
                  <c:v>85.000000000000014</c:v>
                </c:pt>
                <c:pt idx="80">
                  <c:v>92.727272727272734</c:v>
                </c:pt>
                <c:pt idx="81">
                  <c:v>100.45454545454547</c:v>
                </c:pt>
                <c:pt idx="82">
                  <c:v>108.18181818181819</c:v>
                </c:pt>
                <c:pt idx="83">
                  <c:v>115.90909090909092</c:v>
                </c:pt>
                <c:pt idx="84">
                  <c:v>123.63636363636365</c:v>
                </c:pt>
                <c:pt idx="85">
                  <c:v>131.36363636363637</c:v>
                </c:pt>
                <c:pt idx="86">
                  <c:v>139.09090909090912</c:v>
                </c:pt>
                <c:pt idx="87">
                  <c:v>146.81818181818184</c:v>
                </c:pt>
                <c:pt idx="88">
                  <c:v>154.54545454545456</c:v>
                </c:pt>
                <c:pt idx="89">
                  <c:v>162.27272727272731</c:v>
                </c:pt>
                <c:pt idx="90">
                  <c:v>170.00000000000003</c:v>
                </c:pt>
                <c:pt idx="91">
                  <c:v>177.72727272727272</c:v>
                </c:pt>
                <c:pt idx="92">
                  <c:v>185.45454545454547</c:v>
                </c:pt>
                <c:pt idx="93">
                  <c:v>193.18181818181819</c:v>
                </c:pt>
                <c:pt idx="94">
                  <c:v>200.90909090909093</c:v>
                </c:pt>
                <c:pt idx="95">
                  <c:v>208.63636363636365</c:v>
                </c:pt>
                <c:pt idx="96">
                  <c:v>216.36363636363637</c:v>
                </c:pt>
                <c:pt idx="97">
                  <c:v>224.09090909090909</c:v>
                </c:pt>
                <c:pt idx="98">
                  <c:v>231.81818181818184</c:v>
                </c:pt>
                <c:pt idx="99">
                  <c:v>239.54545454545456</c:v>
                </c:pt>
                <c:pt idx="100">
                  <c:v>247.27272727272731</c:v>
                </c:pt>
                <c:pt idx="101">
                  <c:v>255</c:v>
                </c:pt>
              </c:numCache>
            </c:numRef>
          </c:cat>
          <c:val>
            <c:numRef>
              <c:f>Sheet1!$C$8:$C$109</c:f>
              <c:numCache>
                <c:formatCode>General</c:formatCode>
                <c:ptCount val="10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0</c:v>
                </c:pt>
                <c:pt idx="35">
                  <c:v>0.1</c:v>
                </c:pt>
                <c:pt idx="36">
                  <c:v>0.2</c:v>
                </c:pt>
                <c:pt idx="37">
                  <c:v>0.3</c:v>
                </c:pt>
                <c:pt idx="38">
                  <c:v>0.4</c:v>
                </c:pt>
                <c:pt idx="39">
                  <c:v>0.5</c:v>
                </c:pt>
                <c:pt idx="40">
                  <c:v>0.6</c:v>
                </c:pt>
                <c:pt idx="41">
                  <c:v>0.7</c:v>
                </c:pt>
                <c:pt idx="42">
                  <c:v>0.8</c:v>
                </c:pt>
                <c:pt idx="43">
                  <c:v>0.9</c:v>
                </c:pt>
                <c:pt idx="44">
                  <c:v>1</c:v>
                </c:pt>
                <c:pt idx="45">
                  <c:v>1.1000000000000001</c:v>
                </c:pt>
                <c:pt idx="46">
                  <c:v>1.2</c:v>
                </c:pt>
                <c:pt idx="47">
                  <c:v>1.3</c:v>
                </c:pt>
                <c:pt idx="48">
                  <c:v>1.4</c:v>
                </c:pt>
                <c:pt idx="49">
                  <c:v>1.5</c:v>
                </c:pt>
                <c:pt idx="50">
                  <c:v>1.6</c:v>
                </c:pt>
                <c:pt idx="51">
                  <c:v>1.7</c:v>
                </c:pt>
                <c:pt idx="52">
                  <c:v>1.8</c:v>
                </c:pt>
                <c:pt idx="53">
                  <c:v>1.9</c:v>
                </c:pt>
                <c:pt idx="54">
                  <c:v>2</c:v>
                </c:pt>
                <c:pt idx="55">
                  <c:v>2.1</c:v>
                </c:pt>
                <c:pt idx="56">
                  <c:v>2.2000000000000002</c:v>
                </c:pt>
                <c:pt idx="57">
                  <c:v>2.2999999999999998</c:v>
                </c:pt>
                <c:pt idx="58">
                  <c:v>2.4</c:v>
                </c:pt>
                <c:pt idx="59">
                  <c:v>2.5</c:v>
                </c:pt>
                <c:pt idx="60">
                  <c:v>2.6</c:v>
                </c:pt>
                <c:pt idx="61">
                  <c:v>2.7</c:v>
                </c:pt>
                <c:pt idx="62">
                  <c:v>2.8</c:v>
                </c:pt>
                <c:pt idx="63">
                  <c:v>2.9</c:v>
                </c:pt>
                <c:pt idx="64">
                  <c:v>3</c:v>
                </c:pt>
                <c:pt idx="65">
                  <c:v>3.1</c:v>
                </c:pt>
                <c:pt idx="66">
                  <c:v>3.2</c:v>
                </c:pt>
                <c:pt idx="67">
                  <c:v>3.3</c:v>
                </c:pt>
                <c:pt idx="68">
                  <c:v>0</c:v>
                </c:pt>
                <c:pt idx="69">
                  <c:v>0.1</c:v>
                </c:pt>
                <c:pt idx="70">
                  <c:v>0.2</c:v>
                </c:pt>
                <c:pt idx="71">
                  <c:v>0.3</c:v>
                </c:pt>
                <c:pt idx="72">
                  <c:v>0.4</c:v>
                </c:pt>
                <c:pt idx="73">
                  <c:v>0.5</c:v>
                </c:pt>
                <c:pt idx="74">
                  <c:v>0.6</c:v>
                </c:pt>
                <c:pt idx="75">
                  <c:v>0.7</c:v>
                </c:pt>
                <c:pt idx="76">
                  <c:v>0.8</c:v>
                </c:pt>
                <c:pt idx="77">
                  <c:v>0.9</c:v>
                </c:pt>
                <c:pt idx="78">
                  <c:v>1</c:v>
                </c:pt>
                <c:pt idx="79">
                  <c:v>1.1000000000000001</c:v>
                </c:pt>
                <c:pt idx="80">
                  <c:v>1.2</c:v>
                </c:pt>
                <c:pt idx="81">
                  <c:v>1.3</c:v>
                </c:pt>
                <c:pt idx="82">
                  <c:v>1.4</c:v>
                </c:pt>
                <c:pt idx="83">
                  <c:v>1.5</c:v>
                </c:pt>
                <c:pt idx="84">
                  <c:v>1.6</c:v>
                </c:pt>
                <c:pt idx="85">
                  <c:v>1.7</c:v>
                </c:pt>
                <c:pt idx="86">
                  <c:v>1.8</c:v>
                </c:pt>
                <c:pt idx="87">
                  <c:v>1.9</c:v>
                </c:pt>
                <c:pt idx="88">
                  <c:v>2</c:v>
                </c:pt>
                <c:pt idx="89">
                  <c:v>2.1</c:v>
                </c:pt>
                <c:pt idx="90">
                  <c:v>2.2000000000000002</c:v>
                </c:pt>
                <c:pt idx="91">
                  <c:v>2.2999999999999998</c:v>
                </c:pt>
                <c:pt idx="92">
                  <c:v>2.4</c:v>
                </c:pt>
                <c:pt idx="93">
                  <c:v>2.5</c:v>
                </c:pt>
                <c:pt idx="94">
                  <c:v>2.6</c:v>
                </c:pt>
                <c:pt idx="95">
                  <c:v>2.7</c:v>
                </c:pt>
                <c:pt idx="96">
                  <c:v>2.8</c:v>
                </c:pt>
                <c:pt idx="97">
                  <c:v>2.9</c:v>
                </c:pt>
                <c:pt idx="98">
                  <c:v>3</c:v>
                </c:pt>
                <c:pt idx="99">
                  <c:v>3.1</c:v>
                </c:pt>
                <c:pt idx="100">
                  <c:v>3.2</c:v>
                </c:pt>
                <c:pt idx="101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25-4C97-A448-0A851B988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808168"/>
        <c:axId val="326805872"/>
      </c:lineChart>
      <c:catAx>
        <c:axId val="326808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DAC</a:t>
                </a:r>
                <a:r>
                  <a:rPr lang="en-US" altLang="ko-KR" baseline="0"/>
                  <a:t> </a:t>
                </a:r>
                <a:r>
                  <a:rPr lang="ko-KR" altLang="en-US" baseline="0"/>
                  <a:t>값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6805872"/>
        <c:crosses val="autoZero"/>
        <c:auto val="1"/>
        <c:lblAlgn val="ctr"/>
        <c:lblOffset val="100"/>
        <c:noMultiLvlLbl val="0"/>
      </c:catAx>
      <c:valAx>
        <c:axId val="32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전압</a:t>
                </a:r>
                <a:r>
                  <a:rPr lang="en-US" altLang="ko-KR"/>
                  <a:t>[V]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6808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F8A3-C1AA-43D8-8690-CDF06F8779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875DB-C536-4CB6-9675-2AA35197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4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수업내용은 꼭 </a:t>
            </a:r>
            <a:r>
              <a:rPr lang="en-US" altLang="ko-KR" dirty="0"/>
              <a:t>C </a:t>
            </a:r>
            <a:r>
              <a:rPr lang="ko-KR" altLang="en-US" dirty="0"/>
              <a:t>언어에만 한정내용은 아니고 프로그램 작성이 실수를 방기하기 위한 팁과 </a:t>
            </a:r>
            <a:r>
              <a:rPr lang="ko-KR" altLang="en-US" dirty="0" err="1"/>
              <a:t>소흘히</a:t>
            </a:r>
            <a:r>
              <a:rPr lang="ko-KR" altLang="en-US" dirty="0"/>
              <a:t> 지나치기 쉬운 부분을 다루어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포인터를 제외하였고 편하게 듣고 이해 </a:t>
            </a:r>
            <a:r>
              <a:rPr lang="ko-KR" altLang="en-US" dirty="0" err="1"/>
              <a:t>할수</a:t>
            </a:r>
            <a:r>
              <a:rPr lang="ko-KR" altLang="en-US" dirty="0"/>
              <a:t> 있는 내용으로 수업을 진행 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1676C-005F-49A2-A458-E416D763A1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2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1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0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일부 핀은 노출도어 있지 않다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53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ESP32 WROOM DATA SHEET</a:t>
            </a:r>
            <a:r>
              <a:rPr lang="ko-KR" altLang="en-US" dirty="0"/>
              <a:t>에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7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en-US" dirty="0"/>
              <a:t>및 </a:t>
            </a:r>
            <a:r>
              <a:rPr lang="en-US" altLang="ko-KR" dirty="0"/>
              <a:t>BOOT S/W</a:t>
            </a:r>
            <a:r>
              <a:rPr lang="ko-KR" altLang="en-US" dirty="0"/>
              <a:t>는 </a:t>
            </a:r>
            <a:r>
              <a:rPr lang="en-US" altLang="ko-KR" dirty="0"/>
              <a:t>DO IT EV-KIT </a:t>
            </a:r>
            <a:r>
              <a:rPr lang="ko-KR" altLang="en-US" dirty="0"/>
              <a:t>내부에서 연결되어 있어 그림에는 표시 되어있지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5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7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D2A12-B385-4131-8151-B8F00D47B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1DB8B-A2B0-47E5-AAAF-A0015616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9EEA1-072F-4EC8-B100-ADD9334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0DC00-95E2-4904-A506-910CB7E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16135-E7F0-4DBF-B47D-4F45AD6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7BC81-AB8F-4F20-B965-D028DB3C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4CC65-57A4-4A7C-8FAE-FEF5D774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3464-E693-4CEC-AA5C-7219C325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6F6CB-24D3-4A30-B69E-40508739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D5F86-A261-4D6F-A90A-6CFC3C2B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46705-AD8A-494F-99C8-324702842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5E554-2798-41DC-9150-4B6462F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E6C7D-54D9-40C5-ADCE-E6DC1284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93701-7323-47E1-ADC1-33175115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EFC5E-67A5-4401-A557-C40E0615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83817-445F-4C61-B5CB-BCF0B431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A4B9B-CDEA-4614-8205-AF79DE79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9CAEB-CA3E-441F-8922-A52AAC0C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6A5C1-99FE-4229-82A7-D931D3F0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19839-80B2-488A-AE23-E3E51D2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A0D0-31B2-4D31-8F9E-74727175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15A4E-79B3-4C2A-8784-EDCB82EF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296F-63E1-4C65-9E23-76997D8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73B83-D4B3-4528-AC69-9658D05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97EF2-7D59-422C-A3AD-3D6ED8EA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528C-CE57-4BCB-80E9-8F369797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11299-6959-40C0-BBDB-8916DBF1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382E3-4CD0-487D-B730-2A391B3C4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B3A41-DF61-477D-8C53-E356EC4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4593A-F3F2-4271-905D-6777D11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D6FE9-6618-4688-A4D1-A43E76F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E911-137F-48E0-AC9D-ECCA928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FF9C3-A320-42B7-A62F-21B04E4D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3AF9A-F24C-4030-9532-EB39F5C7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C1924-09C8-4ABE-84C9-0E8FB9C40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F2CCE-78BD-4297-A41A-53D43CA1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22BBE-A9D7-4918-961A-E830A608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8E5EE-C609-47A9-90B4-303F163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87BDD6-7DB3-454F-8903-288F15A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FD61-7945-4E39-8834-71EF4B5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687FF-E70F-4633-A023-7C09813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3C1A5C-E7EA-4829-A82F-0FCEE2C4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E35CE-6956-42D9-BB75-D68FF19D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9FA189-5278-4B5E-9A5B-978B2D49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B2958-5DD0-4258-A197-5A3D3F53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0311A-5667-43B1-8554-B517CAC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1704-7A1B-4037-BCCF-CD7EA02F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799CF-A617-4A99-A548-B33860CF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AE7BB-DE1F-4F4F-83E2-33E4009A9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D86E2-84B2-4CE2-8638-E19DDEC0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03024-0BF1-441D-A7F9-4147327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7321D-A817-406A-9209-A4492DE4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2858-98CD-44CD-8F8D-28C192AC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8A8E4-FD13-4F90-94B3-1BF12225A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00069-8DE6-47DF-8B38-98C277BA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81650-A0B5-46F6-9B96-8FFB94E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7240-9F3B-488A-861E-B777DEC7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11D9A-8E91-43C9-936A-BA851143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6565B2-6C85-4979-B76E-2317BEDF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EAC93-22EF-4564-A161-3B587B4E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163A0-374D-4DAE-8959-0DC31D8D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1B882-8307-4BF3-B7B8-8D31CB9C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30820-6BF5-4DD6-9D3C-991084C0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itluni.net/esp32-composite-a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youtube.com/watch?v=MOoKQnWF4O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docs.zoho.com/file/kohvpddd1cff937ec4de5a828ac624e60a74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esp32/api-reference/peripherals/uart.html" TargetMode="External"/><Relationship Id="rId2" Type="http://schemas.openxmlformats.org/officeDocument/2006/relationships/hyperlink" Target="https://github.com/espressif/arduino-esp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cca.tistory.com/1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1199456" y="692696"/>
            <a:ext cx="97930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1A218B2C-1066-485D-8746-C359D29F8E55}"/>
              </a:ext>
            </a:extLst>
          </p:cNvPr>
          <p:cNvSpPr txBox="1">
            <a:spLocks/>
          </p:cNvSpPr>
          <p:nvPr/>
        </p:nvSpPr>
        <p:spPr bwMode="auto">
          <a:xfrm>
            <a:off x="1143000" y="2204864"/>
            <a:ext cx="9906000" cy="108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1pPr>
            <a:lvl2pPr marL="742950" indent="-28575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2pPr>
            <a:lvl3pPr marL="11430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3pPr>
            <a:lvl4pPr marL="16002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4pPr>
            <a:lvl5pPr marL="20574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6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ESP32 H/W </a:t>
            </a:r>
            <a:r>
              <a:rPr lang="ko-KR" altLang="en-US" sz="6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기초설명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225702-5D07-479A-8FB7-DA2BFC60FE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645023"/>
            <a:ext cx="9906000" cy="148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1pPr>
            <a:lvl2pPr marL="742950" indent="-28575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2pPr>
            <a:lvl3pPr marL="11430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3pPr>
            <a:lvl4pPr marL="16002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4pPr>
            <a:lvl5pPr marL="20574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ko-KR" sz="3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5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287280" y="263880"/>
            <a:ext cx="513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ADC(Analog to Digital Converter)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Analog to Digital Convertor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아날로그 신호를 디지털 값으로 변환해주는 변환기를 뜻하면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ESP32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에 내장된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핀의 전압 값을 디지털 값으로 변환해주는 기능을 뜻한다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어떠한 기능을 가지는 임베디드 시스템을 만들어 낼 경우 그 시스템 내에서 처리되는 모든 데이터와 연산등은 모두 디지털화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(0,1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ON/OFF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조건만 있는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되어 처리됩니다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우리가 생활하는 실제 환경은 아날로그적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어떠한 현상의 변화가 시간에 따라 연속적으로 변화하는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인 양상을 타나 내므로 이런 아날로그 신호를 디지털화해 처리해 주는 것이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5" t="17074" r="23218"/>
          <a:stretch/>
        </p:blipFill>
        <p:spPr bwMode="auto">
          <a:xfrm>
            <a:off x="7708338" y="3336634"/>
            <a:ext cx="3371505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10596746" y="5271359"/>
            <a:ext cx="554893" cy="5324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4197A-94DD-42E5-9BD5-C68426C8FAF6}"/>
              </a:ext>
            </a:extLst>
          </p:cNvPr>
          <p:cNvSpPr/>
          <p:nvPr/>
        </p:nvSpPr>
        <p:spPr>
          <a:xfrm>
            <a:off x="7643446" y="3926343"/>
            <a:ext cx="476740" cy="1877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6A592-3232-45F9-8AB5-CCE04AA44B18}"/>
              </a:ext>
            </a:extLst>
          </p:cNvPr>
          <p:cNvSpPr txBox="1"/>
          <p:nvPr/>
        </p:nvSpPr>
        <p:spPr>
          <a:xfrm>
            <a:off x="643678" y="6312184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ESP32</a:t>
            </a:r>
            <a:r>
              <a:rPr lang="ko-KR" altLang="en-US" dirty="0">
                <a:solidFill>
                  <a:srgbClr val="0070C0"/>
                </a:solidFill>
              </a:rPr>
              <a:t>의 경우 </a:t>
            </a:r>
            <a:r>
              <a:rPr lang="en-US" altLang="ko-KR" dirty="0">
                <a:solidFill>
                  <a:srgbClr val="0070C0"/>
                </a:solidFill>
              </a:rPr>
              <a:t>12BIT ADC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18</a:t>
            </a:r>
            <a:r>
              <a:rPr lang="ko-KR" altLang="en-US" dirty="0">
                <a:solidFill>
                  <a:srgbClr val="0070C0"/>
                </a:solidFill>
              </a:rPr>
              <a:t>개 내장하고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124BAD-C9F3-49BD-8451-977A504F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84" y="3384489"/>
            <a:ext cx="2961940" cy="28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계조(階調) - 디지털 이미지(사진)의 계조 Part.1 / Gradation of digital image &amp; grayscale 1">
            <a:extLst>
              <a:ext uri="{FF2B5EF4-FFF2-40B4-BE49-F238E27FC236}">
                <a16:creationId xmlns:a16="http://schemas.microsoft.com/office/drawing/2014/main" id="{04DA5A47-F6A8-445B-8F7F-E03FB58FF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" b="35149"/>
          <a:stretch/>
        </p:blipFill>
        <p:spPr bwMode="auto">
          <a:xfrm>
            <a:off x="4299490" y="3637488"/>
            <a:ext cx="2374848" cy="238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4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7603C3-6633-4E15-BB86-CB3B9EF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233" y="599605"/>
            <a:ext cx="2086363" cy="3028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4433359" y="13492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ADC </a:t>
            </a:r>
            <a:r>
              <a:rPr lang="ko-KR" altLang="en-US" sz="2400" dirty="0"/>
              <a:t>테스트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ADC_CH1_PIN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ADC_CH1_PIN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4153997" y="2432616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UART </a:t>
            </a:r>
            <a:r>
              <a:rPr lang="ko-KR" altLang="en-US" sz="1400" dirty="0"/>
              <a:t>통신 초기화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724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seoil_uni_project\ESP32\SW\ARDUINO\ADC-TEST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3008CFA-FD56-49F1-BF49-EC92618F4D96}"/>
              </a:ext>
            </a:extLst>
          </p:cNvPr>
          <p:cNvSpPr/>
          <p:nvPr/>
        </p:nvSpPr>
        <p:spPr>
          <a:xfrm flipH="1">
            <a:off x="4535202" y="2810687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UART </a:t>
            </a:r>
            <a:r>
              <a:rPr lang="ko-KR" altLang="en-US" sz="1400" dirty="0"/>
              <a:t>통신 초기화</a:t>
            </a: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E5025CD-E8C0-48C7-B3B6-E650E445B3BB}"/>
              </a:ext>
            </a:extLst>
          </p:cNvPr>
          <p:cNvSpPr/>
          <p:nvPr/>
        </p:nvSpPr>
        <p:spPr>
          <a:xfrm flipH="1">
            <a:off x="4679294" y="5036716"/>
            <a:ext cx="2659351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36</a:t>
            </a:r>
            <a:r>
              <a:rPr lang="ko-KR" altLang="en-US" sz="1400" dirty="0" err="1"/>
              <a:t>번핀의</a:t>
            </a:r>
            <a:r>
              <a:rPr lang="ko-KR" altLang="en-US" sz="1400" dirty="0"/>
              <a:t> </a:t>
            </a:r>
            <a:r>
              <a:rPr lang="en-US" altLang="ko-KR" sz="1400" dirty="0"/>
              <a:t>ADC</a:t>
            </a:r>
            <a:r>
              <a:rPr lang="ko-KR" altLang="en-US" sz="1400" dirty="0"/>
              <a:t>값을 읽어온다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097154-ABEC-411C-A9F0-F8BB25BF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232" y="1306734"/>
            <a:ext cx="1333500" cy="21240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55F720-B588-4403-A5C7-FB56B7F860C8}"/>
              </a:ext>
            </a:extLst>
          </p:cNvPr>
          <p:cNvSpPr/>
          <p:nvPr/>
        </p:nvSpPr>
        <p:spPr>
          <a:xfrm>
            <a:off x="8950710" y="2852591"/>
            <a:ext cx="250107" cy="19691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773C2D6-187A-43DC-A0D6-69C38BF8825C}"/>
              </a:ext>
            </a:extLst>
          </p:cNvPr>
          <p:cNvSpPr/>
          <p:nvPr/>
        </p:nvSpPr>
        <p:spPr>
          <a:xfrm>
            <a:off x="6376028" y="1109328"/>
            <a:ext cx="2050284" cy="1163991"/>
          </a:xfrm>
          <a:prstGeom prst="wedgeRoundRectCallout">
            <a:avLst>
              <a:gd name="adj1" fmla="val 75467"/>
              <a:gd name="adj2" fmla="val 105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r>
              <a:rPr lang="ko-KR" altLang="en-US" dirty="0"/>
              <a:t>번 핀을 </a:t>
            </a:r>
            <a:r>
              <a:rPr lang="ko-KR" altLang="en-US" dirty="0" err="1"/>
              <a:t>만질때</a:t>
            </a:r>
            <a:r>
              <a:rPr lang="ko-KR" altLang="en-US" dirty="0"/>
              <a:t> 마다  터미널로 출력되는 값이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07359-E1AF-4261-9B80-386BB6881B5C}"/>
              </a:ext>
            </a:extLst>
          </p:cNvPr>
          <p:cNvSpPr txBox="1"/>
          <p:nvPr/>
        </p:nvSpPr>
        <p:spPr>
          <a:xfrm>
            <a:off x="8548867" y="4259734"/>
            <a:ext cx="335721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[env:esp32doit-devkit-v1]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espressif32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esp32doit-devkit-v1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arduino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921600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7F179D0-17ED-4EE2-9831-43E0D7C1754F}"/>
              </a:ext>
            </a:extLst>
          </p:cNvPr>
          <p:cNvSpPr/>
          <p:nvPr/>
        </p:nvSpPr>
        <p:spPr>
          <a:xfrm>
            <a:off x="9888309" y="2349972"/>
            <a:ext cx="339166" cy="601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8D8CD-04F5-47EF-9550-CF448D99C79E}"/>
              </a:ext>
            </a:extLst>
          </p:cNvPr>
          <p:cNvSpPr/>
          <p:nvPr/>
        </p:nvSpPr>
        <p:spPr>
          <a:xfrm>
            <a:off x="8795964" y="3778390"/>
            <a:ext cx="2723885" cy="481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platformio.ini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25766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287280" y="263880"/>
            <a:ext cx="512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DAC(Digital to Analog Converter)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디지털 신호를 아날로그 신호로 변환시켜주는 장치이다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디지털 신호는 아날로그로 표현하지 않는 만큼 그대로 아날로그 신호가 되지 못하니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컴퓨터에서 정보를 아날로그 신호로 바꾸기 위해 사용된다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현재는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하면 주로 오디오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를 생각하지만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다양한 분야에서 사용되고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한때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모니터가 아날로그 신호로 작동되던 시절에는 그래픽 카드 역시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RAMDAC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이라는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질에 따라 영상의 품질이 결정되었고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DVD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플레이어 역시 아날로그 출력이 메인 이었을 때는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성능이 화질의 주요 요소 중 하나이기도 하였다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물론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현대에는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LCD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가 대중화되고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DVI, HDMI, DisplayPort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등의 디지털 인터페이스가 등장하면서 옛날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이갸기가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되었다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7" t="17074" r="36897"/>
          <a:stretch/>
        </p:blipFill>
        <p:spPr bwMode="auto">
          <a:xfrm>
            <a:off x="7190155" y="3336634"/>
            <a:ext cx="3012178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7190155" y="4812317"/>
            <a:ext cx="507999" cy="3927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6A592-3232-45F9-8AB5-CCE04AA44B18}"/>
              </a:ext>
            </a:extLst>
          </p:cNvPr>
          <p:cNvSpPr txBox="1"/>
          <p:nvPr/>
        </p:nvSpPr>
        <p:spPr>
          <a:xfrm>
            <a:off x="643678" y="6312184"/>
            <a:ext cx="518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ESP32</a:t>
            </a:r>
            <a:r>
              <a:rPr lang="ko-KR" altLang="en-US" dirty="0">
                <a:solidFill>
                  <a:srgbClr val="0070C0"/>
                </a:solidFill>
              </a:rPr>
              <a:t>의 경우 </a:t>
            </a:r>
            <a:r>
              <a:rPr lang="en-US" altLang="ko-KR" dirty="0">
                <a:solidFill>
                  <a:srgbClr val="0070C0"/>
                </a:solidFill>
              </a:rPr>
              <a:t>8BIT DAC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개 내장하고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Picture 4" descr="계조(階調) - 디지털 이미지(사진)의 계조 Part.1 / Gradation of digital image &amp; grayscale 1">
            <a:extLst>
              <a:ext uri="{FF2B5EF4-FFF2-40B4-BE49-F238E27FC236}">
                <a16:creationId xmlns:a16="http://schemas.microsoft.com/office/drawing/2014/main" id="{C21C6592-61C9-4E87-9171-33012FD26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8" r="1761" b="93"/>
          <a:stretch/>
        </p:blipFill>
        <p:spPr bwMode="auto">
          <a:xfrm>
            <a:off x="4204015" y="3658154"/>
            <a:ext cx="2374848" cy="23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A87C81-EB3D-4819-998A-1945AC64D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57" y="3765194"/>
            <a:ext cx="3608642" cy="1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953353" y="250728"/>
            <a:ext cx="186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DAC TEST</a:t>
            </a:r>
            <a:endParaRPr lang="ko-KR" altLang="en-US" sz="28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2A9C30-AD32-4998-9F69-B3D5B25D4957}"/>
              </a:ext>
            </a:extLst>
          </p:cNvPr>
          <p:cNvGrpSpPr/>
          <p:nvPr/>
        </p:nvGrpSpPr>
        <p:grpSpPr>
          <a:xfrm>
            <a:off x="8050062" y="567167"/>
            <a:ext cx="3369471" cy="3523205"/>
            <a:chOff x="6849533" y="808731"/>
            <a:chExt cx="4934067" cy="5168735"/>
          </a:xfrm>
        </p:grpSpPr>
        <p:pic>
          <p:nvPicPr>
            <p:cNvPr id="4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F42357D5-1E38-4FE1-AB88-AAA465A7B0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47" t="17074" r="36826"/>
            <a:stretch/>
          </p:blipFill>
          <p:spPr bwMode="auto">
            <a:xfrm>
              <a:off x="6849533" y="808731"/>
              <a:ext cx="4934067" cy="516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D58FF4-EFFC-44C7-9C67-1E8DB4F6EEDA}"/>
                </a:ext>
              </a:extLst>
            </p:cNvPr>
            <p:cNvSpPr/>
            <p:nvPr/>
          </p:nvSpPr>
          <p:spPr>
            <a:xfrm>
              <a:off x="6849533" y="3564467"/>
              <a:ext cx="2192867" cy="2116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160CDF-8DA2-4367-AFED-043BEEFB002C}"/>
              </a:ext>
            </a:extLst>
          </p:cNvPr>
          <p:cNvSpPr txBox="1"/>
          <p:nvPr/>
        </p:nvSpPr>
        <p:spPr>
          <a:xfrm>
            <a:off x="482863" y="1188790"/>
            <a:ext cx="336947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DAC2 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dacWrite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AA275CF-B1B5-40B2-81E6-F40A7606940B}"/>
              </a:ext>
            </a:extLst>
          </p:cNvPr>
          <p:cNvSpPr/>
          <p:nvPr/>
        </p:nvSpPr>
        <p:spPr>
          <a:xfrm flipH="1">
            <a:off x="2971198" y="3988121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증분하여</a:t>
            </a:r>
            <a:r>
              <a:rPr lang="ko-KR" altLang="en-US" sz="1400" dirty="0"/>
              <a:t> 값을 기록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D3CBC86F-1071-416D-9C36-CAA2C236FCA0}"/>
              </a:ext>
            </a:extLst>
          </p:cNvPr>
          <p:cNvSpPr/>
          <p:nvPr/>
        </p:nvSpPr>
        <p:spPr>
          <a:xfrm flipH="1">
            <a:off x="2627983" y="1777901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r>
              <a:rPr lang="ko-KR" altLang="en-US" sz="1400" dirty="0" err="1"/>
              <a:t>체널</a:t>
            </a:r>
            <a:r>
              <a:rPr lang="ko-KR" altLang="en-US" sz="1400" dirty="0"/>
              <a:t> </a:t>
            </a:r>
            <a:r>
              <a:rPr lang="en-US" altLang="ko-KR" sz="1400" dirty="0"/>
              <a:t>GPIO</a:t>
            </a:r>
            <a:r>
              <a:rPr lang="ko-KR" altLang="en-US" sz="1400" dirty="0"/>
              <a:t>를 설정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AFC0E79-9B09-457B-9324-B76545D24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819759"/>
              </p:ext>
            </p:extLst>
          </p:nvPr>
        </p:nvGraphicFramePr>
        <p:xfrm>
          <a:off x="5323532" y="3886201"/>
          <a:ext cx="5500688" cy="297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CB7B8586-7175-4ADB-8885-B95F453934F8}"/>
              </a:ext>
            </a:extLst>
          </p:cNvPr>
          <p:cNvSpPr/>
          <p:nvPr/>
        </p:nvSpPr>
        <p:spPr>
          <a:xfrm flipH="1">
            <a:off x="2958083" y="3621058"/>
            <a:ext cx="3434249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r>
              <a:rPr lang="ko-KR" altLang="en-US" sz="1400" dirty="0"/>
              <a:t> </a:t>
            </a:r>
            <a:r>
              <a:rPr lang="en-US" altLang="ko-KR" sz="1400" dirty="0"/>
              <a:t>8bit 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0~255</a:t>
            </a:r>
            <a:r>
              <a:rPr lang="ko-KR" altLang="en-US" sz="1400" dirty="0"/>
              <a:t>까지 입력가능</a:t>
            </a:r>
          </a:p>
        </p:txBody>
      </p:sp>
      <p:pic>
        <p:nvPicPr>
          <p:cNvPr id="1026" name="Picture 2" descr="Voltmeter icon Royalty Free Vector Image - VectorStock">
            <a:extLst>
              <a:ext uri="{FF2B5EF4-FFF2-40B4-BE49-F238E27FC236}">
                <a16:creationId xmlns:a16="http://schemas.microsoft.com/office/drawing/2014/main" id="{34FDACC4-4AF7-4603-AAAF-8BCD38A9F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1"/>
          <a:stretch/>
        </p:blipFill>
        <p:spPr bwMode="auto">
          <a:xfrm>
            <a:off x="5550163" y="906586"/>
            <a:ext cx="2057400" cy="19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34B7F46-6F99-4950-BE54-13810A61DA7E}"/>
              </a:ext>
            </a:extLst>
          </p:cNvPr>
          <p:cNvSpPr/>
          <p:nvPr/>
        </p:nvSpPr>
        <p:spPr>
          <a:xfrm>
            <a:off x="6908800" y="2489200"/>
            <a:ext cx="1168400" cy="59267"/>
          </a:xfrm>
          <a:custGeom>
            <a:avLst/>
            <a:gdLst>
              <a:gd name="connsiteX0" fmla="*/ 0 w 1168400"/>
              <a:gd name="connsiteY0" fmla="*/ 59267 h 59267"/>
              <a:gd name="connsiteX1" fmla="*/ 50800 w 1168400"/>
              <a:gd name="connsiteY1" fmla="*/ 33867 h 59267"/>
              <a:gd name="connsiteX2" fmla="*/ 84667 w 1168400"/>
              <a:gd name="connsiteY2" fmla="*/ 25400 h 59267"/>
              <a:gd name="connsiteX3" fmla="*/ 372533 w 1168400"/>
              <a:gd name="connsiteY3" fmla="*/ 16933 h 59267"/>
              <a:gd name="connsiteX4" fmla="*/ 550333 w 1168400"/>
              <a:gd name="connsiteY4" fmla="*/ 0 h 59267"/>
              <a:gd name="connsiteX5" fmla="*/ 973667 w 1168400"/>
              <a:gd name="connsiteY5" fmla="*/ 8467 h 59267"/>
              <a:gd name="connsiteX6" fmla="*/ 1168400 w 1168400"/>
              <a:gd name="connsiteY6" fmla="*/ 16933 h 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400" h="59267">
                <a:moveTo>
                  <a:pt x="0" y="59267"/>
                </a:moveTo>
                <a:cubicBezTo>
                  <a:pt x="16933" y="50800"/>
                  <a:pt x="33222" y="40898"/>
                  <a:pt x="50800" y="33867"/>
                </a:cubicBezTo>
                <a:cubicBezTo>
                  <a:pt x="61604" y="29545"/>
                  <a:pt x="73047" y="26012"/>
                  <a:pt x="84667" y="25400"/>
                </a:cubicBezTo>
                <a:cubicBezTo>
                  <a:pt x="180531" y="20354"/>
                  <a:pt x="276578" y="19755"/>
                  <a:pt x="372533" y="16933"/>
                </a:cubicBezTo>
                <a:cubicBezTo>
                  <a:pt x="436137" y="7848"/>
                  <a:pt x="481123" y="0"/>
                  <a:pt x="550333" y="0"/>
                </a:cubicBezTo>
                <a:cubicBezTo>
                  <a:pt x="691473" y="0"/>
                  <a:pt x="832556" y="5645"/>
                  <a:pt x="973667" y="8467"/>
                </a:cubicBezTo>
                <a:cubicBezTo>
                  <a:pt x="1065814" y="26895"/>
                  <a:pt x="1001610" y="16933"/>
                  <a:pt x="1168400" y="169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4C03E8F-F7E6-4711-AC7F-3AD68491C919}"/>
              </a:ext>
            </a:extLst>
          </p:cNvPr>
          <p:cNvSpPr/>
          <p:nvPr/>
        </p:nvSpPr>
        <p:spPr>
          <a:xfrm>
            <a:off x="6248400" y="2573867"/>
            <a:ext cx="2887133" cy="770466"/>
          </a:xfrm>
          <a:custGeom>
            <a:avLst/>
            <a:gdLst>
              <a:gd name="connsiteX0" fmla="*/ 0 w 2887133"/>
              <a:gd name="connsiteY0" fmla="*/ 0 h 770466"/>
              <a:gd name="connsiteX1" fmla="*/ 8467 w 2887133"/>
              <a:gd name="connsiteY1" fmla="*/ 237066 h 770466"/>
              <a:gd name="connsiteX2" fmla="*/ 25400 w 2887133"/>
              <a:gd name="connsiteY2" fmla="*/ 254000 h 770466"/>
              <a:gd name="connsiteX3" fmla="*/ 84667 w 2887133"/>
              <a:gd name="connsiteY3" fmla="*/ 313266 h 770466"/>
              <a:gd name="connsiteX4" fmla="*/ 101600 w 2887133"/>
              <a:gd name="connsiteY4" fmla="*/ 338666 h 770466"/>
              <a:gd name="connsiteX5" fmla="*/ 152400 w 2887133"/>
              <a:gd name="connsiteY5" fmla="*/ 372533 h 770466"/>
              <a:gd name="connsiteX6" fmla="*/ 186267 w 2887133"/>
              <a:gd name="connsiteY6" fmla="*/ 406400 h 770466"/>
              <a:gd name="connsiteX7" fmla="*/ 194733 w 2887133"/>
              <a:gd name="connsiteY7" fmla="*/ 431800 h 770466"/>
              <a:gd name="connsiteX8" fmla="*/ 220133 w 2887133"/>
              <a:gd name="connsiteY8" fmla="*/ 448733 h 770466"/>
              <a:gd name="connsiteX9" fmla="*/ 237067 w 2887133"/>
              <a:gd name="connsiteY9" fmla="*/ 465666 h 770466"/>
              <a:gd name="connsiteX10" fmla="*/ 287867 w 2887133"/>
              <a:gd name="connsiteY10" fmla="*/ 499533 h 770466"/>
              <a:gd name="connsiteX11" fmla="*/ 313267 w 2887133"/>
              <a:gd name="connsiteY11" fmla="*/ 516466 h 770466"/>
              <a:gd name="connsiteX12" fmla="*/ 364067 w 2887133"/>
              <a:gd name="connsiteY12" fmla="*/ 541866 h 770466"/>
              <a:gd name="connsiteX13" fmla="*/ 389467 w 2887133"/>
              <a:gd name="connsiteY13" fmla="*/ 550333 h 770466"/>
              <a:gd name="connsiteX14" fmla="*/ 414867 w 2887133"/>
              <a:gd name="connsiteY14" fmla="*/ 567266 h 770466"/>
              <a:gd name="connsiteX15" fmla="*/ 465667 w 2887133"/>
              <a:gd name="connsiteY15" fmla="*/ 584200 h 770466"/>
              <a:gd name="connsiteX16" fmla="*/ 491067 w 2887133"/>
              <a:gd name="connsiteY16" fmla="*/ 601133 h 770466"/>
              <a:gd name="connsiteX17" fmla="*/ 609600 w 2887133"/>
              <a:gd name="connsiteY17" fmla="*/ 609600 h 770466"/>
              <a:gd name="connsiteX18" fmla="*/ 651933 w 2887133"/>
              <a:gd name="connsiteY18" fmla="*/ 618066 h 770466"/>
              <a:gd name="connsiteX19" fmla="*/ 702733 w 2887133"/>
              <a:gd name="connsiteY19" fmla="*/ 635000 h 770466"/>
              <a:gd name="connsiteX20" fmla="*/ 728133 w 2887133"/>
              <a:gd name="connsiteY20" fmla="*/ 643466 h 770466"/>
              <a:gd name="connsiteX21" fmla="*/ 753533 w 2887133"/>
              <a:gd name="connsiteY21" fmla="*/ 651933 h 770466"/>
              <a:gd name="connsiteX22" fmla="*/ 778933 w 2887133"/>
              <a:gd name="connsiteY22" fmla="*/ 660400 h 770466"/>
              <a:gd name="connsiteX23" fmla="*/ 821267 w 2887133"/>
              <a:gd name="connsiteY23" fmla="*/ 668866 h 770466"/>
              <a:gd name="connsiteX24" fmla="*/ 846667 w 2887133"/>
              <a:gd name="connsiteY24" fmla="*/ 677333 h 770466"/>
              <a:gd name="connsiteX25" fmla="*/ 897467 w 2887133"/>
              <a:gd name="connsiteY25" fmla="*/ 685800 h 770466"/>
              <a:gd name="connsiteX26" fmla="*/ 939800 w 2887133"/>
              <a:gd name="connsiteY26" fmla="*/ 694266 h 770466"/>
              <a:gd name="connsiteX27" fmla="*/ 1278467 w 2887133"/>
              <a:gd name="connsiteY27" fmla="*/ 711200 h 770466"/>
              <a:gd name="connsiteX28" fmla="*/ 1388533 w 2887133"/>
              <a:gd name="connsiteY28" fmla="*/ 719666 h 770466"/>
              <a:gd name="connsiteX29" fmla="*/ 1430867 w 2887133"/>
              <a:gd name="connsiteY29" fmla="*/ 728133 h 770466"/>
              <a:gd name="connsiteX30" fmla="*/ 1557867 w 2887133"/>
              <a:gd name="connsiteY30" fmla="*/ 736600 h 770466"/>
              <a:gd name="connsiteX31" fmla="*/ 1710267 w 2887133"/>
              <a:gd name="connsiteY31" fmla="*/ 753533 h 770466"/>
              <a:gd name="connsiteX32" fmla="*/ 1744133 w 2887133"/>
              <a:gd name="connsiteY32" fmla="*/ 762000 h 770466"/>
              <a:gd name="connsiteX33" fmla="*/ 1786467 w 2887133"/>
              <a:gd name="connsiteY33" fmla="*/ 770466 h 770466"/>
              <a:gd name="connsiteX34" fmla="*/ 2387600 w 2887133"/>
              <a:gd name="connsiteY34" fmla="*/ 762000 h 770466"/>
              <a:gd name="connsiteX35" fmla="*/ 2429933 w 2887133"/>
              <a:gd name="connsiteY35" fmla="*/ 753533 h 770466"/>
              <a:gd name="connsiteX36" fmla="*/ 2887133 w 2887133"/>
              <a:gd name="connsiteY36" fmla="*/ 745066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87133" h="770466">
                <a:moveTo>
                  <a:pt x="0" y="0"/>
                </a:moveTo>
                <a:cubicBezTo>
                  <a:pt x="2822" y="79022"/>
                  <a:pt x="599" y="158386"/>
                  <a:pt x="8467" y="237066"/>
                </a:cubicBezTo>
                <a:cubicBezTo>
                  <a:pt x="9261" y="245009"/>
                  <a:pt x="20611" y="247614"/>
                  <a:pt x="25400" y="254000"/>
                </a:cubicBezTo>
                <a:cubicBezTo>
                  <a:pt x="70686" y="314382"/>
                  <a:pt x="37123" y="297419"/>
                  <a:pt x="84667" y="313266"/>
                </a:cubicBezTo>
                <a:cubicBezTo>
                  <a:pt x="90311" y="321733"/>
                  <a:pt x="93942" y="331965"/>
                  <a:pt x="101600" y="338666"/>
                </a:cubicBezTo>
                <a:cubicBezTo>
                  <a:pt x="116916" y="352068"/>
                  <a:pt x="152400" y="372533"/>
                  <a:pt x="152400" y="372533"/>
                </a:cubicBezTo>
                <a:cubicBezTo>
                  <a:pt x="174979" y="440268"/>
                  <a:pt x="141110" y="361242"/>
                  <a:pt x="186267" y="406400"/>
                </a:cubicBezTo>
                <a:cubicBezTo>
                  <a:pt x="192578" y="412711"/>
                  <a:pt x="189158" y="424831"/>
                  <a:pt x="194733" y="431800"/>
                </a:cubicBezTo>
                <a:cubicBezTo>
                  <a:pt x="201090" y="439746"/>
                  <a:pt x="212187" y="442376"/>
                  <a:pt x="220133" y="448733"/>
                </a:cubicBezTo>
                <a:cubicBezTo>
                  <a:pt x="226366" y="453720"/>
                  <a:pt x="230681" y="460877"/>
                  <a:pt x="237067" y="465666"/>
                </a:cubicBezTo>
                <a:cubicBezTo>
                  <a:pt x="253348" y="477877"/>
                  <a:pt x="270934" y="488244"/>
                  <a:pt x="287867" y="499533"/>
                </a:cubicBezTo>
                <a:cubicBezTo>
                  <a:pt x="296334" y="505177"/>
                  <a:pt x="303614" y="513248"/>
                  <a:pt x="313267" y="516466"/>
                </a:cubicBezTo>
                <a:cubicBezTo>
                  <a:pt x="377111" y="537748"/>
                  <a:pt x="298415" y="509040"/>
                  <a:pt x="364067" y="541866"/>
                </a:cubicBezTo>
                <a:cubicBezTo>
                  <a:pt x="372049" y="545857"/>
                  <a:pt x="381485" y="546342"/>
                  <a:pt x="389467" y="550333"/>
                </a:cubicBezTo>
                <a:cubicBezTo>
                  <a:pt x="398568" y="554884"/>
                  <a:pt x="405568" y="563133"/>
                  <a:pt x="414867" y="567266"/>
                </a:cubicBezTo>
                <a:cubicBezTo>
                  <a:pt x="431178" y="574515"/>
                  <a:pt x="450815" y="574299"/>
                  <a:pt x="465667" y="584200"/>
                </a:cubicBezTo>
                <a:cubicBezTo>
                  <a:pt x="474134" y="589844"/>
                  <a:pt x="481046" y="599365"/>
                  <a:pt x="491067" y="601133"/>
                </a:cubicBezTo>
                <a:cubicBezTo>
                  <a:pt x="530076" y="608017"/>
                  <a:pt x="570089" y="606778"/>
                  <a:pt x="609600" y="609600"/>
                </a:cubicBezTo>
                <a:cubicBezTo>
                  <a:pt x="623711" y="612422"/>
                  <a:pt x="638050" y="614280"/>
                  <a:pt x="651933" y="618066"/>
                </a:cubicBezTo>
                <a:cubicBezTo>
                  <a:pt x="669153" y="622762"/>
                  <a:pt x="685800" y="629356"/>
                  <a:pt x="702733" y="635000"/>
                </a:cubicBezTo>
                <a:lnTo>
                  <a:pt x="728133" y="643466"/>
                </a:lnTo>
                <a:lnTo>
                  <a:pt x="753533" y="651933"/>
                </a:lnTo>
                <a:cubicBezTo>
                  <a:pt x="762000" y="654755"/>
                  <a:pt x="770182" y="658650"/>
                  <a:pt x="778933" y="660400"/>
                </a:cubicBezTo>
                <a:cubicBezTo>
                  <a:pt x="793044" y="663222"/>
                  <a:pt x="807306" y="665376"/>
                  <a:pt x="821267" y="668866"/>
                </a:cubicBezTo>
                <a:cubicBezTo>
                  <a:pt x="829925" y="671030"/>
                  <a:pt x="837955" y="675397"/>
                  <a:pt x="846667" y="677333"/>
                </a:cubicBezTo>
                <a:cubicBezTo>
                  <a:pt x="863425" y="681057"/>
                  <a:pt x="880577" y="682729"/>
                  <a:pt x="897467" y="685800"/>
                </a:cubicBezTo>
                <a:cubicBezTo>
                  <a:pt x="911625" y="688374"/>
                  <a:pt x="925521" y="692481"/>
                  <a:pt x="939800" y="694266"/>
                </a:cubicBezTo>
                <a:cubicBezTo>
                  <a:pt x="1048706" y="707879"/>
                  <a:pt x="1174600" y="707618"/>
                  <a:pt x="1278467" y="711200"/>
                </a:cubicBezTo>
                <a:cubicBezTo>
                  <a:pt x="1315156" y="714022"/>
                  <a:pt x="1351961" y="715603"/>
                  <a:pt x="1388533" y="719666"/>
                </a:cubicBezTo>
                <a:cubicBezTo>
                  <a:pt x="1402836" y="721255"/>
                  <a:pt x="1416548" y="726701"/>
                  <a:pt x="1430867" y="728133"/>
                </a:cubicBezTo>
                <a:cubicBezTo>
                  <a:pt x="1473084" y="732355"/>
                  <a:pt x="1515534" y="733778"/>
                  <a:pt x="1557867" y="736600"/>
                </a:cubicBezTo>
                <a:cubicBezTo>
                  <a:pt x="1660350" y="757095"/>
                  <a:pt x="1524311" y="731655"/>
                  <a:pt x="1710267" y="753533"/>
                </a:cubicBezTo>
                <a:cubicBezTo>
                  <a:pt x="1721823" y="754893"/>
                  <a:pt x="1732774" y="759476"/>
                  <a:pt x="1744133" y="762000"/>
                </a:cubicBezTo>
                <a:cubicBezTo>
                  <a:pt x="1758181" y="765122"/>
                  <a:pt x="1772356" y="767644"/>
                  <a:pt x="1786467" y="770466"/>
                </a:cubicBezTo>
                <a:lnTo>
                  <a:pt x="2387600" y="762000"/>
                </a:lnTo>
                <a:cubicBezTo>
                  <a:pt x="2401985" y="761621"/>
                  <a:pt x="2415553" y="754076"/>
                  <a:pt x="2429933" y="753533"/>
                </a:cubicBezTo>
                <a:cubicBezTo>
                  <a:pt x="2663646" y="744713"/>
                  <a:pt x="2724534" y="745066"/>
                  <a:pt x="2887133" y="74506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1D0A2D-FF16-4ECF-A670-A257D669052E}"/>
              </a:ext>
            </a:extLst>
          </p:cNvPr>
          <p:cNvSpPr txBox="1"/>
          <p:nvPr/>
        </p:nvSpPr>
        <p:spPr>
          <a:xfrm>
            <a:off x="183001" y="5581446"/>
            <a:ext cx="5253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seoil_uni_project\ESP32\SW\ARDUINO\DAC-TEST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86695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B76723-BBA5-4A27-BBF5-280D82BF49CF}"/>
              </a:ext>
            </a:extLst>
          </p:cNvPr>
          <p:cNvSpPr txBox="1"/>
          <p:nvPr/>
        </p:nvSpPr>
        <p:spPr>
          <a:xfrm>
            <a:off x="6449871" y="5862684"/>
            <a:ext cx="467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https://bitluni.net/esp32-composite-audio</a:t>
            </a:r>
            <a:endParaRPr lang="ko-KR" altLang="en-US" dirty="0"/>
          </a:p>
        </p:txBody>
      </p:sp>
      <p:pic>
        <p:nvPicPr>
          <p:cNvPr id="3074" name="Picture 2" descr="ESP32 Composite Audio – bitluni's lab">
            <a:extLst>
              <a:ext uri="{FF2B5EF4-FFF2-40B4-BE49-F238E27FC236}">
                <a16:creationId xmlns:a16="http://schemas.microsoft.com/office/drawing/2014/main" id="{4592D618-3A98-465F-9D80-753E8A73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7" y="852207"/>
            <a:ext cx="4582026" cy="25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24770-9B5C-492E-9E7D-2BD7CC567EBE}"/>
              </a:ext>
            </a:extLst>
          </p:cNvPr>
          <p:cNvSpPr txBox="1"/>
          <p:nvPr/>
        </p:nvSpPr>
        <p:spPr>
          <a:xfrm>
            <a:off x="355621" y="205876"/>
            <a:ext cx="50786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ko-KR" altLang="en-US" dirty="0" err="1"/>
              <a:t>컴포지트</a:t>
            </a:r>
            <a:r>
              <a:rPr lang="ko-KR" altLang="en-US" dirty="0"/>
              <a:t> 포트로 영상 및 음향 출력 관련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B5E19243-B78A-4A55-8E1E-2268000FAD2D}"/>
              </a:ext>
            </a:extLst>
          </p:cNvPr>
          <p:cNvSpPr txBox="1"/>
          <p:nvPr/>
        </p:nvSpPr>
        <p:spPr>
          <a:xfrm>
            <a:off x="5672959" y="6232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https://www.youtube.com/watch?v=MOoKQnWF4OY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36A39-AA7A-4F87-A5F8-340DA3147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63" y="3628754"/>
            <a:ext cx="4208300" cy="2713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D907AE-A506-421F-A019-FF67F65CF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520" y="936899"/>
            <a:ext cx="5884439" cy="45573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DB41F8-3B35-4EDE-8C9D-BD2ECFE6EE3B}"/>
              </a:ext>
            </a:extLst>
          </p:cNvPr>
          <p:cNvSpPr/>
          <p:nvPr/>
        </p:nvSpPr>
        <p:spPr>
          <a:xfrm>
            <a:off x="6668814" y="1087821"/>
            <a:ext cx="1379483" cy="843455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950464" y="181560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HTU21 </a:t>
            </a:r>
            <a:r>
              <a:rPr lang="ko-KR" altLang="en-US" sz="2400" b="1" dirty="0"/>
              <a:t>센서의 통신방식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A7FF8-EE31-4014-B37D-651A0C14B517}"/>
              </a:ext>
            </a:extLst>
          </p:cNvPr>
          <p:cNvSpPr txBox="1"/>
          <p:nvPr/>
        </p:nvSpPr>
        <p:spPr>
          <a:xfrm>
            <a:off x="511073" y="1016000"/>
            <a:ext cx="85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HTU21 </a:t>
            </a:r>
            <a:r>
              <a:rPr lang="ko-KR" altLang="en-US" dirty="0"/>
              <a:t>센서와 </a:t>
            </a:r>
            <a:r>
              <a:rPr lang="en-US" altLang="ko-KR" dirty="0"/>
              <a:t>MCU</a:t>
            </a:r>
            <a:r>
              <a:rPr lang="ko-KR" altLang="en-US" dirty="0"/>
              <a:t>간은 </a:t>
            </a:r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방식의 디지털 통신을 사용하여 데이터를 읽어드린다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I2C(TWI) 통신">
            <a:extLst>
              <a:ext uri="{FF2B5EF4-FFF2-40B4-BE49-F238E27FC236}">
                <a16:creationId xmlns:a16="http://schemas.microsoft.com/office/drawing/2014/main" id="{B9493657-9634-44DE-8E53-37D1FB53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42" y="1322056"/>
            <a:ext cx="3977746" cy="23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2C Primer: What is I2C? (Part 1) | Analog Devices">
            <a:extLst>
              <a:ext uri="{FF2B5EF4-FFF2-40B4-BE49-F238E27FC236}">
                <a16:creationId xmlns:a16="http://schemas.microsoft.com/office/drawing/2014/main" id="{11952273-3918-41A1-82DD-BABBE67E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5" y="4402665"/>
            <a:ext cx="7119204" cy="20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511073" y="1937165"/>
            <a:ext cx="7066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 </a:t>
            </a:r>
            <a:r>
              <a:rPr lang="ko-KR" altLang="en-US" dirty="0"/>
              <a:t>통신이란 </a:t>
            </a:r>
            <a:r>
              <a:rPr lang="en-US" altLang="ko-KR" dirty="0"/>
              <a:t>SCL(</a:t>
            </a:r>
            <a:r>
              <a:rPr lang="ko-KR" altLang="en-US" dirty="0"/>
              <a:t>클럭</a:t>
            </a:r>
            <a:r>
              <a:rPr lang="en-US" altLang="ko-KR" dirty="0"/>
              <a:t>) SDA(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라인에 </a:t>
            </a:r>
            <a:r>
              <a:rPr lang="en-US" altLang="ko-KR" dirty="0"/>
              <a:t>PULL-UP </a:t>
            </a:r>
            <a:r>
              <a:rPr lang="ko-KR" altLang="en-US" dirty="0"/>
              <a:t>저항을 연결하여 오픈 </a:t>
            </a:r>
            <a:r>
              <a:rPr lang="ko-KR" altLang="en-US" dirty="0" err="1"/>
              <a:t>컬렉터</a:t>
            </a:r>
            <a:r>
              <a:rPr lang="ko-KR" altLang="en-US" dirty="0"/>
              <a:t> 방식으로 통신 하며</a:t>
            </a:r>
            <a:r>
              <a:rPr lang="en-US" altLang="ko-KR" dirty="0"/>
              <a:t>, 1</a:t>
            </a:r>
            <a:r>
              <a:rPr lang="ko-KR" altLang="en-US" dirty="0"/>
              <a:t>개의 마스터 장치에 복수의 </a:t>
            </a:r>
            <a:r>
              <a:rPr lang="en-US" altLang="ko-KR" dirty="0"/>
              <a:t>slave </a:t>
            </a:r>
            <a:r>
              <a:rPr lang="ko-KR" altLang="en-US" dirty="0"/>
              <a:t>장치를 연결하여 통신이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통신속도는 표준 모드인 </a:t>
            </a:r>
            <a:r>
              <a:rPr lang="en-US" altLang="ko-KR" dirty="0"/>
              <a:t>100kbit/s</a:t>
            </a:r>
            <a:r>
              <a:rPr lang="ko-KR" altLang="en-US" dirty="0"/>
              <a:t>로 주로 통신한다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는 빠른 속도를 요구하지 않는 간단한 저비용 주변 장치들에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4" name="Picture 10" descr="디지털 회로 - 위키백과, 우리 모두의 백과사전">
            <a:extLst>
              <a:ext uri="{FF2B5EF4-FFF2-40B4-BE49-F238E27FC236}">
                <a16:creationId xmlns:a16="http://schemas.microsoft.com/office/drawing/2014/main" id="{F9AEC2B4-39D8-4E72-89EB-2108B844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90" y="4255362"/>
            <a:ext cx="3827844" cy="23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A2D492-00D1-4385-9926-0EDA71B339BE}"/>
              </a:ext>
            </a:extLst>
          </p:cNvPr>
          <p:cNvSpPr/>
          <p:nvPr/>
        </p:nvSpPr>
        <p:spPr>
          <a:xfrm>
            <a:off x="9558867" y="1322056"/>
            <a:ext cx="1828800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 연결도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D6E4CD-0E7E-4B36-A9C2-A16FFBFA39BC}"/>
              </a:ext>
            </a:extLst>
          </p:cNvPr>
          <p:cNvSpPr/>
          <p:nvPr/>
        </p:nvSpPr>
        <p:spPr>
          <a:xfrm>
            <a:off x="8579114" y="3722499"/>
            <a:ext cx="2723885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COLLECTOR </a:t>
            </a:r>
            <a:r>
              <a:rPr lang="ko-KR" altLang="en-US" dirty="0"/>
              <a:t>회로</a:t>
            </a:r>
          </a:p>
        </p:txBody>
      </p:sp>
    </p:spTree>
    <p:extLst>
      <p:ext uri="{BB962C8B-B14F-4D97-AF65-F5344CB8AC3E}">
        <p14:creationId xmlns:p14="http://schemas.microsoft.com/office/powerpoint/2010/main" val="320834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B73D51-16AB-42FF-AD8B-F54C7FEE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57" y="93244"/>
            <a:ext cx="9256811" cy="6671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73329-C917-4176-A962-4423C5AB4384}"/>
              </a:ext>
            </a:extLst>
          </p:cNvPr>
          <p:cNvSpPr txBox="1"/>
          <p:nvPr/>
        </p:nvSpPr>
        <p:spPr>
          <a:xfrm>
            <a:off x="9343742" y="5545238"/>
            <a:ext cx="2666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https://docs.zoho.com/file/kohvpddd1cff937ec4de5a828ac624e60a74d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CCBF0-1999-44A4-8E4C-7F1E78DD4973}"/>
              </a:ext>
            </a:extLst>
          </p:cNvPr>
          <p:cNvSpPr txBox="1"/>
          <p:nvPr/>
        </p:nvSpPr>
        <p:spPr>
          <a:xfrm>
            <a:off x="90238" y="16368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en-US" altLang="ko-KR" dirty="0"/>
              <a:t>EV-KIT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 회로도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D3760-3129-45DF-9BFC-CB8ABC4C8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1" y="903709"/>
            <a:ext cx="1293395" cy="22124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3AAD6B-3109-459C-9F10-48B6B06D728F}"/>
              </a:ext>
            </a:extLst>
          </p:cNvPr>
          <p:cNvSpPr/>
          <p:nvPr/>
        </p:nvSpPr>
        <p:spPr>
          <a:xfrm>
            <a:off x="620832" y="968543"/>
            <a:ext cx="1293394" cy="20995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14EFDF-D4F0-4F03-B1D2-786D889D6E6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14226" y="2018298"/>
            <a:ext cx="780848" cy="7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E52D5-8E5C-4A7F-B797-2320E1341AA6}"/>
              </a:ext>
            </a:extLst>
          </p:cNvPr>
          <p:cNvSpPr/>
          <p:nvPr/>
        </p:nvSpPr>
        <p:spPr>
          <a:xfrm>
            <a:off x="2827867" y="5282883"/>
            <a:ext cx="2734732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F134F-AAE9-4C82-B5F4-95EE7FD01DD4}"/>
              </a:ext>
            </a:extLst>
          </p:cNvPr>
          <p:cNvSpPr/>
          <p:nvPr/>
        </p:nvSpPr>
        <p:spPr>
          <a:xfrm>
            <a:off x="5139267" y="6290609"/>
            <a:ext cx="2032000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6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B9C9C7-4B41-4174-A362-EF112D891976}"/>
              </a:ext>
            </a:extLst>
          </p:cNvPr>
          <p:cNvGrpSpPr/>
          <p:nvPr/>
        </p:nvGrpSpPr>
        <p:grpSpPr>
          <a:xfrm>
            <a:off x="4760383" y="1629070"/>
            <a:ext cx="6838949" cy="4976935"/>
            <a:chOff x="908050" y="1578270"/>
            <a:chExt cx="6838949" cy="4976935"/>
          </a:xfrm>
        </p:grpSpPr>
        <p:pic>
          <p:nvPicPr>
            <p:cNvPr id="5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7DF7D1DA-B12A-4022-A584-2361E7CAD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93" t="16610" r="30207"/>
            <a:stretch/>
          </p:blipFill>
          <p:spPr bwMode="auto">
            <a:xfrm>
              <a:off x="4131732" y="1998133"/>
              <a:ext cx="3615267" cy="455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647D84-5104-4DE9-9596-A38B7BE5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03312" y="3352744"/>
              <a:ext cx="1457325" cy="1847850"/>
            </a:xfrm>
            <a:prstGeom prst="rect">
              <a:avLst/>
            </a:prstGeom>
          </p:spPr>
        </p:pic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1B22929-28D7-4F22-A6C1-6E406295926C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6" y="4826003"/>
              <a:ext cx="1659464" cy="948264"/>
            </a:xfrm>
            <a:prstGeom prst="bentConnector3">
              <a:avLst>
                <a:gd name="adj1" fmla="val 3826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86ABEA6-33C0-4E6F-AA3E-70A5A11704A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6" y="4441536"/>
              <a:ext cx="1659464" cy="112953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5F5892A2-31A6-4647-BC86-B7E47E057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084" y="1854200"/>
              <a:ext cx="2677583" cy="2190865"/>
            </a:xfrm>
            <a:prstGeom prst="bentConnector3">
              <a:avLst>
                <a:gd name="adj1" fmla="val 54111"/>
              </a:avLst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6FB274DC-4CA4-4878-A4AA-0CFFBD34DA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88490" y="1854201"/>
              <a:ext cx="1709212" cy="1176866"/>
            </a:xfrm>
            <a:prstGeom prst="bentConnector3">
              <a:avLst>
                <a:gd name="adj1" fmla="val 33653"/>
              </a:avLst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141CD75-3D67-49F6-A265-52FEE9E48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2336" y="1578270"/>
              <a:ext cx="2589741" cy="2163997"/>
            </a:xfrm>
            <a:prstGeom prst="bentConnector3">
              <a:avLst>
                <a:gd name="adj1" fmla="val 47712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EEE7F2D1-3468-41AA-918B-C626510E2324}"/>
                </a:ext>
              </a:extLst>
            </p:cNvPr>
            <p:cNvCxnSpPr>
              <a:cxnSpLocks/>
            </p:cNvCxnSpPr>
            <p:nvPr/>
          </p:nvCxnSpPr>
          <p:spPr>
            <a:xfrm>
              <a:off x="4768855" y="1578270"/>
              <a:ext cx="2228847" cy="208779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546132" y="216577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DO IT KIT HTU21 SENSOR </a:t>
            </a:r>
            <a:r>
              <a:rPr lang="ko-KR" altLang="en-US" sz="2000" b="1" dirty="0"/>
              <a:t>연결도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7F580-EC91-4D89-BF7C-E8DBDA7F1DAA}"/>
              </a:ext>
            </a:extLst>
          </p:cNvPr>
          <p:cNvSpPr txBox="1"/>
          <p:nvPr/>
        </p:nvSpPr>
        <p:spPr>
          <a:xfrm>
            <a:off x="317394" y="875518"/>
            <a:ext cx="7066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HUT21</a:t>
            </a:r>
            <a:r>
              <a:rPr lang="ko-KR" altLang="en-US" dirty="0"/>
              <a:t>모듈은</a:t>
            </a:r>
            <a:r>
              <a:rPr lang="en-US" altLang="ko-KR" dirty="0"/>
              <a:t> 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 방식을 사용하므로 전원</a:t>
            </a:r>
            <a:r>
              <a:rPr lang="en-US" altLang="ko-KR" dirty="0"/>
              <a:t>+,- </a:t>
            </a:r>
            <a:r>
              <a:rPr lang="ko-KR" altLang="en-US" dirty="0"/>
              <a:t>라인과 </a:t>
            </a:r>
            <a:r>
              <a:rPr lang="en-US" altLang="ko-KR" dirty="0"/>
              <a:t>SCL(</a:t>
            </a:r>
            <a:r>
              <a:rPr lang="ko-KR" altLang="en-US" dirty="0"/>
              <a:t>클럭</a:t>
            </a:r>
            <a:r>
              <a:rPr lang="en-US" altLang="ko-KR" dirty="0"/>
              <a:t>), SDA(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라인의 </a:t>
            </a:r>
            <a:r>
              <a:rPr lang="en-US" altLang="ko-KR" dirty="0"/>
              <a:t>4</a:t>
            </a:r>
            <a:r>
              <a:rPr lang="ko-KR" altLang="en-US" dirty="0"/>
              <a:t>개의 선을 </a:t>
            </a:r>
            <a:r>
              <a:rPr lang="en-US" altLang="ko-KR" dirty="0"/>
              <a:t>ESP32</a:t>
            </a:r>
            <a:r>
              <a:rPr lang="ko-KR" altLang="en-US" dirty="0"/>
              <a:t>와 연결해주면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 </a:t>
            </a:r>
            <a:r>
              <a:rPr lang="ko-KR" altLang="en-US" dirty="0"/>
              <a:t>통신은 </a:t>
            </a:r>
            <a:r>
              <a:rPr lang="en-US" altLang="ko-KR" dirty="0"/>
              <a:t>ESP32</a:t>
            </a:r>
            <a:r>
              <a:rPr lang="ko-KR" altLang="en-US" dirty="0"/>
              <a:t>에서 </a:t>
            </a:r>
            <a:r>
              <a:rPr lang="en-US" altLang="ko-KR" dirty="0"/>
              <a:t>H/W</a:t>
            </a:r>
            <a:r>
              <a:rPr lang="ko-KR" altLang="en-US" dirty="0"/>
              <a:t>적으로 통신이 가능한 핀이</a:t>
            </a:r>
            <a:r>
              <a:rPr lang="en-US" altLang="ko-KR" dirty="0"/>
              <a:t>(GPOP22, GPIO21)</a:t>
            </a:r>
            <a:r>
              <a:rPr lang="ko-KR" altLang="en-US" dirty="0"/>
              <a:t> 있으나 동작방식을 </a:t>
            </a:r>
            <a:r>
              <a:rPr lang="en-US" altLang="ko-KR" dirty="0"/>
              <a:t>S/W</a:t>
            </a:r>
            <a:r>
              <a:rPr lang="ko-KR" altLang="en-US" dirty="0"/>
              <a:t>방식으로 구현 시 </a:t>
            </a:r>
            <a:r>
              <a:rPr lang="en-US" altLang="ko-KR" dirty="0"/>
              <a:t>GPIO</a:t>
            </a:r>
            <a:r>
              <a:rPr lang="ko-KR" altLang="en-US" dirty="0"/>
              <a:t>핀 중 </a:t>
            </a:r>
            <a:r>
              <a:rPr lang="ko-KR" altLang="en-US" dirty="0" err="1"/>
              <a:t>아무핀이나</a:t>
            </a:r>
            <a:r>
              <a:rPr lang="ko-KR" altLang="en-US" dirty="0"/>
              <a:t> 연결하여 사용이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S/W </a:t>
            </a:r>
            <a:r>
              <a:rPr lang="ko-KR" altLang="en-US" dirty="0"/>
              <a:t>방식으로 구현할 경우 통신속도 및 신뢰도가 낮아 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통신에 필요한 </a:t>
            </a:r>
            <a:r>
              <a:rPr lang="en-US" altLang="ko-KR" dirty="0"/>
              <a:t>PULL-UP </a:t>
            </a:r>
            <a:r>
              <a:rPr lang="ko-KR" altLang="en-US" dirty="0"/>
              <a:t>저항은 </a:t>
            </a:r>
            <a:r>
              <a:rPr lang="en-US" altLang="ko-KR" dirty="0"/>
              <a:t>HTU21 </a:t>
            </a:r>
            <a:r>
              <a:rPr lang="ko-KR" altLang="en-US" dirty="0"/>
              <a:t>센서 모듈에 내장되어 있으며 </a:t>
            </a:r>
            <a:r>
              <a:rPr lang="en-US" altLang="ko-KR" dirty="0"/>
              <a:t>ESP32</a:t>
            </a:r>
            <a:r>
              <a:rPr lang="ko-KR" altLang="en-US" dirty="0"/>
              <a:t>의 내장된 </a:t>
            </a:r>
            <a:r>
              <a:rPr lang="en-US" altLang="ko-KR" dirty="0"/>
              <a:t>PULL-UP </a:t>
            </a:r>
            <a:r>
              <a:rPr lang="ko-KR" altLang="en-US" dirty="0"/>
              <a:t>저항을 사용 할 수 도 있다</a:t>
            </a:r>
            <a:r>
              <a:rPr lang="en-US" altLang="ko-KR" dirty="0"/>
              <a:t>.(PULL-UP </a:t>
            </a:r>
            <a:r>
              <a:rPr lang="ko-KR" altLang="en-US" dirty="0"/>
              <a:t>저항은 </a:t>
            </a:r>
            <a:r>
              <a:rPr lang="en-US" altLang="ko-KR" dirty="0"/>
              <a:t>ESP32</a:t>
            </a:r>
            <a:r>
              <a:rPr lang="ko-KR" altLang="en-US" dirty="0"/>
              <a:t>의 핀에 따라서 지원하지 않는 핀도 있다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6E0F3-A956-441F-B8FE-58552CB3E131}"/>
              </a:ext>
            </a:extLst>
          </p:cNvPr>
          <p:cNvSpPr txBox="1"/>
          <p:nvPr/>
        </p:nvSpPr>
        <p:spPr>
          <a:xfrm>
            <a:off x="317394" y="5765799"/>
            <a:ext cx="661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센서를 연결 시 </a:t>
            </a:r>
            <a:r>
              <a:rPr lang="en-US" altLang="ko-KR" dirty="0">
                <a:solidFill>
                  <a:srgbClr val="FF0000"/>
                </a:solidFill>
              </a:rPr>
              <a:t>VIN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GND </a:t>
            </a:r>
            <a:r>
              <a:rPr lang="ko-KR" altLang="en-US" dirty="0">
                <a:solidFill>
                  <a:srgbClr val="FF0000"/>
                </a:solidFill>
              </a:rPr>
              <a:t>극성은 특히 주의한다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반대로 연결될 경우 센서가 파손될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6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Y 21 Humidity Sensor with I2C Interface Si7021 for Arduino Industrial High  Precision|sensor i2c|sensor sensorsensors for arduino - AliExpress">
            <a:extLst>
              <a:ext uri="{FF2B5EF4-FFF2-40B4-BE49-F238E27FC236}">
                <a16:creationId xmlns:a16="http://schemas.microsoft.com/office/drawing/2014/main" id="{F6C660F9-170B-48DA-B7F3-71D589A8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49" y="571500"/>
            <a:ext cx="6979104" cy="54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88B01-5279-4FDB-A55E-0A55E84C88B8}"/>
              </a:ext>
            </a:extLst>
          </p:cNvPr>
          <p:cNvSpPr txBox="1"/>
          <p:nvPr/>
        </p:nvSpPr>
        <p:spPr>
          <a:xfrm>
            <a:off x="8778240" y="1623061"/>
            <a:ext cx="30403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3.3V LDO</a:t>
            </a:r>
            <a:r>
              <a:rPr lang="ko-KR" altLang="en-US" dirty="0"/>
              <a:t>가 내장되어 있어</a:t>
            </a:r>
            <a:endParaRPr lang="en-US" altLang="ko-KR" dirty="0"/>
          </a:p>
          <a:p>
            <a:r>
              <a:rPr lang="ko-KR" altLang="en-US" dirty="0"/>
              <a:t>모듈에 </a:t>
            </a:r>
            <a:r>
              <a:rPr lang="en-US" altLang="ko-KR" dirty="0"/>
              <a:t>5V </a:t>
            </a:r>
            <a:r>
              <a:rPr lang="ko-KR" altLang="en-US" dirty="0"/>
              <a:t>전압을 인가해도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센서의 최소 동작 전압이 </a:t>
            </a:r>
            <a:r>
              <a:rPr lang="en-US" altLang="ko-KR" dirty="0"/>
              <a:t>1.5V </a:t>
            </a:r>
            <a:r>
              <a:rPr lang="ko-KR" altLang="en-US" dirty="0"/>
              <a:t>이므로 </a:t>
            </a:r>
            <a:r>
              <a:rPr lang="en-US" altLang="ko-KR" dirty="0"/>
              <a:t>3.3V</a:t>
            </a:r>
            <a:r>
              <a:rPr lang="ko-KR" altLang="en-US" dirty="0"/>
              <a:t>를 공급해도 </a:t>
            </a:r>
            <a:r>
              <a:rPr lang="en-US" altLang="ko-KR" dirty="0"/>
              <a:t>LDO</a:t>
            </a:r>
            <a:r>
              <a:rPr lang="ko-KR" altLang="en-US" dirty="0"/>
              <a:t>의 드롭 전압을 감안해도 동작에 문제가 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센서 내부 </a:t>
            </a:r>
            <a:r>
              <a:rPr lang="en-US" altLang="ko-KR" dirty="0"/>
              <a:t>LDO</a:t>
            </a:r>
            <a:r>
              <a:rPr lang="ko-KR" altLang="en-US" dirty="0"/>
              <a:t> 드롭 전압을 감안하면 </a:t>
            </a:r>
            <a:r>
              <a:rPr lang="en-US" altLang="ko-KR" dirty="0"/>
              <a:t>2.5~5.5V</a:t>
            </a:r>
            <a:r>
              <a:rPr lang="ko-KR" altLang="en-US" dirty="0"/>
              <a:t> 범위의 전압을 공급해주면 문제 없이 작동된다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06E28-7A66-45BC-8CEF-3D7860AA455A}"/>
              </a:ext>
            </a:extLst>
          </p:cNvPr>
          <p:cNvSpPr txBox="1"/>
          <p:nvPr/>
        </p:nvSpPr>
        <p:spPr>
          <a:xfrm>
            <a:off x="90238" y="163683"/>
            <a:ext cx="26564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회로도</a:t>
            </a:r>
          </a:p>
        </p:txBody>
      </p:sp>
    </p:spTree>
    <p:extLst>
      <p:ext uri="{BB962C8B-B14F-4D97-AF65-F5344CB8AC3E}">
        <p14:creationId xmlns:p14="http://schemas.microsoft.com/office/powerpoint/2010/main" val="261089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7E47A-0E59-4696-81BE-28F1BB42DC21}"/>
              </a:ext>
            </a:extLst>
          </p:cNvPr>
          <p:cNvSpPr txBox="1"/>
          <p:nvPr/>
        </p:nvSpPr>
        <p:spPr>
          <a:xfrm>
            <a:off x="439754" y="566678"/>
            <a:ext cx="408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 동작전압 </a:t>
            </a:r>
            <a:r>
              <a:rPr lang="en-US" altLang="ko-KR" dirty="0"/>
              <a:t>: DC3.0~5.5V</a:t>
            </a:r>
          </a:p>
          <a:p>
            <a:r>
              <a:rPr lang="ko-KR" altLang="en-US" dirty="0"/>
              <a:t>센서 동작전압 </a:t>
            </a:r>
            <a:r>
              <a:rPr lang="en-US" altLang="ko-KR" dirty="0"/>
              <a:t>: DC1.5~3.6V(TYP:3.0V)</a:t>
            </a:r>
          </a:p>
          <a:p>
            <a:r>
              <a:rPr lang="ko-KR" altLang="en-US" dirty="0"/>
              <a:t>온도측정범위 </a:t>
            </a:r>
            <a:r>
              <a:rPr lang="en-US" altLang="ko-KR" dirty="0"/>
              <a:t>: -40~+125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습도측정범위 </a:t>
            </a:r>
            <a:r>
              <a:rPr lang="en-US" altLang="ko-KR" dirty="0"/>
              <a:t>: 0~100%RH</a:t>
            </a:r>
          </a:p>
          <a:p>
            <a:r>
              <a:rPr lang="ko-KR" altLang="en-US" dirty="0"/>
              <a:t>온도분해능 </a:t>
            </a:r>
            <a:r>
              <a:rPr lang="en-US" altLang="ko-KR" dirty="0"/>
              <a:t>: 0.01</a:t>
            </a:r>
            <a:r>
              <a:rPr lang="ko-KR" altLang="en-US" dirty="0"/>
              <a:t>℃</a:t>
            </a:r>
            <a:r>
              <a:rPr lang="en-US" altLang="ko-KR" dirty="0"/>
              <a:t>(14BIT)</a:t>
            </a:r>
          </a:p>
          <a:p>
            <a:r>
              <a:rPr lang="ko-KR" altLang="en-US" dirty="0"/>
              <a:t>습도 분해능 </a:t>
            </a:r>
            <a:r>
              <a:rPr lang="en-US" altLang="ko-KR" dirty="0"/>
              <a:t>: 0.04%RH(12BIT)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TYP±2%RH, TYP±0.3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 측정시간 </a:t>
            </a:r>
            <a:r>
              <a:rPr lang="en-US" altLang="ko-KR" dirty="0"/>
              <a:t>: MAX 16ms(12BIT)</a:t>
            </a:r>
          </a:p>
          <a:p>
            <a:r>
              <a:rPr lang="ko-KR" altLang="en-US" dirty="0"/>
              <a:t>온도 측정시간 </a:t>
            </a:r>
            <a:r>
              <a:rPr lang="en-US" altLang="ko-KR" dirty="0"/>
              <a:t>: MAX 50ms(14BIT)</a:t>
            </a:r>
          </a:p>
          <a:p>
            <a:r>
              <a:rPr lang="ko-KR" altLang="en-US" dirty="0"/>
              <a:t>통신방식 </a:t>
            </a:r>
            <a:r>
              <a:rPr lang="en-US" altLang="ko-KR" dirty="0"/>
              <a:t>: I2C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C6D67-4D81-44B4-9089-6103FF1F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880109"/>
            <a:ext cx="3867150" cy="2367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E26DD4-1332-4BC1-8775-532A9776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635576"/>
            <a:ext cx="6059805" cy="2769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008120-210B-4F5A-80DE-81FB68C4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" y="3635576"/>
            <a:ext cx="5360670" cy="2920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E66F0-193D-48D9-A40D-027FBD52ABFC}"/>
              </a:ext>
            </a:extLst>
          </p:cNvPr>
          <p:cNvSpPr txBox="1"/>
          <p:nvPr/>
        </p:nvSpPr>
        <p:spPr>
          <a:xfrm>
            <a:off x="439754" y="117277"/>
            <a:ext cx="24256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사양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A9364-D1C3-49A2-B00C-CFA6651D9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389" y="1036002"/>
            <a:ext cx="6057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7DF7D1DA-B12A-4022-A584-2361E7C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3" t="16610" r="30207"/>
          <a:stretch/>
        </p:blipFill>
        <p:spPr bwMode="auto">
          <a:xfrm>
            <a:off x="7984065" y="2048933"/>
            <a:ext cx="3615267" cy="45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648101" y="206371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DO IT KIT </a:t>
            </a:r>
            <a:r>
              <a:rPr lang="ko-KR" altLang="en-US" sz="2000" b="1" dirty="0"/>
              <a:t>사양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7F580-EC91-4D89-BF7C-E8DBDA7F1DAA}"/>
              </a:ext>
            </a:extLst>
          </p:cNvPr>
          <p:cNvSpPr txBox="1"/>
          <p:nvPr/>
        </p:nvSpPr>
        <p:spPr>
          <a:xfrm>
            <a:off x="404366" y="1297355"/>
            <a:ext cx="79815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마이크로 컨트롤러 </a:t>
            </a:r>
            <a:r>
              <a:rPr lang="en-US" altLang="ko-KR" b="0" i="0" dirty="0">
                <a:effectLst/>
                <a:latin typeface="Roboto"/>
              </a:rPr>
              <a:t>: </a:t>
            </a:r>
            <a:r>
              <a:rPr lang="en-US" altLang="ko-KR" b="0" i="0" dirty="0" err="1">
                <a:effectLst/>
                <a:latin typeface="Roboto"/>
              </a:rPr>
              <a:t>Tensilica</a:t>
            </a:r>
            <a:r>
              <a:rPr lang="en-US" altLang="ko-KR" b="0" i="0" dirty="0">
                <a:effectLst/>
                <a:latin typeface="Roboto"/>
              </a:rPr>
              <a:t> 32 </a:t>
            </a:r>
            <a:r>
              <a:rPr lang="ko-KR" altLang="en-US" b="0" i="0" dirty="0">
                <a:effectLst/>
                <a:latin typeface="Roboto"/>
              </a:rPr>
              <a:t>비트 싱글 </a:t>
            </a:r>
            <a:r>
              <a:rPr lang="en-US" altLang="ko-KR" b="0" i="0" dirty="0">
                <a:effectLst/>
                <a:latin typeface="Roboto"/>
              </a:rPr>
              <a:t>/ </a:t>
            </a:r>
            <a:r>
              <a:rPr lang="ko-KR" altLang="en-US" b="0" i="0" dirty="0">
                <a:effectLst/>
                <a:latin typeface="Roboto"/>
              </a:rPr>
              <a:t>듀얼 코어 </a:t>
            </a:r>
            <a:r>
              <a:rPr lang="en-US" altLang="ko-KR" b="0" i="0" dirty="0">
                <a:effectLst/>
                <a:latin typeface="Roboto"/>
              </a:rPr>
              <a:t>CPU </a:t>
            </a:r>
            <a:r>
              <a:rPr lang="en-US" altLang="ko-KR" b="0" i="0" dirty="0" err="1">
                <a:effectLst/>
                <a:latin typeface="Roboto"/>
              </a:rPr>
              <a:t>Xtensa</a:t>
            </a:r>
            <a:r>
              <a:rPr lang="en-US" altLang="ko-KR" b="0" i="0" dirty="0">
                <a:effectLst/>
                <a:latin typeface="Roboto"/>
              </a:rPr>
              <a:t> LX6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작동 전압 </a:t>
            </a:r>
            <a:r>
              <a:rPr lang="en-US" altLang="ko-KR" b="0" i="0" dirty="0">
                <a:effectLst/>
                <a:latin typeface="Roboto"/>
              </a:rPr>
              <a:t>: 3.3V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입력 전압 </a:t>
            </a:r>
            <a:r>
              <a:rPr lang="en-US" altLang="ko-KR" b="0" i="0" dirty="0">
                <a:effectLst/>
                <a:latin typeface="Roboto"/>
              </a:rPr>
              <a:t>: 7-12V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디지털 </a:t>
            </a:r>
            <a:r>
              <a:rPr lang="en-US" altLang="ko-KR" b="0" i="0" dirty="0">
                <a:effectLst/>
                <a:latin typeface="Roboto"/>
              </a:rPr>
              <a:t>I / O </a:t>
            </a:r>
            <a:r>
              <a:rPr lang="ko-KR" altLang="en-US" b="0" i="0" dirty="0">
                <a:effectLst/>
                <a:latin typeface="Roboto"/>
              </a:rPr>
              <a:t>핀 </a:t>
            </a:r>
            <a:r>
              <a:rPr lang="en-US" altLang="ko-KR" b="0" i="0" dirty="0">
                <a:effectLst/>
                <a:latin typeface="Roboto"/>
              </a:rPr>
              <a:t>(DIO) : 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아날로그 입력 핀 </a:t>
            </a:r>
            <a:r>
              <a:rPr lang="en-US" altLang="ko-KR" b="0" i="0" dirty="0">
                <a:effectLst/>
                <a:latin typeface="Roboto"/>
              </a:rPr>
              <a:t>(ADC) :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아날로그 출력 핀 </a:t>
            </a:r>
            <a:r>
              <a:rPr lang="en-US" altLang="ko-KR" b="0" i="0" dirty="0">
                <a:effectLst/>
                <a:latin typeface="Roboto"/>
              </a:rPr>
              <a:t>(DAC) :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UART 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SPI :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I2C 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플래시 메모리 </a:t>
            </a:r>
            <a:r>
              <a:rPr lang="en-US" altLang="ko-KR" b="0" i="0" dirty="0">
                <a:effectLst/>
                <a:latin typeface="Roboto"/>
              </a:rPr>
              <a:t>: 4MB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SRAM : 520KB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Roboto"/>
              </a:rPr>
              <a:t>클록</a:t>
            </a:r>
            <a:r>
              <a:rPr lang="ko-KR" altLang="en-US" b="0" i="0" dirty="0">
                <a:effectLst/>
                <a:latin typeface="Roboto"/>
              </a:rPr>
              <a:t> 속도 </a:t>
            </a:r>
            <a:r>
              <a:rPr lang="en-US" altLang="ko-KR" b="0" i="0" dirty="0">
                <a:effectLst/>
                <a:latin typeface="Roboto"/>
              </a:rPr>
              <a:t>: 240MHz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Wi-Fi : IEEE 802.11 b / g / n / e / </a:t>
            </a:r>
            <a:r>
              <a:rPr lang="en-US" altLang="ko-KR" b="0" i="0" dirty="0" err="1">
                <a:effectLst/>
                <a:latin typeface="Roboto"/>
              </a:rPr>
              <a:t>i</a:t>
            </a:r>
            <a:r>
              <a:rPr lang="en-US" altLang="ko-KR" b="0" i="0" dirty="0">
                <a:effectLst/>
                <a:latin typeface="Roboto"/>
              </a:rPr>
              <a:t>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통합 </a:t>
            </a:r>
            <a:r>
              <a:rPr lang="en-US" altLang="ko-KR" b="0" i="0" dirty="0">
                <a:effectLst/>
                <a:latin typeface="Roboto"/>
              </a:rPr>
              <a:t>TR </a:t>
            </a:r>
            <a:r>
              <a:rPr lang="ko-KR" altLang="en-US" b="0" i="0" dirty="0">
                <a:effectLst/>
                <a:latin typeface="Roboto"/>
              </a:rPr>
              <a:t>스위치</a:t>
            </a:r>
            <a:r>
              <a:rPr lang="en-US" altLang="ko-KR" b="0" i="0" dirty="0">
                <a:effectLst/>
                <a:latin typeface="Roboto"/>
              </a:rPr>
              <a:t>, balun, LNA, </a:t>
            </a:r>
            <a:r>
              <a:rPr lang="ko-KR" altLang="en-US" b="0" i="0" dirty="0">
                <a:effectLst/>
                <a:latin typeface="Roboto"/>
              </a:rPr>
              <a:t>전력 증폭기 및 매칭 네트워크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WEP </a:t>
            </a:r>
            <a:r>
              <a:rPr lang="ko-KR" altLang="en-US" b="0" i="0" dirty="0">
                <a:effectLst/>
                <a:latin typeface="Roboto"/>
              </a:rPr>
              <a:t>또는 </a:t>
            </a:r>
            <a:r>
              <a:rPr lang="en-US" altLang="ko-KR" b="0" i="0" dirty="0">
                <a:effectLst/>
                <a:latin typeface="Roboto"/>
              </a:rPr>
              <a:t>WPA / WPA2 </a:t>
            </a:r>
            <a:r>
              <a:rPr lang="ko-KR" altLang="en-US" b="0" i="0" dirty="0">
                <a:effectLst/>
                <a:latin typeface="Roboto"/>
              </a:rPr>
              <a:t>인증 또는 개방형 네트워크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2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4A9364-D1C3-49A2-B00C-CFA6651D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71" y="3091089"/>
            <a:ext cx="7710364" cy="3539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CA06E-F98A-4DEE-AFBD-943339145F55}"/>
              </a:ext>
            </a:extLst>
          </p:cNvPr>
          <p:cNvSpPr txBox="1"/>
          <p:nvPr/>
        </p:nvSpPr>
        <p:spPr>
          <a:xfrm>
            <a:off x="3399588" y="320944"/>
            <a:ext cx="5392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HTU21 SENSOR I</a:t>
            </a:r>
            <a:r>
              <a:rPr lang="en-US" altLang="ko-KR" sz="2000" b="1" baseline="30000" dirty="0"/>
              <a:t>2</a:t>
            </a:r>
            <a:r>
              <a:rPr lang="en-US" altLang="ko-KR" sz="2000" b="1" dirty="0"/>
              <a:t>C ADDRESS </a:t>
            </a:r>
            <a:r>
              <a:rPr lang="ko-KR" altLang="en-US" sz="2000" b="1" dirty="0"/>
              <a:t>및 통신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894A7-B5E9-47E5-8F30-9C0A1935FB5F}"/>
              </a:ext>
            </a:extLst>
          </p:cNvPr>
          <p:cNvSpPr txBox="1"/>
          <p:nvPr/>
        </p:nvSpPr>
        <p:spPr>
          <a:xfrm>
            <a:off x="586153" y="956381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HUT21</a:t>
            </a:r>
            <a:r>
              <a:rPr lang="ko-KR" altLang="en-US" dirty="0"/>
              <a:t>모듈은</a:t>
            </a:r>
            <a:r>
              <a:rPr lang="en-US" altLang="ko-KR" dirty="0"/>
              <a:t> 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통신은 버전마다 다르지만 표준사양은 </a:t>
            </a:r>
            <a:r>
              <a:rPr lang="en-US" altLang="ko-KR" dirty="0"/>
              <a:t>7BIT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를 가지며 어드레스를 자신의 </a:t>
            </a:r>
            <a:r>
              <a:rPr lang="en-US" altLang="ko-KR" dirty="0"/>
              <a:t>MASTER </a:t>
            </a:r>
            <a:r>
              <a:rPr lang="ko-KR" altLang="en-US" dirty="0"/>
              <a:t>장치로부터 </a:t>
            </a:r>
            <a:r>
              <a:rPr lang="en-US" altLang="ko-KR" dirty="0"/>
              <a:t>SLAVE </a:t>
            </a:r>
            <a:r>
              <a:rPr lang="ko-KR" altLang="en-US" dirty="0"/>
              <a:t>장치는 자신의</a:t>
            </a:r>
            <a:r>
              <a:rPr lang="en-US" altLang="ko-KR" dirty="0"/>
              <a:t>ADRESS</a:t>
            </a:r>
            <a:r>
              <a:rPr lang="ko-KR" altLang="en-US" dirty="0"/>
              <a:t>값을 받으면 </a:t>
            </a:r>
            <a:r>
              <a:rPr lang="en-US" altLang="ko-KR" dirty="0"/>
              <a:t>ACK</a:t>
            </a:r>
            <a:r>
              <a:rPr lang="ko-KR" altLang="en-US" dirty="0"/>
              <a:t>로 반응하게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A3A5BA-D533-4766-83C5-7CC1DB39DEC8}"/>
              </a:ext>
            </a:extLst>
          </p:cNvPr>
          <p:cNvSpPr/>
          <p:nvPr/>
        </p:nvSpPr>
        <p:spPr>
          <a:xfrm>
            <a:off x="5062658" y="3466548"/>
            <a:ext cx="283463" cy="2692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CABDC3-7B4D-4FE5-9AF0-4E1A21EB4432}"/>
              </a:ext>
            </a:extLst>
          </p:cNvPr>
          <p:cNvSpPr/>
          <p:nvPr/>
        </p:nvSpPr>
        <p:spPr>
          <a:xfrm>
            <a:off x="5062658" y="4192500"/>
            <a:ext cx="283463" cy="2692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1665E856-1BCC-43FA-AB60-C576EFF1E401}"/>
              </a:ext>
            </a:extLst>
          </p:cNvPr>
          <p:cNvSpPr/>
          <p:nvPr/>
        </p:nvSpPr>
        <p:spPr>
          <a:xfrm>
            <a:off x="5070857" y="1764905"/>
            <a:ext cx="2050284" cy="1163991"/>
          </a:xfrm>
          <a:prstGeom prst="wedgeRoundRectCallout">
            <a:avLst>
              <a:gd name="adj1" fmla="val -42319"/>
              <a:gd name="adj2" fmla="val 97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7BIT ADDRESS</a:t>
            </a:r>
            <a:r>
              <a:rPr lang="ko-KR" altLang="en-US" dirty="0"/>
              <a:t>를 가지며 마지막 </a:t>
            </a:r>
            <a:r>
              <a:rPr lang="en-US" altLang="ko-KR" dirty="0"/>
              <a:t>1BIT</a:t>
            </a:r>
            <a:r>
              <a:rPr lang="ko-KR" altLang="en-US" dirty="0"/>
              <a:t>는 일기 또는 쓰기를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B30B8F-0453-485B-9124-7DBF176AFD56}"/>
              </a:ext>
            </a:extLst>
          </p:cNvPr>
          <p:cNvSpPr/>
          <p:nvPr/>
        </p:nvSpPr>
        <p:spPr>
          <a:xfrm>
            <a:off x="2788381" y="3463065"/>
            <a:ext cx="2274277" cy="269206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FEEA2D4-7030-4003-BED9-14EAC43FA13C}"/>
              </a:ext>
            </a:extLst>
          </p:cNvPr>
          <p:cNvSpPr/>
          <p:nvPr/>
        </p:nvSpPr>
        <p:spPr>
          <a:xfrm>
            <a:off x="1514857" y="1844482"/>
            <a:ext cx="2050284" cy="1163991"/>
          </a:xfrm>
          <a:prstGeom prst="wedgeRoundRectCallout">
            <a:avLst>
              <a:gd name="adj1" fmla="val 47641"/>
              <a:gd name="adj2" fmla="val 81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HUT21 </a:t>
            </a:r>
            <a:r>
              <a:rPr lang="ko-KR" altLang="en-US" dirty="0"/>
              <a:t>센서 </a:t>
            </a:r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2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8C940E-D596-478D-B6D0-16E385F0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88" y="2782453"/>
            <a:ext cx="4124325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4480697" y="174630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C </a:t>
            </a:r>
            <a:r>
              <a:rPr lang="ko-KR" altLang="en-US" sz="2400" dirty="0"/>
              <a:t>어드레스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Wire.h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I2C_SDA 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I2C_SCL 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I2C_SDA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I2C_SCL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setClock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I2C Scanner"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beginTransmission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endTransmission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3446477" y="2511376"/>
            <a:ext cx="2465634" cy="27107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통신속도 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seoil_uni_project\ESP32\SW\ARDUINO\i2c_test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3008CFA-FD56-49F1-BF49-EC92618F4D96}"/>
              </a:ext>
            </a:extLst>
          </p:cNvPr>
          <p:cNvSpPr/>
          <p:nvPr/>
        </p:nvSpPr>
        <p:spPr>
          <a:xfrm flipH="1">
            <a:off x="3950677" y="3435143"/>
            <a:ext cx="2895733" cy="584432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0~127</a:t>
            </a:r>
            <a:r>
              <a:rPr lang="ko-KR" altLang="en-US" sz="1400" dirty="0"/>
              <a:t>까지 주소에 </a:t>
            </a:r>
            <a:r>
              <a:rPr lang="en-US" altLang="ko-KR" sz="1400" dirty="0"/>
              <a:t>ADDRESS </a:t>
            </a:r>
            <a:r>
              <a:rPr lang="ko-KR" altLang="en-US" sz="1400" dirty="0"/>
              <a:t>값을 써서 </a:t>
            </a:r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장치를 검색</a:t>
            </a: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E5025CD-E8C0-48C7-B3B6-E650E445B3BB}"/>
              </a:ext>
            </a:extLst>
          </p:cNvPr>
          <p:cNvSpPr/>
          <p:nvPr/>
        </p:nvSpPr>
        <p:spPr>
          <a:xfrm flipH="1">
            <a:off x="3985992" y="4788890"/>
            <a:ext cx="2659351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검색된 </a:t>
            </a:r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</a:t>
            </a:r>
            <a:r>
              <a:rPr lang="ko-KR" altLang="en-US" sz="1400" dirty="0"/>
              <a:t>장치를 표시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55F720-B588-4403-A5C7-FB56B7F860C8}"/>
              </a:ext>
            </a:extLst>
          </p:cNvPr>
          <p:cNvSpPr/>
          <p:nvPr/>
        </p:nvSpPr>
        <p:spPr>
          <a:xfrm>
            <a:off x="11146834" y="2951047"/>
            <a:ext cx="373015" cy="2923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773C2D6-187A-43DC-A0D6-69C38BF8825C}"/>
              </a:ext>
            </a:extLst>
          </p:cNvPr>
          <p:cNvSpPr/>
          <p:nvPr/>
        </p:nvSpPr>
        <p:spPr>
          <a:xfrm>
            <a:off x="8548867" y="1082267"/>
            <a:ext cx="2050284" cy="1163991"/>
          </a:xfrm>
          <a:prstGeom prst="wedgeRoundRectCallout">
            <a:avLst>
              <a:gd name="adj1" fmla="val 75467"/>
              <a:gd name="adj2" fmla="val 105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HTU21</a:t>
            </a:r>
            <a:r>
              <a:rPr lang="ko-KR" altLang="en-US" dirty="0"/>
              <a:t>센서의 어드레스가 검색됨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07359-E1AF-4261-9B80-386BB6881B5C}"/>
              </a:ext>
            </a:extLst>
          </p:cNvPr>
          <p:cNvSpPr txBox="1"/>
          <p:nvPr/>
        </p:nvSpPr>
        <p:spPr>
          <a:xfrm>
            <a:off x="8060267" y="4259734"/>
            <a:ext cx="3845816" cy="1754326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[env:esp32doit-devkit-v1]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espressif32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esp32doit-devkit-v1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arduino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921600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8D8CD-04F5-47EF-9550-CF448D99C79E}"/>
              </a:ext>
            </a:extLst>
          </p:cNvPr>
          <p:cNvSpPr/>
          <p:nvPr/>
        </p:nvSpPr>
        <p:spPr>
          <a:xfrm>
            <a:off x="8795964" y="3674947"/>
            <a:ext cx="2723885" cy="481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platformio.ini </a:t>
            </a:r>
            <a:r>
              <a:rPr lang="ko-KR" altLang="en-US" dirty="0"/>
              <a:t>설정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B9A43C5E-30B5-4B39-8096-97EC00506530}"/>
              </a:ext>
            </a:extLst>
          </p:cNvPr>
          <p:cNvSpPr/>
          <p:nvPr/>
        </p:nvSpPr>
        <p:spPr>
          <a:xfrm flipH="1">
            <a:off x="3457229" y="2246258"/>
            <a:ext cx="2465634" cy="27107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통신 </a:t>
            </a:r>
            <a:r>
              <a:rPr lang="ko-KR" altLang="en-US" sz="1400" dirty="0" err="1"/>
              <a:t>초기회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398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314897" y="169042"/>
            <a:ext cx="229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TOUCH INPUT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ESP32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Touch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정전용량 방식 터치 센서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휴대폰의 터치 방식과 동일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로 피부와 같이 전하를 유지하는 모든 것의 변화를 감지할 수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터치입력을 사용하면 기계식 버튼을 대치할 수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E5304A-E170-447D-84D1-81716D7F3D68}"/>
              </a:ext>
            </a:extLst>
          </p:cNvPr>
          <p:cNvGrpSpPr/>
          <p:nvPr/>
        </p:nvGrpSpPr>
        <p:grpSpPr>
          <a:xfrm>
            <a:off x="7239000" y="1362520"/>
            <a:ext cx="4275667" cy="3252707"/>
            <a:chOff x="4769126" y="1824185"/>
            <a:chExt cx="6000474" cy="4329383"/>
          </a:xfrm>
        </p:grpSpPr>
        <p:pic>
          <p:nvPicPr>
            <p:cNvPr id="4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F42357D5-1E38-4FE1-AB88-AAA465A7B0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47" t="17074" r="15575"/>
            <a:stretch/>
          </p:blipFill>
          <p:spPr bwMode="auto">
            <a:xfrm>
              <a:off x="4769128" y="1824185"/>
              <a:ext cx="6000472" cy="432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98E0A3-7072-41DB-A6F7-BE7BF2E58207}"/>
                </a:ext>
              </a:extLst>
            </p:cNvPr>
            <p:cNvSpPr/>
            <p:nvPr/>
          </p:nvSpPr>
          <p:spPr>
            <a:xfrm>
              <a:off x="4769126" y="3519944"/>
              <a:ext cx="641073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8ACB003-AB30-4816-9908-1C3972FDF9C9}"/>
                </a:ext>
              </a:extLst>
            </p:cNvPr>
            <p:cNvSpPr/>
            <p:nvPr/>
          </p:nvSpPr>
          <p:spPr>
            <a:xfrm>
              <a:off x="4769126" y="4129543"/>
              <a:ext cx="641073" cy="10097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2B6DE5-61AC-4F17-880D-A6F01CF306B8}"/>
                </a:ext>
              </a:extLst>
            </p:cNvPr>
            <p:cNvSpPr/>
            <p:nvPr/>
          </p:nvSpPr>
          <p:spPr>
            <a:xfrm>
              <a:off x="10128526" y="4493609"/>
              <a:ext cx="641073" cy="6456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5CD4BDF-2800-4C2B-86DD-A29411F24423}"/>
              </a:ext>
            </a:extLst>
          </p:cNvPr>
          <p:cNvSpPr txBox="1"/>
          <p:nvPr/>
        </p:nvSpPr>
        <p:spPr>
          <a:xfrm>
            <a:off x="567619" y="2010505"/>
            <a:ext cx="4563181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TOUCH_CH1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T9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"ESP32 Touch 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touchRead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TOUCH_CH1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5D730D-7824-4E25-B2DA-68354E85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979" y="4918920"/>
            <a:ext cx="1228725" cy="1038225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DE888E22-2459-466F-B427-55C89CFA8B49}"/>
              </a:ext>
            </a:extLst>
          </p:cNvPr>
          <p:cNvSpPr/>
          <p:nvPr/>
        </p:nvSpPr>
        <p:spPr>
          <a:xfrm>
            <a:off x="7140284" y="4736865"/>
            <a:ext cx="2050284" cy="758615"/>
          </a:xfrm>
          <a:prstGeom prst="wedgeRoundRectCallout">
            <a:avLst>
              <a:gd name="adj1" fmla="val -83678"/>
              <a:gd name="adj2" fmla="val -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해당핀에</a:t>
            </a:r>
            <a:r>
              <a:rPr lang="ko-KR" altLang="en-US" dirty="0"/>
              <a:t> 손가락을 띠었을 때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F2531A38-8BE5-4D56-943E-8298FBE124EF}"/>
              </a:ext>
            </a:extLst>
          </p:cNvPr>
          <p:cNvSpPr/>
          <p:nvPr/>
        </p:nvSpPr>
        <p:spPr>
          <a:xfrm>
            <a:off x="7140284" y="5577837"/>
            <a:ext cx="2050284" cy="758615"/>
          </a:xfrm>
          <a:prstGeom prst="wedgeRoundRectCallout">
            <a:avLst>
              <a:gd name="adj1" fmla="val -81200"/>
              <a:gd name="adj2" fmla="val -25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해당핀에</a:t>
            </a:r>
            <a:r>
              <a:rPr lang="ko-KR" altLang="en-US" dirty="0"/>
              <a:t> 손가락을 터치했을 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15809-84CA-45DF-8B9C-2E500B91EDF0}"/>
              </a:ext>
            </a:extLst>
          </p:cNvPr>
          <p:cNvSpPr/>
          <p:nvPr/>
        </p:nvSpPr>
        <p:spPr>
          <a:xfrm>
            <a:off x="5351687" y="4918921"/>
            <a:ext cx="1370846" cy="440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D49325-5D5F-4D6A-B1A7-68118212C632}"/>
              </a:ext>
            </a:extLst>
          </p:cNvPr>
          <p:cNvSpPr/>
          <p:nvPr/>
        </p:nvSpPr>
        <p:spPr>
          <a:xfrm>
            <a:off x="5326143" y="5438032"/>
            <a:ext cx="1370846" cy="46817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314897" y="16904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HALL SENSOR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홀센서는 자기장의 세기에 따라서 전압이 변하는 소자이며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ESP32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MCU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내부에 내장되어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BLDC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모터의 위치 검출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차속센서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크랭크센서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캡축센서등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자동차에서 많이 사용됨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E5304A-E170-447D-84D1-81716D7F3D68}"/>
              </a:ext>
            </a:extLst>
          </p:cNvPr>
          <p:cNvGrpSpPr/>
          <p:nvPr/>
        </p:nvGrpSpPr>
        <p:grpSpPr>
          <a:xfrm>
            <a:off x="9499599" y="2325130"/>
            <a:ext cx="1634068" cy="3252707"/>
            <a:chOff x="6610854" y="1824185"/>
            <a:chExt cx="2293252" cy="4329383"/>
          </a:xfrm>
        </p:grpSpPr>
        <p:pic>
          <p:nvPicPr>
            <p:cNvPr id="4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F42357D5-1E38-4FE1-AB88-AAA465A7B0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04" t="17074" r="36802"/>
            <a:stretch/>
          </p:blipFill>
          <p:spPr bwMode="auto">
            <a:xfrm>
              <a:off x="6610854" y="1824185"/>
              <a:ext cx="2293252" cy="432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2B6DE5-61AC-4F17-880D-A6F01CF306B8}"/>
                </a:ext>
              </a:extLst>
            </p:cNvPr>
            <p:cNvSpPr/>
            <p:nvPr/>
          </p:nvSpPr>
          <p:spPr>
            <a:xfrm>
              <a:off x="7490132" y="2707447"/>
              <a:ext cx="570342" cy="4620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5CD4BDF-2800-4C2B-86DD-A29411F24423}"/>
              </a:ext>
            </a:extLst>
          </p:cNvPr>
          <p:cNvSpPr txBox="1"/>
          <p:nvPr/>
        </p:nvSpPr>
        <p:spPr>
          <a:xfrm>
            <a:off x="567619" y="2010505"/>
            <a:ext cx="4563181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hallRead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graph 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B2E44154-2D13-4683-BB7B-14E8D812B861}"/>
              </a:ext>
            </a:extLst>
          </p:cNvPr>
          <p:cNvSpPr/>
          <p:nvPr/>
        </p:nvSpPr>
        <p:spPr>
          <a:xfrm>
            <a:off x="8165426" y="1525336"/>
            <a:ext cx="2050284" cy="758615"/>
          </a:xfrm>
          <a:prstGeom prst="wedgeRoundRectCallout">
            <a:avLst>
              <a:gd name="adj1" fmla="val 52596"/>
              <a:gd name="adj2" fmla="val 153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자석을 가져다 대면 감지</a:t>
            </a:r>
          </a:p>
        </p:txBody>
      </p:sp>
      <p:pic>
        <p:nvPicPr>
          <p:cNvPr id="1026" name="Picture 2" descr="Hall Effect Sensor and How Magnets Make It Works">
            <a:extLst>
              <a:ext uri="{FF2B5EF4-FFF2-40B4-BE49-F238E27FC236}">
                <a16:creationId xmlns:a16="http://schemas.microsoft.com/office/drawing/2014/main" id="{859C8CC0-8B82-4348-8BF1-518C50A1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2885754"/>
            <a:ext cx="2912533" cy="20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4B381F-BB36-4CBB-A9AE-0F1498204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48" y="5430728"/>
            <a:ext cx="506016" cy="833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765BE2-F7E7-4F21-8859-E8BFD6E77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6510" y="5521216"/>
            <a:ext cx="781050" cy="742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225016-AF4D-41AD-96A5-D5A9BA0B9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942" y="5511691"/>
            <a:ext cx="495300" cy="762000"/>
          </a:xfrm>
          <a:prstGeom prst="rect">
            <a:avLst/>
          </a:prstGeom>
        </p:spPr>
      </p:pic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9E1117D8-91D5-4B47-A58E-C493BB494EAA}"/>
              </a:ext>
            </a:extLst>
          </p:cNvPr>
          <p:cNvSpPr/>
          <p:nvPr/>
        </p:nvSpPr>
        <p:spPr>
          <a:xfrm>
            <a:off x="1417408" y="5505551"/>
            <a:ext cx="1092106" cy="758615"/>
          </a:xfrm>
          <a:prstGeom prst="wedgeRoundRectCallout">
            <a:avLst>
              <a:gd name="adj1" fmla="val -81200"/>
              <a:gd name="adj2" fmla="val -25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평상시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1FEA14-1911-41F5-B85E-35A884C3C660}"/>
              </a:ext>
            </a:extLst>
          </p:cNvPr>
          <p:cNvSpPr/>
          <p:nvPr/>
        </p:nvSpPr>
        <p:spPr>
          <a:xfrm>
            <a:off x="3033220" y="5445362"/>
            <a:ext cx="1791986" cy="89108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F2531A38-8BE5-4D56-943E-8298FBE124EF}"/>
              </a:ext>
            </a:extLst>
          </p:cNvPr>
          <p:cNvSpPr/>
          <p:nvPr/>
        </p:nvSpPr>
        <p:spPr>
          <a:xfrm>
            <a:off x="5348912" y="5637104"/>
            <a:ext cx="2390774" cy="806029"/>
          </a:xfrm>
          <a:prstGeom prst="wedgeRoundRectCallout">
            <a:avLst>
              <a:gd name="adj1" fmla="val -81200"/>
              <a:gd name="adj2" fmla="val -25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자석을 </a:t>
            </a:r>
            <a:r>
              <a:rPr lang="ko-KR" altLang="en-US" dirty="0" err="1"/>
              <a:t>올려놨을때</a:t>
            </a:r>
            <a:r>
              <a:rPr lang="ko-KR" altLang="en-US" dirty="0"/>
              <a:t> 극성에 따라 양수 또는 음수로 바뀜</a:t>
            </a:r>
          </a:p>
        </p:txBody>
      </p:sp>
    </p:spTree>
    <p:extLst>
      <p:ext uri="{BB962C8B-B14F-4D97-AF65-F5344CB8AC3E}">
        <p14:creationId xmlns:p14="http://schemas.microsoft.com/office/powerpoint/2010/main" val="388562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CA06E-F98A-4DEE-AFBD-943339145F55}"/>
              </a:ext>
            </a:extLst>
          </p:cNvPr>
          <p:cNvSpPr txBox="1"/>
          <p:nvPr/>
        </p:nvSpPr>
        <p:spPr>
          <a:xfrm>
            <a:off x="1210732" y="987902"/>
            <a:ext cx="586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</a:t>
            </a:r>
            <a:r>
              <a:rPr lang="ko-KR" altLang="en-US" sz="2000" b="1" dirty="0"/>
              <a:t>플랫폼을 </a:t>
            </a:r>
            <a:r>
              <a:rPr lang="en-US" altLang="ko-KR" sz="2000" b="1" dirty="0"/>
              <a:t>Arduino </a:t>
            </a:r>
            <a:r>
              <a:rPr lang="ko-KR" altLang="en-US" sz="2000" b="1" dirty="0"/>
              <a:t>개발 시 참조 소스 링크</a:t>
            </a: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303E6471-A2E0-4184-85E6-D618789B51F1}"/>
              </a:ext>
            </a:extLst>
          </p:cNvPr>
          <p:cNvSpPr txBox="1"/>
          <p:nvPr/>
        </p:nvSpPr>
        <p:spPr>
          <a:xfrm>
            <a:off x="1210732" y="1345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https://github.com/espressif/arduino-esp32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B5318-BC60-40EE-B4C5-F406AB5DC830}"/>
              </a:ext>
            </a:extLst>
          </p:cNvPr>
          <p:cNvSpPr txBox="1"/>
          <p:nvPr/>
        </p:nvSpPr>
        <p:spPr>
          <a:xfrm>
            <a:off x="1210732" y="24115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https://docs.espressif.com/projects/esp-idf/en/latest/esp32/api-reference/peripherals/uart.html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33C6E-0999-4DF3-8B86-2142F5E799B7}"/>
              </a:ext>
            </a:extLst>
          </p:cNvPr>
          <p:cNvSpPr txBox="1"/>
          <p:nvPr/>
        </p:nvSpPr>
        <p:spPr>
          <a:xfrm>
            <a:off x="1210732" y="2042236"/>
            <a:ext cx="637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</a:t>
            </a:r>
            <a:r>
              <a:rPr lang="ko-KR" altLang="en-US" sz="2000" b="1" dirty="0"/>
              <a:t>플랫폼을 </a:t>
            </a:r>
            <a:r>
              <a:rPr lang="en-US" altLang="ko-KR" sz="2000" b="1" dirty="0" err="1"/>
              <a:t>espressif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환경으로 </a:t>
            </a:r>
            <a:r>
              <a:rPr lang="ko-KR" altLang="en-US" sz="2000" b="1" dirty="0" err="1"/>
              <a:t>개발시</a:t>
            </a:r>
            <a:r>
              <a:rPr lang="ko-KR" altLang="en-US" sz="2000" b="1" dirty="0"/>
              <a:t> 참조 자료</a:t>
            </a:r>
          </a:p>
        </p:txBody>
      </p:sp>
    </p:spTree>
    <p:extLst>
      <p:ext uri="{BB962C8B-B14F-4D97-AF65-F5344CB8AC3E}">
        <p14:creationId xmlns:p14="http://schemas.microsoft.com/office/powerpoint/2010/main" val="12881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D475C677-4756-422C-9ABD-15072FAF5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4"/>
          <a:stretch/>
        </p:blipFill>
        <p:spPr bwMode="auto">
          <a:xfrm>
            <a:off x="1089643" y="863600"/>
            <a:ext cx="9199139" cy="453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B4404-F81E-4537-A342-1AEA7D438111}"/>
              </a:ext>
            </a:extLst>
          </p:cNvPr>
          <p:cNvSpPr txBox="1"/>
          <p:nvPr/>
        </p:nvSpPr>
        <p:spPr>
          <a:xfrm>
            <a:off x="3675564" y="305721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ESP32</a:t>
            </a:r>
            <a:r>
              <a:rPr lang="ko-KR" altLang="en-US" sz="2400" dirty="0"/>
              <a:t> </a:t>
            </a:r>
            <a:r>
              <a:rPr lang="en-US" altLang="ko-KR" sz="2400" dirty="0"/>
              <a:t>DO IT MODULE PIN MAP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0D6FA6-D942-4063-89DC-FF4D6D4B9374}"/>
              </a:ext>
            </a:extLst>
          </p:cNvPr>
          <p:cNvSpPr/>
          <p:nvPr/>
        </p:nvSpPr>
        <p:spPr>
          <a:xfrm>
            <a:off x="5254904" y="3861468"/>
            <a:ext cx="114300" cy="222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19EA44-1F27-4A48-A194-BCD0D2202456}"/>
              </a:ext>
            </a:extLst>
          </p:cNvPr>
          <p:cNvSpPr/>
          <p:nvPr/>
        </p:nvSpPr>
        <p:spPr>
          <a:xfrm>
            <a:off x="6024925" y="3861467"/>
            <a:ext cx="114300" cy="22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B0FD4788-FFC6-40EF-A9A6-F575EB6EA5F6}"/>
              </a:ext>
            </a:extLst>
          </p:cNvPr>
          <p:cNvSpPr/>
          <p:nvPr/>
        </p:nvSpPr>
        <p:spPr>
          <a:xfrm>
            <a:off x="3053125" y="5004468"/>
            <a:ext cx="1281363" cy="595564"/>
          </a:xfrm>
          <a:prstGeom prst="wedgeRoundRectCallout">
            <a:avLst>
              <a:gd name="adj1" fmla="val 115987"/>
              <a:gd name="adj2" fmla="val -189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POWER LED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916113B-C67A-4819-A9B3-F35FDDE13197}"/>
              </a:ext>
            </a:extLst>
          </p:cNvPr>
          <p:cNvSpPr/>
          <p:nvPr/>
        </p:nvSpPr>
        <p:spPr>
          <a:xfrm>
            <a:off x="6996462" y="5033290"/>
            <a:ext cx="1281363" cy="595564"/>
          </a:xfrm>
          <a:prstGeom prst="wedgeRoundRectCallout">
            <a:avLst>
              <a:gd name="adj1" fmla="val -122980"/>
              <a:gd name="adj2" fmla="val -216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GPIO2 LED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0E250-51E3-49CA-BDD5-D92F2CB28A73}"/>
              </a:ext>
            </a:extLst>
          </p:cNvPr>
          <p:cNvSpPr txBox="1"/>
          <p:nvPr/>
        </p:nvSpPr>
        <p:spPr>
          <a:xfrm>
            <a:off x="801191" y="5767401"/>
            <a:ext cx="10586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모듈자체에 </a:t>
            </a:r>
            <a:r>
              <a:rPr lang="en-US" altLang="ko-KR" dirty="0"/>
              <a:t>LED</a:t>
            </a:r>
            <a:r>
              <a:rPr lang="ko-KR" altLang="en-US" dirty="0"/>
              <a:t>가 내장되어 있어 적색은 </a:t>
            </a:r>
            <a:r>
              <a:rPr lang="en-US" altLang="ko-KR" dirty="0"/>
              <a:t>USB </a:t>
            </a:r>
            <a:r>
              <a:rPr lang="ko-KR" altLang="en-US" dirty="0"/>
              <a:t>연결 또는 전원 공급 </a:t>
            </a:r>
            <a:r>
              <a:rPr lang="en-US" altLang="ko-KR" dirty="0"/>
              <a:t>ON</a:t>
            </a:r>
            <a:r>
              <a:rPr lang="ko-KR" altLang="en-US" dirty="0"/>
              <a:t>되며 청색 </a:t>
            </a:r>
            <a:r>
              <a:rPr lang="en-US" altLang="ko-KR" dirty="0"/>
              <a:t>LED</a:t>
            </a:r>
            <a:r>
              <a:rPr lang="ko-KR" altLang="en-US" dirty="0"/>
              <a:t>는 </a:t>
            </a:r>
            <a:r>
              <a:rPr lang="en-US" altLang="ko-KR" dirty="0"/>
              <a:t>S/W</a:t>
            </a:r>
            <a:r>
              <a:rPr lang="ko-KR" altLang="en-US" dirty="0"/>
              <a:t>로 제어가 가능하다</a:t>
            </a:r>
            <a:r>
              <a:rPr lang="en-US" altLang="ko-KR" dirty="0"/>
              <a:t>. EN(RESET)</a:t>
            </a:r>
            <a:r>
              <a:rPr lang="ko-KR" altLang="en-US" dirty="0"/>
              <a:t>버튼과 </a:t>
            </a:r>
            <a:r>
              <a:rPr lang="en-US" altLang="ko-KR" dirty="0"/>
              <a:t>BOOT </a:t>
            </a:r>
            <a:r>
              <a:rPr lang="ko-KR" altLang="en-US" dirty="0"/>
              <a:t>버튼이 부착되어 있으며 </a:t>
            </a:r>
            <a:r>
              <a:rPr lang="en-US" altLang="ko-KR" dirty="0"/>
              <a:t>BOOT </a:t>
            </a:r>
            <a:r>
              <a:rPr lang="ko-KR" altLang="en-US" dirty="0"/>
              <a:t>버튼은 </a:t>
            </a:r>
            <a:r>
              <a:rPr lang="en-US" altLang="ko-KR" dirty="0"/>
              <a:t>S/W</a:t>
            </a:r>
            <a:r>
              <a:rPr lang="ko-KR" altLang="en-US" dirty="0"/>
              <a:t>에서 버튼 입력으로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83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다용도 입출력</a:t>
            </a:r>
            <a:r>
              <a:rPr lang="en-US" altLang="ko-KR" dirty="0"/>
              <a:t>GPIO</a:t>
            </a:r>
            <a:r>
              <a:rPr lang="ko-KR" altLang="en-US" dirty="0"/>
              <a:t>은 입력이나 출력을 포함한 동작이 런타임 시에 사용자에 의해 제어될 수 있는</a:t>
            </a:r>
            <a:r>
              <a:rPr lang="en-US" altLang="ko-KR" dirty="0"/>
              <a:t>, </a:t>
            </a:r>
            <a:r>
              <a:rPr lang="ko-KR" altLang="en-US" dirty="0"/>
              <a:t>집적 회로나 전기 회로 기판의 디지털 신호 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GPIO</a:t>
            </a:r>
            <a:r>
              <a:rPr lang="ko-KR" altLang="en-US" dirty="0"/>
              <a:t>는 특정한 목적이 미리 정의되지 않으며 기본적으로는 사용되지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GPIO</a:t>
            </a:r>
            <a:r>
              <a:rPr lang="ko-KR" altLang="en-US" dirty="0"/>
              <a:t>는 어셈블리 레벨의 회로망 설계자</a:t>
            </a:r>
            <a:r>
              <a:rPr lang="en-US" altLang="ko-KR" dirty="0"/>
              <a:t>(</a:t>
            </a:r>
            <a:r>
              <a:rPr lang="ko-KR" altLang="en-US" dirty="0"/>
              <a:t>집적 회로 </a:t>
            </a:r>
            <a:r>
              <a:rPr lang="en-US" altLang="ko-KR" dirty="0"/>
              <a:t>GPIO</a:t>
            </a:r>
            <a:r>
              <a:rPr lang="ko-KR" altLang="en-US" dirty="0"/>
              <a:t>의 경우에는 회로 기판 설계자</a:t>
            </a:r>
            <a:r>
              <a:rPr lang="en-US" altLang="ko-KR" dirty="0"/>
              <a:t>, </a:t>
            </a:r>
            <a:r>
              <a:rPr lang="ko-KR" altLang="en-US" dirty="0"/>
              <a:t>기판 레벨 </a:t>
            </a:r>
            <a:r>
              <a:rPr lang="en-US" altLang="ko-KR" dirty="0"/>
              <a:t>GPIO</a:t>
            </a:r>
            <a:r>
              <a:rPr lang="ko-KR" altLang="en-US" dirty="0"/>
              <a:t>의 경우에는 시스템 통합자</a:t>
            </a:r>
            <a:r>
              <a:rPr lang="en-US" altLang="ko-KR" dirty="0"/>
              <a:t>, S/I)</a:t>
            </a:r>
            <a:r>
              <a:rPr lang="ko-KR" altLang="en-US" dirty="0"/>
              <a:t>에 의해 구현되어 있으며 사용 시에는 </a:t>
            </a:r>
            <a:r>
              <a:rPr lang="en-US" altLang="ko-KR" dirty="0"/>
              <a:t>GPIO</a:t>
            </a:r>
            <a:r>
              <a:rPr lang="ko-KR" altLang="en-US" dirty="0"/>
              <a:t>의 목적과 동작이 정의된다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(General purpose input/output)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2F326D-ECB3-4BF5-94BA-81A710961B02}"/>
              </a:ext>
            </a:extLst>
          </p:cNvPr>
          <p:cNvGrpSpPr/>
          <p:nvPr/>
        </p:nvGrpSpPr>
        <p:grpSpPr>
          <a:xfrm>
            <a:off x="6933304" y="2713967"/>
            <a:ext cx="4190224" cy="3910344"/>
            <a:chOff x="360566" y="2622063"/>
            <a:chExt cx="4190224" cy="3910344"/>
          </a:xfrm>
        </p:grpSpPr>
        <p:pic>
          <p:nvPicPr>
            <p:cNvPr id="3074" name="Picture 2" descr="Raspberry Pi GPIO Programming in C | Big Mess o' Wires">
              <a:extLst>
                <a:ext uri="{FF2B5EF4-FFF2-40B4-BE49-F238E27FC236}">
                  <a16:creationId xmlns:a16="http://schemas.microsoft.com/office/drawing/2014/main" id="{D2683F02-BDE8-4E98-A312-46ED495BD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66" y="3103407"/>
              <a:ext cx="4190224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DECCD9E-4707-48A6-B1F4-594F012A1F8B}"/>
                </a:ext>
              </a:extLst>
            </p:cNvPr>
            <p:cNvSpPr/>
            <p:nvPr/>
          </p:nvSpPr>
          <p:spPr>
            <a:xfrm>
              <a:off x="1232896" y="2622063"/>
              <a:ext cx="2445564" cy="4813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라즈베리 파이 </a:t>
              </a:r>
              <a:r>
                <a:rPr lang="en-US" altLang="ko-KR" dirty="0"/>
                <a:t>GPIO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F1189-9FF3-48C2-AA33-C7FC856C186C}"/>
              </a:ext>
            </a:extLst>
          </p:cNvPr>
          <p:cNvGrpSpPr/>
          <p:nvPr/>
        </p:nvGrpSpPr>
        <p:grpSpPr>
          <a:xfrm>
            <a:off x="1133963" y="2886710"/>
            <a:ext cx="4315748" cy="3641560"/>
            <a:chOff x="5956492" y="2700873"/>
            <a:chExt cx="4315748" cy="3641560"/>
          </a:xfrm>
        </p:grpSpPr>
        <p:pic>
          <p:nvPicPr>
            <p:cNvPr id="2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E7A0739D-2543-40EC-BA52-B5CF2C6583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09" t="17074" r="30112"/>
            <a:stretch/>
          </p:blipFill>
          <p:spPr bwMode="auto">
            <a:xfrm>
              <a:off x="7669717" y="3182217"/>
              <a:ext cx="2519811" cy="316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C6DC68-4908-43A4-AF59-FDBD01A487FB}"/>
                </a:ext>
              </a:extLst>
            </p:cNvPr>
            <p:cNvSpPr/>
            <p:nvPr/>
          </p:nvSpPr>
          <p:spPr>
            <a:xfrm>
              <a:off x="7587005" y="3806092"/>
              <a:ext cx="554893" cy="17880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C688-D630-493D-98FF-8C7BF9792F16}"/>
                </a:ext>
              </a:extLst>
            </p:cNvPr>
            <p:cNvSpPr/>
            <p:nvPr/>
          </p:nvSpPr>
          <p:spPr>
            <a:xfrm>
              <a:off x="9717347" y="3605438"/>
              <a:ext cx="554893" cy="19887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ADEC8B7-58AC-4435-BAD9-DBAEAA9359E5}"/>
                </a:ext>
              </a:extLst>
            </p:cNvPr>
            <p:cNvSpPr/>
            <p:nvPr/>
          </p:nvSpPr>
          <p:spPr>
            <a:xfrm>
              <a:off x="8165993" y="2700873"/>
              <a:ext cx="1828800" cy="4813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ESP32</a:t>
              </a:r>
              <a:r>
                <a:rPr lang="ko-KR" altLang="en-US" dirty="0"/>
                <a:t> </a:t>
              </a:r>
              <a:r>
                <a:rPr lang="en-US" altLang="ko-KR" dirty="0"/>
                <a:t>GPIO</a:t>
              </a:r>
              <a:endParaRPr lang="ko-KR" altLang="en-US" dirty="0"/>
            </a:p>
          </p:txBody>
        </p: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591A6B5C-DAA5-4F44-A2FF-EE19E4325E5B}"/>
                </a:ext>
              </a:extLst>
            </p:cNvPr>
            <p:cNvSpPr/>
            <p:nvPr/>
          </p:nvSpPr>
          <p:spPr>
            <a:xfrm>
              <a:off x="7186595" y="3868615"/>
              <a:ext cx="483122" cy="648677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35BEE8-5294-4494-BD70-8267E907EA4B}"/>
                </a:ext>
              </a:extLst>
            </p:cNvPr>
            <p:cNvSpPr txBox="1"/>
            <p:nvPr/>
          </p:nvSpPr>
          <p:spPr>
            <a:xfrm>
              <a:off x="5956492" y="3698013"/>
              <a:ext cx="1248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GPIO36,</a:t>
              </a:r>
              <a:r>
                <a:rPr lang="ko-KR" altLang="en-US" dirty="0"/>
                <a:t> </a:t>
              </a:r>
              <a:r>
                <a:rPr lang="en-US" altLang="ko-KR" dirty="0"/>
                <a:t>39,</a:t>
              </a:r>
              <a:r>
                <a:rPr lang="ko-KR" altLang="en-US" dirty="0"/>
                <a:t> </a:t>
              </a:r>
              <a:r>
                <a:rPr lang="en-US" altLang="ko-KR" dirty="0"/>
                <a:t>34,</a:t>
              </a:r>
              <a:r>
                <a:rPr lang="ko-KR" altLang="en-US" dirty="0"/>
                <a:t> </a:t>
              </a:r>
              <a:r>
                <a:rPr lang="en-US" altLang="ko-KR" dirty="0"/>
                <a:t>35,</a:t>
              </a:r>
              <a:r>
                <a:rPr lang="ko-KR" altLang="en-US" dirty="0"/>
                <a:t> </a:t>
              </a:r>
              <a:r>
                <a:rPr lang="en-US" altLang="ko-KR" dirty="0"/>
                <a:t>32</a:t>
              </a:r>
              <a:r>
                <a:rPr lang="ko-KR" altLang="en-US" dirty="0"/>
                <a:t>는 입력만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50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3F3DBA-FA2F-4CF5-8BD4-C471FDBE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2" y="3047091"/>
            <a:ext cx="3948973" cy="205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GPIO</a:t>
            </a:r>
            <a:r>
              <a:rPr lang="ko-KR" altLang="en-US" dirty="0"/>
              <a:t>를 </a:t>
            </a:r>
            <a:r>
              <a:rPr lang="en-US" altLang="ko-KR" dirty="0"/>
              <a:t>DIGITAL</a:t>
            </a:r>
            <a:r>
              <a:rPr lang="ko-KR" altLang="en-US" dirty="0"/>
              <a:t>을 사용하기위해서는 입력으로 쓸지 출력으로 쓸지를 미리 설정해야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LED</a:t>
            </a:r>
            <a:r>
              <a:rPr lang="ko-KR" altLang="en-US" dirty="0"/>
              <a:t>를 켜는 방법은 아래와 같이 직렬 병렬 연결 방법이 있으며 </a:t>
            </a:r>
            <a:r>
              <a:rPr lang="en-US" altLang="ko-KR" dirty="0"/>
              <a:t>MCU</a:t>
            </a:r>
            <a:r>
              <a:rPr lang="ko-KR" altLang="en-US" dirty="0"/>
              <a:t>를 사용해 </a:t>
            </a:r>
            <a:r>
              <a:rPr lang="en-US" altLang="ko-KR" dirty="0"/>
              <a:t>LED</a:t>
            </a:r>
            <a:r>
              <a:rPr lang="ko-KR" altLang="en-US" dirty="0"/>
              <a:t>를 켜기 위해서는 일반적으로 아래와 같은 회로를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552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DIGITAL OUT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LED </a:t>
            </a:r>
            <a:r>
              <a:rPr lang="ko-KR" altLang="en-US" sz="2400" dirty="0"/>
              <a:t>켜기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FB90583C-EE42-4650-806B-064C5A9A4A6E}"/>
              </a:ext>
            </a:extLst>
          </p:cNvPr>
          <p:cNvSpPr txBox="1"/>
          <p:nvPr/>
        </p:nvSpPr>
        <p:spPr>
          <a:xfrm>
            <a:off x="8441140" y="6411078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https://zecca.tistory.com/113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782971-7960-4E1D-9DA6-9556A47E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54" y="1932509"/>
            <a:ext cx="2324519" cy="4067908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CBEE95F-3FE9-453A-8748-18E20FA2C7FE}"/>
              </a:ext>
            </a:extLst>
          </p:cNvPr>
          <p:cNvSpPr/>
          <p:nvPr/>
        </p:nvSpPr>
        <p:spPr>
          <a:xfrm>
            <a:off x="8439711" y="2555630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r>
              <a:rPr lang="ko-KR" altLang="en-US" dirty="0"/>
              <a:t>의 </a:t>
            </a:r>
            <a:r>
              <a:rPr lang="en-US" altLang="ko-KR" dirty="0"/>
              <a:t>GPIO PIN </a:t>
            </a:r>
            <a:r>
              <a:rPr lang="ko-KR" altLang="en-US" dirty="0"/>
              <a:t>출력을 </a:t>
            </a:r>
            <a:r>
              <a:rPr lang="en-US" altLang="ko-KR" dirty="0"/>
              <a:t>LOW</a:t>
            </a:r>
            <a:r>
              <a:rPr lang="ko-KR" altLang="en-US" dirty="0" err="1"/>
              <a:t>로하면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BD3786-6BE9-4FFE-86AA-74107C14FFA3}"/>
              </a:ext>
            </a:extLst>
          </p:cNvPr>
          <p:cNvSpPr/>
          <p:nvPr/>
        </p:nvSpPr>
        <p:spPr>
          <a:xfrm>
            <a:off x="6305407" y="2106511"/>
            <a:ext cx="1087947" cy="174647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FB1E0-EAC1-45FF-8B91-7E53C6AFA02A}"/>
              </a:ext>
            </a:extLst>
          </p:cNvPr>
          <p:cNvSpPr/>
          <p:nvPr/>
        </p:nvSpPr>
        <p:spPr>
          <a:xfrm>
            <a:off x="6305407" y="4253943"/>
            <a:ext cx="1087947" cy="174647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39C7A4E-32A7-43D8-8D34-5B5722663ABD}"/>
              </a:ext>
            </a:extLst>
          </p:cNvPr>
          <p:cNvSpPr/>
          <p:nvPr/>
        </p:nvSpPr>
        <p:spPr>
          <a:xfrm>
            <a:off x="8439710" y="4421289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r>
              <a:rPr lang="ko-KR" altLang="en-US" dirty="0"/>
              <a:t>의 </a:t>
            </a:r>
            <a:r>
              <a:rPr lang="en-US" altLang="ko-KR" dirty="0"/>
              <a:t>GPIO PIN </a:t>
            </a:r>
            <a:r>
              <a:rPr lang="ko-KR" altLang="en-US" dirty="0"/>
              <a:t>출력을 </a:t>
            </a:r>
            <a:r>
              <a:rPr lang="en-US" altLang="ko-KR" dirty="0"/>
              <a:t>HIGH</a:t>
            </a:r>
            <a:r>
              <a:rPr lang="ko-KR" altLang="en-US" dirty="0" err="1"/>
              <a:t>로하면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811D58-9443-4A85-B9CC-89CF70E3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3" y="1620375"/>
            <a:ext cx="4485828" cy="501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r>
              <a:rPr lang="ko-KR" altLang="en-US" dirty="0"/>
              <a:t>를 켜는 방법은 아래와 같이 직렬 병렬 연결 방법이 있으며 </a:t>
            </a:r>
            <a:r>
              <a:rPr lang="en-US" altLang="ko-KR" dirty="0"/>
              <a:t>MCU</a:t>
            </a:r>
            <a:r>
              <a:rPr lang="ko-KR" altLang="en-US" dirty="0"/>
              <a:t>를 사용해 </a:t>
            </a:r>
            <a:r>
              <a:rPr lang="en-US" altLang="ko-KR" dirty="0"/>
              <a:t>LED</a:t>
            </a:r>
            <a:r>
              <a:rPr lang="ko-KR" altLang="en-US" dirty="0"/>
              <a:t>를 켜기 위해서는 일반적으로 아래와 같은 회로를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635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DIGITAL IN</a:t>
            </a:r>
            <a:r>
              <a:rPr lang="ko-KR" altLang="en-US" sz="2400" dirty="0"/>
              <a:t>을 이용한 스위치 입력 받기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CBEE95F-3FE9-453A-8748-18E20FA2C7FE}"/>
              </a:ext>
            </a:extLst>
          </p:cNvPr>
          <p:cNvSpPr/>
          <p:nvPr/>
        </p:nvSpPr>
        <p:spPr>
          <a:xfrm>
            <a:off x="5528779" y="2177239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</a:t>
            </a:r>
            <a:r>
              <a:rPr lang="ko-KR" altLang="en-US" dirty="0" err="1"/>
              <a:t>누를경우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BD3786-6BE9-4FFE-86AA-74107C14FFA3}"/>
              </a:ext>
            </a:extLst>
          </p:cNvPr>
          <p:cNvSpPr/>
          <p:nvPr/>
        </p:nvSpPr>
        <p:spPr>
          <a:xfrm>
            <a:off x="2258696" y="1731688"/>
            <a:ext cx="2211704" cy="2496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FB1E0-EAC1-45FF-8B91-7E53C6AFA02A}"/>
              </a:ext>
            </a:extLst>
          </p:cNvPr>
          <p:cNvSpPr/>
          <p:nvPr/>
        </p:nvSpPr>
        <p:spPr>
          <a:xfrm>
            <a:off x="1797589" y="4336368"/>
            <a:ext cx="3430904" cy="21919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39C7A4E-32A7-43D8-8D34-5B5722663ABD}"/>
              </a:ext>
            </a:extLst>
          </p:cNvPr>
          <p:cNvSpPr/>
          <p:nvPr/>
        </p:nvSpPr>
        <p:spPr>
          <a:xfrm>
            <a:off x="6360769" y="4697121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누를 경우 </a:t>
            </a:r>
            <a:r>
              <a:rPr lang="en-US" altLang="ko-KR" dirty="0"/>
              <a:t>HIGH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58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276636" y="0"/>
            <a:ext cx="752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</a:t>
            </a:r>
            <a:r>
              <a:rPr lang="ko-KR" altLang="en-US" sz="2400" dirty="0"/>
              <a:t>이용한 </a:t>
            </a:r>
            <a:r>
              <a:rPr lang="en-US" altLang="ko-KR" sz="2400" dirty="0"/>
              <a:t>SWITCH </a:t>
            </a:r>
            <a:r>
              <a:rPr lang="ko-KR" altLang="en-US" sz="2400" dirty="0"/>
              <a:t>입력에 따른 </a:t>
            </a:r>
            <a:r>
              <a:rPr lang="en-US" altLang="ko-KR" sz="2400" dirty="0"/>
              <a:t>LED ON/OFF</a:t>
            </a:r>
            <a:r>
              <a:rPr lang="ko-KR" altLang="en-US" sz="2400" dirty="0"/>
              <a:t> 제어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BOOT_SW 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BOOT_SW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BOOT_SW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BEA3397-8488-40D7-AC29-895A19E8F2EE}"/>
              </a:ext>
            </a:extLst>
          </p:cNvPr>
          <p:cNvSpPr/>
          <p:nvPr/>
        </p:nvSpPr>
        <p:spPr>
          <a:xfrm flipH="1">
            <a:off x="4587623" y="2532893"/>
            <a:ext cx="4048373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LED</a:t>
            </a:r>
            <a:r>
              <a:rPr lang="ko-KR" altLang="en-US" sz="1400" dirty="0"/>
              <a:t>가 연결된 </a:t>
            </a:r>
            <a:r>
              <a:rPr lang="en-US" altLang="ko-KR" sz="1400" dirty="0"/>
              <a:t>GPIO </a:t>
            </a:r>
            <a:r>
              <a:rPr lang="ko-KR" altLang="en-US" sz="1400" dirty="0"/>
              <a:t>핀 을 출력으로 설정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4587627" y="2898548"/>
            <a:ext cx="4048372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</a:t>
            </a:r>
            <a:r>
              <a:rPr lang="ko-KR" altLang="en-US" sz="1400" dirty="0"/>
              <a:t>가 연결된 </a:t>
            </a:r>
            <a:r>
              <a:rPr lang="en-US" altLang="ko-KR" sz="1400" dirty="0"/>
              <a:t>GPIO </a:t>
            </a:r>
            <a:r>
              <a:rPr lang="ko-KR" altLang="en-US" sz="1400" dirty="0"/>
              <a:t>핀 을 입력으로 설정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F41925E7-0725-4DC7-85FB-B1605CED377F}"/>
              </a:ext>
            </a:extLst>
          </p:cNvPr>
          <p:cNvSpPr/>
          <p:nvPr/>
        </p:nvSpPr>
        <p:spPr>
          <a:xfrm flipH="1">
            <a:off x="4587628" y="3887942"/>
            <a:ext cx="4048370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 </a:t>
            </a:r>
            <a:r>
              <a:rPr lang="ko-KR" altLang="en-US" sz="1400" dirty="0"/>
              <a:t>입력에 따라서 </a:t>
            </a:r>
            <a:r>
              <a:rPr lang="en-US" altLang="ko-KR" sz="1400" dirty="0"/>
              <a:t>LED</a:t>
            </a:r>
            <a:r>
              <a:rPr lang="ko-KR" altLang="en-US" sz="1400" dirty="0"/>
              <a:t>를 </a:t>
            </a:r>
            <a:r>
              <a:rPr lang="en-US" altLang="ko-KR" sz="1400" dirty="0"/>
              <a:t>ON/OFF </a:t>
            </a:r>
            <a:r>
              <a:rPr lang="ko-KR" altLang="en-US" sz="1400" dirty="0"/>
              <a:t>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3B82E-B0D3-4873-8476-61D8722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74" y="5725432"/>
            <a:ext cx="4678899" cy="60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A9F0B-3D58-4696-8C45-2A0BFD63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04" y="4435597"/>
            <a:ext cx="2314575" cy="2238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0A002-ADB4-40FD-A40E-ADA963066B3F}"/>
              </a:ext>
            </a:extLst>
          </p:cNvPr>
          <p:cNvSpPr/>
          <p:nvPr/>
        </p:nvSpPr>
        <p:spPr>
          <a:xfrm>
            <a:off x="9151815" y="5812170"/>
            <a:ext cx="1891762" cy="1978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992BB5-EB35-467C-9DEC-A4128D85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17" y="4806462"/>
            <a:ext cx="3632248" cy="8212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60EB85-AD4A-47B0-B938-F4745F402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97" t="21309" r="30550" b="20228"/>
          <a:stretch/>
        </p:blipFill>
        <p:spPr>
          <a:xfrm>
            <a:off x="8811274" y="1638313"/>
            <a:ext cx="1286422" cy="23237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3BE955-88FB-4CF2-97A0-1452F0724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3501" y="1682292"/>
            <a:ext cx="1150837" cy="219367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9B0E3B-3808-429C-8619-FAD1D6D8CFD1}"/>
              </a:ext>
            </a:extLst>
          </p:cNvPr>
          <p:cNvSpPr/>
          <p:nvPr/>
        </p:nvSpPr>
        <p:spPr>
          <a:xfrm>
            <a:off x="10839937" y="1976942"/>
            <a:ext cx="203639" cy="2504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872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en-US" altLang="ko-KR" dirty="0" err="1">
                <a:solidFill>
                  <a:srgbClr val="0070C0"/>
                </a:solidFill>
              </a:rPr>
              <a:t>seoil_uni_project</a:t>
            </a:r>
            <a:r>
              <a:rPr lang="en-US" altLang="ko-KR" dirty="0">
                <a:solidFill>
                  <a:srgbClr val="0070C0"/>
                </a:solidFill>
              </a:rPr>
              <a:t>\ESP32\SW\ARDUINO\</a:t>
            </a:r>
            <a:r>
              <a:rPr lang="en-US" altLang="ko-KR" dirty="0" err="1">
                <a:solidFill>
                  <a:srgbClr val="0070C0"/>
                </a:solidFill>
              </a:rPr>
              <a:t>switch_input_led_control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BC18129-AAFF-41A5-99B7-4E0FB8039F59}"/>
              </a:ext>
            </a:extLst>
          </p:cNvPr>
          <p:cNvSpPr/>
          <p:nvPr/>
        </p:nvSpPr>
        <p:spPr>
          <a:xfrm>
            <a:off x="10209627" y="2532893"/>
            <a:ext cx="339166" cy="601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FCCB8F6F-E14E-4548-B594-6ED84B217FD5}"/>
              </a:ext>
            </a:extLst>
          </p:cNvPr>
          <p:cNvSpPr/>
          <p:nvPr/>
        </p:nvSpPr>
        <p:spPr>
          <a:xfrm>
            <a:off x="6267938" y="1083200"/>
            <a:ext cx="2259551" cy="824642"/>
          </a:xfrm>
          <a:prstGeom prst="wedgeRoundRectCallout">
            <a:avLst>
              <a:gd name="adj1" fmla="val 71787"/>
              <a:gd name="adj2" fmla="val 46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누르면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ON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02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318911" y="170475"/>
            <a:ext cx="171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UART</a:t>
            </a:r>
            <a:r>
              <a:rPr lang="ko-KR" altLang="en-US" sz="2400" b="1" dirty="0"/>
              <a:t> 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병렬 데이터의 형태를 직렬 방식으로 전환하여 데이터를 전송하는 컴퓨터 하드웨어의 일종이다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UART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일반적으로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RS-232, RS-422, RS-485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같은 통신 표준과 함께 사용한다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UART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범용을 가리키는데 이는 자료 형태나 전송 속도를 직접 구성할 수 있고 실제 전기 신호 수준과 방식이 일반적으로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UART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바깥의 특정한 드라이버 회로를 통해 관리를 받는다는 뜻이다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통신거리를 늘리거나 신뢰성을 올리기 위해서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전압 레벨을 올려주거나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차동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통신을 할 수 있는 별도의 드라이버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A2D492-00D1-4385-9926-0EDA71B339BE}"/>
              </a:ext>
            </a:extLst>
          </p:cNvPr>
          <p:cNvSpPr/>
          <p:nvPr/>
        </p:nvSpPr>
        <p:spPr>
          <a:xfrm>
            <a:off x="1395879" y="2553493"/>
            <a:ext cx="3371505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/>
              <a:t>COM</a:t>
            </a:r>
            <a:r>
              <a:rPr lang="ko-KR" altLang="en-US" dirty="0"/>
              <a:t>포트 통신설정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9" t="17074" r="23218"/>
          <a:stretch/>
        </p:blipFill>
        <p:spPr bwMode="auto">
          <a:xfrm>
            <a:off x="7632374" y="3034837"/>
            <a:ext cx="2962031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ART Explained – Digilent Blog">
            <a:extLst>
              <a:ext uri="{FF2B5EF4-FFF2-40B4-BE49-F238E27FC236}">
                <a16:creationId xmlns:a16="http://schemas.microsoft.com/office/drawing/2014/main" id="{7D1FB0F8-78F3-4A17-AEB7-9EF3F6FC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5291902"/>
            <a:ext cx="5759938" cy="13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9C2C18-6382-4254-AB94-660B84ECE3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05" t="12359"/>
          <a:stretch/>
        </p:blipFill>
        <p:spPr>
          <a:xfrm>
            <a:off x="1662491" y="3166510"/>
            <a:ext cx="2656420" cy="1981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9612923" y="4696270"/>
            <a:ext cx="1133231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612AA-FF71-41D7-BF71-8543E70AF554}"/>
              </a:ext>
            </a:extLst>
          </p:cNvPr>
          <p:cNvSpPr/>
          <p:nvPr/>
        </p:nvSpPr>
        <p:spPr>
          <a:xfrm>
            <a:off x="8546773" y="5779186"/>
            <a:ext cx="722273" cy="527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1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140713" y="201282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RS232C, RS422</a:t>
            </a:r>
            <a:endParaRPr lang="ko-KR" altLang="en-US" sz="2400" b="1" dirty="0"/>
          </a:p>
        </p:txBody>
      </p:sp>
      <p:pic>
        <p:nvPicPr>
          <p:cNvPr id="1026" name="Picture 2" descr="UART 와 RS232C 개념 이해">
            <a:extLst>
              <a:ext uri="{FF2B5EF4-FFF2-40B4-BE49-F238E27FC236}">
                <a16:creationId xmlns:a16="http://schemas.microsoft.com/office/drawing/2014/main" id="{242F8BC2-E6D6-467B-A7AF-67E9BAAA0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5"/>
          <a:stretch/>
        </p:blipFill>
        <p:spPr bwMode="auto">
          <a:xfrm>
            <a:off x="1403131" y="4605698"/>
            <a:ext cx="2230822" cy="13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232는 어떻게 동작하는가 – jundols.com">
            <a:extLst>
              <a:ext uri="{FF2B5EF4-FFF2-40B4-BE49-F238E27FC236}">
                <a16:creationId xmlns:a16="http://schemas.microsoft.com/office/drawing/2014/main" id="{6948A7B5-3E8C-43BA-BD9B-E297C905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2128172"/>
            <a:ext cx="3949263" cy="23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RS-485? – Part 2">
            <a:extLst>
              <a:ext uri="{FF2B5EF4-FFF2-40B4-BE49-F238E27FC236}">
                <a16:creationId xmlns:a16="http://schemas.microsoft.com/office/drawing/2014/main" id="{EB949229-B1F6-43F2-B91E-99ADA6A0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52" y="2342877"/>
            <a:ext cx="3128089" cy="22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9B5544-7D57-4ABA-B22B-F7380D871E1B}"/>
              </a:ext>
            </a:extLst>
          </p:cNvPr>
          <p:cNvSpPr/>
          <p:nvPr/>
        </p:nvSpPr>
        <p:spPr>
          <a:xfrm>
            <a:off x="1616596" y="1618367"/>
            <a:ext cx="2450907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RS232C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5FC27E-CC5A-4AE2-B99C-D22ECBB4D548}"/>
              </a:ext>
            </a:extLst>
          </p:cNvPr>
          <p:cNvSpPr/>
          <p:nvPr/>
        </p:nvSpPr>
        <p:spPr>
          <a:xfrm>
            <a:off x="7203483" y="1522084"/>
            <a:ext cx="2450907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RS485</a:t>
            </a:r>
            <a:endParaRPr lang="ko-KR" altLang="en-US" dirty="0"/>
          </a:p>
        </p:txBody>
      </p:sp>
      <p:pic>
        <p:nvPicPr>
          <p:cNvPr id="1032" name="Picture 8" descr="Communication via the RS485 interface - Janitza electronics">
            <a:extLst>
              <a:ext uri="{FF2B5EF4-FFF2-40B4-BE49-F238E27FC236}">
                <a16:creationId xmlns:a16="http://schemas.microsoft.com/office/drawing/2014/main" id="{F653E7DF-C87C-4B4D-B296-8039983C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31" y="4616232"/>
            <a:ext cx="5101295" cy="113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2A928715-28DA-4521-BE1E-74A40ADE18D0}"/>
              </a:ext>
            </a:extLst>
          </p:cNvPr>
          <p:cNvSpPr/>
          <p:nvPr/>
        </p:nvSpPr>
        <p:spPr>
          <a:xfrm>
            <a:off x="9654390" y="2242592"/>
            <a:ext cx="2259551" cy="824642"/>
          </a:xfrm>
          <a:prstGeom prst="wedgeRoundRectCallout">
            <a:avLst>
              <a:gd name="adj1" fmla="val -49269"/>
              <a:gd name="adj2" fmla="val 104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차분 통신 방식으로 노이즈에 강함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CE2D1F35-E420-4711-B9E4-19A608168072}"/>
              </a:ext>
            </a:extLst>
          </p:cNvPr>
          <p:cNvSpPr/>
          <p:nvPr/>
        </p:nvSpPr>
        <p:spPr>
          <a:xfrm>
            <a:off x="4466134" y="1367014"/>
            <a:ext cx="2551560" cy="1347952"/>
          </a:xfrm>
          <a:prstGeom prst="wedgeRoundRectCallout">
            <a:avLst>
              <a:gd name="adj1" fmla="val -33989"/>
              <a:gd name="adj2" fmla="val 83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UART</a:t>
            </a:r>
            <a:r>
              <a:rPr lang="ko-KR" altLang="en-US" dirty="0"/>
              <a:t>를 좀더 </a:t>
            </a:r>
            <a:r>
              <a:rPr lang="ko-KR" altLang="en-US" dirty="0" err="1"/>
              <a:t>먼거리로</a:t>
            </a:r>
            <a:r>
              <a:rPr lang="ko-KR" altLang="en-US" dirty="0"/>
              <a:t> 통신하기위해서 통신 신호의전압레벨을 올림</a:t>
            </a:r>
          </a:p>
        </p:txBody>
      </p:sp>
    </p:spTree>
    <p:extLst>
      <p:ext uri="{BB962C8B-B14F-4D97-AF65-F5344CB8AC3E}">
        <p14:creationId xmlns:p14="http://schemas.microsoft.com/office/powerpoint/2010/main" val="411671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2304</Words>
  <Application>Microsoft Office PowerPoint</Application>
  <PresentationFormat>와이드스크린</PresentationFormat>
  <Paragraphs>275</Paragraphs>
  <Slides>24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Roboto</vt:lpstr>
      <vt:lpstr>나눔스퀘어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54</cp:revision>
  <dcterms:created xsi:type="dcterms:W3CDTF">2020-11-03T03:58:13Z</dcterms:created>
  <dcterms:modified xsi:type="dcterms:W3CDTF">2020-11-11T04:47:38Z</dcterms:modified>
</cp:coreProperties>
</file>