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940DA-47ED-43EC-9C71-09C658C968EB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B901F-4DFA-4DC4-91B5-8ECC3E0721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56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B901F-4DFA-4DC4-91B5-8ECC3E07213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17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5E1FA1D-67FE-4855-9B72-BF5BE2D8A5EE}" type="datetimeFigureOut">
              <a:rPr lang="fr-FR" smtClean="0"/>
              <a:t>26/07/2021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9A11ACC-08DC-44B5-B830-89D1B554ADE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400" dirty="0" smtClean="0"/>
              <a:t>INTRODUCTION AUX BD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 THIAM</a:t>
            </a:r>
          </a:p>
          <a:p>
            <a:r>
              <a:rPr lang="fr-FR" dirty="0" smtClean="0"/>
              <a:t>cthiam@univ-thies.sn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8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Arial"/>
                <a:cs typeface="Arial"/>
              </a:rPr>
              <a:t>Pour</a:t>
            </a:r>
            <a:r>
              <a:rPr lang="fr-FR" b="1" spc="-35" dirty="0" smtClean="0">
                <a:latin typeface="Arial"/>
                <a:cs typeface="Arial"/>
              </a:rPr>
              <a:t> </a:t>
            </a:r>
            <a:r>
              <a:rPr lang="fr-FR" b="1" spc="-5" dirty="0" smtClean="0">
                <a:latin typeface="Arial"/>
                <a:cs typeface="Arial"/>
              </a:rPr>
              <a:t>résumer</a:t>
            </a:r>
            <a:r>
              <a:rPr lang="fr-FR" b="1" spc="-3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: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4" name="object 2"/>
          <p:cNvSpPr txBox="1"/>
          <p:nvPr/>
        </p:nvSpPr>
        <p:spPr>
          <a:xfrm>
            <a:off x="242836" y="859664"/>
            <a:ext cx="8721652" cy="5501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"/>
              <a:cs typeface="Arial"/>
            </a:endParaRPr>
          </a:p>
          <a:p>
            <a:pPr marL="12890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fonctions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SGBD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70"/>
              </a:spcBef>
              <a:buSzPct val="5555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  <a:r>
              <a:rPr sz="18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DONNEES</a:t>
            </a:r>
            <a:endParaRPr sz="1800" dirty="0">
              <a:latin typeface="Arial"/>
              <a:cs typeface="Arial"/>
            </a:endParaRPr>
          </a:p>
          <a:p>
            <a:pPr marL="462280">
              <a:lnSpc>
                <a:spcPts val="2120"/>
              </a:lnSpc>
              <a:spcBef>
                <a:spcPts val="1515"/>
              </a:spcBef>
            </a:pPr>
            <a:r>
              <a:rPr sz="1600" dirty="0">
                <a:latin typeface="Symbol"/>
                <a:cs typeface="Symbol"/>
              </a:rPr>
              <a:t>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Arial"/>
                <a:cs typeface="Arial"/>
              </a:rPr>
              <a:t>Langage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définition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des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données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(DDL)</a:t>
            </a:r>
            <a:endParaRPr sz="1800" dirty="0">
              <a:latin typeface="Arial"/>
              <a:cs typeface="Arial"/>
            </a:endParaRPr>
          </a:p>
          <a:p>
            <a:pPr marL="690880">
              <a:lnSpc>
                <a:spcPts val="2120"/>
              </a:lnSpc>
            </a:pPr>
            <a:r>
              <a:rPr sz="1800" dirty="0">
                <a:latin typeface="Arial MT"/>
                <a:cs typeface="Arial MT"/>
              </a:rPr>
              <a:t>(conforme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modèle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données)</a:t>
            </a:r>
          </a:p>
          <a:p>
            <a:pPr marL="241300" indent="-228600">
              <a:lnSpc>
                <a:spcPct val="100000"/>
              </a:lnSpc>
              <a:spcBef>
                <a:spcPts val="1770"/>
              </a:spcBef>
              <a:buSzPct val="5555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MANIPULATION</a:t>
            </a:r>
            <a:r>
              <a:rPr sz="1800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DONNEES</a:t>
            </a:r>
            <a:endParaRPr sz="1800" dirty="0">
              <a:latin typeface="Arial"/>
              <a:cs typeface="Arial"/>
            </a:endParaRPr>
          </a:p>
          <a:p>
            <a:pPr marL="462280" marR="3902075">
              <a:lnSpc>
                <a:spcPct val="192200"/>
              </a:lnSpc>
            </a:pPr>
            <a:r>
              <a:rPr sz="1800" dirty="0">
                <a:latin typeface="Arial MT"/>
                <a:cs typeface="Arial MT"/>
              </a:rPr>
              <a:t>Interrogation  Mise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jour</a:t>
            </a:r>
          </a:p>
          <a:p>
            <a:pPr marL="911860">
              <a:lnSpc>
                <a:spcPts val="2075"/>
              </a:lnSpc>
            </a:pPr>
            <a:r>
              <a:rPr sz="1800" spc="-5" dirty="0">
                <a:latin typeface="Arial MT"/>
                <a:cs typeface="Arial MT"/>
              </a:rPr>
              <a:t>insertion,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suppression,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modification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 MT"/>
              <a:cs typeface="Arial MT"/>
            </a:endParaRPr>
          </a:p>
          <a:p>
            <a:pPr marL="462280">
              <a:lnSpc>
                <a:spcPts val="2120"/>
              </a:lnSpc>
              <a:spcBef>
                <a:spcPts val="5"/>
              </a:spcBef>
            </a:pPr>
            <a:r>
              <a:rPr sz="1600" dirty="0">
                <a:latin typeface="Symbol"/>
                <a:cs typeface="Symbol"/>
              </a:rPr>
              <a:t>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Arial"/>
                <a:cs typeface="Arial"/>
              </a:rPr>
              <a:t>Langage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manipulation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des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données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(DML)</a:t>
            </a:r>
            <a:endParaRPr sz="1800" dirty="0">
              <a:latin typeface="Arial"/>
              <a:cs typeface="Arial"/>
            </a:endParaRPr>
          </a:p>
          <a:p>
            <a:pPr marL="690880">
              <a:lnSpc>
                <a:spcPts val="2120"/>
              </a:lnSpc>
            </a:pPr>
            <a:r>
              <a:rPr sz="1800" dirty="0">
                <a:latin typeface="Arial MT"/>
                <a:cs typeface="Arial MT"/>
              </a:rPr>
              <a:t>(langage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requête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déclaratif)</a:t>
            </a:r>
          </a:p>
          <a:p>
            <a:pPr marL="240665" marR="2399030" indent="-240665">
              <a:lnSpc>
                <a:spcPct val="192200"/>
              </a:lnSpc>
              <a:buSzPct val="5555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CONTRÔLE</a:t>
            </a:r>
            <a:r>
              <a:rPr sz="1800" b="1" spc="-5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DONNEES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Contraintes </a:t>
            </a:r>
            <a:r>
              <a:rPr sz="1800" dirty="0">
                <a:latin typeface="Arial MT"/>
                <a:cs typeface="Arial MT"/>
              </a:rPr>
              <a:t>d'intégrité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Contrôle des droits d'accès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Gestion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transactions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</a:pPr>
            <a:r>
              <a:rPr sz="1600" dirty="0">
                <a:latin typeface="Symbol"/>
                <a:cs typeface="Symbol"/>
              </a:rPr>
              <a:t>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Arial"/>
                <a:cs typeface="Arial"/>
              </a:rPr>
              <a:t>Langage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contrôle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des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données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(DCL)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2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6648" cy="634082"/>
          </a:xfrm>
        </p:spPr>
        <p:txBody>
          <a:bodyPr>
            <a:normAutofit fontScale="90000"/>
          </a:bodyPr>
          <a:lstStyle/>
          <a:p>
            <a:r>
              <a:rPr lang="fr-FR" sz="3600" b="1" spc="-5" dirty="0" smtClean="0">
                <a:solidFill>
                  <a:srgbClr val="000080"/>
                </a:solidFill>
                <a:latin typeface="Arial"/>
                <a:cs typeface="Arial"/>
              </a:rPr>
              <a:t>Notion</a:t>
            </a:r>
            <a:r>
              <a:rPr lang="fr-FR" sz="3600" b="1" spc="-2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sz="3600" b="1" dirty="0" smtClean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lang="fr-FR" sz="3600" b="1" spc="-1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sz="3600" b="1" spc="-5" dirty="0" smtClean="0">
                <a:solidFill>
                  <a:srgbClr val="000080"/>
                </a:solidFill>
                <a:latin typeface="Arial"/>
                <a:cs typeface="Arial"/>
              </a:rPr>
              <a:t>modélisation</a:t>
            </a:r>
            <a:r>
              <a:rPr lang="fr-FR" sz="3600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sz="3600" b="1" dirty="0" smtClean="0">
                <a:solidFill>
                  <a:srgbClr val="000080"/>
                </a:solidFill>
                <a:latin typeface="Arial"/>
                <a:cs typeface="Arial"/>
              </a:rPr>
              <a:t>des</a:t>
            </a:r>
            <a:r>
              <a:rPr lang="fr-FR" sz="3600" b="1" spc="-1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sz="3600" b="1" spc="-5" dirty="0" smtClean="0">
                <a:solidFill>
                  <a:srgbClr val="000080"/>
                </a:solidFill>
                <a:latin typeface="Arial"/>
                <a:cs typeface="Arial"/>
              </a:rPr>
              <a:t>données</a:t>
            </a:r>
            <a:endParaRPr lang="fr-FR" sz="3600" dirty="0"/>
          </a:p>
        </p:txBody>
      </p:sp>
      <p:sp>
        <p:nvSpPr>
          <p:cNvPr id="5" name="object 3"/>
          <p:cNvSpPr txBox="1"/>
          <p:nvPr/>
        </p:nvSpPr>
        <p:spPr>
          <a:xfrm>
            <a:off x="1255532" y="7379458"/>
            <a:ext cx="7642636" cy="139204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41300" marR="108585" indent="-228600">
              <a:lnSpc>
                <a:spcPts val="2080"/>
              </a:lnSpc>
              <a:spcBef>
                <a:spcPts val="235"/>
              </a:spcBef>
              <a:buSzPct val="5555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800" spc="-5" dirty="0">
                <a:latin typeface="Arial MT"/>
                <a:cs typeface="Arial MT"/>
              </a:rPr>
              <a:t>Les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modèles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souvent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trop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limités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pour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pouvoir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représenter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directement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monde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réel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600">
              <a:latin typeface="Arial MT"/>
              <a:cs typeface="Arial MT"/>
            </a:endParaRPr>
          </a:p>
          <a:p>
            <a:pPr marL="241300" marR="5080" indent="-228600">
              <a:lnSpc>
                <a:spcPts val="2080"/>
              </a:lnSpc>
              <a:buSzPct val="5555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800" dirty="0">
                <a:latin typeface="Arial MT"/>
                <a:cs typeface="Arial MT"/>
              </a:rPr>
              <a:t>Méthodologies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conception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présentées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ACSI,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SGBD2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755576" y="1196752"/>
            <a:ext cx="2589780" cy="933450"/>
          </a:xfrm>
          <a:custGeom>
            <a:avLst/>
            <a:gdLst/>
            <a:ahLst/>
            <a:cxnLst/>
            <a:rect l="l" t="t" r="r" b="b"/>
            <a:pathLst>
              <a:path w="1830070" h="933450">
                <a:moveTo>
                  <a:pt x="257556" y="228600"/>
                </a:moveTo>
                <a:lnTo>
                  <a:pt x="203787" y="237136"/>
                </a:lnTo>
                <a:lnTo>
                  <a:pt x="157162" y="249459"/>
                </a:lnTo>
                <a:lnTo>
                  <a:pt x="113109" y="267926"/>
                </a:lnTo>
                <a:lnTo>
                  <a:pt x="67056" y="294893"/>
                </a:lnTo>
                <a:lnTo>
                  <a:pt x="58376" y="305752"/>
                </a:lnTo>
                <a:lnTo>
                  <a:pt x="42195" y="325183"/>
                </a:lnTo>
                <a:lnTo>
                  <a:pt x="26443" y="343757"/>
                </a:lnTo>
                <a:lnTo>
                  <a:pt x="19050" y="352043"/>
                </a:lnTo>
                <a:lnTo>
                  <a:pt x="14037" y="365307"/>
                </a:lnTo>
                <a:lnTo>
                  <a:pt x="8096" y="386714"/>
                </a:lnTo>
                <a:lnTo>
                  <a:pt x="2869" y="407550"/>
                </a:lnTo>
                <a:lnTo>
                  <a:pt x="0" y="419100"/>
                </a:lnTo>
                <a:lnTo>
                  <a:pt x="377" y="444995"/>
                </a:lnTo>
                <a:lnTo>
                  <a:pt x="1194" y="492764"/>
                </a:lnTo>
                <a:lnTo>
                  <a:pt x="4718" y="550444"/>
                </a:lnTo>
                <a:lnTo>
                  <a:pt x="13216" y="606076"/>
                </a:lnTo>
                <a:lnTo>
                  <a:pt x="28956" y="647700"/>
                </a:lnTo>
                <a:lnTo>
                  <a:pt x="58423" y="683061"/>
                </a:lnTo>
                <a:lnTo>
                  <a:pt x="86106" y="704850"/>
                </a:lnTo>
                <a:lnTo>
                  <a:pt x="131444" y="746093"/>
                </a:lnTo>
                <a:lnTo>
                  <a:pt x="181356" y="781050"/>
                </a:lnTo>
                <a:lnTo>
                  <a:pt x="225788" y="801594"/>
                </a:lnTo>
                <a:lnTo>
                  <a:pt x="270820" y="819125"/>
                </a:lnTo>
                <a:lnTo>
                  <a:pt x="316410" y="834014"/>
                </a:lnTo>
                <a:lnTo>
                  <a:pt x="362516" y="846630"/>
                </a:lnTo>
                <a:lnTo>
                  <a:pt x="409098" y="857345"/>
                </a:lnTo>
                <a:lnTo>
                  <a:pt x="456114" y="866528"/>
                </a:lnTo>
                <a:lnTo>
                  <a:pt x="503524" y="874549"/>
                </a:lnTo>
                <a:lnTo>
                  <a:pt x="551285" y="881780"/>
                </a:lnTo>
                <a:lnTo>
                  <a:pt x="599357" y="888590"/>
                </a:lnTo>
                <a:lnTo>
                  <a:pt x="647700" y="895350"/>
                </a:lnTo>
                <a:lnTo>
                  <a:pt x="686538" y="901326"/>
                </a:lnTo>
                <a:lnTo>
                  <a:pt x="737925" y="910137"/>
                </a:lnTo>
                <a:lnTo>
                  <a:pt x="781050" y="914400"/>
                </a:lnTo>
                <a:lnTo>
                  <a:pt x="857619" y="920591"/>
                </a:lnTo>
                <a:lnTo>
                  <a:pt x="942117" y="926782"/>
                </a:lnTo>
                <a:lnTo>
                  <a:pt x="1010471" y="931544"/>
                </a:lnTo>
                <a:lnTo>
                  <a:pt x="1038606" y="933450"/>
                </a:lnTo>
                <a:lnTo>
                  <a:pt x="1101389" y="931651"/>
                </a:lnTo>
                <a:lnTo>
                  <a:pt x="1157191" y="929853"/>
                </a:lnTo>
                <a:lnTo>
                  <a:pt x="1207443" y="927963"/>
                </a:lnTo>
                <a:lnTo>
                  <a:pt x="1253575" y="925890"/>
                </a:lnTo>
                <a:lnTo>
                  <a:pt x="1297019" y="923543"/>
                </a:lnTo>
                <a:lnTo>
                  <a:pt x="1339205" y="920831"/>
                </a:lnTo>
                <a:lnTo>
                  <a:pt x="1381566" y="917661"/>
                </a:lnTo>
                <a:lnTo>
                  <a:pt x="1425531" y="913942"/>
                </a:lnTo>
                <a:lnTo>
                  <a:pt x="1472532" y="909584"/>
                </a:lnTo>
                <a:lnTo>
                  <a:pt x="1524000" y="904493"/>
                </a:lnTo>
                <a:lnTo>
                  <a:pt x="1543942" y="901195"/>
                </a:lnTo>
                <a:lnTo>
                  <a:pt x="1564100" y="898683"/>
                </a:lnTo>
                <a:lnTo>
                  <a:pt x="1583257" y="894314"/>
                </a:lnTo>
                <a:lnTo>
                  <a:pt x="1600200" y="885443"/>
                </a:lnTo>
                <a:lnTo>
                  <a:pt x="1609689" y="878145"/>
                </a:lnTo>
                <a:lnTo>
                  <a:pt x="1618964" y="870489"/>
                </a:lnTo>
                <a:lnTo>
                  <a:pt x="1628382" y="863262"/>
                </a:lnTo>
                <a:lnTo>
                  <a:pt x="1673733" y="844296"/>
                </a:lnTo>
                <a:lnTo>
                  <a:pt x="1695450" y="838200"/>
                </a:lnTo>
                <a:lnTo>
                  <a:pt x="1702546" y="830568"/>
                </a:lnTo>
                <a:lnTo>
                  <a:pt x="1739074" y="805243"/>
                </a:lnTo>
                <a:lnTo>
                  <a:pt x="1746480" y="803671"/>
                </a:lnTo>
                <a:lnTo>
                  <a:pt x="1752600" y="800100"/>
                </a:lnTo>
                <a:lnTo>
                  <a:pt x="1763589" y="787098"/>
                </a:lnTo>
                <a:lnTo>
                  <a:pt x="1773078" y="772668"/>
                </a:lnTo>
                <a:lnTo>
                  <a:pt x="1781853" y="757666"/>
                </a:lnTo>
                <a:lnTo>
                  <a:pt x="1790700" y="742950"/>
                </a:lnTo>
                <a:lnTo>
                  <a:pt x="1819990" y="665503"/>
                </a:lnTo>
                <a:lnTo>
                  <a:pt x="1826611" y="615878"/>
                </a:lnTo>
                <a:lnTo>
                  <a:pt x="1829618" y="565498"/>
                </a:lnTo>
                <a:lnTo>
                  <a:pt x="1829018" y="514740"/>
                </a:lnTo>
                <a:lnTo>
                  <a:pt x="1824818" y="463982"/>
                </a:lnTo>
                <a:lnTo>
                  <a:pt x="1817025" y="413602"/>
                </a:lnTo>
                <a:lnTo>
                  <a:pt x="1805646" y="363977"/>
                </a:lnTo>
                <a:lnTo>
                  <a:pt x="1790687" y="315486"/>
                </a:lnTo>
                <a:lnTo>
                  <a:pt x="1772157" y="268507"/>
                </a:lnTo>
                <a:lnTo>
                  <a:pt x="1750060" y="223417"/>
                </a:lnTo>
                <a:lnTo>
                  <a:pt x="1724406" y="180593"/>
                </a:lnTo>
                <a:lnTo>
                  <a:pt x="1694878" y="134778"/>
                </a:lnTo>
                <a:lnTo>
                  <a:pt x="1657350" y="95250"/>
                </a:lnTo>
                <a:lnTo>
                  <a:pt x="1612580" y="65958"/>
                </a:lnTo>
                <a:lnTo>
                  <a:pt x="1567299" y="41970"/>
                </a:lnTo>
                <a:lnTo>
                  <a:pt x="1520628" y="23103"/>
                </a:lnTo>
                <a:lnTo>
                  <a:pt x="1471690" y="9174"/>
                </a:lnTo>
                <a:lnTo>
                  <a:pt x="1419606" y="0"/>
                </a:lnTo>
                <a:lnTo>
                  <a:pt x="1369691" y="3155"/>
                </a:lnTo>
                <a:lnTo>
                  <a:pt x="1319822" y="6604"/>
                </a:lnTo>
                <a:lnTo>
                  <a:pt x="1269991" y="10288"/>
                </a:lnTo>
                <a:lnTo>
                  <a:pt x="1220188" y="14149"/>
                </a:lnTo>
                <a:lnTo>
                  <a:pt x="1170407" y="18129"/>
                </a:lnTo>
                <a:lnTo>
                  <a:pt x="1120638" y="22169"/>
                </a:lnTo>
                <a:lnTo>
                  <a:pt x="1070873" y="26211"/>
                </a:lnTo>
                <a:lnTo>
                  <a:pt x="1021104" y="30196"/>
                </a:lnTo>
                <a:lnTo>
                  <a:pt x="971323" y="34068"/>
                </a:lnTo>
                <a:lnTo>
                  <a:pt x="921520" y="37767"/>
                </a:lnTo>
                <a:lnTo>
                  <a:pt x="871689" y="41234"/>
                </a:lnTo>
                <a:lnTo>
                  <a:pt x="821820" y="44413"/>
                </a:lnTo>
                <a:lnTo>
                  <a:pt x="771906" y="47243"/>
                </a:lnTo>
                <a:lnTo>
                  <a:pt x="754189" y="51875"/>
                </a:lnTo>
                <a:lnTo>
                  <a:pt x="692181" y="67710"/>
                </a:lnTo>
                <a:lnTo>
                  <a:pt x="622494" y="95726"/>
                </a:lnTo>
                <a:lnTo>
                  <a:pt x="578640" y="115824"/>
                </a:lnTo>
                <a:lnTo>
                  <a:pt x="534828" y="135921"/>
                </a:lnTo>
                <a:lnTo>
                  <a:pt x="490699" y="155448"/>
                </a:lnTo>
                <a:lnTo>
                  <a:pt x="445893" y="173831"/>
                </a:lnTo>
                <a:lnTo>
                  <a:pt x="400050" y="190500"/>
                </a:lnTo>
                <a:lnTo>
                  <a:pt x="343471" y="205168"/>
                </a:lnTo>
                <a:lnTo>
                  <a:pt x="314539" y="211502"/>
                </a:lnTo>
                <a:lnTo>
                  <a:pt x="285750" y="218693"/>
                </a:lnTo>
                <a:lnTo>
                  <a:pt x="262806" y="224742"/>
                </a:lnTo>
                <a:lnTo>
                  <a:pt x="249078" y="227647"/>
                </a:lnTo>
                <a:lnTo>
                  <a:pt x="246637" y="228552"/>
                </a:lnTo>
                <a:lnTo>
                  <a:pt x="257556" y="228600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1025515" y="1583337"/>
            <a:ext cx="7456625" cy="117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UNIVERS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REEL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456180" marR="5080">
              <a:lnSpc>
                <a:spcPts val="1850"/>
              </a:lnSpc>
              <a:spcBef>
                <a:spcPts val="1170"/>
              </a:spcBef>
            </a:pPr>
            <a:r>
              <a:rPr sz="1600" b="1" spc="-5" dirty="0">
                <a:latin typeface="Arial"/>
                <a:cs typeface="Arial"/>
              </a:rPr>
              <a:t>Modèles sémantiques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Orientés </a:t>
            </a:r>
            <a:r>
              <a:rPr sz="1600" b="1" dirty="0">
                <a:latin typeface="Arial"/>
                <a:cs typeface="Arial"/>
              </a:rPr>
              <a:t>« </a:t>
            </a:r>
            <a:r>
              <a:rPr sz="1600" b="1" spc="-5" dirty="0">
                <a:latin typeface="Arial"/>
                <a:cs typeface="Arial"/>
              </a:rPr>
              <a:t>conception </a:t>
            </a:r>
            <a:r>
              <a:rPr sz="1600" b="1" dirty="0">
                <a:latin typeface="Arial"/>
                <a:cs typeface="Arial"/>
              </a:rPr>
              <a:t>» 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Entité-Association,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Merise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007904" y="3116992"/>
            <a:ext cx="2329184" cy="5418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2555" marR="113664" algn="ctr">
              <a:lnSpc>
                <a:spcPts val="1850"/>
              </a:lnSpc>
              <a:spcBef>
                <a:spcPts val="425"/>
              </a:spcBef>
            </a:pPr>
            <a:r>
              <a:rPr sz="1600" b="1" spc="-5" dirty="0">
                <a:latin typeface="Arial"/>
                <a:cs typeface="Arial"/>
              </a:rPr>
              <a:t>MODELE </a:t>
            </a:r>
            <a:r>
              <a:rPr sz="1600" b="1" dirty="0">
                <a:latin typeface="Arial"/>
                <a:cs typeface="Arial"/>
              </a:rPr>
              <a:t> CONCEPTUEL  </a:t>
            </a:r>
            <a:r>
              <a:rPr sz="1600" b="1" spc="-5" dirty="0">
                <a:latin typeface="Arial"/>
                <a:cs typeface="Arial"/>
              </a:rPr>
              <a:t>MCD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007904" y="4653136"/>
            <a:ext cx="2329184" cy="5418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53695" marR="344805" indent="27940">
              <a:lnSpc>
                <a:spcPts val="1850"/>
              </a:lnSpc>
              <a:spcBef>
                <a:spcPts val="425"/>
              </a:spcBef>
            </a:pPr>
            <a:r>
              <a:rPr sz="1600" b="1" spc="-5" dirty="0">
                <a:latin typeface="Arial"/>
                <a:cs typeface="Arial"/>
              </a:rPr>
              <a:t>SCHEMA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LOGIQUE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779913" y="4052217"/>
            <a:ext cx="3807578" cy="51552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20"/>
              </a:spcBef>
            </a:pPr>
            <a:r>
              <a:rPr sz="1600" b="1" spc="-5" dirty="0">
                <a:latin typeface="Arial"/>
                <a:cs typeface="Arial"/>
              </a:rPr>
              <a:t>Modèles de BD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Hiérarchique,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Réseau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Relationnel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…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1" name="object 9"/>
          <p:cNvGrpSpPr/>
          <p:nvPr/>
        </p:nvGrpSpPr>
        <p:grpSpPr>
          <a:xfrm>
            <a:off x="2078682" y="3861048"/>
            <a:ext cx="186910" cy="640080"/>
            <a:chOff x="1946148" y="4751070"/>
            <a:chExt cx="132080" cy="640080"/>
          </a:xfrm>
        </p:grpSpPr>
        <p:sp>
          <p:nvSpPr>
            <p:cNvPr id="12" name="object 10"/>
            <p:cNvSpPr/>
            <p:nvPr/>
          </p:nvSpPr>
          <p:spPr>
            <a:xfrm>
              <a:off x="2012442" y="4751070"/>
              <a:ext cx="0" cy="510540"/>
            </a:xfrm>
            <a:custGeom>
              <a:avLst/>
              <a:gdLst/>
              <a:ahLst/>
              <a:cxnLst/>
              <a:rect l="l" t="t" r="r" b="b"/>
              <a:pathLst>
                <a:path h="510539">
                  <a:moveTo>
                    <a:pt x="0" y="0"/>
                  </a:moveTo>
                  <a:lnTo>
                    <a:pt x="0" y="510539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1946148" y="5260086"/>
              <a:ext cx="132080" cy="131445"/>
            </a:xfrm>
            <a:custGeom>
              <a:avLst/>
              <a:gdLst/>
              <a:ahLst/>
              <a:cxnLst/>
              <a:rect l="l" t="t" r="r" b="b"/>
              <a:pathLst>
                <a:path w="132080" h="131445">
                  <a:moveTo>
                    <a:pt x="131825" y="0"/>
                  </a:moveTo>
                  <a:lnTo>
                    <a:pt x="0" y="0"/>
                  </a:lnTo>
                  <a:lnTo>
                    <a:pt x="66293" y="131063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2"/>
          <p:cNvGrpSpPr/>
          <p:nvPr/>
        </p:nvGrpSpPr>
        <p:grpSpPr>
          <a:xfrm>
            <a:off x="2078682" y="2284864"/>
            <a:ext cx="186910" cy="640080"/>
            <a:chOff x="1946148" y="2922270"/>
            <a:chExt cx="132080" cy="640080"/>
          </a:xfrm>
        </p:grpSpPr>
        <p:sp>
          <p:nvSpPr>
            <p:cNvPr id="15" name="object 13"/>
            <p:cNvSpPr/>
            <p:nvPr/>
          </p:nvSpPr>
          <p:spPr>
            <a:xfrm>
              <a:off x="2012442" y="2922270"/>
              <a:ext cx="0" cy="510540"/>
            </a:xfrm>
            <a:custGeom>
              <a:avLst/>
              <a:gdLst/>
              <a:ahLst/>
              <a:cxnLst/>
              <a:rect l="l" t="t" r="r" b="b"/>
              <a:pathLst>
                <a:path h="510539">
                  <a:moveTo>
                    <a:pt x="0" y="0"/>
                  </a:moveTo>
                  <a:lnTo>
                    <a:pt x="0" y="510539"/>
                  </a:lnTo>
                </a:path>
              </a:pathLst>
            </a:custGeom>
            <a:ln w="22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1946148" y="3431286"/>
              <a:ext cx="132080" cy="131445"/>
            </a:xfrm>
            <a:custGeom>
              <a:avLst/>
              <a:gdLst/>
              <a:ahLst/>
              <a:cxnLst/>
              <a:rect l="l" t="t" r="r" b="b"/>
              <a:pathLst>
                <a:path w="132080" h="131445">
                  <a:moveTo>
                    <a:pt x="131825" y="0"/>
                  </a:moveTo>
                  <a:lnTo>
                    <a:pt x="0" y="0"/>
                  </a:lnTo>
                  <a:lnTo>
                    <a:pt x="66293" y="131064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62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</a:t>
            </a:r>
            <a:r>
              <a:rPr lang="fr-FR" b="1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modèle</a:t>
            </a:r>
            <a:r>
              <a:rPr lang="fr-FR" b="1" spc="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Entité-Association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35378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fr-FR" sz="2400" dirty="0" smtClean="0">
                <a:latin typeface="Arial MT"/>
                <a:cs typeface="Arial MT"/>
              </a:rPr>
              <a:t>EA</a:t>
            </a:r>
            <a:r>
              <a:rPr lang="fr-FR" sz="2400" spc="-20" dirty="0" smtClean="0">
                <a:latin typeface="Arial MT"/>
                <a:cs typeface="Arial MT"/>
              </a:rPr>
              <a:t> </a:t>
            </a:r>
            <a:r>
              <a:rPr lang="fr-FR" sz="2400" spc="-5" dirty="0" smtClean="0">
                <a:latin typeface="Arial MT"/>
                <a:cs typeface="Arial MT"/>
              </a:rPr>
              <a:t>en</a:t>
            </a:r>
            <a:r>
              <a:rPr lang="fr-FR" sz="2400" spc="-15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français,</a:t>
            </a:r>
            <a:r>
              <a:rPr lang="fr-FR" sz="2400" spc="-15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ER</a:t>
            </a:r>
            <a:r>
              <a:rPr lang="fr-FR" sz="2400" spc="-15" dirty="0" smtClean="0">
                <a:latin typeface="Arial MT"/>
                <a:cs typeface="Arial MT"/>
              </a:rPr>
              <a:t> </a:t>
            </a:r>
            <a:r>
              <a:rPr lang="fr-FR" sz="2400" spc="-5" dirty="0" smtClean="0">
                <a:latin typeface="Arial MT"/>
                <a:cs typeface="Arial MT"/>
              </a:rPr>
              <a:t>en</a:t>
            </a:r>
            <a:r>
              <a:rPr lang="fr-FR" sz="2400" spc="-15" dirty="0" smtClean="0">
                <a:latin typeface="Arial MT"/>
                <a:cs typeface="Arial MT"/>
              </a:rPr>
              <a:t> </a:t>
            </a:r>
            <a:r>
              <a:rPr lang="fr-FR" sz="2400" spc="-5" dirty="0" smtClean="0">
                <a:latin typeface="Arial MT"/>
                <a:cs typeface="Arial MT"/>
              </a:rPr>
              <a:t>anglais</a:t>
            </a:r>
            <a:r>
              <a:rPr lang="fr-FR" sz="2400" spc="-15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(pour</a:t>
            </a:r>
            <a:r>
              <a:rPr lang="fr-FR" sz="2400" spc="-15" dirty="0" smtClean="0">
                <a:latin typeface="Arial MT"/>
                <a:cs typeface="Arial MT"/>
              </a:rPr>
              <a:t> </a:t>
            </a:r>
            <a:r>
              <a:rPr lang="fr-FR" sz="2400" dirty="0" err="1" smtClean="0">
                <a:latin typeface="Arial MT"/>
                <a:cs typeface="Arial MT"/>
              </a:rPr>
              <a:t>Entity</a:t>
            </a:r>
            <a:r>
              <a:rPr lang="fr-FR" sz="2400" spc="-15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Relationship)</a:t>
            </a:r>
          </a:p>
          <a:p>
            <a:pPr marL="12700" marR="707390">
              <a:lnSpc>
                <a:spcPts val="2080"/>
              </a:lnSpc>
            </a:pPr>
            <a:r>
              <a:rPr lang="fr-FR" sz="2400" dirty="0" smtClean="0">
                <a:latin typeface="Arial MT"/>
                <a:cs typeface="Arial MT"/>
              </a:rPr>
              <a:t>Formalisme retenu </a:t>
            </a:r>
            <a:r>
              <a:rPr lang="fr-FR" sz="2400" spc="-5" dirty="0" smtClean="0">
                <a:latin typeface="Arial MT"/>
                <a:cs typeface="Arial MT"/>
              </a:rPr>
              <a:t>par l'ISO pour décrire l'aspect </a:t>
            </a:r>
            <a:r>
              <a:rPr lang="fr-FR" sz="2400" spc="-49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conceptuel des données à </a:t>
            </a:r>
            <a:r>
              <a:rPr lang="fr-FR" sz="2400" spc="-5" dirty="0" smtClean="0">
                <a:latin typeface="Arial MT"/>
                <a:cs typeface="Arial MT"/>
              </a:rPr>
              <a:t>l’aide d’</a:t>
            </a:r>
            <a:r>
              <a:rPr lang="fr-FR" sz="2400" i="1" spc="-5" dirty="0" smtClean="0">
                <a:latin typeface="Arial"/>
                <a:cs typeface="Arial"/>
              </a:rPr>
              <a:t>entités </a:t>
            </a:r>
            <a:r>
              <a:rPr lang="fr-FR" sz="2400" spc="-5" dirty="0" smtClean="0">
                <a:latin typeface="Arial MT"/>
                <a:cs typeface="Arial MT"/>
              </a:rPr>
              <a:t>et </a:t>
            </a:r>
            <a:r>
              <a:rPr lang="fr-FR" sz="2400" dirty="0" smtClean="0">
                <a:latin typeface="Arial MT"/>
                <a:cs typeface="Arial MT"/>
              </a:rPr>
              <a:t> d’</a:t>
            </a:r>
            <a:r>
              <a:rPr lang="fr-FR" sz="2400" i="1" dirty="0" smtClean="0">
                <a:latin typeface="Arial"/>
                <a:cs typeface="Arial"/>
              </a:rPr>
              <a:t>associations</a:t>
            </a:r>
          </a:p>
          <a:p>
            <a:pPr marL="12700" marR="707390">
              <a:lnSpc>
                <a:spcPts val="2080"/>
              </a:lnSpc>
            </a:pP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 concept d’entité</a:t>
            </a:r>
            <a:endParaRPr lang="fr-FR" dirty="0" smtClean="0">
              <a:latin typeface="Arial"/>
              <a:cs typeface="Arial"/>
            </a:endParaRPr>
          </a:p>
          <a:p>
            <a:pPr marL="812800" lvl="2">
              <a:spcBef>
                <a:spcPts val="100"/>
              </a:spcBef>
            </a:pPr>
            <a:r>
              <a:rPr lang="fr-FR" spc="-5" dirty="0" smtClean="0">
                <a:solidFill>
                  <a:srgbClr val="000080"/>
                </a:solidFill>
                <a:latin typeface="Arial MT"/>
                <a:cs typeface="Arial MT"/>
              </a:rPr>
              <a:t>Représentation</a:t>
            </a:r>
            <a:r>
              <a:rPr lang="fr-FR" spc="-2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Arial MT"/>
                <a:cs typeface="Arial MT"/>
              </a:rPr>
              <a:t>d’un</a:t>
            </a:r>
            <a:r>
              <a:rPr lang="fr-FR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Arial MT"/>
                <a:cs typeface="Arial MT"/>
              </a:rPr>
              <a:t>objet</a:t>
            </a:r>
            <a:r>
              <a:rPr lang="fr-FR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Arial MT"/>
                <a:cs typeface="Arial MT"/>
              </a:rPr>
              <a:t>matériel</a:t>
            </a:r>
            <a:r>
              <a:rPr lang="fr-FR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Arial MT"/>
                <a:cs typeface="Arial MT"/>
              </a:rPr>
              <a:t>ou</a:t>
            </a:r>
            <a:r>
              <a:rPr lang="fr-FR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Arial MT"/>
                <a:cs typeface="Arial MT"/>
              </a:rPr>
              <a:t>immatériel</a:t>
            </a:r>
            <a:endParaRPr lang="fr-FR" dirty="0" smtClean="0">
              <a:latin typeface="Arial MT"/>
              <a:cs typeface="Arial MT"/>
            </a:endParaRPr>
          </a:p>
          <a:p>
            <a:pPr marL="812800" lvl="2"/>
            <a:r>
              <a:rPr lang="fr-FR" dirty="0" smtClean="0">
                <a:latin typeface="Arial MT"/>
                <a:cs typeface="Arial MT"/>
              </a:rPr>
              <a:t>Par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exemple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un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employé,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un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projet,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un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bulletin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paie</a:t>
            </a:r>
          </a:p>
          <a:p>
            <a:pPr marL="1040765" marR="883285" lvl="2">
              <a:lnSpc>
                <a:spcPts val="2080"/>
              </a:lnSpc>
              <a:spcBef>
                <a:spcPts val="235"/>
              </a:spcBef>
              <a:buFont typeface="Symbol"/>
              <a:buChar char=""/>
              <a:tabLst>
                <a:tab pos="241935" algn="l"/>
              </a:tabLst>
            </a:pPr>
            <a:endParaRPr lang="fr-FR" sz="2000" spc="-5" dirty="0" smtClean="0">
              <a:latin typeface="Arial MT"/>
              <a:cs typeface="Arial MT"/>
            </a:endParaRPr>
          </a:p>
          <a:p>
            <a:pPr marL="1040765" marR="883285" lvl="2">
              <a:lnSpc>
                <a:spcPts val="2080"/>
              </a:lnSpc>
              <a:spcBef>
                <a:spcPts val="235"/>
              </a:spcBef>
              <a:buFont typeface="Symbol"/>
              <a:buChar char=""/>
              <a:tabLst>
                <a:tab pos="241935" algn="l"/>
              </a:tabLst>
            </a:pPr>
            <a:endParaRPr lang="fr-FR" sz="2000" spc="-5" dirty="0">
              <a:latin typeface="Arial MT"/>
              <a:cs typeface="Arial MT"/>
            </a:endParaRPr>
          </a:p>
          <a:p>
            <a:pPr marL="1040765" marR="883285" lvl="2">
              <a:lnSpc>
                <a:spcPts val="2080"/>
              </a:lnSpc>
              <a:spcBef>
                <a:spcPts val="235"/>
              </a:spcBef>
              <a:buFont typeface="Symbol"/>
              <a:buChar char=""/>
              <a:tabLst>
                <a:tab pos="241935" algn="l"/>
              </a:tabLst>
            </a:pPr>
            <a:endParaRPr lang="fr-FR" sz="2000" spc="-5" dirty="0" smtClean="0">
              <a:latin typeface="Arial MT"/>
              <a:cs typeface="Arial MT"/>
            </a:endParaRPr>
          </a:p>
          <a:p>
            <a:pPr marL="1040765" marR="883285" lvl="2">
              <a:lnSpc>
                <a:spcPts val="2080"/>
              </a:lnSpc>
              <a:spcBef>
                <a:spcPts val="235"/>
              </a:spcBef>
              <a:buFont typeface="Symbol"/>
              <a:buChar char=""/>
              <a:tabLst>
                <a:tab pos="241935" algn="l"/>
              </a:tabLst>
            </a:pPr>
            <a:r>
              <a:rPr lang="fr-FR" sz="2000" spc="-5" dirty="0" smtClean="0">
                <a:latin typeface="Arial MT"/>
                <a:cs typeface="Arial MT"/>
              </a:rPr>
              <a:t>Les entités peuvent être </a:t>
            </a:r>
            <a:r>
              <a:rPr lang="fr-FR" sz="2000" dirty="0" smtClean="0">
                <a:latin typeface="Arial MT"/>
                <a:cs typeface="Arial MT"/>
              </a:rPr>
              <a:t>regroupées </a:t>
            </a:r>
            <a:r>
              <a:rPr lang="fr-FR" sz="2000" spc="-5" dirty="0" smtClean="0">
                <a:latin typeface="Arial MT"/>
                <a:cs typeface="Arial MT"/>
              </a:rPr>
              <a:t>en </a:t>
            </a:r>
            <a:r>
              <a:rPr lang="fr-FR" sz="2000" b="1" dirty="0" smtClean="0">
                <a:latin typeface="Arial"/>
                <a:cs typeface="Arial"/>
              </a:rPr>
              <a:t>types </a:t>
            </a:r>
            <a:r>
              <a:rPr lang="fr-FR" sz="2000" b="1" spc="-490" dirty="0" smtClean="0">
                <a:latin typeface="Arial"/>
                <a:cs typeface="Arial"/>
              </a:rPr>
              <a:t> </a:t>
            </a:r>
            <a:r>
              <a:rPr lang="fr-FR" sz="2000" b="1" spc="-5" dirty="0" smtClean="0">
                <a:latin typeface="Arial"/>
                <a:cs typeface="Arial"/>
              </a:rPr>
              <a:t>d’entités</a:t>
            </a:r>
            <a:endParaRPr lang="fr-FR" sz="2000" dirty="0" smtClean="0">
              <a:latin typeface="Arial"/>
              <a:cs typeface="Arial"/>
            </a:endParaRPr>
          </a:p>
          <a:p>
            <a:pPr marL="1040765" marR="332105" lvl="2">
              <a:lnSpc>
                <a:spcPts val="1850"/>
              </a:lnSpc>
              <a:spcBef>
                <a:spcPts val="5"/>
              </a:spcBef>
            </a:pPr>
            <a:r>
              <a:rPr lang="fr-FR" sz="1600" spc="-5" dirty="0" smtClean="0">
                <a:latin typeface="Arial MT"/>
                <a:cs typeface="Arial MT"/>
              </a:rPr>
              <a:t>Par exemple, on peut considérer que tous les employés </a:t>
            </a:r>
            <a:r>
              <a:rPr lang="fr-FR" sz="160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particuliers sont des </a:t>
            </a:r>
            <a:r>
              <a:rPr lang="fr-FR" sz="1600" b="1" spc="-5" dirty="0" smtClean="0">
                <a:latin typeface="Arial"/>
                <a:cs typeface="Arial"/>
              </a:rPr>
              <a:t>instances </a:t>
            </a:r>
            <a:r>
              <a:rPr lang="fr-FR" sz="1600" spc="-5" dirty="0" smtClean="0">
                <a:latin typeface="Arial MT"/>
                <a:cs typeface="Arial MT"/>
              </a:rPr>
              <a:t>du type d’entité générique </a:t>
            </a:r>
            <a:r>
              <a:rPr lang="fr-FR" sz="1600" spc="-43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EMPLOYE</a:t>
            </a:r>
            <a:endParaRPr lang="fr-FR" sz="1600" dirty="0" smtClean="0">
              <a:latin typeface="Arial MT"/>
              <a:cs typeface="Arial MT"/>
            </a:endParaRPr>
          </a:p>
          <a:p>
            <a:pPr marL="1040765" marR="5080" lvl="2">
              <a:lnSpc>
                <a:spcPts val="1850"/>
              </a:lnSpc>
            </a:pPr>
            <a:r>
              <a:rPr lang="fr-FR" sz="1600" spc="-5" dirty="0" smtClean="0">
                <a:latin typeface="Arial MT"/>
                <a:cs typeface="Arial MT"/>
              </a:rPr>
              <a:t>Par exemple l’employé nommé DUPONT est une instance ou </a:t>
            </a:r>
            <a:r>
              <a:rPr lang="fr-FR" sz="1600" spc="-43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occurrence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de l’entité EMPLOYE</a:t>
            </a:r>
            <a:endParaRPr lang="fr-FR" sz="1600" dirty="0" smtClean="0">
              <a:latin typeface="Arial MT"/>
              <a:cs typeface="Arial MT"/>
            </a:endParaRPr>
          </a:p>
          <a:p>
            <a:pPr marL="12700" marR="707390">
              <a:lnSpc>
                <a:spcPts val="2080"/>
              </a:lnSpc>
            </a:pPr>
            <a:endParaRPr lang="fr-FR" dirty="0"/>
          </a:p>
        </p:txBody>
      </p:sp>
      <p:sp>
        <p:nvSpPr>
          <p:cNvPr id="4" name="object 2"/>
          <p:cNvSpPr txBox="1"/>
          <p:nvPr/>
        </p:nvSpPr>
        <p:spPr>
          <a:xfrm>
            <a:off x="1255532" y="871216"/>
            <a:ext cx="8055994" cy="76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912409" y="3693300"/>
            <a:ext cx="3234978" cy="31354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latin typeface="Arial"/>
                <a:cs typeface="Arial"/>
              </a:rPr>
              <a:t>Nom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l’entité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883051" y="4172457"/>
            <a:ext cx="3234978" cy="445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latin typeface="Arial MT"/>
                <a:cs typeface="Arial MT"/>
              </a:rPr>
              <a:t>Liste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propriétés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187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Les</a:t>
            </a:r>
            <a:r>
              <a:rPr lang="fr-FR" b="1" spc="-2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propriétés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pc="-2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élémentaires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relatives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pc="-2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entité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750" marR="30480" lvl="1">
              <a:lnSpc>
                <a:spcPts val="2080"/>
              </a:lnSpc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exemple,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numéro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d’employé,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début </a:t>
            </a:r>
            <a:r>
              <a:rPr lang="fr-FR" sz="2000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</a:p>
          <a:p>
            <a:pPr marL="641350" marR="5080" lvl="1" indent="-228600">
              <a:lnSpc>
                <a:spcPts val="2080"/>
              </a:lnSpc>
              <a:buFont typeface="Symbol"/>
              <a:buChar char=""/>
              <a:tabLst>
                <a:tab pos="241935" algn="l"/>
              </a:tabLst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considère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intéressent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000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  <a:r>
              <a:rPr lang="fr-FR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particulier</a:t>
            </a:r>
          </a:p>
          <a:p>
            <a:pPr marL="641350" marR="67310" lvl="1" indent="-228600">
              <a:lnSpc>
                <a:spcPts val="2080"/>
              </a:lnSpc>
              <a:buFont typeface="Symbol"/>
              <a:buChar char=""/>
              <a:tabLst>
                <a:tab pos="241935" algn="l"/>
              </a:tabLst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FR"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entité</a:t>
            </a:r>
            <a:r>
              <a:rPr lang="fr-FR"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également</a:t>
            </a:r>
            <a:r>
              <a:rPr lang="fr-FR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appelées </a:t>
            </a:r>
            <a:r>
              <a:rPr lang="fr-FR" sz="2000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attributs,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lang="fr-FR"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entité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L’identifiant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182245" lvl="2" algn="just">
              <a:lnSpc>
                <a:spcPts val="2080"/>
              </a:lnSpc>
              <a:spcBef>
                <a:spcPts val="235"/>
              </a:spcBef>
            </a:pP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fr-FR" spc="-1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FR" spc="-1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fr-FR" spc="-1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spc="-1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fr-FR" spc="-49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pc="-1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entité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309245" lvl="2" algn="just">
              <a:lnSpc>
                <a:spcPts val="2080"/>
              </a:lnSpc>
            </a:pP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L’identifiant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entité</a:t>
            </a:r>
            <a:r>
              <a:rPr lang="fr-FR" spc="-1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choisi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fr-FR" spc="-1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l’analyste</a:t>
            </a:r>
            <a:r>
              <a:rPr lang="fr-FR" spc="-2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pc="-49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façon à ce </a:t>
            </a:r>
            <a:r>
              <a:rPr lang="fr-FR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deux occurrences de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 </a:t>
            </a:r>
            <a:r>
              <a:rPr lang="fr-FR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entité ne </a:t>
            </a:r>
            <a:r>
              <a:rPr lang="fr-FR" spc="-49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puissent</a:t>
            </a:r>
            <a:r>
              <a:rPr lang="fr-FR" spc="-1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lang="fr-FR" spc="-1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 le</a:t>
            </a:r>
            <a:r>
              <a:rPr lang="fr-FR" spc="-1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lang="fr-FR" spc="-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identifiant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2">
              <a:lnSpc>
                <a:spcPts val="2080"/>
              </a:lnSpc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fr-FR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exemple,</a:t>
            </a:r>
            <a:r>
              <a:rPr lang="fr-FR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fr-FR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numéro</a:t>
            </a:r>
            <a:r>
              <a:rPr lang="fr-FR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d’employé</a:t>
            </a:r>
            <a:r>
              <a:rPr lang="fr-FR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sera</a:t>
            </a:r>
            <a:r>
              <a:rPr lang="fr-FR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l’identifiant</a:t>
            </a:r>
            <a:r>
              <a:rPr lang="fr-FR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pc="-4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l’entité</a:t>
            </a:r>
            <a:r>
              <a:rPr lang="fr-FR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</a:t>
            </a:r>
          </a:p>
        </p:txBody>
      </p:sp>
    </p:spTree>
    <p:extLst>
      <p:ext uri="{BB962C8B-B14F-4D97-AF65-F5344CB8AC3E}">
        <p14:creationId xmlns:p14="http://schemas.microsoft.com/office/powerpoint/2010/main" val="34564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Les</a:t>
            </a:r>
            <a:r>
              <a:rPr lang="fr-FR" b="1" spc="-2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associations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spc="-5" dirty="0" smtClean="0">
                <a:solidFill>
                  <a:srgbClr val="000080"/>
                </a:solidFill>
                <a:latin typeface="Arial MT"/>
                <a:cs typeface="Arial MT"/>
              </a:rPr>
              <a:t>Représentation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d’un</a:t>
            </a:r>
            <a:r>
              <a:rPr lang="fr-FR" sz="2400" spc="-1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spc="-5" dirty="0" smtClean="0">
                <a:solidFill>
                  <a:srgbClr val="000080"/>
                </a:solidFill>
                <a:latin typeface="Arial MT"/>
                <a:cs typeface="Arial MT"/>
              </a:rPr>
              <a:t>lien</a:t>
            </a:r>
            <a:r>
              <a:rPr lang="fr-FR" sz="2400" spc="-1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entre</a:t>
            </a:r>
            <a:r>
              <a:rPr lang="fr-FR" sz="2400" spc="-1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deux</a:t>
            </a:r>
            <a:r>
              <a:rPr lang="fr-FR" sz="2400" spc="-1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entités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ou</a:t>
            </a:r>
            <a:r>
              <a:rPr lang="fr-FR" sz="2400" spc="-1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plus</a:t>
            </a:r>
            <a:endParaRPr lang="fr-FR" sz="2400" dirty="0" smtClean="0">
              <a:latin typeface="Arial MT"/>
              <a:cs typeface="Arial MT"/>
            </a:endParaRPr>
          </a:p>
          <a:p>
            <a:pPr marL="12700" marR="5080">
              <a:lnSpc>
                <a:spcPct val="192200"/>
              </a:lnSpc>
              <a:buSzPct val="5555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fr-FR" sz="2400" dirty="0" smtClean="0">
                <a:latin typeface="Arial MT"/>
                <a:cs typeface="Arial MT"/>
              </a:rPr>
              <a:t>une</a:t>
            </a:r>
            <a:r>
              <a:rPr lang="fr-FR" sz="2400" spc="-25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association</a:t>
            </a:r>
            <a:r>
              <a:rPr lang="fr-FR" sz="2400" spc="-2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peut</a:t>
            </a:r>
            <a:r>
              <a:rPr lang="fr-FR" sz="2400" spc="-2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avoir</a:t>
            </a:r>
            <a:r>
              <a:rPr lang="fr-FR" sz="2400" spc="-25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des</a:t>
            </a:r>
            <a:r>
              <a:rPr lang="fr-FR" sz="2400" spc="-2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propriétés</a:t>
            </a:r>
            <a:r>
              <a:rPr lang="fr-FR" sz="2400" spc="-2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particulières </a:t>
            </a:r>
            <a:r>
              <a:rPr lang="fr-FR" sz="2400" spc="-484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Par</a:t>
            </a:r>
            <a:r>
              <a:rPr lang="fr-FR" sz="2400" spc="-1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exemple,</a:t>
            </a:r>
            <a:r>
              <a:rPr lang="fr-FR" sz="2400" spc="-10" dirty="0" smtClean="0">
                <a:latin typeface="Arial MT"/>
                <a:cs typeface="Arial MT"/>
              </a:rPr>
              <a:t> </a:t>
            </a:r>
            <a:r>
              <a:rPr lang="fr-FR" sz="2400" spc="-5" dirty="0" smtClean="0">
                <a:latin typeface="Arial MT"/>
                <a:cs typeface="Arial MT"/>
              </a:rPr>
              <a:t>la </a:t>
            </a:r>
            <a:r>
              <a:rPr lang="fr-FR" sz="2400" dirty="0" smtClean="0">
                <a:latin typeface="Arial MT"/>
                <a:cs typeface="Arial MT"/>
              </a:rPr>
              <a:t>date</a:t>
            </a:r>
            <a:r>
              <a:rPr lang="fr-FR" sz="2400" spc="-1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d’emprunt</a:t>
            </a:r>
            <a:r>
              <a:rPr lang="fr-FR" sz="2400" spc="-1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d’un</a:t>
            </a:r>
            <a:r>
              <a:rPr lang="fr-FR" sz="2400" spc="-5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livre</a:t>
            </a:r>
          </a:p>
          <a:p>
            <a:endParaRPr lang="fr-FR" dirty="0"/>
          </a:p>
        </p:txBody>
      </p:sp>
      <p:sp>
        <p:nvSpPr>
          <p:cNvPr id="6" name="object 4"/>
          <p:cNvSpPr/>
          <p:nvPr/>
        </p:nvSpPr>
        <p:spPr>
          <a:xfrm>
            <a:off x="3363569" y="4247388"/>
            <a:ext cx="3110745" cy="1371600"/>
          </a:xfrm>
          <a:custGeom>
            <a:avLst/>
            <a:gdLst/>
            <a:ahLst/>
            <a:cxnLst/>
            <a:rect l="l" t="t" r="r" b="b"/>
            <a:pathLst>
              <a:path w="2468879" h="1371600">
                <a:moveTo>
                  <a:pt x="2468880" y="685800"/>
                </a:moveTo>
                <a:lnTo>
                  <a:pt x="2462878" y="617784"/>
                </a:lnTo>
                <a:lnTo>
                  <a:pt x="2445253" y="551662"/>
                </a:lnTo>
                <a:lnTo>
                  <a:pt x="2416571" y="487747"/>
                </a:lnTo>
                <a:lnTo>
                  <a:pt x="2377401" y="426354"/>
                </a:lnTo>
                <a:lnTo>
                  <a:pt x="2328311" y="367798"/>
                </a:lnTo>
                <a:lnTo>
                  <a:pt x="2300223" y="339682"/>
                </a:lnTo>
                <a:lnTo>
                  <a:pt x="2269869" y="312393"/>
                </a:lnTo>
                <a:lnTo>
                  <a:pt x="2237318" y="285971"/>
                </a:lnTo>
                <a:lnTo>
                  <a:pt x="2202642" y="260454"/>
                </a:lnTo>
                <a:lnTo>
                  <a:pt x="2165912" y="235882"/>
                </a:lnTo>
                <a:lnTo>
                  <a:pt x="2127198" y="212294"/>
                </a:lnTo>
                <a:lnTo>
                  <a:pt x="2086573" y="189730"/>
                </a:lnTo>
                <a:lnTo>
                  <a:pt x="2044106" y="168229"/>
                </a:lnTo>
                <a:lnTo>
                  <a:pt x="1999869" y="147830"/>
                </a:lnTo>
                <a:lnTo>
                  <a:pt x="1953933" y="128573"/>
                </a:lnTo>
                <a:lnTo>
                  <a:pt x="1906369" y="110497"/>
                </a:lnTo>
                <a:lnTo>
                  <a:pt x="1857247" y="93641"/>
                </a:lnTo>
                <a:lnTo>
                  <a:pt x="1806640" y="78044"/>
                </a:lnTo>
                <a:lnTo>
                  <a:pt x="1754617" y="63746"/>
                </a:lnTo>
                <a:lnTo>
                  <a:pt x="1701250" y="50787"/>
                </a:lnTo>
                <a:lnTo>
                  <a:pt x="1646610" y="39205"/>
                </a:lnTo>
                <a:lnTo>
                  <a:pt x="1590767" y="29039"/>
                </a:lnTo>
                <a:lnTo>
                  <a:pt x="1533793" y="20330"/>
                </a:lnTo>
                <a:lnTo>
                  <a:pt x="1475759" y="13116"/>
                </a:lnTo>
                <a:lnTo>
                  <a:pt x="1416736" y="7436"/>
                </a:lnTo>
                <a:lnTo>
                  <a:pt x="1356794" y="3331"/>
                </a:lnTo>
                <a:lnTo>
                  <a:pt x="1296005" y="839"/>
                </a:lnTo>
                <a:lnTo>
                  <a:pt x="1234440" y="0"/>
                </a:lnTo>
                <a:lnTo>
                  <a:pt x="1172809" y="839"/>
                </a:lnTo>
                <a:lnTo>
                  <a:pt x="1111963" y="3331"/>
                </a:lnTo>
                <a:lnTo>
                  <a:pt x="1051972" y="7436"/>
                </a:lnTo>
                <a:lnTo>
                  <a:pt x="992906" y="13116"/>
                </a:lnTo>
                <a:lnTo>
                  <a:pt x="934837" y="20330"/>
                </a:lnTo>
                <a:lnTo>
                  <a:pt x="877834" y="29039"/>
                </a:lnTo>
                <a:lnTo>
                  <a:pt x="821968" y="39205"/>
                </a:lnTo>
                <a:lnTo>
                  <a:pt x="767311" y="50787"/>
                </a:lnTo>
                <a:lnTo>
                  <a:pt x="713932" y="63746"/>
                </a:lnTo>
                <a:lnTo>
                  <a:pt x="661903" y="78044"/>
                </a:lnTo>
                <a:lnTo>
                  <a:pt x="611293" y="93641"/>
                </a:lnTo>
                <a:lnTo>
                  <a:pt x="562173" y="110497"/>
                </a:lnTo>
                <a:lnTo>
                  <a:pt x="514615" y="128573"/>
                </a:lnTo>
                <a:lnTo>
                  <a:pt x="468688" y="147830"/>
                </a:lnTo>
                <a:lnTo>
                  <a:pt x="424464" y="168229"/>
                </a:lnTo>
                <a:lnTo>
                  <a:pt x="382012" y="189730"/>
                </a:lnTo>
                <a:lnTo>
                  <a:pt x="341404" y="212294"/>
                </a:lnTo>
                <a:lnTo>
                  <a:pt x="302710" y="235882"/>
                </a:lnTo>
                <a:lnTo>
                  <a:pt x="266000" y="260454"/>
                </a:lnTo>
                <a:lnTo>
                  <a:pt x="231346" y="285971"/>
                </a:lnTo>
                <a:lnTo>
                  <a:pt x="198818" y="312393"/>
                </a:lnTo>
                <a:lnTo>
                  <a:pt x="168486" y="339682"/>
                </a:lnTo>
                <a:lnTo>
                  <a:pt x="140421" y="367798"/>
                </a:lnTo>
                <a:lnTo>
                  <a:pt x="114695" y="396702"/>
                </a:lnTo>
                <a:lnTo>
                  <a:pt x="70536" y="456716"/>
                </a:lnTo>
                <a:lnTo>
                  <a:pt x="36576" y="519409"/>
                </a:lnTo>
                <a:lnTo>
                  <a:pt x="13379" y="584467"/>
                </a:lnTo>
                <a:lnTo>
                  <a:pt x="1510" y="651575"/>
                </a:lnTo>
                <a:lnTo>
                  <a:pt x="0" y="685800"/>
                </a:lnTo>
                <a:lnTo>
                  <a:pt x="1510" y="720024"/>
                </a:lnTo>
                <a:lnTo>
                  <a:pt x="13379" y="787132"/>
                </a:lnTo>
                <a:lnTo>
                  <a:pt x="36576" y="852190"/>
                </a:lnTo>
                <a:lnTo>
                  <a:pt x="70536" y="914883"/>
                </a:lnTo>
                <a:lnTo>
                  <a:pt x="114695" y="974897"/>
                </a:lnTo>
                <a:lnTo>
                  <a:pt x="140421" y="1003801"/>
                </a:lnTo>
                <a:lnTo>
                  <a:pt x="168486" y="1031917"/>
                </a:lnTo>
                <a:lnTo>
                  <a:pt x="198818" y="1059206"/>
                </a:lnTo>
                <a:lnTo>
                  <a:pt x="231346" y="1085628"/>
                </a:lnTo>
                <a:lnTo>
                  <a:pt x="266000" y="1111145"/>
                </a:lnTo>
                <a:lnTo>
                  <a:pt x="302710" y="1135717"/>
                </a:lnTo>
                <a:lnTo>
                  <a:pt x="341404" y="1159305"/>
                </a:lnTo>
                <a:lnTo>
                  <a:pt x="382012" y="1181869"/>
                </a:lnTo>
                <a:lnTo>
                  <a:pt x="424464" y="1203370"/>
                </a:lnTo>
                <a:lnTo>
                  <a:pt x="468688" y="1223769"/>
                </a:lnTo>
                <a:lnTo>
                  <a:pt x="514615" y="1243026"/>
                </a:lnTo>
                <a:lnTo>
                  <a:pt x="562173" y="1261102"/>
                </a:lnTo>
                <a:lnTo>
                  <a:pt x="611293" y="1277958"/>
                </a:lnTo>
                <a:lnTo>
                  <a:pt x="661903" y="1293555"/>
                </a:lnTo>
                <a:lnTo>
                  <a:pt x="713932" y="1307853"/>
                </a:lnTo>
                <a:lnTo>
                  <a:pt x="767311" y="1320812"/>
                </a:lnTo>
                <a:lnTo>
                  <a:pt x="821968" y="1332394"/>
                </a:lnTo>
                <a:lnTo>
                  <a:pt x="877834" y="1342560"/>
                </a:lnTo>
                <a:lnTo>
                  <a:pt x="934837" y="1351269"/>
                </a:lnTo>
                <a:lnTo>
                  <a:pt x="992906" y="1358483"/>
                </a:lnTo>
                <a:lnTo>
                  <a:pt x="1051972" y="1364163"/>
                </a:lnTo>
                <a:lnTo>
                  <a:pt x="1111963" y="1368268"/>
                </a:lnTo>
                <a:lnTo>
                  <a:pt x="1172809" y="1370760"/>
                </a:lnTo>
                <a:lnTo>
                  <a:pt x="1234440" y="1371600"/>
                </a:lnTo>
                <a:lnTo>
                  <a:pt x="1296005" y="1370760"/>
                </a:lnTo>
                <a:lnTo>
                  <a:pt x="1356794" y="1368268"/>
                </a:lnTo>
                <a:lnTo>
                  <a:pt x="1416736" y="1364163"/>
                </a:lnTo>
                <a:lnTo>
                  <a:pt x="1475759" y="1358483"/>
                </a:lnTo>
                <a:lnTo>
                  <a:pt x="1533793" y="1351269"/>
                </a:lnTo>
                <a:lnTo>
                  <a:pt x="1590767" y="1342560"/>
                </a:lnTo>
                <a:lnTo>
                  <a:pt x="1646610" y="1332394"/>
                </a:lnTo>
                <a:lnTo>
                  <a:pt x="1701250" y="1320812"/>
                </a:lnTo>
                <a:lnTo>
                  <a:pt x="1754617" y="1307853"/>
                </a:lnTo>
                <a:lnTo>
                  <a:pt x="1806640" y="1293555"/>
                </a:lnTo>
                <a:lnTo>
                  <a:pt x="1857247" y="1277958"/>
                </a:lnTo>
                <a:lnTo>
                  <a:pt x="1906369" y="1261102"/>
                </a:lnTo>
                <a:lnTo>
                  <a:pt x="1953933" y="1243026"/>
                </a:lnTo>
                <a:lnTo>
                  <a:pt x="1999869" y="1223769"/>
                </a:lnTo>
                <a:lnTo>
                  <a:pt x="2044106" y="1203370"/>
                </a:lnTo>
                <a:lnTo>
                  <a:pt x="2086573" y="1181869"/>
                </a:lnTo>
                <a:lnTo>
                  <a:pt x="2127198" y="1159305"/>
                </a:lnTo>
                <a:lnTo>
                  <a:pt x="2165912" y="1135717"/>
                </a:lnTo>
                <a:lnTo>
                  <a:pt x="2202642" y="1111145"/>
                </a:lnTo>
                <a:lnTo>
                  <a:pt x="2237318" y="1085628"/>
                </a:lnTo>
                <a:lnTo>
                  <a:pt x="2269869" y="1059206"/>
                </a:lnTo>
                <a:lnTo>
                  <a:pt x="2300223" y="1031917"/>
                </a:lnTo>
                <a:lnTo>
                  <a:pt x="2328311" y="1003801"/>
                </a:lnTo>
                <a:lnTo>
                  <a:pt x="2354061" y="974897"/>
                </a:lnTo>
                <a:lnTo>
                  <a:pt x="2398262" y="914883"/>
                </a:lnTo>
                <a:lnTo>
                  <a:pt x="2432258" y="852190"/>
                </a:lnTo>
                <a:lnTo>
                  <a:pt x="2455483" y="787132"/>
                </a:lnTo>
                <a:lnTo>
                  <a:pt x="2467367" y="720024"/>
                </a:lnTo>
                <a:lnTo>
                  <a:pt x="246888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10119"/>
              </p:ext>
            </p:extLst>
          </p:nvPr>
        </p:nvGraphicFramePr>
        <p:xfrm>
          <a:off x="251521" y="4151377"/>
          <a:ext cx="8640959" cy="155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405"/>
                <a:gridCol w="4954150"/>
                <a:gridCol w="1843404"/>
              </a:tblGrid>
              <a:tr h="457200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adhérent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emprunter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exemplaire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65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date</a:t>
                      </a:r>
                      <a:r>
                        <a:rPr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d’emprunt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Les</a:t>
            </a:r>
            <a:r>
              <a:rPr lang="fr-FR" b="1" spc="-2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cardinalités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80340">
              <a:lnSpc>
                <a:spcPts val="2080"/>
              </a:lnSpc>
              <a:spcBef>
                <a:spcPts val="235"/>
              </a:spcBef>
            </a:pP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La cardinalité d’une association pour une entité </a:t>
            </a:r>
            <a:r>
              <a:rPr lang="fr-FR" sz="2400" spc="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constituante</a:t>
            </a:r>
            <a:r>
              <a:rPr lang="fr-FR" sz="2400" spc="-2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est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constituée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d’une</a:t>
            </a:r>
            <a:r>
              <a:rPr lang="fr-FR" sz="2400" spc="-2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borne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minimale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et </a:t>
            </a:r>
            <a:r>
              <a:rPr lang="fr-FR" sz="2400" spc="-484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d’une</a:t>
            </a:r>
            <a:r>
              <a:rPr lang="fr-FR" sz="2400" spc="-1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borne</a:t>
            </a:r>
            <a:r>
              <a:rPr lang="fr-FR" sz="2400" spc="-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maximale</a:t>
            </a:r>
            <a:r>
              <a:rPr lang="fr-FR" sz="2400" spc="-1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:</a:t>
            </a:r>
            <a:endParaRPr lang="fr-FR" sz="2400" dirty="0" smtClean="0">
              <a:latin typeface="Arial MT"/>
              <a:cs typeface="Arial MT"/>
            </a:endParaRPr>
          </a:p>
          <a:p>
            <a:pPr marL="241300" marR="5080" indent="-228600">
              <a:lnSpc>
                <a:spcPts val="2080"/>
              </a:lnSpc>
              <a:buFont typeface="Symbol"/>
              <a:buChar char=""/>
              <a:tabLst>
                <a:tab pos="241935" algn="l"/>
              </a:tabLst>
            </a:pP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Minimale : nombre minimum de fois qu’une </a:t>
            </a:r>
            <a:r>
              <a:rPr lang="fr-FR" sz="2400" spc="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occurrence</a:t>
            </a:r>
            <a:r>
              <a:rPr lang="fr-FR" sz="2400" spc="-2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de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l’entité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participe</a:t>
            </a:r>
            <a:r>
              <a:rPr lang="fr-FR" sz="2400" spc="-2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aux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occurrences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de </a:t>
            </a:r>
            <a:r>
              <a:rPr lang="fr-FR" sz="2400" spc="-484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l’association,</a:t>
            </a:r>
            <a:r>
              <a:rPr lang="fr-FR" sz="2400" spc="-1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généralement</a:t>
            </a:r>
            <a:r>
              <a:rPr lang="fr-FR" sz="2400" spc="-1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0</a:t>
            </a:r>
            <a:r>
              <a:rPr lang="fr-FR" sz="2400" spc="-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ou</a:t>
            </a:r>
            <a:r>
              <a:rPr lang="fr-FR" sz="2400" spc="-1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1</a:t>
            </a:r>
            <a:endParaRPr lang="fr-FR" sz="2400" dirty="0" smtClean="0">
              <a:latin typeface="Arial MT"/>
              <a:cs typeface="Arial MT"/>
            </a:endParaRPr>
          </a:p>
          <a:p>
            <a:pPr marL="241300" marR="5715" indent="-228600">
              <a:lnSpc>
                <a:spcPts val="2080"/>
              </a:lnSpc>
              <a:buFont typeface="Symbol"/>
              <a:buChar char=""/>
              <a:tabLst>
                <a:tab pos="241935" algn="l"/>
              </a:tabLst>
            </a:pP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Maximale : nombre maximum de fois qu’une </a:t>
            </a:r>
            <a:r>
              <a:rPr lang="fr-FR" sz="2400" spc="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occurrence</a:t>
            </a:r>
            <a:r>
              <a:rPr lang="fr-FR" sz="2400" spc="-2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de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spc="-5" dirty="0" smtClean="0">
                <a:solidFill>
                  <a:srgbClr val="000080"/>
                </a:solidFill>
                <a:latin typeface="Arial MT"/>
                <a:cs typeface="Arial MT"/>
              </a:rPr>
              <a:t>l’entité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participe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aux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occurrences</a:t>
            </a:r>
            <a:r>
              <a:rPr lang="fr-FR" sz="2400" spc="-2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de </a:t>
            </a:r>
            <a:r>
              <a:rPr lang="fr-FR" sz="2400" spc="-484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spc="-5" dirty="0" smtClean="0">
                <a:solidFill>
                  <a:srgbClr val="000080"/>
                </a:solidFill>
                <a:latin typeface="Arial MT"/>
                <a:cs typeface="Arial MT"/>
              </a:rPr>
              <a:t>l’association,</a:t>
            </a:r>
            <a:r>
              <a:rPr lang="fr-FR" sz="2400" spc="-1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généralement</a:t>
            </a:r>
            <a:r>
              <a:rPr lang="fr-FR" sz="2400" spc="-1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1</a:t>
            </a:r>
            <a:r>
              <a:rPr lang="fr-FR" sz="2400" spc="-5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ou</a:t>
            </a:r>
            <a:r>
              <a:rPr lang="fr-FR" sz="2400" spc="-10" dirty="0" smtClean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lang="fr-FR" sz="2400" dirty="0" smtClean="0">
                <a:solidFill>
                  <a:srgbClr val="000080"/>
                </a:solidFill>
                <a:latin typeface="Arial MT"/>
                <a:cs typeface="Arial MT"/>
              </a:rPr>
              <a:t>n</a:t>
            </a:r>
            <a:endParaRPr lang="fr-FR" sz="2400" dirty="0" smtClean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lang="fr-FR" sz="2400" dirty="0" smtClean="0">
                <a:latin typeface="Arial MT"/>
                <a:cs typeface="Arial MT"/>
              </a:rPr>
              <a:t>Par</a:t>
            </a:r>
            <a:r>
              <a:rPr lang="fr-FR" sz="2400" spc="-40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exemple</a:t>
            </a:r>
            <a:r>
              <a:rPr lang="fr-FR" sz="2400" spc="-35" dirty="0" smtClean="0">
                <a:latin typeface="Arial MT"/>
                <a:cs typeface="Arial MT"/>
              </a:rPr>
              <a:t> </a:t>
            </a:r>
            <a:r>
              <a:rPr lang="fr-FR" sz="2400" dirty="0" smtClean="0">
                <a:latin typeface="Arial MT"/>
                <a:cs typeface="Arial MT"/>
              </a:rPr>
              <a:t>:</a:t>
            </a:r>
          </a:p>
          <a:p>
            <a:endParaRPr lang="fr-FR" dirty="0"/>
          </a:p>
        </p:txBody>
      </p:sp>
      <p:sp>
        <p:nvSpPr>
          <p:cNvPr id="6" name="object 4"/>
          <p:cNvSpPr txBox="1"/>
          <p:nvPr/>
        </p:nvSpPr>
        <p:spPr>
          <a:xfrm>
            <a:off x="1255532" y="7679618"/>
            <a:ext cx="7570747" cy="139974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41300" marR="5080" indent="-228600">
              <a:lnSpc>
                <a:spcPts val="2080"/>
              </a:lnSpc>
              <a:spcBef>
                <a:spcPts val="235"/>
              </a:spcBef>
              <a:buFont typeface="Symbol"/>
              <a:buChar char="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La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cardinalité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0,3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indique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qu’un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adhérent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être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associé à 0, 1, 2 ou 3 </a:t>
            </a:r>
            <a:r>
              <a:rPr sz="1800" spc="-5" dirty="0">
                <a:latin typeface="Arial MT"/>
                <a:cs typeface="Arial MT"/>
              </a:rPr>
              <a:t>livres, </a:t>
            </a:r>
            <a:r>
              <a:rPr sz="1800" dirty="0">
                <a:latin typeface="Arial MT"/>
                <a:cs typeface="Arial MT"/>
              </a:rPr>
              <a:t>c’est à dire qu’il peut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emprunter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maximun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livres.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900">
              <a:latin typeface="Arial MT"/>
              <a:cs typeface="Arial MT"/>
            </a:endParaRPr>
          </a:p>
          <a:p>
            <a:pPr marL="241300" marR="58419" indent="-228600">
              <a:lnSpc>
                <a:spcPts val="2080"/>
              </a:lnSpc>
              <a:buFont typeface="Symbol"/>
              <a:buChar char="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l’inverse un livre peut être emprunté par un </a:t>
            </a:r>
            <a:r>
              <a:rPr sz="1800" dirty="0">
                <a:latin typeface="Arial MT"/>
                <a:cs typeface="Arial MT"/>
              </a:rPr>
              <a:t>seul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adhérent,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peut 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être emprunté.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3365454" y="5037179"/>
            <a:ext cx="3032298" cy="1371600"/>
          </a:xfrm>
          <a:custGeom>
            <a:avLst/>
            <a:gdLst/>
            <a:ahLst/>
            <a:cxnLst/>
            <a:rect l="l" t="t" r="r" b="b"/>
            <a:pathLst>
              <a:path w="2468879" h="1371600">
                <a:moveTo>
                  <a:pt x="2468880" y="685800"/>
                </a:moveTo>
                <a:lnTo>
                  <a:pt x="2462878" y="617784"/>
                </a:lnTo>
                <a:lnTo>
                  <a:pt x="2445253" y="551662"/>
                </a:lnTo>
                <a:lnTo>
                  <a:pt x="2416571" y="487747"/>
                </a:lnTo>
                <a:lnTo>
                  <a:pt x="2377401" y="426354"/>
                </a:lnTo>
                <a:lnTo>
                  <a:pt x="2328311" y="367798"/>
                </a:lnTo>
                <a:lnTo>
                  <a:pt x="2300224" y="339682"/>
                </a:lnTo>
                <a:lnTo>
                  <a:pt x="2269869" y="312393"/>
                </a:lnTo>
                <a:lnTo>
                  <a:pt x="2237318" y="285971"/>
                </a:lnTo>
                <a:lnTo>
                  <a:pt x="2202642" y="260454"/>
                </a:lnTo>
                <a:lnTo>
                  <a:pt x="2165912" y="235882"/>
                </a:lnTo>
                <a:lnTo>
                  <a:pt x="2127198" y="212294"/>
                </a:lnTo>
                <a:lnTo>
                  <a:pt x="2086573" y="189730"/>
                </a:lnTo>
                <a:lnTo>
                  <a:pt x="2044106" y="168229"/>
                </a:lnTo>
                <a:lnTo>
                  <a:pt x="1999869" y="147830"/>
                </a:lnTo>
                <a:lnTo>
                  <a:pt x="1953933" y="128573"/>
                </a:lnTo>
                <a:lnTo>
                  <a:pt x="1906369" y="110497"/>
                </a:lnTo>
                <a:lnTo>
                  <a:pt x="1857247" y="93641"/>
                </a:lnTo>
                <a:lnTo>
                  <a:pt x="1806640" y="78044"/>
                </a:lnTo>
                <a:lnTo>
                  <a:pt x="1754617" y="63746"/>
                </a:lnTo>
                <a:lnTo>
                  <a:pt x="1701250" y="50787"/>
                </a:lnTo>
                <a:lnTo>
                  <a:pt x="1646610" y="39205"/>
                </a:lnTo>
                <a:lnTo>
                  <a:pt x="1590767" y="29039"/>
                </a:lnTo>
                <a:lnTo>
                  <a:pt x="1533793" y="20330"/>
                </a:lnTo>
                <a:lnTo>
                  <a:pt x="1475759" y="13116"/>
                </a:lnTo>
                <a:lnTo>
                  <a:pt x="1416736" y="7436"/>
                </a:lnTo>
                <a:lnTo>
                  <a:pt x="1356794" y="3331"/>
                </a:lnTo>
                <a:lnTo>
                  <a:pt x="1296005" y="839"/>
                </a:lnTo>
                <a:lnTo>
                  <a:pt x="1234439" y="0"/>
                </a:lnTo>
                <a:lnTo>
                  <a:pt x="1172809" y="839"/>
                </a:lnTo>
                <a:lnTo>
                  <a:pt x="1111963" y="3331"/>
                </a:lnTo>
                <a:lnTo>
                  <a:pt x="1051972" y="7436"/>
                </a:lnTo>
                <a:lnTo>
                  <a:pt x="992906" y="13116"/>
                </a:lnTo>
                <a:lnTo>
                  <a:pt x="934837" y="20330"/>
                </a:lnTo>
                <a:lnTo>
                  <a:pt x="877834" y="29039"/>
                </a:lnTo>
                <a:lnTo>
                  <a:pt x="821968" y="39205"/>
                </a:lnTo>
                <a:lnTo>
                  <a:pt x="767311" y="50787"/>
                </a:lnTo>
                <a:lnTo>
                  <a:pt x="713932" y="63746"/>
                </a:lnTo>
                <a:lnTo>
                  <a:pt x="661903" y="78044"/>
                </a:lnTo>
                <a:lnTo>
                  <a:pt x="611293" y="93641"/>
                </a:lnTo>
                <a:lnTo>
                  <a:pt x="562173" y="110497"/>
                </a:lnTo>
                <a:lnTo>
                  <a:pt x="514615" y="128573"/>
                </a:lnTo>
                <a:lnTo>
                  <a:pt x="468688" y="147830"/>
                </a:lnTo>
                <a:lnTo>
                  <a:pt x="424464" y="168229"/>
                </a:lnTo>
                <a:lnTo>
                  <a:pt x="382012" y="189730"/>
                </a:lnTo>
                <a:lnTo>
                  <a:pt x="341404" y="212294"/>
                </a:lnTo>
                <a:lnTo>
                  <a:pt x="302710" y="235882"/>
                </a:lnTo>
                <a:lnTo>
                  <a:pt x="266000" y="260454"/>
                </a:lnTo>
                <a:lnTo>
                  <a:pt x="231346" y="285971"/>
                </a:lnTo>
                <a:lnTo>
                  <a:pt x="198818" y="312393"/>
                </a:lnTo>
                <a:lnTo>
                  <a:pt x="168486" y="339682"/>
                </a:lnTo>
                <a:lnTo>
                  <a:pt x="140421" y="367798"/>
                </a:lnTo>
                <a:lnTo>
                  <a:pt x="114695" y="396702"/>
                </a:lnTo>
                <a:lnTo>
                  <a:pt x="70536" y="456716"/>
                </a:lnTo>
                <a:lnTo>
                  <a:pt x="36576" y="519409"/>
                </a:lnTo>
                <a:lnTo>
                  <a:pt x="13379" y="584467"/>
                </a:lnTo>
                <a:lnTo>
                  <a:pt x="1510" y="651575"/>
                </a:lnTo>
                <a:lnTo>
                  <a:pt x="0" y="685800"/>
                </a:lnTo>
                <a:lnTo>
                  <a:pt x="1510" y="720024"/>
                </a:lnTo>
                <a:lnTo>
                  <a:pt x="13379" y="787132"/>
                </a:lnTo>
                <a:lnTo>
                  <a:pt x="36576" y="852190"/>
                </a:lnTo>
                <a:lnTo>
                  <a:pt x="70536" y="914883"/>
                </a:lnTo>
                <a:lnTo>
                  <a:pt x="114695" y="974897"/>
                </a:lnTo>
                <a:lnTo>
                  <a:pt x="140421" y="1003801"/>
                </a:lnTo>
                <a:lnTo>
                  <a:pt x="168486" y="1031917"/>
                </a:lnTo>
                <a:lnTo>
                  <a:pt x="198818" y="1059206"/>
                </a:lnTo>
                <a:lnTo>
                  <a:pt x="231346" y="1085628"/>
                </a:lnTo>
                <a:lnTo>
                  <a:pt x="266000" y="1111145"/>
                </a:lnTo>
                <a:lnTo>
                  <a:pt x="302710" y="1135717"/>
                </a:lnTo>
                <a:lnTo>
                  <a:pt x="341404" y="1159305"/>
                </a:lnTo>
                <a:lnTo>
                  <a:pt x="382012" y="1181869"/>
                </a:lnTo>
                <a:lnTo>
                  <a:pt x="424464" y="1203370"/>
                </a:lnTo>
                <a:lnTo>
                  <a:pt x="468688" y="1223769"/>
                </a:lnTo>
                <a:lnTo>
                  <a:pt x="514615" y="1243026"/>
                </a:lnTo>
                <a:lnTo>
                  <a:pt x="562173" y="1261102"/>
                </a:lnTo>
                <a:lnTo>
                  <a:pt x="611293" y="1277958"/>
                </a:lnTo>
                <a:lnTo>
                  <a:pt x="661903" y="1293555"/>
                </a:lnTo>
                <a:lnTo>
                  <a:pt x="713932" y="1307853"/>
                </a:lnTo>
                <a:lnTo>
                  <a:pt x="767311" y="1320812"/>
                </a:lnTo>
                <a:lnTo>
                  <a:pt x="821968" y="1332394"/>
                </a:lnTo>
                <a:lnTo>
                  <a:pt x="877834" y="1342560"/>
                </a:lnTo>
                <a:lnTo>
                  <a:pt x="934837" y="1351269"/>
                </a:lnTo>
                <a:lnTo>
                  <a:pt x="992906" y="1358483"/>
                </a:lnTo>
                <a:lnTo>
                  <a:pt x="1051972" y="1364163"/>
                </a:lnTo>
                <a:lnTo>
                  <a:pt x="1111963" y="1368268"/>
                </a:lnTo>
                <a:lnTo>
                  <a:pt x="1172809" y="1370760"/>
                </a:lnTo>
                <a:lnTo>
                  <a:pt x="1234439" y="1371600"/>
                </a:lnTo>
                <a:lnTo>
                  <a:pt x="1296005" y="1370760"/>
                </a:lnTo>
                <a:lnTo>
                  <a:pt x="1356794" y="1368268"/>
                </a:lnTo>
                <a:lnTo>
                  <a:pt x="1416736" y="1364163"/>
                </a:lnTo>
                <a:lnTo>
                  <a:pt x="1475759" y="1358483"/>
                </a:lnTo>
                <a:lnTo>
                  <a:pt x="1533793" y="1351269"/>
                </a:lnTo>
                <a:lnTo>
                  <a:pt x="1590767" y="1342560"/>
                </a:lnTo>
                <a:lnTo>
                  <a:pt x="1646610" y="1332394"/>
                </a:lnTo>
                <a:lnTo>
                  <a:pt x="1701250" y="1320812"/>
                </a:lnTo>
                <a:lnTo>
                  <a:pt x="1754617" y="1307853"/>
                </a:lnTo>
                <a:lnTo>
                  <a:pt x="1806640" y="1293555"/>
                </a:lnTo>
                <a:lnTo>
                  <a:pt x="1857248" y="1277958"/>
                </a:lnTo>
                <a:lnTo>
                  <a:pt x="1906369" y="1261102"/>
                </a:lnTo>
                <a:lnTo>
                  <a:pt x="1953933" y="1243026"/>
                </a:lnTo>
                <a:lnTo>
                  <a:pt x="1999869" y="1223769"/>
                </a:lnTo>
                <a:lnTo>
                  <a:pt x="2044106" y="1203370"/>
                </a:lnTo>
                <a:lnTo>
                  <a:pt x="2086573" y="1181869"/>
                </a:lnTo>
                <a:lnTo>
                  <a:pt x="2127198" y="1159305"/>
                </a:lnTo>
                <a:lnTo>
                  <a:pt x="2165912" y="1135717"/>
                </a:lnTo>
                <a:lnTo>
                  <a:pt x="2202642" y="1111145"/>
                </a:lnTo>
                <a:lnTo>
                  <a:pt x="2237318" y="1085628"/>
                </a:lnTo>
                <a:lnTo>
                  <a:pt x="2269869" y="1059206"/>
                </a:lnTo>
                <a:lnTo>
                  <a:pt x="2300224" y="1031917"/>
                </a:lnTo>
                <a:lnTo>
                  <a:pt x="2328311" y="1003801"/>
                </a:lnTo>
                <a:lnTo>
                  <a:pt x="2354061" y="974897"/>
                </a:lnTo>
                <a:lnTo>
                  <a:pt x="2398262" y="914883"/>
                </a:lnTo>
                <a:lnTo>
                  <a:pt x="2432258" y="852190"/>
                </a:lnTo>
                <a:lnTo>
                  <a:pt x="2455483" y="787132"/>
                </a:lnTo>
                <a:lnTo>
                  <a:pt x="2467367" y="720024"/>
                </a:lnTo>
                <a:lnTo>
                  <a:pt x="246888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74888"/>
              </p:ext>
            </p:extLst>
          </p:nvPr>
        </p:nvGraphicFramePr>
        <p:xfrm>
          <a:off x="253407" y="4941168"/>
          <a:ext cx="8423049" cy="1554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6917"/>
                <a:gridCol w="4829215"/>
                <a:gridCol w="1796917"/>
              </a:tblGrid>
              <a:tr h="457200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adhérent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emprunter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exemplaire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65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810"/>
                        </a:spcBef>
                        <a:tabLst>
                          <a:tab pos="1289050" algn="l"/>
                          <a:tab pos="3474085" algn="l"/>
                        </a:tabLst>
                      </a:pPr>
                      <a:r>
                        <a:rPr sz="2400" spc="-7" baseline="19097" dirty="0">
                          <a:latin typeface="Arial MT"/>
                          <a:cs typeface="Arial MT"/>
                        </a:rPr>
                        <a:t>0,3	</a:t>
                      </a:r>
                      <a:r>
                        <a:rPr lang="fr-FR" sz="2400" spc="-7" baseline="19097" dirty="0" smtClean="0">
                          <a:latin typeface="Arial MT"/>
                          <a:cs typeface="Arial MT"/>
                        </a:rPr>
                        <a:t>          </a:t>
                      </a:r>
                      <a:r>
                        <a:rPr sz="1600" spc="-5" dirty="0" smtClean="0">
                          <a:latin typeface="Arial MT"/>
                          <a:cs typeface="Arial MT"/>
                        </a:rPr>
                        <a:t>date</a:t>
                      </a:r>
                      <a:r>
                        <a:rPr sz="1600" dirty="0" smtClean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d’emprunt	</a:t>
                      </a:r>
                      <a:r>
                        <a:rPr lang="fr-FR" sz="1600" spc="-5" dirty="0" smtClean="0">
                          <a:latin typeface="Arial MT"/>
                          <a:cs typeface="Arial MT"/>
                        </a:rPr>
                        <a:t>                 </a:t>
                      </a:r>
                      <a:r>
                        <a:rPr sz="2400" spc="-7" baseline="19097" dirty="0" smtClean="0">
                          <a:latin typeface="Arial MT"/>
                          <a:cs typeface="Arial MT"/>
                        </a:rPr>
                        <a:t>0,1</a:t>
                      </a:r>
                      <a:endParaRPr sz="2400" baseline="19097" dirty="0">
                        <a:latin typeface="Arial MT"/>
                        <a:cs typeface="Arial MT"/>
                      </a:endParaRPr>
                    </a:p>
                  </a:txBody>
                  <a:tcPr marL="0" marR="0" marT="2298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55880" indent="-228600">
              <a:lnSpc>
                <a:spcPts val="2080"/>
              </a:lnSpc>
              <a:spcBef>
                <a:spcPts val="235"/>
              </a:spcBef>
              <a:buFont typeface="Symbol"/>
              <a:buChar char=""/>
              <a:tabLst>
                <a:tab pos="241935" algn="l"/>
              </a:tabLst>
            </a:pPr>
            <a:r>
              <a:rPr lang="fr-FR" spc="-5" dirty="0" smtClean="0">
                <a:latin typeface="Arial MT"/>
                <a:cs typeface="Arial MT"/>
              </a:rPr>
              <a:t>Les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cardinalités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maximum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sont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nécessaires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pour </a:t>
            </a:r>
            <a:r>
              <a:rPr lang="fr-FR" spc="-484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concevoir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le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schéma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la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base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données</a:t>
            </a:r>
          </a:p>
          <a:p>
            <a:pPr marL="241300" marR="5080" indent="-228600">
              <a:lnSpc>
                <a:spcPts val="2080"/>
              </a:lnSpc>
              <a:spcBef>
                <a:spcPts val="5"/>
              </a:spcBef>
              <a:buFont typeface="Symbol"/>
              <a:buChar char=""/>
              <a:tabLst>
                <a:tab pos="241935" algn="l"/>
              </a:tabLst>
            </a:pPr>
            <a:r>
              <a:rPr lang="fr-FR" spc="-5" dirty="0" smtClean="0">
                <a:latin typeface="Arial MT"/>
                <a:cs typeface="Arial MT"/>
              </a:rPr>
              <a:t>Les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cardinalités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minimums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sont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nécessaires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pour </a:t>
            </a:r>
            <a:r>
              <a:rPr lang="fr-FR" spc="-484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exprimer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les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contraintes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d’intégrité</a:t>
            </a:r>
          </a:p>
          <a:p>
            <a:pPr marL="12700" marR="5080">
              <a:lnSpc>
                <a:spcPts val="2300"/>
              </a:lnSpc>
              <a:spcBef>
                <a:spcPts val="254"/>
              </a:spcBef>
            </a:pPr>
            <a:r>
              <a:rPr lang="fr-FR" spc="-5" dirty="0" smtClean="0">
                <a:latin typeface="Arial MT"/>
                <a:cs typeface="Arial MT"/>
              </a:rPr>
              <a:t>En</a:t>
            </a:r>
            <a:r>
              <a:rPr lang="fr-FR" spc="10" dirty="0" smtClean="0">
                <a:latin typeface="Arial MT"/>
                <a:cs typeface="Arial MT"/>
              </a:rPr>
              <a:t> </a:t>
            </a:r>
            <a:r>
              <a:rPr lang="fr-FR" spc="-10" dirty="0" smtClean="0">
                <a:latin typeface="Arial MT"/>
                <a:cs typeface="Arial MT"/>
              </a:rPr>
              <a:t>notant</a:t>
            </a:r>
            <a:r>
              <a:rPr lang="fr-FR" spc="15" dirty="0" smtClean="0">
                <a:latin typeface="Arial MT"/>
                <a:cs typeface="Arial MT"/>
              </a:rPr>
              <a:t> </a:t>
            </a:r>
            <a:r>
              <a:rPr lang="fr-FR" spc="-10" dirty="0" smtClean="0">
                <a:latin typeface="Arial MT"/>
                <a:cs typeface="Arial MT"/>
              </a:rPr>
              <a:t>uniquement</a:t>
            </a:r>
            <a:r>
              <a:rPr lang="fr-FR" spc="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les</a:t>
            </a:r>
            <a:r>
              <a:rPr lang="fr-FR" spc="1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cardinalités</a:t>
            </a:r>
            <a:r>
              <a:rPr lang="fr-FR" spc="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maximum, </a:t>
            </a:r>
            <a:r>
              <a:rPr lang="fr-FR" spc="-54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on </a:t>
            </a:r>
            <a:r>
              <a:rPr lang="fr-FR" spc="-10" dirty="0" smtClean="0">
                <a:latin typeface="Arial MT"/>
                <a:cs typeface="Arial MT"/>
              </a:rPr>
              <a:t>distingue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3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type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liens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:</a:t>
            </a:r>
            <a:endParaRPr lang="fr-FR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dirty="0" smtClean="0">
              <a:latin typeface="Arial MT"/>
              <a:cs typeface="Arial MT"/>
            </a:endParaRPr>
          </a:p>
          <a:p>
            <a:pPr marL="690880" indent="-229235">
              <a:lnSpc>
                <a:spcPct val="100000"/>
              </a:lnSpc>
              <a:buFont typeface="Symbol"/>
              <a:buChar char=""/>
              <a:tabLst>
                <a:tab pos="691515" algn="l"/>
                <a:tab pos="2792095" algn="l"/>
              </a:tabLst>
            </a:pP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Lien</a:t>
            </a:r>
            <a:r>
              <a:rPr lang="fr-FR" b="1" spc="6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fonctionnel	1:n</a:t>
            </a:r>
            <a:endParaRPr lang="fr-FR" dirty="0" smtClean="0">
              <a:latin typeface="Arial"/>
              <a:cs typeface="Arial"/>
            </a:endParaRPr>
          </a:p>
          <a:p>
            <a:pPr marL="690880" indent="-229235">
              <a:lnSpc>
                <a:spcPct val="100000"/>
              </a:lnSpc>
              <a:spcBef>
                <a:spcPts val="2115"/>
              </a:spcBef>
              <a:buFont typeface="Symbol"/>
              <a:buChar char=""/>
              <a:tabLst>
                <a:tab pos="691515" algn="l"/>
                <a:tab pos="2948940" algn="l"/>
              </a:tabLst>
            </a:pP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Lien</a:t>
            </a:r>
            <a:r>
              <a:rPr lang="fr-FR" b="1" spc="6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hiérarchique	n:1</a:t>
            </a:r>
            <a:endParaRPr lang="fr-FR" dirty="0" smtClean="0">
              <a:latin typeface="Arial"/>
              <a:cs typeface="Arial"/>
            </a:endParaRPr>
          </a:p>
          <a:p>
            <a:pPr marL="690880" indent="-229235">
              <a:lnSpc>
                <a:spcPct val="100000"/>
              </a:lnSpc>
              <a:spcBef>
                <a:spcPts val="2110"/>
              </a:spcBef>
              <a:buFont typeface="Symbol"/>
              <a:buChar char=""/>
              <a:tabLst>
                <a:tab pos="691515" algn="l"/>
                <a:tab pos="2145030" algn="l"/>
              </a:tabLst>
            </a:pP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Lien</a:t>
            </a:r>
            <a:r>
              <a:rPr lang="fr-FR" b="1" spc="4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maillé	n:m</a:t>
            </a:r>
            <a:endParaRPr lang="fr-FR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2"/>
          <p:cNvSpPr txBox="1"/>
          <p:nvPr/>
        </p:nvSpPr>
        <p:spPr>
          <a:xfrm>
            <a:off x="1255532" y="1152395"/>
            <a:ext cx="7425173" cy="29944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41300" marR="55880" indent="-228600">
              <a:lnSpc>
                <a:spcPts val="2080"/>
              </a:lnSpc>
              <a:spcBef>
                <a:spcPts val="235"/>
              </a:spcBef>
              <a:buFont typeface="Symbol"/>
              <a:buChar char=""/>
              <a:tabLst>
                <a:tab pos="241935" algn="l"/>
              </a:tabLst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255532" y="3801869"/>
            <a:ext cx="7781021" cy="32765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4"/>
              </a:spcBef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0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fr-FR" sz="3200" b="1" spc="-5" dirty="0" smtClean="0">
                <a:solidFill>
                  <a:srgbClr val="000080"/>
                </a:solidFill>
                <a:latin typeface="Arial"/>
                <a:cs typeface="Arial"/>
              </a:rPr>
              <a:t>Lien </a:t>
            </a:r>
            <a:r>
              <a:rPr lang="fr-FR" sz="3200" b="1" spc="-10" dirty="0" smtClean="0">
                <a:solidFill>
                  <a:srgbClr val="000080"/>
                </a:solidFill>
                <a:latin typeface="Arial"/>
                <a:cs typeface="Arial"/>
              </a:rPr>
              <a:t>fonctionne</a:t>
            </a:r>
            <a:r>
              <a:rPr lang="fr-FR" sz="3200" b="1" spc="-5" dirty="0" smtClean="0">
                <a:solidFill>
                  <a:srgbClr val="000080"/>
                </a:solidFill>
                <a:latin typeface="Arial"/>
                <a:cs typeface="Arial"/>
              </a:rPr>
              <a:t>l</a:t>
            </a:r>
            <a:r>
              <a:rPr lang="fr-FR" sz="3200" b="1" dirty="0" smtClean="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lang="fr-FR" sz="3200" b="1" spc="-10" dirty="0" smtClean="0">
                <a:solidFill>
                  <a:srgbClr val="000080"/>
                </a:solidFill>
                <a:latin typeface="Arial"/>
                <a:cs typeface="Arial"/>
              </a:rPr>
              <a:t>1:n</a:t>
            </a:r>
            <a:endParaRPr lang="fr-FR" sz="3200" dirty="0"/>
          </a:p>
        </p:txBody>
      </p:sp>
      <p:sp>
        <p:nvSpPr>
          <p:cNvPr id="7" name="object 3"/>
          <p:cNvSpPr txBox="1"/>
          <p:nvPr/>
        </p:nvSpPr>
        <p:spPr>
          <a:xfrm>
            <a:off x="750667" y="3429000"/>
            <a:ext cx="203174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Par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exemple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755576" y="5949280"/>
            <a:ext cx="6797947" cy="29944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employé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travailler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seul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département</a:t>
            </a:r>
          </a:p>
        </p:txBody>
      </p:sp>
      <p:graphicFrame>
        <p:nvGraphicFramePr>
          <p:cNvPr id="9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98945"/>
              </p:ext>
            </p:extLst>
          </p:nvPr>
        </p:nvGraphicFramePr>
        <p:xfrm>
          <a:off x="1694438" y="1340768"/>
          <a:ext cx="2076676" cy="91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991"/>
                <a:gridCol w="782685"/>
              </a:tblGrid>
              <a:tr h="365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5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6"/>
          <p:cNvSpPr/>
          <p:nvPr/>
        </p:nvSpPr>
        <p:spPr>
          <a:xfrm>
            <a:off x="5971078" y="1345339"/>
            <a:ext cx="1293991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 txBox="1"/>
          <p:nvPr/>
        </p:nvSpPr>
        <p:spPr>
          <a:xfrm>
            <a:off x="5971078" y="1345339"/>
            <a:ext cx="1293991" cy="31354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3771295" y="1482499"/>
            <a:ext cx="3493776" cy="640080"/>
          </a:xfrm>
          <a:custGeom>
            <a:avLst/>
            <a:gdLst/>
            <a:ahLst/>
            <a:cxnLst/>
            <a:rect l="l" t="t" r="r" b="b"/>
            <a:pathLst>
              <a:path w="2468879" h="640080">
                <a:moveTo>
                  <a:pt x="1005840" y="320040"/>
                </a:moveTo>
                <a:lnTo>
                  <a:pt x="992537" y="246648"/>
                </a:lnTo>
                <a:lnTo>
                  <a:pt x="976478" y="212091"/>
                </a:lnTo>
                <a:lnTo>
                  <a:pt x="954654" y="179281"/>
                </a:lnTo>
                <a:lnTo>
                  <a:pt x="927446" y="148456"/>
                </a:lnTo>
                <a:lnTo>
                  <a:pt x="895232" y="119858"/>
                </a:lnTo>
                <a:lnTo>
                  <a:pt x="858393" y="93725"/>
                </a:lnTo>
                <a:lnTo>
                  <a:pt x="817308" y="70299"/>
                </a:lnTo>
                <a:lnTo>
                  <a:pt x="772358" y="49818"/>
                </a:lnTo>
                <a:lnTo>
                  <a:pt x="723922" y="32523"/>
                </a:lnTo>
                <a:lnTo>
                  <a:pt x="672380" y="18654"/>
                </a:lnTo>
                <a:lnTo>
                  <a:pt x="618113" y="8450"/>
                </a:lnTo>
                <a:lnTo>
                  <a:pt x="561499" y="2152"/>
                </a:lnTo>
                <a:lnTo>
                  <a:pt x="502919" y="0"/>
                </a:lnTo>
                <a:lnTo>
                  <a:pt x="444199" y="2152"/>
                </a:lnTo>
                <a:lnTo>
                  <a:pt x="387486" y="8450"/>
                </a:lnTo>
                <a:lnTo>
                  <a:pt x="333157" y="18654"/>
                </a:lnTo>
                <a:lnTo>
                  <a:pt x="281584" y="32523"/>
                </a:lnTo>
                <a:lnTo>
                  <a:pt x="233144" y="49818"/>
                </a:lnTo>
                <a:lnTo>
                  <a:pt x="188211" y="70299"/>
                </a:lnTo>
                <a:lnTo>
                  <a:pt x="147161" y="93725"/>
                </a:lnTo>
                <a:lnTo>
                  <a:pt x="110367" y="119858"/>
                </a:lnTo>
                <a:lnTo>
                  <a:pt x="78206" y="148456"/>
                </a:lnTo>
                <a:lnTo>
                  <a:pt x="51051" y="179281"/>
                </a:lnTo>
                <a:lnTo>
                  <a:pt x="29278" y="212091"/>
                </a:lnTo>
                <a:lnTo>
                  <a:pt x="3378" y="282710"/>
                </a:lnTo>
                <a:lnTo>
                  <a:pt x="0" y="320040"/>
                </a:lnTo>
                <a:lnTo>
                  <a:pt x="3378" y="357228"/>
                </a:lnTo>
                <a:lnTo>
                  <a:pt x="29278" y="427686"/>
                </a:lnTo>
                <a:lnTo>
                  <a:pt x="51051" y="460465"/>
                </a:lnTo>
                <a:lnTo>
                  <a:pt x="78206" y="491285"/>
                </a:lnTo>
                <a:lnTo>
                  <a:pt x="110367" y="519901"/>
                </a:lnTo>
                <a:lnTo>
                  <a:pt x="147161" y="546068"/>
                </a:lnTo>
                <a:lnTo>
                  <a:pt x="188211" y="569540"/>
                </a:lnTo>
                <a:lnTo>
                  <a:pt x="233144" y="590073"/>
                </a:lnTo>
                <a:lnTo>
                  <a:pt x="281584" y="607422"/>
                </a:lnTo>
                <a:lnTo>
                  <a:pt x="333157" y="621342"/>
                </a:lnTo>
                <a:lnTo>
                  <a:pt x="387486" y="631589"/>
                </a:lnTo>
                <a:lnTo>
                  <a:pt x="444199" y="637916"/>
                </a:lnTo>
                <a:lnTo>
                  <a:pt x="502919" y="640079"/>
                </a:lnTo>
                <a:lnTo>
                  <a:pt x="561499" y="637916"/>
                </a:lnTo>
                <a:lnTo>
                  <a:pt x="618113" y="631589"/>
                </a:lnTo>
                <a:lnTo>
                  <a:pt x="672380" y="621342"/>
                </a:lnTo>
                <a:lnTo>
                  <a:pt x="723922" y="607422"/>
                </a:lnTo>
                <a:lnTo>
                  <a:pt x="772358" y="590073"/>
                </a:lnTo>
                <a:lnTo>
                  <a:pt x="817308" y="569540"/>
                </a:lnTo>
                <a:lnTo>
                  <a:pt x="858392" y="546068"/>
                </a:lnTo>
                <a:lnTo>
                  <a:pt x="895232" y="519901"/>
                </a:lnTo>
                <a:lnTo>
                  <a:pt x="927446" y="491285"/>
                </a:lnTo>
                <a:lnTo>
                  <a:pt x="954654" y="460465"/>
                </a:lnTo>
                <a:lnTo>
                  <a:pt x="976478" y="427686"/>
                </a:lnTo>
                <a:lnTo>
                  <a:pt x="1002450" y="357228"/>
                </a:lnTo>
                <a:lnTo>
                  <a:pt x="1005840" y="320040"/>
                </a:lnTo>
                <a:close/>
              </a:path>
              <a:path w="2468879" h="640080">
                <a:moveTo>
                  <a:pt x="1005840" y="319277"/>
                </a:moveTo>
                <a:lnTo>
                  <a:pt x="1554480" y="320040"/>
                </a:lnTo>
              </a:path>
              <a:path w="2468879" h="640080">
                <a:moveTo>
                  <a:pt x="1554480" y="227838"/>
                </a:moveTo>
                <a:lnTo>
                  <a:pt x="246888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/>
          <p:nvPr/>
        </p:nvSpPr>
        <p:spPr>
          <a:xfrm>
            <a:off x="755576" y="1910231"/>
            <a:ext cx="8044312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0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ts val="2080"/>
              </a:lnSpc>
            </a:pPr>
            <a:r>
              <a:rPr sz="1800" spc="-5" dirty="0">
                <a:latin typeface="Arial MT"/>
                <a:cs typeface="Arial MT"/>
              </a:rPr>
              <a:t>Une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être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associée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qu'à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seule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2903365" y="4028460"/>
            <a:ext cx="3493776" cy="1371600"/>
          </a:xfrm>
          <a:custGeom>
            <a:avLst/>
            <a:gdLst/>
            <a:ahLst/>
            <a:cxnLst/>
            <a:rect l="l" t="t" r="r" b="b"/>
            <a:pathLst>
              <a:path w="2468879" h="1371600">
                <a:moveTo>
                  <a:pt x="2468880" y="685800"/>
                </a:moveTo>
                <a:lnTo>
                  <a:pt x="2462878" y="617784"/>
                </a:lnTo>
                <a:lnTo>
                  <a:pt x="2445253" y="551662"/>
                </a:lnTo>
                <a:lnTo>
                  <a:pt x="2416571" y="487747"/>
                </a:lnTo>
                <a:lnTo>
                  <a:pt x="2377401" y="426354"/>
                </a:lnTo>
                <a:lnTo>
                  <a:pt x="2328311" y="367798"/>
                </a:lnTo>
                <a:lnTo>
                  <a:pt x="2300223" y="339682"/>
                </a:lnTo>
                <a:lnTo>
                  <a:pt x="2269869" y="312393"/>
                </a:lnTo>
                <a:lnTo>
                  <a:pt x="2237318" y="285971"/>
                </a:lnTo>
                <a:lnTo>
                  <a:pt x="2202642" y="260454"/>
                </a:lnTo>
                <a:lnTo>
                  <a:pt x="2165912" y="235882"/>
                </a:lnTo>
                <a:lnTo>
                  <a:pt x="2127198" y="212294"/>
                </a:lnTo>
                <a:lnTo>
                  <a:pt x="2086573" y="189730"/>
                </a:lnTo>
                <a:lnTo>
                  <a:pt x="2044106" y="168229"/>
                </a:lnTo>
                <a:lnTo>
                  <a:pt x="1999869" y="147830"/>
                </a:lnTo>
                <a:lnTo>
                  <a:pt x="1953933" y="128573"/>
                </a:lnTo>
                <a:lnTo>
                  <a:pt x="1906369" y="110497"/>
                </a:lnTo>
                <a:lnTo>
                  <a:pt x="1857247" y="93641"/>
                </a:lnTo>
                <a:lnTo>
                  <a:pt x="1806640" y="78044"/>
                </a:lnTo>
                <a:lnTo>
                  <a:pt x="1754617" y="63746"/>
                </a:lnTo>
                <a:lnTo>
                  <a:pt x="1701250" y="50787"/>
                </a:lnTo>
                <a:lnTo>
                  <a:pt x="1646610" y="39205"/>
                </a:lnTo>
                <a:lnTo>
                  <a:pt x="1590767" y="29039"/>
                </a:lnTo>
                <a:lnTo>
                  <a:pt x="1533793" y="20330"/>
                </a:lnTo>
                <a:lnTo>
                  <a:pt x="1475759" y="13116"/>
                </a:lnTo>
                <a:lnTo>
                  <a:pt x="1416736" y="7436"/>
                </a:lnTo>
                <a:lnTo>
                  <a:pt x="1356794" y="3331"/>
                </a:lnTo>
                <a:lnTo>
                  <a:pt x="1296005" y="839"/>
                </a:lnTo>
                <a:lnTo>
                  <a:pt x="1234440" y="0"/>
                </a:lnTo>
                <a:lnTo>
                  <a:pt x="1172809" y="839"/>
                </a:lnTo>
                <a:lnTo>
                  <a:pt x="1111963" y="3331"/>
                </a:lnTo>
                <a:lnTo>
                  <a:pt x="1051972" y="7436"/>
                </a:lnTo>
                <a:lnTo>
                  <a:pt x="992906" y="13116"/>
                </a:lnTo>
                <a:lnTo>
                  <a:pt x="934837" y="20330"/>
                </a:lnTo>
                <a:lnTo>
                  <a:pt x="877834" y="29039"/>
                </a:lnTo>
                <a:lnTo>
                  <a:pt x="821968" y="39205"/>
                </a:lnTo>
                <a:lnTo>
                  <a:pt x="767311" y="50787"/>
                </a:lnTo>
                <a:lnTo>
                  <a:pt x="713932" y="63746"/>
                </a:lnTo>
                <a:lnTo>
                  <a:pt x="661903" y="78044"/>
                </a:lnTo>
                <a:lnTo>
                  <a:pt x="611293" y="93641"/>
                </a:lnTo>
                <a:lnTo>
                  <a:pt x="562173" y="110497"/>
                </a:lnTo>
                <a:lnTo>
                  <a:pt x="514615" y="128573"/>
                </a:lnTo>
                <a:lnTo>
                  <a:pt x="468688" y="147830"/>
                </a:lnTo>
                <a:lnTo>
                  <a:pt x="424464" y="168229"/>
                </a:lnTo>
                <a:lnTo>
                  <a:pt x="382012" y="189730"/>
                </a:lnTo>
                <a:lnTo>
                  <a:pt x="341404" y="212294"/>
                </a:lnTo>
                <a:lnTo>
                  <a:pt x="302710" y="235882"/>
                </a:lnTo>
                <a:lnTo>
                  <a:pt x="266000" y="260454"/>
                </a:lnTo>
                <a:lnTo>
                  <a:pt x="231346" y="285971"/>
                </a:lnTo>
                <a:lnTo>
                  <a:pt x="198818" y="312393"/>
                </a:lnTo>
                <a:lnTo>
                  <a:pt x="168486" y="339682"/>
                </a:lnTo>
                <a:lnTo>
                  <a:pt x="140421" y="367798"/>
                </a:lnTo>
                <a:lnTo>
                  <a:pt x="114695" y="396702"/>
                </a:lnTo>
                <a:lnTo>
                  <a:pt x="70536" y="456716"/>
                </a:lnTo>
                <a:lnTo>
                  <a:pt x="36576" y="519409"/>
                </a:lnTo>
                <a:lnTo>
                  <a:pt x="13379" y="584467"/>
                </a:lnTo>
                <a:lnTo>
                  <a:pt x="1510" y="651575"/>
                </a:lnTo>
                <a:lnTo>
                  <a:pt x="0" y="685800"/>
                </a:lnTo>
                <a:lnTo>
                  <a:pt x="1510" y="720024"/>
                </a:lnTo>
                <a:lnTo>
                  <a:pt x="13379" y="787132"/>
                </a:lnTo>
                <a:lnTo>
                  <a:pt x="36576" y="852190"/>
                </a:lnTo>
                <a:lnTo>
                  <a:pt x="70536" y="914883"/>
                </a:lnTo>
                <a:lnTo>
                  <a:pt x="114695" y="974897"/>
                </a:lnTo>
                <a:lnTo>
                  <a:pt x="140421" y="1003801"/>
                </a:lnTo>
                <a:lnTo>
                  <a:pt x="168486" y="1031917"/>
                </a:lnTo>
                <a:lnTo>
                  <a:pt x="198818" y="1059206"/>
                </a:lnTo>
                <a:lnTo>
                  <a:pt x="231346" y="1085628"/>
                </a:lnTo>
                <a:lnTo>
                  <a:pt x="266000" y="1111145"/>
                </a:lnTo>
                <a:lnTo>
                  <a:pt x="302710" y="1135717"/>
                </a:lnTo>
                <a:lnTo>
                  <a:pt x="341404" y="1159305"/>
                </a:lnTo>
                <a:lnTo>
                  <a:pt x="382012" y="1181869"/>
                </a:lnTo>
                <a:lnTo>
                  <a:pt x="424464" y="1203370"/>
                </a:lnTo>
                <a:lnTo>
                  <a:pt x="468688" y="1223769"/>
                </a:lnTo>
                <a:lnTo>
                  <a:pt x="514615" y="1243026"/>
                </a:lnTo>
                <a:lnTo>
                  <a:pt x="562173" y="1261102"/>
                </a:lnTo>
                <a:lnTo>
                  <a:pt x="611293" y="1277958"/>
                </a:lnTo>
                <a:lnTo>
                  <a:pt x="661903" y="1293555"/>
                </a:lnTo>
                <a:lnTo>
                  <a:pt x="713932" y="1307853"/>
                </a:lnTo>
                <a:lnTo>
                  <a:pt x="767311" y="1320812"/>
                </a:lnTo>
                <a:lnTo>
                  <a:pt x="821968" y="1332394"/>
                </a:lnTo>
                <a:lnTo>
                  <a:pt x="877834" y="1342560"/>
                </a:lnTo>
                <a:lnTo>
                  <a:pt x="934837" y="1351269"/>
                </a:lnTo>
                <a:lnTo>
                  <a:pt x="992906" y="1358483"/>
                </a:lnTo>
                <a:lnTo>
                  <a:pt x="1051972" y="1364163"/>
                </a:lnTo>
                <a:lnTo>
                  <a:pt x="1111963" y="1368268"/>
                </a:lnTo>
                <a:lnTo>
                  <a:pt x="1172809" y="1370760"/>
                </a:lnTo>
                <a:lnTo>
                  <a:pt x="1234440" y="1371600"/>
                </a:lnTo>
                <a:lnTo>
                  <a:pt x="1296005" y="1370760"/>
                </a:lnTo>
                <a:lnTo>
                  <a:pt x="1356794" y="1368268"/>
                </a:lnTo>
                <a:lnTo>
                  <a:pt x="1416736" y="1364163"/>
                </a:lnTo>
                <a:lnTo>
                  <a:pt x="1475759" y="1358483"/>
                </a:lnTo>
                <a:lnTo>
                  <a:pt x="1533793" y="1351269"/>
                </a:lnTo>
                <a:lnTo>
                  <a:pt x="1590767" y="1342560"/>
                </a:lnTo>
                <a:lnTo>
                  <a:pt x="1646610" y="1332394"/>
                </a:lnTo>
                <a:lnTo>
                  <a:pt x="1701250" y="1320812"/>
                </a:lnTo>
                <a:lnTo>
                  <a:pt x="1754617" y="1307853"/>
                </a:lnTo>
                <a:lnTo>
                  <a:pt x="1806640" y="1293555"/>
                </a:lnTo>
                <a:lnTo>
                  <a:pt x="1857247" y="1277958"/>
                </a:lnTo>
                <a:lnTo>
                  <a:pt x="1906369" y="1261102"/>
                </a:lnTo>
                <a:lnTo>
                  <a:pt x="1953933" y="1243026"/>
                </a:lnTo>
                <a:lnTo>
                  <a:pt x="1999869" y="1223769"/>
                </a:lnTo>
                <a:lnTo>
                  <a:pt x="2044106" y="1203370"/>
                </a:lnTo>
                <a:lnTo>
                  <a:pt x="2086573" y="1181869"/>
                </a:lnTo>
                <a:lnTo>
                  <a:pt x="2127198" y="1159305"/>
                </a:lnTo>
                <a:lnTo>
                  <a:pt x="2165912" y="1135717"/>
                </a:lnTo>
                <a:lnTo>
                  <a:pt x="2202642" y="1111145"/>
                </a:lnTo>
                <a:lnTo>
                  <a:pt x="2237318" y="1085628"/>
                </a:lnTo>
                <a:lnTo>
                  <a:pt x="2269869" y="1059206"/>
                </a:lnTo>
                <a:lnTo>
                  <a:pt x="2300223" y="1031917"/>
                </a:lnTo>
                <a:lnTo>
                  <a:pt x="2328311" y="1003801"/>
                </a:lnTo>
                <a:lnTo>
                  <a:pt x="2354061" y="974897"/>
                </a:lnTo>
                <a:lnTo>
                  <a:pt x="2398262" y="914883"/>
                </a:lnTo>
                <a:lnTo>
                  <a:pt x="2432258" y="852190"/>
                </a:lnTo>
                <a:lnTo>
                  <a:pt x="2455483" y="787132"/>
                </a:lnTo>
                <a:lnTo>
                  <a:pt x="2467367" y="720024"/>
                </a:lnTo>
                <a:lnTo>
                  <a:pt x="246888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 txBox="1"/>
          <p:nvPr/>
        </p:nvSpPr>
        <p:spPr>
          <a:xfrm>
            <a:off x="4138408" y="4459240"/>
            <a:ext cx="115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travaille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47721"/>
              </p:ext>
            </p:extLst>
          </p:nvPr>
        </p:nvGraphicFramePr>
        <p:xfrm>
          <a:off x="6390671" y="3932448"/>
          <a:ext cx="2645825" cy="1554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996"/>
                <a:gridCol w="1998829"/>
              </a:tblGrid>
              <a:tr h="4571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département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n</a:t>
                      </a:r>
                    </a:p>
                  </a:txBody>
                  <a:tcPr marL="0" marR="0" marT="336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60466"/>
              </p:ext>
            </p:extLst>
          </p:nvPr>
        </p:nvGraphicFramePr>
        <p:xfrm>
          <a:off x="179512" y="3932448"/>
          <a:ext cx="2717380" cy="1554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386"/>
                <a:gridCol w="646994"/>
              </a:tblGrid>
              <a:tr h="457199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employé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50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3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Lien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hiérarchiqu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e</a:t>
            </a:r>
            <a:r>
              <a:rPr lang="fr-FR" b="1" dirty="0" smtClean="0">
                <a:solidFill>
                  <a:srgbClr val="000080"/>
                </a:solidFill>
                <a:latin typeface="Arial"/>
                <a:cs typeface="Arial"/>
              </a:rPr>
              <a:t>	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n:1</a:t>
            </a: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755576" y="2814668"/>
            <a:ext cx="7065731" cy="83035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spc="-5" dirty="0">
                <a:latin typeface="Arial MT"/>
                <a:cs typeface="Arial MT"/>
              </a:rPr>
              <a:t>Une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être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associée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plusieurs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Inverse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d'un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1:n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55531" y="7678162"/>
            <a:ext cx="7796297" cy="32765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4"/>
              </a:spcBef>
            </a:pPr>
            <a:r>
              <a:rPr sz="2000" spc="-5" dirty="0">
                <a:latin typeface="Arial MT"/>
                <a:cs typeface="Arial MT"/>
              </a:rPr>
              <a:t>Un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département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emploie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généralement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plusieurs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employés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5971077" y="1198979"/>
            <a:ext cx="1293991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5971077" y="1198979"/>
            <a:ext cx="1293991" cy="31354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3771294" y="1336140"/>
            <a:ext cx="3493776" cy="640080"/>
          </a:xfrm>
          <a:custGeom>
            <a:avLst/>
            <a:gdLst/>
            <a:ahLst/>
            <a:cxnLst/>
            <a:rect l="l" t="t" r="r" b="b"/>
            <a:pathLst>
              <a:path w="2468879" h="640080">
                <a:moveTo>
                  <a:pt x="1005840" y="320039"/>
                </a:moveTo>
                <a:lnTo>
                  <a:pt x="992537" y="246648"/>
                </a:lnTo>
                <a:lnTo>
                  <a:pt x="976478" y="212091"/>
                </a:lnTo>
                <a:lnTo>
                  <a:pt x="954654" y="179281"/>
                </a:lnTo>
                <a:lnTo>
                  <a:pt x="927446" y="148456"/>
                </a:lnTo>
                <a:lnTo>
                  <a:pt x="895232" y="119858"/>
                </a:lnTo>
                <a:lnTo>
                  <a:pt x="858393" y="93725"/>
                </a:lnTo>
                <a:lnTo>
                  <a:pt x="817308" y="70299"/>
                </a:lnTo>
                <a:lnTo>
                  <a:pt x="772358" y="49818"/>
                </a:lnTo>
                <a:lnTo>
                  <a:pt x="723922" y="32523"/>
                </a:lnTo>
                <a:lnTo>
                  <a:pt x="672380" y="18654"/>
                </a:lnTo>
                <a:lnTo>
                  <a:pt x="618113" y="8450"/>
                </a:lnTo>
                <a:lnTo>
                  <a:pt x="561499" y="2152"/>
                </a:lnTo>
                <a:lnTo>
                  <a:pt x="502919" y="0"/>
                </a:lnTo>
                <a:lnTo>
                  <a:pt x="444199" y="2152"/>
                </a:lnTo>
                <a:lnTo>
                  <a:pt x="387486" y="8450"/>
                </a:lnTo>
                <a:lnTo>
                  <a:pt x="333157" y="18654"/>
                </a:lnTo>
                <a:lnTo>
                  <a:pt x="281584" y="32523"/>
                </a:lnTo>
                <a:lnTo>
                  <a:pt x="233144" y="49818"/>
                </a:lnTo>
                <a:lnTo>
                  <a:pt x="188211" y="70299"/>
                </a:lnTo>
                <a:lnTo>
                  <a:pt x="147161" y="93725"/>
                </a:lnTo>
                <a:lnTo>
                  <a:pt x="110367" y="119858"/>
                </a:lnTo>
                <a:lnTo>
                  <a:pt x="78206" y="148456"/>
                </a:lnTo>
                <a:lnTo>
                  <a:pt x="51051" y="179281"/>
                </a:lnTo>
                <a:lnTo>
                  <a:pt x="29278" y="212091"/>
                </a:lnTo>
                <a:lnTo>
                  <a:pt x="3378" y="282710"/>
                </a:lnTo>
                <a:lnTo>
                  <a:pt x="0" y="320039"/>
                </a:lnTo>
                <a:lnTo>
                  <a:pt x="3378" y="357228"/>
                </a:lnTo>
                <a:lnTo>
                  <a:pt x="29278" y="427686"/>
                </a:lnTo>
                <a:lnTo>
                  <a:pt x="51051" y="460465"/>
                </a:lnTo>
                <a:lnTo>
                  <a:pt x="78206" y="491285"/>
                </a:lnTo>
                <a:lnTo>
                  <a:pt x="110367" y="519901"/>
                </a:lnTo>
                <a:lnTo>
                  <a:pt x="147161" y="546068"/>
                </a:lnTo>
                <a:lnTo>
                  <a:pt x="188211" y="569540"/>
                </a:lnTo>
                <a:lnTo>
                  <a:pt x="233144" y="590073"/>
                </a:lnTo>
                <a:lnTo>
                  <a:pt x="281584" y="607422"/>
                </a:lnTo>
                <a:lnTo>
                  <a:pt x="333157" y="621342"/>
                </a:lnTo>
                <a:lnTo>
                  <a:pt x="387486" y="631589"/>
                </a:lnTo>
                <a:lnTo>
                  <a:pt x="444199" y="637916"/>
                </a:lnTo>
                <a:lnTo>
                  <a:pt x="502919" y="640079"/>
                </a:lnTo>
                <a:lnTo>
                  <a:pt x="561499" y="637916"/>
                </a:lnTo>
                <a:lnTo>
                  <a:pt x="618113" y="631589"/>
                </a:lnTo>
                <a:lnTo>
                  <a:pt x="672380" y="621342"/>
                </a:lnTo>
                <a:lnTo>
                  <a:pt x="723922" y="607422"/>
                </a:lnTo>
                <a:lnTo>
                  <a:pt x="772358" y="590073"/>
                </a:lnTo>
                <a:lnTo>
                  <a:pt x="817308" y="569540"/>
                </a:lnTo>
                <a:lnTo>
                  <a:pt x="858392" y="546068"/>
                </a:lnTo>
                <a:lnTo>
                  <a:pt x="895232" y="519901"/>
                </a:lnTo>
                <a:lnTo>
                  <a:pt x="927446" y="491285"/>
                </a:lnTo>
                <a:lnTo>
                  <a:pt x="954654" y="460465"/>
                </a:lnTo>
                <a:lnTo>
                  <a:pt x="976478" y="427686"/>
                </a:lnTo>
                <a:lnTo>
                  <a:pt x="1002450" y="357228"/>
                </a:lnTo>
                <a:lnTo>
                  <a:pt x="1005840" y="320039"/>
                </a:lnTo>
                <a:close/>
              </a:path>
              <a:path w="2468879" h="640080">
                <a:moveTo>
                  <a:pt x="1005840" y="320039"/>
                </a:moveTo>
                <a:lnTo>
                  <a:pt x="1554480" y="320039"/>
                </a:lnTo>
              </a:path>
              <a:path w="2468879" h="640080">
                <a:moveTo>
                  <a:pt x="1554480" y="228600"/>
                </a:moveTo>
                <a:lnTo>
                  <a:pt x="246888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564908" y="1768444"/>
            <a:ext cx="196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11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44133"/>
              </p:ext>
            </p:extLst>
          </p:nvPr>
        </p:nvGraphicFramePr>
        <p:xfrm>
          <a:off x="1694436" y="1194408"/>
          <a:ext cx="2070386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991"/>
                <a:gridCol w="776395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50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2" name="object 10"/>
          <p:cNvSpPr/>
          <p:nvPr/>
        </p:nvSpPr>
        <p:spPr>
          <a:xfrm>
            <a:off x="3292731" y="3973442"/>
            <a:ext cx="2875235" cy="1371600"/>
          </a:xfrm>
          <a:custGeom>
            <a:avLst/>
            <a:gdLst/>
            <a:ahLst/>
            <a:cxnLst/>
            <a:rect l="l" t="t" r="r" b="b"/>
            <a:pathLst>
              <a:path w="2468879" h="1371600">
                <a:moveTo>
                  <a:pt x="2468880" y="685800"/>
                </a:moveTo>
                <a:lnTo>
                  <a:pt x="2462878" y="617784"/>
                </a:lnTo>
                <a:lnTo>
                  <a:pt x="2445253" y="551662"/>
                </a:lnTo>
                <a:lnTo>
                  <a:pt x="2416571" y="487747"/>
                </a:lnTo>
                <a:lnTo>
                  <a:pt x="2377401" y="426354"/>
                </a:lnTo>
                <a:lnTo>
                  <a:pt x="2328311" y="367798"/>
                </a:lnTo>
                <a:lnTo>
                  <a:pt x="2300223" y="339682"/>
                </a:lnTo>
                <a:lnTo>
                  <a:pt x="2269869" y="312393"/>
                </a:lnTo>
                <a:lnTo>
                  <a:pt x="2237318" y="285971"/>
                </a:lnTo>
                <a:lnTo>
                  <a:pt x="2202642" y="260454"/>
                </a:lnTo>
                <a:lnTo>
                  <a:pt x="2165912" y="235882"/>
                </a:lnTo>
                <a:lnTo>
                  <a:pt x="2127198" y="212294"/>
                </a:lnTo>
                <a:lnTo>
                  <a:pt x="2086573" y="189730"/>
                </a:lnTo>
                <a:lnTo>
                  <a:pt x="2044106" y="168229"/>
                </a:lnTo>
                <a:lnTo>
                  <a:pt x="1999869" y="147830"/>
                </a:lnTo>
                <a:lnTo>
                  <a:pt x="1953933" y="128573"/>
                </a:lnTo>
                <a:lnTo>
                  <a:pt x="1906369" y="110497"/>
                </a:lnTo>
                <a:lnTo>
                  <a:pt x="1857247" y="93641"/>
                </a:lnTo>
                <a:lnTo>
                  <a:pt x="1806640" y="78044"/>
                </a:lnTo>
                <a:lnTo>
                  <a:pt x="1754617" y="63746"/>
                </a:lnTo>
                <a:lnTo>
                  <a:pt x="1701250" y="50787"/>
                </a:lnTo>
                <a:lnTo>
                  <a:pt x="1646610" y="39205"/>
                </a:lnTo>
                <a:lnTo>
                  <a:pt x="1590767" y="29039"/>
                </a:lnTo>
                <a:lnTo>
                  <a:pt x="1533793" y="20330"/>
                </a:lnTo>
                <a:lnTo>
                  <a:pt x="1475759" y="13116"/>
                </a:lnTo>
                <a:lnTo>
                  <a:pt x="1416736" y="7436"/>
                </a:lnTo>
                <a:lnTo>
                  <a:pt x="1356794" y="3331"/>
                </a:lnTo>
                <a:lnTo>
                  <a:pt x="1296005" y="839"/>
                </a:lnTo>
                <a:lnTo>
                  <a:pt x="1234440" y="0"/>
                </a:lnTo>
                <a:lnTo>
                  <a:pt x="1172809" y="839"/>
                </a:lnTo>
                <a:lnTo>
                  <a:pt x="1111963" y="3331"/>
                </a:lnTo>
                <a:lnTo>
                  <a:pt x="1051972" y="7436"/>
                </a:lnTo>
                <a:lnTo>
                  <a:pt x="992906" y="13116"/>
                </a:lnTo>
                <a:lnTo>
                  <a:pt x="934837" y="20330"/>
                </a:lnTo>
                <a:lnTo>
                  <a:pt x="877834" y="29039"/>
                </a:lnTo>
                <a:lnTo>
                  <a:pt x="821968" y="39205"/>
                </a:lnTo>
                <a:lnTo>
                  <a:pt x="767311" y="50787"/>
                </a:lnTo>
                <a:lnTo>
                  <a:pt x="713932" y="63746"/>
                </a:lnTo>
                <a:lnTo>
                  <a:pt x="661903" y="78044"/>
                </a:lnTo>
                <a:lnTo>
                  <a:pt x="611293" y="93641"/>
                </a:lnTo>
                <a:lnTo>
                  <a:pt x="562173" y="110497"/>
                </a:lnTo>
                <a:lnTo>
                  <a:pt x="514615" y="128573"/>
                </a:lnTo>
                <a:lnTo>
                  <a:pt x="468688" y="147830"/>
                </a:lnTo>
                <a:lnTo>
                  <a:pt x="424464" y="168229"/>
                </a:lnTo>
                <a:lnTo>
                  <a:pt x="382012" y="189730"/>
                </a:lnTo>
                <a:lnTo>
                  <a:pt x="341404" y="212294"/>
                </a:lnTo>
                <a:lnTo>
                  <a:pt x="302710" y="235882"/>
                </a:lnTo>
                <a:lnTo>
                  <a:pt x="266000" y="260454"/>
                </a:lnTo>
                <a:lnTo>
                  <a:pt x="231346" y="285971"/>
                </a:lnTo>
                <a:lnTo>
                  <a:pt x="198818" y="312393"/>
                </a:lnTo>
                <a:lnTo>
                  <a:pt x="168486" y="339682"/>
                </a:lnTo>
                <a:lnTo>
                  <a:pt x="140421" y="367798"/>
                </a:lnTo>
                <a:lnTo>
                  <a:pt x="114695" y="396702"/>
                </a:lnTo>
                <a:lnTo>
                  <a:pt x="70536" y="456716"/>
                </a:lnTo>
                <a:lnTo>
                  <a:pt x="36576" y="519409"/>
                </a:lnTo>
                <a:lnTo>
                  <a:pt x="13379" y="584467"/>
                </a:lnTo>
                <a:lnTo>
                  <a:pt x="1510" y="651575"/>
                </a:lnTo>
                <a:lnTo>
                  <a:pt x="0" y="685800"/>
                </a:lnTo>
                <a:lnTo>
                  <a:pt x="1510" y="720024"/>
                </a:lnTo>
                <a:lnTo>
                  <a:pt x="13379" y="787132"/>
                </a:lnTo>
                <a:lnTo>
                  <a:pt x="36576" y="852190"/>
                </a:lnTo>
                <a:lnTo>
                  <a:pt x="70536" y="914883"/>
                </a:lnTo>
                <a:lnTo>
                  <a:pt x="114695" y="974897"/>
                </a:lnTo>
                <a:lnTo>
                  <a:pt x="140421" y="1003801"/>
                </a:lnTo>
                <a:lnTo>
                  <a:pt x="168486" y="1031917"/>
                </a:lnTo>
                <a:lnTo>
                  <a:pt x="198818" y="1059206"/>
                </a:lnTo>
                <a:lnTo>
                  <a:pt x="231346" y="1085628"/>
                </a:lnTo>
                <a:lnTo>
                  <a:pt x="266000" y="1111145"/>
                </a:lnTo>
                <a:lnTo>
                  <a:pt x="302710" y="1135717"/>
                </a:lnTo>
                <a:lnTo>
                  <a:pt x="341404" y="1159305"/>
                </a:lnTo>
                <a:lnTo>
                  <a:pt x="382012" y="1181869"/>
                </a:lnTo>
                <a:lnTo>
                  <a:pt x="424464" y="1203370"/>
                </a:lnTo>
                <a:lnTo>
                  <a:pt x="468688" y="1223769"/>
                </a:lnTo>
                <a:lnTo>
                  <a:pt x="514615" y="1243026"/>
                </a:lnTo>
                <a:lnTo>
                  <a:pt x="562173" y="1261102"/>
                </a:lnTo>
                <a:lnTo>
                  <a:pt x="611293" y="1277958"/>
                </a:lnTo>
                <a:lnTo>
                  <a:pt x="661903" y="1293555"/>
                </a:lnTo>
                <a:lnTo>
                  <a:pt x="713932" y="1307853"/>
                </a:lnTo>
                <a:lnTo>
                  <a:pt x="767311" y="1320812"/>
                </a:lnTo>
                <a:lnTo>
                  <a:pt x="821968" y="1332394"/>
                </a:lnTo>
                <a:lnTo>
                  <a:pt x="877834" y="1342560"/>
                </a:lnTo>
                <a:lnTo>
                  <a:pt x="934837" y="1351269"/>
                </a:lnTo>
                <a:lnTo>
                  <a:pt x="992906" y="1358483"/>
                </a:lnTo>
                <a:lnTo>
                  <a:pt x="1051972" y="1364163"/>
                </a:lnTo>
                <a:lnTo>
                  <a:pt x="1111963" y="1368268"/>
                </a:lnTo>
                <a:lnTo>
                  <a:pt x="1172809" y="1370760"/>
                </a:lnTo>
                <a:lnTo>
                  <a:pt x="1234440" y="1371600"/>
                </a:lnTo>
                <a:lnTo>
                  <a:pt x="1296005" y="1370760"/>
                </a:lnTo>
                <a:lnTo>
                  <a:pt x="1356794" y="1368268"/>
                </a:lnTo>
                <a:lnTo>
                  <a:pt x="1416736" y="1364163"/>
                </a:lnTo>
                <a:lnTo>
                  <a:pt x="1475759" y="1358483"/>
                </a:lnTo>
                <a:lnTo>
                  <a:pt x="1533793" y="1351269"/>
                </a:lnTo>
                <a:lnTo>
                  <a:pt x="1590767" y="1342560"/>
                </a:lnTo>
                <a:lnTo>
                  <a:pt x="1646610" y="1332394"/>
                </a:lnTo>
                <a:lnTo>
                  <a:pt x="1701250" y="1320812"/>
                </a:lnTo>
                <a:lnTo>
                  <a:pt x="1754617" y="1307853"/>
                </a:lnTo>
                <a:lnTo>
                  <a:pt x="1806640" y="1293555"/>
                </a:lnTo>
                <a:lnTo>
                  <a:pt x="1857247" y="1277958"/>
                </a:lnTo>
                <a:lnTo>
                  <a:pt x="1906369" y="1261102"/>
                </a:lnTo>
                <a:lnTo>
                  <a:pt x="1953933" y="1243026"/>
                </a:lnTo>
                <a:lnTo>
                  <a:pt x="1999869" y="1223769"/>
                </a:lnTo>
                <a:lnTo>
                  <a:pt x="2044106" y="1203370"/>
                </a:lnTo>
                <a:lnTo>
                  <a:pt x="2086573" y="1181869"/>
                </a:lnTo>
                <a:lnTo>
                  <a:pt x="2127198" y="1159305"/>
                </a:lnTo>
                <a:lnTo>
                  <a:pt x="2165912" y="1135717"/>
                </a:lnTo>
                <a:lnTo>
                  <a:pt x="2202642" y="1111145"/>
                </a:lnTo>
                <a:lnTo>
                  <a:pt x="2237318" y="1085628"/>
                </a:lnTo>
                <a:lnTo>
                  <a:pt x="2269869" y="1059206"/>
                </a:lnTo>
                <a:lnTo>
                  <a:pt x="2300223" y="1031917"/>
                </a:lnTo>
                <a:lnTo>
                  <a:pt x="2328311" y="1003801"/>
                </a:lnTo>
                <a:lnTo>
                  <a:pt x="2354061" y="974897"/>
                </a:lnTo>
                <a:lnTo>
                  <a:pt x="2398262" y="914883"/>
                </a:lnTo>
                <a:lnTo>
                  <a:pt x="2432258" y="852190"/>
                </a:lnTo>
                <a:lnTo>
                  <a:pt x="2455483" y="787132"/>
                </a:lnTo>
                <a:lnTo>
                  <a:pt x="2467367" y="720024"/>
                </a:lnTo>
                <a:lnTo>
                  <a:pt x="246888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2236344" y="4437112"/>
            <a:ext cx="3007820" cy="55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82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emploie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dirty="0">
                <a:latin typeface="Arial MT"/>
                <a:cs typeface="Arial MT"/>
              </a:rPr>
              <a:t>n</a:t>
            </a:r>
          </a:p>
        </p:txBody>
      </p:sp>
      <p:graphicFrame>
        <p:nvGraphicFramePr>
          <p:cNvPr id="14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13478"/>
              </p:ext>
            </p:extLst>
          </p:nvPr>
        </p:nvGraphicFramePr>
        <p:xfrm>
          <a:off x="6167966" y="3973442"/>
          <a:ext cx="2271790" cy="1554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948"/>
                <a:gridCol w="1703842"/>
              </a:tblGrid>
              <a:tr h="4572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employé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4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865">
                <a:tc>
                  <a:txBody>
                    <a:bodyPr/>
                    <a:lstStyle/>
                    <a:p>
                      <a:pPr marL="304800">
                        <a:lnSpc>
                          <a:spcPts val="1545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3"/>
          <p:cNvSpPr/>
          <p:nvPr/>
        </p:nvSpPr>
        <p:spPr>
          <a:xfrm>
            <a:off x="230284" y="3937628"/>
            <a:ext cx="1916823" cy="1554480"/>
          </a:xfrm>
          <a:custGeom>
            <a:avLst/>
            <a:gdLst/>
            <a:ahLst/>
            <a:cxnLst/>
            <a:rect l="l" t="t" r="r" b="b"/>
            <a:pathLst>
              <a:path w="1645920" h="1554479">
                <a:moveTo>
                  <a:pt x="0" y="1554480"/>
                </a:moveTo>
                <a:lnTo>
                  <a:pt x="1645920" y="1554480"/>
                </a:lnTo>
                <a:lnTo>
                  <a:pt x="1645920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230284" y="3937628"/>
            <a:ext cx="1916823" cy="31418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290"/>
              </a:spcBef>
            </a:pPr>
            <a:r>
              <a:rPr sz="1800" b="1" dirty="0">
                <a:latin typeface="Arial"/>
                <a:cs typeface="Arial"/>
              </a:rPr>
              <a:t>département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230284" y="4394828"/>
            <a:ext cx="1916823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 flipV="1">
            <a:off x="2147107" y="4659242"/>
            <a:ext cx="1031079" cy="55626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2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Lien maillé	n:m</a:t>
            </a: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965672" y="3356992"/>
            <a:ext cx="203174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Par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exemple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767589" y="5949280"/>
            <a:ext cx="7946364" cy="29944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dirty="0">
                <a:latin typeface="Arial MT"/>
                <a:cs typeface="Arial MT"/>
              </a:rPr>
              <a:t>ce schéma, </a:t>
            </a:r>
            <a:r>
              <a:rPr sz="1800" spc="-5" dirty="0">
                <a:latin typeface="Arial MT"/>
                <a:cs typeface="Arial MT"/>
              </a:rPr>
              <a:t>on déduit qu’un employé peut </a:t>
            </a:r>
            <a:r>
              <a:rPr sz="1800" dirty="0">
                <a:latin typeface="Arial MT"/>
                <a:cs typeface="Arial MT"/>
              </a:rPr>
              <a:t>participer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plusieurs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projets.</a:t>
            </a:r>
          </a:p>
        </p:txBody>
      </p:sp>
      <p:sp>
        <p:nvSpPr>
          <p:cNvPr id="7" name="object 5"/>
          <p:cNvSpPr/>
          <p:nvPr/>
        </p:nvSpPr>
        <p:spPr>
          <a:xfrm>
            <a:off x="6187101" y="1273331"/>
            <a:ext cx="1293991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914400"/>
                </a:moveTo>
                <a:lnTo>
                  <a:pt x="914400" y="914400"/>
                </a:lnTo>
                <a:lnTo>
                  <a:pt x="914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6187101" y="1273331"/>
            <a:ext cx="1293991" cy="31418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800" b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3987318" y="1410490"/>
            <a:ext cx="3493776" cy="640080"/>
          </a:xfrm>
          <a:custGeom>
            <a:avLst/>
            <a:gdLst/>
            <a:ahLst/>
            <a:cxnLst/>
            <a:rect l="l" t="t" r="r" b="b"/>
            <a:pathLst>
              <a:path w="2468879" h="640080">
                <a:moveTo>
                  <a:pt x="1005840" y="320040"/>
                </a:moveTo>
                <a:lnTo>
                  <a:pt x="992537" y="246648"/>
                </a:lnTo>
                <a:lnTo>
                  <a:pt x="976478" y="212091"/>
                </a:lnTo>
                <a:lnTo>
                  <a:pt x="954654" y="179281"/>
                </a:lnTo>
                <a:lnTo>
                  <a:pt x="927446" y="148456"/>
                </a:lnTo>
                <a:lnTo>
                  <a:pt x="895232" y="119858"/>
                </a:lnTo>
                <a:lnTo>
                  <a:pt x="858393" y="93725"/>
                </a:lnTo>
                <a:lnTo>
                  <a:pt x="817308" y="70299"/>
                </a:lnTo>
                <a:lnTo>
                  <a:pt x="772358" y="49818"/>
                </a:lnTo>
                <a:lnTo>
                  <a:pt x="723922" y="32523"/>
                </a:lnTo>
                <a:lnTo>
                  <a:pt x="672380" y="18654"/>
                </a:lnTo>
                <a:lnTo>
                  <a:pt x="618113" y="8450"/>
                </a:lnTo>
                <a:lnTo>
                  <a:pt x="561499" y="2152"/>
                </a:lnTo>
                <a:lnTo>
                  <a:pt x="502919" y="0"/>
                </a:lnTo>
                <a:lnTo>
                  <a:pt x="444199" y="2152"/>
                </a:lnTo>
                <a:lnTo>
                  <a:pt x="387486" y="8450"/>
                </a:lnTo>
                <a:lnTo>
                  <a:pt x="333157" y="18654"/>
                </a:lnTo>
                <a:lnTo>
                  <a:pt x="281584" y="32523"/>
                </a:lnTo>
                <a:lnTo>
                  <a:pt x="233144" y="49818"/>
                </a:lnTo>
                <a:lnTo>
                  <a:pt x="188211" y="70299"/>
                </a:lnTo>
                <a:lnTo>
                  <a:pt x="147161" y="93725"/>
                </a:lnTo>
                <a:lnTo>
                  <a:pt x="110367" y="119858"/>
                </a:lnTo>
                <a:lnTo>
                  <a:pt x="78206" y="148456"/>
                </a:lnTo>
                <a:lnTo>
                  <a:pt x="51051" y="179281"/>
                </a:lnTo>
                <a:lnTo>
                  <a:pt x="29278" y="212091"/>
                </a:lnTo>
                <a:lnTo>
                  <a:pt x="3378" y="282710"/>
                </a:lnTo>
                <a:lnTo>
                  <a:pt x="0" y="320040"/>
                </a:lnTo>
                <a:lnTo>
                  <a:pt x="3378" y="357228"/>
                </a:lnTo>
                <a:lnTo>
                  <a:pt x="29278" y="427686"/>
                </a:lnTo>
                <a:lnTo>
                  <a:pt x="51051" y="460465"/>
                </a:lnTo>
                <a:lnTo>
                  <a:pt x="78206" y="491285"/>
                </a:lnTo>
                <a:lnTo>
                  <a:pt x="110367" y="519901"/>
                </a:lnTo>
                <a:lnTo>
                  <a:pt x="147161" y="546068"/>
                </a:lnTo>
                <a:lnTo>
                  <a:pt x="188211" y="569540"/>
                </a:lnTo>
                <a:lnTo>
                  <a:pt x="233144" y="590073"/>
                </a:lnTo>
                <a:lnTo>
                  <a:pt x="281584" y="607422"/>
                </a:lnTo>
                <a:lnTo>
                  <a:pt x="333157" y="621342"/>
                </a:lnTo>
                <a:lnTo>
                  <a:pt x="387486" y="631589"/>
                </a:lnTo>
                <a:lnTo>
                  <a:pt x="444199" y="637916"/>
                </a:lnTo>
                <a:lnTo>
                  <a:pt x="502919" y="640080"/>
                </a:lnTo>
                <a:lnTo>
                  <a:pt x="561499" y="637916"/>
                </a:lnTo>
                <a:lnTo>
                  <a:pt x="618113" y="631589"/>
                </a:lnTo>
                <a:lnTo>
                  <a:pt x="672380" y="621342"/>
                </a:lnTo>
                <a:lnTo>
                  <a:pt x="723922" y="607422"/>
                </a:lnTo>
                <a:lnTo>
                  <a:pt x="772358" y="590073"/>
                </a:lnTo>
                <a:lnTo>
                  <a:pt x="817308" y="569540"/>
                </a:lnTo>
                <a:lnTo>
                  <a:pt x="858392" y="546068"/>
                </a:lnTo>
                <a:lnTo>
                  <a:pt x="895232" y="519901"/>
                </a:lnTo>
                <a:lnTo>
                  <a:pt x="927446" y="491285"/>
                </a:lnTo>
                <a:lnTo>
                  <a:pt x="954654" y="460465"/>
                </a:lnTo>
                <a:lnTo>
                  <a:pt x="976478" y="427686"/>
                </a:lnTo>
                <a:lnTo>
                  <a:pt x="1002450" y="357228"/>
                </a:lnTo>
                <a:lnTo>
                  <a:pt x="1005840" y="320040"/>
                </a:lnTo>
                <a:close/>
              </a:path>
              <a:path w="2468879" h="640080">
                <a:moveTo>
                  <a:pt x="1005840" y="320040"/>
                </a:moveTo>
                <a:lnTo>
                  <a:pt x="1554480" y="320040"/>
                </a:lnTo>
              </a:path>
              <a:path w="2468879" h="640080">
                <a:moveTo>
                  <a:pt x="1554480" y="228600"/>
                </a:moveTo>
                <a:lnTo>
                  <a:pt x="246888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971600" y="1842794"/>
            <a:ext cx="7065731" cy="1215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03985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080"/>
              </a:lnSpc>
              <a:spcBef>
                <a:spcPts val="1055"/>
              </a:spcBef>
            </a:pPr>
            <a:r>
              <a:rPr sz="1800" spc="-5" dirty="0">
                <a:latin typeface="Arial MT"/>
                <a:cs typeface="Arial MT"/>
              </a:rPr>
              <a:t>Une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être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associée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plusieurs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 </a:t>
            </a:r>
            <a:r>
              <a:rPr sz="1800" dirty="0">
                <a:latin typeface="Arial MT"/>
                <a:cs typeface="Arial MT"/>
              </a:rPr>
              <a:t>inversement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1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01580"/>
              </p:ext>
            </p:extLst>
          </p:nvPr>
        </p:nvGraphicFramePr>
        <p:xfrm>
          <a:off x="1910460" y="1268760"/>
          <a:ext cx="2070386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991"/>
                <a:gridCol w="776395"/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50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2" name="object 10"/>
          <p:cNvSpPr txBox="1"/>
          <p:nvPr/>
        </p:nvSpPr>
        <p:spPr>
          <a:xfrm>
            <a:off x="6452634" y="4951717"/>
            <a:ext cx="2558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m</a:t>
            </a:r>
          </a:p>
        </p:txBody>
      </p:sp>
      <p:sp>
        <p:nvSpPr>
          <p:cNvPr id="13" name="object 11"/>
          <p:cNvSpPr/>
          <p:nvPr/>
        </p:nvSpPr>
        <p:spPr>
          <a:xfrm>
            <a:off x="2975370" y="4245092"/>
            <a:ext cx="3240594" cy="1371600"/>
          </a:xfrm>
          <a:custGeom>
            <a:avLst/>
            <a:gdLst/>
            <a:ahLst/>
            <a:cxnLst/>
            <a:rect l="l" t="t" r="r" b="b"/>
            <a:pathLst>
              <a:path w="2468879" h="1371600">
                <a:moveTo>
                  <a:pt x="2468880" y="685800"/>
                </a:moveTo>
                <a:lnTo>
                  <a:pt x="2462878" y="617784"/>
                </a:lnTo>
                <a:lnTo>
                  <a:pt x="2445253" y="551662"/>
                </a:lnTo>
                <a:lnTo>
                  <a:pt x="2416571" y="487747"/>
                </a:lnTo>
                <a:lnTo>
                  <a:pt x="2377401" y="426354"/>
                </a:lnTo>
                <a:lnTo>
                  <a:pt x="2328311" y="367798"/>
                </a:lnTo>
                <a:lnTo>
                  <a:pt x="2300224" y="339682"/>
                </a:lnTo>
                <a:lnTo>
                  <a:pt x="2269869" y="312393"/>
                </a:lnTo>
                <a:lnTo>
                  <a:pt x="2237318" y="285971"/>
                </a:lnTo>
                <a:lnTo>
                  <a:pt x="2202642" y="260454"/>
                </a:lnTo>
                <a:lnTo>
                  <a:pt x="2165912" y="235882"/>
                </a:lnTo>
                <a:lnTo>
                  <a:pt x="2127198" y="212294"/>
                </a:lnTo>
                <a:lnTo>
                  <a:pt x="2086573" y="189730"/>
                </a:lnTo>
                <a:lnTo>
                  <a:pt x="2044106" y="168229"/>
                </a:lnTo>
                <a:lnTo>
                  <a:pt x="1999869" y="147830"/>
                </a:lnTo>
                <a:lnTo>
                  <a:pt x="1953933" y="128573"/>
                </a:lnTo>
                <a:lnTo>
                  <a:pt x="1906369" y="110497"/>
                </a:lnTo>
                <a:lnTo>
                  <a:pt x="1857247" y="93641"/>
                </a:lnTo>
                <a:lnTo>
                  <a:pt x="1806640" y="78044"/>
                </a:lnTo>
                <a:lnTo>
                  <a:pt x="1754617" y="63746"/>
                </a:lnTo>
                <a:lnTo>
                  <a:pt x="1701250" y="50787"/>
                </a:lnTo>
                <a:lnTo>
                  <a:pt x="1646610" y="39205"/>
                </a:lnTo>
                <a:lnTo>
                  <a:pt x="1590767" y="29039"/>
                </a:lnTo>
                <a:lnTo>
                  <a:pt x="1533793" y="20330"/>
                </a:lnTo>
                <a:lnTo>
                  <a:pt x="1475759" y="13116"/>
                </a:lnTo>
                <a:lnTo>
                  <a:pt x="1416736" y="7436"/>
                </a:lnTo>
                <a:lnTo>
                  <a:pt x="1356794" y="3331"/>
                </a:lnTo>
                <a:lnTo>
                  <a:pt x="1296005" y="839"/>
                </a:lnTo>
                <a:lnTo>
                  <a:pt x="1234439" y="0"/>
                </a:lnTo>
                <a:lnTo>
                  <a:pt x="1172809" y="839"/>
                </a:lnTo>
                <a:lnTo>
                  <a:pt x="1111963" y="3331"/>
                </a:lnTo>
                <a:lnTo>
                  <a:pt x="1051972" y="7436"/>
                </a:lnTo>
                <a:lnTo>
                  <a:pt x="992906" y="13116"/>
                </a:lnTo>
                <a:lnTo>
                  <a:pt x="934837" y="20330"/>
                </a:lnTo>
                <a:lnTo>
                  <a:pt x="877834" y="29039"/>
                </a:lnTo>
                <a:lnTo>
                  <a:pt x="821968" y="39205"/>
                </a:lnTo>
                <a:lnTo>
                  <a:pt x="767311" y="50787"/>
                </a:lnTo>
                <a:lnTo>
                  <a:pt x="713932" y="63746"/>
                </a:lnTo>
                <a:lnTo>
                  <a:pt x="661903" y="78044"/>
                </a:lnTo>
                <a:lnTo>
                  <a:pt x="611293" y="93641"/>
                </a:lnTo>
                <a:lnTo>
                  <a:pt x="562173" y="110497"/>
                </a:lnTo>
                <a:lnTo>
                  <a:pt x="514615" y="128573"/>
                </a:lnTo>
                <a:lnTo>
                  <a:pt x="468688" y="147830"/>
                </a:lnTo>
                <a:lnTo>
                  <a:pt x="424464" y="168229"/>
                </a:lnTo>
                <a:lnTo>
                  <a:pt x="382012" y="189730"/>
                </a:lnTo>
                <a:lnTo>
                  <a:pt x="341404" y="212294"/>
                </a:lnTo>
                <a:lnTo>
                  <a:pt x="302710" y="235882"/>
                </a:lnTo>
                <a:lnTo>
                  <a:pt x="266000" y="260454"/>
                </a:lnTo>
                <a:lnTo>
                  <a:pt x="231346" y="285971"/>
                </a:lnTo>
                <a:lnTo>
                  <a:pt x="198818" y="312393"/>
                </a:lnTo>
                <a:lnTo>
                  <a:pt x="168486" y="339682"/>
                </a:lnTo>
                <a:lnTo>
                  <a:pt x="140421" y="367798"/>
                </a:lnTo>
                <a:lnTo>
                  <a:pt x="114695" y="396702"/>
                </a:lnTo>
                <a:lnTo>
                  <a:pt x="70536" y="456716"/>
                </a:lnTo>
                <a:lnTo>
                  <a:pt x="36576" y="519409"/>
                </a:lnTo>
                <a:lnTo>
                  <a:pt x="13379" y="584467"/>
                </a:lnTo>
                <a:lnTo>
                  <a:pt x="1510" y="651575"/>
                </a:lnTo>
                <a:lnTo>
                  <a:pt x="0" y="685800"/>
                </a:lnTo>
                <a:lnTo>
                  <a:pt x="1510" y="720024"/>
                </a:lnTo>
                <a:lnTo>
                  <a:pt x="13379" y="787132"/>
                </a:lnTo>
                <a:lnTo>
                  <a:pt x="36576" y="852190"/>
                </a:lnTo>
                <a:lnTo>
                  <a:pt x="70536" y="914883"/>
                </a:lnTo>
                <a:lnTo>
                  <a:pt x="114695" y="974897"/>
                </a:lnTo>
                <a:lnTo>
                  <a:pt x="140421" y="1003801"/>
                </a:lnTo>
                <a:lnTo>
                  <a:pt x="168486" y="1031917"/>
                </a:lnTo>
                <a:lnTo>
                  <a:pt x="198818" y="1059206"/>
                </a:lnTo>
                <a:lnTo>
                  <a:pt x="231346" y="1085628"/>
                </a:lnTo>
                <a:lnTo>
                  <a:pt x="266000" y="1111145"/>
                </a:lnTo>
                <a:lnTo>
                  <a:pt x="302710" y="1135717"/>
                </a:lnTo>
                <a:lnTo>
                  <a:pt x="341404" y="1159305"/>
                </a:lnTo>
                <a:lnTo>
                  <a:pt x="382012" y="1181869"/>
                </a:lnTo>
                <a:lnTo>
                  <a:pt x="424464" y="1203370"/>
                </a:lnTo>
                <a:lnTo>
                  <a:pt x="468688" y="1223769"/>
                </a:lnTo>
                <a:lnTo>
                  <a:pt x="514615" y="1243026"/>
                </a:lnTo>
                <a:lnTo>
                  <a:pt x="562173" y="1261102"/>
                </a:lnTo>
                <a:lnTo>
                  <a:pt x="611293" y="1277958"/>
                </a:lnTo>
                <a:lnTo>
                  <a:pt x="661903" y="1293555"/>
                </a:lnTo>
                <a:lnTo>
                  <a:pt x="713932" y="1307853"/>
                </a:lnTo>
                <a:lnTo>
                  <a:pt x="767311" y="1320812"/>
                </a:lnTo>
                <a:lnTo>
                  <a:pt x="821968" y="1332394"/>
                </a:lnTo>
                <a:lnTo>
                  <a:pt x="877834" y="1342560"/>
                </a:lnTo>
                <a:lnTo>
                  <a:pt x="934837" y="1351269"/>
                </a:lnTo>
                <a:lnTo>
                  <a:pt x="992906" y="1358483"/>
                </a:lnTo>
                <a:lnTo>
                  <a:pt x="1051972" y="1364163"/>
                </a:lnTo>
                <a:lnTo>
                  <a:pt x="1111963" y="1368268"/>
                </a:lnTo>
                <a:lnTo>
                  <a:pt x="1172809" y="1370760"/>
                </a:lnTo>
                <a:lnTo>
                  <a:pt x="1234439" y="1371600"/>
                </a:lnTo>
                <a:lnTo>
                  <a:pt x="1296005" y="1370760"/>
                </a:lnTo>
                <a:lnTo>
                  <a:pt x="1356794" y="1368268"/>
                </a:lnTo>
                <a:lnTo>
                  <a:pt x="1416736" y="1364163"/>
                </a:lnTo>
                <a:lnTo>
                  <a:pt x="1475759" y="1358483"/>
                </a:lnTo>
                <a:lnTo>
                  <a:pt x="1533793" y="1351269"/>
                </a:lnTo>
                <a:lnTo>
                  <a:pt x="1590767" y="1342560"/>
                </a:lnTo>
                <a:lnTo>
                  <a:pt x="1646610" y="1332394"/>
                </a:lnTo>
                <a:lnTo>
                  <a:pt x="1701250" y="1320812"/>
                </a:lnTo>
                <a:lnTo>
                  <a:pt x="1754617" y="1307853"/>
                </a:lnTo>
                <a:lnTo>
                  <a:pt x="1806640" y="1293555"/>
                </a:lnTo>
                <a:lnTo>
                  <a:pt x="1857248" y="1277958"/>
                </a:lnTo>
                <a:lnTo>
                  <a:pt x="1906369" y="1261102"/>
                </a:lnTo>
                <a:lnTo>
                  <a:pt x="1953933" y="1243026"/>
                </a:lnTo>
                <a:lnTo>
                  <a:pt x="1999869" y="1223769"/>
                </a:lnTo>
                <a:lnTo>
                  <a:pt x="2044106" y="1203370"/>
                </a:lnTo>
                <a:lnTo>
                  <a:pt x="2086573" y="1181869"/>
                </a:lnTo>
                <a:lnTo>
                  <a:pt x="2127198" y="1159305"/>
                </a:lnTo>
                <a:lnTo>
                  <a:pt x="2165912" y="1135717"/>
                </a:lnTo>
                <a:lnTo>
                  <a:pt x="2202642" y="1111145"/>
                </a:lnTo>
                <a:lnTo>
                  <a:pt x="2237318" y="1085628"/>
                </a:lnTo>
                <a:lnTo>
                  <a:pt x="2269869" y="1059206"/>
                </a:lnTo>
                <a:lnTo>
                  <a:pt x="2300224" y="1031917"/>
                </a:lnTo>
                <a:lnTo>
                  <a:pt x="2328311" y="1003801"/>
                </a:lnTo>
                <a:lnTo>
                  <a:pt x="2354061" y="974897"/>
                </a:lnTo>
                <a:lnTo>
                  <a:pt x="2398262" y="914883"/>
                </a:lnTo>
                <a:lnTo>
                  <a:pt x="2432258" y="852190"/>
                </a:lnTo>
                <a:lnTo>
                  <a:pt x="2455483" y="787132"/>
                </a:lnTo>
                <a:lnTo>
                  <a:pt x="2467367" y="720024"/>
                </a:lnTo>
                <a:lnTo>
                  <a:pt x="2468880" y="685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4156498" y="4675872"/>
            <a:ext cx="116854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participe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6732240" y="4153651"/>
            <a:ext cx="1920352" cy="1554480"/>
          </a:xfrm>
          <a:custGeom>
            <a:avLst/>
            <a:gdLst/>
            <a:ahLst/>
            <a:cxnLst/>
            <a:rect l="l" t="t" r="r" b="b"/>
            <a:pathLst>
              <a:path w="1463040" h="1554479">
                <a:moveTo>
                  <a:pt x="0" y="1554480"/>
                </a:moveTo>
                <a:lnTo>
                  <a:pt x="1463039" y="1554480"/>
                </a:lnTo>
                <a:lnTo>
                  <a:pt x="1463039" y="0"/>
                </a:lnTo>
                <a:lnTo>
                  <a:pt x="0" y="0"/>
                </a:lnTo>
                <a:lnTo>
                  <a:pt x="0" y="15544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6187101" y="4675872"/>
            <a:ext cx="8975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7116144" y="4153651"/>
            <a:ext cx="1920352" cy="31418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290"/>
              </a:spcBef>
            </a:pPr>
            <a:r>
              <a:rPr sz="1800" b="1" spc="-5" dirty="0">
                <a:latin typeface="Arial"/>
                <a:cs typeface="Arial"/>
              </a:rPr>
              <a:t>projet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25562"/>
              </p:ext>
            </p:extLst>
          </p:nvPr>
        </p:nvGraphicFramePr>
        <p:xfrm>
          <a:off x="467364" y="4149080"/>
          <a:ext cx="2520460" cy="155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352"/>
                <a:gridCol w="600108"/>
              </a:tblGrid>
              <a:tr h="457200"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employé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72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n</a:t>
                      </a:r>
                    </a:p>
                  </a:txBody>
                  <a:tcPr marL="0" marR="0" marT="793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9" name="object 17"/>
          <p:cNvSpPr/>
          <p:nvPr/>
        </p:nvSpPr>
        <p:spPr>
          <a:xfrm>
            <a:off x="7116144" y="4610851"/>
            <a:ext cx="1920352" cy="0"/>
          </a:xfrm>
          <a:custGeom>
            <a:avLst/>
            <a:gdLst/>
            <a:ahLst/>
            <a:cxnLst/>
            <a:rect l="l" t="t" r="r" b="b"/>
            <a:pathLst>
              <a:path w="1463040">
                <a:moveTo>
                  <a:pt x="0" y="0"/>
                </a:moveTo>
                <a:lnTo>
                  <a:pt x="14630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7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Notions</a:t>
            </a:r>
            <a:r>
              <a:rPr lang="fr-FR" b="1" spc="-4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intuitives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880872" y="1268760"/>
            <a:ext cx="5798820" cy="2641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247650" indent="-228600">
              <a:lnSpc>
                <a:spcPts val="2050"/>
              </a:lnSpc>
              <a:buSzPct val="55555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Base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80212" y="1769651"/>
            <a:ext cx="8068252" cy="232563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607695">
              <a:lnSpc>
                <a:spcPts val="2080"/>
              </a:lnSpc>
              <a:spcBef>
                <a:spcPts val="235"/>
              </a:spcBef>
            </a:pP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ensemble</a:t>
            </a:r>
            <a:r>
              <a:rPr sz="18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structuré</a:t>
            </a:r>
            <a:r>
              <a:rPr sz="18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données</a:t>
            </a:r>
            <a:r>
              <a:rPr sz="18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apparentées</a:t>
            </a:r>
            <a:r>
              <a:rPr sz="1800" spc="-2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qui </a:t>
            </a:r>
            <a:r>
              <a:rPr sz="1800" spc="-484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modélisent</a:t>
            </a:r>
            <a:r>
              <a:rPr sz="1800" spc="-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un</a:t>
            </a:r>
            <a:r>
              <a:rPr sz="1800" spc="-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univers</a:t>
            </a:r>
            <a:r>
              <a:rPr sz="1800" spc="-5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réel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ts val="1850"/>
              </a:lnSpc>
            </a:pPr>
            <a:r>
              <a:rPr sz="1600" spc="-5" dirty="0">
                <a:latin typeface="Arial MT"/>
                <a:cs typeface="Arial MT"/>
              </a:rPr>
              <a:t>Une BD est faite pour enregistrer des faits, des opérations au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d'un organisme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ts val="1795"/>
              </a:lnSpc>
            </a:pPr>
            <a:r>
              <a:rPr sz="1600" spc="-5" dirty="0">
                <a:latin typeface="Arial MT"/>
                <a:cs typeface="Arial MT"/>
              </a:rPr>
              <a:t>(administration,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banque,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université,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hôpital,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...)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600" spc="-5" dirty="0">
                <a:latin typeface="Arial MT"/>
                <a:cs typeface="Arial MT"/>
              </a:rPr>
              <a:t>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ont une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place essentielle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dans l'informatique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80212" y="4241534"/>
            <a:ext cx="7344816" cy="807913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247650" indent="-228600">
              <a:lnSpc>
                <a:spcPts val="2050"/>
              </a:lnSpc>
              <a:buSzPct val="55555"/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Système</a:t>
            </a:r>
            <a:r>
              <a:rPr sz="1800" b="1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Gestion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Base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Données</a:t>
            </a:r>
            <a:r>
              <a:rPr sz="18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(SGBD)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DATA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BASE</a:t>
            </a:r>
            <a:r>
              <a:rPr sz="1800" b="1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MANAGEMENT</a:t>
            </a:r>
            <a:r>
              <a:rPr sz="1800" b="1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SYSTEM</a:t>
            </a:r>
            <a:r>
              <a:rPr sz="1800" b="1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80"/>
                </a:solidFill>
                <a:latin typeface="Arial"/>
                <a:cs typeface="Arial"/>
              </a:rPr>
              <a:t>(DBMS)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80212" y="5445224"/>
            <a:ext cx="8068252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système </a:t>
            </a:r>
            <a:r>
              <a:rPr sz="1800" spc="-5" dirty="0">
                <a:solidFill>
                  <a:srgbClr val="000080"/>
                </a:solidFill>
                <a:latin typeface="Arial MT"/>
                <a:cs typeface="Arial MT"/>
              </a:rPr>
              <a:t>qui permet de gérer une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BD </a:t>
            </a:r>
            <a:r>
              <a:rPr sz="1800" spc="-5" dirty="0">
                <a:solidFill>
                  <a:srgbClr val="000080"/>
                </a:solidFill>
                <a:latin typeface="Arial MT"/>
                <a:cs typeface="Arial MT"/>
              </a:rPr>
              <a:t>partagée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par </a:t>
            </a:r>
            <a:r>
              <a:rPr sz="1800" spc="-49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plusieurs</a:t>
            </a:r>
            <a:r>
              <a:rPr sz="1800" spc="-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utilisateurs</a:t>
            </a:r>
            <a:r>
              <a:rPr sz="1800" spc="-10" dirty="0">
                <a:solidFill>
                  <a:srgbClr val="00008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80"/>
                </a:solidFill>
                <a:latin typeface="Arial MT"/>
                <a:cs typeface="Arial MT"/>
              </a:rPr>
              <a:t>simultanément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294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2"/>
          <p:cNvSpPr txBox="1"/>
          <p:nvPr/>
        </p:nvSpPr>
        <p:spPr>
          <a:xfrm>
            <a:off x="683568" y="871216"/>
            <a:ext cx="7280498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Exemple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diagramme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Entité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Association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3"/>
          <p:cNvSpPr txBox="1"/>
          <p:nvPr/>
        </p:nvSpPr>
        <p:spPr>
          <a:xfrm>
            <a:off x="1222731" y="2974256"/>
            <a:ext cx="93814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a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pour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chef</a:t>
            </a:r>
          </a:p>
        </p:txBody>
      </p:sp>
      <p:sp>
        <p:nvSpPr>
          <p:cNvPr id="54" name="object 4"/>
          <p:cNvSpPr txBox="1"/>
          <p:nvPr/>
        </p:nvSpPr>
        <p:spPr>
          <a:xfrm>
            <a:off x="1222731" y="2030981"/>
            <a:ext cx="91657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est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chef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5" name="object 5"/>
          <p:cNvSpPr txBox="1"/>
          <p:nvPr/>
        </p:nvSpPr>
        <p:spPr>
          <a:xfrm>
            <a:off x="2516722" y="2942332"/>
            <a:ext cx="17612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6"/>
          <p:cNvSpPr txBox="1"/>
          <p:nvPr/>
        </p:nvSpPr>
        <p:spPr>
          <a:xfrm>
            <a:off x="3681314" y="3033771"/>
            <a:ext cx="17612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7"/>
          <p:cNvSpPr txBox="1"/>
          <p:nvPr/>
        </p:nvSpPr>
        <p:spPr>
          <a:xfrm>
            <a:off x="6786892" y="2576571"/>
            <a:ext cx="17612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8"/>
          <p:cNvSpPr txBox="1"/>
          <p:nvPr/>
        </p:nvSpPr>
        <p:spPr>
          <a:xfrm>
            <a:off x="4457708" y="2576571"/>
            <a:ext cx="17612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9"/>
          <p:cNvSpPr/>
          <p:nvPr/>
        </p:nvSpPr>
        <p:spPr>
          <a:xfrm>
            <a:off x="6948264" y="1892807"/>
            <a:ext cx="1940987" cy="1280160"/>
          </a:xfrm>
          <a:custGeom>
            <a:avLst/>
            <a:gdLst/>
            <a:ahLst/>
            <a:cxnLst/>
            <a:rect l="l" t="t" r="r" b="b"/>
            <a:pathLst>
              <a:path w="1371600" h="1280160">
                <a:moveTo>
                  <a:pt x="0" y="1280159"/>
                </a:moveTo>
                <a:lnTo>
                  <a:pt x="1371600" y="1280159"/>
                </a:lnTo>
                <a:lnTo>
                  <a:pt x="13716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10"/>
          <p:cNvGrpSpPr/>
          <p:nvPr/>
        </p:nvGrpSpPr>
        <p:grpSpPr>
          <a:xfrm>
            <a:off x="716367" y="1979486"/>
            <a:ext cx="5836440" cy="2135505"/>
            <a:chOff x="910399" y="1979485"/>
            <a:chExt cx="4124325" cy="2135505"/>
          </a:xfrm>
        </p:grpSpPr>
        <p:sp>
          <p:nvSpPr>
            <p:cNvPr id="61" name="object 11"/>
            <p:cNvSpPr/>
            <p:nvPr/>
          </p:nvSpPr>
          <p:spPr>
            <a:xfrm>
              <a:off x="915161" y="2281428"/>
              <a:ext cx="2606040" cy="1828800"/>
            </a:xfrm>
            <a:custGeom>
              <a:avLst/>
              <a:gdLst/>
              <a:ahLst/>
              <a:cxnLst/>
              <a:rect l="l" t="t" r="r" b="b"/>
              <a:pathLst>
                <a:path w="2606040" h="1828800">
                  <a:moveTo>
                    <a:pt x="1097280" y="228600"/>
                  </a:moveTo>
                  <a:lnTo>
                    <a:pt x="1082764" y="176108"/>
                  </a:lnTo>
                  <a:lnTo>
                    <a:pt x="1041429" y="127962"/>
                  </a:lnTo>
                  <a:lnTo>
                    <a:pt x="976595" y="85521"/>
                  </a:lnTo>
                  <a:lnTo>
                    <a:pt x="936402" y="66865"/>
                  </a:lnTo>
                  <a:lnTo>
                    <a:pt x="891579" y="50145"/>
                  </a:lnTo>
                  <a:lnTo>
                    <a:pt x="842541" y="35531"/>
                  </a:lnTo>
                  <a:lnTo>
                    <a:pt x="789703" y="23193"/>
                  </a:lnTo>
                  <a:lnTo>
                    <a:pt x="733478" y="13301"/>
                  </a:lnTo>
                  <a:lnTo>
                    <a:pt x="674283" y="6024"/>
                  </a:lnTo>
                  <a:lnTo>
                    <a:pt x="612532" y="1534"/>
                  </a:lnTo>
                  <a:lnTo>
                    <a:pt x="548640" y="0"/>
                  </a:lnTo>
                  <a:lnTo>
                    <a:pt x="484607" y="1534"/>
                  </a:lnTo>
                  <a:lnTo>
                    <a:pt x="422756" y="6024"/>
                  </a:lnTo>
                  <a:lnTo>
                    <a:pt x="363498" y="13301"/>
                  </a:lnTo>
                  <a:lnTo>
                    <a:pt x="307243" y="23193"/>
                  </a:lnTo>
                  <a:lnTo>
                    <a:pt x="254400" y="35531"/>
                  </a:lnTo>
                  <a:lnTo>
                    <a:pt x="205380" y="50145"/>
                  </a:lnTo>
                  <a:lnTo>
                    <a:pt x="160591" y="66865"/>
                  </a:lnTo>
                  <a:lnTo>
                    <a:pt x="120444" y="85521"/>
                  </a:lnTo>
                  <a:lnTo>
                    <a:pt x="85350" y="105944"/>
                  </a:lnTo>
                  <a:lnTo>
                    <a:pt x="31955" y="151407"/>
                  </a:lnTo>
                  <a:lnTo>
                    <a:pt x="3687" y="201896"/>
                  </a:lnTo>
                  <a:lnTo>
                    <a:pt x="0" y="228600"/>
                  </a:lnTo>
                  <a:lnTo>
                    <a:pt x="3687" y="255163"/>
                  </a:lnTo>
                  <a:lnTo>
                    <a:pt x="31955" y="305490"/>
                  </a:lnTo>
                  <a:lnTo>
                    <a:pt x="85350" y="350918"/>
                  </a:lnTo>
                  <a:lnTo>
                    <a:pt x="120444" y="371358"/>
                  </a:lnTo>
                  <a:lnTo>
                    <a:pt x="160591" y="390048"/>
                  </a:lnTo>
                  <a:lnTo>
                    <a:pt x="205380" y="406814"/>
                  </a:lnTo>
                  <a:lnTo>
                    <a:pt x="254400" y="421481"/>
                  </a:lnTo>
                  <a:lnTo>
                    <a:pt x="307243" y="433873"/>
                  </a:lnTo>
                  <a:lnTo>
                    <a:pt x="363498" y="443816"/>
                  </a:lnTo>
                  <a:lnTo>
                    <a:pt x="422756" y="451135"/>
                  </a:lnTo>
                  <a:lnTo>
                    <a:pt x="484607" y="455654"/>
                  </a:lnTo>
                  <a:lnTo>
                    <a:pt x="548640" y="457200"/>
                  </a:lnTo>
                  <a:lnTo>
                    <a:pt x="612532" y="455654"/>
                  </a:lnTo>
                  <a:lnTo>
                    <a:pt x="674283" y="451135"/>
                  </a:lnTo>
                  <a:lnTo>
                    <a:pt x="733478" y="443816"/>
                  </a:lnTo>
                  <a:lnTo>
                    <a:pt x="789703" y="433873"/>
                  </a:lnTo>
                  <a:lnTo>
                    <a:pt x="842541" y="421481"/>
                  </a:lnTo>
                  <a:lnTo>
                    <a:pt x="891579" y="406814"/>
                  </a:lnTo>
                  <a:lnTo>
                    <a:pt x="936402" y="390048"/>
                  </a:lnTo>
                  <a:lnTo>
                    <a:pt x="976595" y="371358"/>
                  </a:lnTo>
                  <a:lnTo>
                    <a:pt x="1011742" y="350918"/>
                  </a:lnTo>
                  <a:lnTo>
                    <a:pt x="1065241" y="305490"/>
                  </a:lnTo>
                  <a:lnTo>
                    <a:pt x="1093581" y="255163"/>
                  </a:lnTo>
                  <a:lnTo>
                    <a:pt x="1097280" y="228600"/>
                  </a:lnTo>
                  <a:close/>
                </a:path>
                <a:path w="2606040" h="1828800">
                  <a:moveTo>
                    <a:pt x="2606040" y="1554479"/>
                  </a:moveTo>
                  <a:lnTo>
                    <a:pt x="2592303" y="1495591"/>
                  </a:lnTo>
                  <a:lnTo>
                    <a:pt x="2553045" y="1441124"/>
                  </a:lnTo>
                  <a:lnTo>
                    <a:pt x="2491191" y="1392411"/>
                  </a:lnTo>
                  <a:lnTo>
                    <a:pt x="2452705" y="1370630"/>
                  </a:lnTo>
                  <a:lnTo>
                    <a:pt x="2409667" y="1350786"/>
                  </a:lnTo>
                  <a:lnTo>
                    <a:pt x="2362443" y="1333048"/>
                  </a:lnTo>
                  <a:lnTo>
                    <a:pt x="2311400" y="1317582"/>
                  </a:lnTo>
                  <a:lnTo>
                    <a:pt x="2256901" y="1304554"/>
                  </a:lnTo>
                  <a:lnTo>
                    <a:pt x="2199314" y="1294132"/>
                  </a:lnTo>
                  <a:lnTo>
                    <a:pt x="2139005" y="1286480"/>
                  </a:lnTo>
                  <a:lnTo>
                    <a:pt x="2076338" y="1281767"/>
                  </a:lnTo>
                  <a:lnTo>
                    <a:pt x="2011680" y="1280160"/>
                  </a:lnTo>
                  <a:lnTo>
                    <a:pt x="1946889" y="1281767"/>
                  </a:lnTo>
                  <a:lnTo>
                    <a:pt x="1884125" y="1286480"/>
                  </a:lnTo>
                  <a:lnTo>
                    <a:pt x="1823752" y="1294132"/>
                  </a:lnTo>
                  <a:lnTo>
                    <a:pt x="1766130" y="1304554"/>
                  </a:lnTo>
                  <a:lnTo>
                    <a:pt x="1711621" y="1317582"/>
                  </a:lnTo>
                  <a:lnTo>
                    <a:pt x="1660586" y="1333048"/>
                  </a:lnTo>
                  <a:lnTo>
                    <a:pt x="1613389" y="1350786"/>
                  </a:lnTo>
                  <a:lnTo>
                    <a:pt x="1570389" y="1370630"/>
                  </a:lnTo>
                  <a:lnTo>
                    <a:pt x="1531949" y="1392411"/>
                  </a:lnTo>
                  <a:lnTo>
                    <a:pt x="1498430" y="1415965"/>
                  </a:lnTo>
                  <a:lnTo>
                    <a:pt x="1447604" y="1467721"/>
                  </a:lnTo>
                  <a:lnTo>
                    <a:pt x="1420805" y="1524566"/>
                  </a:lnTo>
                  <a:lnTo>
                    <a:pt x="1417320" y="1554479"/>
                  </a:lnTo>
                  <a:lnTo>
                    <a:pt x="1420805" y="1584260"/>
                  </a:lnTo>
                  <a:lnTo>
                    <a:pt x="1447604" y="1640945"/>
                  </a:lnTo>
                  <a:lnTo>
                    <a:pt x="1498430" y="1692655"/>
                  </a:lnTo>
                  <a:lnTo>
                    <a:pt x="1531949" y="1716219"/>
                  </a:lnTo>
                  <a:lnTo>
                    <a:pt x="1570389" y="1738026"/>
                  </a:lnTo>
                  <a:lnTo>
                    <a:pt x="1613389" y="1757907"/>
                  </a:lnTo>
                  <a:lnTo>
                    <a:pt x="1660586" y="1775691"/>
                  </a:lnTo>
                  <a:lnTo>
                    <a:pt x="1711621" y="1791207"/>
                  </a:lnTo>
                  <a:lnTo>
                    <a:pt x="1766130" y="1804285"/>
                  </a:lnTo>
                  <a:lnTo>
                    <a:pt x="1823752" y="1814754"/>
                  </a:lnTo>
                  <a:lnTo>
                    <a:pt x="1884125" y="1822443"/>
                  </a:lnTo>
                  <a:lnTo>
                    <a:pt x="1946889" y="1827182"/>
                  </a:lnTo>
                  <a:lnTo>
                    <a:pt x="2011680" y="1828800"/>
                  </a:lnTo>
                  <a:lnTo>
                    <a:pt x="2076338" y="1827182"/>
                  </a:lnTo>
                  <a:lnTo>
                    <a:pt x="2139005" y="1822443"/>
                  </a:lnTo>
                  <a:lnTo>
                    <a:pt x="2199314" y="1814754"/>
                  </a:lnTo>
                  <a:lnTo>
                    <a:pt x="2256901" y="1804285"/>
                  </a:lnTo>
                  <a:lnTo>
                    <a:pt x="2311400" y="1791207"/>
                  </a:lnTo>
                  <a:lnTo>
                    <a:pt x="2362443" y="1775691"/>
                  </a:lnTo>
                  <a:lnTo>
                    <a:pt x="2409667" y="1757907"/>
                  </a:lnTo>
                  <a:lnTo>
                    <a:pt x="2452705" y="1738026"/>
                  </a:lnTo>
                  <a:lnTo>
                    <a:pt x="2491191" y="1716219"/>
                  </a:lnTo>
                  <a:lnTo>
                    <a:pt x="2524760" y="1692655"/>
                  </a:lnTo>
                  <a:lnTo>
                    <a:pt x="2575681" y="1640945"/>
                  </a:lnTo>
                  <a:lnTo>
                    <a:pt x="2602544" y="1584260"/>
                  </a:lnTo>
                  <a:lnTo>
                    <a:pt x="2606040" y="15544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2"/>
            <p:cNvSpPr/>
            <p:nvPr/>
          </p:nvSpPr>
          <p:spPr>
            <a:xfrm>
              <a:off x="2378201" y="1984248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80">
                  <a:moveTo>
                    <a:pt x="1097279" y="0"/>
                  </a:moveTo>
                  <a:lnTo>
                    <a:pt x="0" y="0"/>
                  </a:lnTo>
                  <a:lnTo>
                    <a:pt x="0" y="1097279"/>
                  </a:lnTo>
                  <a:lnTo>
                    <a:pt x="1097279" y="1097279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3"/>
            <p:cNvSpPr/>
            <p:nvPr/>
          </p:nvSpPr>
          <p:spPr>
            <a:xfrm>
              <a:off x="2378201" y="1984248"/>
              <a:ext cx="1097280" cy="1097280"/>
            </a:xfrm>
            <a:custGeom>
              <a:avLst/>
              <a:gdLst/>
              <a:ahLst/>
              <a:cxnLst/>
              <a:rect l="l" t="t" r="r" b="b"/>
              <a:pathLst>
                <a:path w="1097279" h="1097280">
                  <a:moveTo>
                    <a:pt x="0" y="1097279"/>
                  </a:moveTo>
                  <a:lnTo>
                    <a:pt x="1097279" y="1097279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10972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4"/>
            <p:cNvSpPr/>
            <p:nvPr/>
          </p:nvSpPr>
          <p:spPr>
            <a:xfrm>
              <a:off x="3749801" y="2258568"/>
              <a:ext cx="1280160" cy="548640"/>
            </a:xfrm>
            <a:custGeom>
              <a:avLst/>
              <a:gdLst/>
              <a:ahLst/>
              <a:cxnLst/>
              <a:rect l="l" t="t" r="r" b="b"/>
              <a:pathLst>
                <a:path w="1280160" h="548639">
                  <a:moveTo>
                    <a:pt x="1280160" y="274320"/>
                  </a:moveTo>
                  <a:lnTo>
                    <a:pt x="1267127" y="218996"/>
                  </a:lnTo>
                  <a:lnTo>
                    <a:pt x="1229760" y="167485"/>
                  </a:lnTo>
                  <a:lnTo>
                    <a:pt x="1170659" y="120885"/>
                  </a:lnTo>
                  <a:lnTo>
                    <a:pt x="1133770" y="99770"/>
                  </a:lnTo>
                  <a:lnTo>
                    <a:pt x="1092422" y="80295"/>
                  </a:lnTo>
                  <a:lnTo>
                    <a:pt x="1046939" y="62597"/>
                  </a:lnTo>
                  <a:lnTo>
                    <a:pt x="997647" y="46813"/>
                  </a:lnTo>
                  <a:lnTo>
                    <a:pt x="944869" y="33081"/>
                  </a:lnTo>
                  <a:lnTo>
                    <a:pt x="888932" y="21538"/>
                  </a:lnTo>
                  <a:lnTo>
                    <a:pt x="830160" y="12321"/>
                  </a:lnTo>
                  <a:lnTo>
                    <a:pt x="768877" y="5567"/>
                  </a:lnTo>
                  <a:lnTo>
                    <a:pt x="705409" y="1414"/>
                  </a:lnTo>
                  <a:lnTo>
                    <a:pt x="640080" y="0"/>
                  </a:lnTo>
                  <a:lnTo>
                    <a:pt x="574625" y="1414"/>
                  </a:lnTo>
                  <a:lnTo>
                    <a:pt x="511063" y="5567"/>
                  </a:lnTo>
                  <a:lnTo>
                    <a:pt x="449716" y="12321"/>
                  </a:lnTo>
                  <a:lnTo>
                    <a:pt x="390905" y="21538"/>
                  </a:lnTo>
                  <a:lnTo>
                    <a:pt x="334952" y="33081"/>
                  </a:lnTo>
                  <a:lnTo>
                    <a:pt x="282178" y="46813"/>
                  </a:lnTo>
                  <a:lnTo>
                    <a:pt x="232904" y="62597"/>
                  </a:lnTo>
                  <a:lnTo>
                    <a:pt x="187451" y="80295"/>
                  </a:lnTo>
                  <a:lnTo>
                    <a:pt x="146143" y="99770"/>
                  </a:lnTo>
                  <a:lnTo>
                    <a:pt x="109299" y="120885"/>
                  </a:lnTo>
                  <a:lnTo>
                    <a:pt x="77241" y="143502"/>
                  </a:lnTo>
                  <a:lnTo>
                    <a:pt x="28771" y="192695"/>
                  </a:lnTo>
                  <a:lnTo>
                    <a:pt x="3303" y="246250"/>
                  </a:lnTo>
                  <a:lnTo>
                    <a:pt x="0" y="274320"/>
                  </a:lnTo>
                  <a:lnTo>
                    <a:pt x="3303" y="302264"/>
                  </a:lnTo>
                  <a:lnTo>
                    <a:pt x="28771" y="355661"/>
                  </a:lnTo>
                  <a:lnTo>
                    <a:pt x="77241" y="404799"/>
                  </a:lnTo>
                  <a:lnTo>
                    <a:pt x="109299" y="427419"/>
                  </a:lnTo>
                  <a:lnTo>
                    <a:pt x="146143" y="448552"/>
                  </a:lnTo>
                  <a:lnTo>
                    <a:pt x="187452" y="468058"/>
                  </a:lnTo>
                  <a:lnTo>
                    <a:pt x="232904" y="485796"/>
                  </a:lnTo>
                  <a:lnTo>
                    <a:pt x="282178" y="501625"/>
                  </a:lnTo>
                  <a:lnTo>
                    <a:pt x="334952" y="515404"/>
                  </a:lnTo>
                  <a:lnTo>
                    <a:pt x="390906" y="526994"/>
                  </a:lnTo>
                  <a:lnTo>
                    <a:pt x="449716" y="536253"/>
                  </a:lnTo>
                  <a:lnTo>
                    <a:pt x="511063" y="543041"/>
                  </a:lnTo>
                  <a:lnTo>
                    <a:pt x="574625" y="547216"/>
                  </a:lnTo>
                  <a:lnTo>
                    <a:pt x="640080" y="548639"/>
                  </a:lnTo>
                  <a:lnTo>
                    <a:pt x="705409" y="547216"/>
                  </a:lnTo>
                  <a:lnTo>
                    <a:pt x="768877" y="543041"/>
                  </a:lnTo>
                  <a:lnTo>
                    <a:pt x="830160" y="536253"/>
                  </a:lnTo>
                  <a:lnTo>
                    <a:pt x="888932" y="526994"/>
                  </a:lnTo>
                  <a:lnTo>
                    <a:pt x="944869" y="515404"/>
                  </a:lnTo>
                  <a:lnTo>
                    <a:pt x="997647" y="501625"/>
                  </a:lnTo>
                  <a:lnTo>
                    <a:pt x="1046939" y="485796"/>
                  </a:lnTo>
                  <a:lnTo>
                    <a:pt x="1092422" y="468058"/>
                  </a:lnTo>
                  <a:lnTo>
                    <a:pt x="1133770" y="448552"/>
                  </a:lnTo>
                  <a:lnTo>
                    <a:pt x="1170659" y="427419"/>
                  </a:lnTo>
                  <a:lnTo>
                    <a:pt x="1202764" y="404799"/>
                  </a:lnTo>
                  <a:lnTo>
                    <a:pt x="1251323" y="355661"/>
                  </a:lnTo>
                  <a:lnTo>
                    <a:pt x="1276847" y="302264"/>
                  </a:lnTo>
                  <a:lnTo>
                    <a:pt x="1280160" y="2743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15"/>
          <p:cNvSpPr txBox="1"/>
          <p:nvPr/>
        </p:nvSpPr>
        <p:spPr>
          <a:xfrm>
            <a:off x="7063662" y="1892808"/>
            <a:ext cx="1940987" cy="25968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345"/>
              </a:spcBef>
            </a:pPr>
            <a:r>
              <a:rPr sz="1400" b="1" spc="-5" dirty="0">
                <a:latin typeface="Arial"/>
                <a:cs typeface="Arial"/>
              </a:rPr>
              <a:t>département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16"/>
          <p:cNvSpPr/>
          <p:nvPr/>
        </p:nvSpPr>
        <p:spPr>
          <a:xfrm>
            <a:off x="7063662" y="2269235"/>
            <a:ext cx="1940987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7"/>
          <p:cNvSpPr txBox="1"/>
          <p:nvPr/>
        </p:nvSpPr>
        <p:spPr>
          <a:xfrm>
            <a:off x="2793491" y="1984249"/>
            <a:ext cx="1552790" cy="25968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45"/>
              </a:spcBef>
            </a:pPr>
            <a:r>
              <a:rPr sz="1400" b="1" spc="-10" dirty="0">
                <a:latin typeface="Arial"/>
                <a:cs typeface="Arial"/>
              </a:rPr>
              <a:t>employé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18"/>
          <p:cNvSpPr/>
          <p:nvPr/>
        </p:nvSpPr>
        <p:spPr>
          <a:xfrm>
            <a:off x="2793491" y="2306573"/>
            <a:ext cx="1552790" cy="1270"/>
          </a:xfrm>
          <a:custGeom>
            <a:avLst/>
            <a:gdLst/>
            <a:ahLst/>
            <a:cxnLst/>
            <a:rect l="l" t="t" r="r" b="b"/>
            <a:pathLst>
              <a:path w="1097279" h="1269">
                <a:moveTo>
                  <a:pt x="0" y="0"/>
                </a:moveTo>
                <a:lnTo>
                  <a:pt x="1097280" y="76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9"/>
          <p:cNvSpPr txBox="1"/>
          <p:nvPr/>
        </p:nvSpPr>
        <p:spPr>
          <a:xfrm>
            <a:off x="3075296" y="3673850"/>
            <a:ext cx="989364" cy="889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participe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44069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0" name="object 20"/>
          <p:cNvSpPr/>
          <p:nvPr/>
        </p:nvSpPr>
        <p:spPr>
          <a:xfrm>
            <a:off x="2901324" y="4567428"/>
            <a:ext cx="1337124" cy="1127760"/>
          </a:xfrm>
          <a:custGeom>
            <a:avLst/>
            <a:gdLst/>
            <a:ahLst/>
            <a:cxnLst/>
            <a:rect l="l" t="t" r="r" b="b"/>
            <a:pathLst>
              <a:path w="944879" h="1127760">
                <a:moveTo>
                  <a:pt x="0" y="1127760"/>
                </a:moveTo>
                <a:lnTo>
                  <a:pt x="944879" y="1127760"/>
                </a:lnTo>
                <a:lnTo>
                  <a:pt x="944879" y="0"/>
                </a:lnTo>
                <a:lnTo>
                  <a:pt x="0" y="0"/>
                </a:lnTo>
                <a:lnTo>
                  <a:pt x="0" y="1127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1"/>
          <p:cNvSpPr txBox="1"/>
          <p:nvPr/>
        </p:nvSpPr>
        <p:spPr>
          <a:xfrm>
            <a:off x="2901324" y="4567428"/>
            <a:ext cx="1337124" cy="2295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50"/>
              </a:spcBef>
            </a:pPr>
            <a:r>
              <a:rPr sz="1200" b="1" dirty="0">
                <a:latin typeface="Arial"/>
                <a:cs typeface="Arial"/>
              </a:rPr>
              <a:t>projet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22"/>
          <p:cNvSpPr/>
          <p:nvPr/>
        </p:nvSpPr>
        <p:spPr>
          <a:xfrm>
            <a:off x="1499501" y="2189988"/>
            <a:ext cx="3234978" cy="2708910"/>
          </a:xfrm>
          <a:custGeom>
            <a:avLst/>
            <a:gdLst/>
            <a:ahLst/>
            <a:cxnLst/>
            <a:rect l="l" t="t" r="r" b="b"/>
            <a:pathLst>
              <a:path w="2286000" h="2708910">
                <a:moveTo>
                  <a:pt x="0" y="0"/>
                </a:moveTo>
                <a:lnTo>
                  <a:pt x="0" y="91439"/>
                </a:lnTo>
              </a:path>
              <a:path w="2286000" h="2708910">
                <a:moveTo>
                  <a:pt x="1463040" y="914400"/>
                </a:moveTo>
                <a:lnTo>
                  <a:pt x="1463040" y="1371600"/>
                </a:lnTo>
              </a:path>
              <a:path w="2286000" h="2708910">
                <a:moveTo>
                  <a:pt x="990599" y="2708909"/>
                </a:moveTo>
                <a:lnTo>
                  <a:pt x="1935480" y="2708909"/>
                </a:lnTo>
              </a:path>
              <a:path w="2286000" h="2708910">
                <a:moveTo>
                  <a:pt x="1463040" y="1920239"/>
                </a:moveTo>
                <a:lnTo>
                  <a:pt x="1463040" y="2377439"/>
                </a:lnTo>
              </a:path>
              <a:path w="2286000" h="2708910">
                <a:moveTo>
                  <a:pt x="0" y="0"/>
                </a:moveTo>
                <a:lnTo>
                  <a:pt x="914399" y="0"/>
                </a:lnTo>
              </a:path>
              <a:path w="2286000" h="2708910">
                <a:moveTo>
                  <a:pt x="0" y="548639"/>
                </a:moveTo>
                <a:lnTo>
                  <a:pt x="0" y="731519"/>
                </a:lnTo>
                <a:lnTo>
                  <a:pt x="914399" y="731519"/>
                </a:lnTo>
              </a:path>
              <a:path w="2286000" h="2708910">
                <a:moveTo>
                  <a:pt x="2011680" y="365759"/>
                </a:moveTo>
                <a:lnTo>
                  <a:pt x="2286000" y="3657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3"/>
          <p:cNvSpPr txBox="1"/>
          <p:nvPr/>
        </p:nvSpPr>
        <p:spPr>
          <a:xfrm>
            <a:off x="5598937" y="2363498"/>
            <a:ext cx="189425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9485" algn="l"/>
                <a:tab pos="1325245" algn="l"/>
              </a:tabLst>
            </a:pPr>
            <a:r>
              <a:rPr sz="1400" spc="-5" dirty="0">
                <a:latin typeface="Arial MT"/>
                <a:cs typeface="Arial MT"/>
              </a:rPr>
              <a:t>travaille	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74" name="object 24"/>
          <p:cNvSpPr txBox="1"/>
          <p:nvPr/>
        </p:nvSpPr>
        <p:spPr>
          <a:xfrm>
            <a:off x="1173127" y="2393692"/>
            <a:ext cx="652386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dirige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5" name="object 25"/>
          <p:cNvSpPr txBox="1"/>
          <p:nvPr/>
        </p:nvSpPr>
        <p:spPr>
          <a:xfrm>
            <a:off x="2516722" y="1936492"/>
            <a:ext cx="17612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343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rgbClr val="000080"/>
                </a:solidFill>
                <a:latin typeface="Arial"/>
                <a:cs typeface="Arial"/>
              </a:rPr>
              <a:t>Les</a:t>
            </a:r>
            <a:r>
              <a:rPr lang="fr-FR" sz="3600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sz="3600" b="1" dirty="0" smtClean="0">
                <a:solidFill>
                  <a:srgbClr val="000080"/>
                </a:solidFill>
                <a:latin typeface="Arial"/>
                <a:cs typeface="Arial"/>
              </a:rPr>
              <a:t>différents</a:t>
            </a:r>
            <a:r>
              <a:rPr lang="fr-FR" sz="3600" b="1" spc="-1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sz="3600" b="1" spc="-5" dirty="0" smtClean="0">
                <a:solidFill>
                  <a:srgbClr val="000080"/>
                </a:solidFill>
                <a:latin typeface="Arial"/>
                <a:cs typeface="Arial"/>
              </a:rPr>
              <a:t>modèles</a:t>
            </a:r>
            <a:r>
              <a:rPr lang="fr-FR" sz="3600" b="1" spc="-2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sz="3600" b="1" dirty="0" smtClean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lang="fr-FR" sz="3600" b="1" spc="-1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sz="3600" b="1" spc="-5" dirty="0" smtClean="0">
                <a:solidFill>
                  <a:srgbClr val="000080"/>
                </a:solidFill>
                <a:latin typeface="Arial"/>
                <a:cs typeface="Arial"/>
              </a:rPr>
              <a:t>données</a:t>
            </a:r>
            <a:endParaRPr lang="fr-FR" dirty="0"/>
          </a:p>
        </p:txBody>
      </p:sp>
      <p:sp>
        <p:nvSpPr>
          <p:cNvPr id="29" name="object 3"/>
          <p:cNvSpPr txBox="1"/>
          <p:nvPr/>
        </p:nvSpPr>
        <p:spPr>
          <a:xfrm>
            <a:off x="616924" y="1242574"/>
            <a:ext cx="7971525" cy="5687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41300" marR="5080" indent="-228600">
              <a:lnSpc>
                <a:spcPts val="2080"/>
              </a:lnSpc>
              <a:spcBef>
                <a:spcPts val="235"/>
              </a:spcBef>
              <a:buFont typeface="Symbol"/>
              <a:buChar char=""/>
              <a:tabLst>
                <a:tab pos="241935" algn="l"/>
              </a:tabLst>
            </a:pPr>
            <a:r>
              <a:rPr sz="1800" dirty="0">
                <a:latin typeface="Arial MT"/>
                <a:cs typeface="Arial MT"/>
              </a:rPr>
              <a:t>L'organisation des données au sein d'une BD a une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importance essentielle pour </a:t>
            </a:r>
            <a:r>
              <a:rPr sz="1800" dirty="0">
                <a:latin typeface="Arial MT"/>
                <a:cs typeface="Arial MT"/>
              </a:rPr>
              <a:t>faciliter </a:t>
            </a:r>
            <a:r>
              <a:rPr sz="1800" spc="-5" dirty="0">
                <a:latin typeface="Arial MT"/>
                <a:cs typeface="Arial MT"/>
              </a:rPr>
              <a:t>l'accès et la </a:t>
            </a:r>
            <a:r>
              <a:rPr sz="1800" dirty="0">
                <a:latin typeface="Arial MT"/>
                <a:cs typeface="Arial MT"/>
              </a:rPr>
              <a:t>mise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jour </a:t>
            </a:r>
            <a:r>
              <a:rPr sz="1800" dirty="0">
                <a:latin typeface="Arial MT"/>
                <a:cs typeface="Arial MT"/>
              </a:rPr>
              <a:t>des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données</a:t>
            </a:r>
          </a:p>
        </p:txBody>
      </p:sp>
      <p:grpSp>
        <p:nvGrpSpPr>
          <p:cNvPr id="30" name="object 4"/>
          <p:cNvGrpSpPr/>
          <p:nvPr/>
        </p:nvGrpSpPr>
        <p:grpSpPr>
          <a:xfrm>
            <a:off x="1876320" y="2203527"/>
            <a:ext cx="921070" cy="285750"/>
            <a:chOff x="1776222" y="3367278"/>
            <a:chExt cx="650875" cy="285750"/>
          </a:xfrm>
        </p:grpSpPr>
        <p:sp>
          <p:nvSpPr>
            <p:cNvPr id="31" name="object 5"/>
            <p:cNvSpPr/>
            <p:nvPr/>
          </p:nvSpPr>
          <p:spPr>
            <a:xfrm>
              <a:off x="1780794" y="3371850"/>
              <a:ext cx="641985" cy="276860"/>
            </a:xfrm>
            <a:custGeom>
              <a:avLst/>
              <a:gdLst/>
              <a:ahLst/>
              <a:cxnLst/>
              <a:rect l="l" t="t" r="r" b="b"/>
              <a:pathLst>
                <a:path w="641985" h="276860">
                  <a:moveTo>
                    <a:pt x="641604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1604" y="276605"/>
                  </a:lnTo>
                  <a:lnTo>
                    <a:pt x="64160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6"/>
            <p:cNvSpPr/>
            <p:nvPr/>
          </p:nvSpPr>
          <p:spPr>
            <a:xfrm>
              <a:off x="1780794" y="3371850"/>
              <a:ext cx="641985" cy="276860"/>
            </a:xfrm>
            <a:custGeom>
              <a:avLst/>
              <a:gdLst/>
              <a:ahLst/>
              <a:cxnLst/>
              <a:rect l="l" t="t" r="r" b="b"/>
              <a:pathLst>
                <a:path w="641985" h="276860">
                  <a:moveTo>
                    <a:pt x="0" y="276605"/>
                  </a:moveTo>
                  <a:lnTo>
                    <a:pt x="641604" y="276605"/>
                  </a:lnTo>
                  <a:lnTo>
                    <a:pt x="641604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7"/>
          <p:cNvGrpSpPr/>
          <p:nvPr/>
        </p:nvGrpSpPr>
        <p:grpSpPr>
          <a:xfrm>
            <a:off x="970524" y="2843607"/>
            <a:ext cx="921969" cy="285750"/>
            <a:chOff x="1136141" y="4007358"/>
            <a:chExt cx="651510" cy="285750"/>
          </a:xfrm>
        </p:grpSpPr>
        <p:sp>
          <p:nvSpPr>
            <p:cNvPr id="34" name="object 8"/>
            <p:cNvSpPr/>
            <p:nvPr/>
          </p:nvSpPr>
          <p:spPr>
            <a:xfrm>
              <a:off x="1140713" y="401193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19" h="276860">
                  <a:moveTo>
                    <a:pt x="6423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2365" y="276606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9"/>
            <p:cNvSpPr/>
            <p:nvPr/>
          </p:nvSpPr>
          <p:spPr>
            <a:xfrm>
              <a:off x="1140713" y="401193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19" h="276860">
                  <a:moveTo>
                    <a:pt x="0" y="276606"/>
                  </a:moveTo>
                  <a:lnTo>
                    <a:pt x="642365" y="276606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0"/>
          <p:cNvGrpSpPr/>
          <p:nvPr/>
        </p:nvGrpSpPr>
        <p:grpSpPr>
          <a:xfrm>
            <a:off x="3039833" y="2843607"/>
            <a:ext cx="921969" cy="285750"/>
            <a:chOff x="2598420" y="4007358"/>
            <a:chExt cx="651510" cy="285750"/>
          </a:xfrm>
        </p:grpSpPr>
        <p:sp>
          <p:nvSpPr>
            <p:cNvPr id="37" name="object 11"/>
            <p:cNvSpPr/>
            <p:nvPr/>
          </p:nvSpPr>
          <p:spPr>
            <a:xfrm>
              <a:off x="2602992" y="401193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19" h="276860">
                  <a:moveTo>
                    <a:pt x="642366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2366" y="276606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2"/>
            <p:cNvSpPr/>
            <p:nvPr/>
          </p:nvSpPr>
          <p:spPr>
            <a:xfrm>
              <a:off x="2602992" y="401193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19" h="276860">
                  <a:moveTo>
                    <a:pt x="0" y="276606"/>
                  </a:moveTo>
                  <a:lnTo>
                    <a:pt x="642366" y="276606"/>
                  </a:lnTo>
                  <a:lnTo>
                    <a:pt x="642366" y="0"/>
                  </a:lnTo>
                  <a:lnTo>
                    <a:pt x="0" y="0"/>
                  </a:lnTo>
                  <a:lnTo>
                    <a:pt x="0" y="2766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13"/>
          <p:cNvGrpSpPr/>
          <p:nvPr/>
        </p:nvGrpSpPr>
        <p:grpSpPr>
          <a:xfrm>
            <a:off x="323528" y="3392246"/>
            <a:ext cx="921969" cy="285750"/>
            <a:chOff x="678941" y="4555997"/>
            <a:chExt cx="651510" cy="285750"/>
          </a:xfrm>
        </p:grpSpPr>
        <p:sp>
          <p:nvSpPr>
            <p:cNvPr id="40" name="object 14"/>
            <p:cNvSpPr/>
            <p:nvPr/>
          </p:nvSpPr>
          <p:spPr>
            <a:xfrm>
              <a:off x="683513" y="45605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19" h="276860">
                  <a:moveTo>
                    <a:pt x="642366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2366" y="276605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5"/>
            <p:cNvSpPr/>
            <p:nvPr/>
          </p:nvSpPr>
          <p:spPr>
            <a:xfrm>
              <a:off x="683513" y="45605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19" h="276860">
                  <a:moveTo>
                    <a:pt x="0" y="276605"/>
                  </a:moveTo>
                  <a:lnTo>
                    <a:pt x="642366" y="276605"/>
                  </a:lnTo>
                  <a:lnTo>
                    <a:pt x="642366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16"/>
          <p:cNvGrpSpPr/>
          <p:nvPr/>
        </p:nvGrpSpPr>
        <p:grpSpPr>
          <a:xfrm>
            <a:off x="1358721" y="3392246"/>
            <a:ext cx="921969" cy="285750"/>
            <a:chOff x="1410461" y="4555997"/>
            <a:chExt cx="651510" cy="285750"/>
          </a:xfrm>
        </p:grpSpPr>
        <p:sp>
          <p:nvSpPr>
            <p:cNvPr id="43" name="object 17"/>
            <p:cNvSpPr/>
            <p:nvPr/>
          </p:nvSpPr>
          <p:spPr>
            <a:xfrm>
              <a:off x="1415033" y="45605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19" h="276860">
                  <a:moveTo>
                    <a:pt x="642366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2366" y="276605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/>
            <p:cNvSpPr/>
            <p:nvPr/>
          </p:nvSpPr>
          <p:spPr>
            <a:xfrm>
              <a:off x="1415033" y="45605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19" h="276860">
                  <a:moveTo>
                    <a:pt x="0" y="276605"/>
                  </a:moveTo>
                  <a:lnTo>
                    <a:pt x="642366" y="276605"/>
                  </a:lnTo>
                  <a:lnTo>
                    <a:pt x="642366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19"/>
          <p:cNvGrpSpPr/>
          <p:nvPr/>
        </p:nvGrpSpPr>
        <p:grpSpPr>
          <a:xfrm>
            <a:off x="2523315" y="3392246"/>
            <a:ext cx="921070" cy="285750"/>
            <a:chOff x="2233422" y="4555997"/>
            <a:chExt cx="650875" cy="285750"/>
          </a:xfrm>
        </p:grpSpPr>
        <p:sp>
          <p:nvSpPr>
            <p:cNvPr id="46" name="object 20"/>
            <p:cNvSpPr/>
            <p:nvPr/>
          </p:nvSpPr>
          <p:spPr>
            <a:xfrm>
              <a:off x="2237994" y="4560569"/>
              <a:ext cx="641985" cy="276860"/>
            </a:xfrm>
            <a:custGeom>
              <a:avLst/>
              <a:gdLst/>
              <a:ahLst/>
              <a:cxnLst/>
              <a:rect l="l" t="t" r="r" b="b"/>
              <a:pathLst>
                <a:path w="641985" h="276860">
                  <a:moveTo>
                    <a:pt x="641604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1604" y="276605"/>
                  </a:lnTo>
                  <a:lnTo>
                    <a:pt x="64160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/>
            <p:cNvSpPr/>
            <p:nvPr/>
          </p:nvSpPr>
          <p:spPr>
            <a:xfrm>
              <a:off x="2237994" y="4560569"/>
              <a:ext cx="641985" cy="276860"/>
            </a:xfrm>
            <a:custGeom>
              <a:avLst/>
              <a:gdLst/>
              <a:ahLst/>
              <a:cxnLst/>
              <a:rect l="l" t="t" r="r" b="b"/>
              <a:pathLst>
                <a:path w="641985" h="276860">
                  <a:moveTo>
                    <a:pt x="0" y="276605"/>
                  </a:moveTo>
                  <a:lnTo>
                    <a:pt x="641604" y="276605"/>
                  </a:lnTo>
                  <a:lnTo>
                    <a:pt x="641604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22"/>
          <p:cNvSpPr txBox="1"/>
          <p:nvPr/>
        </p:nvSpPr>
        <p:spPr>
          <a:xfrm>
            <a:off x="976994" y="3762578"/>
            <a:ext cx="1943683" cy="45781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86385" marR="135890" indent="-143510">
              <a:lnSpc>
                <a:spcPts val="1630"/>
              </a:lnSpc>
              <a:spcBef>
                <a:spcPts val="37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Hi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e  </a:t>
            </a:r>
            <a:r>
              <a:rPr sz="1400" b="1" spc="-10" dirty="0">
                <a:latin typeface="Arial"/>
                <a:cs typeface="Arial"/>
              </a:rPr>
              <a:t>Liens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1:N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23"/>
          <p:cNvSpPr/>
          <p:nvPr/>
        </p:nvSpPr>
        <p:spPr>
          <a:xfrm>
            <a:off x="1494591" y="2573858"/>
            <a:ext cx="646996" cy="182880"/>
          </a:xfrm>
          <a:custGeom>
            <a:avLst/>
            <a:gdLst/>
            <a:ahLst/>
            <a:cxnLst/>
            <a:rect l="l" t="t" r="r" b="b"/>
            <a:pathLst>
              <a:path w="457200" h="182879">
                <a:moveTo>
                  <a:pt x="0" y="18288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4"/>
          <p:cNvSpPr/>
          <p:nvPr/>
        </p:nvSpPr>
        <p:spPr>
          <a:xfrm>
            <a:off x="2529785" y="2573858"/>
            <a:ext cx="775496" cy="182880"/>
          </a:xfrm>
          <a:custGeom>
            <a:avLst/>
            <a:gdLst/>
            <a:ahLst/>
            <a:cxnLst/>
            <a:rect l="l" t="t" r="r" b="b"/>
            <a:pathLst>
              <a:path w="548005" h="182879">
                <a:moveTo>
                  <a:pt x="0" y="0"/>
                </a:moveTo>
                <a:lnTo>
                  <a:pt x="547878" y="1828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5"/>
          <p:cNvSpPr/>
          <p:nvPr/>
        </p:nvSpPr>
        <p:spPr>
          <a:xfrm>
            <a:off x="847596" y="3213939"/>
            <a:ext cx="388197" cy="91440"/>
          </a:xfrm>
          <a:custGeom>
            <a:avLst/>
            <a:gdLst/>
            <a:ahLst/>
            <a:cxnLst/>
            <a:rect l="l" t="t" r="r" b="b"/>
            <a:pathLst>
              <a:path w="274319" h="91439">
                <a:moveTo>
                  <a:pt x="0" y="91439"/>
                </a:moveTo>
                <a:lnTo>
                  <a:pt x="2743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6"/>
          <p:cNvSpPr/>
          <p:nvPr/>
        </p:nvSpPr>
        <p:spPr>
          <a:xfrm>
            <a:off x="1623989" y="3213939"/>
            <a:ext cx="258798" cy="91440"/>
          </a:xfrm>
          <a:custGeom>
            <a:avLst/>
            <a:gdLst/>
            <a:ahLst/>
            <a:cxnLst/>
            <a:rect l="l" t="t" r="r" b="b"/>
            <a:pathLst>
              <a:path w="182880" h="91439">
                <a:moveTo>
                  <a:pt x="0" y="0"/>
                </a:moveTo>
                <a:lnTo>
                  <a:pt x="182880" y="914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7"/>
          <p:cNvSpPr/>
          <p:nvPr/>
        </p:nvSpPr>
        <p:spPr>
          <a:xfrm>
            <a:off x="3046303" y="3213939"/>
            <a:ext cx="258798" cy="91440"/>
          </a:xfrm>
          <a:custGeom>
            <a:avLst/>
            <a:gdLst/>
            <a:ahLst/>
            <a:cxnLst/>
            <a:rect l="l" t="t" r="r" b="b"/>
            <a:pathLst>
              <a:path w="182880" h="91439">
                <a:moveTo>
                  <a:pt x="0" y="91439"/>
                </a:moveTo>
                <a:lnTo>
                  <a:pt x="1828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28"/>
          <p:cNvGrpSpPr/>
          <p:nvPr/>
        </p:nvGrpSpPr>
        <p:grpSpPr>
          <a:xfrm>
            <a:off x="5808598" y="2203527"/>
            <a:ext cx="921969" cy="285750"/>
            <a:chOff x="4792979" y="3367278"/>
            <a:chExt cx="651510" cy="285750"/>
          </a:xfrm>
        </p:grpSpPr>
        <p:sp>
          <p:nvSpPr>
            <p:cNvPr id="55" name="object 29"/>
            <p:cNvSpPr/>
            <p:nvPr/>
          </p:nvSpPr>
          <p:spPr>
            <a:xfrm>
              <a:off x="4797551" y="337185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642365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2365" y="276605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0"/>
            <p:cNvSpPr/>
            <p:nvPr/>
          </p:nvSpPr>
          <p:spPr>
            <a:xfrm>
              <a:off x="4797551" y="337185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0" y="276605"/>
                  </a:moveTo>
                  <a:lnTo>
                    <a:pt x="642365" y="276605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31"/>
          <p:cNvGrpSpPr/>
          <p:nvPr/>
        </p:nvGrpSpPr>
        <p:grpSpPr>
          <a:xfrm>
            <a:off x="4644008" y="3483687"/>
            <a:ext cx="921969" cy="285750"/>
            <a:chOff x="3970020" y="4647438"/>
            <a:chExt cx="651510" cy="285750"/>
          </a:xfrm>
        </p:grpSpPr>
        <p:sp>
          <p:nvSpPr>
            <p:cNvPr id="58" name="object 32"/>
            <p:cNvSpPr/>
            <p:nvPr/>
          </p:nvSpPr>
          <p:spPr>
            <a:xfrm>
              <a:off x="3974592" y="465201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6423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2365" y="276606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3"/>
            <p:cNvSpPr/>
            <p:nvPr/>
          </p:nvSpPr>
          <p:spPr>
            <a:xfrm>
              <a:off x="3974592" y="465201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0" y="276606"/>
                  </a:moveTo>
                  <a:lnTo>
                    <a:pt x="642365" y="276606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34"/>
          <p:cNvGrpSpPr/>
          <p:nvPr/>
        </p:nvGrpSpPr>
        <p:grpSpPr>
          <a:xfrm>
            <a:off x="5679201" y="3483687"/>
            <a:ext cx="921969" cy="285750"/>
            <a:chOff x="4701540" y="4647438"/>
            <a:chExt cx="651510" cy="285750"/>
          </a:xfrm>
        </p:grpSpPr>
        <p:sp>
          <p:nvSpPr>
            <p:cNvPr id="61" name="object 35"/>
            <p:cNvSpPr/>
            <p:nvPr/>
          </p:nvSpPr>
          <p:spPr>
            <a:xfrm>
              <a:off x="4706112" y="465201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6423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2365" y="276606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6"/>
            <p:cNvSpPr/>
            <p:nvPr/>
          </p:nvSpPr>
          <p:spPr>
            <a:xfrm>
              <a:off x="4706112" y="465201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0" y="276606"/>
                  </a:moveTo>
                  <a:lnTo>
                    <a:pt x="642365" y="276606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37"/>
          <p:cNvGrpSpPr/>
          <p:nvPr/>
        </p:nvGrpSpPr>
        <p:grpSpPr>
          <a:xfrm>
            <a:off x="6714392" y="3300807"/>
            <a:ext cx="1309266" cy="468630"/>
            <a:chOff x="5433059" y="4464558"/>
            <a:chExt cx="925194" cy="468630"/>
          </a:xfrm>
        </p:grpSpPr>
        <p:sp>
          <p:nvSpPr>
            <p:cNvPr id="64" name="object 38"/>
            <p:cNvSpPr/>
            <p:nvPr/>
          </p:nvSpPr>
          <p:spPr>
            <a:xfrm>
              <a:off x="5711189" y="4652010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6423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2365" y="276606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39"/>
            <p:cNvSpPr/>
            <p:nvPr/>
          </p:nvSpPr>
          <p:spPr>
            <a:xfrm>
              <a:off x="5437631" y="4469130"/>
              <a:ext cx="916305" cy="459740"/>
            </a:xfrm>
            <a:custGeom>
              <a:avLst/>
              <a:gdLst/>
              <a:ahLst/>
              <a:cxnLst/>
              <a:rect l="l" t="t" r="r" b="b"/>
              <a:pathLst>
                <a:path w="916304" h="459739">
                  <a:moveTo>
                    <a:pt x="273557" y="459486"/>
                  </a:moveTo>
                  <a:lnTo>
                    <a:pt x="915923" y="459486"/>
                  </a:lnTo>
                  <a:lnTo>
                    <a:pt x="915923" y="182879"/>
                  </a:lnTo>
                  <a:lnTo>
                    <a:pt x="273557" y="182879"/>
                  </a:lnTo>
                  <a:lnTo>
                    <a:pt x="273557" y="459486"/>
                  </a:lnTo>
                  <a:close/>
                </a:path>
                <a:path w="916304" h="459739">
                  <a:moveTo>
                    <a:pt x="0" y="274320"/>
                  </a:moveTo>
                  <a:lnTo>
                    <a:pt x="45643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40"/>
          <p:cNvGrpSpPr/>
          <p:nvPr/>
        </p:nvGrpSpPr>
        <p:grpSpPr>
          <a:xfrm>
            <a:off x="7101511" y="2935046"/>
            <a:ext cx="921969" cy="285750"/>
            <a:chOff x="5706617" y="4098797"/>
            <a:chExt cx="651510" cy="285750"/>
          </a:xfrm>
        </p:grpSpPr>
        <p:sp>
          <p:nvSpPr>
            <p:cNvPr id="67" name="object 41"/>
            <p:cNvSpPr/>
            <p:nvPr/>
          </p:nvSpPr>
          <p:spPr>
            <a:xfrm>
              <a:off x="5711189" y="41033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642365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2365" y="276605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2"/>
            <p:cNvSpPr/>
            <p:nvPr/>
          </p:nvSpPr>
          <p:spPr>
            <a:xfrm>
              <a:off x="5711189" y="41033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0" y="276605"/>
                  </a:moveTo>
                  <a:lnTo>
                    <a:pt x="642365" y="276605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43"/>
          <p:cNvGrpSpPr/>
          <p:nvPr/>
        </p:nvGrpSpPr>
        <p:grpSpPr>
          <a:xfrm>
            <a:off x="5161603" y="2935046"/>
            <a:ext cx="921969" cy="285750"/>
            <a:chOff x="4335779" y="4098797"/>
            <a:chExt cx="651510" cy="285750"/>
          </a:xfrm>
        </p:grpSpPr>
        <p:sp>
          <p:nvSpPr>
            <p:cNvPr id="70" name="object 44"/>
            <p:cNvSpPr/>
            <p:nvPr/>
          </p:nvSpPr>
          <p:spPr>
            <a:xfrm>
              <a:off x="4340351" y="41033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642365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2365" y="276605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45"/>
            <p:cNvSpPr/>
            <p:nvPr/>
          </p:nvSpPr>
          <p:spPr>
            <a:xfrm>
              <a:off x="4340351" y="41033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0" y="276605"/>
                  </a:moveTo>
                  <a:lnTo>
                    <a:pt x="642365" y="276605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46"/>
          <p:cNvGrpSpPr/>
          <p:nvPr/>
        </p:nvGrpSpPr>
        <p:grpSpPr>
          <a:xfrm>
            <a:off x="8136706" y="2935046"/>
            <a:ext cx="921969" cy="285750"/>
            <a:chOff x="6438138" y="4098797"/>
            <a:chExt cx="651510" cy="285750"/>
          </a:xfrm>
        </p:grpSpPr>
        <p:sp>
          <p:nvSpPr>
            <p:cNvPr id="73" name="object 47"/>
            <p:cNvSpPr/>
            <p:nvPr/>
          </p:nvSpPr>
          <p:spPr>
            <a:xfrm>
              <a:off x="6442710" y="41033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642365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2365" y="276605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8"/>
            <p:cNvSpPr/>
            <p:nvPr/>
          </p:nvSpPr>
          <p:spPr>
            <a:xfrm>
              <a:off x="6442710" y="4103369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0" y="276605"/>
                  </a:moveTo>
                  <a:lnTo>
                    <a:pt x="642365" y="276605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49"/>
          <p:cNvSpPr txBox="1"/>
          <p:nvPr/>
        </p:nvSpPr>
        <p:spPr>
          <a:xfrm>
            <a:off x="5685670" y="3854019"/>
            <a:ext cx="1943683" cy="45781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61620" marR="254635" indent="109220">
              <a:lnSpc>
                <a:spcPts val="1630"/>
              </a:lnSpc>
              <a:spcBef>
                <a:spcPts val="37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Réseau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Liens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N:M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50"/>
          <p:cNvSpPr/>
          <p:nvPr/>
        </p:nvSpPr>
        <p:spPr>
          <a:xfrm>
            <a:off x="5685669" y="2573858"/>
            <a:ext cx="388197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274320"/>
                </a:moveTo>
                <a:lnTo>
                  <a:pt x="2743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1"/>
          <p:cNvSpPr/>
          <p:nvPr/>
        </p:nvSpPr>
        <p:spPr>
          <a:xfrm>
            <a:off x="6462066" y="2573858"/>
            <a:ext cx="1940088" cy="274320"/>
          </a:xfrm>
          <a:custGeom>
            <a:avLst/>
            <a:gdLst/>
            <a:ahLst/>
            <a:cxnLst/>
            <a:rect l="l" t="t" r="r" b="b"/>
            <a:pathLst>
              <a:path w="1370965" h="274320">
                <a:moveTo>
                  <a:pt x="0" y="0"/>
                </a:moveTo>
                <a:lnTo>
                  <a:pt x="639318" y="274320"/>
                </a:lnTo>
              </a:path>
              <a:path w="1370965" h="274320">
                <a:moveTo>
                  <a:pt x="365760" y="0"/>
                </a:moveTo>
                <a:lnTo>
                  <a:pt x="1370838" y="2743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2"/>
          <p:cNvSpPr/>
          <p:nvPr/>
        </p:nvSpPr>
        <p:spPr>
          <a:xfrm>
            <a:off x="5297472" y="3305378"/>
            <a:ext cx="129399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440" y="0"/>
                </a:moveTo>
                <a:lnTo>
                  <a:pt x="0" y="914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53"/>
          <p:cNvSpPr/>
          <p:nvPr/>
        </p:nvSpPr>
        <p:spPr>
          <a:xfrm>
            <a:off x="5815070" y="3305378"/>
            <a:ext cx="258798" cy="91440"/>
          </a:xfrm>
          <a:custGeom>
            <a:avLst/>
            <a:gdLst/>
            <a:ahLst/>
            <a:cxnLst/>
            <a:rect l="l" t="t" r="r" b="b"/>
            <a:pathLst>
              <a:path w="182879" h="91439">
                <a:moveTo>
                  <a:pt x="0" y="0"/>
                </a:moveTo>
                <a:lnTo>
                  <a:pt x="182880" y="914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54"/>
          <p:cNvSpPr/>
          <p:nvPr/>
        </p:nvSpPr>
        <p:spPr>
          <a:xfrm>
            <a:off x="7625579" y="3305378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5"/>
          <p:cNvSpPr/>
          <p:nvPr/>
        </p:nvSpPr>
        <p:spPr>
          <a:xfrm>
            <a:off x="8143175" y="3305378"/>
            <a:ext cx="388197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274320"/>
                </a:moveTo>
                <a:lnTo>
                  <a:pt x="27431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56"/>
          <p:cNvGrpSpPr/>
          <p:nvPr/>
        </p:nvGrpSpPr>
        <p:grpSpPr>
          <a:xfrm>
            <a:off x="2135117" y="5126558"/>
            <a:ext cx="921070" cy="285750"/>
            <a:chOff x="1959101" y="6290309"/>
            <a:chExt cx="650875" cy="285750"/>
          </a:xfrm>
        </p:grpSpPr>
        <p:sp>
          <p:nvSpPr>
            <p:cNvPr id="83" name="object 57"/>
            <p:cNvSpPr/>
            <p:nvPr/>
          </p:nvSpPr>
          <p:spPr>
            <a:xfrm>
              <a:off x="1963673" y="6294881"/>
              <a:ext cx="641985" cy="276860"/>
            </a:xfrm>
            <a:custGeom>
              <a:avLst/>
              <a:gdLst/>
              <a:ahLst/>
              <a:cxnLst/>
              <a:rect l="l" t="t" r="r" b="b"/>
              <a:pathLst>
                <a:path w="641985" h="276859">
                  <a:moveTo>
                    <a:pt x="641604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1604" y="276606"/>
                  </a:lnTo>
                  <a:lnTo>
                    <a:pt x="64160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8"/>
            <p:cNvSpPr/>
            <p:nvPr/>
          </p:nvSpPr>
          <p:spPr>
            <a:xfrm>
              <a:off x="1963673" y="6294881"/>
              <a:ext cx="641985" cy="276860"/>
            </a:xfrm>
            <a:custGeom>
              <a:avLst/>
              <a:gdLst/>
              <a:ahLst/>
              <a:cxnLst/>
              <a:rect l="l" t="t" r="r" b="b"/>
              <a:pathLst>
                <a:path w="641985" h="276859">
                  <a:moveTo>
                    <a:pt x="0" y="276606"/>
                  </a:moveTo>
                  <a:lnTo>
                    <a:pt x="641604" y="276606"/>
                  </a:lnTo>
                  <a:lnTo>
                    <a:pt x="641604" y="0"/>
                  </a:lnTo>
                  <a:lnTo>
                    <a:pt x="0" y="0"/>
                  </a:lnTo>
                  <a:lnTo>
                    <a:pt x="0" y="2766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59"/>
          <p:cNvGrpSpPr/>
          <p:nvPr/>
        </p:nvGrpSpPr>
        <p:grpSpPr>
          <a:xfrm>
            <a:off x="2135117" y="5583758"/>
            <a:ext cx="921070" cy="285750"/>
            <a:chOff x="1959101" y="6747509"/>
            <a:chExt cx="650875" cy="285750"/>
          </a:xfrm>
        </p:grpSpPr>
        <p:sp>
          <p:nvSpPr>
            <p:cNvPr id="86" name="object 60"/>
            <p:cNvSpPr/>
            <p:nvPr/>
          </p:nvSpPr>
          <p:spPr>
            <a:xfrm>
              <a:off x="1963673" y="6752081"/>
              <a:ext cx="641985" cy="276860"/>
            </a:xfrm>
            <a:custGeom>
              <a:avLst/>
              <a:gdLst/>
              <a:ahLst/>
              <a:cxnLst/>
              <a:rect l="l" t="t" r="r" b="b"/>
              <a:pathLst>
                <a:path w="641985" h="276859">
                  <a:moveTo>
                    <a:pt x="641604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1604" y="276606"/>
                  </a:lnTo>
                  <a:lnTo>
                    <a:pt x="64160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61"/>
            <p:cNvSpPr/>
            <p:nvPr/>
          </p:nvSpPr>
          <p:spPr>
            <a:xfrm>
              <a:off x="1963673" y="6752081"/>
              <a:ext cx="641985" cy="276860"/>
            </a:xfrm>
            <a:custGeom>
              <a:avLst/>
              <a:gdLst/>
              <a:ahLst/>
              <a:cxnLst/>
              <a:rect l="l" t="t" r="r" b="b"/>
              <a:pathLst>
                <a:path w="641985" h="276859">
                  <a:moveTo>
                    <a:pt x="0" y="276606"/>
                  </a:moveTo>
                  <a:lnTo>
                    <a:pt x="641604" y="276606"/>
                  </a:lnTo>
                  <a:lnTo>
                    <a:pt x="641604" y="0"/>
                  </a:lnTo>
                  <a:lnTo>
                    <a:pt x="0" y="0"/>
                  </a:lnTo>
                  <a:lnTo>
                    <a:pt x="0" y="2766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62"/>
          <p:cNvGrpSpPr/>
          <p:nvPr/>
        </p:nvGrpSpPr>
        <p:grpSpPr>
          <a:xfrm>
            <a:off x="3298631" y="5766639"/>
            <a:ext cx="921969" cy="285750"/>
            <a:chOff x="2781300" y="6930390"/>
            <a:chExt cx="651510" cy="285750"/>
          </a:xfrm>
        </p:grpSpPr>
        <p:sp>
          <p:nvSpPr>
            <p:cNvPr id="89" name="object 63"/>
            <p:cNvSpPr/>
            <p:nvPr/>
          </p:nvSpPr>
          <p:spPr>
            <a:xfrm>
              <a:off x="2785872" y="6934962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59">
                  <a:moveTo>
                    <a:pt x="6423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2365" y="276606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64"/>
            <p:cNvSpPr/>
            <p:nvPr/>
          </p:nvSpPr>
          <p:spPr>
            <a:xfrm>
              <a:off x="2785872" y="6934962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59">
                  <a:moveTo>
                    <a:pt x="0" y="276606"/>
                  </a:moveTo>
                  <a:lnTo>
                    <a:pt x="642365" y="276606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65"/>
          <p:cNvGrpSpPr/>
          <p:nvPr/>
        </p:nvGrpSpPr>
        <p:grpSpPr>
          <a:xfrm>
            <a:off x="4333824" y="5492318"/>
            <a:ext cx="921969" cy="285750"/>
            <a:chOff x="3512820" y="6656069"/>
            <a:chExt cx="651510" cy="285750"/>
          </a:xfrm>
        </p:grpSpPr>
        <p:sp>
          <p:nvSpPr>
            <p:cNvPr id="92" name="object 66"/>
            <p:cNvSpPr/>
            <p:nvPr/>
          </p:nvSpPr>
          <p:spPr>
            <a:xfrm>
              <a:off x="3517392" y="6660641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59">
                  <a:moveTo>
                    <a:pt x="642365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642365" y="276605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67"/>
            <p:cNvSpPr/>
            <p:nvPr/>
          </p:nvSpPr>
          <p:spPr>
            <a:xfrm>
              <a:off x="3517392" y="6660641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59">
                  <a:moveTo>
                    <a:pt x="0" y="276605"/>
                  </a:moveTo>
                  <a:lnTo>
                    <a:pt x="642365" y="276605"/>
                  </a:lnTo>
                  <a:lnTo>
                    <a:pt x="642365" y="0"/>
                  </a:lnTo>
                  <a:lnTo>
                    <a:pt x="0" y="0"/>
                  </a:lnTo>
                  <a:lnTo>
                    <a:pt x="0" y="27660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68"/>
          <p:cNvGrpSpPr/>
          <p:nvPr/>
        </p:nvGrpSpPr>
        <p:grpSpPr>
          <a:xfrm>
            <a:off x="3686828" y="4943678"/>
            <a:ext cx="921969" cy="285750"/>
            <a:chOff x="3055620" y="6107429"/>
            <a:chExt cx="651510" cy="285750"/>
          </a:xfrm>
        </p:grpSpPr>
        <p:sp>
          <p:nvSpPr>
            <p:cNvPr id="95" name="object 69"/>
            <p:cNvSpPr/>
            <p:nvPr/>
          </p:nvSpPr>
          <p:spPr>
            <a:xfrm>
              <a:off x="3060192" y="6112001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642366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642366" y="276606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0"/>
            <p:cNvSpPr/>
            <p:nvPr/>
          </p:nvSpPr>
          <p:spPr>
            <a:xfrm>
              <a:off x="3060192" y="6112001"/>
              <a:ext cx="642620" cy="276860"/>
            </a:xfrm>
            <a:custGeom>
              <a:avLst/>
              <a:gdLst/>
              <a:ahLst/>
              <a:cxnLst/>
              <a:rect l="l" t="t" r="r" b="b"/>
              <a:pathLst>
                <a:path w="642620" h="276860">
                  <a:moveTo>
                    <a:pt x="0" y="276606"/>
                  </a:moveTo>
                  <a:lnTo>
                    <a:pt x="642366" y="276606"/>
                  </a:lnTo>
                  <a:lnTo>
                    <a:pt x="642366" y="0"/>
                  </a:lnTo>
                  <a:lnTo>
                    <a:pt x="0" y="0"/>
                  </a:lnTo>
                  <a:lnTo>
                    <a:pt x="0" y="27660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71"/>
          <p:cNvSpPr txBox="1"/>
          <p:nvPr/>
        </p:nvSpPr>
        <p:spPr>
          <a:xfrm>
            <a:off x="2787503" y="6136970"/>
            <a:ext cx="1944581" cy="46038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86385" marR="201295" indent="-76200">
              <a:lnSpc>
                <a:spcPts val="1630"/>
              </a:lnSpc>
              <a:spcBef>
                <a:spcPts val="390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  </a:t>
            </a:r>
            <a:r>
              <a:rPr sz="1400" b="1" spc="-10" dirty="0">
                <a:latin typeface="Arial"/>
                <a:cs typeface="Arial"/>
              </a:rPr>
              <a:t>Liens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N:1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72"/>
          <p:cNvSpPr txBox="1"/>
          <p:nvPr/>
        </p:nvSpPr>
        <p:spPr>
          <a:xfrm>
            <a:off x="5116689" y="6228410"/>
            <a:ext cx="1426985" cy="28341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latin typeface="Arial"/>
                <a:cs typeface="Arial"/>
              </a:rPr>
              <a:t>SGBDR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6192688"/>
          </a:xfrm>
        </p:spPr>
        <p:txBody>
          <a:bodyPr/>
          <a:lstStyle/>
          <a:p>
            <a:pPr marL="241300" marR="5080" indent="-228600">
              <a:lnSpc>
                <a:spcPts val="2080"/>
              </a:lnSpc>
              <a:spcBef>
                <a:spcPts val="235"/>
              </a:spcBef>
              <a:buSzPct val="5555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fr-FR" sz="1800" spc="-5" dirty="0" smtClean="0">
                <a:latin typeface="Arial MT"/>
                <a:cs typeface="Arial MT"/>
              </a:rPr>
              <a:t>Les </a:t>
            </a:r>
            <a:r>
              <a:rPr lang="fr-FR" sz="1800" dirty="0" smtClean="0">
                <a:latin typeface="Arial MT"/>
                <a:cs typeface="Arial MT"/>
              </a:rPr>
              <a:t>modèles </a:t>
            </a:r>
            <a:r>
              <a:rPr lang="fr-FR" sz="1800" spc="-5" dirty="0" smtClean="0">
                <a:latin typeface="Arial MT"/>
                <a:cs typeface="Arial MT"/>
              </a:rPr>
              <a:t>hiérarchique et </a:t>
            </a:r>
            <a:r>
              <a:rPr lang="fr-FR" sz="1800" dirty="0" smtClean="0">
                <a:latin typeface="Arial MT"/>
                <a:cs typeface="Arial MT"/>
              </a:rPr>
              <a:t>réseau sont </a:t>
            </a:r>
            <a:r>
              <a:rPr lang="fr-FR" sz="1800" spc="-5" dirty="0" smtClean="0">
                <a:latin typeface="Arial MT"/>
                <a:cs typeface="Arial MT"/>
              </a:rPr>
              <a:t>issus </a:t>
            </a:r>
            <a:r>
              <a:rPr lang="fr-FR" sz="1800" dirty="0" smtClean="0">
                <a:latin typeface="Arial MT"/>
                <a:cs typeface="Arial MT"/>
              </a:rPr>
              <a:t>du </a:t>
            </a:r>
            <a:r>
              <a:rPr lang="fr-FR" sz="1800" spc="-490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modèle</a:t>
            </a:r>
            <a:r>
              <a:rPr lang="fr-FR" sz="1800" spc="-10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solidFill>
                  <a:srgbClr val="FF0000"/>
                </a:solidFill>
                <a:latin typeface="Arial MT"/>
                <a:cs typeface="Arial MT"/>
              </a:rPr>
              <a:t>GRAPHE</a:t>
            </a:r>
            <a:endParaRPr lang="fr-FR" sz="18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lang="fr-FR" sz="1650" dirty="0" smtClean="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fr-FR" sz="1600" spc="-5" dirty="0" smtClean="0">
                <a:latin typeface="Arial MT"/>
                <a:cs typeface="Arial MT"/>
              </a:rPr>
              <a:t>données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organisées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sous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forme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de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graphe</a:t>
            </a:r>
            <a:endParaRPr lang="fr-FR" sz="1600" dirty="0" smtClean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lang="fr-FR" sz="1500" dirty="0" smtClean="0">
              <a:latin typeface="Arial MT"/>
              <a:cs typeface="Arial MT"/>
            </a:endParaRPr>
          </a:p>
          <a:p>
            <a:pPr marL="227965" marR="1648460" lvl="1" indent="-227965">
              <a:lnSpc>
                <a:spcPts val="1880"/>
              </a:lnSpc>
              <a:buSzPct val="62500"/>
              <a:buFont typeface="Symbol"/>
              <a:buChar char=""/>
              <a:tabLst>
                <a:tab pos="227965" algn="l"/>
                <a:tab pos="469900" algn="l"/>
              </a:tabLst>
            </a:pPr>
            <a:r>
              <a:rPr lang="fr-FR" sz="1600" spc="-5" dirty="0" smtClean="0">
                <a:latin typeface="Arial MT"/>
                <a:cs typeface="Arial MT"/>
              </a:rPr>
              <a:t>langages</a:t>
            </a:r>
            <a:r>
              <a:rPr lang="fr-FR" sz="1600" spc="-2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d'accès</a:t>
            </a:r>
            <a:r>
              <a:rPr lang="fr-FR" sz="1600" spc="-25" dirty="0" smtClean="0">
                <a:latin typeface="Arial MT"/>
                <a:cs typeface="Arial MT"/>
              </a:rPr>
              <a:t> </a:t>
            </a:r>
            <a:r>
              <a:rPr lang="fr-FR" sz="1600" spc="-5" dirty="0" err="1" smtClean="0">
                <a:latin typeface="Arial MT"/>
                <a:cs typeface="Arial MT"/>
              </a:rPr>
              <a:t>navigationnels</a:t>
            </a:r>
            <a:endParaRPr lang="fr-FR" sz="1600" dirty="0" smtClean="0">
              <a:latin typeface="Arial MT"/>
              <a:cs typeface="Arial MT"/>
            </a:endParaRPr>
          </a:p>
          <a:p>
            <a:pPr marR="1633220" algn="ctr">
              <a:lnSpc>
                <a:spcPts val="1639"/>
              </a:lnSpc>
            </a:pPr>
            <a:r>
              <a:rPr lang="fr-FR" sz="1400" spc="-5" dirty="0" smtClean="0">
                <a:latin typeface="Arial MT"/>
                <a:cs typeface="Arial MT"/>
              </a:rPr>
              <a:t>(adressage</a:t>
            </a:r>
            <a:r>
              <a:rPr lang="fr-FR" sz="1400" dirty="0" smtClean="0">
                <a:latin typeface="Arial MT"/>
                <a:cs typeface="Arial MT"/>
              </a:rPr>
              <a:t> </a:t>
            </a:r>
            <a:r>
              <a:rPr lang="fr-FR" sz="1400" spc="-5" dirty="0" smtClean="0">
                <a:latin typeface="Arial MT"/>
                <a:cs typeface="Arial MT"/>
              </a:rPr>
              <a:t>par</a:t>
            </a:r>
            <a:r>
              <a:rPr lang="fr-FR" sz="1400" spc="5" dirty="0" smtClean="0">
                <a:latin typeface="Arial MT"/>
                <a:cs typeface="Arial MT"/>
              </a:rPr>
              <a:t> </a:t>
            </a:r>
            <a:r>
              <a:rPr lang="fr-FR" sz="1400" spc="-5" dirty="0" smtClean="0">
                <a:latin typeface="Arial MT"/>
                <a:cs typeface="Arial MT"/>
              </a:rPr>
              <a:t>liens</a:t>
            </a:r>
            <a:r>
              <a:rPr lang="fr-FR" sz="1400" dirty="0" smtClean="0">
                <a:latin typeface="Arial MT"/>
                <a:cs typeface="Arial MT"/>
              </a:rPr>
              <a:t> </a:t>
            </a:r>
            <a:r>
              <a:rPr lang="fr-FR" sz="1400" spc="-5" dirty="0" smtClean="0">
                <a:latin typeface="Arial MT"/>
                <a:cs typeface="Arial MT"/>
              </a:rPr>
              <a:t>de</a:t>
            </a:r>
            <a:r>
              <a:rPr lang="fr-FR" sz="1400" spc="5" dirty="0" smtClean="0">
                <a:latin typeface="Arial MT"/>
                <a:cs typeface="Arial MT"/>
              </a:rPr>
              <a:t> </a:t>
            </a:r>
            <a:r>
              <a:rPr lang="fr-FR" sz="1400" spc="-5" dirty="0" smtClean="0">
                <a:latin typeface="Arial MT"/>
                <a:cs typeface="Arial MT"/>
              </a:rPr>
              <a:t>chaînage)</a:t>
            </a:r>
            <a:endParaRPr lang="fr-FR" sz="14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1300" dirty="0" smtClean="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buSzPct val="625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fr-FR" sz="1600" spc="-5" dirty="0" smtClean="0">
                <a:latin typeface="Arial MT"/>
                <a:cs typeface="Arial MT"/>
              </a:rPr>
              <a:t>on</a:t>
            </a:r>
            <a:r>
              <a:rPr lang="fr-FR" sz="1600" spc="-2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les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appelle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"modèles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d'accès« </a:t>
            </a:r>
          </a:p>
          <a:p>
            <a:pPr marL="469900" lvl="1" indent="-228600">
              <a:lnSpc>
                <a:spcPct val="100000"/>
              </a:lnSpc>
              <a:buSzPct val="62500"/>
              <a:buFont typeface="Symbol"/>
              <a:buChar char=""/>
              <a:tabLst>
                <a:tab pos="469265" algn="l"/>
                <a:tab pos="469900" algn="l"/>
              </a:tabLst>
            </a:pPr>
            <a:endParaRPr lang="fr-FR" sz="1600" dirty="0" smtClean="0">
              <a:latin typeface="Arial MT"/>
              <a:cs typeface="Arial MT"/>
            </a:endParaRPr>
          </a:p>
          <a:p>
            <a:pPr marL="241300" marR="134620" indent="-228600">
              <a:lnSpc>
                <a:spcPts val="2080"/>
              </a:lnSpc>
              <a:spcBef>
                <a:spcPts val="235"/>
              </a:spcBef>
              <a:buSzPct val="55555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fr-FR" sz="1800" dirty="0" smtClean="0">
                <a:latin typeface="Arial MT"/>
                <a:cs typeface="Arial MT"/>
              </a:rPr>
              <a:t>Le</a:t>
            </a:r>
            <a:r>
              <a:rPr lang="fr-FR" sz="1800" spc="-20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modèle</a:t>
            </a:r>
            <a:r>
              <a:rPr lang="fr-FR" sz="1800" spc="-20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relationnel</a:t>
            </a:r>
            <a:r>
              <a:rPr lang="fr-FR" sz="1800" spc="-15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est</a:t>
            </a:r>
            <a:r>
              <a:rPr lang="fr-FR" sz="1800" spc="-20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fondé</a:t>
            </a:r>
            <a:r>
              <a:rPr lang="fr-FR" sz="1800" spc="-20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sur</a:t>
            </a:r>
            <a:r>
              <a:rPr lang="fr-FR" sz="1800" spc="-15" dirty="0" smtClean="0">
                <a:latin typeface="Arial MT"/>
                <a:cs typeface="Arial MT"/>
              </a:rPr>
              <a:t> </a:t>
            </a:r>
            <a:r>
              <a:rPr lang="fr-FR" sz="1800" spc="-5" dirty="0" smtClean="0">
                <a:latin typeface="Arial MT"/>
                <a:cs typeface="Arial MT"/>
              </a:rPr>
              <a:t>la</a:t>
            </a:r>
            <a:r>
              <a:rPr lang="fr-FR" sz="1800" spc="-20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notion </a:t>
            </a:r>
            <a:r>
              <a:rPr lang="fr-FR" sz="1800" spc="-484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mathématique</a:t>
            </a:r>
            <a:r>
              <a:rPr lang="fr-FR" sz="1800" spc="-10" dirty="0" smtClean="0">
                <a:latin typeface="Arial MT"/>
                <a:cs typeface="Arial MT"/>
              </a:rPr>
              <a:t> </a:t>
            </a:r>
            <a:r>
              <a:rPr lang="fr-FR" sz="1800" dirty="0" smtClean="0">
                <a:latin typeface="Arial MT"/>
                <a:cs typeface="Arial MT"/>
              </a:rPr>
              <a:t>de</a:t>
            </a:r>
            <a:r>
              <a:rPr lang="fr-FR" sz="1800" spc="-10" dirty="0" smtClean="0">
                <a:latin typeface="Arial MT"/>
                <a:cs typeface="Arial MT"/>
              </a:rPr>
              <a:t> </a:t>
            </a:r>
            <a:r>
              <a:rPr lang="fr-FR" sz="1800" spc="-5" dirty="0" smtClean="0">
                <a:solidFill>
                  <a:srgbClr val="FF0000"/>
                </a:solidFill>
                <a:latin typeface="Arial MT"/>
                <a:cs typeface="Arial MT"/>
              </a:rPr>
              <a:t>RELATION</a:t>
            </a:r>
            <a:endParaRPr lang="fr-FR" sz="18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lang="fr-FR" sz="1650" dirty="0" smtClean="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fr-FR" sz="1600" spc="-5" dirty="0" smtClean="0">
                <a:latin typeface="Arial MT"/>
                <a:cs typeface="Arial MT"/>
              </a:rPr>
              <a:t>introduit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par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err="1" smtClean="0">
                <a:latin typeface="Arial MT"/>
                <a:cs typeface="Arial MT"/>
              </a:rPr>
              <a:t>Codd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(recherche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IBM)</a:t>
            </a:r>
            <a:endParaRPr lang="fr-FR" sz="1600" dirty="0" smtClean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lang="fr-FR" sz="1500" dirty="0" smtClean="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buSzPct val="625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fr-FR" sz="1600" spc="-5" dirty="0" smtClean="0">
                <a:latin typeface="Arial MT"/>
                <a:cs typeface="Arial MT"/>
              </a:rPr>
              <a:t>données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organisées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en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tables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(adressage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relatif)</a:t>
            </a:r>
            <a:endParaRPr lang="fr-FR" sz="1600" dirty="0" smtClean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lang="fr-FR" sz="1500" dirty="0" smtClean="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buSzPct val="625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fr-FR" sz="1600" spc="-5" dirty="0" smtClean="0">
                <a:latin typeface="Arial MT"/>
                <a:cs typeface="Arial MT"/>
              </a:rPr>
              <a:t>stratégie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d'accès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déterminée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par</a:t>
            </a:r>
            <a:r>
              <a:rPr lang="fr-FR" sz="1600" spc="-15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le</a:t>
            </a:r>
            <a:r>
              <a:rPr lang="fr-FR" sz="1600" spc="-10" dirty="0" smtClean="0">
                <a:latin typeface="Arial MT"/>
                <a:cs typeface="Arial MT"/>
              </a:rPr>
              <a:t> </a:t>
            </a:r>
            <a:r>
              <a:rPr lang="fr-FR" sz="1600" spc="-5" dirty="0" smtClean="0">
                <a:latin typeface="Arial MT"/>
                <a:cs typeface="Arial MT"/>
              </a:rPr>
              <a:t>SGBD</a:t>
            </a:r>
            <a:endParaRPr lang="fr-FR" sz="1600" dirty="0" smtClean="0">
              <a:latin typeface="Arial MT"/>
              <a:cs typeface="Arial MT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8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Des</a:t>
            </a:r>
            <a:r>
              <a:rPr lang="fr-FR" b="1" spc="-2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dirty="0" smtClean="0">
                <a:solidFill>
                  <a:srgbClr val="000080"/>
                </a:solidFill>
                <a:latin typeface="Arial"/>
                <a:cs typeface="Arial"/>
              </a:rPr>
              <a:t>fichiers</a:t>
            </a:r>
            <a:r>
              <a:rPr lang="fr-FR" b="1" spc="-2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aux</a:t>
            </a:r>
            <a:r>
              <a:rPr lang="fr-FR" b="1" spc="-2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Base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dirty="0" smtClean="0">
                <a:solidFill>
                  <a:srgbClr val="000080"/>
                </a:solidFill>
                <a:latin typeface="Arial"/>
                <a:cs typeface="Arial"/>
              </a:rPr>
              <a:t>de</a:t>
            </a:r>
            <a:r>
              <a:rPr lang="fr-FR" b="1" spc="-20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Données</a:t>
            </a: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536701" y="5805264"/>
            <a:ext cx="8355779" cy="83792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20"/>
              </a:spcBef>
            </a:pPr>
            <a:r>
              <a:rPr sz="1600" spc="-5" dirty="0">
                <a:latin typeface="Arial MT"/>
                <a:cs typeface="Arial MT"/>
              </a:rPr>
              <a:t>La multiplication des fichiers entraînait la </a:t>
            </a:r>
            <a:r>
              <a:rPr sz="1600" i="1" spc="-5" dirty="0">
                <a:latin typeface="Arial"/>
                <a:cs typeface="Arial"/>
              </a:rPr>
              <a:t>redondance </a:t>
            </a:r>
            <a:r>
              <a:rPr sz="1600" spc="-5" dirty="0">
                <a:latin typeface="Arial MT"/>
                <a:cs typeface="Arial MT"/>
              </a:rPr>
              <a:t>des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données,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 qui rendait difficile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les mises </a:t>
            </a:r>
            <a:r>
              <a:rPr sz="1600" dirty="0">
                <a:latin typeface="Arial MT"/>
                <a:cs typeface="Arial MT"/>
              </a:rPr>
              <a:t>à</a:t>
            </a:r>
            <a:r>
              <a:rPr sz="1600" spc="-5" dirty="0">
                <a:latin typeface="Arial MT"/>
                <a:cs typeface="Arial MT"/>
              </a:rPr>
              <a:t> jour.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 err="1" smtClean="0">
                <a:latin typeface="Arial MT"/>
                <a:cs typeface="Arial MT"/>
              </a:rPr>
              <a:t>D'où</a:t>
            </a:r>
            <a:r>
              <a:rPr sz="1600" spc="-10" dirty="0" smtClean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l'idée 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d'intégration </a:t>
            </a:r>
            <a:r>
              <a:rPr sz="1600" spc="-5" dirty="0">
                <a:latin typeface="Arial MT"/>
                <a:cs typeface="Arial MT"/>
              </a:rPr>
              <a:t>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 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partage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des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données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735327" y="1628800"/>
            <a:ext cx="4305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Séparation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données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programmes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4560061" y="2541676"/>
            <a:ext cx="19926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BASE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DONNEES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455674" y="2526436"/>
            <a:ext cx="83946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FICHIER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4102861" y="2944375"/>
            <a:ext cx="2769235" cy="7391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20"/>
              </a:spcBef>
            </a:pPr>
            <a:r>
              <a:rPr sz="1600" spc="-5" dirty="0">
                <a:latin typeface="Arial MT"/>
                <a:cs typeface="Arial MT"/>
              </a:rPr>
              <a:t>Les données de la BD sont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décrites hors des programmes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elle-même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8"/>
          <p:cNvGrpSpPr/>
          <p:nvPr/>
        </p:nvGrpSpPr>
        <p:grpSpPr>
          <a:xfrm>
            <a:off x="1921001" y="1981355"/>
            <a:ext cx="919480" cy="379095"/>
            <a:chOff x="1921001" y="2109977"/>
            <a:chExt cx="919480" cy="379095"/>
          </a:xfrm>
        </p:grpSpPr>
        <p:sp>
          <p:nvSpPr>
            <p:cNvPr id="11" name="object 9"/>
            <p:cNvSpPr/>
            <p:nvPr/>
          </p:nvSpPr>
          <p:spPr>
            <a:xfrm>
              <a:off x="2012441" y="2114549"/>
              <a:ext cx="822960" cy="328930"/>
            </a:xfrm>
            <a:custGeom>
              <a:avLst/>
              <a:gdLst/>
              <a:ahLst/>
              <a:cxnLst/>
              <a:rect l="l" t="t" r="r" b="b"/>
              <a:pathLst>
                <a:path w="822960" h="328930">
                  <a:moveTo>
                    <a:pt x="822959" y="0"/>
                  </a:moveTo>
                  <a:lnTo>
                    <a:pt x="0" y="32842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1921001" y="2396489"/>
              <a:ext cx="111760" cy="92710"/>
            </a:xfrm>
            <a:custGeom>
              <a:avLst/>
              <a:gdLst/>
              <a:ahLst/>
              <a:cxnLst/>
              <a:rect l="l" t="t" r="r" b="b"/>
              <a:pathLst>
                <a:path w="111760" h="92710">
                  <a:moveTo>
                    <a:pt x="73914" y="0"/>
                  </a:moveTo>
                  <a:lnTo>
                    <a:pt x="0" y="83819"/>
                  </a:lnTo>
                  <a:lnTo>
                    <a:pt x="111252" y="92201"/>
                  </a:lnTo>
                  <a:lnTo>
                    <a:pt x="73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1"/>
          <p:cNvGrpSpPr/>
          <p:nvPr/>
        </p:nvGrpSpPr>
        <p:grpSpPr>
          <a:xfrm>
            <a:off x="4385309" y="2034695"/>
            <a:ext cx="828040" cy="375920"/>
            <a:chOff x="4385309" y="2163317"/>
            <a:chExt cx="828040" cy="375920"/>
          </a:xfrm>
        </p:grpSpPr>
        <p:sp>
          <p:nvSpPr>
            <p:cNvPr id="14" name="object 12"/>
            <p:cNvSpPr/>
            <p:nvPr/>
          </p:nvSpPr>
          <p:spPr>
            <a:xfrm>
              <a:off x="4389881" y="2167889"/>
              <a:ext cx="733425" cy="325755"/>
            </a:xfrm>
            <a:custGeom>
              <a:avLst/>
              <a:gdLst/>
              <a:ahLst/>
              <a:cxnLst/>
              <a:rect l="l" t="t" r="r" b="b"/>
              <a:pathLst>
                <a:path w="733425" h="325755">
                  <a:moveTo>
                    <a:pt x="0" y="0"/>
                  </a:moveTo>
                  <a:lnTo>
                    <a:pt x="733043" y="32537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101589" y="2448305"/>
              <a:ext cx="111760" cy="90805"/>
            </a:xfrm>
            <a:custGeom>
              <a:avLst/>
              <a:gdLst/>
              <a:ahLst/>
              <a:cxnLst/>
              <a:rect l="l" t="t" r="r" b="b"/>
              <a:pathLst>
                <a:path w="111760" h="90805">
                  <a:moveTo>
                    <a:pt x="39624" y="0"/>
                  </a:moveTo>
                  <a:lnTo>
                    <a:pt x="0" y="90677"/>
                  </a:lnTo>
                  <a:lnTo>
                    <a:pt x="111251" y="85344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/>
          <p:cNvSpPr txBox="1"/>
          <p:nvPr/>
        </p:nvSpPr>
        <p:spPr>
          <a:xfrm>
            <a:off x="536701" y="2852936"/>
            <a:ext cx="2745740" cy="5048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20"/>
              </a:spcBef>
            </a:pPr>
            <a:r>
              <a:rPr sz="1600" spc="-5" dirty="0">
                <a:latin typeface="Arial MT"/>
                <a:cs typeface="Arial MT"/>
              </a:rPr>
              <a:t>Les données des fichiers sont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décrites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programmes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1644395" y="3910199"/>
            <a:ext cx="1093470" cy="551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06705" marR="95250" indent="-207645">
              <a:lnSpc>
                <a:spcPts val="1610"/>
              </a:lnSpc>
              <a:spcBef>
                <a:spcPts val="380"/>
              </a:spcBef>
            </a:pPr>
            <a:r>
              <a:rPr sz="1400" spc="-5" dirty="0">
                <a:latin typeface="Arial MT"/>
                <a:cs typeface="Arial MT"/>
              </a:rPr>
              <a:t>Description  fichier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1631695" y="5476401"/>
            <a:ext cx="10433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Programmes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1644395" y="4794119"/>
            <a:ext cx="1093470" cy="5518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06705" marR="95250" indent="-207645">
              <a:lnSpc>
                <a:spcPts val="1550"/>
              </a:lnSpc>
              <a:spcBef>
                <a:spcPts val="484"/>
              </a:spcBef>
            </a:pPr>
            <a:r>
              <a:rPr sz="1400" spc="-5" dirty="0">
                <a:latin typeface="Arial MT"/>
                <a:cs typeface="Arial MT"/>
              </a:rPr>
              <a:t>Description  fichier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4472940" y="4442837"/>
            <a:ext cx="1097280" cy="5518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80035" marR="98425" indent="-180340">
              <a:lnSpc>
                <a:spcPts val="1610"/>
              </a:lnSpc>
              <a:spcBef>
                <a:spcPts val="385"/>
              </a:spcBef>
            </a:pPr>
            <a:r>
              <a:rPr sz="1400" spc="-5" dirty="0">
                <a:latin typeface="Arial MT"/>
                <a:cs typeface="Arial MT"/>
              </a:rPr>
              <a:t>Description  unique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5935979" y="3789040"/>
            <a:ext cx="1098550" cy="551180"/>
          </a:xfrm>
          <a:custGeom>
            <a:avLst/>
            <a:gdLst/>
            <a:ahLst/>
            <a:cxnLst/>
            <a:rect l="l" t="t" r="r" b="b"/>
            <a:pathLst>
              <a:path w="1098550" h="551179">
                <a:moveTo>
                  <a:pt x="0" y="550926"/>
                </a:moveTo>
                <a:lnTo>
                  <a:pt x="1098042" y="550926"/>
                </a:lnTo>
                <a:lnTo>
                  <a:pt x="1098042" y="0"/>
                </a:lnTo>
                <a:lnTo>
                  <a:pt x="0" y="0"/>
                </a:lnTo>
                <a:lnTo>
                  <a:pt x="0" y="55092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935979" y="4794119"/>
            <a:ext cx="1098550" cy="551815"/>
          </a:xfrm>
          <a:custGeom>
            <a:avLst/>
            <a:gdLst/>
            <a:ahLst/>
            <a:cxnLst/>
            <a:rect l="l" t="t" r="r" b="b"/>
            <a:pathLst>
              <a:path w="1098550" h="551814">
                <a:moveTo>
                  <a:pt x="0" y="551688"/>
                </a:moveTo>
                <a:lnTo>
                  <a:pt x="1098042" y="551688"/>
                </a:lnTo>
                <a:lnTo>
                  <a:pt x="1098042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 txBox="1"/>
          <p:nvPr/>
        </p:nvSpPr>
        <p:spPr>
          <a:xfrm>
            <a:off x="5831840" y="5445224"/>
            <a:ext cx="10433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Programmes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5661659" y="4351396"/>
            <a:ext cx="182880" cy="274320"/>
          </a:xfrm>
          <a:custGeom>
            <a:avLst/>
            <a:gdLst/>
            <a:ahLst/>
            <a:cxnLst/>
            <a:rect l="l" t="t" r="r" b="b"/>
            <a:pathLst>
              <a:path w="182879" h="274320">
                <a:moveTo>
                  <a:pt x="0" y="274320"/>
                </a:moveTo>
                <a:lnTo>
                  <a:pt x="1828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5661659" y="48238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0"/>
                </a:moveTo>
                <a:lnTo>
                  <a:pt x="182879" y="1828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3749802" y="444283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274320" y="0"/>
                </a:moveTo>
                <a:lnTo>
                  <a:pt x="201347" y="2434"/>
                </a:lnTo>
                <a:lnTo>
                  <a:pt x="135805" y="9313"/>
                </a:lnTo>
                <a:lnTo>
                  <a:pt x="80295" y="20002"/>
                </a:lnTo>
                <a:lnTo>
                  <a:pt x="37422" y="33866"/>
                </a:lnTo>
                <a:lnTo>
                  <a:pt x="0" y="68579"/>
                </a:lnTo>
                <a:lnTo>
                  <a:pt x="0" y="480059"/>
                </a:lnTo>
                <a:lnTo>
                  <a:pt x="37422" y="514773"/>
                </a:lnTo>
                <a:lnTo>
                  <a:pt x="80295" y="528637"/>
                </a:lnTo>
                <a:lnTo>
                  <a:pt x="135805" y="539326"/>
                </a:lnTo>
                <a:lnTo>
                  <a:pt x="201347" y="546205"/>
                </a:lnTo>
                <a:lnTo>
                  <a:pt x="274320" y="548639"/>
                </a:lnTo>
                <a:lnTo>
                  <a:pt x="347292" y="546205"/>
                </a:lnTo>
                <a:lnTo>
                  <a:pt x="412834" y="539326"/>
                </a:lnTo>
                <a:lnTo>
                  <a:pt x="468344" y="528637"/>
                </a:lnTo>
                <a:lnTo>
                  <a:pt x="511217" y="514773"/>
                </a:lnTo>
                <a:lnTo>
                  <a:pt x="548639" y="480059"/>
                </a:lnTo>
                <a:lnTo>
                  <a:pt x="548639" y="68579"/>
                </a:lnTo>
                <a:lnTo>
                  <a:pt x="511217" y="33866"/>
                </a:lnTo>
                <a:lnTo>
                  <a:pt x="468344" y="20002"/>
                </a:lnTo>
                <a:lnTo>
                  <a:pt x="412834" y="9313"/>
                </a:lnTo>
                <a:lnTo>
                  <a:pt x="347292" y="2434"/>
                </a:lnTo>
                <a:lnTo>
                  <a:pt x="274320" y="0"/>
                </a:lnTo>
                <a:close/>
              </a:path>
              <a:path w="548639" h="548639">
                <a:moveTo>
                  <a:pt x="0" y="68579"/>
                </a:moveTo>
                <a:lnTo>
                  <a:pt x="37422" y="103293"/>
                </a:lnTo>
                <a:lnTo>
                  <a:pt x="80295" y="117157"/>
                </a:lnTo>
                <a:lnTo>
                  <a:pt x="135805" y="127846"/>
                </a:lnTo>
                <a:lnTo>
                  <a:pt x="201347" y="134725"/>
                </a:lnTo>
                <a:lnTo>
                  <a:pt x="274320" y="137159"/>
                </a:lnTo>
                <a:lnTo>
                  <a:pt x="347292" y="134725"/>
                </a:lnTo>
                <a:lnTo>
                  <a:pt x="412834" y="127846"/>
                </a:lnTo>
                <a:lnTo>
                  <a:pt x="468344" y="117157"/>
                </a:lnTo>
                <a:lnTo>
                  <a:pt x="511217" y="103293"/>
                </a:lnTo>
                <a:lnTo>
                  <a:pt x="538850" y="86889"/>
                </a:lnTo>
                <a:lnTo>
                  <a:pt x="548639" y="685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823722" y="3894196"/>
            <a:ext cx="822960" cy="548640"/>
          </a:xfrm>
          <a:custGeom>
            <a:avLst/>
            <a:gdLst/>
            <a:ahLst/>
            <a:cxnLst/>
            <a:rect l="l" t="t" r="r" b="b"/>
            <a:pathLst>
              <a:path w="822960" h="548639">
                <a:moveTo>
                  <a:pt x="274319" y="0"/>
                </a:moveTo>
                <a:lnTo>
                  <a:pt x="201347" y="2434"/>
                </a:lnTo>
                <a:lnTo>
                  <a:pt x="135805" y="9313"/>
                </a:lnTo>
                <a:lnTo>
                  <a:pt x="80295" y="20002"/>
                </a:lnTo>
                <a:lnTo>
                  <a:pt x="37422" y="33866"/>
                </a:lnTo>
                <a:lnTo>
                  <a:pt x="0" y="68580"/>
                </a:lnTo>
                <a:lnTo>
                  <a:pt x="0" y="480060"/>
                </a:lnTo>
                <a:lnTo>
                  <a:pt x="37422" y="514773"/>
                </a:lnTo>
                <a:lnTo>
                  <a:pt x="80295" y="528637"/>
                </a:lnTo>
                <a:lnTo>
                  <a:pt x="135805" y="539326"/>
                </a:lnTo>
                <a:lnTo>
                  <a:pt x="201347" y="546205"/>
                </a:lnTo>
                <a:lnTo>
                  <a:pt x="274319" y="548640"/>
                </a:lnTo>
                <a:lnTo>
                  <a:pt x="347292" y="546205"/>
                </a:lnTo>
                <a:lnTo>
                  <a:pt x="412834" y="539326"/>
                </a:lnTo>
                <a:lnTo>
                  <a:pt x="468344" y="528637"/>
                </a:lnTo>
                <a:lnTo>
                  <a:pt x="511217" y="514773"/>
                </a:lnTo>
                <a:lnTo>
                  <a:pt x="548640" y="480060"/>
                </a:lnTo>
                <a:lnTo>
                  <a:pt x="548640" y="68580"/>
                </a:lnTo>
                <a:lnTo>
                  <a:pt x="511217" y="33866"/>
                </a:lnTo>
                <a:lnTo>
                  <a:pt x="468344" y="20002"/>
                </a:lnTo>
                <a:lnTo>
                  <a:pt x="412834" y="9313"/>
                </a:lnTo>
                <a:lnTo>
                  <a:pt x="347292" y="2434"/>
                </a:lnTo>
                <a:lnTo>
                  <a:pt x="274319" y="0"/>
                </a:lnTo>
                <a:close/>
              </a:path>
              <a:path w="822960" h="548639">
                <a:moveTo>
                  <a:pt x="0" y="68580"/>
                </a:moveTo>
                <a:lnTo>
                  <a:pt x="37422" y="103293"/>
                </a:lnTo>
                <a:lnTo>
                  <a:pt x="80295" y="117157"/>
                </a:lnTo>
                <a:lnTo>
                  <a:pt x="135805" y="127846"/>
                </a:lnTo>
                <a:lnTo>
                  <a:pt x="201347" y="134725"/>
                </a:lnTo>
                <a:lnTo>
                  <a:pt x="274319" y="137160"/>
                </a:lnTo>
                <a:lnTo>
                  <a:pt x="347292" y="134725"/>
                </a:lnTo>
                <a:lnTo>
                  <a:pt x="412834" y="127846"/>
                </a:lnTo>
                <a:lnTo>
                  <a:pt x="468344" y="117157"/>
                </a:lnTo>
                <a:lnTo>
                  <a:pt x="511217" y="103293"/>
                </a:lnTo>
                <a:lnTo>
                  <a:pt x="538850" y="86889"/>
                </a:lnTo>
                <a:lnTo>
                  <a:pt x="548640" y="68580"/>
                </a:lnTo>
              </a:path>
              <a:path w="822960" h="548639">
                <a:moveTo>
                  <a:pt x="548640" y="251460"/>
                </a:moveTo>
                <a:lnTo>
                  <a:pt x="822960" y="251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823722" y="4808596"/>
            <a:ext cx="822960" cy="548640"/>
          </a:xfrm>
          <a:custGeom>
            <a:avLst/>
            <a:gdLst/>
            <a:ahLst/>
            <a:cxnLst/>
            <a:rect l="l" t="t" r="r" b="b"/>
            <a:pathLst>
              <a:path w="822960" h="548639">
                <a:moveTo>
                  <a:pt x="274319" y="0"/>
                </a:moveTo>
                <a:lnTo>
                  <a:pt x="201347" y="2434"/>
                </a:lnTo>
                <a:lnTo>
                  <a:pt x="135805" y="9313"/>
                </a:lnTo>
                <a:lnTo>
                  <a:pt x="80295" y="20002"/>
                </a:lnTo>
                <a:lnTo>
                  <a:pt x="37422" y="33866"/>
                </a:lnTo>
                <a:lnTo>
                  <a:pt x="0" y="68580"/>
                </a:lnTo>
                <a:lnTo>
                  <a:pt x="0" y="480060"/>
                </a:lnTo>
                <a:lnTo>
                  <a:pt x="37422" y="514773"/>
                </a:lnTo>
                <a:lnTo>
                  <a:pt x="80295" y="528637"/>
                </a:lnTo>
                <a:lnTo>
                  <a:pt x="135805" y="539326"/>
                </a:lnTo>
                <a:lnTo>
                  <a:pt x="201347" y="546205"/>
                </a:lnTo>
                <a:lnTo>
                  <a:pt x="274319" y="548640"/>
                </a:lnTo>
                <a:lnTo>
                  <a:pt x="347292" y="546205"/>
                </a:lnTo>
                <a:lnTo>
                  <a:pt x="412834" y="539326"/>
                </a:lnTo>
                <a:lnTo>
                  <a:pt x="468344" y="528637"/>
                </a:lnTo>
                <a:lnTo>
                  <a:pt x="511217" y="514773"/>
                </a:lnTo>
                <a:lnTo>
                  <a:pt x="548640" y="480060"/>
                </a:lnTo>
                <a:lnTo>
                  <a:pt x="548640" y="68580"/>
                </a:lnTo>
                <a:lnTo>
                  <a:pt x="511217" y="33866"/>
                </a:lnTo>
                <a:lnTo>
                  <a:pt x="468344" y="20002"/>
                </a:lnTo>
                <a:lnTo>
                  <a:pt x="412834" y="9313"/>
                </a:lnTo>
                <a:lnTo>
                  <a:pt x="347292" y="2434"/>
                </a:lnTo>
                <a:lnTo>
                  <a:pt x="274319" y="0"/>
                </a:lnTo>
                <a:close/>
              </a:path>
              <a:path w="822960" h="548639">
                <a:moveTo>
                  <a:pt x="0" y="68580"/>
                </a:moveTo>
                <a:lnTo>
                  <a:pt x="37422" y="103293"/>
                </a:lnTo>
                <a:lnTo>
                  <a:pt x="80295" y="117157"/>
                </a:lnTo>
                <a:lnTo>
                  <a:pt x="135805" y="127846"/>
                </a:lnTo>
                <a:lnTo>
                  <a:pt x="201347" y="134725"/>
                </a:lnTo>
                <a:lnTo>
                  <a:pt x="274319" y="137160"/>
                </a:lnTo>
                <a:lnTo>
                  <a:pt x="347292" y="134725"/>
                </a:lnTo>
                <a:lnTo>
                  <a:pt x="412834" y="127846"/>
                </a:lnTo>
                <a:lnTo>
                  <a:pt x="468344" y="117157"/>
                </a:lnTo>
                <a:lnTo>
                  <a:pt x="511217" y="103293"/>
                </a:lnTo>
                <a:lnTo>
                  <a:pt x="538850" y="86889"/>
                </a:lnTo>
                <a:lnTo>
                  <a:pt x="548640" y="68580"/>
                </a:lnTo>
              </a:path>
              <a:path w="822960" h="548639">
                <a:moveTo>
                  <a:pt x="548640" y="251460"/>
                </a:moveTo>
                <a:lnTo>
                  <a:pt x="822960" y="2514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6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0080"/>
                </a:solidFill>
                <a:latin typeface="Arial"/>
                <a:cs typeface="Arial"/>
              </a:rPr>
              <a:t>Objectifs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et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avantages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dirty="0" smtClean="0">
                <a:solidFill>
                  <a:srgbClr val="000080"/>
                </a:solidFill>
                <a:latin typeface="Arial"/>
                <a:cs typeface="Arial"/>
              </a:rPr>
              <a:t>des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SGBD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fr-FR" b="1" dirty="0" smtClean="0">
                <a:latin typeface="Arial"/>
                <a:cs typeface="Arial"/>
              </a:rPr>
              <a:t>Que</a:t>
            </a:r>
            <a:r>
              <a:rPr lang="fr-FR" b="1" spc="-2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doit</a:t>
            </a:r>
            <a:r>
              <a:rPr lang="fr-FR" b="1" spc="-2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permettre</a:t>
            </a:r>
            <a:r>
              <a:rPr lang="fr-FR" b="1" spc="-2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un</a:t>
            </a:r>
            <a:r>
              <a:rPr lang="fr-FR" b="1" spc="-2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SGBD</a:t>
            </a:r>
            <a:r>
              <a:rPr lang="fr-FR" b="1" spc="-25" dirty="0" smtClean="0">
                <a:latin typeface="Arial"/>
                <a:cs typeface="Arial"/>
              </a:rPr>
              <a:t> </a:t>
            </a:r>
            <a:r>
              <a:rPr lang="fr-FR" b="1" dirty="0" smtClean="0">
                <a:latin typeface="Arial"/>
                <a:cs typeface="Arial"/>
              </a:rPr>
              <a:t>?</a:t>
            </a:r>
            <a:endParaRPr lang="fr-FR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6" name="object 4"/>
          <p:cNvSpPr txBox="1"/>
          <p:nvPr/>
        </p:nvSpPr>
        <p:spPr>
          <a:xfrm>
            <a:off x="610997" y="1844824"/>
            <a:ext cx="5798820" cy="2921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247650" indent="-228600">
              <a:lnSpc>
                <a:spcPts val="2270"/>
              </a:lnSpc>
              <a:buSzPct val="40000"/>
              <a:buFont typeface="Wingdings"/>
              <a:buChar char=""/>
              <a:tabLst>
                <a:tab pos="247015" algn="l"/>
                <a:tab pos="247650" algn="l"/>
              </a:tabLst>
            </a:pP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Décrire</a:t>
            </a:r>
            <a:r>
              <a:rPr sz="20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Arial"/>
                <a:cs typeface="Arial"/>
              </a:rPr>
              <a:t>les</a:t>
            </a: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 données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121537" y="2204864"/>
            <a:ext cx="4777740" cy="138435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spc="-5" dirty="0">
                <a:latin typeface="Arial MT"/>
                <a:cs typeface="Arial MT"/>
              </a:rPr>
              <a:t>indépendamment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manière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intrinsèque)</a:t>
            </a:r>
          </a:p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1800" spc="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langage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8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définition</a:t>
            </a:r>
            <a:r>
              <a:rPr sz="1800" b="1"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données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(DDL)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10997" y="3789040"/>
            <a:ext cx="5798820" cy="2921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247650" indent="-228600">
              <a:lnSpc>
                <a:spcPts val="2270"/>
              </a:lnSpc>
              <a:buSzPct val="40000"/>
              <a:buFont typeface="Wingdings"/>
              <a:buChar char=""/>
              <a:tabLst>
                <a:tab pos="247015" algn="l"/>
                <a:tab pos="247650" algn="l"/>
              </a:tabLst>
            </a:pP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Manipuler </a:t>
            </a:r>
            <a:r>
              <a:rPr sz="2000" b="1" spc="-5" dirty="0">
                <a:solidFill>
                  <a:srgbClr val="000080"/>
                </a:solidFill>
                <a:latin typeface="Arial"/>
                <a:cs typeface="Arial"/>
              </a:rPr>
              <a:t>les</a:t>
            </a:r>
            <a:r>
              <a:rPr sz="2000" b="1" spc="-10" dirty="0">
                <a:solidFill>
                  <a:srgbClr val="000080"/>
                </a:solidFill>
                <a:latin typeface="Arial"/>
                <a:cs typeface="Arial"/>
              </a:rPr>
              <a:t> données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64096" y="4178960"/>
            <a:ext cx="8676456" cy="21486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1177925">
              <a:lnSpc>
                <a:spcPts val="2080"/>
              </a:lnSpc>
              <a:spcBef>
                <a:spcPts val="235"/>
              </a:spcBef>
            </a:pPr>
            <a:r>
              <a:rPr sz="1800" spc="-5" dirty="0">
                <a:latin typeface="Arial MT"/>
                <a:cs typeface="Arial MT"/>
              </a:rPr>
              <a:t>interroger et </a:t>
            </a:r>
            <a:r>
              <a:rPr sz="1800" dirty="0">
                <a:latin typeface="Arial MT"/>
                <a:cs typeface="Arial MT"/>
              </a:rPr>
              <a:t>mettre à </a:t>
            </a:r>
            <a:r>
              <a:rPr sz="1800" spc="-5" dirty="0">
                <a:latin typeface="Arial MT"/>
                <a:cs typeface="Arial MT"/>
              </a:rPr>
              <a:t>jour les </a:t>
            </a:r>
            <a:r>
              <a:rPr sz="1800" dirty="0">
                <a:latin typeface="Arial MT"/>
                <a:cs typeface="Arial MT"/>
              </a:rPr>
              <a:t>données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 err="1">
                <a:latin typeface="Arial MT"/>
                <a:cs typeface="Arial MT"/>
              </a:rPr>
              <a:t>préciser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 err="1" smtClean="0">
                <a:latin typeface="Arial MT"/>
                <a:cs typeface="Arial MT"/>
              </a:rPr>
              <a:t>d'algorithme</a:t>
            </a:r>
            <a:r>
              <a:rPr lang="fr-FR" spc="-15" dirty="0">
                <a:latin typeface="Arial MT"/>
                <a:cs typeface="Arial MT"/>
              </a:rPr>
              <a:t> </a:t>
            </a:r>
            <a:r>
              <a:rPr sz="1800" dirty="0" err="1" smtClean="0">
                <a:latin typeface="Arial MT"/>
                <a:cs typeface="Arial MT"/>
              </a:rPr>
              <a:t>d'accès</a:t>
            </a:r>
            <a:endParaRPr sz="1800" dirty="0">
              <a:latin typeface="Arial MT"/>
              <a:cs typeface="Arial MT"/>
            </a:endParaRPr>
          </a:p>
          <a:p>
            <a:pPr marL="12700" marR="889635" indent="898525">
              <a:lnSpc>
                <a:spcPts val="4150"/>
              </a:lnSpc>
              <a:spcBef>
                <a:spcPts val="409"/>
              </a:spcBef>
            </a:pPr>
            <a:r>
              <a:rPr sz="1800" spc="-5" dirty="0">
                <a:latin typeface="Arial MT"/>
                <a:cs typeface="Arial MT"/>
              </a:rPr>
              <a:t>dire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QUOI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COMMENT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langage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dirty="0" err="1" smtClean="0">
                <a:latin typeface="Arial"/>
                <a:cs typeface="Arial"/>
              </a:rPr>
              <a:t>requêtes</a:t>
            </a:r>
            <a:r>
              <a:rPr lang="fr-FR" i="1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 MT"/>
                <a:cs typeface="Arial MT"/>
              </a:rPr>
              <a:t>déclaratif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565"/>
              </a:lnSpc>
            </a:pPr>
            <a:r>
              <a:rPr sz="1800" spc="-5" dirty="0">
                <a:latin typeface="Arial MT"/>
                <a:cs typeface="Arial MT"/>
              </a:rPr>
              <a:t>ex.: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latin typeface="Arial MT"/>
                <a:cs typeface="Arial MT"/>
              </a:rPr>
              <a:t>quels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noms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100F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?</a:t>
            </a:r>
          </a:p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1800" spc="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langage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manipulation</a:t>
            </a:r>
            <a:r>
              <a:rPr sz="18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des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données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MANIPULATION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(DML)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2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Contrôler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les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données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i="1" dirty="0" smtClean="0">
                <a:solidFill>
                  <a:srgbClr val="FF0000"/>
                </a:solidFill>
                <a:latin typeface="Arial"/>
                <a:cs typeface="Arial"/>
              </a:rPr>
              <a:t>intégrité</a:t>
            </a:r>
            <a:endParaRPr lang="fr-FR" dirty="0" smtClean="0">
              <a:latin typeface="Arial"/>
              <a:cs typeface="Arial"/>
            </a:endParaRPr>
          </a:p>
          <a:p>
            <a:pPr marL="862330" lvl="1">
              <a:lnSpc>
                <a:spcPts val="2120"/>
              </a:lnSpc>
            </a:pPr>
            <a:r>
              <a:rPr lang="fr-FR" dirty="0" smtClean="0">
                <a:latin typeface="Arial MT"/>
                <a:cs typeface="Arial MT"/>
              </a:rPr>
              <a:t>vérification</a:t>
            </a:r>
            <a:r>
              <a:rPr lang="fr-FR" spc="-3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</a:t>
            </a:r>
            <a:r>
              <a:rPr lang="fr-FR" spc="-3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contraintes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d'intégrité</a:t>
            </a:r>
          </a:p>
          <a:p>
            <a:pPr marL="862330" marR="5080" lvl="1">
              <a:lnSpc>
                <a:spcPts val="2080"/>
              </a:lnSpc>
              <a:spcBef>
                <a:spcPts val="95"/>
              </a:spcBef>
            </a:pPr>
            <a:r>
              <a:rPr lang="fr-FR" spc="-5" dirty="0" smtClean="0">
                <a:latin typeface="Arial MT"/>
                <a:cs typeface="Arial MT"/>
              </a:rPr>
              <a:t>ex.: le </a:t>
            </a:r>
            <a:r>
              <a:rPr lang="fr-FR" dirty="0" smtClean="0">
                <a:latin typeface="Arial MT"/>
                <a:cs typeface="Arial MT"/>
              </a:rPr>
              <a:t>salaire </a:t>
            </a:r>
            <a:r>
              <a:rPr lang="fr-FR" spc="-5" dirty="0" smtClean="0">
                <a:latin typeface="Arial MT"/>
                <a:cs typeface="Arial MT"/>
              </a:rPr>
              <a:t>doit être </a:t>
            </a:r>
            <a:r>
              <a:rPr lang="fr-FR" dirty="0" smtClean="0">
                <a:latin typeface="Arial MT"/>
                <a:cs typeface="Arial MT"/>
              </a:rPr>
              <a:t>compris </a:t>
            </a:r>
            <a:r>
              <a:rPr lang="fr-FR" spc="-5" dirty="0" smtClean="0">
                <a:latin typeface="Arial MT"/>
                <a:cs typeface="Arial MT"/>
              </a:rPr>
              <a:t>entre 400F et </a:t>
            </a:r>
            <a:r>
              <a:rPr lang="fr-FR" spc="-49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20000F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i="1" dirty="0" smtClean="0">
                <a:solidFill>
                  <a:srgbClr val="FF0000"/>
                </a:solidFill>
                <a:latin typeface="Arial"/>
                <a:cs typeface="Arial"/>
              </a:rPr>
              <a:t>confidentialité</a:t>
            </a:r>
            <a:endParaRPr lang="fr-FR" dirty="0" smtClean="0">
              <a:latin typeface="Arial"/>
              <a:cs typeface="Arial"/>
            </a:endParaRPr>
          </a:p>
          <a:p>
            <a:pPr marL="862330" lvl="1"/>
            <a:r>
              <a:rPr lang="fr-FR" dirty="0" smtClean="0">
                <a:latin typeface="Arial MT"/>
                <a:cs typeface="Arial MT"/>
              </a:rPr>
              <a:t>contrôle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droits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d'accès,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autorisation</a:t>
            </a:r>
            <a:endParaRPr lang="fr-FR" dirty="0" smtClean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 smtClean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lang="fr-FR" spc="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fr-FR" b="1" i="1" spc="-5" dirty="0" smtClean="0">
                <a:solidFill>
                  <a:srgbClr val="FF0000"/>
                </a:solidFill>
                <a:latin typeface="Arial"/>
                <a:cs typeface="Arial"/>
              </a:rPr>
              <a:t>langage</a:t>
            </a:r>
            <a:r>
              <a:rPr lang="fr-FR" b="1" i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b="1" i="1" spc="-5" dirty="0" smtClean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lang="fr-FR" b="1" i="1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b="1" i="1" spc="-5" dirty="0" smtClean="0">
                <a:solidFill>
                  <a:srgbClr val="FF0000"/>
                </a:solidFill>
                <a:latin typeface="Arial"/>
                <a:cs typeface="Arial"/>
              </a:rPr>
              <a:t>contrôle</a:t>
            </a:r>
            <a:r>
              <a:rPr lang="fr-FR" b="1" i="1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i="1" spc="-5" dirty="0" smtClean="0">
                <a:solidFill>
                  <a:srgbClr val="FF0000"/>
                </a:solidFill>
                <a:latin typeface="Arial"/>
                <a:cs typeface="Arial"/>
              </a:rPr>
              <a:t>des</a:t>
            </a:r>
            <a:r>
              <a:rPr lang="fr-FR" i="1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i="1" dirty="0" smtClean="0">
                <a:solidFill>
                  <a:srgbClr val="FF0000"/>
                </a:solidFill>
                <a:latin typeface="Arial"/>
                <a:cs typeface="Arial"/>
              </a:rPr>
              <a:t>données</a:t>
            </a:r>
            <a:endParaRPr lang="fr-FR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fr-FR" sz="4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lang="fr-FR" b="1" spc="-5" dirty="0" smtClean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lang="fr-FR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r>
              <a:rPr lang="fr-FR" b="1" spc="-3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lang="fr-FR" b="1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Arial"/>
                <a:cs typeface="Arial"/>
              </a:rPr>
              <a:t>(DCL)</a:t>
            </a:r>
            <a:endParaRPr lang="fr-FR" dirty="0" smtClean="0">
              <a:latin typeface="Arial"/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5518" y="620688"/>
            <a:ext cx="8507288" cy="5433467"/>
          </a:xfrm>
        </p:spPr>
        <p:txBody>
          <a:bodyPr/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Partage</a:t>
            </a:r>
            <a:r>
              <a:rPr lang="fr-FR" dirty="0" smtClean="0">
                <a:latin typeface="Arial"/>
                <a:cs typeface="Arial"/>
              </a:rPr>
              <a:t/>
            </a:r>
            <a:br>
              <a:rPr lang="fr-FR" dirty="0" smtClean="0">
                <a:latin typeface="Arial"/>
                <a:cs typeface="Arial"/>
              </a:rPr>
            </a:br>
            <a:endParaRPr lang="fr-FR" dirty="0" smtClean="0"/>
          </a:p>
          <a:p>
            <a:pPr marL="412750" marR="5080" lvl="1">
              <a:lnSpc>
                <a:spcPts val="2080"/>
              </a:lnSpc>
              <a:spcBef>
                <a:spcPts val="235"/>
              </a:spcBef>
            </a:pPr>
            <a:r>
              <a:rPr lang="fr-FR" spc="-5" dirty="0" smtClean="0">
                <a:latin typeface="Arial MT"/>
                <a:cs typeface="Arial MT"/>
              </a:rPr>
              <a:t>une </a:t>
            </a:r>
            <a:r>
              <a:rPr lang="fr-FR" dirty="0" smtClean="0">
                <a:latin typeface="Arial MT"/>
                <a:cs typeface="Arial MT"/>
              </a:rPr>
              <a:t>BD </a:t>
            </a:r>
            <a:r>
              <a:rPr lang="fr-FR" spc="-5" dirty="0" smtClean="0">
                <a:latin typeface="Arial MT"/>
                <a:cs typeface="Arial MT"/>
              </a:rPr>
              <a:t>est partagée entre plusieurs</a:t>
            </a:r>
          </a:p>
          <a:p>
            <a:pPr marL="400050" marR="5080" lvl="1" indent="0">
              <a:lnSpc>
                <a:spcPts val="2080"/>
              </a:lnSpc>
              <a:spcBef>
                <a:spcPts val="235"/>
              </a:spcBef>
              <a:buNone/>
            </a:pPr>
            <a:r>
              <a:rPr lang="fr-FR" spc="-5" dirty="0" smtClean="0">
                <a:latin typeface="Arial MT"/>
                <a:cs typeface="Arial MT"/>
              </a:rPr>
              <a:t> utilisateurs </a:t>
            </a:r>
            <a:r>
              <a:rPr lang="fr-FR" dirty="0" smtClean="0">
                <a:latin typeface="Arial MT"/>
                <a:cs typeface="Arial MT"/>
              </a:rPr>
              <a:t>en </a:t>
            </a:r>
            <a:r>
              <a:rPr lang="fr-FR" spc="-49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même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temps</a:t>
            </a:r>
          </a:p>
          <a:p>
            <a:pPr marL="412750" lvl="1">
              <a:lnSpc>
                <a:spcPts val="2135"/>
              </a:lnSpc>
            </a:pPr>
            <a:r>
              <a:rPr lang="fr-FR" dirty="0" smtClean="0">
                <a:latin typeface="Symbol"/>
                <a:cs typeface="Symbol"/>
              </a:rPr>
              <a:t></a:t>
            </a:r>
            <a:r>
              <a:rPr lang="fr-FR" spc="25" dirty="0" smtClean="0">
                <a:latin typeface="Times New Roman"/>
                <a:cs typeface="Times New Roman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contrôle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accès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concurrents</a:t>
            </a:r>
          </a:p>
          <a:p>
            <a:pPr marL="412750" lvl="1"/>
            <a:r>
              <a:rPr lang="fr-FR" dirty="0" smtClean="0">
                <a:latin typeface="Arial MT"/>
                <a:cs typeface="Arial MT"/>
              </a:rPr>
              <a:t>notion</a:t>
            </a:r>
            <a:r>
              <a:rPr lang="fr-FR" spc="-4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</a:t>
            </a:r>
            <a:r>
              <a:rPr lang="fr-FR" spc="-3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Arial MT"/>
                <a:cs typeface="Arial MT"/>
              </a:rPr>
              <a:t>transaction</a:t>
            </a:r>
            <a:endParaRPr lang="fr-FR" dirty="0" smtClean="0">
              <a:latin typeface="Arial MT"/>
              <a:cs typeface="Arial MT"/>
            </a:endParaRPr>
          </a:p>
          <a:p>
            <a:pPr marL="412750" marR="487045" lvl="1">
              <a:lnSpc>
                <a:spcPts val="2080"/>
              </a:lnSpc>
            </a:pPr>
            <a:r>
              <a:rPr lang="fr-FR" spc="-5" dirty="0" smtClean="0">
                <a:latin typeface="Arial MT"/>
                <a:cs typeface="Arial MT"/>
              </a:rPr>
              <a:t>L'exécution d'une </a:t>
            </a:r>
            <a:r>
              <a:rPr lang="fr-FR" dirty="0" smtClean="0">
                <a:latin typeface="Arial MT"/>
                <a:cs typeface="Arial MT"/>
              </a:rPr>
              <a:t>transaction </a:t>
            </a:r>
            <a:r>
              <a:rPr lang="fr-FR" spc="-5" dirty="0" smtClean="0">
                <a:latin typeface="Arial MT"/>
                <a:cs typeface="Arial MT"/>
              </a:rPr>
              <a:t>doit préserver </a:t>
            </a:r>
            <a:r>
              <a:rPr lang="fr-FR" dirty="0" smtClean="0">
                <a:latin typeface="Arial MT"/>
                <a:cs typeface="Arial MT"/>
              </a:rPr>
              <a:t>la </a:t>
            </a:r>
            <a:r>
              <a:rPr lang="fr-FR" spc="-49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cohérence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</a:t>
            </a:r>
            <a:r>
              <a:rPr lang="fr-FR" spc="-5" dirty="0" smtClean="0">
                <a:latin typeface="Arial MT"/>
                <a:cs typeface="Arial MT"/>
              </a:rPr>
              <a:t> la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BD</a:t>
            </a:r>
          </a:p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Sécurité</a:t>
            </a:r>
            <a:endParaRPr lang="fr-FR" dirty="0" smtClean="0">
              <a:latin typeface="Arial"/>
              <a:cs typeface="Arial"/>
            </a:endParaRPr>
          </a:p>
          <a:p>
            <a:pPr lvl="1"/>
            <a:r>
              <a:rPr lang="fr-FR" dirty="0" smtClean="0">
                <a:latin typeface="Arial MT"/>
                <a:cs typeface="Arial MT"/>
              </a:rPr>
              <a:t>reprise</a:t>
            </a:r>
            <a:r>
              <a:rPr lang="fr-FR" spc="-4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après</a:t>
            </a:r>
            <a:r>
              <a:rPr lang="fr-FR" spc="-3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panne,</a:t>
            </a:r>
            <a:r>
              <a:rPr lang="fr-FR" spc="-3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journalisation</a:t>
            </a:r>
          </a:p>
          <a:p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Performances d'accès</a:t>
            </a:r>
            <a:endParaRPr lang="fr-FR" dirty="0" smtClean="0">
              <a:latin typeface="Arial"/>
              <a:cs typeface="Arial"/>
            </a:endParaRPr>
          </a:p>
          <a:p>
            <a:pPr lvl="1"/>
            <a:r>
              <a:rPr lang="fr-FR" dirty="0" smtClean="0">
                <a:solidFill>
                  <a:srgbClr val="FF0000"/>
                </a:solidFill>
                <a:latin typeface="Arial MT"/>
                <a:cs typeface="Arial MT"/>
              </a:rPr>
              <a:t>index</a:t>
            </a:r>
            <a:r>
              <a:rPr lang="fr-FR" spc="-25" dirty="0" smtClean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(</a:t>
            </a:r>
            <a:r>
              <a:rPr lang="fr-FR" spc="-5" dirty="0" err="1" smtClean="0">
                <a:latin typeface="Arial MT"/>
                <a:cs typeface="Arial MT"/>
              </a:rPr>
              <a:t>hashage</a:t>
            </a:r>
            <a:r>
              <a:rPr lang="fr-FR" spc="-5" dirty="0" smtClean="0">
                <a:latin typeface="Arial MT"/>
                <a:cs typeface="Arial MT"/>
              </a:rPr>
              <a:t>,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arbres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balancés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...)</a:t>
            </a:r>
          </a:p>
          <a:p>
            <a:endParaRPr lang="fr-FR" dirty="0"/>
          </a:p>
        </p:txBody>
      </p:sp>
      <p:sp>
        <p:nvSpPr>
          <p:cNvPr id="9" name="object 7"/>
          <p:cNvSpPr txBox="1"/>
          <p:nvPr/>
        </p:nvSpPr>
        <p:spPr>
          <a:xfrm>
            <a:off x="1891744" y="6237312"/>
            <a:ext cx="519483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368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Indépendance physique</a:t>
            </a:r>
            <a:endParaRPr lang="fr-FR" dirty="0" smtClean="0">
              <a:latin typeface="Arial"/>
              <a:cs typeface="Arial"/>
            </a:endParaRPr>
          </a:p>
          <a:p>
            <a:pPr marL="812800" marR="5080" lvl="2">
              <a:lnSpc>
                <a:spcPts val="2080"/>
              </a:lnSpc>
              <a:spcBef>
                <a:spcPts val="235"/>
              </a:spcBef>
            </a:pPr>
            <a:r>
              <a:rPr lang="fr-FR" dirty="0" smtClean="0">
                <a:latin typeface="Arial MT"/>
                <a:cs typeface="Arial MT"/>
              </a:rPr>
              <a:t>Pouvoir modifier </a:t>
            </a:r>
            <a:r>
              <a:rPr lang="fr-FR" spc="-5" dirty="0" smtClean="0">
                <a:latin typeface="Arial MT"/>
                <a:cs typeface="Arial MT"/>
              </a:rPr>
              <a:t>les </a:t>
            </a:r>
            <a:r>
              <a:rPr lang="fr-FR" dirty="0" smtClean="0">
                <a:latin typeface="Arial MT"/>
                <a:cs typeface="Arial MT"/>
              </a:rPr>
              <a:t>structures </a:t>
            </a:r>
            <a:r>
              <a:rPr lang="fr-FR" spc="-5" dirty="0" smtClean="0">
                <a:latin typeface="Arial MT"/>
                <a:cs typeface="Arial MT"/>
              </a:rPr>
              <a:t>de </a:t>
            </a:r>
            <a:r>
              <a:rPr lang="fr-FR" dirty="0" smtClean="0">
                <a:latin typeface="Arial MT"/>
                <a:cs typeface="Arial MT"/>
              </a:rPr>
              <a:t>stockage </a:t>
            </a:r>
            <a:r>
              <a:rPr lang="fr-FR" spc="-5" dirty="0" smtClean="0">
                <a:latin typeface="Arial MT"/>
                <a:cs typeface="Arial MT"/>
              </a:rPr>
              <a:t>ou </a:t>
            </a:r>
            <a:r>
              <a:rPr lang="fr-FR" dirty="0" smtClean="0">
                <a:latin typeface="Arial MT"/>
                <a:cs typeface="Arial MT"/>
              </a:rPr>
              <a:t>les </a:t>
            </a:r>
            <a:r>
              <a:rPr lang="fr-FR" spc="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index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sans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que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cela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ait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répercussion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au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niveau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des </a:t>
            </a:r>
            <a:r>
              <a:rPr lang="fr-FR" spc="-484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applications</a:t>
            </a:r>
          </a:p>
          <a:p>
            <a:pPr marL="812800" marR="5080" lvl="2">
              <a:lnSpc>
                <a:spcPts val="2080"/>
              </a:lnSpc>
              <a:spcBef>
                <a:spcPts val="235"/>
              </a:spcBef>
            </a:pPr>
            <a:endParaRPr lang="fr-FR" dirty="0" smtClean="0">
              <a:latin typeface="Arial MT"/>
              <a:cs typeface="Arial MT"/>
            </a:endParaRPr>
          </a:p>
          <a:p>
            <a:pPr marL="812800" marR="477520" lvl="2">
              <a:lnSpc>
                <a:spcPts val="2080"/>
              </a:lnSpc>
            </a:pPr>
            <a:r>
              <a:rPr lang="fr-FR" spc="-5" dirty="0" smtClean="0">
                <a:latin typeface="Arial MT"/>
                <a:cs typeface="Arial MT"/>
              </a:rPr>
              <a:t>Les disques, les </a:t>
            </a:r>
            <a:r>
              <a:rPr lang="fr-FR" dirty="0" smtClean="0">
                <a:latin typeface="Arial MT"/>
                <a:cs typeface="Arial MT"/>
              </a:rPr>
              <a:t>méthodes </a:t>
            </a:r>
            <a:r>
              <a:rPr lang="fr-FR" spc="-5" dirty="0" smtClean="0">
                <a:latin typeface="Arial MT"/>
                <a:cs typeface="Arial MT"/>
              </a:rPr>
              <a:t>d’accès, les </a:t>
            </a:r>
            <a:r>
              <a:rPr lang="fr-FR" dirty="0" smtClean="0">
                <a:latin typeface="Arial MT"/>
                <a:cs typeface="Arial MT"/>
              </a:rPr>
              <a:t>modes </a:t>
            </a:r>
            <a:r>
              <a:rPr lang="fr-FR" spc="-5" dirty="0" smtClean="0">
                <a:latin typeface="Arial MT"/>
                <a:cs typeface="Arial MT"/>
              </a:rPr>
              <a:t>de </a:t>
            </a:r>
            <a:r>
              <a:rPr lang="fr-FR" spc="-49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placement, le </a:t>
            </a:r>
            <a:r>
              <a:rPr lang="fr-FR" dirty="0" smtClean="0">
                <a:latin typeface="Arial MT"/>
                <a:cs typeface="Arial MT"/>
              </a:rPr>
              <a:t>codage </a:t>
            </a:r>
            <a:r>
              <a:rPr lang="fr-FR" spc="-5" dirty="0" smtClean="0">
                <a:latin typeface="Arial MT"/>
                <a:cs typeface="Arial MT"/>
              </a:rPr>
              <a:t>des données ne </a:t>
            </a:r>
            <a:r>
              <a:rPr lang="fr-FR" dirty="0" smtClean="0">
                <a:latin typeface="Arial MT"/>
                <a:cs typeface="Arial MT"/>
              </a:rPr>
              <a:t>sont pas </a:t>
            </a:r>
            <a:r>
              <a:rPr lang="fr-FR" spc="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apparents</a:t>
            </a:r>
          </a:p>
          <a:p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Indépendance logique</a:t>
            </a:r>
            <a:endParaRPr lang="fr-FR" dirty="0" smtClean="0">
              <a:latin typeface="Arial"/>
              <a:cs typeface="Arial"/>
            </a:endParaRPr>
          </a:p>
          <a:p>
            <a:pPr marL="812800" marR="501650" lvl="2">
              <a:lnSpc>
                <a:spcPts val="2080"/>
              </a:lnSpc>
              <a:spcBef>
                <a:spcPts val="235"/>
              </a:spcBef>
            </a:pPr>
            <a:r>
              <a:rPr lang="fr-FR" dirty="0" smtClean="0">
                <a:latin typeface="Arial MT"/>
                <a:cs typeface="Arial MT"/>
              </a:rPr>
              <a:t>Permettre </a:t>
            </a:r>
            <a:r>
              <a:rPr lang="fr-FR" spc="-5" dirty="0" smtClean="0">
                <a:latin typeface="Arial MT"/>
                <a:cs typeface="Arial MT"/>
              </a:rPr>
              <a:t>aux différentes applications d’avoir </a:t>
            </a:r>
            <a:r>
              <a:rPr lang="fr-FR" dirty="0" smtClean="0">
                <a:latin typeface="Arial MT"/>
                <a:cs typeface="Arial MT"/>
              </a:rPr>
              <a:t>des </a:t>
            </a:r>
            <a:r>
              <a:rPr lang="fr-FR" spc="-49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vues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différentes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mêmes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données</a:t>
            </a:r>
            <a:endParaRPr lang="fr-FR" dirty="0" smtClean="0">
              <a:latin typeface="Arial MT"/>
              <a:cs typeface="Arial MT"/>
            </a:endParaRPr>
          </a:p>
          <a:p>
            <a:pPr lvl="2">
              <a:spcBef>
                <a:spcPts val="55"/>
              </a:spcBef>
            </a:pPr>
            <a:endParaRPr lang="fr-FR" dirty="0" smtClean="0">
              <a:latin typeface="Arial MT"/>
              <a:cs typeface="Arial MT"/>
            </a:endParaRPr>
          </a:p>
          <a:p>
            <a:pPr marL="812800" marR="5080" lvl="2">
              <a:lnSpc>
                <a:spcPts val="2080"/>
              </a:lnSpc>
            </a:pPr>
            <a:r>
              <a:rPr lang="fr-FR" dirty="0" smtClean="0">
                <a:latin typeface="Arial MT"/>
                <a:cs typeface="Arial MT"/>
              </a:rPr>
              <a:t>Permettre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au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DBA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modifier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schéma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logique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sans </a:t>
            </a:r>
            <a:r>
              <a:rPr lang="fr-FR" spc="-484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que cela ait de répercussion au niveau des </a:t>
            </a:r>
            <a:r>
              <a:rPr lang="fr-FR" spc="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9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0080"/>
                </a:solidFill>
                <a:latin typeface="Arial"/>
                <a:cs typeface="Arial"/>
              </a:rPr>
              <a:t>L’architecture</a:t>
            </a:r>
            <a:r>
              <a:rPr lang="fr-FR" b="1" spc="-3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ANSI/SPARC</a:t>
            </a:r>
            <a:endParaRPr lang="fr-FR" dirty="0"/>
          </a:p>
        </p:txBody>
      </p:sp>
      <p:sp>
        <p:nvSpPr>
          <p:cNvPr id="5" name="object 3"/>
          <p:cNvSpPr txBox="1"/>
          <p:nvPr/>
        </p:nvSpPr>
        <p:spPr>
          <a:xfrm>
            <a:off x="1891743" y="855314"/>
            <a:ext cx="5878674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80340">
              <a:lnSpc>
                <a:spcPts val="1880"/>
              </a:lnSpc>
              <a:spcBef>
                <a:spcPts val="100"/>
              </a:spcBef>
              <a:buFont typeface="Symbol"/>
              <a:buChar char=""/>
              <a:tabLst>
                <a:tab pos="193040" algn="l"/>
              </a:tabLst>
            </a:pPr>
            <a:r>
              <a:rPr sz="1600" spc="-5" dirty="0">
                <a:latin typeface="Arial MT"/>
                <a:cs typeface="Arial MT"/>
              </a:rPr>
              <a:t>proposition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75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l’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ANSI/SPARC</a:t>
            </a:r>
            <a:endParaRPr sz="1600" dirty="0">
              <a:latin typeface="Arial MT"/>
              <a:cs typeface="Arial MT"/>
            </a:endParaRPr>
          </a:p>
          <a:p>
            <a:pPr marL="461645">
              <a:lnSpc>
                <a:spcPts val="1639"/>
              </a:lnSpc>
            </a:pPr>
            <a:r>
              <a:rPr sz="1400" i="1" spc="-5" dirty="0">
                <a:latin typeface="Arial"/>
                <a:cs typeface="Arial"/>
              </a:rPr>
              <a:t>(Standard</a:t>
            </a:r>
            <a:r>
              <a:rPr sz="1400" i="1" spc="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Planning</a:t>
            </a:r>
            <a:r>
              <a:rPr sz="1400" i="1" spc="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And</a:t>
            </a:r>
            <a:r>
              <a:rPr sz="1400" i="1" spc="1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Requirement</a:t>
            </a:r>
            <a:r>
              <a:rPr sz="1400" i="1" spc="1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Comitte)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buFont typeface="Symbol"/>
              <a:buChar char=""/>
              <a:tabLst>
                <a:tab pos="193040" algn="l"/>
              </a:tabLst>
            </a:pPr>
            <a:r>
              <a:rPr sz="1600" dirty="0">
                <a:latin typeface="Arial MT"/>
                <a:cs typeface="Arial MT"/>
              </a:rPr>
              <a:t>3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niveaux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représentation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données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12603" y="2060848"/>
            <a:ext cx="5577641" cy="3850004"/>
            <a:chOff x="2281999" y="3484435"/>
            <a:chExt cx="3941445" cy="3850004"/>
          </a:xfrm>
        </p:grpSpPr>
        <p:sp>
          <p:nvSpPr>
            <p:cNvPr id="7" name="object 5"/>
            <p:cNvSpPr/>
            <p:nvPr/>
          </p:nvSpPr>
          <p:spPr>
            <a:xfrm>
              <a:off x="2378201" y="3489197"/>
              <a:ext cx="3840479" cy="3840479"/>
            </a:xfrm>
            <a:custGeom>
              <a:avLst/>
              <a:gdLst/>
              <a:ahLst/>
              <a:cxnLst/>
              <a:rect l="l" t="t" r="r" b="b"/>
              <a:pathLst>
                <a:path w="3840479" h="3840479">
                  <a:moveTo>
                    <a:pt x="0" y="3840479"/>
                  </a:moveTo>
                  <a:lnTo>
                    <a:pt x="3840479" y="3840479"/>
                  </a:lnTo>
                  <a:lnTo>
                    <a:pt x="3840479" y="835151"/>
                  </a:lnTo>
                  <a:lnTo>
                    <a:pt x="0" y="835151"/>
                  </a:lnTo>
                  <a:lnTo>
                    <a:pt x="0" y="3840479"/>
                  </a:lnTo>
                  <a:close/>
                </a:path>
                <a:path w="3840479" h="3840479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286761" y="3534917"/>
              <a:ext cx="548640" cy="411480"/>
            </a:xfrm>
            <a:custGeom>
              <a:avLst/>
              <a:gdLst/>
              <a:ahLst/>
              <a:cxnLst/>
              <a:rect l="l" t="t" r="r" b="b"/>
              <a:pathLst>
                <a:path w="548639" h="411479">
                  <a:moveTo>
                    <a:pt x="182880" y="0"/>
                  </a:moveTo>
                  <a:lnTo>
                    <a:pt x="165127" y="3607"/>
                  </a:lnTo>
                  <a:lnTo>
                    <a:pt x="150590" y="13430"/>
                  </a:lnTo>
                  <a:lnTo>
                    <a:pt x="140767" y="27967"/>
                  </a:lnTo>
                  <a:lnTo>
                    <a:pt x="137160" y="45720"/>
                  </a:lnTo>
                  <a:lnTo>
                    <a:pt x="137160" y="228600"/>
                  </a:lnTo>
                  <a:lnTo>
                    <a:pt x="140767" y="246352"/>
                  </a:lnTo>
                  <a:lnTo>
                    <a:pt x="150590" y="260889"/>
                  </a:lnTo>
                  <a:lnTo>
                    <a:pt x="165127" y="270712"/>
                  </a:lnTo>
                  <a:lnTo>
                    <a:pt x="182880" y="274320"/>
                  </a:lnTo>
                  <a:lnTo>
                    <a:pt x="457200" y="274320"/>
                  </a:lnTo>
                  <a:lnTo>
                    <a:pt x="474952" y="270712"/>
                  </a:lnTo>
                  <a:lnTo>
                    <a:pt x="489489" y="260889"/>
                  </a:lnTo>
                  <a:lnTo>
                    <a:pt x="499312" y="246352"/>
                  </a:lnTo>
                  <a:lnTo>
                    <a:pt x="502919" y="228600"/>
                  </a:lnTo>
                  <a:lnTo>
                    <a:pt x="502919" y="45720"/>
                  </a:lnTo>
                  <a:lnTo>
                    <a:pt x="499312" y="27967"/>
                  </a:lnTo>
                  <a:lnTo>
                    <a:pt x="489489" y="13430"/>
                  </a:lnTo>
                  <a:lnTo>
                    <a:pt x="474952" y="3607"/>
                  </a:lnTo>
                  <a:lnTo>
                    <a:pt x="457200" y="0"/>
                  </a:lnTo>
                  <a:lnTo>
                    <a:pt x="182880" y="0"/>
                  </a:lnTo>
                  <a:close/>
                </a:path>
                <a:path w="548639" h="411479">
                  <a:moveTo>
                    <a:pt x="91439" y="320039"/>
                  </a:moveTo>
                  <a:lnTo>
                    <a:pt x="0" y="411479"/>
                  </a:lnTo>
                </a:path>
                <a:path w="548639" h="411479">
                  <a:moveTo>
                    <a:pt x="548639" y="320039"/>
                  </a:moveTo>
                  <a:lnTo>
                    <a:pt x="457200" y="4114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3109722" y="348919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3018281" y="3534917"/>
              <a:ext cx="548640" cy="411480"/>
            </a:xfrm>
            <a:custGeom>
              <a:avLst/>
              <a:gdLst/>
              <a:ahLst/>
              <a:cxnLst/>
              <a:rect l="l" t="t" r="r" b="b"/>
              <a:pathLst>
                <a:path w="548639" h="411479">
                  <a:moveTo>
                    <a:pt x="182880" y="0"/>
                  </a:moveTo>
                  <a:lnTo>
                    <a:pt x="165127" y="3607"/>
                  </a:lnTo>
                  <a:lnTo>
                    <a:pt x="150590" y="13430"/>
                  </a:lnTo>
                  <a:lnTo>
                    <a:pt x="140767" y="27967"/>
                  </a:lnTo>
                  <a:lnTo>
                    <a:pt x="137160" y="45720"/>
                  </a:lnTo>
                  <a:lnTo>
                    <a:pt x="137160" y="228600"/>
                  </a:lnTo>
                  <a:lnTo>
                    <a:pt x="140767" y="246352"/>
                  </a:lnTo>
                  <a:lnTo>
                    <a:pt x="150590" y="260889"/>
                  </a:lnTo>
                  <a:lnTo>
                    <a:pt x="165127" y="270712"/>
                  </a:lnTo>
                  <a:lnTo>
                    <a:pt x="182880" y="274320"/>
                  </a:lnTo>
                  <a:lnTo>
                    <a:pt x="457200" y="274320"/>
                  </a:lnTo>
                  <a:lnTo>
                    <a:pt x="474952" y="270712"/>
                  </a:lnTo>
                  <a:lnTo>
                    <a:pt x="489489" y="260889"/>
                  </a:lnTo>
                  <a:lnTo>
                    <a:pt x="499312" y="246352"/>
                  </a:lnTo>
                  <a:lnTo>
                    <a:pt x="502919" y="228600"/>
                  </a:lnTo>
                  <a:lnTo>
                    <a:pt x="502919" y="45720"/>
                  </a:lnTo>
                  <a:lnTo>
                    <a:pt x="499312" y="27967"/>
                  </a:lnTo>
                  <a:lnTo>
                    <a:pt x="489489" y="13430"/>
                  </a:lnTo>
                  <a:lnTo>
                    <a:pt x="474952" y="3607"/>
                  </a:lnTo>
                  <a:lnTo>
                    <a:pt x="457200" y="0"/>
                  </a:lnTo>
                  <a:lnTo>
                    <a:pt x="182880" y="0"/>
                  </a:lnTo>
                  <a:close/>
                </a:path>
                <a:path w="548639" h="411479">
                  <a:moveTo>
                    <a:pt x="91440" y="320039"/>
                  </a:moveTo>
                  <a:lnTo>
                    <a:pt x="0" y="411479"/>
                  </a:lnTo>
                </a:path>
                <a:path w="548639" h="411479">
                  <a:moveTo>
                    <a:pt x="548640" y="320039"/>
                  </a:moveTo>
                  <a:lnTo>
                    <a:pt x="457200" y="4114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3841241" y="348919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3749801" y="3534917"/>
              <a:ext cx="548640" cy="411480"/>
            </a:xfrm>
            <a:custGeom>
              <a:avLst/>
              <a:gdLst/>
              <a:ahLst/>
              <a:cxnLst/>
              <a:rect l="l" t="t" r="r" b="b"/>
              <a:pathLst>
                <a:path w="548639" h="411479">
                  <a:moveTo>
                    <a:pt x="182880" y="0"/>
                  </a:moveTo>
                  <a:lnTo>
                    <a:pt x="165127" y="3607"/>
                  </a:lnTo>
                  <a:lnTo>
                    <a:pt x="150590" y="13430"/>
                  </a:lnTo>
                  <a:lnTo>
                    <a:pt x="140767" y="27967"/>
                  </a:lnTo>
                  <a:lnTo>
                    <a:pt x="137160" y="45720"/>
                  </a:lnTo>
                  <a:lnTo>
                    <a:pt x="137160" y="228600"/>
                  </a:lnTo>
                  <a:lnTo>
                    <a:pt x="140767" y="246352"/>
                  </a:lnTo>
                  <a:lnTo>
                    <a:pt x="150590" y="260889"/>
                  </a:lnTo>
                  <a:lnTo>
                    <a:pt x="165127" y="270712"/>
                  </a:lnTo>
                  <a:lnTo>
                    <a:pt x="182880" y="274320"/>
                  </a:lnTo>
                  <a:lnTo>
                    <a:pt x="457200" y="274320"/>
                  </a:lnTo>
                  <a:lnTo>
                    <a:pt x="474952" y="270712"/>
                  </a:lnTo>
                  <a:lnTo>
                    <a:pt x="489489" y="260889"/>
                  </a:lnTo>
                  <a:lnTo>
                    <a:pt x="499312" y="246352"/>
                  </a:lnTo>
                  <a:lnTo>
                    <a:pt x="502920" y="228600"/>
                  </a:lnTo>
                  <a:lnTo>
                    <a:pt x="502920" y="45720"/>
                  </a:lnTo>
                  <a:lnTo>
                    <a:pt x="499312" y="27967"/>
                  </a:lnTo>
                  <a:lnTo>
                    <a:pt x="489489" y="13430"/>
                  </a:lnTo>
                  <a:lnTo>
                    <a:pt x="474952" y="3607"/>
                  </a:lnTo>
                  <a:lnTo>
                    <a:pt x="457200" y="0"/>
                  </a:lnTo>
                  <a:lnTo>
                    <a:pt x="182880" y="0"/>
                  </a:lnTo>
                  <a:close/>
                </a:path>
                <a:path w="548639" h="411479">
                  <a:moveTo>
                    <a:pt x="91439" y="320039"/>
                  </a:moveTo>
                  <a:lnTo>
                    <a:pt x="0" y="411479"/>
                  </a:lnTo>
                </a:path>
                <a:path w="548639" h="411479">
                  <a:moveTo>
                    <a:pt x="548639" y="320039"/>
                  </a:moveTo>
                  <a:lnTo>
                    <a:pt x="457200" y="4114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4938522" y="348919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4847082" y="3534917"/>
              <a:ext cx="548640" cy="411480"/>
            </a:xfrm>
            <a:custGeom>
              <a:avLst/>
              <a:gdLst/>
              <a:ahLst/>
              <a:cxnLst/>
              <a:rect l="l" t="t" r="r" b="b"/>
              <a:pathLst>
                <a:path w="548639" h="411479">
                  <a:moveTo>
                    <a:pt x="182879" y="0"/>
                  </a:moveTo>
                  <a:lnTo>
                    <a:pt x="165127" y="3607"/>
                  </a:lnTo>
                  <a:lnTo>
                    <a:pt x="150590" y="13430"/>
                  </a:lnTo>
                  <a:lnTo>
                    <a:pt x="140767" y="27967"/>
                  </a:lnTo>
                  <a:lnTo>
                    <a:pt x="137159" y="45720"/>
                  </a:lnTo>
                  <a:lnTo>
                    <a:pt x="137159" y="228600"/>
                  </a:lnTo>
                  <a:lnTo>
                    <a:pt x="140767" y="246352"/>
                  </a:lnTo>
                  <a:lnTo>
                    <a:pt x="150590" y="260889"/>
                  </a:lnTo>
                  <a:lnTo>
                    <a:pt x="165127" y="270712"/>
                  </a:lnTo>
                  <a:lnTo>
                    <a:pt x="182879" y="274320"/>
                  </a:lnTo>
                  <a:lnTo>
                    <a:pt x="457200" y="274320"/>
                  </a:lnTo>
                  <a:lnTo>
                    <a:pt x="474952" y="270712"/>
                  </a:lnTo>
                  <a:lnTo>
                    <a:pt x="489489" y="260889"/>
                  </a:lnTo>
                  <a:lnTo>
                    <a:pt x="499312" y="246352"/>
                  </a:lnTo>
                  <a:lnTo>
                    <a:pt x="502919" y="228600"/>
                  </a:lnTo>
                  <a:lnTo>
                    <a:pt x="502919" y="45720"/>
                  </a:lnTo>
                  <a:lnTo>
                    <a:pt x="499312" y="27967"/>
                  </a:lnTo>
                  <a:lnTo>
                    <a:pt x="489489" y="13430"/>
                  </a:lnTo>
                  <a:lnTo>
                    <a:pt x="474952" y="3607"/>
                  </a:lnTo>
                  <a:lnTo>
                    <a:pt x="457200" y="0"/>
                  </a:lnTo>
                  <a:lnTo>
                    <a:pt x="182879" y="0"/>
                  </a:lnTo>
                  <a:close/>
                </a:path>
                <a:path w="548639" h="411479">
                  <a:moveTo>
                    <a:pt x="91439" y="320039"/>
                  </a:moveTo>
                  <a:lnTo>
                    <a:pt x="0" y="411479"/>
                  </a:lnTo>
                </a:path>
                <a:path w="548639" h="411479">
                  <a:moveTo>
                    <a:pt x="548639" y="320039"/>
                  </a:moveTo>
                  <a:lnTo>
                    <a:pt x="457200" y="4114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670041" y="3489197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60">
                  <a:moveTo>
                    <a:pt x="0" y="365759"/>
                  </a:moveTo>
                  <a:lnTo>
                    <a:pt x="457200" y="365759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578602" y="3534917"/>
              <a:ext cx="548640" cy="411480"/>
            </a:xfrm>
            <a:custGeom>
              <a:avLst/>
              <a:gdLst/>
              <a:ahLst/>
              <a:cxnLst/>
              <a:rect l="l" t="t" r="r" b="b"/>
              <a:pathLst>
                <a:path w="548639" h="411479">
                  <a:moveTo>
                    <a:pt x="182880" y="0"/>
                  </a:moveTo>
                  <a:lnTo>
                    <a:pt x="165127" y="3607"/>
                  </a:lnTo>
                  <a:lnTo>
                    <a:pt x="150590" y="13430"/>
                  </a:lnTo>
                  <a:lnTo>
                    <a:pt x="140767" y="27967"/>
                  </a:lnTo>
                  <a:lnTo>
                    <a:pt x="137160" y="45720"/>
                  </a:lnTo>
                  <a:lnTo>
                    <a:pt x="137160" y="228600"/>
                  </a:lnTo>
                  <a:lnTo>
                    <a:pt x="140767" y="246352"/>
                  </a:lnTo>
                  <a:lnTo>
                    <a:pt x="150590" y="260889"/>
                  </a:lnTo>
                  <a:lnTo>
                    <a:pt x="165127" y="270712"/>
                  </a:lnTo>
                  <a:lnTo>
                    <a:pt x="182880" y="274320"/>
                  </a:lnTo>
                  <a:lnTo>
                    <a:pt x="457200" y="274320"/>
                  </a:lnTo>
                  <a:lnTo>
                    <a:pt x="474952" y="270712"/>
                  </a:lnTo>
                  <a:lnTo>
                    <a:pt x="489489" y="260889"/>
                  </a:lnTo>
                  <a:lnTo>
                    <a:pt x="499312" y="246352"/>
                  </a:lnTo>
                  <a:lnTo>
                    <a:pt x="502920" y="228600"/>
                  </a:lnTo>
                  <a:lnTo>
                    <a:pt x="502920" y="45720"/>
                  </a:lnTo>
                  <a:lnTo>
                    <a:pt x="499312" y="27967"/>
                  </a:lnTo>
                  <a:lnTo>
                    <a:pt x="489489" y="13430"/>
                  </a:lnTo>
                  <a:lnTo>
                    <a:pt x="474952" y="3607"/>
                  </a:lnTo>
                  <a:lnTo>
                    <a:pt x="457200" y="0"/>
                  </a:lnTo>
                  <a:lnTo>
                    <a:pt x="182880" y="0"/>
                  </a:lnTo>
                  <a:close/>
                </a:path>
                <a:path w="548639" h="411479">
                  <a:moveTo>
                    <a:pt x="91439" y="320039"/>
                  </a:moveTo>
                  <a:lnTo>
                    <a:pt x="0" y="411479"/>
                  </a:lnTo>
                </a:path>
                <a:path w="548639" h="411479">
                  <a:moveTo>
                    <a:pt x="548639" y="320039"/>
                  </a:moveTo>
                  <a:lnTo>
                    <a:pt x="457200" y="4114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/>
          <p:cNvSpPr txBox="1"/>
          <p:nvPr/>
        </p:nvSpPr>
        <p:spPr>
          <a:xfrm>
            <a:off x="3731038" y="3129363"/>
            <a:ext cx="1293991" cy="37253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85"/>
              </a:spcBef>
            </a:pPr>
            <a:r>
              <a:rPr sz="1600" spc="-5" dirty="0">
                <a:latin typeface="Arial MT"/>
                <a:cs typeface="Arial MT"/>
              </a:rPr>
              <a:t>Vue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6707218" y="3129363"/>
            <a:ext cx="1293991" cy="37253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85"/>
              </a:spcBef>
            </a:pPr>
            <a:r>
              <a:rPr sz="1600" spc="-5" dirty="0">
                <a:latin typeface="Arial MT"/>
                <a:cs typeface="Arial MT"/>
              </a:rPr>
              <a:t>Vue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3666337" y="4180922"/>
            <a:ext cx="4399570" cy="548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4460" marR="116839" indent="702310">
              <a:lnSpc>
                <a:spcPts val="1850"/>
              </a:lnSpc>
              <a:spcBef>
                <a:spcPts val="425"/>
              </a:spcBef>
            </a:pPr>
            <a:r>
              <a:rPr sz="1600" spc="-5" dirty="0">
                <a:latin typeface="Arial MT"/>
                <a:cs typeface="Arial MT"/>
              </a:rPr>
              <a:t>Schéma logique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DICTIONNAIRE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DONNEES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3666337" y="5083131"/>
            <a:ext cx="4399570" cy="5486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26060" marR="217804" indent="520700">
              <a:lnSpc>
                <a:spcPts val="1850"/>
              </a:lnSpc>
              <a:spcBef>
                <a:spcPts val="425"/>
              </a:spcBef>
            </a:pPr>
            <a:r>
              <a:rPr sz="1600" spc="-5" dirty="0">
                <a:latin typeface="Arial MT"/>
                <a:cs typeface="Arial MT"/>
              </a:rPr>
              <a:t>Schéma physique </a:t>
            </a:r>
            <a:r>
              <a:rPr sz="1600" dirty="0">
                <a:latin typeface="Arial MT"/>
                <a:cs typeface="Arial MT"/>
              </a:rPr>
              <a:t> STRUCTURE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DONNEES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539552" y="3241628"/>
            <a:ext cx="139643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EXTERNE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542786" y="4293188"/>
            <a:ext cx="202006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CONCEPTUEL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542786" y="5253307"/>
            <a:ext cx="13011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INTERNE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2"/>
          <p:cNvGrpSpPr/>
          <p:nvPr/>
        </p:nvGrpSpPr>
        <p:grpSpPr>
          <a:xfrm>
            <a:off x="560758" y="2522810"/>
            <a:ext cx="7505149" cy="2560320"/>
            <a:chOff x="549401" y="3946397"/>
            <a:chExt cx="5303520" cy="2560320"/>
          </a:xfrm>
        </p:grpSpPr>
        <p:sp>
          <p:nvSpPr>
            <p:cNvPr id="25" name="object 23"/>
            <p:cNvSpPr/>
            <p:nvPr/>
          </p:nvSpPr>
          <p:spPr>
            <a:xfrm>
              <a:off x="2706623" y="4027931"/>
              <a:ext cx="257810" cy="386080"/>
            </a:xfrm>
            <a:custGeom>
              <a:avLst/>
              <a:gdLst/>
              <a:ahLst/>
              <a:cxnLst/>
              <a:rect l="l" t="t" r="r" b="b"/>
              <a:pathLst>
                <a:path w="257810" h="386079">
                  <a:moveTo>
                    <a:pt x="0" y="0"/>
                  </a:moveTo>
                  <a:lnTo>
                    <a:pt x="257556" y="3855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2652522" y="3946397"/>
              <a:ext cx="365760" cy="548640"/>
            </a:xfrm>
            <a:custGeom>
              <a:avLst/>
              <a:gdLst/>
              <a:ahLst/>
              <a:cxnLst/>
              <a:rect l="l" t="t" r="r" b="b"/>
              <a:pathLst>
                <a:path w="365760" h="548639">
                  <a:moveTo>
                    <a:pt x="97536" y="54864"/>
                  </a:moveTo>
                  <a:lnTo>
                    <a:pt x="0" y="0"/>
                  </a:lnTo>
                  <a:lnTo>
                    <a:pt x="14478" y="110502"/>
                  </a:lnTo>
                  <a:lnTo>
                    <a:pt x="97536" y="54864"/>
                  </a:lnTo>
                  <a:close/>
                </a:path>
                <a:path w="365760" h="548639">
                  <a:moveTo>
                    <a:pt x="365760" y="548640"/>
                  </a:moveTo>
                  <a:lnTo>
                    <a:pt x="351282" y="438150"/>
                  </a:lnTo>
                  <a:lnTo>
                    <a:pt x="268224" y="493776"/>
                  </a:lnTo>
                  <a:lnTo>
                    <a:pt x="365760" y="548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3292601" y="4044695"/>
              <a:ext cx="0" cy="352425"/>
            </a:xfrm>
            <a:custGeom>
              <a:avLst/>
              <a:gdLst/>
              <a:ahLst/>
              <a:cxnLst/>
              <a:rect l="l" t="t" r="r" b="b"/>
              <a:pathLst>
                <a:path h="352425">
                  <a:moveTo>
                    <a:pt x="0" y="0"/>
                  </a:moveTo>
                  <a:lnTo>
                    <a:pt x="0" y="35204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3242310" y="3946397"/>
              <a:ext cx="100965" cy="548640"/>
            </a:xfrm>
            <a:custGeom>
              <a:avLst/>
              <a:gdLst/>
              <a:ahLst/>
              <a:cxnLst/>
              <a:rect l="l" t="t" r="r" b="b"/>
              <a:pathLst>
                <a:path w="100964" h="548639">
                  <a:moveTo>
                    <a:pt x="99822" y="448818"/>
                  </a:moveTo>
                  <a:lnTo>
                    <a:pt x="0" y="448818"/>
                  </a:lnTo>
                  <a:lnTo>
                    <a:pt x="50292" y="548640"/>
                  </a:lnTo>
                  <a:lnTo>
                    <a:pt x="99822" y="448818"/>
                  </a:lnTo>
                  <a:close/>
                </a:path>
                <a:path w="100964" h="548639">
                  <a:moveTo>
                    <a:pt x="100584" y="99822"/>
                  </a:moveTo>
                  <a:lnTo>
                    <a:pt x="50292" y="0"/>
                  </a:lnTo>
                  <a:lnTo>
                    <a:pt x="762" y="99822"/>
                  </a:lnTo>
                  <a:lnTo>
                    <a:pt x="100584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3544823" y="4015739"/>
              <a:ext cx="410209" cy="410209"/>
            </a:xfrm>
            <a:custGeom>
              <a:avLst/>
              <a:gdLst/>
              <a:ahLst/>
              <a:cxnLst/>
              <a:rect l="l" t="t" r="r" b="b"/>
              <a:pathLst>
                <a:path w="410210" h="410210">
                  <a:moveTo>
                    <a:pt x="409955" y="0"/>
                  </a:moveTo>
                  <a:lnTo>
                    <a:pt x="0" y="40995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3475482" y="394639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105918" y="512826"/>
                  </a:moveTo>
                  <a:lnTo>
                    <a:pt x="35052" y="442722"/>
                  </a:lnTo>
                  <a:lnTo>
                    <a:pt x="0" y="548640"/>
                  </a:lnTo>
                  <a:lnTo>
                    <a:pt x="105918" y="512826"/>
                  </a:lnTo>
                  <a:close/>
                </a:path>
                <a:path w="548639" h="548639">
                  <a:moveTo>
                    <a:pt x="548640" y="0"/>
                  </a:moveTo>
                  <a:lnTo>
                    <a:pt x="442722" y="35814"/>
                  </a:lnTo>
                  <a:lnTo>
                    <a:pt x="513588" y="10593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5152643" y="4039361"/>
              <a:ext cx="120650" cy="363220"/>
            </a:xfrm>
            <a:custGeom>
              <a:avLst/>
              <a:gdLst/>
              <a:ahLst/>
              <a:cxnLst/>
              <a:rect l="l" t="t" r="r" b="b"/>
              <a:pathLst>
                <a:path w="120650" h="363220">
                  <a:moveTo>
                    <a:pt x="0" y="0"/>
                  </a:moveTo>
                  <a:lnTo>
                    <a:pt x="120395" y="36271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5105400" y="3946397"/>
              <a:ext cx="215265" cy="548640"/>
            </a:xfrm>
            <a:custGeom>
              <a:avLst/>
              <a:gdLst/>
              <a:ahLst/>
              <a:cxnLst/>
              <a:rect l="l" t="t" r="r" b="b"/>
              <a:pathLst>
                <a:path w="215264" h="548639">
                  <a:moveTo>
                    <a:pt x="95250" y="79248"/>
                  </a:moveTo>
                  <a:lnTo>
                    <a:pt x="16002" y="0"/>
                  </a:lnTo>
                  <a:lnTo>
                    <a:pt x="0" y="110502"/>
                  </a:lnTo>
                  <a:lnTo>
                    <a:pt x="95250" y="79248"/>
                  </a:lnTo>
                  <a:close/>
                </a:path>
                <a:path w="215264" h="548639">
                  <a:moveTo>
                    <a:pt x="214884" y="438150"/>
                  </a:moveTo>
                  <a:lnTo>
                    <a:pt x="119634" y="469392"/>
                  </a:lnTo>
                  <a:lnTo>
                    <a:pt x="198882" y="548640"/>
                  </a:lnTo>
                  <a:lnTo>
                    <a:pt x="214884" y="43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5622036" y="4034027"/>
              <a:ext cx="187960" cy="373380"/>
            </a:xfrm>
            <a:custGeom>
              <a:avLst/>
              <a:gdLst/>
              <a:ahLst/>
              <a:cxnLst/>
              <a:rect l="l" t="t" r="r" b="b"/>
              <a:pathLst>
                <a:path w="187960" h="373379">
                  <a:moveTo>
                    <a:pt x="187451" y="0"/>
                  </a:moveTo>
                  <a:lnTo>
                    <a:pt x="0" y="37338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5578602" y="3946397"/>
              <a:ext cx="274320" cy="548640"/>
            </a:xfrm>
            <a:custGeom>
              <a:avLst/>
              <a:gdLst/>
              <a:ahLst/>
              <a:cxnLst/>
              <a:rect l="l" t="t" r="r" b="b"/>
              <a:pathLst>
                <a:path w="274320" h="548639">
                  <a:moveTo>
                    <a:pt x="89154" y="481584"/>
                  </a:moveTo>
                  <a:lnTo>
                    <a:pt x="0" y="436626"/>
                  </a:lnTo>
                  <a:lnTo>
                    <a:pt x="0" y="548640"/>
                  </a:lnTo>
                  <a:lnTo>
                    <a:pt x="89154" y="481584"/>
                  </a:lnTo>
                  <a:close/>
                </a:path>
                <a:path w="274320" h="548639">
                  <a:moveTo>
                    <a:pt x="274320" y="0"/>
                  </a:moveTo>
                  <a:lnTo>
                    <a:pt x="185166" y="67056"/>
                  </a:lnTo>
                  <a:lnTo>
                    <a:pt x="274320" y="112014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3290316" y="5176265"/>
              <a:ext cx="828040" cy="375285"/>
            </a:xfrm>
            <a:custGeom>
              <a:avLst/>
              <a:gdLst/>
              <a:ahLst/>
              <a:cxnLst/>
              <a:rect l="l" t="t" r="r" b="b"/>
              <a:pathLst>
                <a:path w="828039" h="375285">
                  <a:moveTo>
                    <a:pt x="0" y="0"/>
                  </a:moveTo>
                  <a:lnTo>
                    <a:pt x="827532" y="3749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3201162" y="5130545"/>
              <a:ext cx="1005840" cy="466725"/>
            </a:xfrm>
            <a:custGeom>
              <a:avLst/>
              <a:gdLst/>
              <a:ahLst/>
              <a:cxnLst/>
              <a:rect l="l" t="t" r="r" b="b"/>
              <a:pathLst>
                <a:path w="1005839" h="466725">
                  <a:moveTo>
                    <a:pt x="112014" y="0"/>
                  </a:moveTo>
                  <a:lnTo>
                    <a:pt x="0" y="4572"/>
                  </a:lnTo>
                  <a:lnTo>
                    <a:pt x="70091" y="90678"/>
                  </a:lnTo>
                  <a:lnTo>
                    <a:pt x="112014" y="0"/>
                  </a:lnTo>
                  <a:close/>
                </a:path>
                <a:path w="1005839" h="466725">
                  <a:moveTo>
                    <a:pt x="1005840" y="461772"/>
                  </a:moveTo>
                  <a:lnTo>
                    <a:pt x="935736" y="375666"/>
                  </a:lnTo>
                  <a:lnTo>
                    <a:pt x="893826" y="466344"/>
                  </a:lnTo>
                  <a:lnTo>
                    <a:pt x="100584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4568951" y="5178551"/>
              <a:ext cx="739140" cy="370840"/>
            </a:xfrm>
            <a:custGeom>
              <a:avLst/>
              <a:gdLst/>
              <a:ahLst/>
              <a:cxnLst/>
              <a:rect l="l" t="t" r="r" b="b"/>
              <a:pathLst>
                <a:path w="739139" h="370839">
                  <a:moveTo>
                    <a:pt x="739139" y="0"/>
                  </a:moveTo>
                  <a:lnTo>
                    <a:pt x="0" y="3703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/>
            <p:cNvSpPr/>
            <p:nvPr/>
          </p:nvSpPr>
          <p:spPr>
            <a:xfrm>
              <a:off x="4481322" y="5135117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111252" y="456438"/>
                  </a:moveTo>
                  <a:lnTo>
                    <a:pt x="66294" y="367284"/>
                  </a:lnTo>
                  <a:lnTo>
                    <a:pt x="0" y="457200"/>
                  </a:lnTo>
                  <a:lnTo>
                    <a:pt x="111252" y="456438"/>
                  </a:lnTo>
                  <a:close/>
                </a:path>
                <a:path w="914400" h="457200">
                  <a:moveTo>
                    <a:pt x="914400" y="0"/>
                  </a:moveTo>
                  <a:lnTo>
                    <a:pt x="803148" y="762"/>
                  </a:lnTo>
                  <a:lnTo>
                    <a:pt x="848106" y="8991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8149" y="6140957"/>
              <a:ext cx="100584" cy="365759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49401" y="5317997"/>
              <a:ext cx="2194560" cy="1005840"/>
            </a:xfrm>
            <a:custGeom>
              <a:avLst/>
              <a:gdLst/>
              <a:ahLst/>
              <a:cxnLst/>
              <a:rect l="l" t="t" r="r" b="b"/>
              <a:pathLst>
                <a:path w="2194560" h="1005839">
                  <a:moveTo>
                    <a:pt x="0" y="1005839"/>
                  </a:moveTo>
                  <a:lnTo>
                    <a:pt x="2194560" y="1005839"/>
                  </a:lnTo>
                </a:path>
                <a:path w="2194560" h="1005839">
                  <a:moveTo>
                    <a:pt x="0" y="0"/>
                  </a:moveTo>
                  <a:lnTo>
                    <a:pt x="2194560" y="0"/>
                  </a:lnTo>
                </a:path>
              </a:pathLst>
            </a:custGeom>
            <a:ln w="914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9"/>
          <p:cNvSpPr txBox="1"/>
          <p:nvPr/>
        </p:nvSpPr>
        <p:spPr>
          <a:xfrm>
            <a:off x="3130768" y="6018355"/>
            <a:ext cx="5465316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5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SGBD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5"/>
              </a:lnSpc>
            </a:pPr>
            <a:r>
              <a:rPr sz="1600" b="1" spc="-5" dirty="0">
                <a:latin typeface="Arial"/>
                <a:cs typeface="Arial"/>
              </a:rPr>
              <a:t>Niveaux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représentation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données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7164" y="447610"/>
            <a:ext cx="8229600" cy="5933718"/>
          </a:xfrm>
        </p:spPr>
        <p:txBody>
          <a:bodyPr>
            <a:normAutofit/>
          </a:bodyPr>
          <a:lstStyle/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niveau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externe</a:t>
            </a:r>
            <a:endParaRPr lang="fr-FR" dirty="0" smtClean="0">
              <a:latin typeface="Arial"/>
              <a:cs typeface="Arial"/>
            </a:endParaRPr>
          </a:p>
          <a:p>
            <a:pPr marL="812800" marR="5080" lvl="2">
              <a:lnSpc>
                <a:spcPts val="2080"/>
              </a:lnSpc>
              <a:spcBef>
                <a:spcPts val="235"/>
              </a:spcBef>
            </a:pPr>
            <a:r>
              <a:rPr lang="fr-FR" spc="-5" dirty="0" smtClean="0">
                <a:latin typeface="Arial MT"/>
                <a:cs typeface="Arial MT"/>
              </a:rPr>
              <a:t>Le </a:t>
            </a:r>
            <a:r>
              <a:rPr lang="fr-FR" dirty="0" smtClean="0">
                <a:latin typeface="Arial MT"/>
                <a:cs typeface="Arial MT"/>
              </a:rPr>
              <a:t>concept </a:t>
            </a:r>
            <a:r>
              <a:rPr lang="fr-FR" spc="-5" dirty="0" smtClean="0">
                <a:latin typeface="Arial MT"/>
                <a:cs typeface="Arial MT"/>
              </a:rPr>
              <a:t>de </a:t>
            </a:r>
            <a:r>
              <a:rPr lang="fr-FR" b="1" i="1" spc="-5" dirty="0" smtClean="0">
                <a:latin typeface="Arial"/>
                <a:cs typeface="Arial"/>
              </a:rPr>
              <a:t>vue </a:t>
            </a:r>
            <a:r>
              <a:rPr lang="fr-FR" spc="-5" dirty="0" smtClean="0">
                <a:latin typeface="Arial MT"/>
                <a:cs typeface="Arial MT"/>
              </a:rPr>
              <a:t>permet d'obtenir </a:t>
            </a:r>
            <a:r>
              <a:rPr lang="fr-FR" dirty="0" smtClean="0">
                <a:latin typeface="Arial MT"/>
                <a:cs typeface="Arial MT"/>
              </a:rPr>
              <a:t>l'indépendance </a:t>
            </a:r>
            <a:r>
              <a:rPr lang="fr-FR" spc="-49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logique</a:t>
            </a:r>
          </a:p>
          <a:p>
            <a:pPr marL="812800" marR="520065" lvl="2">
              <a:lnSpc>
                <a:spcPts val="1850"/>
              </a:lnSpc>
            </a:pPr>
            <a:r>
              <a:rPr lang="fr-FR" spc="-5" dirty="0" smtClean="0">
                <a:latin typeface="Arial MT"/>
                <a:cs typeface="Arial MT"/>
              </a:rPr>
              <a:t>La modification du schéma logique n’entraîne pas la </a:t>
            </a:r>
            <a:r>
              <a:rPr lang="fr-FR" spc="-43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modification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des applications</a:t>
            </a:r>
            <a:endParaRPr lang="fr-FR" dirty="0" smtClean="0">
              <a:latin typeface="Arial MT"/>
              <a:cs typeface="Arial MT"/>
            </a:endParaRPr>
          </a:p>
          <a:p>
            <a:pPr marL="584200" lvl="2" indent="0">
              <a:lnSpc>
                <a:spcPts val="1550"/>
              </a:lnSpc>
              <a:buNone/>
            </a:pPr>
            <a:r>
              <a:rPr lang="fr-FR" sz="2000" spc="-5" dirty="0" smtClean="0">
                <a:latin typeface="Arial MT"/>
                <a:cs typeface="Arial MT"/>
              </a:rPr>
              <a:t>(une</a:t>
            </a:r>
            <a:r>
              <a:rPr lang="fr-FR" sz="2000" spc="10" dirty="0" smtClean="0">
                <a:latin typeface="Arial MT"/>
                <a:cs typeface="Arial MT"/>
              </a:rPr>
              <a:t> </a:t>
            </a:r>
            <a:r>
              <a:rPr lang="fr-FR" sz="2000" spc="-5" dirty="0" smtClean="0">
                <a:latin typeface="Arial MT"/>
                <a:cs typeface="Arial MT"/>
              </a:rPr>
              <a:t>modification</a:t>
            </a:r>
            <a:r>
              <a:rPr lang="fr-FR" sz="2000" spc="10" dirty="0" smtClean="0">
                <a:latin typeface="Arial MT"/>
                <a:cs typeface="Arial MT"/>
              </a:rPr>
              <a:t> </a:t>
            </a:r>
            <a:r>
              <a:rPr lang="fr-FR" sz="2000" spc="-5" dirty="0" smtClean="0">
                <a:latin typeface="Arial MT"/>
                <a:cs typeface="Arial MT"/>
              </a:rPr>
              <a:t>des</a:t>
            </a:r>
            <a:r>
              <a:rPr lang="fr-FR" sz="2000" spc="15" dirty="0" smtClean="0">
                <a:latin typeface="Arial MT"/>
                <a:cs typeface="Arial MT"/>
              </a:rPr>
              <a:t> </a:t>
            </a:r>
            <a:r>
              <a:rPr lang="fr-FR" sz="2000" spc="-5" dirty="0" smtClean="0">
                <a:latin typeface="Arial MT"/>
                <a:cs typeface="Arial MT"/>
              </a:rPr>
              <a:t>vues</a:t>
            </a:r>
            <a:r>
              <a:rPr lang="fr-FR" sz="2000" spc="10" dirty="0" smtClean="0">
                <a:latin typeface="Arial MT"/>
                <a:cs typeface="Arial MT"/>
              </a:rPr>
              <a:t> </a:t>
            </a:r>
            <a:r>
              <a:rPr lang="fr-FR" sz="2000" spc="-5" dirty="0" smtClean="0">
                <a:latin typeface="Arial MT"/>
                <a:cs typeface="Arial MT"/>
              </a:rPr>
              <a:t>est</a:t>
            </a:r>
            <a:r>
              <a:rPr lang="fr-FR" sz="2000" spc="10" dirty="0" smtClean="0">
                <a:latin typeface="Arial MT"/>
                <a:cs typeface="Arial MT"/>
              </a:rPr>
              <a:t> </a:t>
            </a:r>
            <a:r>
              <a:rPr lang="fr-FR" sz="2000" spc="-5" dirty="0" smtClean="0">
                <a:latin typeface="Arial MT"/>
                <a:cs typeface="Arial MT"/>
              </a:rPr>
              <a:t>cependant</a:t>
            </a:r>
            <a:r>
              <a:rPr lang="fr-FR" sz="2000" spc="15" dirty="0" smtClean="0">
                <a:latin typeface="Arial MT"/>
                <a:cs typeface="Arial MT"/>
              </a:rPr>
              <a:t> </a:t>
            </a:r>
            <a:r>
              <a:rPr lang="fr-FR" sz="2000" spc="-5" dirty="0" smtClean="0">
                <a:latin typeface="Arial MT"/>
                <a:cs typeface="Arial MT"/>
              </a:rPr>
              <a:t>nécessaire)</a:t>
            </a:r>
            <a:endParaRPr lang="fr-FR" sz="2000" dirty="0" smtClean="0">
              <a:latin typeface="Arial MT"/>
              <a:cs typeface="Arial MT"/>
            </a:endParaRPr>
          </a:p>
          <a:p>
            <a:pPr marL="812800" marR="98425" lvl="2">
              <a:lnSpc>
                <a:spcPts val="1850"/>
              </a:lnSpc>
            </a:pPr>
            <a:r>
              <a:rPr lang="fr-FR" spc="-5" dirty="0" smtClean="0">
                <a:latin typeface="Arial MT"/>
                <a:cs typeface="Arial MT"/>
              </a:rPr>
              <a:t>Chaque vue correspond </a:t>
            </a:r>
            <a:r>
              <a:rPr lang="fr-FR" dirty="0" smtClean="0">
                <a:latin typeface="Arial MT"/>
                <a:cs typeface="Arial MT"/>
              </a:rPr>
              <a:t>à </a:t>
            </a:r>
            <a:r>
              <a:rPr lang="fr-FR" spc="-5" dirty="0" smtClean="0">
                <a:latin typeface="Arial MT"/>
                <a:cs typeface="Arial MT"/>
              </a:rPr>
              <a:t>la perception d’une partie des 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données, mais aussi des données qui peuvent être </a:t>
            </a:r>
            <a:r>
              <a:rPr lang="fr-FR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synthétisées </a:t>
            </a:r>
            <a:r>
              <a:rPr lang="fr-FR" dirty="0" smtClean="0">
                <a:latin typeface="Arial MT"/>
                <a:cs typeface="Arial MT"/>
              </a:rPr>
              <a:t>à </a:t>
            </a:r>
            <a:r>
              <a:rPr lang="fr-FR" spc="-5" dirty="0" smtClean="0">
                <a:latin typeface="Arial MT"/>
                <a:cs typeface="Arial MT"/>
              </a:rPr>
              <a:t>partir des informations représentées dans </a:t>
            </a:r>
            <a:r>
              <a:rPr lang="fr-FR" spc="-43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la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BD (par ex. statistiques)</a:t>
            </a:r>
            <a:endParaRPr lang="fr-FR" dirty="0" smtClean="0">
              <a:latin typeface="Arial MT"/>
              <a:cs typeface="Arial MT"/>
            </a:endParaRPr>
          </a:p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</a:t>
            </a:r>
            <a:r>
              <a:rPr lang="fr-FR" b="1" spc="-10" dirty="0" smtClean="0">
                <a:solidFill>
                  <a:srgbClr val="000080"/>
                </a:solidFill>
                <a:latin typeface="Arial"/>
                <a:cs typeface="Arial"/>
              </a:rPr>
              <a:t> niveau conceptuel</a:t>
            </a:r>
            <a:endParaRPr lang="fr-FR" dirty="0" smtClean="0">
              <a:latin typeface="Arial"/>
              <a:cs typeface="Arial"/>
            </a:endParaRPr>
          </a:p>
          <a:p>
            <a:pPr marL="812800" marR="5080" lvl="2">
              <a:lnSpc>
                <a:spcPts val="2080"/>
              </a:lnSpc>
              <a:spcBef>
                <a:spcPts val="235"/>
              </a:spcBef>
            </a:pPr>
            <a:r>
              <a:rPr lang="fr-FR" spc="-5" dirty="0" smtClean="0">
                <a:latin typeface="Arial MT"/>
                <a:cs typeface="Arial MT"/>
              </a:rPr>
              <a:t>il </a:t>
            </a:r>
            <a:r>
              <a:rPr lang="fr-FR" dirty="0" smtClean="0">
                <a:latin typeface="Arial MT"/>
                <a:cs typeface="Arial MT"/>
              </a:rPr>
              <a:t>contient </a:t>
            </a:r>
            <a:r>
              <a:rPr lang="fr-FR" spc="-5" dirty="0" smtClean="0">
                <a:latin typeface="Arial MT"/>
                <a:cs typeface="Arial MT"/>
              </a:rPr>
              <a:t>la description des données et </a:t>
            </a:r>
            <a:r>
              <a:rPr lang="fr-FR" dirty="0" smtClean="0">
                <a:latin typeface="Arial MT"/>
                <a:cs typeface="Arial MT"/>
              </a:rPr>
              <a:t>des </a:t>
            </a:r>
            <a:r>
              <a:rPr lang="fr-FR" spc="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contraintes</a:t>
            </a:r>
            <a:r>
              <a:rPr lang="fr-FR" spc="-3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d’intégrité</a:t>
            </a:r>
            <a:r>
              <a:rPr lang="fr-FR" spc="-3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(Dictionnaire</a:t>
            </a:r>
            <a:r>
              <a:rPr lang="fr-FR" spc="-3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</a:t>
            </a:r>
            <a:r>
              <a:rPr lang="fr-FR" spc="-3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Données)</a:t>
            </a:r>
          </a:p>
          <a:p>
            <a:pPr marL="812800" marR="476250" lvl="2">
              <a:lnSpc>
                <a:spcPts val="2080"/>
              </a:lnSpc>
            </a:pPr>
            <a:r>
              <a:rPr lang="fr-FR" dirty="0" smtClean="0">
                <a:latin typeface="Arial MT"/>
                <a:cs typeface="Arial MT"/>
              </a:rPr>
              <a:t>le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schéma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logique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découle</a:t>
            </a:r>
            <a:r>
              <a:rPr lang="fr-FR" spc="-2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d’une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activité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de </a:t>
            </a:r>
            <a:r>
              <a:rPr lang="fr-FR" spc="-484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modélisation</a:t>
            </a:r>
          </a:p>
          <a:p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Le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niveau</a:t>
            </a:r>
            <a:r>
              <a:rPr lang="fr-FR" b="1" spc="-15" dirty="0" smtClean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lang="fr-FR" b="1" spc="-5" dirty="0" smtClean="0">
                <a:solidFill>
                  <a:srgbClr val="000080"/>
                </a:solidFill>
                <a:latin typeface="Arial"/>
                <a:cs typeface="Arial"/>
              </a:rPr>
              <a:t>interne</a:t>
            </a:r>
            <a:endParaRPr lang="fr-FR" dirty="0" smtClean="0">
              <a:latin typeface="Arial"/>
              <a:cs typeface="Arial"/>
            </a:endParaRPr>
          </a:p>
          <a:p>
            <a:pPr lvl="1"/>
            <a:r>
              <a:rPr lang="fr-FR" spc="-5" dirty="0" smtClean="0">
                <a:latin typeface="Arial MT"/>
                <a:cs typeface="Arial MT"/>
              </a:rPr>
              <a:t>il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correspond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aux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structures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de</a:t>
            </a:r>
            <a:r>
              <a:rPr lang="fr-FR" spc="-2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stockage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spc="-5" dirty="0" smtClean="0">
                <a:latin typeface="Arial MT"/>
                <a:cs typeface="Arial MT"/>
              </a:rPr>
              <a:t>et</a:t>
            </a:r>
            <a:r>
              <a:rPr lang="fr-FR" spc="-1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aux </a:t>
            </a:r>
            <a:r>
              <a:rPr lang="fr-FR" spc="-484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moyens</a:t>
            </a:r>
            <a:r>
              <a:rPr lang="fr-FR" spc="-10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d’</a:t>
            </a:r>
            <a:r>
              <a:rPr lang="fr-FR" dirty="0" err="1" smtClean="0">
                <a:latin typeface="Arial MT"/>
                <a:cs typeface="Arial MT"/>
              </a:rPr>
              <a:t>accés</a:t>
            </a:r>
            <a:r>
              <a:rPr lang="fr-FR" spc="-5" dirty="0" smtClean="0">
                <a:latin typeface="Arial MT"/>
                <a:cs typeface="Arial MT"/>
              </a:rPr>
              <a:t> </a:t>
            </a:r>
            <a:r>
              <a:rPr lang="fr-FR" dirty="0" smtClean="0">
                <a:latin typeface="Arial MT"/>
                <a:cs typeface="Arial MT"/>
              </a:rPr>
              <a:t>(index)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7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126</TotalTime>
  <Words>1214</Words>
  <Application>Microsoft Office PowerPoint</Application>
  <PresentationFormat>Affichage à l'écran (4:3)</PresentationFormat>
  <Paragraphs>256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Essentiel</vt:lpstr>
      <vt:lpstr>INTRODUCTION AUX BD</vt:lpstr>
      <vt:lpstr>Notions intuitives </vt:lpstr>
      <vt:lpstr>Des fichiers aux Base de Données</vt:lpstr>
      <vt:lpstr>Objectifs et avantages des SGBD</vt:lpstr>
      <vt:lpstr>Contrôler les données </vt:lpstr>
      <vt:lpstr>Présentation PowerPoint</vt:lpstr>
      <vt:lpstr>Présentation PowerPoint</vt:lpstr>
      <vt:lpstr>L’architecture ANSI/SPARC</vt:lpstr>
      <vt:lpstr>Présentation PowerPoint</vt:lpstr>
      <vt:lpstr>Pour résumer : </vt:lpstr>
      <vt:lpstr>Notion de modélisation des données</vt:lpstr>
      <vt:lpstr>Le modèle Entité-Association </vt:lpstr>
      <vt:lpstr>Les propriétés </vt:lpstr>
      <vt:lpstr>Les associations </vt:lpstr>
      <vt:lpstr>Les cardinalités </vt:lpstr>
      <vt:lpstr>Présentation PowerPoint</vt:lpstr>
      <vt:lpstr>Lien fonctionnel 1:n</vt:lpstr>
      <vt:lpstr>Lien hiérarchique n:1</vt:lpstr>
      <vt:lpstr>Lien maillé n:m</vt:lpstr>
      <vt:lpstr>Présentation PowerPoint</vt:lpstr>
      <vt:lpstr>Les différents modèles de données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Cheikhou</dc:creator>
  <cp:lastModifiedBy>Cheikhou</cp:lastModifiedBy>
  <cp:revision>17</cp:revision>
  <dcterms:created xsi:type="dcterms:W3CDTF">2021-07-26T20:43:47Z</dcterms:created>
  <dcterms:modified xsi:type="dcterms:W3CDTF">2021-07-26T22:50:35Z</dcterms:modified>
</cp:coreProperties>
</file>