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87" r:id="rId4"/>
    <p:sldId id="260" r:id="rId5"/>
    <p:sldId id="299" r:id="rId6"/>
    <p:sldId id="300" r:id="rId7"/>
    <p:sldId id="301" r:id="rId8"/>
    <p:sldId id="263" r:id="rId9"/>
    <p:sldId id="259" r:id="rId10"/>
    <p:sldId id="289" r:id="rId11"/>
    <p:sldId id="290" r:id="rId12"/>
    <p:sldId id="261" r:id="rId13"/>
    <p:sldId id="288" r:id="rId14"/>
    <p:sldId id="257" r:id="rId15"/>
    <p:sldId id="262" r:id="rId16"/>
    <p:sldId id="291" r:id="rId17"/>
    <p:sldId id="292" r:id="rId18"/>
    <p:sldId id="293" r:id="rId19"/>
    <p:sldId id="294" r:id="rId20"/>
    <p:sldId id="295" r:id="rId21"/>
    <p:sldId id="264" r:id="rId22"/>
    <p:sldId id="265" r:id="rId23"/>
    <p:sldId id="266" r:id="rId24"/>
    <p:sldId id="286" r:id="rId25"/>
    <p:sldId id="296" r:id="rId26"/>
    <p:sldId id="267" r:id="rId27"/>
    <p:sldId id="268" r:id="rId28"/>
    <p:sldId id="270" r:id="rId29"/>
    <p:sldId id="271" r:id="rId30"/>
    <p:sldId id="278" r:id="rId31"/>
    <p:sldId id="279" r:id="rId32"/>
    <p:sldId id="280" r:id="rId33"/>
    <p:sldId id="281" r:id="rId34"/>
    <p:sldId id="269" r:id="rId35"/>
    <p:sldId id="282" r:id="rId36"/>
    <p:sldId id="272" r:id="rId37"/>
    <p:sldId id="283" r:id="rId38"/>
    <p:sldId id="284" r:id="rId39"/>
    <p:sldId id="273" r:id="rId40"/>
    <p:sldId id="274" r:id="rId41"/>
    <p:sldId id="275" r:id="rId42"/>
    <p:sldId id="276" r:id="rId43"/>
    <p:sldId id="277" r:id="rId44"/>
    <p:sldId id="297" r:id="rId45"/>
    <p:sldId id="298" r:id="rId46"/>
  </p:sldIdLst>
  <p:sldSz cx="12192000" cy="6858000"/>
  <p:notesSz cx="7102475" cy="102330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3594" autoAdjust="0"/>
  </p:normalViewPr>
  <p:slideViewPr>
    <p:cSldViewPr snapToGrid="0">
      <p:cViewPr>
        <p:scale>
          <a:sx n="70" d="100"/>
          <a:sy n="70" d="100"/>
        </p:scale>
        <p:origin x="-618" y="-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FE36AD9-1478-4EC6-BBDC-28CF6B7C4548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03BDD0AF-BBF3-4318-BD32-4288FF391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4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8D0D3-7F5F-403E-97D5-35083828C6DA}" type="slidenum">
              <a:rPr lang="fr-FR"/>
              <a:pPr/>
              <a:t>3</a:t>
            </a:fld>
            <a:endParaRPr lang="fr-FR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1BD1E-B3B4-4148-B9D9-F7738826A0BF}" type="slidenum">
              <a:rPr lang="fr-FR"/>
              <a:pPr/>
              <a:t>25</a:t>
            </a:fld>
            <a:endParaRPr lang="fr-FR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DD0AF-BBF3-4318-BD32-4288FF391C62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8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B11E3-C57F-4A9C-AA88-C3B4C81654FD}" type="slidenum">
              <a:rPr lang="fr-FR"/>
              <a:pPr/>
              <a:t>10</a:t>
            </a:fld>
            <a:endParaRPr lang="fr-FR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89261-3155-4D12-9422-AC7C9997FB87}" type="slidenum">
              <a:rPr lang="fr-FR"/>
              <a:pPr/>
              <a:t>11</a:t>
            </a:fld>
            <a:endParaRPr lang="fr-F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BE4B2-491A-40BA-9D74-066DAF3AE399}" type="slidenum">
              <a:rPr lang="fr-FR"/>
              <a:pPr/>
              <a:t>13</a:t>
            </a:fld>
            <a:endParaRPr lang="fr-FR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9D737-9423-44DF-90AE-FEB947050ADA}" type="slidenum">
              <a:rPr lang="fr-FR"/>
              <a:pPr/>
              <a:t>16</a:t>
            </a:fld>
            <a:endParaRPr lang="fr-FR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088DD-81C2-44EE-8653-26866A0139DC}" type="slidenum">
              <a:rPr lang="fr-FR"/>
              <a:pPr/>
              <a:t>17</a:t>
            </a:fld>
            <a:endParaRPr lang="fr-FR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FAAE4-8759-4783-9C0C-417FD14CEF83}" type="slidenum">
              <a:rPr lang="fr-FR"/>
              <a:pPr/>
              <a:t>18</a:t>
            </a:fld>
            <a:endParaRPr lang="fr-FR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6CE3B-EFEF-4AF6-BCF4-05A20550C0C2}" type="slidenum">
              <a:rPr lang="fr-FR"/>
              <a:pPr/>
              <a:t>19</a:t>
            </a:fld>
            <a:endParaRPr lang="fr-FR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8D9C48-021F-4217-878B-A04CE0BEDA19}" type="slidenum">
              <a:rPr lang="fr-FR"/>
              <a:pPr/>
              <a:t>20</a:t>
            </a:fld>
            <a:endParaRPr lang="fr-FR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75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8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8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6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5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7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4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4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75E3-8569-4B2C-B265-3422B6A20544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4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thiam@univ-thies.s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fadace.developpez.com/sgbdcmp/" TargetMode="External"/><Relationship Id="rId7" Type="http://schemas.openxmlformats.org/officeDocument/2006/relationships/hyperlink" Target="http://oracleimg.com/admin/images/ocom/hp_ora_logo.gi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u="none" strike="noStrike" baseline="0" dirty="0" smtClean="0">
                <a:solidFill>
                  <a:srgbClr val="3333B3"/>
                </a:solidFill>
                <a:latin typeface="NimbusSanL-Bold"/>
              </a:rPr>
              <a:t>Cours de Base de Données</a:t>
            </a:r>
            <a:br>
              <a:rPr lang="fr-FR" b="1" i="0" u="none" strike="noStrike" baseline="0" dirty="0" smtClean="0">
                <a:solidFill>
                  <a:srgbClr val="3333B3"/>
                </a:solidFill>
                <a:latin typeface="NimbusSanL-Bold"/>
              </a:rPr>
            </a:br>
            <a:r>
              <a:rPr lang="fr-FR" b="1" i="0" u="none" strike="noStrike" baseline="0" dirty="0" smtClean="0">
                <a:solidFill>
                  <a:srgbClr val="3333B3"/>
                </a:solidFill>
                <a:latin typeface="NimbusSanL-Bold"/>
              </a:rPr>
              <a:t>Cours n.1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Cheikhou</a:t>
            </a:r>
            <a:r>
              <a:rPr lang="fr-FR" dirty="0" smtClean="0"/>
              <a:t> THIAM – </a:t>
            </a:r>
            <a:r>
              <a:rPr lang="fr-FR" dirty="0" smtClean="0">
                <a:hlinkClick r:id="rId2"/>
              </a:rPr>
              <a:t>cthiam@univ-thies.sn</a:t>
            </a:r>
            <a:endParaRPr lang="fr-FR" dirty="0" smtClean="0"/>
          </a:p>
          <a:p>
            <a:r>
              <a:rPr lang="fr-FR" dirty="0" smtClean="0"/>
              <a:t>UFR Sciences Economique et Sociales</a:t>
            </a:r>
          </a:p>
          <a:p>
            <a:r>
              <a:rPr lang="fr-FR" dirty="0" smtClean="0"/>
              <a:t>2018-2019</a:t>
            </a:r>
            <a:endParaRPr lang="fr-FR" dirty="0" smtClean="0"/>
          </a:p>
          <a:p>
            <a:r>
              <a:rPr lang="fr-FR" dirty="0" smtClean="0"/>
              <a:t>Université de THIES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48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03200" y="123825"/>
            <a:ext cx="1168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fr-FR" sz="4400" dirty="0"/>
              <a:t>Bases de données omniprésentes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31800" y="1052513"/>
            <a:ext cx="11616267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3200" dirty="0"/>
              <a:t>Les bases de données sont omniprésentes 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Hautes Écoles, Universités 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400" i="1" dirty="0"/>
              <a:t>Données sur les étudiants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fr-FR" sz="2000" i="1" dirty="0"/>
              <a:t>Id, nom, prénom, classe, section, cycle, année…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400" i="1" dirty="0"/>
              <a:t>Données sur les formations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fr-FR" sz="2000" i="1" dirty="0"/>
              <a:t>matière, intervenant (enseignant), public, salle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400" i="1" dirty="0"/>
              <a:t>Données sur les résultats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fr-FR" sz="2000" i="1" dirty="0"/>
              <a:t>matière, intervenant (enseignant), pondération, résultat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Entreprises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400" i="1" dirty="0"/>
              <a:t>fichiers clients, fournisseurs, commandes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400" i="1" dirty="0"/>
              <a:t>facturation,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400" i="1" dirty="0"/>
              <a:t>gestion de stock, inventaire.</a:t>
            </a:r>
          </a:p>
        </p:txBody>
      </p:sp>
    </p:spTree>
    <p:extLst>
      <p:ext uri="{BB962C8B-B14F-4D97-AF65-F5344CB8AC3E}">
        <p14:creationId xmlns:p14="http://schemas.microsoft.com/office/powerpoint/2010/main" val="32359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03200" y="123825"/>
            <a:ext cx="1168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fr-FR" sz="4400" dirty="0"/>
              <a:t>Bases de données omniprésentes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31800" y="1052513"/>
            <a:ext cx="11616267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3200" dirty="0"/>
              <a:t>Les bases de données sont omniprésentes 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Bibliothèques 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400" i="1" dirty="0"/>
              <a:t>Données sur les lecteurs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fr-FR" sz="2000" i="1" dirty="0"/>
              <a:t>Id, nom, prénom, statistiques, montant dû…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400" i="1" dirty="0"/>
              <a:t>Données sur les livres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fr-FR" sz="2000" i="1" dirty="0"/>
              <a:t>Titre, ISBN, auteur, genre, code, emplacement, emprunts, collection, éditeurs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400" i="1" dirty="0"/>
              <a:t>Données sur les auteurs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fr-FR" sz="2000" i="1" dirty="0"/>
              <a:t>Livres, adresse, nom, prénom,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Privé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400" i="1" dirty="0"/>
              <a:t>Collection de CD ou DVD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BE" sz="2400" i="1" dirty="0"/>
              <a:t>Contenu de congélateur</a:t>
            </a:r>
            <a:endParaRPr lang="fr-FR" sz="2400" i="1" dirty="0"/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4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441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Spécificités d’un SGBD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Très </a:t>
            </a:r>
            <a:r>
              <a:rPr lang="fr-FR" dirty="0"/>
              <a:t>grande </a:t>
            </a:r>
            <a:r>
              <a:rPr lang="fr-FR" dirty="0" smtClean="0"/>
              <a:t>quantité  </a:t>
            </a:r>
            <a:r>
              <a:rPr lang="fr-FR" dirty="0"/>
              <a:t>de </a:t>
            </a:r>
            <a:r>
              <a:rPr lang="fr-FR" dirty="0" smtClean="0"/>
              <a:t>données à gérer</a:t>
            </a:r>
            <a:endParaRPr lang="fr-FR" dirty="0"/>
          </a:p>
          <a:p>
            <a:r>
              <a:rPr lang="fr-FR" dirty="0"/>
              <a:t> Besoin d’interroger, mettre </a:t>
            </a:r>
            <a:r>
              <a:rPr lang="fr-FR" dirty="0" smtClean="0"/>
              <a:t>à </a:t>
            </a:r>
            <a:r>
              <a:rPr lang="fr-FR" dirty="0"/>
              <a:t>jour souvent, rapidement </a:t>
            </a:r>
            <a:r>
              <a:rPr lang="fr-FR" dirty="0" smtClean="0"/>
              <a:t>et efficacement </a:t>
            </a:r>
            <a:r>
              <a:rPr lang="fr-FR" dirty="0"/>
              <a:t>ces </a:t>
            </a:r>
            <a:r>
              <a:rPr lang="fr-FR" dirty="0" smtClean="0"/>
              <a:t>données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smtClean="0"/>
              <a:t>Contr</a:t>
            </a:r>
            <a:r>
              <a:rPr lang="fr-FR" dirty="0"/>
              <a:t>ô</a:t>
            </a:r>
            <a:r>
              <a:rPr lang="fr-FR" dirty="0" smtClean="0"/>
              <a:t>ler </a:t>
            </a:r>
            <a:r>
              <a:rPr lang="fr-FR" dirty="0"/>
              <a:t>la redondance d’information</a:t>
            </a:r>
          </a:p>
          <a:p>
            <a:r>
              <a:rPr lang="fr-FR" dirty="0"/>
              <a:t> Partage des </a:t>
            </a:r>
            <a:r>
              <a:rPr lang="fr-FR" dirty="0" smtClean="0"/>
              <a:t>données </a:t>
            </a:r>
            <a:r>
              <a:rPr lang="fr-FR" dirty="0"/>
              <a:t>/ </a:t>
            </a:r>
            <a:r>
              <a:rPr lang="fr-FR" dirty="0" smtClean="0"/>
              <a:t>Accès </a:t>
            </a:r>
            <a:r>
              <a:rPr lang="fr-FR" dirty="0"/>
              <a:t>concurrents</a:t>
            </a:r>
          </a:p>
          <a:p>
            <a:r>
              <a:rPr lang="fr-FR" dirty="0"/>
              <a:t> </a:t>
            </a:r>
            <a:r>
              <a:rPr lang="fr-FR" dirty="0" smtClean="0"/>
              <a:t>Gérer </a:t>
            </a:r>
            <a:r>
              <a:rPr lang="fr-FR" dirty="0"/>
              <a:t>les autorisation </a:t>
            </a:r>
            <a:r>
              <a:rPr lang="fr-FR" dirty="0" smtClean="0"/>
              <a:t>d’accès </a:t>
            </a:r>
            <a:r>
              <a:rPr lang="fr-FR" dirty="0"/>
              <a:t>/ </a:t>
            </a:r>
            <a:r>
              <a:rPr lang="fr-FR" dirty="0" smtClean="0"/>
              <a:t>Sécurit é </a:t>
            </a:r>
            <a:r>
              <a:rPr lang="fr-FR" dirty="0"/>
              <a:t>des </a:t>
            </a:r>
            <a:r>
              <a:rPr lang="fr-FR" dirty="0" smtClean="0"/>
              <a:t>données</a:t>
            </a:r>
            <a:endParaRPr lang="fr-FR" dirty="0"/>
          </a:p>
          <a:p>
            <a:r>
              <a:rPr lang="fr-FR" dirty="0"/>
              <a:t> Offrir des interfaces </a:t>
            </a:r>
            <a:r>
              <a:rPr lang="fr-FR" dirty="0" smtClean="0"/>
              <a:t>d’accès </a:t>
            </a:r>
            <a:r>
              <a:rPr lang="fr-FR" dirty="0"/>
              <a:t>multiples</a:t>
            </a:r>
          </a:p>
          <a:p>
            <a:r>
              <a:rPr lang="fr-FR" dirty="0"/>
              <a:t> </a:t>
            </a:r>
            <a:r>
              <a:rPr lang="fr-FR" dirty="0" smtClean="0"/>
              <a:t>Vérifier </a:t>
            </a:r>
            <a:r>
              <a:rPr lang="fr-FR" dirty="0"/>
              <a:t>les contraintes </a:t>
            </a:r>
            <a:r>
              <a:rPr lang="fr-FR" dirty="0" smtClean="0"/>
              <a:t>d’intégrité</a:t>
            </a:r>
            <a:endParaRPr lang="fr-FR" dirty="0"/>
          </a:p>
          <a:p>
            <a:r>
              <a:rPr lang="fr-FR" dirty="0"/>
              <a:t> Assurer la reprise </a:t>
            </a:r>
            <a:r>
              <a:rPr lang="fr-FR" dirty="0" smtClean="0"/>
              <a:t>après </a:t>
            </a:r>
            <a:r>
              <a:rPr lang="fr-FR" dirty="0"/>
              <a:t>panne</a:t>
            </a:r>
          </a:p>
        </p:txBody>
      </p:sp>
    </p:spTree>
    <p:extLst>
      <p:ext uri="{BB962C8B-B14F-4D97-AF65-F5344CB8AC3E}">
        <p14:creationId xmlns:p14="http://schemas.microsoft.com/office/powerpoint/2010/main" val="168940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GVdK = CUY</a:t>
            </a:r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203200" y="123825"/>
            <a:ext cx="1168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fr-FR" sz="4400" dirty="0"/>
              <a:t>Utilisation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239185" y="692151"/>
            <a:ext cx="46101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fr-BE" sz="3200" dirty="0"/>
              <a:t>Voir article « </a:t>
            </a:r>
            <a:r>
              <a:rPr lang="fr-BE" sz="3200" dirty="0">
                <a:hlinkClick r:id="rId3"/>
              </a:rPr>
              <a:t>Quel SGBD choisir</a:t>
            </a:r>
            <a:r>
              <a:rPr lang="fr-BE" sz="3200" dirty="0"/>
              <a:t> »</a:t>
            </a:r>
            <a:endParaRPr lang="fr-FR" sz="32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Access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 err="1"/>
              <a:t>Paradox</a:t>
            </a:r>
            <a:endParaRPr lang="fr-FR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Sybase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SQL Server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Oracle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BE" sz="2800" dirty="0"/>
              <a:t>MySQL (libre avec PHP)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BE" sz="2800" dirty="0" err="1"/>
              <a:t>InterBase</a:t>
            </a:r>
            <a:endParaRPr lang="fr-BE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BE" sz="2800" dirty="0" err="1"/>
              <a:t>PostGreSQL</a:t>
            </a:r>
            <a:endParaRPr lang="fr-BE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BE" sz="2800" dirty="0" err="1"/>
              <a:t>SQLite</a:t>
            </a:r>
            <a:endParaRPr lang="fr-FR" sz="2800" dirty="0"/>
          </a:p>
        </p:txBody>
      </p:sp>
      <p:pic>
        <p:nvPicPr>
          <p:cNvPr id="314374" name="Picture 6" descr="logo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4724400"/>
            <a:ext cx="1270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76" name="Picture 8" descr="Logo Postre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67" y="5589589"/>
            <a:ext cx="2495551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78" name="Picture 10" descr="Logo SQL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401" y="5961064"/>
            <a:ext cx="2806700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80" name="Picture 12" descr="Logo Oracle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1" y="4292601"/>
            <a:ext cx="31496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82" name="Picture 14" descr="Logo Ac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118" y="2060575"/>
            <a:ext cx="772583" cy="59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84" name="Picture 16" descr="Logo ASE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17" y="2781301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86" name="Picture 18" descr="Logo AS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3328989"/>
            <a:ext cx="2688167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9978"/>
          </a:xfrm>
        </p:spPr>
        <p:txBody>
          <a:bodyPr>
            <a:normAutofit/>
          </a:bodyPr>
          <a:lstStyle/>
          <a:p>
            <a:r>
              <a:rPr lang="fr-FR" dirty="0"/>
              <a:t>Modèle </a:t>
            </a:r>
            <a:r>
              <a:rPr lang="fr-FR" dirty="0" smtClean="0"/>
              <a:t>relationnel des </a:t>
            </a:r>
            <a:r>
              <a:rPr lang="fr-FR" dirty="0"/>
              <a:t>données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12" y="1148618"/>
            <a:ext cx="8597950" cy="53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5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ARCHITECTURE A TROIS NIVEAUX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1236843"/>
            <a:ext cx="9053384" cy="46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03200" y="123825"/>
            <a:ext cx="1168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fr-FR" sz="4400" dirty="0"/>
              <a:t>Pourquoi pas Excel ? (1)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117600" y="1219200"/>
            <a:ext cx="106680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BE" sz="3200" dirty="0"/>
              <a:t>Et c’est parti… </a:t>
            </a:r>
            <a:br>
              <a:rPr lang="fr-BE" sz="3200" dirty="0"/>
            </a:br>
            <a:r>
              <a:rPr lang="fr-BE" sz="3200" dirty="0"/>
              <a:t>j’attends ma première commande…</a:t>
            </a:r>
            <a:endParaRPr lang="fr-FR" sz="3200" i="1" dirty="0"/>
          </a:p>
        </p:txBody>
      </p:sp>
      <p:pic>
        <p:nvPicPr>
          <p:cNvPr id="10244" name="Picture 4" descr="xlste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2420939"/>
            <a:ext cx="1180888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03200" y="123825"/>
            <a:ext cx="1168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fr-FR" sz="4400" dirty="0"/>
              <a:t>Pourquoi pas Excel ? (2)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117600" y="1219201"/>
            <a:ext cx="106680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BE" sz="3200" dirty="0"/>
              <a:t>Premier client, première commande…</a:t>
            </a:r>
            <a:endParaRPr lang="fr-FR" sz="3200" i="1" dirty="0"/>
          </a:p>
        </p:txBody>
      </p:sp>
      <p:pic>
        <p:nvPicPr>
          <p:cNvPr id="11268" name="Picture 4" descr="xlste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1895475"/>
            <a:ext cx="11904133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6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GVdK = CUY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03200" y="123825"/>
            <a:ext cx="1168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fr-FR" sz="4400" dirty="0"/>
              <a:t>Pourquoi pas Excel ? (3)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07533" y="1269207"/>
            <a:ext cx="10668000" cy="50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BE" sz="3200" i="1" dirty="0"/>
              <a:t>Dans sa commande, mon client désire plusieurs produits …</a:t>
            </a:r>
            <a:endParaRPr lang="fr-FR" sz="3200" i="1" dirty="0"/>
          </a:p>
        </p:txBody>
      </p:sp>
      <p:pic>
        <p:nvPicPr>
          <p:cNvPr id="12292" name="Picture 4" descr="xlstep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1895476"/>
            <a:ext cx="11523133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2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GVdK = CUY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3200" y="123825"/>
            <a:ext cx="1168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fr-FR" sz="4400" dirty="0"/>
              <a:t>Pourquoi pas Excel ? (4)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117600" y="1219201"/>
            <a:ext cx="106680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3200" dirty="0"/>
              <a:t>Chiffre d’affaires pour les </a:t>
            </a:r>
            <a:r>
              <a:rPr lang="fr-FR" sz="3200" u="sng" dirty="0"/>
              <a:t>t</a:t>
            </a:r>
            <a:r>
              <a:rPr lang="fr-FR" sz="3200" dirty="0"/>
              <a:t>omate</a:t>
            </a:r>
            <a:r>
              <a:rPr lang="fr-FR" sz="3200" u="sng" dirty="0"/>
              <a:t>s</a:t>
            </a:r>
            <a:r>
              <a:rPr lang="fr-FR" sz="3200" dirty="0"/>
              <a:t> ?</a:t>
            </a:r>
          </a:p>
        </p:txBody>
      </p:sp>
      <p:pic>
        <p:nvPicPr>
          <p:cNvPr id="13316" name="Picture 4" descr="xlstep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" y="1895476"/>
            <a:ext cx="11618384" cy="47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6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Evaluation - Contr</a:t>
            </a:r>
            <a:r>
              <a:rPr lang="fr-FR" b="1" dirty="0"/>
              <a:t>ô</a:t>
            </a:r>
            <a:r>
              <a:rPr lang="fr-FR" b="1" dirty="0" smtClean="0"/>
              <a:t>le continu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2cc </a:t>
            </a:r>
            <a:r>
              <a:rPr lang="fr-FR" dirty="0"/>
              <a:t>de </a:t>
            </a:r>
            <a:r>
              <a:rPr lang="fr-FR" dirty="0" smtClean="0"/>
              <a:t>1h-2h</a:t>
            </a:r>
            <a:endParaRPr lang="fr-FR" dirty="0"/>
          </a:p>
          <a:p>
            <a:r>
              <a:rPr lang="fr-FR" dirty="0"/>
              <a:t> TP </a:t>
            </a:r>
            <a:r>
              <a:rPr lang="fr-FR" dirty="0" smtClean="0"/>
              <a:t>not</a:t>
            </a:r>
            <a:r>
              <a:rPr lang="fr-FR" dirty="0"/>
              <a:t>é</a:t>
            </a:r>
            <a:r>
              <a:rPr lang="fr-FR" dirty="0" smtClean="0"/>
              <a:t> </a:t>
            </a:r>
            <a:r>
              <a:rPr lang="fr-FR" dirty="0"/>
              <a:t>+ note de suivi de TP</a:t>
            </a:r>
          </a:p>
          <a:p>
            <a:r>
              <a:rPr lang="pt-BR" dirty="0"/>
              <a:t> 1 CC terminal de </a:t>
            </a:r>
            <a:r>
              <a:rPr lang="pt-BR" dirty="0" smtClean="0"/>
              <a:t>2h-3h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4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GVdK = CUY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3200" y="123825"/>
            <a:ext cx="1168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fr-FR" sz="4400" dirty="0"/>
              <a:t>Pourquoi pas Excel ? (5)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117600" y="1219200"/>
            <a:ext cx="10668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3200" dirty="0"/>
              <a:t>Les défauts 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Redondance 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000" i="1" dirty="0"/>
              <a:t>Données répétées (info client si plusieurs commandes, info produit si plusieurs fois commandé…)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Réécriture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000" i="1" dirty="0"/>
              <a:t>Orthographe, perte de temps, mise à jour difficile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Nombre de lignes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000" i="1" dirty="0"/>
              <a:t>65535 = 2</a:t>
            </a:r>
            <a:r>
              <a:rPr lang="fr-FR" sz="2000" i="1" baseline="30000" dirty="0"/>
              <a:t>16</a:t>
            </a:r>
            <a:r>
              <a:rPr lang="fr-FR" sz="2000" i="1" dirty="0"/>
              <a:t> –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Mélange de divers types de données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BE" sz="2000" i="1" dirty="0"/>
              <a:t>Client, produit, commande, prix, …</a:t>
            </a:r>
            <a:endParaRPr lang="fr-FR" sz="2000" i="1" dirty="0"/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fr-FR" sz="2000" i="1" dirty="0"/>
              <a:t>gestion de stock, inventaire.</a:t>
            </a:r>
          </a:p>
        </p:txBody>
      </p:sp>
    </p:spTree>
    <p:extLst>
      <p:ext uri="{BB962C8B-B14F-4D97-AF65-F5344CB8AC3E}">
        <p14:creationId xmlns:p14="http://schemas.microsoft.com/office/powerpoint/2010/main" val="33455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751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Terminologie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09816"/>
            <a:ext cx="10515600" cy="4867147"/>
          </a:xfrm>
        </p:spPr>
        <p:txBody>
          <a:bodyPr>
            <a:normAutofit/>
          </a:bodyPr>
          <a:lstStyle/>
          <a:p>
            <a:r>
              <a:rPr lang="fr-FR" b="1" dirty="0" smtClean="0"/>
              <a:t>Définition </a:t>
            </a:r>
            <a:r>
              <a:rPr lang="fr-FR" b="1" dirty="0"/>
              <a:t>(Relation)</a:t>
            </a:r>
          </a:p>
          <a:p>
            <a:pPr lvl="1"/>
            <a:r>
              <a:rPr lang="fr-FR" dirty="0"/>
              <a:t>Une table avec des colonnes et des lignes</a:t>
            </a:r>
          </a:p>
          <a:p>
            <a:r>
              <a:rPr lang="fr-FR" b="1" dirty="0" smtClean="0"/>
              <a:t>Définition </a:t>
            </a:r>
            <a:r>
              <a:rPr lang="fr-FR" b="1" dirty="0"/>
              <a:t>(Attribut)</a:t>
            </a:r>
          </a:p>
          <a:p>
            <a:pPr lvl="1"/>
            <a:r>
              <a:rPr lang="fr-FR" dirty="0"/>
              <a:t>Une colonne </a:t>
            </a:r>
            <a:r>
              <a:rPr lang="fr-FR" dirty="0" smtClean="0"/>
              <a:t>nommée </a:t>
            </a:r>
            <a:r>
              <a:rPr lang="fr-FR" dirty="0"/>
              <a:t>de la relation</a:t>
            </a:r>
          </a:p>
          <a:p>
            <a:r>
              <a:rPr lang="fr-FR" b="1" dirty="0" smtClean="0"/>
              <a:t>Définition </a:t>
            </a:r>
            <a:r>
              <a:rPr lang="fr-FR" b="1" dirty="0"/>
              <a:t>(Domaine)</a:t>
            </a:r>
          </a:p>
          <a:p>
            <a:pPr lvl="1"/>
            <a:r>
              <a:rPr lang="fr-FR" dirty="0"/>
              <a:t>Un ensemble de valeurs admissibles pour un ou </a:t>
            </a:r>
            <a:r>
              <a:rPr lang="fr-FR" dirty="0" smtClean="0"/>
              <a:t>plusieurs attributs</a:t>
            </a:r>
            <a:endParaRPr lang="fr-FR" dirty="0"/>
          </a:p>
          <a:p>
            <a:r>
              <a:rPr lang="fr-FR" b="1" dirty="0" smtClean="0"/>
              <a:t>Définition </a:t>
            </a:r>
            <a:r>
              <a:rPr lang="fr-FR" b="1" dirty="0"/>
              <a:t>(</a:t>
            </a:r>
            <a:r>
              <a:rPr lang="fr-FR" b="1" dirty="0" err="1"/>
              <a:t>Tuple</a:t>
            </a:r>
            <a:r>
              <a:rPr lang="fr-FR" b="1" dirty="0"/>
              <a:t>)</a:t>
            </a:r>
          </a:p>
          <a:p>
            <a:pPr lvl="1"/>
            <a:r>
              <a:rPr lang="fr-FR" dirty="0"/>
              <a:t>Une ligne dans une relation</a:t>
            </a:r>
          </a:p>
        </p:txBody>
      </p:sp>
    </p:spTree>
    <p:extLst>
      <p:ext uri="{BB962C8B-B14F-4D97-AF65-F5344CB8AC3E}">
        <p14:creationId xmlns:p14="http://schemas.microsoft.com/office/powerpoint/2010/main" val="13009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31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Terminologie (2)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0006" y="1275008"/>
            <a:ext cx="10503794" cy="5177307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Définition </a:t>
            </a:r>
            <a:r>
              <a:rPr lang="fr-FR" sz="3200" b="1" dirty="0"/>
              <a:t>(</a:t>
            </a:r>
            <a:r>
              <a:rPr lang="fr-FR" sz="3200" b="1" dirty="0" smtClean="0"/>
              <a:t>Degr</a:t>
            </a:r>
            <a:r>
              <a:rPr lang="fr-FR" sz="3200" b="1" dirty="0"/>
              <a:t>é</a:t>
            </a:r>
            <a:r>
              <a:rPr lang="fr-FR" sz="3200" b="1" dirty="0" smtClean="0"/>
              <a:t>)</a:t>
            </a:r>
            <a:endParaRPr lang="fr-FR" sz="3200" b="1" dirty="0"/>
          </a:p>
          <a:p>
            <a:pPr lvl="1"/>
            <a:r>
              <a:rPr lang="fr-FR" sz="2800" dirty="0"/>
              <a:t>Nombre d’attributs d’une relation</a:t>
            </a:r>
          </a:p>
          <a:p>
            <a:r>
              <a:rPr lang="fr-FR" sz="3200" b="1" dirty="0" smtClean="0"/>
              <a:t>Définition </a:t>
            </a:r>
            <a:r>
              <a:rPr lang="fr-FR" sz="3200" b="1" dirty="0"/>
              <a:t>(</a:t>
            </a:r>
            <a:r>
              <a:rPr lang="fr-FR" sz="3200" b="1" dirty="0" smtClean="0"/>
              <a:t>Cardinalit</a:t>
            </a:r>
            <a:r>
              <a:rPr lang="fr-FR" sz="3200" b="1" dirty="0"/>
              <a:t>é</a:t>
            </a:r>
            <a:r>
              <a:rPr lang="fr-FR" sz="3200" b="1" dirty="0" smtClean="0"/>
              <a:t>)</a:t>
            </a:r>
            <a:endParaRPr lang="fr-FR" sz="3200" b="1" dirty="0"/>
          </a:p>
          <a:p>
            <a:pPr lvl="1"/>
            <a:r>
              <a:rPr lang="fr-FR" sz="2800" dirty="0"/>
              <a:t>Nombre de </a:t>
            </a:r>
            <a:r>
              <a:rPr lang="fr-FR" sz="2800" dirty="0" err="1"/>
              <a:t>tuples</a:t>
            </a:r>
            <a:r>
              <a:rPr lang="fr-FR" sz="2800" dirty="0"/>
              <a:t> d’une relation</a:t>
            </a:r>
          </a:p>
          <a:p>
            <a:r>
              <a:rPr lang="fr-FR" sz="3200" b="1" dirty="0" smtClean="0"/>
              <a:t>Définition </a:t>
            </a:r>
            <a:r>
              <a:rPr lang="fr-FR" sz="3200" b="1" dirty="0"/>
              <a:t>(</a:t>
            </a:r>
            <a:r>
              <a:rPr lang="fr-FR" sz="3200" b="1" dirty="0" smtClean="0"/>
              <a:t>Schéma </a:t>
            </a:r>
            <a:r>
              <a:rPr lang="fr-FR" sz="3200" b="1" dirty="0"/>
              <a:t>de relation)</a:t>
            </a:r>
          </a:p>
          <a:p>
            <a:pPr lvl="1"/>
            <a:r>
              <a:rPr lang="fr-FR" sz="2800" dirty="0"/>
              <a:t>Une relation </a:t>
            </a:r>
            <a:r>
              <a:rPr lang="fr-FR" sz="2800" dirty="0" smtClean="0"/>
              <a:t>nommée définie </a:t>
            </a:r>
            <a:r>
              <a:rPr lang="fr-FR" sz="2800" dirty="0"/>
              <a:t>par un ensemble de </a:t>
            </a:r>
            <a:r>
              <a:rPr lang="fr-FR" sz="2800" dirty="0" smtClean="0"/>
              <a:t>paires d’attribut </a:t>
            </a:r>
            <a:r>
              <a:rPr lang="fr-FR" sz="2800" dirty="0"/>
              <a:t>et de nom de domaine</a:t>
            </a:r>
          </a:p>
          <a:p>
            <a:r>
              <a:rPr lang="fr-FR" sz="3200" b="1" dirty="0" smtClean="0"/>
              <a:t>Définition </a:t>
            </a:r>
            <a:r>
              <a:rPr lang="fr-FR" sz="3200" b="1" dirty="0"/>
              <a:t>(Instance de relation)</a:t>
            </a:r>
          </a:p>
          <a:p>
            <a:pPr lvl="1"/>
            <a:r>
              <a:rPr lang="fr-FR" sz="2800" dirty="0"/>
              <a:t>Ensemble des </a:t>
            </a:r>
            <a:r>
              <a:rPr lang="fr-FR" sz="2800" dirty="0" err="1"/>
              <a:t>tuples</a:t>
            </a:r>
            <a:r>
              <a:rPr lang="fr-FR" sz="2800" dirty="0"/>
              <a:t> d’une relation</a:t>
            </a:r>
          </a:p>
        </p:txBody>
      </p:sp>
    </p:spTree>
    <p:extLst>
      <p:ext uri="{BB962C8B-B14F-4D97-AF65-F5344CB8AC3E}">
        <p14:creationId xmlns:p14="http://schemas.microsoft.com/office/powerpoint/2010/main" val="191884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/>
          <a:lstStyle/>
          <a:p>
            <a:pPr algn="ctr"/>
            <a:r>
              <a:rPr lang="fr-FR" b="1" dirty="0" smtClean="0"/>
              <a:t>Terminologie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66335"/>
            <a:ext cx="10515600" cy="4710628"/>
          </a:xfrm>
        </p:spPr>
        <p:txBody>
          <a:bodyPr>
            <a:normAutofit/>
          </a:bodyPr>
          <a:lstStyle/>
          <a:p>
            <a:r>
              <a:rPr lang="fr-FR" b="1" dirty="0" smtClean="0"/>
              <a:t>Définition </a:t>
            </a:r>
            <a:r>
              <a:rPr lang="fr-FR" b="1" dirty="0"/>
              <a:t>(</a:t>
            </a:r>
            <a:r>
              <a:rPr lang="fr-FR" b="1" dirty="0" smtClean="0"/>
              <a:t>Clé </a:t>
            </a:r>
            <a:r>
              <a:rPr lang="fr-FR" b="1" dirty="0"/>
              <a:t>candidate)</a:t>
            </a:r>
          </a:p>
          <a:p>
            <a:pPr lvl="1"/>
            <a:r>
              <a:rPr lang="fr-FR" dirty="0"/>
              <a:t>Ensemble minimum d’attributs qu’identifie de </a:t>
            </a:r>
            <a:r>
              <a:rPr lang="fr-FR" dirty="0" smtClean="0"/>
              <a:t>façon </a:t>
            </a:r>
            <a:r>
              <a:rPr lang="fr-FR" dirty="0"/>
              <a:t>unique </a:t>
            </a:r>
            <a:r>
              <a:rPr lang="fr-FR" dirty="0" smtClean="0"/>
              <a:t>un </a:t>
            </a:r>
            <a:r>
              <a:rPr lang="fr-FR" dirty="0" err="1" smtClean="0"/>
              <a:t>tuple</a:t>
            </a:r>
            <a:r>
              <a:rPr lang="fr-FR" dirty="0" smtClean="0"/>
              <a:t> </a:t>
            </a:r>
            <a:r>
              <a:rPr lang="fr-FR" dirty="0"/>
              <a:t>au sein d’une </a:t>
            </a:r>
            <a:r>
              <a:rPr lang="fr-FR" dirty="0" smtClean="0"/>
              <a:t>relation</a:t>
            </a:r>
            <a:endParaRPr lang="fr-FR" dirty="0"/>
          </a:p>
          <a:p>
            <a:r>
              <a:rPr lang="fr-FR" b="1" dirty="0" smtClean="0"/>
              <a:t>Définition </a:t>
            </a:r>
            <a:r>
              <a:rPr lang="fr-FR" b="1" dirty="0"/>
              <a:t>(Cl </a:t>
            </a:r>
            <a:r>
              <a:rPr lang="fr-FR" b="1" dirty="0" smtClean="0"/>
              <a:t>é </a:t>
            </a:r>
            <a:r>
              <a:rPr lang="fr-FR" b="1" dirty="0"/>
              <a:t>primaire)</a:t>
            </a:r>
          </a:p>
          <a:p>
            <a:pPr lvl="1"/>
            <a:r>
              <a:rPr lang="fr-FR" dirty="0"/>
              <a:t>La cl </a:t>
            </a:r>
            <a:r>
              <a:rPr lang="fr-FR" dirty="0" smtClean="0"/>
              <a:t>é </a:t>
            </a:r>
            <a:r>
              <a:rPr lang="fr-FR" dirty="0"/>
              <a:t>candidate choisie pour identifier de </a:t>
            </a:r>
            <a:r>
              <a:rPr lang="fr-FR" dirty="0" smtClean="0"/>
              <a:t>façon </a:t>
            </a:r>
            <a:r>
              <a:rPr lang="fr-FR" dirty="0"/>
              <a:t>unique </a:t>
            </a:r>
            <a:r>
              <a:rPr lang="fr-FR" dirty="0" smtClean="0"/>
              <a:t>les </a:t>
            </a:r>
            <a:r>
              <a:rPr lang="fr-FR" dirty="0" err="1" smtClean="0"/>
              <a:t>tuples</a:t>
            </a:r>
            <a:r>
              <a:rPr lang="fr-FR" dirty="0" smtClean="0"/>
              <a:t> </a:t>
            </a:r>
            <a:r>
              <a:rPr lang="fr-FR" dirty="0"/>
              <a:t>au sein de la relation</a:t>
            </a:r>
          </a:p>
          <a:p>
            <a:r>
              <a:rPr lang="fr-FR" b="1" dirty="0" smtClean="0"/>
              <a:t>Définition </a:t>
            </a:r>
            <a:r>
              <a:rPr lang="fr-FR" b="1" dirty="0"/>
              <a:t>(</a:t>
            </a:r>
            <a:r>
              <a:rPr lang="fr-FR" b="1" dirty="0" smtClean="0"/>
              <a:t>Clé étrangère</a:t>
            </a:r>
            <a:r>
              <a:rPr lang="fr-FR" b="1" dirty="0"/>
              <a:t>)</a:t>
            </a:r>
          </a:p>
          <a:p>
            <a:pPr lvl="1"/>
            <a:r>
              <a:rPr lang="fr-FR" dirty="0"/>
              <a:t>Un ensemble d’attributs d’une relation qui correspond </a:t>
            </a:r>
            <a:r>
              <a:rPr lang="fr-FR" dirty="0" smtClean="0"/>
              <a:t>à </a:t>
            </a:r>
            <a:r>
              <a:rPr lang="fr-FR" dirty="0"/>
              <a:t>une </a:t>
            </a:r>
            <a:r>
              <a:rPr lang="fr-FR" dirty="0" smtClean="0"/>
              <a:t>clé candidate </a:t>
            </a:r>
            <a:r>
              <a:rPr lang="fr-FR" dirty="0"/>
              <a:t>d’une relation</a:t>
            </a:r>
          </a:p>
        </p:txBody>
      </p:sp>
    </p:spTree>
    <p:extLst>
      <p:ext uri="{BB962C8B-B14F-4D97-AF65-F5344CB8AC3E}">
        <p14:creationId xmlns:p14="http://schemas.microsoft.com/office/powerpoint/2010/main" val="67263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7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Résumé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53" y="1246906"/>
            <a:ext cx="9769846" cy="53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e la date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GVdK = CUY</a:t>
            </a:r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203200" y="123825"/>
            <a:ext cx="1168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fr-FR" sz="4400" dirty="0"/>
              <a:t>Base de données (2)</a:t>
            </a:r>
          </a:p>
        </p:txBody>
      </p:sp>
      <p:graphicFrame>
        <p:nvGraphicFramePr>
          <p:cNvPr id="126980" name="Object 4"/>
          <p:cNvGraphicFramePr>
            <a:graphicFrameLocks/>
          </p:cNvGraphicFramePr>
          <p:nvPr/>
        </p:nvGraphicFramePr>
        <p:xfrm>
          <a:off x="99485" y="2703513"/>
          <a:ext cx="916516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lip" r:id="rId4" imgW="1815840" imgH="2286000" progId="MS_ClipArt_Gallery.2">
                  <p:embed/>
                </p:oleObj>
              </mc:Choice>
              <mc:Fallback>
                <p:oleObj name="Clip" r:id="rId4" imgW="1815840" imgH="22860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85" y="2703513"/>
                        <a:ext cx="916516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1" name="Freeform 5"/>
          <p:cNvSpPr>
            <a:spLocks/>
          </p:cNvSpPr>
          <p:nvPr/>
        </p:nvSpPr>
        <p:spPr bwMode="auto">
          <a:xfrm>
            <a:off x="431801" y="5157788"/>
            <a:ext cx="573617" cy="596900"/>
          </a:xfrm>
          <a:custGeom>
            <a:avLst/>
            <a:gdLst>
              <a:gd name="T0" fmla="*/ 30 w 271"/>
              <a:gd name="T1" fmla="*/ 174 h 376"/>
              <a:gd name="T2" fmla="*/ 0 w 271"/>
              <a:gd name="T3" fmla="*/ 276 h 376"/>
              <a:gd name="T4" fmla="*/ 104 w 271"/>
              <a:gd name="T5" fmla="*/ 375 h 376"/>
              <a:gd name="T6" fmla="*/ 270 w 271"/>
              <a:gd name="T7" fmla="*/ 43 h 376"/>
              <a:gd name="T8" fmla="*/ 270 w 271"/>
              <a:gd name="T9" fmla="*/ 0 h 376"/>
              <a:gd name="T10" fmla="*/ 85 w 271"/>
              <a:gd name="T11" fmla="*/ 279 h 376"/>
              <a:gd name="T12" fmla="*/ 30 w 271"/>
              <a:gd name="T13" fmla="*/ 17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1" h="376">
                <a:moveTo>
                  <a:pt x="30" y="174"/>
                </a:moveTo>
                <a:lnTo>
                  <a:pt x="0" y="276"/>
                </a:lnTo>
                <a:lnTo>
                  <a:pt x="104" y="375"/>
                </a:lnTo>
                <a:lnTo>
                  <a:pt x="270" y="43"/>
                </a:lnTo>
                <a:lnTo>
                  <a:pt x="270" y="0"/>
                </a:lnTo>
                <a:lnTo>
                  <a:pt x="85" y="279"/>
                </a:lnTo>
                <a:lnTo>
                  <a:pt x="30" y="174"/>
                </a:lnTo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graphicFrame>
        <p:nvGraphicFramePr>
          <p:cNvPr id="127042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39420"/>
              </p:ext>
            </p:extLst>
          </p:nvPr>
        </p:nvGraphicFramePr>
        <p:xfrm>
          <a:off x="1488018" y="1397001"/>
          <a:ext cx="10272184" cy="1961261"/>
        </p:xfrm>
        <a:graphic>
          <a:graphicData uri="http://schemas.openxmlformats.org/drawingml/2006/table">
            <a:tbl>
              <a:tblPr/>
              <a:tblGrid>
                <a:gridCol w="1712383"/>
                <a:gridCol w="1712384"/>
                <a:gridCol w="1712383"/>
                <a:gridCol w="1710267"/>
                <a:gridCol w="1712384"/>
                <a:gridCol w="1712383"/>
              </a:tblGrid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</a:t>
                      </a:r>
                      <a:endParaRPr kumimoji="0" lang="fr-F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Prénom</a:t>
                      </a:r>
                      <a:endParaRPr kumimoji="0" lang="fr-F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Adresse</a:t>
                      </a:r>
                      <a:endParaRPr kumimoji="0" lang="fr-F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Tél</a:t>
                      </a:r>
                      <a:endParaRPr kumimoji="0" lang="fr-F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Fax</a:t>
                      </a:r>
                      <a:endParaRPr kumimoji="0" lang="fr-F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E-mail</a:t>
                      </a:r>
                      <a:endParaRPr kumimoji="0" lang="fr-F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Nom1</a:t>
                      </a:r>
                      <a:br>
                        <a:rPr kumimoji="0" lang="fr-B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fr-B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Nom2</a:t>
                      </a:r>
                      <a:endParaRPr kumimoji="0" lang="fr-F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b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fr-F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b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fr-F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b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fr-F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b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fr-B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fr-F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br>
                        <a:rPr kumimoji="0" lang="fr-B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fr-B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fr-F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043" name="Rectangle 67"/>
          <p:cNvSpPr>
            <a:spLocks noChangeArrowheads="1"/>
          </p:cNvSpPr>
          <p:nvPr/>
        </p:nvSpPr>
        <p:spPr bwMode="auto">
          <a:xfrm>
            <a:off x="3600451" y="4076700"/>
            <a:ext cx="6061788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fr-FR" sz="2400" b="1" dirty="0">
                <a:latin typeface="Times New Roman" pitchFamily="18" charset="0"/>
              </a:rPr>
              <a:t>Une table contient </a:t>
            </a:r>
            <a:br>
              <a:rPr lang="fr-FR" sz="2400" b="1" dirty="0">
                <a:latin typeface="Times New Roman" pitchFamily="18" charset="0"/>
              </a:rPr>
            </a:br>
            <a:r>
              <a:rPr lang="fr-FR" sz="2400" b="1" dirty="0">
                <a:latin typeface="Times New Roman" pitchFamily="18" charset="0"/>
              </a:rPr>
              <a:t>des </a:t>
            </a:r>
            <a:r>
              <a:rPr lang="fr-FR" sz="2400" b="1" i="1" dirty="0">
                <a:solidFill>
                  <a:srgbClr val="C00000"/>
                </a:solidFill>
                <a:latin typeface="Times New Roman" pitchFamily="18" charset="0"/>
              </a:rPr>
              <a:t>enregistrements</a:t>
            </a:r>
            <a:r>
              <a:rPr lang="fr-FR" sz="2400" b="1" dirty="0">
                <a:latin typeface="Times New Roman" pitchFamily="18" charset="0"/>
              </a:rPr>
              <a:t> en lignes, correspondant </a:t>
            </a:r>
          </a:p>
          <a:p>
            <a:pPr eaLnBrk="0" hangingPunct="0"/>
            <a:r>
              <a:rPr lang="fr-FR" sz="2400" b="1" dirty="0">
                <a:latin typeface="Times New Roman" pitchFamily="18" charset="0"/>
              </a:rPr>
              <a:t>aux individus (animés ou inanimés) </a:t>
            </a:r>
            <a:endParaRPr lang="fr-FR" sz="2400" dirty="0">
              <a:latin typeface="Times New Roman" pitchFamily="18" charset="0"/>
            </a:endParaRPr>
          </a:p>
        </p:txBody>
      </p:sp>
      <p:sp>
        <p:nvSpPr>
          <p:cNvPr id="127044" name="Line 68"/>
          <p:cNvSpPr>
            <a:spLocks noChangeShapeType="1"/>
          </p:cNvSpPr>
          <p:nvPr/>
        </p:nvSpPr>
        <p:spPr bwMode="auto">
          <a:xfrm>
            <a:off x="912284" y="2492375"/>
            <a:ext cx="575733" cy="0"/>
          </a:xfrm>
          <a:prstGeom prst="line">
            <a:avLst/>
          </a:prstGeom>
          <a:noFill/>
          <a:ln w="9525">
            <a:solidFill>
              <a:srgbClr val="FA240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7045" name="Line 69"/>
          <p:cNvSpPr>
            <a:spLocks noChangeShapeType="1"/>
          </p:cNvSpPr>
          <p:nvPr/>
        </p:nvSpPr>
        <p:spPr bwMode="auto">
          <a:xfrm>
            <a:off x="912284" y="2492375"/>
            <a:ext cx="0" cy="2160588"/>
          </a:xfrm>
          <a:prstGeom prst="line">
            <a:avLst/>
          </a:prstGeom>
          <a:noFill/>
          <a:ln w="9525">
            <a:solidFill>
              <a:srgbClr val="FA240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7046" name="Line 70"/>
          <p:cNvSpPr>
            <a:spLocks noChangeShapeType="1"/>
          </p:cNvSpPr>
          <p:nvPr/>
        </p:nvSpPr>
        <p:spPr bwMode="auto">
          <a:xfrm>
            <a:off x="1007534" y="4652963"/>
            <a:ext cx="2400300" cy="0"/>
          </a:xfrm>
          <a:prstGeom prst="line">
            <a:avLst/>
          </a:prstGeom>
          <a:noFill/>
          <a:ln w="9525">
            <a:solidFill>
              <a:srgbClr val="FA240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7048" name="Line 72"/>
          <p:cNvSpPr>
            <a:spLocks noChangeShapeType="1"/>
          </p:cNvSpPr>
          <p:nvPr/>
        </p:nvSpPr>
        <p:spPr bwMode="auto">
          <a:xfrm flipH="1" flipV="1">
            <a:off x="2734734" y="4005264"/>
            <a:ext cx="865717" cy="1368425"/>
          </a:xfrm>
          <a:prstGeom prst="line">
            <a:avLst/>
          </a:prstGeom>
          <a:noFill/>
          <a:ln w="9525">
            <a:solidFill>
              <a:srgbClr val="FDAAA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7049" name="Line 73"/>
          <p:cNvSpPr>
            <a:spLocks noChangeShapeType="1"/>
          </p:cNvSpPr>
          <p:nvPr/>
        </p:nvSpPr>
        <p:spPr bwMode="auto">
          <a:xfrm flipV="1">
            <a:off x="2734734" y="1916113"/>
            <a:ext cx="1056217" cy="2089150"/>
          </a:xfrm>
          <a:prstGeom prst="line">
            <a:avLst/>
          </a:prstGeom>
          <a:noFill/>
          <a:ln w="9525">
            <a:solidFill>
              <a:srgbClr val="FDAAA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7050" name="Line 74"/>
          <p:cNvSpPr>
            <a:spLocks noChangeShapeType="1"/>
          </p:cNvSpPr>
          <p:nvPr/>
        </p:nvSpPr>
        <p:spPr bwMode="auto">
          <a:xfrm flipV="1">
            <a:off x="2734734" y="1916113"/>
            <a:ext cx="2785533" cy="2089150"/>
          </a:xfrm>
          <a:prstGeom prst="line">
            <a:avLst/>
          </a:prstGeom>
          <a:noFill/>
          <a:ln w="9525">
            <a:solidFill>
              <a:srgbClr val="FDAAA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7051" name="Line 75"/>
          <p:cNvSpPr>
            <a:spLocks noChangeShapeType="1"/>
          </p:cNvSpPr>
          <p:nvPr/>
        </p:nvSpPr>
        <p:spPr bwMode="auto">
          <a:xfrm flipV="1">
            <a:off x="2734734" y="1916113"/>
            <a:ext cx="4322233" cy="2089150"/>
          </a:xfrm>
          <a:prstGeom prst="line">
            <a:avLst/>
          </a:prstGeom>
          <a:noFill/>
          <a:ln w="9525">
            <a:solidFill>
              <a:srgbClr val="FDAAA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7052" name="Line 76"/>
          <p:cNvSpPr>
            <a:spLocks noChangeShapeType="1"/>
          </p:cNvSpPr>
          <p:nvPr/>
        </p:nvSpPr>
        <p:spPr bwMode="auto">
          <a:xfrm flipV="1">
            <a:off x="2832101" y="1916113"/>
            <a:ext cx="5856817" cy="2089150"/>
          </a:xfrm>
          <a:prstGeom prst="line">
            <a:avLst/>
          </a:prstGeom>
          <a:noFill/>
          <a:ln w="9525">
            <a:solidFill>
              <a:srgbClr val="FDAAA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7053" name="Line 77"/>
          <p:cNvSpPr>
            <a:spLocks noChangeShapeType="1"/>
          </p:cNvSpPr>
          <p:nvPr/>
        </p:nvSpPr>
        <p:spPr bwMode="auto">
          <a:xfrm flipV="1">
            <a:off x="2832101" y="1844675"/>
            <a:ext cx="7584017" cy="2160588"/>
          </a:xfrm>
          <a:prstGeom prst="line">
            <a:avLst/>
          </a:prstGeom>
          <a:noFill/>
          <a:ln w="9525">
            <a:solidFill>
              <a:srgbClr val="FDAAA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7054" name="Rectangle 78"/>
          <p:cNvSpPr>
            <a:spLocks noChangeArrowheads="1"/>
          </p:cNvSpPr>
          <p:nvPr/>
        </p:nvSpPr>
        <p:spPr bwMode="auto">
          <a:xfrm>
            <a:off x="3600451" y="5157788"/>
            <a:ext cx="7871883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fr-FR" sz="2400" b="1" dirty="0">
                <a:latin typeface="Times New Roman" pitchFamily="18" charset="0"/>
              </a:rPr>
              <a:t>et des </a:t>
            </a:r>
            <a:r>
              <a:rPr lang="fr-FR" sz="2400" b="1" i="1" dirty="0">
                <a:solidFill>
                  <a:srgbClr val="C00000"/>
                </a:solidFill>
                <a:latin typeface="Times New Roman" pitchFamily="18" charset="0"/>
              </a:rPr>
              <a:t>champs</a:t>
            </a:r>
            <a:r>
              <a:rPr lang="fr-FR" sz="2400" b="1" dirty="0">
                <a:latin typeface="Times New Roman" pitchFamily="18" charset="0"/>
              </a:rPr>
              <a:t> en colonnes, </a:t>
            </a:r>
          </a:p>
          <a:p>
            <a:pPr eaLnBrk="0" hangingPunct="0"/>
            <a:r>
              <a:rPr lang="fr-FR" sz="2400" b="1" dirty="0">
                <a:latin typeface="Times New Roman" pitchFamily="18" charset="0"/>
              </a:rPr>
              <a:t>décrivant chaque individu</a:t>
            </a:r>
          </a:p>
          <a:p>
            <a:pPr eaLnBrk="0" hangingPunct="0"/>
            <a:r>
              <a:rPr lang="fr-FR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03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43" grpId="0"/>
      <p:bldP spid="127044" grpId="0" animBg="1"/>
      <p:bldP spid="127045" grpId="0" animBg="1"/>
      <p:bldP spid="127046" grpId="0" animBg="1"/>
      <p:bldP spid="127048" grpId="0" animBg="1"/>
      <p:bldP spid="127049" grpId="0" animBg="1"/>
      <p:bldP spid="127050" grpId="0" animBg="1"/>
      <p:bldP spid="127051" grpId="0" animBg="1"/>
      <p:bldP spid="127052" grpId="0" animBg="1"/>
      <p:bldP spid="127053" grpId="0" animBg="1"/>
      <p:bldP spid="1270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06296"/>
            <a:ext cx="10515600" cy="1325563"/>
          </a:xfrm>
        </p:spPr>
        <p:txBody>
          <a:bodyPr/>
          <a:lstStyle/>
          <a:p>
            <a:r>
              <a:rPr lang="fr-FR" dirty="0" smtClean="0"/>
              <a:t>Description des données : concepts de bases</a:t>
            </a:r>
            <a:endParaRPr lang="fr-FR" dirty="0"/>
          </a:p>
        </p:txBody>
      </p:sp>
      <p:graphicFrame>
        <p:nvGraphicFramePr>
          <p:cNvPr id="17" name="Espace réservé du contenu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586246"/>
              </p:ext>
            </p:extLst>
          </p:nvPr>
        </p:nvGraphicFramePr>
        <p:xfrm>
          <a:off x="838200" y="3937000"/>
          <a:ext cx="71525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084"/>
                <a:gridCol w="1192084"/>
                <a:gridCol w="542324"/>
                <a:gridCol w="634313"/>
                <a:gridCol w="1194487"/>
                <a:gridCol w="239721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Sexe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Adresse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entreprise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Samb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Fili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Vcn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Fama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Mbour1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Iut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Sarr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Vcn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477663" y="1825625"/>
            <a:ext cx="185351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String </a:t>
            </a:r>
            <a:r>
              <a:rPr lang="fr-FR" b="1" dirty="0" smtClean="0"/>
              <a:t>nom</a:t>
            </a:r>
          </a:p>
          <a:p>
            <a:r>
              <a:rPr lang="fr-FR" dirty="0" smtClean="0"/>
              <a:t>String </a:t>
            </a:r>
            <a:r>
              <a:rPr lang="fr-FR" b="1" dirty="0" smtClean="0"/>
              <a:t>prénom</a:t>
            </a:r>
          </a:p>
          <a:p>
            <a:r>
              <a:rPr lang="fr-FR" dirty="0" smtClean="0"/>
              <a:t>Int </a:t>
            </a:r>
            <a:r>
              <a:rPr lang="fr-FR" b="1" dirty="0" smtClean="0"/>
              <a:t>âge</a:t>
            </a:r>
          </a:p>
          <a:p>
            <a:r>
              <a:rPr lang="fr-FR" dirty="0" smtClean="0"/>
              <a:t>Char </a:t>
            </a:r>
            <a:r>
              <a:rPr lang="fr-FR" b="1" dirty="0" smtClean="0"/>
              <a:t>sexe</a:t>
            </a:r>
          </a:p>
          <a:p>
            <a:r>
              <a:rPr lang="fr-FR" dirty="0" smtClean="0"/>
              <a:t>String </a:t>
            </a:r>
            <a:r>
              <a:rPr lang="fr-FR" b="1" dirty="0" smtClean="0"/>
              <a:t>adresse</a:t>
            </a:r>
          </a:p>
          <a:p>
            <a:r>
              <a:rPr lang="fr-FR" dirty="0" smtClean="0"/>
              <a:t>String </a:t>
            </a:r>
            <a:r>
              <a:rPr lang="fr-FR" b="1" dirty="0" smtClean="0"/>
              <a:t>entreprise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782065" y="1825625"/>
            <a:ext cx="185351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String </a:t>
            </a:r>
            <a:r>
              <a:rPr lang="fr-FR" b="1" dirty="0" smtClean="0"/>
              <a:t>ville</a:t>
            </a:r>
          </a:p>
          <a:p>
            <a:r>
              <a:rPr lang="fr-FR" dirty="0" smtClean="0"/>
              <a:t>String </a:t>
            </a:r>
            <a:r>
              <a:rPr lang="fr-FR" b="1" dirty="0" err="1" smtClean="0"/>
              <a:t>bp</a:t>
            </a:r>
            <a:endParaRPr lang="fr-FR" b="1" dirty="0" smtClean="0"/>
          </a:p>
          <a:p>
            <a:r>
              <a:rPr lang="fr-FR" dirty="0" smtClean="0"/>
              <a:t>String </a:t>
            </a:r>
            <a:r>
              <a:rPr lang="fr-FR" b="1" dirty="0" smtClean="0"/>
              <a:t>rue</a:t>
            </a:r>
          </a:p>
          <a:p>
            <a:r>
              <a:rPr lang="fr-FR" dirty="0" smtClean="0"/>
              <a:t>Int </a:t>
            </a:r>
            <a:r>
              <a:rPr lang="fr-FR" b="1" dirty="0" err="1" smtClean="0"/>
              <a:t>numero</a:t>
            </a:r>
            <a:endParaRPr lang="fr-FR" b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8361406" y="1825625"/>
            <a:ext cx="21500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String </a:t>
            </a:r>
            <a:r>
              <a:rPr lang="fr-FR" b="1" dirty="0" smtClean="0"/>
              <a:t>nom</a:t>
            </a:r>
          </a:p>
          <a:p>
            <a:r>
              <a:rPr lang="fr-FR" dirty="0" smtClean="0"/>
              <a:t>String </a:t>
            </a:r>
            <a:r>
              <a:rPr lang="fr-FR" b="1" dirty="0" smtClean="0"/>
              <a:t>tel</a:t>
            </a:r>
          </a:p>
          <a:p>
            <a:r>
              <a:rPr lang="fr-FR" dirty="0" smtClean="0"/>
              <a:t>String </a:t>
            </a:r>
            <a:r>
              <a:rPr lang="fr-FR" b="1" dirty="0" err="1" smtClean="0"/>
              <a:t>NumEmployé</a:t>
            </a:r>
            <a:endParaRPr lang="fr-FR" b="1" dirty="0" smtClean="0"/>
          </a:p>
          <a:p>
            <a:r>
              <a:rPr lang="fr-FR" dirty="0" smtClean="0"/>
              <a:t>String </a:t>
            </a:r>
            <a:r>
              <a:rPr lang="fr-FR" b="1" dirty="0" err="1" smtClean="0"/>
              <a:t>NomDiecteur</a:t>
            </a:r>
            <a:endParaRPr lang="fr-FR" b="1" dirty="0"/>
          </a:p>
        </p:txBody>
      </p:sp>
      <p:cxnSp>
        <p:nvCxnSpPr>
          <p:cNvPr id="9" name="Connecteur en angle 8"/>
          <p:cNvCxnSpPr>
            <a:endCxn id="6" idx="1"/>
          </p:cNvCxnSpPr>
          <p:nvPr/>
        </p:nvCxnSpPr>
        <p:spPr>
          <a:xfrm flipV="1">
            <a:off x="3331176" y="2425790"/>
            <a:ext cx="1450889" cy="254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7" idx="1"/>
          </p:cNvCxnSpPr>
          <p:nvPr/>
        </p:nvCxnSpPr>
        <p:spPr>
          <a:xfrm flipV="1">
            <a:off x="3331176" y="2425790"/>
            <a:ext cx="5030230" cy="1154161"/>
          </a:xfrm>
          <a:prstGeom prst="bentConnector3">
            <a:avLst>
              <a:gd name="adj1" fmla="val 77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ccolade fermante 17"/>
          <p:cNvSpPr/>
          <p:nvPr/>
        </p:nvSpPr>
        <p:spPr>
          <a:xfrm>
            <a:off x="8188411" y="3880022"/>
            <a:ext cx="444843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633253" y="4539049"/>
            <a:ext cx="32127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Table / relation</a:t>
            </a:r>
          </a:p>
          <a:p>
            <a:r>
              <a:rPr lang="fr-FR" sz="1600" dirty="0" smtClean="0">
                <a:solidFill>
                  <a:srgbClr val="FF0000"/>
                </a:solidFill>
              </a:rPr>
              <a:t>Structure plate et régulière</a:t>
            </a:r>
            <a:endParaRPr lang="fr-FR" sz="1600" dirty="0">
              <a:solidFill>
                <a:srgbClr val="FF0000"/>
              </a:solidFill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792893" y="4699680"/>
            <a:ext cx="7241039" cy="327718"/>
            <a:chOff x="825845" y="4971532"/>
            <a:chExt cx="7241039" cy="327718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838200" y="4975654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825845" y="5284576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838200" y="4975654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8066884" y="4971532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805248" y="3921079"/>
            <a:ext cx="1000902" cy="1552830"/>
            <a:chOff x="813485" y="3908855"/>
            <a:chExt cx="1000902" cy="1552830"/>
          </a:xfrm>
        </p:grpSpPr>
        <p:cxnSp>
          <p:nvCxnSpPr>
            <p:cNvPr id="29" name="Connecteur droit 28"/>
            <p:cNvCxnSpPr/>
            <p:nvPr/>
          </p:nvCxnSpPr>
          <p:spPr>
            <a:xfrm flipH="1" flipV="1">
              <a:off x="825845" y="393768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 flipV="1">
              <a:off x="1793794" y="392532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825845" y="5445209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813485" y="3908855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2053279" y="3908855"/>
            <a:ext cx="1000902" cy="1552830"/>
            <a:chOff x="813485" y="3908855"/>
            <a:chExt cx="1000902" cy="1552830"/>
          </a:xfrm>
        </p:grpSpPr>
        <p:cxnSp>
          <p:nvCxnSpPr>
            <p:cNvPr id="38" name="Connecteur droit 37"/>
            <p:cNvCxnSpPr/>
            <p:nvPr/>
          </p:nvCxnSpPr>
          <p:spPr>
            <a:xfrm flipH="1" flipV="1">
              <a:off x="825845" y="393768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1793794" y="392532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825845" y="5445209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813485" y="3908855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/>
          <p:cNvGrpSpPr/>
          <p:nvPr/>
        </p:nvGrpSpPr>
        <p:grpSpPr>
          <a:xfrm>
            <a:off x="3793234" y="3906173"/>
            <a:ext cx="580664" cy="1552830"/>
            <a:chOff x="813485" y="3908855"/>
            <a:chExt cx="1000902" cy="1552830"/>
          </a:xfrm>
        </p:grpSpPr>
        <p:cxnSp>
          <p:nvCxnSpPr>
            <p:cNvPr id="43" name="Connecteur droit 42"/>
            <p:cNvCxnSpPr/>
            <p:nvPr/>
          </p:nvCxnSpPr>
          <p:spPr>
            <a:xfrm flipH="1" flipV="1">
              <a:off x="825845" y="393768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 flipV="1">
              <a:off x="1793794" y="392532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825845" y="5445209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813485" y="3908855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105811" y="3908855"/>
            <a:ext cx="652851" cy="1552830"/>
            <a:chOff x="813485" y="3908855"/>
            <a:chExt cx="1000902" cy="1552830"/>
          </a:xfrm>
        </p:grpSpPr>
        <p:cxnSp>
          <p:nvCxnSpPr>
            <p:cNvPr id="48" name="Connecteur droit 47"/>
            <p:cNvCxnSpPr/>
            <p:nvPr/>
          </p:nvCxnSpPr>
          <p:spPr>
            <a:xfrm flipH="1" flipV="1">
              <a:off x="825845" y="393768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 flipV="1">
              <a:off x="1793794" y="392532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825845" y="5445209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813485" y="3908855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4431807" y="3898554"/>
            <a:ext cx="1000902" cy="1552830"/>
            <a:chOff x="813485" y="3908855"/>
            <a:chExt cx="1000902" cy="1552830"/>
          </a:xfrm>
        </p:grpSpPr>
        <p:cxnSp>
          <p:nvCxnSpPr>
            <p:cNvPr id="53" name="Connecteur droit 52"/>
            <p:cNvCxnSpPr/>
            <p:nvPr/>
          </p:nvCxnSpPr>
          <p:spPr>
            <a:xfrm flipH="1" flipV="1">
              <a:off x="825845" y="393768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 flipV="1">
              <a:off x="1793794" y="392532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825845" y="5445209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V="1">
              <a:off x="813485" y="3908855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>
            <a:off x="5655115" y="3884139"/>
            <a:ext cx="1171701" cy="1552830"/>
            <a:chOff x="813485" y="3908855"/>
            <a:chExt cx="1000902" cy="1552830"/>
          </a:xfrm>
        </p:grpSpPr>
        <p:cxnSp>
          <p:nvCxnSpPr>
            <p:cNvPr id="58" name="Connecteur droit 57"/>
            <p:cNvCxnSpPr/>
            <p:nvPr/>
          </p:nvCxnSpPr>
          <p:spPr>
            <a:xfrm flipH="1" flipV="1">
              <a:off x="825845" y="393768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1793794" y="392532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825845" y="5445209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V="1">
              <a:off x="813485" y="3908855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97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données : règles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781134"/>
            <a:ext cx="7257535" cy="411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06296"/>
            <a:ext cx="10515600" cy="1325563"/>
          </a:xfrm>
        </p:spPr>
        <p:txBody>
          <a:bodyPr/>
          <a:lstStyle/>
          <a:p>
            <a:r>
              <a:rPr lang="fr-FR" dirty="0" smtClean="0"/>
              <a:t>Identification des données : clé primaire</a:t>
            </a:r>
            <a:endParaRPr lang="fr-FR" dirty="0"/>
          </a:p>
        </p:txBody>
      </p:sp>
      <p:graphicFrame>
        <p:nvGraphicFramePr>
          <p:cNvPr id="17" name="Espace réservé du contenu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647409"/>
              </p:ext>
            </p:extLst>
          </p:nvPr>
        </p:nvGraphicFramePr>
        <p:xfrm>
          <a:off x="2933333" y="4318743"/>
          <a:ext cx="35608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084"/>
                <a:gridCol w="1192084"/>
                <a:gridCol w="542324"/>
                <a:gridCol w="63431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Sexe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Samb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Fili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Fama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Sarr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ZoneTexte 18"/>
          <p:cNvSpPr txBox="1"/>
          <p:nvPr/>
        </p:nvSpPr>
        <p:spPr>
          <a:xfrm>
            <a:off x="7087226" y="5016036"/>
            <a:ext cx="74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Tuple</a:t>
            </a:r>
            <a:endParaRPr lang="fr-FR" sz="1600" dirty="0">
              <a:solidFill>
                <a:srgbClr val="FF0000"/>
              </a:solidFill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2930000" y="5074086"/>
            <a:ext cx="3630601" cy="327718"/>
            <a:chOff x="825845" y="4971532"/>
            <a:chExt cx="7241039" cy="327718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838200" y="4975654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825845" y="5284576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838200" y="4975654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8066884" y="4971532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ZoneTexte 3"/>
          <p:cNvSpPr txBox="1"/>
          <p:nvPr/>
        </p:nvSpPr>
        <p:spPr>
          <a:xfrm>
            <a:off x="6401455" y="1731859"/>
            <a:ext cx="1553592" cy="18610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Diop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Fama</a:t>
            </a:r>
            <a:endParaRPr lang="fr-F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  <a:p>
            <a:pPr algn="ctr"/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6560601" y="5235884"/>
            <a:ext cx="5989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579006" y="1731859"/>
            <a:ext cx="1393795" cy="519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objet1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2"/>
            <a:endCxn id="4" idx="7"/>
          </p:cNvCxnSpPr>
          <p:nvPr/>
        </p:nvCxnSpPr>
        <p:spPr>
          <a:xfrm flipH="1">
            <a:off x="7727529" y="1991535"/>
            <a:ext cx="1851477" cy="1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 rot="16200000">
            <a:off x="2107154" y="5092643"/>
            <a:ext cx="115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Personnes</a:t>
            </a:r>
            <a:endParaRPr lang="fr-FR" dirty="0"/>
          </a:p>
        </p:txBody>
      </p:sp>
      <p:grpSp>
        <p:nvGrpSpPr>
          <p:cNvPr id="62" name="Groupe 61"/>
          <p:cNvGrpSpPr/>
          <p:nvPr/>
        </p:nvGrpSpPr>
        <p:grpSpPr>
          <a:xfrm>
            <a:off x="2900381" y="4302822"/>
            <a:ext cx="1000902" cy="1552830"/>
            <a:chOff x="813485" y="3908855"/>
            <a:chExt cx="1000902" cy="1552830"/>
          </a:xfrm>
        </p:grpSpPr>
        <p:cxnSp>
          <p:nvCxnSpPr>
            <p:cNvPr id="63" name="Connecteur droit 62"/>
            <p:cNvCxnSpPr/>
            <p:nvPr/>
          </p:nvCxnSpPr>
          <p:spPr>
            <a:xfrm flipH="1" flipV="1">
              <a:off x="825845" y="393768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 flipV="1">
              <a:off x="1793794" y="392532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V="1">
              <a:off x="825845" y="5445209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V="1">
              <a:off x="813485" y="3908855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/>
          <p:cNvSpPr txBox="1"/>
          <p:nvPr/>
        </p:nvSpPr>
        <p:spPr>
          <a:xfrm>
            <a:off x="2744715" y="3897268"/>
            <a:ext cx="13245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Clé primaire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1238786" y="1514104"/>
            <a:ext cx="185351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String </a:t>
            </a:r>
            <a:r>
              <a:rPr lang="fr-FR" b="1" dirty="0" smtClean="0"/>
              <a:t>nom</a:t>
            </a:r>
          </a:p>
          <a:p>
            <a:r>
              <a:rPr lang="fr-FR" dirty="0" smtClean="0"/>
              <a:t>String </a:t>
            </a:r>
            <a:r>
              <a:rPr lang="fr-FR" b="1" dirty="0" smtClean="0"/>
              <a:t>prénom</a:t>
            </a:r>
          </a:p>
          <a:p>
            <a:r>
              <a:rPr lang="fr-FR" dirty="0" smtClean="0"/>
              <a:t>Int </a:t>
            </a:r>
            <a:r>
              <a:rPr lang="fr-FR" b="1" dirty="0" smtClean="0"/>
              <a:t>âge</a:t>
            </a:r>
          </a:p>
          <a:p>
            <a:r>
              <a:rPr lang="fr-FR" dirty="0" smtClean="0"/>
              <a:t>Char </a:t>
            </a:r>
            <a:r>
              <a:rPr lang="fr-FR" b="1" dirty="0" smtClean="0"/>
              <a:t>sexe</a:t>
            </a:r>
          </a:p>
        </p:txBody>
      </p:sp>
      <p:sp>
        <p:nvSpPr>
          <p:cNvPr id="69" name="ZoneTexte 68"/>
          <p:cNvSpPr txBox="1"/>
          <p:nvPr/>
        </p:nvSpPr>
        <p:spPr>
          <a:xfrm rot="16200000">
            <a:off x="519529" y="1951422"/>
            <a:ext cx="115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Personnes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2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animBg="1"/>
      <p:bldP spid="13" grpId="0" animBg="1"/>
      <p:bldP spid="20" grpId="0"/>
      <p:bldP spid="21" grpId="0" animBg="1"/>
      <p:bldP spid="67" grpId="0" animBg="1"/>
      <p:bldP spid="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06296"/>
            <a:ext cx="10515600" cy="1325563"/>
          </a:xfrm>
        </p:spPr>
        <p:txBody>
          <a:bodyPr/>
          <a:lstStyle/>
          <a:p>
            <a:r>
              <a:rPr lang="fr-FR" dirty="0" smtClean="0"/>
              <a:t>Identification des données : clé primaire</a:t>
            </a:r>
            <a:endParaRPr lang="fr-FR" dirty="0"/>
          </a:p>
        </p:txBody>
      </p:sp>
      <p:graphicFrame>
        <p:nvGraphicFramePr>
          <p:cNvPr id="17" name="Espace réservé du contenu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947974"/>
              </p:ext>
            </p:extLst>
          </p:nvPr>
        </p:nvGraphicFramePr>
        <p:xfrm>
          <a:off x="2933333" y="3646186"/>
          <a:ext cx="3929107" cy="148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45"/>
                <a:gridCol w="798990"/>
                <a:gridCol w="1098633"/>
                <a:gridCol w="598418"/>
                <a:gridCol w="699921"/>
              </a:tblGrid>
              <a:tr h="3823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Sexe</a:t>
                      </a:r>
                      <a:endParaRPr lang="fr-FR" dirty="0"/>
                    </a:p>
                  </a:txBody>
                  <a:tcPr/>
                </a:tc>
              </a:tr>
              <a:tr h="368478"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Samb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Fili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</a:tr>
              <a:tr h="368478">
                <a:tc>
                  <a:txBody>
                    <a:bodyPr/>
                    <a:lstStyle/>
                    <a:p>
                      <a:r>
                        <a:rPr lang="fr-FR" dirty="0" smtClean="0"/>
                        <a:t>102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Fama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</a:tr>
              <a:tr h="346121">
                <a:tc>
                  <a:txBody>
                    <a:bodyPr/>
                    <a:lstStyle/>
                    <a:p>
                      <a:r>
                        <a:rPr lang="fr-FR" dirty="0" smtClean="0"/>
                        <a:t>130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Sarr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ZoneTexte 18"/>
          <p:cNvSpPr txBox="1"/>
          <p:nvPr/>
        </p:nvSpPr>
        <p:spPr>
          <a:xfrm>
            <a:off x="7550182" y="4433752"/>
            <a:ext cx="74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Tuple</a:t>
            </a:r>
            <a:endParaRPr lang="fr-FR" sz="1600" dirty="0">
              <a:solidFill>
                <a:srgbClr val="FF0000"/>
              </a:solidFill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2900381" y="4414940"/>
            <a:ext cx="4050838" cy="327718"/>
            <a:chOff x="825845" y="4971532"/>
            <a:chExt cx="7241039" cy="327718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838200" y="4975654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825845" y="5284576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838200" y="4975654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8066884" y="4971532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ZoneTexte 3"/>
          <p:cNvSpPr txBox="1"/>
          <p:nvPr/>
        </p:nvSpPr>
        <p:spPr>
          <a:xfrm>
            <a:off x="6401455" y="1731859"/>
            <a:ext cx="1553592" cy="18610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Diop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Fama</a:t>
            </a:r>
            <a:endParaRPr lang="fr-F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  <a:p>
            <a:pPr algn="ctr"/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6951219" y="4618418"/>
            <a:ext cx="5989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579006" y="1731859"/>
            <a:ext cx="1393795" cy="519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objet1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2"/>
            <a:endCxn id="4" idx="7"/>
          </p:cNvCxnSpPr>
          <p:nvPr/>
        </p:nvCxnSpPr>
        <p:spPr>
          <a:xfrm flipH="1">
            <a:off x="7727529" y="1991535"/>
            <a:ext cx="1851477" cy="1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 rot="16200000">
            <a:off x="2107154" y="4426816"/>
            <a:ext cx="115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Personnes</a:t>
            </a:r>
            <a:endParaRPr lang="fr-FR" dirty="0"/>
          </a:p>
        </p:txBody>
      </p:sp>
      <p:grpSp>
        <p:nvGrpSpPr>
          <p:cNvPr id="62" name="Groupe 61"/>
          <p:cNvGrpSpPr/>
          <p:nvPr/>
        </p:nvGrpSpPr>
        <p:grpSpPr>
          <a:xfrm>
            <a:off x="2900381" y="3636995"/>
            <a:ext cx="766097" cy="1552830"/>
            <a:chOff x="813485" y="3908855"/>
            <a:chExt cx="1000902" cy="1552830"/>
          </a:xfrm>
        </p:grpSpPr>
        <p:cxnSp>
          <p:nvCxnSpPr>
            <p:cNvPr id="63" name="Connecteur droit 62"/>
            <p:cNvCxnSpPr/>
            <p:nvPr/>
          </p:nvCxnSpPr>
          <p:spPr>
            <a:xfrm flipH="1" flipV="1">
              <a:off x="825845" y="393768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 flipV="1">
              <a:off x="1793794" y="3925325"/>
              <a:ext cx="12355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V="1">
              <a:off x="825845" y="5445209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V="1">
              <a:off x="813485" y="3908855"/>
              <a:ext cx="988542" cy="76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/>
          <p:cNvSpPr txBox="1"/>
          <p:nvPr/>
        </p:nvSpPr>
        <p:spPr>
          <a:xfrm>
            <a:off x="2744715" y="3231441"/>
            <a:ext cx="13245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Clé primaire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1238786" y="1514104"/>
            <a:ext cx="185351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String </a:t>
            </a:r>
            <a:r>
              <a:rPr lang="fr-FR" b="1" dirty="0" smtClean="0"/>
              <a:t>nom</a:t>
            </a:r>
          </a:p>
          <a:p>
            <a:r>
              <a:rPr lang="fr-FR" dirty="0" smtClean="0"/>
              <a:t>String </a:t>
            </a:r>
            <a:r>
              <a:rPr lang="fr-FR" b="1" dirty="0" smtClean="0"/>
              <a:t>prénom</a:t>
            </a:r>
          </a:p>
          <a:p>
            <a:r>
              <a:rPr lang="fr-FR" dirty="0" smtClean="0"/>
              <a:t>Int </a:t>
            </a:r>
            <a:r>
              <a:rPr lang="fr-FR" b="1" dirty="0" smtClean="0"/>
              <a:t>âge</a:t>
            </a:r>
          </a:p>
          <a:p>
            <a:r>
              <a:rPr lang="fr-FR" dirty="0" smtClean="0"/>
              <a:t>Char </a:t>
            </a:r>
            <a:r>
              <a:rPr lang="fr-FR" b="1" dirty="0" smtClean="0"/>
              <a:t>sexe</a:t>
            </a:r>
          </a:p>
        </p:txBody>
      </p:sp>
      <p:sp>
        <p:nvSpPr>
          <p:cNvPr id="69" name="ZoneTexte 68"/>
          <p:cNvSpPr txBox="1"/>
          <p:nvPr/>
        </p:nvSpPr>
        <p:spPr>
          <a:xfrm rot="16200000">
            <a:off x="519529" y="1951422"/>
            <a:ext cx="115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Personnes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556768" y="5255578"/>
            <a:ext cx="3293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Identifiant unique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Pas de valeur nulle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850383" y="5513033"/>
            <a:ext cx="620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Il ne peut y avoir deux </a:t>
            </a:r>
            <a:r>
              <a:rPr lang="fr-FR" sz="2000" b="1" dirty="0" err="1" smtClean="0">
                <a:solidFill>
                  <a:srgbClr val="FF0000"/>
                </a:solidFill>
              </a:rPr>
              <a:t>tuples</a:t>
            </a:r>
            <a:r>
              <a:rPr lang="fr-FR" sz="2000" b="1" dirty="0" smtClean="0">
                <a:solidFill>
                  <a:srgbClr val="FF0000"/>
                </a:solidFill>
              </a:rPr>
              <a:t> identique</a:t>
            </a:r>
            <a:endParaRPr lang="fr-FR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8" name="Espace réservé du contenu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947974"/>
              </p:ext>
            </p:extLst>
          </p:nvPr>
        </p:nvGraphicFramePr>
        <p:xfrm>
          <a:off x="2933334" y="3646186"/>
          <a:ext cx="3929107" cy="148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45"/>
                <a:gridCol w="798990"/>
                <a:gridCol w="1098633"/>
                <a:gridCol w="598418"/>
                <a:gridCol w="699921"/>
              </a:tblGrid>
              <a:tr h="3823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Sexe</a:t>
                      </a:r>
                      <a:endParaRPr lang="fr-FR" dirty="0"/>
                    </a:p>
                  </a:txBody>
                  <a:tcPr/>
                </a:tc>
              </a:tr>
              <a:tr h="368478"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Samb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Fili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</a:tr>
              <a:tr h="368478">
                <a:tc>
                  <a:txBody>
                    <a:bodyPr/>
                    <a:lstStyle/>
                    <a:p>
                      <a:r>
                        <a:rPr lang="fr-FR" dirty="0" smtClean="0"/>
                        <a:t>102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Fama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</a:tr>
              <a:tr h="346121">
                <a:tc>
                  <a:txBody>
                    <a:bodyPr/>
                    <a:lstStyle/>
                    <a:p>
                      <a:r>
                        <a:rPr lang="fr-FR" dirty="0" smtClean="0"/>
                        <a:t>130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Sarr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oupe 28"/>
          <p:cNvGrpSpPr/>
          <p:nvPr/>
        </p:nvGrpSpPr>
        <p:grpSpPr>
          <a:xfrm>
            <a:off x="2900382" y="4414940"/>
            <a:ext cx="4050838" cy="327718"/>
            <a:chOff x="825845" y="4971532"/>
            <a:chExt cx="7241039" cy="327718"/>
          </a:xfrm>
        </p:grpSpPr>
        <p:cxnSp>
          <p:nvCxnSpPr>
            <p:cNvPr id="30" name="Connecteur droit 29"/>
            <p:cNvCxnSpPr/>
            <p:nvPr/>
          </p:nvCxnSpPr>
          <p:spPr>
            <a:xfrm>
              <a:off x="838200" y="4975654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825845" y="5284576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838200" y="4975654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8066884" y="4971532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 rot="16200000">
            <a:off x="2107155" y="4426816"/>
            <a:ext cx="115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Personnes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45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animBg="1"/>
      <p:bldP spid="13" grpId="0" animBg="1"/>
      <p:bldP spid="20" grpId="0"/>
      <p:bldP spid="21" grpId="0" animBg="1"/>
      <p:bldP spid="67" grpId="0" animBg="1"/>
      <p:bldP spid="69" grpId="0"/>
      <p:bldP spid="3" grpId="0"/>
      <p:bldP spid="5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GVdK = CUY</a:t>
            </a:r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203200" y="123825"/>
            <a:ext cx="1168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fr-FR" sz="4400" dirty="0"/>
              <a:t>Définition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1102784" y="981076"/>
            <a:ext cx="106680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fr-FR" sz="2800" dirty="0"/>
              <a:t>Une collection partagée de données en relation logique et une description des données, conçues pour satisfaire les besoins d’information d’une organisation.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3200" dirty="0" smtClean="0"/>
              <a:t>Base </a:t>
            </a:r>
            <a:r>
              <a:rPr lang="fr-FR" sz="3200" dirty="0"/>
              <a:t>de données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Un ensemble de </a:t>
            </a:r>
            <a:r>
              <a:rPr lang="fr-FR" sz="2800" u="sng" dirty="0"/>
              <a:t>données</a:t>
            </a:r>
            <a:r>
              <a:rPr lang="fr-FR" sz="280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Une </a:t>
            </a:r>
            <a:r>
              <a:rPr lang="fr-FR" sz="2800" u="sng" dirty="0"/>
              <a:t>structuration</a:t>
            </a:r>
            <a:r>
              <a:rPr lang="fr-FR" sz="2800" dirty="0"/>
              <a:t> forte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Une gestion de </a:t>
            </a:r>
            <a:r>
              <a:rPr lang="fr-FR" sz="2800" u="sng" dirty="0"/>
              <a:t>plusieurs utilisateurs</a:t>
            </a:r>
            <a:r>
              <a:rPr lang="fr-FR" sz="2800" dirty="0"/>
              <a:t> simultanés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800" dirty="0"/>
              <a:t>Un ensemble d’outils permettant d’extraire </a:t>
            </a:r>
            <a:r>
              <a:rPr lang="fr-FR" sz="2800" u="sng" dirty="0"/>
              <a:t>rapidement</a:t>
            </a:r>
            <a:r>
              <a:rPr lang="fr-FR" sz="2800" dirty="0"/>
              <a:t> des informations de l’ensemble des données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334434" y="5084763"/>
            <a:ext cx="11501967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fr-F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Ensemble structuré de données enregistrées avec le minimum de redondances pour satisfaire simultanément plusieurs utilisateurs de façon sélective et en un temps opportun.</a:t>
            </a:r>
          </a:p>
        </p:txBody>
      </p:sp>
    </p:spTree>
    <p:extLst>
      <p:ext uri="{BB962C8B-B14F-4D97-AF65-F5344CB8AC3E}">
        <p14:creationId xmlns:p14="http://schemas.microsoft.com/office/powerpoint/2010/main" val="22959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/>
      <p:bldP spid="3225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pPr algn="ctr"/>
            <a:r>
              <a:rPr lang="fr-FR" dirty="0" smtClean="0"/>
              <a:t>Attributs de relations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</a:t>
            </a:r>
            <a:r>
              <a:rPr lang="fr-FR" dirty="0"/>
              <a:t>attribut (champ) est un nom donné </a:t>
            </a:r>
            <a:r>
              <a:rPr lang="fr-FR" dirty="0" smtClean="0"/>
              <a:t>à une </a:t>
            </a:r>
            <a:r>
              <a:rPr lang="fr-FR" dirty="0"/>
              <a:t>colonne d’une relation (table)</a:t>
            </a:r>
          </a:p>
          <a:p>
            <a:r>
              <a:rPr lang="fr-FR" dirty="0" smtClean="0"/>
              <a:t>Il </a:t>
            </a:r>
            <a:r>
              <a:rPr lang="fr-FR" dirty="0"/>
              <a:t>prend ses valeurs dans un domaine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515" y="3627011"/>
            <a:ext cx="2512500" cy="134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78450" y="4295055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baseline="0" dirty="0" smtClean="0">
                <a:latin typeface="GillSans"/>
              </a:rPr>
              <a:t>Enregistrements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292690" y="4971011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baseline="0" dirty="0" smtClean="0">
                <a:latin typeface="GillSans"/>
              </a:rPr>
              <a:t>attribut 1 attribut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0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pPr algn="ctr"/>
            <a:r>
              <a:rPr lang="fr-FR" b="1" dirty="0" smtClean="0"/>
              <a:t>Domaines de valeurs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4906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Ensembles </a:t>
            </a:r>
            <a:r>
              <a:rPr lang="fr-FR" dirty="0"/>
              <a:t>finis ou infinis de valeurs.</a:t>
            </a:r>
          </a:p>
          <a:p>
            <a:r>
              <a:rPr lang="fr-FR" dirty="0" smtClean="0"/>
              <a:t>Représentés </a:t>
            </a:r>
            <a:r>
              <a:rPr lang="fr-FR" dirty="0"/>
              <a:t>par une liste d'éléments </a:t>
            </a:r>
            <a:r>
              <a:rPr lang="fr-FR" dirty="0" smtClean="0"/>
              <a:t>ou bien </a:t>
            </a:r>
            <a:r>
              <a:rPr lang="fr-FR" dirty="0"/>
              <a:t>une condition nécessaire et </a:t>
            </a:r>
            <a:r>
              <a:rPr lang="fr-FR" dirty="0" smtClean="0"/>
              <a:t>suffisante d'appartenance </a:t>
            </a:r>
            <a:r>
              <a:rPr lang="fr-FR" dirty="0"/>
              <a:t>:</a:t>
            </a:r>
          </a:p>
          <a:p>
            <a:r>
              <a:rPr lang="fr-FR" dirty="0" smtClean="0"/>
              <a:t>ENTIER</a:t>
            </a:r>
            <a:r>
              <a:rPr lang="fr-FR" dirty="0"/>
              <a:t>, RÉEL, CHAÎNE </a:t>
            </a:r>
            <a:r>
              <a:rPr lang="fr-FR" dirty="0" smtClean="0"/>
              <a:t>DE CARACTÈRES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domaine des doigts de la main :</a:t>
            </a:r>
          </a:p>
          <a:p>
            <a:pPr lvl="1"/>
            <a:r>
              <a:rPr lang="fr-FR" dirty="0" smtClean="0"/>
              <a:t>{</a:t>
            </a:r>
            <a:r>
              <a:rPr lang="fr-FR" dirty="0"/>
              <a:t>pouce, index, majeur, annulaire, auriculaire}</a:t>
            </a:r>
          </a:p>
        </p:txBody>
      </p:sp>
    </p:spTree>
    <p:extLst>
      <p:ext uri="{BB962C8B-B14F-4D97-AF65-F5344CB8AC3E}">
        <p14:creationId xmlns:p14="http://schemas.microsoft.com/office/powerpoint/2010/main" val="11810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pPr algn="ctr"/>
            <a:r>
              <a:rPr lang="fr-FR" b="1" dirty="0"/>
              <a:t>Tables et enregistrements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60" y="1529666"/>
            <a:ext cx="8716740" cy="46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86813"/>
            <a:ext cx="10515600" cy="824483"/>
          </a:xfrm>
        </p:spPr>
        <p:txBody>
          <a:bodyPr/>
          <a:lstStyle/>
          <a:p>
            <a:pPr algn="ctr"/>
            <a:r>
              <a:rPr lang="fr-FR" dirty="0"/>
              <a:t>Schéma de la table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9406"/>
            <a:ext cx="10515600" cy="5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pPr algn="ctr"/>
            <a:r>
              <a:rPr lang="fr-FR" dirty="0" smtClean="0"/>
              <a:t>Attribut Complexes </a:t>
            </a:r>
            <a:r>
              <a:rPr lang="fr-FR" dirty="0" err="1" smtClean="0"/>
              <a:t>Monovalués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09383" y="1825625"/>
            <a:ext cx="13245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Clé primaire</a:t>
            </a:r>
            <a:endParaRPr lang="fr-FR" dirty="0"/>
          </a:p>
        </p:txBody>
      </p:sp>
      <p:graphicFrame>
        <p:nvGraphicFramePr>
          <p:cNvPr id="6" name="Espace réservé du contenu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112351"/>
              </p:ext>
            </p:extLst>
          </p:nvPr>
        </p:nvGraphicFramePr>
        <p:xfrm>
          <a:off x="934832" y="2194957"/>
          <a:ext cx="7566304" cy="148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33"/>
                <a:gridCol w="1216918"/>
                <a:gridCol w="1673297"/>
                <a:gridCol w="911434"/>
                <a:gridCol w="957856"/>
                <a:gridCol w="956991"/>
                <a:gridCol w="733175"/>
              </a:tblGrid>
              <a:tr h="3823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Sexe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C00000"/>
                          </a:solidFill>
                        </a:rPr>
                        <a:t>Classe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C00000"/>
                          </a:solidFill>
                        </a:rPr>
                        <a:t>filière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8478"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Samb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Fili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L1MIO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MIO</a:t>
                      </a:r>
                      <a:endParaRPr lang="fr-FR" dirty="0"/>
                    </a:p>
                  </a:txBody>
                  <a:tcPr/>
                </a:tc>
              </a:tr>
              <a:tr h="368478">
                <a:tc>
                  <a:txBody>
                    <a:bodyPr/>
                    <a:lstStyle/>
                    <a:p>
                      <a:r>
                        <a:rPr lang="fr-FR" dirty="0" smtClean="0"/>
                        <a:t>102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Fama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L3TOUR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TOUR</a:t>
                      </a:r>
                      <a:endParaRPr lang="fr-FR" dirty="0"/>
                    </a:p>
                  </a:txBody>
                  <a:tcPr/>
                </a:tc>
              </a:tr>
              <a:tr h="346121">
                <a:tc>
                  <a:txBody>
                    <a:bodyPr/>
                    <a:lstStyle/>
                    <a:p>
                      <a:r>
                        <a:rPr lang="fr-FR" dirty="0" smtClean="0"/>
                        <a:t>130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Sarr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L2MIO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MIO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965049" y="3009124"/>
            <a:ext cx="7584147" cy="327718"/>
            <a:chOff x="825845" y="4971532"/>
            <a:chExt cx="7241039" cy="327718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838200" y="4975654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825845" y="5284576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838200" y="4975654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8066884" y="4971532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/>
          <p:cNvSpPr txBox="1"/>
          <p:nvPr/>
        </p:nvSpPr>
        <p:spPr>
          <a:xfrm rot="16200000">
            <a:off x="171824" y="3021000"/>
            <a:ext cx="115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</a:t>
            </a:r>
            <a:endParaRPr lang="fr-FR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29694"/>
              </p:ext>
            </p:extLst>
          </p:nvPr>
        </p:nvGraphicFramePr>
        <p:xfrm>
          <a:off x="7930438" y="4305443"/>
          <a:ext cx="3867985" cy="156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131"/>
                <a:gridCol w="284085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C00000"/>
                          </a:solidFill>
                        </a:rPr>
                        <a:t>CODEFIL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NOMFIL</a:t>
                      </a:r>
                      <a:endParaRPr lang="fr-FR" dirty="0"/>
                    </a:p>
                  </a:txBody>
                  <a:tcPr/>
                </a:tc>
              </a:tr>
              <a:tr h="454209">
                <a:tc>
                  <a:txBody>
                    <a:bodyPr/>
                    <a:lstStyle/>
                    <a:p>
                      <a:r>
                        <a:rPr lang="fr-FR" dirty="0" smtClean="0"/>
                        <a:t>MIO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Management Info de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Org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Tour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Tourisme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Système</a:t>
                      </a:r>
                      <a:r>
                        <a:rPr lang="fr-FR" baseline="0" dirty="0" smtClean="0"/>
                        <a:t> info </a:t>
                      </a:r>
                      <a:r>
                        <a:rPr lang="fr-FR" baseline="0" dirty="0" err="1" smtClean="0"/>
                        <a:t>Logi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93498"/>
              </p:ext>
            </p:extLst>
          </p:nvPr>
        </p:nvGraphicFramePr>
        <p:xfrm>
          <a:off x="934834" y="4269705"/>
          <a:ext cx="49788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49"/>
                <a:gridCol w="2325950"/>
                <a:gridCol w="160685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C00000"/>
                          </a:solidFill>
                        </a:rPr>
                        <a:t>CODECL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NOMCL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CODEFIL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L1MIO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Licence 1 MIO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MIO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L2MIO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Licence 2 MIO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L3TOUR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Licence 3 Tourisme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 rot="16200000">
            <a:off x="173298" y="4851283"/>
            <a:ext cx="115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7108253" y="5065829"/>
            <a:ext cx="115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FILIERES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934835" y="3908266"/>
            <a:ext cx="13245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Clé primaire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889319" y="3908265"/>
            <a:ext cx="13245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Clé primaire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995421" y="1565080"/>
            <a:ext cx="144334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Clé étrangère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572955" y="1557093"/>
            <a:ext cx="144334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Clé étrangère</a:t>
            </a:r>
            <a:endParaRPr lang="fr-FR" dirty="0"/>
          </a:p>
        </p:txBody>
      </p:sp>
      <p:cxnSp>
        <p:nvCxnSpPr>
          <p:cNvPr id="32" name="Connecteur en angle 31"/>
          <p:cNvCxnSpPr>
            <a:stCxn id="17" idx="2"/>
          </p:cNvCxnSpPr>
          <p:nvPr/>
        </p:nvCxnSpPr>
        <p:spPr>
          <a:xfrm rot="5400000" flipH="1" flipV="1">
            <a:off x="3880841" y="1407799"/>
            <a:ext cx="586089" cy="5153509"/>
          </a:xfrm>
          <a:prstGeom prst="bentConnector4">
            <a:avLst>
              <a:gd name="adj1" fmla="val 79145"/>
              <a:gd name="adj2" fmla="val 100009"/>
            </a:avLst>
          </a:prstGeom>
          <a:ln>
            <a:solidFill>
              <a:srgbClr val="C0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/>
          <p:nvPr/>
        </p:nvCxnSpPr>
        <p:spPr>
          <a:xfrm rot="16200000" flipV="1">
            <a:off x="7341558" y="3657325"/>
            <a:ext cx="751093" cy="723152"/>
          </a:xfrm>
          <a:prstGeom prst="bentConnector3">
            <a:avLst>
              <a:gd name="adj1" fmla="val 76003"/>
            </a:avLst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948774" y="5363195"/>
            <a:ext cx="5046648" cy="327718"/>
            <a:chOff x="825845" y="4971532"/>
            <a:chExt cx="7241039" cy="327718"/>
          </a:xfrm>
        </p:grpSpPr>
        <p:cxnSp>
          <p:nvCxnSpPr>
            <p:cNvPr id="57" name="Connecteur droit 56"/>
            <p:cNvCxnSpPr/>
            <p:nvPr/>
          </p:nvCxnSpPr>
          <p:spPr>
            <a:xfrm>
              <a:off x="838200" y="4975654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825845" y="5284576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838200" y="4975654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8066884" y="4971532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>
            <a:off x="7981024" y="5124980"/>
            <a:ext cx="3813017" cy="327718"/>
            <a:chOff x="825845" y="4971532"/>
            <a:chExt cx="7241039" cy="327718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838200" y="4975654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825845" y="5284576"/>
              <a:ext cx="722031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838200" y="4975654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8066884" y="4971532"/>
              <a:ext cx="0" cy="3235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ZoneTexte 65"/>
          <p:cNvSpPr txBox="1"/>
          <p:nvPr/>
        </p:nvSpPr>
        <p:spPr>
          <a:xfrm>
            <a:off x="6976673" y="1924420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N:1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7887854" y="1908119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N:1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97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179"/>
          </a:xfrm>
        </p:spPr>
        <p:txBody>
          <a:bodyPr/>
          <a:lstStyle/>
          <a:p>
            <a:r>
              <a:rPr lang="fr-FR" dirty="0" smtClean="0"/>
              <a:t>Identifiant </a:t>
            </a:r>
            <a:r>
              <a:rPr lang="fr-FR" dirty="0"/>
              <a:t>/ Clé primaire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3666"/>
            <a:ext cx="8651550" cy="46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pPr algn="ctr"/>
            <a:r>
              <a:rPr lang="fr-FR" dirty="0" smtClean="0"/>
              <a:t>Clé étrangère ou identifiant externe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31" y="1491448"/>
            <a:ext cx="8327254" cy="4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Identifiant </a:t>
            </a:r>
            <a:r>
              <a:rPr lang="fr-FR" b="1" dirty="0"/>
              <a:t>/ Clé primaire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93" y="1842332"/>
            <a:ext cx="9220195" cy="43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pPr algn="ctr"/>
            <a:r>
              <a:rPr lang="fr-FR" b="1" dirty="0"/>
              <a:t>Clé étrangère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000"/>
            <a:ext cx="9000744" cy="47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Attributs simples </a:t>
            </a:r>
            <a:r>
              <a:rPr lang="fr-FR" b="1" dirty="0" err="1" smtClean="0"/>
              <a:t>multivalués</a:t>
            </a:r>
            <a:r>
              <a:rPr lang="fr-FR" b="1" dirty="0" smtClean="0"/>
              <a:t> (1)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1" y="1813823"/>
            <a:ext cx="7315200" cy="43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Système de gestion de base de </a:t>
            </a:r>
            <a:r>
              <a:rPr lang="fr-FR" b="1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Définition </a:t>
            </a:r>
          </a:p>
          <a:p>
            <a:pPr lvl="1"/>
            <a:r>
              <a:rPr lang="fr-FR" b="1" dirty="0" smtClean="0"/>
              <a:t> </a:t>
            </a:r>
            <a:r>
              <a:rPr lang="fr-FR" dirty="0" smtClean="0"/>
              <a:t>Le </a:t>
            </a:r>
            <a:r>
              <a:rPr lang="fr-FR" dirty="0" smtClean="0"/>
              <a:t>système </a:t>
            </a:r>
            <a:r>
              <a:rPr lang="fr-FR" dirty="0"/>
              <a:t>logiciel qui permet </a:t>
            </a:r>
            <a:r>
              <a:rPr lang="fr-FR" dirty="0" smtClean="0"/>
              <a:t>à </a:t>
            </a:r>
            <a:r>
              <a:rPr lang="fr-FR" dirty="0"/>
              <a:t>des </a:t>
            </a:r>
            <a:r>
              <a:rPr lang="fr-FR" dirty="0" smtClean="0"/>
              <a:t>utilisateurs </a:t>
            </a:r>
            <a:r>
              <a:rPr lang="fr-FR" dirty="0"/>
              <a:t>de </a:t>
            </a:r>
            <a:r>
              <a:rPr lang="fr-FR" dirty="0" smtClean="0"/>
              <a:t>définir, créer</a:t>
            </a:r>
            <a:r>
              <a:rPr lang="fr-FR" dirty="0"/>
              <a:t>, mettre </a:t>
            </a:r>
            <a:r>
              <a:rPr lang="fr-FR" dirty="0" smtClean="0"/>
              <a:t>à </a:t>
            </a:r>
            <a:r>
              <a:rPr lang="fr-FR" dirty="0"/>
              <a:t>jour une base de </a:t>
            </a:r>
            <a:r>
              <a:rPr lang="fr-FR" dirty="0" smtClean="0"/>
              <a:t>données </a:t>
            </a:r>
            <a:r>
              <a:rPr lang="fr-FR" dirty="0"/>
              <a:t>et d’en </a:t>
            </a:r>
            <a:r>
              <a:rPr lang="fr-FR" dirty="0" smtClean="0"/>
              <a:t>contrôler l’accès  </a:t>
            </a:r>
            <a:r>
              <a:rPr lang="fr-FR" dirty="0"/>
              <a:t>langage de </a:t>
            </a:r>
            <a:r>
              <a:rPr lang="fr-FR" dirty="0" smtClean="0"/>
              <a:t>définition </a:t>
            </a:r>
            <a:r>
              <a:rPr lang="fr-FR" dirty="0"/>
              <a:t>de </a:t>
            </a:r>
            <a:r>
              <a:rPr lang="fr-FR" dirty="0" smtClean="0"/>
              <a:t>données </a:t>
            </a:r>
            <a:r>
              <a:rPr lang="fr-FR" dirty="0"/>
              <a:t>(LDD)</a:t>
            </a:r>
          </a:p>
          <a:p>
            <a:pPr lvl="1"/>
            <a:r>
              <a:rPr lang="fr-FR" dirty="0"/>
              <a:t> langage de manipulation de </a:t>
            </a:r>
            <a:r>
              <a:rPr lang="fr-FR" dirty="0" smtClean="0"/>
              <a:t>données </a:t>
            </a:r>
            <a:r>
              <a:rPr lang="fr-FR" dirty="0"/>
              <a:t>(LMD)</a:t>
            </a:r>
          </a:p>
        </p:txBody>
      </p:sp>
    </p:spTree>
    <p:extLst>
      <p:ext uri="{BB962C8B-B14F-4D97-AF65-F5344CB8AC3E}">
        <p14:creationId xmlns:p14="http://schemas.microsoft.com/office/powerpoint/2010/main" val="63071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Attributs simples </a:t>
            </a:r>
            <a:r>
              <a:rPr lang="fr-FR" b="1" dirty="0" err="1" smtClean="0"/>
              <a:t>multivalués</a:t>
            </a:r>
            <a:r>
              <a:rPr lang="fr-FR" b="1" dirty="0" smtClean="0"/>
              <a:t> (2)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93" y="1798101"/>
            <a:ext cx="7659298" cy="43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pPr algn="ctr"/>
            <a:r>
              <a:rPr lang="fr-FR" b="1" dirty="0" smtClean="0"/>
              <a:t>Attributs complexes </a:t>
            </a:r>
            <a:r>
              <a:rPr lang="fr-FR" b="1" dirty="0" err="1" smtClean="0"/>
              <a:t>multivalués</a:t>
            </a:r>
            <a:r>
              <a:rPr lang="fr-FR" b="1" dirty="0" smtClean="0"/>
              <a:t> (1)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89" y="1535837"/>
            <a:ext cx="8194089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Attributs complexes </a:t>
            </a:r>
            <a:r>
              <a:rPr lang="fr-FR" b="1" dirty="0" err="1" smtClean="0"/>
              <a:t>multivalués</a:t>
            </a:r>
            <a:r>
              <a:rPr lang="fr-FR" b="1" dirty="0" smtClean="0"/>
              <a:t> (2)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81" y="1825625"/>
            <a:ext cx="7178469" cy="43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7627" y="2852952"/>
            <a:ext cx="10515600" cy="1325563"/>
          </a:xfrm>
        </p:spPr>
        <p:txBody>
          <a:bodyPr/>
          <a:lstStyle/>
          <a:p>
            <a:r>
              <a:rPr lang="fr-FR" dirty="0" smtClean="0"/>
              <a:t>Suite ….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1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Biblio</a:t>
            </a:r>
            <a:r>
              <a:rPr lang="fr-FR" dirty="0" smtClean="0"/>
              <a:t>(</a:t>
            </a:r>
            <a:r>
              <a:rPr lang="fr-FR" dirty="0" err="1" smtClean="0"/>
              <a:t>Numlect</a:t>
            </a:r>
            <a:r>
              <a:rPr lang="fr-FR" dirty="0" smtClean="0"/>
              <a:t>, </a:t>
            </a:r>
            <a:r>
              <a:rPr lang="fr-FR" dirty="0"/>
              <a:t>nom</a:t>
            </a:r>
            <a:r>
              <a:rPr lang="fr-FR" dirty="0" smtClean="0"/>
              <a:t>, </a:t>
            </a:r>
            <a:r>
              <a:rPr lang="fr-FR" dirty="0" err="1" smtClean="0"/>
              <a:t>prenom</a:t>
            </a:r>
            <a:r>
              <a:rPr lang="fr-FR" dirty="0" smtClean="0"/>
              <a:t> , </a:t>
            </a:r>
            <a:r>
              <a:rPr lang="fr-FR" dirty="0"/>
              <a:t>email , </a:t>
            </a:r>
            <a:r>
              <a:rPr lang="fr-FR" dirty="0" err="1" smtClean="0"/>
              <a:t>telephone</a:t>
            </a:r>
            <a:r>
              <a:rPr lang="fr-FR" dirty="0" smtClean="0"/>
              <a:t>, </a:t>
            </a:r>
          </a:p>
          <a:p>
            <a:r>
              <a:rPr lang="fr-FR" dirty="0" smtClean="0"/>
              <a:t>Livre(</a:t>
            </a:r>
            <a:r>
              <a:rPr lang="fr-FR" dirty="0" err="1" smtClean="0"/>
              <a:t>nomLivre</a:t>
            </a:r>
            <a:r>
              <a:rPr lang="fr-FR" dirty="0"/>
              <a:t>, </a:t>
            </a:r>
            <a:r>
              <a:rPr lang="fr-FR" dirty="0" err="1"/>
              <a:t>DateEmprunt</a:t>
            </a:r>
            <a:r>
              <a:rPr lang="fr-FR" dirty="0"/>
              <a:t>, </a:t>
            </a:r>
            <a:r>
              <a:rPr lang="fr-FR" dirty="0" err="1"/>
              <a:t>DateRetourPrevue</a:t>
            </a:r>
            <a:r>
              <a:rPr lang="fr-FR" dirty="0"/>
              <a:t>, </a:t>
            </a:r>
            <a:r>
              <a:rPr lang="fr-FR" dirty="0" err="1" smtClean="0"/>
              <a:t>DateRetourEective</a:t>
            </a:r>
            <a:r>
              <a:rPr lang="fr-FR" dirty="0" smtClean="0"/>
              <a:t>, </a:t>
            </a:r>
            <a:r>
              <a:rPr lang="fr-FR" dirty="0" err="1" smtClean="0"/>
              <a:t>PenalitéRetard</a:t>
            </a:r>
            <a:r>
              <a:rPr lang="fr-FR" dirty="0"/>
              <a:t>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0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89098"/>
            <a:ext cx="10515600" cy="5687865"/>
          </a:xfrm>
        </p:spPr>
        <p:txBody>
          <a:bodyPr/>
          <a:lstStyle/>
          <a:p>
            <a:r>
              <a:rPr lang="fr-FR" dirty="0" smtClean="0"/>
              <a:t>Etudiants(</a:t>
            </a:r>
            <a:r>
              <a:rPr lang="fr-FR" dirty="0" err="1" smtClean="0"/>
              <a:t>ine</a:t>
            </a:r>
            <a:r>
              <a:rPr lang="fr-FR" dirty="0" smtClean="0"/>
              <a:t>, nom , </a:t>
            </a:r>
            <a:r>
              <a:rPr lang="fr-FR" dirty="0" err="1" smtClean="0"/>
              <a:t>codeclasse</a:t>
            </a:r>
            <a:r>
              <a:rPr lang="fr-FR" dirty="0" smtClean="0"/>
              <a:t>, </a:t>
            </a:r>
            <a:r>
              <a:rPr lang="fr-FR" dirty="0" err="1" smtClean="0"/>
              <a:t>codeFil</a:t>
            </a:r>
            <a:r>
              <a:rPr lang="fr-FR" dirty="0" smtClean="0"/>
              <a:t>, </a:t>
            </a:r>
            <a:r>
              <a:rPr lang="fr-FR" dirty="0" err="1" smtClean="0"/>
              <a:t>nomcl</a:t>
            </a:r>
            <a:r>
              <a:rPr lang="fr-FR" dirty="0" smtClean="0"/>
              <a:t>, </a:t>
            </a:r>
            <a:r>
              <a:rPr lang="fr-FR" dirty="0" err="1" smtClean="0"/>
              <a:t>nomfil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Etudiants(</a:t>
            </a:r>
            <a:r>
              <a:rPr lang="fr-FR" dirty="0" err="1">
                <a:solidFill>
                  <a:srgbClr val="C00000"/>
                </a:solidFill>
              </a:rPr>
              <a:t>ine</a:t>
            </a:r>
            <a:r>
              <a:rPr lang="fr-FR" dirty="0"/>
              <a:t>, nom , </a:t>
            </a:r>
            <a:r>
              <a:rPr lang="fr-FR" dirty="0" err="1" smtClean="0"/>
              <a:t>prenom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C00000"/>
                </a:solidFill>
              </a:rPr>
              <a:t>codeclasse</a:t>
            </a:r>
            <a:r>
              <a:rPr lang="fr-FR" dirty="0"/>
              <a:t>, </a:t>
            </a:r>
            <a:r>
              <a:rPr lang="fr-FR" dirty="0" err="1">
                <a:solidFill>
                  <a:srgbClr val="C00000"/>
                </a:solidFill>
              </a:rPr>
              <a:t>codeFil</a:t>
            </a:r>
            <a:r>
              <a:rPr lang="fr-FR" dirty="0"/>
              <a:t>, </a:t>
            </a:r>
            <a:r>
              <a:rPr lang="fr-FR" dirty="0" err="1"/>
              <a:t>nomcl</a:t>
            </a:r>
            <a:r>
              <a:rPr lang="fr-FR" dirty="0"/>
              <a:t>, </a:t>
            </a:r>
            <a:r>
              <a:rPr lang="fr-FR" dirty="0" err="1"/>
              <a:t>nomfil</a:t>
            </a:r>
            <a:r>
              <a:rPr lang="fr-FR" dirty="0" smtClean="0"/>
              <a:t>) 1NF OK</a:t>
            </a:r>
          </a:p>
          <a:p>
            <a:pPr lvl="1"/>
            <a:r>
              <a:rPr lang="fr-FR" dirty="0" smtClean="0"/>
              <a:t>2NF</a:t>
            </a:r>
          </a:p>
          <a:p>
            <a:pPr lvl="2"/>
            <a:r>
              <a:rPr lang="fr-FR" dirty="0" smtClean="0"/>
              <a:t>1NF OK</a:t>
            </a:r>
          </a:p>
          <a:p>
            <a:pPr lvl="2"/>
            <a:r>
              <a:rPr lang="fr-FR" dirty="0" smtClean="0"/>
              <a:t>Tout attribut non clé ne doit  pas dépendre d’une partie de la clé</a:t>
            </a:r>
          </a:p>
          <a:p>
            <a:pPr lvl="3"/>
            <a:r>
              <a:rPr lang="fr-FR" dirty="0"/>
              <a:t>Etudiants(</a:t>
            </a:r>
            <a:r>
              <a:rPr lang="fr-FR" dirty="0" err="1">
                <a:solidFill>
                  <a:srgbClr val="C00000"/>
                </a:solidFill>
              </a:rPr>
              <a:t>ine</a:t>
            </a:r>
            <a:r>
              <a:rPr lang="fr-FR" dirty="0"/>
              <a:t>, nom , </a:t>
            </a:r>
            <a:r>
              <a:rPr lang="fr-FR" dirty="0" err="1"/>
              <a:t>codeclasse</a:t>
            </a:r>
            <a:r>
              <a:rPr lang="fr-FR" dirty="0"/>
              <a:t>, </a:t>
            </a:r>
            <a:r>
              <a:rPr lang="fr-FR" dirty="0" err="1" smtClean="0"/>
              <a:t>codeFil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Classe(</a:t>
            </a:r>
            <a:r>
              <a:rPr lang="fr-FR" dirty="0" err="1" smtClean="0">
                <a:solidFill>
                  <a:srgbClr val="C00000"/>
                </a:solidFill>
              </a:rPr>
              <a:t>codeclass</a:t>
            </a:r>
            <a:r>
              <a:rPr lang="fr-FR" dirty="0" smtClean="0"/>
              <a:t>, </a:t>
            </a:r>
            <a:r>
              <a:rPr lang="fr-FR" dirty="0" err="1" smtClean="0"/>
              <a:t>nomcl</a:t>
            </a:r>
            <a:r>
              <a:rPr lang="fr-FR" dirty="0" smtClean="0"/>
              <a:t>)</a:t>
            </a:r>
          </a:p>
          <a:p>
            <a:pPr lvl="3"/>
            <a:r>
              <a:rPr lang="fr-FR" dirty="0" err="1" smtClean="0"/>
              <a:t>Filiere</a:t>
            </a:r>
            <a:r>
              <a:rPr lang="fr-FR" dirty="0" smtClean="0"/>
              <a:t>(</a:t>
            </a:r>
            <a:r>
              <a:rPr lang="fr-FR" dirty="0" err="1" smtClean="0">
                <a:solidFill>
                  <a:srgbClr val="C00000"/>
                </a:solidFill>
              </a:rPr>
              <a:t>codefil</a:t>
            </a:r>
            <a:r>
              <a:rPr lang="fr-FR" dirty="0" smtClean="0"/>
              <a:t>, </a:t>
            </a:r>
            <a:r>
              <a:rPr lang="fr-FR" dirty="0" err="1"/>
              <a:t>nomfil</a:t>
            </a:r>
            <a:r>
              <a:rPr lang="fr-FR" dirty="0" smtClean="0"/>
              <a:t>)	</a:t>
            </a:r>
          </a:p>
          <a:p>
            <a:pPr lvl="1"/>
            <a:r>
              <a:rPr lang="fr-FR" dirty="0" smtClean="0"/>
              <a:t>3NF OK</a:t>
            </a: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4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421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Caractéristiques des systèmes de base de données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503" y="1285861"/>
            <a:ext cx="10972996" cy="4840304"/>
          </a:xfrm>
        </p:spPr>
        <p:txBody>
          <a:bodyPr/>
          <a:lstStyle/>
          <a:p>
            <a:r>
              <a:rPr lang="fr-FR" sz="2800" dirty="0" smtClean="0"/>
              <a:t>Nature auto-descriptive</a:t>
            </a:r>
          </a:p>
          <a:p>
            <a:pPr lvl="1"/>
            <a:r>
              <a:rPr lang="fr-FR" sz="2400" dirty="0" smtClean="0"/>
              <a:t>Données+structure+contraintes</a:t>
            </a:r>
          </a:p>
          <a:p>
            <a:pPr lvl="2"/>
            <a:r>
              <a:rPr lang="fr-FR" sz="2000" dirty="0" smtClean="0"/>
              <a:t>Notions de catalogue de de méta*données</a:t>
            </a:r>
          </a:p>
          <a:p>
            <a:r>
              <a:rPr lang="fr-FR" sz="2800" dirty="0" smtClean="0"/>
              <a:t>Indépendance données/traitements</a:t>
            </a:r>
          </a:p>
          <a:p>
            <a:pPr lvl="1"/>
            <a:r>
              <a:rPr lang="fr-FR" sz="2400" dirty="0" smtClean="0"/>
              <a:t>Evolutions des données et des traitements possibles indépendamment</a:t>
            </a:r>
          </a:p>
          <a:p>
            <a:pPr lvl="2"/>
            <a:r>
              <a:rPr lang="fr-FR" sz="2000" dirty="0" smtClean="0"/>
              <a:t>Nécessite une représentation abstraite de données</a:t>
            </a:r>
          </a:p>
          <a:p>
            <a:r>
              <a:rPr lang="fr-FR" sz="2800" dirty="0" smtClean="0"/>
              <a:t>Vues multiples sur la base de données</a:t>
            </a:r>
          </a:p>
          <a:p>
            <a:r>
              <a:rPr lang="fr-FR" sz="2800" dirty="0" smtClean="0"/>
              <a:t>Partages des données</a:t>
            </a:r>
          </a:p>
          <a:p>
            <a:pPr lvl="1"/>
            <a:r>
              <a:rPr lang="fr-FR" sz="2000" dirty="0" smtClean="0"/>
              <a:t>Contrôle de la concurrence</a:t>
            </a:r>
          </a:p>
          <a:p>
            <a:pPr lvl="1"/>
            <a:r>
              <a:rPr lang="fr-FR" sz="2000" dirty="0" smtClean="0"/>
              <a:t>Notion de transaction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F3A4-1BA4-4A3A-9117-B95CD8615D49}" type="datetime1">
              <a:rPr lang="fr-FR" smtClean="0"/>
              <a:pPr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 THIAM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9FCD-B57D-4083-B9AD-B72FCB40CD5B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7" name="Picture 5" descr="fghhhhhhhy">
            <a:hlinkClick r:id="" action="ppaction://noaction" highlightClick="1">
              <a:snd r:embed="rId2" name="LION1.WAV"/>
            </a:hlinkClick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8333" y="1071546"/>
            <a:ext cx="3353667" cy="1416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57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503" y="1555845"/>
            <a:ext cx="10972996" cy="4570320"/>
          </a:xfrm>
        </p:spPr>
        <p:txBody>
          <a:bodyPr/>
          <a:lstStyle/>
          <a:p>
            <a:r>
              <a:rPr lang="fr-FR" dirty="0" smtClean="0"/>
              <a:t>Administrateur</a:t>
            </a:r>
          </a:p>
          <a:p>
            <a:r>
              <a:rPr lang="fr-FR" dirty="0" smtClean="0"/>
              <a:t>Concepteur</a:t>
            </a:r>
          </a:p>
          <a:p>
            <a:r>
              <a:rPr lang="fr-FR" dirty="0" smtClean="0"/>
              <a:t>Utilisateur final</a:t>
            </a:r>
          </a:p>
          <a:p>
            <a:r>
              <a:rPr lang="fr-FR" dirty="0" smtClean="0"/>
              <a:t>Développeur d’applications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Administrateur et concepteur du SGBD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Développeur d’outils pour le SGBD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Responsable de la maintenance du SGBD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F3A4-1BA4-4A3A-9117-B95CD8615D49}" type="datetime1">
              <a:rPr lang="fr-FR" smtClean="0"/>
              <a:pPr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 THIAM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9FCD-B57D-4083-B9AD-B72FCB40CD5B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8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Deux types de langages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de Définition de Données (LDD)</a:t>
            </a:r>
          </a:p>
          <a:p>
            <a:pPr lvl="1"/>
            <a:r>
              <a:rPr lang="fr-FR" dirty="0" smtClean="0"/>
              <a:t>Inclut aussi un Langage de Définition de Stockage (LDS)</a:t>
            </a:r>
          </a:p>
          <a:p>
            <a:pPr lvl="1"/>
            <a:r>
              <a:rPr lang="fr-FR" dirty="0" smtClean="0"/>
              <a:t>Inclut aussi un Langage de Définition de Vues (LDV) sur les données	</a:t>
            </a:r>
          </a:p>
          <a:p>
            <a:r>
              <a:rPr lang="fr-FR" dirty="0" smtClean="0"/>
              <a:t>Langage de Manipulation de Données (LMD)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F3A4-1BA4-4A3A-9117-B95CD8615D49}" type="datetime1">
              <a:rPr lang="fr-FR" smtClean="0"/>
              <a:pPr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 THIAM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9FCD-B57D-4083-B9AD-B72FCB40CD5B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9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ORIGINE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6" y="1871663"/>
            <a:ext cx="10687397" cy="433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Exemples de base de données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Achats </a:t>
            </a:r>
            <a:r>
              <a:rPr lang="fr-FR" dirty="0"/>
              <a:t>au </a:t>
            </a:r>
            <a:r>
              <a:rPr lang="fr-FR" dirty="0" smtClean="0"/>
              <a:t>supermarché</a:t>
            </a:r>
            <a:endParaRPr lang="fr-FR" dirty="0"/>
          </a:p>
          <a:p>
            <a:r>
              <a:rPr lang="fr-FR" dirty="0"/>
              <a:t> Achats à</a:t>
            </a:r>
            <a:r>
              <a:rPr lang="fr-FR" dirty="0" smtClean="0"/>
              <a:t> </a:t>
            </a:r>
            <a:r>
              <a:rPr lang="fr-FR" dirty="0"/>
              <a:t>l’aide d’une carte de </a:t>
            </a:r>
            <a:r>
              <a:rPr lang="fr-FR" dirty="0" smtClean="0"/>
              <a:t>cr</a:t>
            </a:r>
            <a:r>
              <a:rPr lang="fr-FR" dirty="0"/>
              <a:t>é</a:t>
            </a:r>
            <a:r>
              <a:rPr lang="fr-FR" dirty="0" smtClean="0"/>
              <a:t>dit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smtClean="0"/>
              <a:t>Réservation </a:t>
            </a:r>
            <a:r>
              <a:rPr lang="fr-FR" dirty="0"/>
              <a:t>d’un voyage dans une agence</a:t>
            </a:r>
          </a:p>
          <a:p>
            <a:r>
              <a:rPr lang="fr-FR" dirty="0"/>
              <a:t> Visite </a:t>
            </a:r>
            <a:r>
              <a:rPr lang="fr-FR" dirty="0" smtClean="0"/>
              <a:t>à </a:t>
            </a:r>
            <a:r>
              <a:rPr lang="fr-FR" dirty="0"/>
              <a:t>la </a:t>
            </a:r>
            <a:r>
              <a:rPr lang="fr-FR" dirty="0" smtClean="0"/>
              <a:t>bibliothèque </a:t>
            </a:r>
            <a:r>
              <a:rPr lang="fr-FR" dirty="0"/>
              <a:t>de la ville</a:t>
            </a:r>
          </a:p>
          <a:p>
            <a:r>
              <a:rPr lang="fr-FR" dirty="0"/>
              <a:t> Etudes à</a:t>
            </a:r>
            <a:r>
              <a:rPr lang="fr-FR" dirty="0" smtClean="0"/>
              <a:t> l’Université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77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1357</Words>
  <Application>Microsoft Office PowerPoint</Application>
  <PresentationFormat>Personnalisé</PresentationFormat>
  <Paragraphs>411</Paragraphs>
  <Slides>45</Slides>
  <Notes>11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7" baseType="lpstr">
      <vt:lpstr>Thème Office</vt:lpstr>
      <vt:lpstr>Clip</vt:lpstr>
      <vt:lpstr>Cours de Base de Données Cours n.1</vt:lpstr>
      <vt:lpstr>Evaluation - Contrôle continu</vt:lpstr>
      <vt:lpstr>Présentation PowerPoint</vt:lpstr>
      <vt:lpstr>Système de gestion de base de données</vt:lpstr>
      <vt:lpstr>Caractéristiques des systèmes de base de données</vt:lpstr>
      <vt:lpstr>Les acteurs</vt:lpstr>
      <vt:lpstr>Deux types de langages</vt:lpstr>
      <vt:lpstr>ORIGINE</vt:lpstr>
      <vt:lpstr>Exemples de base de données </vt:lpstr>
      <vt:lpstr>Présentation PowerPoint</vt:lpstr>
      <vt:lpstr>Présentation PowerPoint</vt:lpstr>
      <vt:lpstr>Spécificités d’un SGBD</vt:lpstr>
      <vt:lpstr>Présentation PowerPoint</vt:lpstr>
      <vt:lpstr>Modèle relationnel des données</vt:lpstr>
      <vt:lpstr>ARCHITECTURE A TROIS NIVEAUX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Terminologie (1)</vt:lpstr>
      <vt:lpstr>Terminologie (2)</vt:lpstr>
      <vt:lpstr>Terminologie (3)</vt:lpstr>
      <vt:lpstr>Résumé</vt:lpstr>
      <vt:lpstr>Présentation PowerPoint</vt:lpstr>
      <vt:lpstr>Description des données : concepts de bases</vt:lpstr>
      <vt:lpstr>Description des données : règles</vt:lpstr>
      <vt:lpstr>Identification des données : clé primaire</vt:lpstr>
      <vt:lpstr>Identification des données : clé primaire</vt:lpstr>
      <vt:lpstr>Attributs de relations</vt:lpstr>
      <vt:lpstr>Domaines de valeurs</vt:lpstr>
      <vt:lpstr>Tables et enregistrements</vt:lpstr>
      <vt:lpstr>Schéma de la table</vt:lpstr>
      <vt:lpstr>Attribut Complexes Monovalués</vt:lpstr>
      <vt:lpstr>Identifiant / Clé primaire</vt:lpstr>
      <vt:lpstr>Clé étrangère ou identifiant externe</vt:lpstr>
      <vt:lpstr>Identifiant / Clé primaire</vt:lpstr>
      <vt:lpstr>Clé étrangère</vt:lpstr>
      <vt:lpstr>Attributs simples multivalués (1)</vt:lpstr>
      <vt:lpstr>Attributs simples multivalués (2)</vt:lpstr>
      <vt:lpstr>Attributs complexes multivalués (1)</vt:lpstr>
      <vt:lpstr>Attributs complexes multivalués (2)</vt:lpstr>
      <vt:lpstr>Suite ….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Cheikhou</cp:lastModifiedBy>
  <cp:revision>48</cp:revision>
  <cp:lastPrinted>2018-06-12T11:40:54Z</cp:lastPrinted>
  <dcterms:created xsi:type="dcterms:W3CDTF">2016-06-13T08:32:53Z</dcterms:created>
  <dcterms:modified xsi:type="dcterms:W3CDTF">2019-06-18T00:08:15Z</dcterms:modified>
</cp:coreProperties>
</file>