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295" r:id="rId4"/>
    <p:sldId id="290" r:id="rId5"/>
    <p:sldId id="296" r:id="rId6"/>
    <p:sldId id="291" r:id="rId7"/>
    <p:sldId id="277" r:id="rId8"/>
    <p:sldId id="293" r:id="rId9"/>
    <p:sldId id="297" r:id="rId10"/>
    <p:sldId id="298" r:id="rId11"/>
    <p:sldId id="299" r:id="rId12"/>
    <p:sldId id="289" r:id="rId13"/>
    <p:sldId id="292" r:id="rId14"/>
  </p:sldIdLst>
  <p:sldSz cx="12192000" cy="6858000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0337835-2D66-4633-8CC3-E87BD9C6C959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EB1698-2724-4ABF-B37F-89A4F4AA29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4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1464" rIns="101464"/>
          <a:lstStyle/>
          <a:p>
            <a:endParaRPr lang="fr-FR"/>
          </a:p>
        </p:txBody>
      </p:sp>
      <p:sp>
        <p:nvSpPr>
          <p:cNvPr id="344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896938"/>
            <a:ext cx="6357937" cy="3576637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1464" rIns="101464"/>
          <a:lstStyle/>
          <a:p>
            <a:endParaRPr lang="fr-FR"/>
          </a:p>
        </p:txBody>
      </p:sp>
      <p:sp>
        <p:nvSpPr>
          <p:cNvPr id="278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896938"/>
            <a:ext cx="6357937" cy="3576637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1464" rIns="101464"/>
          <a:lstStyle/>
          <a:p>
            <a:endParaRPr lang="fr-FR"/>
          </a:p>
        </p:txBody>
      </p:sp>
      <p:sp>
        <p:nvSpPr>
          <p:cNvPr id="280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898525"/>
            <a:ext cx="6354763" cy="357505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1464" rIns="101464"/>
          <a:lstStyle/>
          <a:p>
            <a:endParaRPr lang="fr-FR"/>
          </a:p>
        </p:txBody>
      </p:sp>
      <p:sp>
        <p:nvSpPr>
          <p:cNvPr id="282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898525"/>
            <a:ext cx="6354763" cy="357505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1464" rIns="101464"/>
          <a:lstStyle/>
          <a:p>
            <a:endParaRPr lang="fr-FR"/>
          </a:p>
        </p:txBody>
      </p:sp>
      <p:sp>
        <p:nvSpPr>
          <p:cNvPr id="348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896938"/>
            <a:ext cx="6357937" cy="3576637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3063" y="896938"/>
            <a:ext cx="6357937" cy="3576637"/>
          </a:xfrm>
          <a:ln cap="flat"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01464" rIns="101464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5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48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6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75E3-8569-4B2C-B265-3422B6A20544}" type="datetimeFigureOut">
              <a:rPr lang="fr-FR" smtClean="0"/>
              <a:t>10/07/2019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47C7-C7EC-4D3C-AE5A-F08ACDBE9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thiam@univ-thies.s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  <a:t>Cours de Base de Données</a:t>
            </a:r>
            <a:b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</a:br>
            <a:r>
              <a:rPr lang="fr-FR" b="1" i="0" u="none" strike="noStrike" baseline="0" smtClean="0">
                <a:solidFill>
                  <a:srgbClr val="3333B3"/>
                </a:solidFill>
                <a:latin typeface="NimbusSanL-Bold"/>
              </a:rPr>
              <a:t>Cours n.3 </a:t>
            </a:r>
            <a: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  <a:t>: </a:t>
            </a:r>
            <a:br>
              <a:rPr lang="fr-FR" b="1" i="0" u="none" strike="noStrike" baseline="0" dirty="0" smtClean="0">
                <a:solidFill>
                  <a:srgbClr val="3333B3"/>
                </a:solidFill>
                <a:latin typeface="NimbusSanL-Bold"/>
              </a:rPr>
            </a:br>
            <a:r>
              <a:rPr lang="fr-FR" dirty="0" smtClean="0"/>
              <a:t>Algèbre </a:t>
            </a:r>
            <a:r>
              <a:rPr lang="fr-FR" dirty="0"/>
              <a:t>relationnelle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Cheikhou</a:t>
            </a:r>
            <a:r>
              <a:rPr lang="fr-FR" dirty="0" smtClean="0"/>
              <a:t> THIAM – </a:t>
            </a:r>
            <a:r>
              <a:rPr lang="fr-FR" dirty="0" smtClean="0">
                <a:hlinkClick r:id="rId2"/>
              </a:rPr>
              <a:t>cthiam@univ-thies.sn</a:t>
            </a:r>
            <a:endParaRPr lang="fr-FR" dirty="0" smtClean="0"/>
          </a:p>
          <a:p>
            <a:r>
              <a:rPr lang="fr-FR" dirty="0" smtClean="0"/>
              <a:t>UFR Sciences Economique et Sociales</a:t>
            </a:r>
          </a:p>
          <a:p>
            <a:r>
              <a:rPr lang="fr-FR" dirty="0" smtClean="0"/>
              <a:t>2018-2019</a:t>
            </a:r>
          </a:p>
          <a:p>
            <a:r>
              <a:rPr lang="fr-FR" dirty="0" smtClean="0"/>
              <a:t>Université de THIES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8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>
                <a:latin typeface="Times New Roman" pitchFamily="18" charset="0"/>
              </a:rPr>
              <a:t>La projection</a:t>
            </a:r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3491524" y="1263650"/>
            <a:ext cx="7014308" cy="4679950"/>
            <a:chOff x="2500" y="1401"/>
            <a:chExt cx="2877" cy="2343"/>
          </a:xfrm>
        </p:grpSpPr>
        <p:sp>
          <p:nvSpPr>
            <p:cNvPr id="347141" name="AutoShape 5" descr="10%"/>
            <p:cNvSpPr>
              <a:spLocks noChangeArrowheads="1"/>
            </p:cNvSpPr>
            <p:nvPr/>
          </p:nvSpPr>
          <p:spPr bwMode="auto">
            <a:xfrm>
              <a:off x="3637" y="1401"/>
              <a:ext cx="1308" cy="2343"/>
            </a:xfrm>
            <a:prstGeom prst="roundRect">
              <a:avLst>
                <a:gd name="adj" fmla="val 10417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7142" name="Line 6"/>
            <p:cNvSpPr>
              <a:spLocks noChangeShapeType="1"/>
            </p:cNvSpPr>
            <p:nvPr/>
          </p:nvSpPr>
          <p:spPr bwMode="auto">
            <a:xfrm flipH="1" flipV="1">
              <a:off x="3792" y="1517"/>
              <a:ext cx="0" cy="2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43" name="Line 7"/>
            <p:cNvSpPr>
              <a:spLocks noChangeShapeType="1"/>
            </p:cNvSpPr>
            <p:nvPr/>
          </p:nvSpPr>
          <p:spPr bwMode="auto">
            <a:xfrm flipV="1">
              <a:off x="4283" y="1513"/>
              <a:ext cx="1" cy="2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44" name="Line 8"/>
            <p:cNvSpPr>
              <a:spLocks noChangeShapeType="1"/>
            </p:cNvSpPr>
            <p:nvPr/>
          </p:nvSpPr>
          <p:spPr bwMode="auto">
            <a:xfrm flipH="1" flipV="1">
              <a:off x="3168" y="1536"/>
              <a:ext cx="0" cy="2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45" name="Rectangle 9"/>
            <p:cNvSpPr>
              <a:spLocks noChangeArrowheads="1"/>
            </p:cNvSpPr>
            <p:nvPr/>
          </p:nvSpPr>
          <p:spPr bwMode="auto">
            <a:xfrm>
              <a:off x="2679" y="1656"/>
              <a:ext cx="23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AVION</a:t>
              </a:r>
              <a:endParaRPr lang="fr-FR" b="1"/>
            </a:p>
          </p:txBody>
        </p:sp>
        <p:sp>
          <p:nvSpPr>
            <p:cNvPr id="347146" name="Rectangle 10"/>
            <p:cNvSpPr>
              <a:spLocks noChangeArrowheads="1"/>
            </p:cNvSpPr>
            <p:nvPr/>
          </p:nvSpPr>
          <p:spPr bwMode="auto">
            <a:xfrm>
              <a:off x="3302" y="1648"/>
              <a:ext cx="27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NUMAV</a:t>
              </a:r>
              <a:endParaRPr lang="fr-FR" b="1"/>
            </a:p>
          </p:txBody>
        </p:sp>
        <p:sp>
          <p:nvSpPr>
            <p:cNvPr id="347147" name="Rectangle 11"/>
            <p:cNvSpPr>
              <a:spLocks noChangeArrowheads="1"/>
            </p:cNvSpPr>
            <p:nvPr/>
          </p:nvSpPr>
          <p:spPr bwMode="auto">
            <a:xfrm>
              <a:off x="3852" y="1648"/>
              <a:ext cx="27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CAPAC.</a:t>
              </a:r>
              <a:endParaRPr lang="fr-FR" b="1"/>
            </a:p>
          </p:txBody>
        </p:sp>
        <p:sp>
          <p:nvSpPr>
            <p:cNvPr id="347148" name="Rectangle 12"/>
            <p:cNvSpPr>
              <a:spLocks noChangeArrowheads="1"/>
            </p:cNvSpPr>
            <p:nvPr/>
          </p:nvSpPr>
          <p:spPr bwMode="auto">
            <a:xfrm>
              <a:off x="4467" y="1648"/>
              <a:ext cx="19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TYPE</a:t>
              </a:r>
              <a:endParaRPr lang="fr-FR" b="1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>
              <a:off x="4833" y="1513"/>
              <a:ext cx="1" cy="2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50" name="Rectangle 14"/>
            <p:cNvSpPr>
              <a:spLocks noChangeArrowheads="1"/>
            </p:cNvSpPr>
            <p:nvPr/>
          </p:nvSpPr>
          <p:spPr bwMode="auto">
            <a:xfrm>
              <a:off x="4881" y="1648"/>
              <a:ext cx="31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ENTREP.</a:t>
              </a:r>
              <a:endParaRPr lang="fr-FR" b="1"/>
            </a:p>
          </p:txBody>
        </p:sp>
        <p:sp>
          <p:nvSpPr>
            <p:cNvPr id="347151" name="Rectangle 15"/>
            <p:cNvSpPr>
              <a:spLocks noChangeArrowheads="1"/>
            </p:cNvSpPr>
            <p:nvPr/>
          </p:nvSpPr>
          <p:spPr bwMode="auto">
            <a:xfrm>
              <a:off x="3278" y="2086"/>
              <a:ext cx="3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fr-FR" b="1"/>
            </a:p>
          </p:txBody>
        </p:sp>
        <p:sp>
          <p:nvSpPr>
            <p:cNvPr id="347152" name="Rectangle 16"/>
            <p:cNvSpPr>
              <a:spLocks noChangeArrowheads="1"/>
            </p:cNvSpPr>
            <p:nvPr/>
          </p:nvSpPr>
          <p:spPr bwMode="auto">
            <a:xfrm>
              <a:off x="3278" y="2525"/>
              <a:ext cx="3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2</a:t>
              </a:r>
              <a:endParaRPr lang="fr-FR" b="1"/>
            </a:p>
          </p:txBody>
        </p:sp>
        <p:sp>
          <p:nvSpPr>
            <p:cNvPr id="347153" name="Rectangle 17"/>
            <p:cNvSpPr>
              <a:spLocks noChangeArrowheads="1"/>
            </p:cNvSpPr>
            <p:nvPr/>
          </p:nvSpPr>
          <p:spPr bwMode="auto">
            <a:xfrm>
              <a:off x="3278" y="2964"/>
              <a:ext cx="3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3</a:t>
              </a:r>
              <a:endParaRPr lang="fr-FR" b="1"/>
            </a:p>
          </p:txBody>
        </p:sp>
        <p:sp>
          <p:nvSpPr>
            <p:cNvPr id="347154" name="Rectangle 18"/>
            <p:cNvSpPr>
              <a:spLocks noChangeArrowheads="1"/>
            </p:cNvSpPr>
            <p:nvPr/>
          </p:nvSpPr>
          <p:spPr bwMode="auto">
            <a:xfrm>
              <a:off x="3278" y="3378"/>
              <a:ext cx="3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4</a:t>
              </a:r>
              <a:endParaRPr lang="fr-FR" b="1"/>
            </a:p>
          </p:txBody>
        </p:sp>
        <p:sp>
          <p:nvSpPr>
            <p:cNvPr id="347155" name="Rectangle 19"/>
            <p:cNvSpPr>
              <a:spLocks noChangeArrowheads="1"/>
            </p:cNvSpPr>
            <p:nvPr/>
          </p:nvSpPr>
          <p:spPr bwMode="auto">
            <a:xfrm>
              <a:off x="3892" y="2086"/>
              <a:ext cx="11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150</a:t>
              </a:r>
              <a:endParaRPr lang="fr-FR" b="1"/>
            </a:p>
          </p:txBody>
        </p:sp>
        <p:sp>
          <p:nvSpPr>
            <p:cNvPr id="347156" name="Rectangle 20"/>
            <p:cNvSpPr>
              <a:spLocks noChangeArrowheads="1"/>
            </p:cNvSpPr>
            <p:nvPr/>
          </p:nvSpPr>
          <p:spPr bwMode="auto">
            <a:xfrm>
              <a:off x="3892" y="2525"/>
              <a:ext cx="11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100</a:t>
              </a:r>
              <a:endParaRPr lang="fr-FR" b="1"/>
            </a:p>
          </p:txBody>
        </p:sp>
        <p:sp>
          <p:nvSpPr>
            <p:cNvPr id="347157" name="Rectangle 21"/>
            <p:cNvSpPr>
              <a:spLocks noChangeArrowheads="1"/>
            </p:cNvSpPr>
            <p:nvPr/>
          </p:nvSpPr>
          <p:spPr bwMode="auto">
            <a:xfrm>
              <a:off x="3892" y="2964"/>
              <a:ext cx="7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45</a:t>
              </a:r>
              <a:endParaRPr lang="fr-FR" b="1"/>
            </a:p>
          </p:txBody>
        </p:sp>
        <p:sp>
          <p:nvSpPr>
            <p:cNvPr id="347158" name="Rectangle 22"/>
            <p:cNvSpPr>
              <a:spLocks noChangeArrowheads="1"/>
            </p:cNvSpPr>
            <p:nvPr/>
          </p:nvSpPr>
          <p:spPr bwMode="auto">
            <a:xfrm>
              <a:off x="3892" y="3402"/>
              <a:ext cx="11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200</a:t>
              </a:r>
              <a:endParaRPr lang="fr-FR" b="1"/>
            </a:p>
          </p:txBody>
        </p:sp>
        <p:sp>
          <p:nvSpPr>
            <p:cNvPr id="347159" name="Rectangle 23"/>
            <p:cNvSpPr>
              <a:spLocks noChangeArrowheads="1"/>
            </p:cNvSpPr>
            <p:nvPr/>
          </p:nvSpPr>
          <p:spPr bwMode="auto">
            <a:xfrm>
              <a:off x="4443" y="2086"/>
              <a:ext cx="16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B707</a:t>
              </a:r>
              <a:endParaRPr lang="fr-FR" b="1"/>
            </a:p>
          </p:txBody>
        </p:sp>
        <p:sp>
          <p:nvSpPr>
            <p:cNvPr id="347160" name="Rectangle 24"/>
            <p:cNvSpPr>
              <a:spLocks noChangeArrowheads="1"/>
            </p:cNvSpPr>
            <p:nvPr/>
          </p:nvSpPr>
          <p:spPr bwMode="auto">
            <a:xfrm>
              <a:off x="4467" y="2525"/>
              <a:ext cx="16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A500</a:t>
              </a:r>
              <a:endParaRPr lang="fr-FR" b="1"/>
            </a:p>
          </p:txBody>
        </p:sp>
        <p:sp>
          <p:nvSpPr>
            <p:cNvPr id="347161" name="Rectangle 25"/>
            <p:cNvSpPr>
              <a:spLocks noChangeArrowheads="1"/>
            </p:cNvSpPr>
            <p:nvPr/>
          </p:nvSpPr>
          <p:spPr bwMode="auto">
            <a:xfrm>
              <a:off x="4467" y="2988"/>
              <a:ext cx="20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C2000</a:t>
              </a:r>
              <a:endParaRPr lang="fr-FR" b="1"/>
            </a:p>
          </p:txBody>
        </p:sp>
        <p:sp>
          <p:nvSpPr>
            <p:cNvPr id="347162" name="Rectangle 26"/>
            <p:cNvSpPr>
              <a:spLocks noChangeArrowheads="1"/>
            </p:cNvSpPr>
            <p:nvPr/>
          </p:nvSpPr>
          <p:spPr bwMode="auto">
            <a:xfrm>
              <a:off x="4467" y="3402"/>
              <a:ext cx="16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B707</a:t>
              </a:r>
              <a:endParaRPr lang="fr-FR" b="1"/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4937" y="2086"/>
              <a:ext cx="35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Ziguinchor</a:t>
              </a:r>
              <a:endParaRPr lang="fr-FR" b="1" dirty="0"/>
            </a:p>
          </p:txBody>
        </p:sp>
        <p:sp>
          <p:nvSpPr>
            <p:cNvPr id="347164" name="Rectangle 28"/>
            <p:cNvSpPr>
              <a:spLocks noChangeArrowheads="1"/>
            </p:cNvSpPr>
            <p:nvPr/>
          </p:nvSpPr>
          <p:spPr bwMode="auto">
            <a:xfrm>
              <a:off x="4953" y="2501"/>
              <a:ext cx="35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Ziguinchor</a:t>
              </a:r>
              <a:endParaRPr lang="fr-FR" b="1" dirty="0"/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>
              <a:off x="5001" y="2964"/>
              <a:ext cx="20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Dakar</a:t>
              </a:r>
              <a:endParaRPr lang="fr-FR" b="1" dirty="0"/>
            </a:p>
          </p:txBody>
        </p:sp>
        <p:sp>
          <p:nvSpPr>
            <p:cNvPr id="347166" name="Rectangle 30"/>
            <p:cNvSpPr>
              <a:spLocks noChangeArrowheads="1"/>
            </p:cNvSpPr>
            <p:nvPr/>
          </p:nvSpPr>
          <p:spPr bwMode="auto">
            <a:xfrm>
              <a:off x="5001" y="3402"/>
              <a:ext cx="19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Kolda</a:t>
              </a:r>
              <a:endParaRPr lang="fr-FR" b="1" dirty="0"/>
            </a:p>
          </p:txBody>
        </p:sp>
        <p:sp>
          <p:nvSpPr>
            <p:cNvPr id="347167" name="Line 31"/>
            <p:cNvSpPr>
              <a:spLocks noChangeShapeType="1"/>
            </p:cNvSpPr>
            <p:nvPr/>
          </p:nvSpPr>
          <p:spPr bwMode="auto">
            <a:xfrm>
              <a:off x="3190" y="2352"/>
              <a:ext cx="21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68" name="Line 32"/>
            <p:cNvSpPr>
              <a:spLocks noChangeShapeType="1"/>
            </p:cNvSpPr>
            <p:nvPr/>
          </p:nvSpPr>
          <p:spPr bwMode="auto">
            <a:xfrm>
              <a:off x="3190" y="2828"/>
              <a:ext cx="21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69" name="Rectangle 33"/>
            <p:cNvSpPr>
              <a:spLocks noChangeArrowheads="1"/>
            </p:cNvSpPr>
            <p:nvPr/>
          </p:nvSpPr>
          <p:spPr bwMode="auto">
            <a:xfrm>
              <a:off x="2500" y="1517"/>
              <a:ext cx="2876" cy="4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70" name="Line 34"/>
            <p:cNvSpPr>
              <a:spLocks noChangeShapeType="1"/>
            </p:cNvSpPr>
            <p:nvPr/>
          </p:nvSpPr>
          <p:spPr bwMode="auto">
            <a:xfrm flipV="1">
              <a:off x="5376" y="1920"/>
              <a:ext cx="1" cy="1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71" name="Line 35"/>
            <p:cNvSpPr>
              <a:spLocks noChangeShapeType="1"/>
            </p:cNvSpPr>
            <p:nvPr/>
          </p:nvSpPr>
          <p:spPr bwMode="auto">
            <a:xfrm>
              <a:off x="3168" y="3648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7172" name="Line 36"/>
            <p:cNvSpPr>
              <a:spLocks noChangeShapeType="1"/>
            </p:cNvSpPr>
            <p:nvPr/>
          </p:nvSpPr>
          <p:spPr bwMode="auto">
            <a:xfrm>
              <a:off x="3174" y="3251"/>
              <a:ext cx="219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7173" name="Rectangle 37"/>
          <p:cNvSpPr>
            <a:spLocks noChangeArrowheads="1"/>
          </p:cNvSpPr>
          <p:nvPr/>
        </p:nvSpPr>
        <p:spPr bwMode="auto">
          <a:xfrm>
            <a:off x="1352062" y="3406775"/>
            <a:ext cx="252857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fr-FR" b="1">
                <a:latin typeface="Times New Roman" pitchFamily="18" charset="0"/>
              </a:rPr>
              <a:t>Attributs de projection:</a:t>
            </a:r>
          </a:p>
          <a:p>
            <a:r>
              <a:rPr lang="fr-FR" b="1">
                <a:latin typeface="Times New Roman" pitchFamily="18" charset="0"/>
              </a:rPr>
              <a:t>capacité, type</a:t>
            </a:r>
          </a:p>
        </p:txBody>
      </p:sp>
    </p:spTree>
    <p:extLst>
      <p:ext uri="{BB962C8B-B14F-4D97-AF65-F5344CB8AC3E}">
        <p14:creationId xmlns:p14="http://schemas.microsoft.com/office/powerpoint/2010/main" val="640574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1207477" y="3086101"/>
            <a:ext cx="4237893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fr-FR" b="1"/>
              <a:t>Les opérateurs de restriction et de projection peuvent se combiner pour sélectionner un résultat: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Combinaison des deux opérations</a:t>
            </a:r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5447323" y="1770064"/>
            <a:ext cx="5775569" cy="3679825"/>
            <a:chOff x="2788" y="1090"/>
            <a:chExt cx="2956" cy="2343"/>
          </a:xfrm>
        </p:grpSpPr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2788" y="1180"/>
              <a:ext cx="2864" cy="4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3654" name="AutoShape 6"/>
            <p:cNvSpPr>
              <a:spLocks noChangeArrowheads="1"/>
            </p:cNvSpPr>
            <p:nvPr/>
          </p:nvSpPr>
          <p:spPr bwMode="auto">
            <a:xfrm>
              <a:off x="3369" y="1534"/>
              <a:ext cx="2375" cy="999"/>
            </a:xfrm>
            <a:prstGeom prst="roundRect">
              <a:avLst>
                <a:gd name="adj" fmla="val 14958"/>
              </a:avLst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55" name="Line 7"/>
            <p:cNvSpPr>
              <a:spLocks noChangeShapeType="1"/>
            </p:cNvSpPr>
            <p:nvPr/>
          </p:nvSpPr>
          <p:spPr bwMode="auto">
            <a:xfrm flipV="1">
              <a:off x="3997" y="1176"/>
              <a:ext cx="1" cy="2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3977" y="1602"/>
              <a:ext cx="1181" cy="88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57" name="Line 9"/>
            <p:cNvSpPr>
              <a:spLocks noChangeShapeType="1"/>
            </p:cNvSpPr>
            <p:nvPr/>
          </p:nvSpPr>
          <p:spPr bwMode="auto">
            <a:xfrm flipV="1">
              <a:off x="4571" y="1193"/>
              <a:ext cx="1" cy="2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58" name="Line 10"/>
            <p:cNvSpPr>
              <a:spLocks noChangeShapeType="1"/>
            </p:cNvSpPr>
            <p:nvPr/>
          </p:nvSpPr>
          <p:spPr bwMode="auto">
            <a:xfrm flipV="1">
              <a:off x="3462" y="1207"/>
              <a:ext cx="0" cy="2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2959" y="1319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AVION</a:t>
              </a:r>
              <a:endParaRPr lang="fr-FR" b="1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3582" y="1311"/>
              <a:ext cx="34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NUMAV</a:t>
              </a:r>
              <a:endParaRPr lang="fr-FR" b="1"/>
            </a:p>
          </p:txBody>
        </p:sp>
        <p:sp>
          <p:nvSpPr>
            <p:cNvPr id="283661" name="Rectangle 13"/>
            <p:cNvSpPr>
              <a:spLocks noChangeArrowheads="1"/>
            </p:cNvSpPr>
            <p:nvPr/>
          </p:nvSpPr>
          <p:spPr bwMode="auto">
            <a:xfrm>
              <a:off x="4132" y="1311"/>
              <a:ext cx="33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CAPAC.</a:t>
              </a:r>
              <a:endParaRPr lang="fr-FR" b="1"/>
            </a:p>
          </p:txBody>
        </p:sp>
        <p:sp>
          <p:nvSpPr>
            <p:cNvPr id="283662" name="Rectangle 14"/>
            <p:cNvSpPr>
              <a:spLocks noChangeArrowheads="1"/>
            </p:cNvSpPr>
            <p:nvPr/>
          </p:nvSpPr>
          <p:spPr bwMode="auto">
            <a:xfrm>
              <a:off x="4747" y="1311"/>
              <a:ext cx="24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TYPE</a:t>
              </a:r>
              <a:endParaRPr lang="fr-FR" b="1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>
              <a:off x="5122" y="1176"/>
              <a:ext cx="1" cy="2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64" name="Rectangle 16"/>
            <p:cNvSpPr>
              <a:spLocks noChangeArrowheads="1"/>
            </p:cNvSpPr>
            <p:nvPr/>
          </p:nvSpPr>
          <p:spPr bwMode="auto">
            <a:xfrm>
              <a:off x="5162" y="1311"/>
              <a:ext cx="38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ENTREP.</a:t>
              </a:r>
              <a:endParaRPr lang="fr-FR" b="1"/>
            </a:p>
          </p:txBody>
        </p:sp>
        <p:sp>
          <p:nvSpPr>
            <p:cNvPr id="283665" name="Rectangle 17"/>
            <p:cNvSpPr>
              <a:spLocks noChangeArrowheads="1"/>
            </p:cNvSpPr>
            <p:nvPr/>
          </p:nvSpPr>
          <p:spPr bwMode="auto">
            <a:xfrm>
              <a:off x="3558" y="1750"/>
              <a:ext cx="4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fr-FR" b="1"/>
            </a:p>
          </p:txBody>
        </p:sp>
        <p:sp>
          <p:nvSpPr>
            <p:cNvPr id="283666" name="Rectangle 18"/>
            <p:cNvSpPr>
              <a:spLocks noChangeArrowheads="1"/>
            </p:cNvSpPr>
            <p:nvPr/>
          </p:nvSpPr>
          <p:spPr bwMode="auto">
            <a:xfrm>
              <a:off x="3558" y="2189"/>
              <a:ext cx="4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2</a:t>
              </a:r>
              <a:endParaRPr lang="fr-FR" b="1"/>
            </a:p>
          </p:txBody>
        </p:sp>
        <p:sp>
          <p:nvSpPr>
            <p:cNvPr id="283667" name="Rectangle 19"/>
            <p:cNvSpPr>
              <a:spLocks noChangeArrowheads="1"/>
            </p:cNvSpPr>
            <p:nvPr/>
          </p:nvSpPr>
          <p:spPr bwMode="auto">
            <a:xfrm>
              <a:off x="3558" y="2627"/>
              <a:ext cx="4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3</a:t>
              </a:r>
              <a:endParaRPr lang="fr-FR" b="1"/>
            </a:p>
          </p:txBody>
        </p: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3558" y="3042"/>
              <a:ext cx="4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4</a:t>
              </a:r>
              <a:endParaRPr lang="fr-FR" b="1"/>
            </a:p>
          </p:txBody>
        </p:sp>
        <p:sp>
          <p:nvSpPr>
            <p:cNvPr id="283669" name="Rectangle 21"/>
            <p:cNvSpPr>
              <a:spLocks noChangeArrowheads="1"/>
            </p:cNvSpPr>
            <p:nvPr/>
          </p:nvSpPr>
          <p:spPr bwMode="auto">
            <a:xfrm>
              <a:off x="4172" y="1750"/>
              <a:ext cx="13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150</a:t>
              </a:r>
              <a:endParaRPr lang="fr-FR" b="1"/>
            </a:p>
          </p:txBody>
        </p:sp>
        <p:sp>
          <p:nvSpPr>
            <p:cNvPr id="283670" name="Rectangle 22"/>
            <p:cNvSpPr>
              <a:spLocks noChangeArrowheads="1"/>
            </p:cNvSpPr>
            <p:nvPr/>
          </p:nvSpPr>
          <p:spPr bwMode="auto">
            <a:xfrm>
              <a:off x="4172" y="2189"/>
              <a:ext cx="13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100</a:t>
              </a:r>
              <a:endParaRPr lang="fr-FR" b="1"/>
            </a:p>
          </p:txBody>
        </p:sp>
        <p:sp>
          <p:nvSpPr>
            <p:cNvPr id="283671" name="Rectangle 23"/>
            <p:cNvSpPr>
              <a:spLocks noChangeArrowheads="1"/>
            </p:cNvSpPr>
            <p:nvPr/>
          </p:nvSpPr>
          <p:spPr bwMode="auto">
            <a:xfrm>
              <a:off x="4172" y="2627"/>
              <a:ext cx="9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45</a:t>
              </a:r>
              <a:endParaRPr lang="fr-FR" b="1"/>
            </a:p>
          </p:txBody>
        </p:sp>
        <p:sp>
          <p:nvSpPr>
            <p:cNvPr id="283672" name="Rectangle 24"/>
            <p:cNvSpPr>
              <a:spLocks noChangeArrowheads="1"/>
            </p:cNvSpPr>
            <p:nvPr/>
          </p:nvSpPr>
          <p:spPr bwMode="auto">
            <a:xfrm>
              <a:off x="4172" y="3066"/>
              <a:ext cx="13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200</a:t>
              </a:r>
              <a:endParaRPr lang="fr-FR" b="1"/>
            </a:p>
          </p:txBody>
        </p:sp>
        <p:sp>
          <p:nvSpPr>
            <p:cNvPr id="283673" name="Rectangle 25"/>
            <p:cNvSpPr>
              <a:spLocks noChangeArrowheads="1"/>
            </p:cNvSpPr>
            <p:nvPr/>
          </p:nvSpPr>
          <p:spPr bwMode="auto">
            <a:xfrm>
              <a:off x="4723" y="1750"/>
              <a:ext cx="19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B707</a:t>
              </a:r>
              <a:endParaRPr lang="fr-FR" b="1"/>
            </a:p>
          </p:txBody>
        </p:sp>
        <p:sp>
          <p:nvSpPr>
            <p:cNvPr id="283674" name="Rectangle 26"/>
            <p:cNvSpPr>
              <a:spLocks noChangeArrowheads="1"/>
            </p:cNvSpPr>
            <p:nvPr/>
          </p:nvSpPr>
          <p:spPr bwMode="auto">
            <a:xfrm>
              <a:off x="4747" y="2189"/>
              <a:ext cx="2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A500</a:t>
              </a:r>
              <a:endParaRPr lang="fr-FR" b="1"/>
            </a:p>
          </p:txBody>
        </p:sp>
        <p:sp>
          <p:nvSpPr>
            <p:cNvPr id="283675" name="Rectangle 27"/>
            <p:cNvSpPr>
              <a:spLocks noChangeArrowheads="1"/>
            </p:cNvSpPr>
            <p:nvPr/>
          </p:nvSpPr>
          <p:spPr bwMode="auto">
            <a:xfrm>
              <a:off x="4747" y="2651"/>
              <a:ext cx="25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C2000</a:t>
              </a:r>
              <a:endParaRPr lang="fr-FR" b="1"/>
            </a:p>
          </p:txBody>
        </p: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747" y="3066"/>
              <a:ext cx="19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  <a:latin typeface="Times" pitchFamily="18" charset="0"/>
                </a:rPr>
                <a:t>B707</a:t>
              </a:r>
              <a:endParaRPr lang="fr-FR" b="1"/>
            </a:p>
          </p:txBody>
        </p:sp>
        <p:sp>
          <p:nvSpPr>
            <p:cNvPr id="283677" name="Rectangle 29"/>
            <p:cNvSpPr>
              <a:spLocks noChangeArrowheads="1"/>
            </p:cNvSpPr>
            <p:nvPr/>
          </p:nvSpPr>
          <p:spPr bwMode="auto">
            <a:xfrm>
              <a:off x="5217" y="1750"/>
              <a:ext cx="43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Ziguinchor</a:t>
              </a:r>
              <a:endParaRPr lang="fr-FR" b="1" dirty="0"/>
            </a:p>
          </p:txBody>
        </p:sp>
        <p:sp>
          <p:nvSpPr>
            <p:cNvPr id="283678" name="Rectangle 30"/>
            <p:cNvSpPr>
              <a:spLocks noChangeArrowheads="1"/>
            </p:cNvSpPr>
            <p:nvPr/>
          </p:nvSpPr>
          <p:spPr bwMode="auto">
            <a:xfrm>
              <a:off x="5233" y="2165"/>
              <a:ext cx="439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Ziguinchor</a:t>
              </a:r>
              <a:endParaRPr lang="fr-FR" b="1" dirty="0"/>
            </a:p>
          </p:txBody>
        </p:sp>
        <p:sp>
          <p:nvSpPr>
            <p:cNvPr id="283679" name="Rectangle 31"/>
            <p:cNvSpPr>
              <a:spLocks noChangeArrowheads="1"/>
            </p:cNvSpPr>
            <p:nvPr/>
          </p:nvSpPr>
          <p:spPr bwMode="auto">
            <a:xfrm>
              <a:off x="5281" y="2627"/>
              <a:ext cx="28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b="1" dirty="0" smtClean="0"/>
                <a:t>Dakar</a:t>
              </a:r>
              <a:endParaRPr lang="fr-FR" b="1" dirty="0"/>
            </a:p>
          </p:txBody>
        </p:sp>
        <p:sp>
          <p:nvSpPr>
            <p:cNvPr id="283680" name="Rectangle 32"/>
            <p:cNvSpPr>
              <a:spLocks noChangeArrowheads="1"/>
            </p:cNvSpPr>
            <p:nvPr/>
          </p:nvSpPr>
          <p:spPr bwMode="auto">
            <a:xfrm>
              <a:off x="5281" y="3066"/>
              <a:ext cx="24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dirty="0" smtClean="0">
                  <a:solidFill>
                    <a:srgbClr val="000000"/>
                  </a:solidFill>
                  <a:latin typeface="Times" pitchFamily="18" charset="0"/>
                </a:rPr>
                <a:t>Kolda</a:t>
              </a:r>
              <a:endParaRPr lang="fr-FR" b="1" dirty="0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>
              <a:off x="3470" y="2492"/>
              <a:ext cx="2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V="1">
              <a:off x="5648" y="1575"/>
              <a:ext cx="1" cy="17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>
              <a:off x="3478" y="3321"/>
              <a:ext cx="217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3462" y="2915"/>
              <a:ext cx="2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85" name="AutoShape 37"/>
            <p:cNvSpPr>
              <a:spLocks noChangeArrowheads="1"/>
            </p:cNvSpPr>
            <p:nvPr/>
          </p:nvSpPr>
          <p:spPr bwMode="auto">
            <a:xfrm>
              <a:off x="3989" y="1090"/>
              <a:ext cx="1149" cy="2343"/>
            </a:xfrm>
            <a:prstGeom prst="roundRect">
              <a:avLst>
                <a:gd name="adj" fmla="val 11824"/>
              </a:avLst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3686" name="Line 38"/>
            <p:cNvSpPr>
              <a:spLocks noChangeShapeType="1"/>
            </p:cNvSpPr>
            <p:nvPr/>
          </p:nvSpPr>
          <p:spPr bwMode="auto">
            <a:xfrm>
              <a:off x="3477" y="1997"/>
              <a:ext cx="2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790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r>
              <a:rPr lang="fr-FR" b="1" dirty="0"/>
              <a:t>Table </a:t>
            </a:r>
            <a:r>
              <a:rPr lang="fr-FR" b="1" dirty="0" smtClean="0"/>
              <a:t>d’exemple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48977"/>
            <a:ext cx="10515600" cy="43513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CLIENT(numéro</a:t>
            </a:r>
            <a:r>
              <a:rPr lang="fr-FR" sz="2000" dirty="0"/>
              <a:t>, nom, adresse, </a:t>
            </a:r>
            <a:r>
              <a:rPr lang="fr-FR" sz="2000" dirty="0" smtClean="0"/>
              <a:t>téléphone</a:t>
            </a:r>
            <a:r>
              <a:rPr lang="fr-FR" sz="2000" dirty="0"/>
              <a:t>)</a:t>
            </a:r>
          </a:p>
          <a:p>
            <a:r>
              <a:rPr lang="fr-FR" sz="2000" dirty="0"/>
              <a:t> PRODUIT (</a:t>
            </a:r>
            <a:r>
              <a:rPr lang="fr-FR" sz="2000" dirty="0" smtClean="0"/>
              <a:t>référence</a:t>
            </a:r>
            <a:r>
              <a:rPr lang="fr-FR" sz="2000" dirty="0"/>
              <a:t>, marque, prix)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VENTE(numéro</a:t>
            </a:r>
            <a:r>
              <a:rPr lang="fr-FR" sz="2000" dirty="0"/>
              <a:t>, </a:t>
            </a:r>
            <a:r>
              <a:rPr lang="fr-FR" sz="2000" dirty="0" err="1" smtClean="0"/>
              <a:t>ref</a:t>
            </a:r>
            <a:r>
              <a:rPr lang="fr-FR" sz="2000" dirty="0" err="1"/>
              <a:t>_</a:t>
            </a:r>
            <a:r>
              <a:rPr lang="fr-FR" sz="2000" dirty="0" err="1" smtClean="0"/>
              <a:t>produit</a:t>
            </a:r>
            <a:r>
              <a:rPr lang="fr-FR" sz="2000" dirty="0"/>
              <a:t>#, </a:t>
            </a:r>
            <a:r>
              <a:rPr lang="fr-FR" sz="2000" dirty="0" err="1" smtClean="0"/>
              <a:t>no_client</a:t>
            </a:r>
            <a:r>
              <a:rPr lang="fr-FR" sz="2000" dirty="0"/>
              <a:t>#, date)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26" y="2596154"/>
            <a:ext cx="8686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 de projection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1825625"/>
            <a:ext cx="8496836" cy="42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1125415" y="11113"/>
            <a:ext cx="909710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795217" y="87313"/>
            <a:ext cx="909906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1312985" y="163513"/>
            <a:ext cx="90990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547077" y="1446213"/>
            <a:ext cx="118168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545124" y="1423988"/>
            <a:ext cx="10710985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fr-FR" sz="2400" b="1"/>
              <a:t>Interrogation de la base de données à travers des opérateurs de type algébrique, c'est-à-dire qui peuvent se composer pour obtenir le résultat.</a:t>
            </a:r>
          </a:p>
          <a:p>
            <a:endParaRPr lang="fr-FR" sz="2400" b="1"/>
          </a:p>
          <a:p>
            <a:r>
              <a:rPr lang="fr-FR" sz="2400" b="1"/>
              <a:t>5 opérations de base pour exprimer toutes les requêtes.</a:t>
            </a:r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1697893" y="3749676"/>
            <a:ext cx="8510954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4163" indent="-2841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46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latin typeface="Arial" pitchFamily="34" charset="0"/>
              </a:rPr>
              <a:t>2 Opérations </a:t>
            </a:r>
            <a:r>
              <a:rPr lang="fr-FR" sz="2800" b="1" dirty="0" smtClean="0">
                <a:latin typeface="Arial" pitchFamily="34" charset="0"/>
              </a:rPr>
              <a:t>unaires : éliminer des lignes et/ ou des  colonnes de tables</a:t>
            </a:r>
            <a:endParaRPr lang="fr-FR" sz="2800" b="1" dirty="0">
              <a:latin typeface="Arial" pitchFamily="34" charset="0"/>
            </a:endParaRPr>
          </a:p>
          <a:p>
            <a:pPr>
              <a:buClr>
                <a:srgbClr val="D20055"/>
              </a:buClr>
              <a:buSzPct val="70000"/>
              <a:buFont typeface="Wingdings" pitchFamily="2" charset="2"/>
              <a:buChar char="u"/>
            </a:pPr>
            <a:endParaRPr lang="fr-FR" sz="2800" b="1" dirty="0">
              <a:latin typeface="Arial" pitchFamily="34" charset="0"/>
            </a:endParaRPr>
          </a:p>
          <a:p>
            <a:pPr lvl="1"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Restriction</a:t>
            </a: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Projection</a:t>
            </a:r>
          </a:p>
          <a:p>
            <a:pPr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endParaRPr lang="fr-FR" sz="2800" b="1" dirty="0">
              <a:latin typeface="Arial" pitchFamily="34" charset="0"/>
            </a:endParaRPr>
          </a:p>
        </p:txBody>
      </p:sp>
      <p:sp>
        <p:nvSpPr>
          <p:cNvPr id="3430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Opérateurs de l'algèbre relationnelle</a:t>
            </a:r>
          </a:p>
        </p:txBody>
      </p:sp>
    </p:spTree>
    <p:extLst>
      <p:ext uri="{BB962C8B-B14F-4D97-AF65-F5344CB8AC3E}">
        <p14:creationId xmlns:p14="http://schemas.microsoft.com/office/powerpoint/2010/main" val="399039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026"/>
          <p:cNvSpPr>
            <a:spLocks noChangeArrowheads="1"/>
          </p:cNvSpPr>
          <p:nvPr/>
        </p:nvSpPr>
        <p:spPr bwMode="auto">
          <a:xfrm>
            <a:off x="1125415" y="11113"/>
            <a:ext cx="909710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7507" name="Rectangle 1027"/>
          <p:cNvSpPr>
            <a:spLocks noChangeArrowheads="1"/>
          </p:cNvSpPr>
          <p:nvPr/>
        </p:nvSpPr>
        <p:spPr bwMode="auto">
          <a:xfrm>
            <a:off x="795217" y="87313"/>
            <a:ext cx="909906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7508" name="Rectangle 1028"/>
          <p:cNvSpPr>
            <a:spLocks noChangeArrowheads="1"/>
          </p:cNvSpPr>
          <p:nvPr/>
        </p:nvSpPr>
        <p:spPr bwMode="auto">
          <a:xfrm>
            <a:off x="1312985" y="163513"/>
            <a:ext cx="90990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7509" name="Rectangle 1029"/>
          <p:cNvSpPr>
            <a:spLocks noChangeArrowheads="1"/>
          </p:cNvSpPr>
          <p:nvPr/>
        </p:nvSpPr>
        <p:spPr bwMode="auto">
          <a:xfrm>
            <a:off x="547077" y="1446213"/>
            <a:ext cx="118168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7511" name="Text Box 1031"/>
          <p:cNvSpPr txBox="1">
            <a:spLocks noChangeArrowheads="1"/>
          </p:cNvSpPr>
          <p:nvPr/>
        </p:nvSpPr>
        <p:spPr bwMode="auto">
          <a:xfrm>
            <a:off x="386365" y="1190625"/>
            <a:ext cx="1124325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4163" indent="-2841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46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latin typeface="Arial" pitchFamily="34" charset="0"/>
              </a:rPr>
              <a:t>3 opérations </a:t>
            </a:r>
            <a:r>
              <a:rPr lang="fr-FR" sz="2800" b="1" dirty="0" smtClean="0">
                <a:latin typeface="Arial" pitchFamily="34" charset="0"/>
              </a:rPr>
              <a:t>binaires (deux tables)</a:t>
            </a:r>
            <a:endParaRPr lang="fr-FR" sz="2800" b="1" dirty="0">
              <a:latin typeface="Arial" pitchFamily="34" charset="0"/>
            </a:endParaRP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Union</a:t>
            </a: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Différence</a:t>
            </a: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Produit </a:t>
            </a:r>
            <a:r>
              <a:rPr lang="fr-FR" sz="2800" b="1" dirty="0" smtClean="0">
                <a:solidFill>
                  <a:srgbClr val="D20055"/>
                </a:solidFill>
                <a:latin typeface="Arial" pitchFamily="34" charset="0"/>
              </a:rPr>
              <a:t>cartésien</a:t>
            </a:r>
            <a:endParaRPr lang="fr-FR" sz="2800" b="1" dirty="0">
              <a:latin typeface="Arial" pitchFamily="34" charset="0"/>
            </a:endParaRPr>
          </a:p>
          <a:p>
            <a:pPr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latin typeface="Arial" pitchFamily="34" charset="0"/>
              </a:rPr>
              <a:t>Autres opérations </a:t>
            </a:r>
            <a:r>
              <a:rPr lang="fr-FR" sz="2800" b="1" dirty="0" smtClean="0">
                <a:latin typeface="Arial" pitchFamily="34" charset="0"/>
              </a:rPr>
              <a:t>dérivées (deux ou plusieurs tables)</a:t>
            </a:r>
            <a:endParaRPr lang="fr-FR" sz="2800" b="1" dirty="0">
              <a:latin typeface="Arial" pitchFamily="34" charset="0"/>
            </a:endParaRP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Jointure</a:t>
            </a: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Intersection</a:t>
            </a:r>
          </a:p>
          <a:p>
            <a:pPr lvl="1">
              <a:lnSpc>
                <a:spcPct val="140000"/>
              </a:lnSpc>
              <a:buClr>
                <a:srgbClr val="D20055"/>
              </a:buClr>
              <a:buSzPct val="70000"/>
              <a:buFont typeface="Wingdings" pitchFamily="2" charset="2"/>
              <a:buChar char="u"/>
            </a:pPr>
            <a:r>
              <a:rPr lang="fr-FR" sz="2800" b="1" dirty="0">
                <a:solidFill>
                  <a:srgbClr val="D20055"/>
                </a:solidFill>
                <a:latin typeface="Arial" pitchFamily="34" charset="0"/>
              </a:rPr>
              <a:t>Division</a:t>
            </a:r>
          </a:p>
        </p:txBody>
      </p:sp>
      <p:sp>
        <p:nvSpPr>
          <p:cNvPr id="277512" name="Rectangle 103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36588"/>
          </a:xfrm>
        </p:spPr>
        <p:txBody>
          <a:bodyPr>
            <a:normAutofit fontScale="90000"/>
          </a:bodyPr>
          <a:lstStyle/>
          <a:p>
            <a:r>
              <a:rPr lang="fr-FR" dirty="0"/>
              <a:t>Opérateurs de l'algèbre relationnelle</a:t>
            </a:r>
          </a:p>
        </p:txBody>
      </p:sp>
    </p:spTree>
    <p:extLst>
      <p:ext uri="{BB962C8B-B14F-4D97-AF65-F5344CB8AC3E}">
        <p14:creationId xmlns:p14="http://schemas.microsoft.com/office/powerpoint/2010/main" val="1014475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/>
          <a:lstStyle/>
          <a:p>
            <a:pPr algn="ctr"/>
            <a:r>
              <a:rPr lang="fr-FR" b="1" dirty="0"/>
              <a:t>Opérations </a:t>
            </a:r>
            <a:r>
              <a:rPr lang="fr-FR" b="1" dirty="0" smtClean="0"/>
              <a:t>unaires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Soit R(a</a:t>
            </a:r>
            <a:r>
              <a:rPr lang="fr-FR" baseline="-25000" dirty="0"/>
              <a:t>1</a:t>
            </a:r>
            <a:r>
              <a:rPr lang="fr-FR" dirty="0" smtClean="0"/>
              <a:t>, a</a:t>
            </a:r>
            <a:r>
              <a:rPr lang="fr-FR" baseline="-25000" dirty="0"/>
              <a:t>2</a:t>
            </a:r>
            <a:r>
              <a:rPr lang="fr-FR" dirty="0" smtClean="0"/>
              <a:t>,…, </a:t>
            </a:r>
            <a:r>
              <a:rPr lang="fr-FR" dirty="0" err="1"/>
              <a:t>a</a:t>
            </a:r>
            <a:r>
              <a:rPr lang="fr-FR" baseline="-25000" dirty="0" err="1"/>
              <a:t>N</a:t>
            </a:r>
            <a:r>
              <a:rPr lang="fr-FR" dirty="0"/>
              <a:t>) une relation.</a:t>
            </a:r>
          </a:p>
          <a:p>
            <a:r>
              <a:rPr lang="fr-FR" b="1" dirty="0" smtClean="0"/>
              <a:t>Sélection (restriction) : </a:t>
            </a:r>
            <a:r>
              <a:rPr lang="el-GR" b="1" dirty="0" smtClean="0"/>
              <a:t>σ</a:t>
            </a:r>
            <a:r>
              <a:rPr lang="fr-FR" baseline="-25000" dirty="0" err="1"/>
              <a:t>predicat</a:t>
            </a:r>
            <a:r>
              <a:rPr lang="fr-FR" dirty="0" smtClean="0"/>
              <a:t> </a:t>
            </a:r>
            <a:r>
              <a:rPr lang="fr-FR" dirty="0"/>
              <a:t>(R)</a:t>
            </a:r>
          </a:p>
          <a:p>
            <a:pPr lvl="1"/>
            <a:r>
              <a:rPr lang="fr-FR" dirty="0"/>
              <a:t>La </a:t>
            </a:r>
            <a:r>
              <a:rPr lang="fr-FR" dirty="0" smtClean="0"/>
              <a:t>sélection </a:t>
            </a:r>
            <a:r>
              <a:rPr lang="fr-FR" dirty="0"/>
              <a:t>travaille sur R et </a:t>
            </a:r>
            <a:r>
              <a:rPr lang="fr-FR" dirty="0" smtClean="0"/>
              <a:t>définit </a:t>
            </a:r>
            <a:r>
              <a:rPr lang="fr-FR" dirty="0"/>
              <a:t>une relation qui ne </a:t>
            </a:r>
            <a:r>
              <a:rPr lang="fr-FR" dirty="0" smtClean="0"/>
              <a:t>contient que les </a:t>
            </a:r>
            <a:r>
              <a:rPr lang="fr-FR" dirty="0" err="1" smtClean="0"/>
              <a:t>tuples</a:t>
            </a:r>
            <a:r>
              <a:rPr lang="fr-FR" dirty="0" smtClean="0"/>
              <a:t> de R qui satisfont à la condition (ou prédicat) spécifiée.</a:t>
            </a:r>
          </a:p>
          <a:p>
            <a:r>
              <a:rPr lang="fr-FR" b="1" dirty="0" smtClean="0"/>
              <a:t>Projection </a:t>
            </a:r>
            <a:r>
              <a:rPr lang="fr-FR" b="1" dirty="0"/>
              <a:t>: </a:t>
            </a:r>
            <a:r>
              <a:rPr lang="el-GR" b="1" dirty="0"/>
              <a:t>π</a:t>
            </a:r>
            <a:r>
              <a:rPr lang="fr-FR" baseline="-25000" dirty="0" smtClean="0"/>
              <a:t>a</a:t>
            </a:r>
            <a:r>
              <a:rPr lang="fr-FR" baseline="-40000" dirty="0" smtClean="0"/>
              <a:t>1</a:t>
            </a:r>
            <a:r>
              <a:rPr lang="fr-FR" baseline="-25000" dirty="0" smtClean="0"/>
              <a:t>,…,a</a:t>
            </a:r>
            <a:r>
              <a:rPr lang="fr-FR" baseline="-48000" dirty="0" smtClean="0"/>
              <a:t>n</a:t>
            </a:r>
            <a:r>
              <a:rPr lang="fr-FR" baseline="-25000" dirty="0" smtClean="0"/>
              <a:t> </a:t>
            </a:r>
            <a:r>
              <a:rPr lang="fr-FR" dirty="0"/>
              <a:t>(R)</a:t>
            </a:r>
          </a:p>
          <a:p>
            <a:pPr lvl="1"/>
            <a:r>
              <a:rPr lang="fr-FR" dirty="0"/>
              <a:t>La projection travaille sur R et </a:t>
            </a:r>
            <a:r>
              <a:rPr lang="fr-FR" dirty="0" smtClean="0"/>
              <a:t>définit </a:t>
            </a:r>
            <a:r>
              <a:rPr lang="fr-FR" dirty="0"/>
              <a:t>une relation restreinte </a:t>
            </a:r>
            <a:r>
              <a:rPr lang="fr-FR" dirty="0" smtClean="0"/>
              <a:t>à un </a:t>
            </a:r>
            <a:r>
              <a:rPr lang="fr-FR" dirty="0"/>
              <a:t>sous-ensemble des attributs de R, en extrayant les </a:t>
            </a:r>
            <a:r>
              <a:rPr lang="fr-FR" dirty="0" smtClean="0"/>
              <a:t>valeurs des </a:t>
            </a:r>
            <a:r>
              <a:rPr lang="fr-FR" dirty="0"/>
              <a:t>attributs </a:t>
            </a:r>
            <a:r>
              <a:rPr lang="fr-FR" dirty="0" smtClean="0"/>
              <a:t>spécifiés </a:t>
            </a:r>
            <a:r>
              <a:rPr lang="fr-FR" dirty="0"/>
              <a:t>et en supprimant les doublons.</a:t>
            </a:r>
          </a:p>
        </p:txBody>
      </p:sp>
    </p:spTree>
    <p:extLst>
      <p:ext uri="{BB962C8B-B14F-4D97-AF65-F5344CB8AC3E}">
        <p14:creationId xmlns:p14="http://schemas.microsoft.com/office/powerpoint/2010/main" val="2185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>
                <a:latin typeface="Times New Roman" pitchFamily="18" charset="0"/>
              </a:rPr>
              <a:t>La restriction</a:t>
            </a:r>
          </a:p>
        </p:txBody>
      </p:sp>
      <p:sp>
        <p:nvSpPr>
          <p:cNvPr id="279555" name="Rectangle 1027"/>
          <p:cNvSpPr>
            <a:spLocks noChangeArrowheads="1"/>
          </p:cNvSpPr>
          <p:nvPr/>
        </p:nvSpPr>
        <p:spPr bwMode="auto">
          <a:xfrm>
            <a:off x="529494" y="1906588"/>
            <a:ext cx="10867292" cy="397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fr-FR" sz="2800" b="1">
                <a:latin typeface="Times New Roman" pitchFamily="18" charset="0"/>
              </a:rPr>
              <a:t>La restriction (ou sélection) d'une relation R selon un critère Q donne une relation </a:t>
            </a:r>
            <a:r>
              <a:rPr lang="fr-FR" sz="2800" b="1">
                <a:solidFill>
                  <a:srgbClr val="D20055"/>
                </a:solidFill>
                <a:latin typeface="Times New Roman" pitchFamily="18" charset="0"/>
              </a:rPr>
              <a:t>de même schéma</a:t>
            </a:r>
            <a:r>
              <a:rPr lang="fr-FR" sz="2800" b="1">
                <a:latin typeface="Times New Roman" pitchFamily="18" charset="0"/>
              </a:rPr>
              <a:t>, avec pour tuples résultats ceux de R qui </a:t>
            </a:r>
            <a:r>
              <a:rPr lang="fr-FR" sz="2800" b="1">
                <a:solidFill>
                  <a:srgbClr val="D20055"/>
                </a:solidFill>
                <a:latin typeface="Times New Roman" pitchFamily="18" charset="0"/>
              </a:rPr>
              <a:t>satisfont le critère Q</a:t>
            </a:r>
            <a:r>
              <a:rPr lang="fr-FR" sz="2800" b="1">
                <a:latin typeface="Times New Roman" pitchFamily="18" charset="0"/>
              </a:rPr>
              <a:t>.</a:t>
            </a:r>
          </a:p>
          <a:p>
            <a:endParaRPr lang="fr-FR" sz="2800" b="1">
              <a:latin typeface="Times New Roman" pitchFamily="18" charset="0"/>
            </a:endParaRPr>
          </a:p>
          <a:p>
            <a:r>
              <a:rPr lang="fr-FR" sz="2800" b="1">
                <a:latin typeface="Times New Roman" pitchFamily="18" charset="0"/>
              </a:rPr>
              <a:t>Elle est notée</a:t>
            </a:r>
            <a:endParaRPr lang="el-GR" sz="2800" b="1">
              <a:latin typeface="Times New Roman" pitchFamily="18" charset="0"/>
              <a:cs typeface="Times New Roman" pitchFamily="18" charset="0"/>
            </a:endParaRPr>
          </a:p>
          <a:p>
            <a:endParaRPr lang="fr-FR" sz="2800" b="1">
              <a:latin typeface="Times New Roman" pitchFamily="18" charset="0"/>
            </a:endParaRPr>
          </a:p>
          <a:p>
            <a:r>
              <a:rPr lang="fr-FR" sz="2800" b="1">
                <a:latin typeface="Times New Roman" pitchFamily="18" charset="0"/>
              </a:rPr>
              <a:t>Q est une expression composée de connecteurs (ET </a:t>
            </a:r>
            <a:r>
              <a:rPr lang="fr-FR" sz="2800" b="1">
                <a:solidFill>
                  <a:srgbClr val="D20055"/>
                </a:solidFill>
                <a:latin typeface="Times New Roman" pitchFamily="18" charset="0"/>
              </a:rPr>
              <a:t>^</a:t>
            </a:r>
            <a:r>
              <a:rPr lang="fr-FR" sz="2800" b="1">
                <a:latin typeface="Times New Roman" pitchFamily="18" charset="0"/>
              </a:rPr>
              <a:t>, OU </a:t>
            </a:r>
            <a:r>
              <a:rPr lang="fr-FR" sz="2800">
                <a:solidFill>
                  <a:srgbClr val="D20055"/>
                </a:solidFill>
                <a:cs typeface="Arial" pitchFamily="34" charset="0"/>
              </a:rPr>
              <a:t>v</a:t>
            </a:r>
            <a:r>
              <a:rPr lang="fr-FR" sz="2800" b="1">
                <a:latin typeface="Times New Roman" pitchFamily="18" charset="0"/>
              </a:rPr>
              <a:t>) et de prédicats  </a:t>
            </a:r>
            <a:r>
              <a:rPr lang="fr-FR" sz="2800" b="1">
                <a:solidFill>
                  <a:srgbClr val="D20055"/>
                </a:solidFill>
                <a:latin typeface="Times New Roman" pitchFamily="18" charset="0"/>
              </a:rPr>
              <a:t>(&lt;, &gt;, </a:t>
            </a:r>
            <a:r>
              <a:rPr lang="fr-FR" sz="2800" b="1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≤ , ≥ , ≠ , </a:t>
            </a:r>
            <a:r>
              <a:rPr lang="fr-FR" sz="2800" b="1">
                <a:solidFill>
                  <a:srgbClr val="D20055"/>
                </a:solidFill>
                <a:latin typeface="Times New Roman" pitchFamily="18" charset="0"/>
              </a:rPr>
              <a:t>=)</a:t>
            </a:r>
            <a:r>
              <a:rPr lang="fr-FR" sz="2800" b="1">
                <a:latin typeface="Times New Roman" pitchFamily="18" charset="0"/>
              </a:rPr>
              <a:t> portant sur les attributs,  évaluables à Vrai ou à Faux pour un tuple donné.</a:t>
            </a:r>
          </a:p>
        </p:txBody>
      </p:sp>
      <p:sp>
        <p:nvSpPr>
          <p:cNvPr id="279591" name="Text Box 1063"/>
          <p:cNvSpPr txBox="1">
            <a:spLocks noChangeArrowheads="1"/>
          </p:cNvSpPr>
          <p:nvPr/>
        </p:nvSpPr>
        <p:spPr bwMode="auto">
          <a:xfrm>
            <a:off x="4044462" y="3503613"/>
            <a:ext cx="524412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3600" b="1"/>
          </a:p>
        </p:txBody>
      </p:sp>
      <p:sp>
        <p:nvSpPr>
          <p:cNvPr id="279593" name="Text Box 1065"/>
          <p:cNvSpPr txBox="1">
            <a:spLocks noChangeArrowheads="1"/>
          </p:cNvSpPr>
          <p:nvPr/>
        </p:nvSpPr>
        <p:spPr bwMode="auto">
          <a:xfrm>
            <a:off x="3796324" y="3533775"/>
            <a:ext cx="3718169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3600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fr-FR" sz="3600" baseline="-25000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fr-FR" sz="3600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(R)</a:t>
            </a:r>
            <a:endParaRPr lang="el-GR" sz="3600">
              <a:solidFill>
                <a:srgbClr val="D2005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31"/>
          </a:xfrm>
        </p:spPr>
        <p:txBody>
          <a:bodyPr/>
          <a:lstStyle/>
          <a:p>
            <a:r>
              <a:rPr lang="fr-FR" dirty="0" smtClean="0"/>
              <a:t>Opérateur sélection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8556"/>
            <a:ext cx="9906000" cy="570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096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13" y="1344985"/>
            <a:ext cx="8094581" cy="5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435"/>
            <a:ext cx="9239054" cy="46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>
                <a:latin typeface="Times New Roman" pitchFamily="18" charset="0"/>
              </a:rPr>
              <a:t>La projection</a:t>
            </a:r>
          </a:p>
        </p:txBody>
      </p:sp>
      <p:sp>
        <p:nvSpPr>
          <p:cNvPr id="281603" name="Rectangle 1027"/>
          <p:cNvSpPr>
            <a:spLocks noChangeArrowheads="1"/>
          </p:cNvSpPr>
          <p:nvPr/>
        </p:nvSpPr>
        <p:spPr bwMode="auto">
          <a:xfrm>
            <a:off x="357555" y="1646239"/>
            <a:ext cx="11545276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fr-FR" sz="2800" b="1">
                <a:latin typeface="Times New Roman" pitchFamily="18" charset="0"/>
              </a:rPr>
              <a:t>La projection d'une relation R sur un ensemble d'attribut C donne une relation ayant pour schéma cet ensemble d'attributs. </a:t>
            </a:r>
          </a:p>
          <a:p>
            <a:endParaRPr lang="fr-FR" sz="2800" b="1">
              <a:latin typeface="Times New Roman" pitchFamily="18" charset="0"/>
            </a:endParaRPr>
          </a:p>
          <a:p>
            <a:r>
              <a:rPr lang="fr-FR" sz="2800" b="1">
                <a:latin typeface="Times New Roman" pitchFamily="18" charset="0"/>
              </a:rPr>
              <a:t>Elle est notée</a:t>
            </a:r>
          </a:p>
          <a:p>
            <a:endParaRPr lang="fr-FR" sz="2800" b="1">
              <a:latin typeface="Times New Roman" pitchFamily="18" charset="0"/>
            </a:endParaRPr>
          </a:p>
          <a:p>
            <a:r>
              <a:rPr lang="fr-FR" sz="2800" b="1">
                <a:latin typeface="Times New Roman" pitchFamily="18" charset="0"/>
              </a:rPr>
              <a:t>Ses tuples sont ceux de la relation R, réduits aux attributs de la projection.</a:t>
            </a:r>
            <a:r>
              <a:rPr lang="fr-FR" b="1">
                <a:latin typeface="Times New Roman" pitchFamily="18" charset="0"/>
              </a:rPr>
              <a:t> </a:t>
            </a:r>
          </a:p>
        </p:txBody>
      </p:sp>
      <p:sp>
        <p:nvSpPr>
          <p:cNvPr id="281638" name="Text Box 1062"/>
          <p:cNvSpPr txBox="1">
            <a:spLocks noChangeArrowheads="1"/>
          </p:cNvSpPr>
          <p:nvPr/>
        </p:nvSpPr>
        <p:spPr bwMode="auto">
          <a:xfrm>
            <a:off x="3946769" y="3222625"/>
            <a:ext cx="330004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3600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fr-FR" sz="3600" baseline="-25000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600">
                <a:solidFill>
                  <a:srgbClr val="D20055"/>
                </a:solidFill>
                <a:latin typeface="Times New Roman" pitchFamily="18" charset="0"/>
                <a:cs typeface="Times New Roman" pitchFamily="18" charset="0"/>
              </a:rPr>
              <a:t>(R)</a:t>
            </a:r>
            <a:endParaRPr lang="el-GR" sz="3600">
              <a:solidFill>
                <a:srgbClr val="D2005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6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424</Words>
  <Application>Microsoft Office PowerPoint</Application>
  <PresentationFormat>Personnalisé</PresentationFormat>
  <Paragraphs>97</Paragraphs>
  <Slides>13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Cours de Base de Données Cours n.3 :  Algèbre relationnelle</vt:lpstr>
      <vt:lpstr>Opérateurs de l'algèbre relationnelle</vt:lpstr>
      <vt:lpstr>Opérateurs de l'algèbre relationnelle</vt:lpstr>
      <vt:lpstr>Opérations unaires</vt:lpstr>
      <vt:lpstr>La restriction</vt:lpstr>
      <vt:lpstr>Opérateur sélection</vt:lpstr>
      <vt:lpstr>Exercice</vt:lpstr>
      <vt:lpstr>Exercice</vt:lpstr>
      <vt:lpstr>La projection</vt:lpstr>
      <vt:lpstr>La projection</vt:lpstr>
      <vt:lpstr>Combinaison des deux opérations</vt:lpstr>
      <vt:lpstr>Table d’exemple</vt:lpstr>
      <vt:lpstr>Opérateur de projection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Cheikhou</cp:lastModifiedBy>
  <cp:revision>57</cp:revision>
  <cp:lastPrinted>2018-06-12T11:40:14Z</cp:lastPrinted>
  <dcterms:created xsi:type="dcterms:W3CDTF">2016-06-13T08:32:53Z</dcterms:created>
  <dcterms:modified xsi:type="dcterms:W3CDTF">2019-07-10T20:50:24Z</dcterms:modified>
</cp:coreProperties>
</file>