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6" r:id="rId5"/>
    <p:sldId id="304" r:id="rId6"/>
    <p:sldId id="305" r:id="rId7"/>
    <p:sldId id="297" r:id="rId8"/>
    <p:sldId id="295" r:id="rId9"/>
    <p:sldId id="298" r:id="rId10"/>
    <p:sldId id="299" r:id="rId11"/>
    <p:sldId id="317" r:id="rId12"/>
    <p:sldId id="325" r:id="rId13"/>
    <p:sldId id="300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01" r:id="rId22"/>
    <p:sldId id="302" r:id="rId23"/>
    <p:sldId id="306" r:id="rId24"/>
    <p:sldId id="303" r:id="rId25"/>
    <p:sldId id="307" r:id="rId26"/>
    <p:sldId id="326" r:id="rId27"/>
    <p:sldId id="316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75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8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6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5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7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4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75E3-8569-4B2C-B265-3422B6A20544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thiam@univ-thies.s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u="none" strike="noStrike" baseline="0" dirty="0" smtClean="0">
                <a:solidFill>
                  <a:srgbClr val="3333B3"/>
                </a:solidFill>
                <a:latin typeface="NimbusSanL-Bold"/>
              </a:rPr>
              <a:t>Cours de Base de Données</a:t>
            </a:r>
            <a:br>
              <a:rPr lang="fr-FR" b="1" i="0" u="none" strike="noStrike" baseline="0" dirty="0" smtClean="0">
                <a:solidFill>
                  <a:srgbClr val="3333B3"/>
                </a:solidFill>
                <a:latin typeface="NimbusSanL-Bold"/>
              </a:rPr>
            </a:br>
            <a:r>
              <a:rPr lang="fr-FR" b="1" i="0" u="none" strike="noStrike" baseline="0" dirty="0" smtClean="0">
                <a:solidFill>
                  <a:srgbClr val="3333B3"/>
                </a:solidFill>
                <a:latin typeface="NimbusSanL-Bold"/>
              </a:rPr>
              <a:t>Cours n.4 : </a:t>
            </a:r>
            <a:br>
              <a:rPr lang="fr-FR" b="1" i="0" u="none" strike="noStrike" baseline="0" dirty="0" smtClean="0">
                <a:solidFill>
                  <a:srgbClr val="3333B3"/>
                </a:solidFill>
                <a:latin typeface="NimbusSanL-Bold"/>
              </a:rPr>
            </a:br>
            <a:r>
              <a:rPr lang="fr-FR" dirty="0" smtClean="0"/>
              <a:t>Algèbre </a:t>
            </a:r>
            <a:r>
              <a:rPr lang="fr-FR" dirty="0"/>
              <a:t>relationnelle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Cheikhou</a:t>
            </a:r>
            <a:r>
              <a:rPr lang="fr-FR" dirty="0" smtClean="0"/>
              <a:t> THIAM – </a:t>
            </a:r>
            <a:r>
              <a:rPr lang="fr-FR" dirty="0" smtClean="0">
                <a:hlinkClick r:id="rId2"/>
              </a:rPr>
              <a:t>cthiam@univ-thies.sn</a:t>
            </a:r>
            <a:endParaRPr lang="fr-FR" dirty="0" smtClean="0"/>
          </a:p>
          <a:p>
            <a:r>
              <a:rPr lang="fr-FR" dirty="0" smtClean="0"/>
              <a:t>UFR Sciences Economique et Sociales</a:t>
            </a:r>
          </a:p>
          <a:p>
            <a:r>
              <a:rPr lang="fr-FR" dirty="0" smtClean="0"/>
              <a:t>2018-2019</a:t>
            </a:r>
          </a:p>
          <a:p>
            <a:r>
              <a:rPr lang="fr-FR" dirty="0" smtClean="0"/>
              <a:t>Université de THIES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48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pPr algn="ctr"/>
            <a:r>
              <a:rPr lang="fr-FR" b="1" dirty="0"/>
              <a:t>JOINTURE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/>
          <a:lstStyle/>
          <a:p>
            <a:r>
              <a:rPr lang="fr-FR" dirty="0"/>
              <a:t>La condition de liaison doit être du type :</a:t>
            </a:r>
          </a:p>
          <a:p>
            <a:pPr marL="914400" lvl="2" indent="0">
              <a:buNone/>
            </a:pPr>
            <a:r>
              <a:rPr lang="fr-FR" sz="3200" b="1" i="1" dirty="0" smtClean="0"/>
              <a:t>&lt;col1</a:t>
            </a:r>
            <a:r>
              <a:rPr lang="fr-FR" sz="3200" b="1" i="1" dirty="0"/>
              <a:t>&gt; :: </a:t>
            </a:r>
            <a:r>
              <a:rPr lang="fr-FR" sz="3200" b="1" i="1" dirty="0" smtClean="0"/>
              <a:t>&lt;col2</a:t>
            </a:r>
            <a:r>
              <a:rPr lang="fr-FR" sz="3200" b="1" i="1" dirty="0"/>
              <a:t>&gt;</a:t>
            </a:r>
          </a:p>
          <a:p>
            <a:r>
              <a:rPr lang="fr-FR" dirty="0"/>
              <a:t>où : </a:t>
            </a:r>
            <a:r>
              <a:rPr lang="fr-FR" dirty="0" smtClean="0"/>
              <a:t>col1 </a:t>
            </a:r>
            <a:r>
              <a:rPr lang="fr-FR" dirty="0"/>
              <a:t>∈ 1ère relation </a:t>
            </a:r>
            <a:r>
              <a:rPr lang="fr-FR" dirty="0" smtClean="0"/>
              <a:t>et col∈ </a:t>
            </a:r>
            <a:r>
              <a:rPr lang="fr-FR" dirty="0"/>
              <a:t>2ème relation</a:t>
            </a:r>
          </a:p>
          <a:p>
            <a:r>
              <a:rPr lang="fr-FR" b="1" dirty="0"/>
              <a:t>::</a:t>
            </a:r>
            <a:r>
              <a:rPr lang="fr-FR" dirty="0"/>
              <a:t> est un opérateur de comparaison (égalité ou inégalité</a:t>
            </a:r>
            <a:r>
              <a:rPr lang="fr-FR" dirty="0" smtClean="0"/>
              <a:t>)</a:t>
            </a:r>
          </a:p>
          <a:p>
            <a:r>
              <a:rPr lang="fr-FR" dirty="0"/>
              <a:t>La jointure permet de composer 2 relations à </a:t>
            </a:r>
            <a:r>
              <a:rPr lang="fr-FR" dirty="0" smtClean="0"/>
              <a:t>l'aide d'un </a:t>
            </a:r>
            <a:r>
              <a:rPr lang="fr-FR" dirty="0"/>
              <a:t>critère de </a:t>
            </a:r>
            <a:r>
              <a:rPr lang="fr-FR" dirty="0" smtClean="0"/>
              <a:t>liaison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72" y="4403568"/>
            <a:ext cx="5819775" cy="1876425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6393688" y="5174859"/>
            <a:ext cx="1107584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221" y="4784568"/>
            <a:ext cx="3608132" cy="14954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76" y="4906851"/>
            <a:ext cx="1791509" cy="2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de jointure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Jointure thêta (</a:t>
            </a:r>
            <a:r>
              <a:rPr lang="az-Cyrl-AZ" b="1" dirty="0" smtClean="0"/>
              <a:t>Ө</a:t>
            </a:r>
            <a:r>
              <a:rPr lang="fr-FR" b="1" dirty="0" smtClean="0"/>
              <a:t>-</a:t>
            </a:r>
            <a:r>
              <a:rPr lang="fr-FR" b="1" dirty="0" err="1" smtClean="0"/>
              <a:t>join</a:t>
            </a:r>
            <a:r>
              <a:rPr lang="fr-FR" b="1" dirty="0" smtClean="0"/>
              <a:t>) : </a:t>
            </a:r>
            <a:r>
              <a:rPr lang="fr-FR" dirty="0" smtClean="0"/>
              <a:t>R      </a:t>
            </a:r>
            <a:r>
              <a:rPr lang="fr-FR" baseline="-25000" dirty="0" smtClean="0"/>
              <a:t>P</a:t>
            </a:r>
            <a:r>
              <a:rPr lang="fr-FR" dirty="0" smtClean="0"/>
              <a:t> </a:t>
            </a:r>
            <a:r>
              <a:rPr lang="fr-FR" dirty="0"/>
              <a:t>S</a:t>
            </a:r>
          </a:p>
          <a:p>
            <a:r>
              <a:rPr lang="fr-FR" dirty="0"/>
              <a:t>La </a:t>
            </a:r>
            <a:r>
              <a:rPr lang="fr-FR" dirty="0" smtClean="0"/>
              <a:t>thêta-jointure définit </a:t>
            </a:r>
            <a:r>
              <a:rPr lang="fr-FR" dirty="0"/>
              <a:t>une relation qui contient les </a:t>
            </a:r>
            <a:r>
              <a:rPr lang="fr-FR" dirty="0" err="1"/>
              <a:t>tuples</a:t>
            </a:r>
            <a:r>
              <a:rPr lang="fr-FR" dirty="0"/>
              <a:t> qui</a:t>
            </a:r>
          </a:p>
          <a:p>
            <a:r>
              <a:rPr lang="fr-FR" dirty="0"/>
              <a:t>satisfont le </a:t>
            </a:r>
            <a:r>
              <a:rPr lang="fr-FR" dirty="0" smtClean="0"/>
              <a:t>pr</a:t>
            </a:r>
            <a:r>
              <a:rPr lang="fr-FR" dirty="0"/>
              <a:t>é</a:t>
            </a:r>
            <a:r>
              <a:rPr lang="fr-FR" dirty="0" smtClean="0"/>
              <a:t>dicat </a:t>
            </a:r>
            <a:r>
              <a:rPr lang="fr-FR" dirty="0"/>
              <a:t>P du produit </a:t>
            </a:r>
            <a:r>
              <a:rPr lang="fr-FR" dirty="0" smtClean="0"/>
              <a:t>cart</a:t>
            </a:r>
            <a:r>
              <a:rPr lang="fr-FR" dirty="0"/>
              <a:t>é</a:t>
            </a:r>
            <a:r>
              <a:rPr lang="fr-FR" dirty="0" smtClean="0"/>
              <a:t>sien </a:t>
            </a:r>
            <a:r>
              <a:rPr lang="fr-FR" dirty="0"/>
              <a:t>de R et S. </a:t>
            </a:r>
            <a:r>
              <a:rPr lang="fr-FR" dirty="0" smtClean="0"/>
              <a:t>Le prédicat </a:t>
            </a:r>
            <a:r>
              <a:rPr lang="fr-FR" dirty="0"/>
              <a:t>P est de la forme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R.ai</a:t>
            </a:r>
            <a:r>
              <a:rPr lang="az-Cyrl-AZ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az-Cyrl-AZ" b="1" dirty="0">
                <a:solidFill>
                  <a:schemeClr val="accent6">
                    <a:lumMod val="75000"/>
                  </a:schemeClr>
                </a:solidFill>
              </a:rPr>
              <a:t>Ө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S.bj </a:t>
            </a:r>
            <a:r>
              <a:rPr lang="fr-FR" dirty="0" smtClean="0"/>
              <a:t>où </a:t>
            </a:r>
            <a:r>
              <a:rPr lang="az-Cyrl-AZ" b="1" dirty="0"/>
              <a:t>Ө</a:t>
            </a:r>
            <a:r>
              <a:rPr lang="fr-FR" dirty="0" smtClean="0"/>
              <a:t> </a:t>
            </a:r>
            <a:r>
              <a:rPr lang="fr-FR" dirty="0"/>
              <a:t>est l’un </a:t>
            </a:r>
            <a:r>
              <a:rPr lang="fr-FR" dirty="0" smtClean="0"/>
              <a:t>des opérateurs </a:t>
            </a:r>
            <a:r>
              <a:rPr lang="fr-FR" dirty="0"/>
              <a:t>de comparaison </a:t>
            </a:r>
            <a:r>
              <a:rPr lang="fr-FR" dirty="0" smtClean="0">
                <a:solidFill>
                  <a:srgbClr val="C00000"/>
                </a:solidFill>
              </a:rPr>
              <a:t>(&lt;,ǂ,&gt;,≤,≥,=).</a:t>
            </a:r>
            <a:endParaRPr lang="fr-FR" dirty="0">
              <a:solidFill>
                <a:srgbClr val="C00000"/>
              </a:solidFill>
            </a:endParaRPr>
          </a:p>
          <a:p>
            <a:r>
              <a:rPr lang="fr-FR" dirty="0"/>
              <a:t>Si le </a:t>
            </a:r>
            <a:r>
              <a:rPr lang="fr-FR" dirty="0" smtClean="0"/>
              <a:t>pr</a:t>
            </a:r>
            <a:r>
              <a:rPr lang="fr-FR" dirty="0"/>
              <a:t>é</a:t>
            </a:r>
            <a:r>
              <a:rPr lang="fr-FR" dirty="0" smtClean="0"/>
              <a:t>dicat </a:t>
            </a:r>
            <a:r>
              <a:rPr lang="fr-FR" dirty="0"/>
              <a:t>P est </a:t>
            </a:r>
            <a:r>
              <a:rPr lang="fr-FR" dirty="0" smtClean="0"/>
              <a:t>l’égalit</a:t>
            </a:r>
            <a:r>
              <a:rPr lang="fr-FR" dirty="0"/>
              <a:t>é</a:t>
            </a:r>
            <a:r>
              <a:rPr lang="fr-FR" dirty="0" smtClean="0"/>
              <a:t> </a:t>
            </a:r>
            <a:r>
              <a:rPr lang="fr-FR" dirty="0"/>
              <a:t>(=), on parle </a:t>
            </a:r>
            <a:r>
              <a:rPr lang="fr-FR" dirty="0" smtClean="0"/>
              <a:t>d’é</a:t>
            </a:r>
            <a:r>
              <a:rPr lang="fr-FR" b="1" dirty="0" smtClean="0"/>
              <a:t>quijointure</a:t>
            </a:r>
            <a:endParaRPr lang="fr-FR" b="1" dirty="0"/>
          </a:p>
          <a:p>
            <a:r>
              <a:rPr lang="fr-FR" b="1" dirty="0"/>
              <a:t>Jointure naturelle :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R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  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/>
              <a:t>La jointure naturelle est une é</a:t>
            </a:r>
            <a:r>
              <a:rPr lang="fr-FR" dirty="0" smtClean="0"/>
              <a:t>quijointure </a:t>
            </a:r>
            <a:r>
              <a:rPr lang="fr-FR" dirty="0"/>
              <a:t>des relations R et </a:t>
            </a:r>
            <a:r>
              <a:rPr lang="fr-FR" dirty="0" smtClean="0"/>
              <a:t>S sur </a:t>
            </a:r>
            <a:r>
              <a:rPr lang="fr-FR" dirty="0"/>
              <a:t>tous les attributs communs en retirant les </a:t>
            </a:r>
            <a:r>
              <a:rPr lang="fr-FR" dirty="0" smtClean="0"/>
              <a:t>occurrences multiples </a:t>
            </a:r>
            <a:r>
              <a:rPr lang="fr-FR" dirty="0"/>
              <a:t>d’attributs.</a:t>
            </a:r>
          </a:p>
        </p:txBody>
      </p:sp>
      <p:pic>
        <p:nvPicPr>
          <p:cNvPr id="4" name="Picture 2" descr="\bowtie\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4974456" y="1958740"/>
            <a:ext cx="366714" cy="203860"/>
          </a:xfrm>
          <a:prstGeom prst="rect">
            <a:avLst/>
          </a:prstGeom>
          <a:noFill/>
        </p:spPr>
      </p:pic>
      <p:pic>
        <p:nvPicPr>
          <p:cNvPr id="5" name="Picture 2" descr="\bowtie\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4263971" y="4481433"/>
            <a:ext cx="366714" cy="203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35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19098"/>
            <a:ext cx="10515600" cy="1325563"/>
          </a:xfrm>
        </p:spPr>
        <p:txBody>
          <a:bodyPr/>
          <a:lstStyle/>
          <a:p>
            <a:r>
              <a:rPr lang="fr-FR" dirty="0" smtClean="0"/>
              <a:t>Exemple de jointure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1" y="2268000"/>
            <a:ext cx="9745362" cy="3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fr-FR" b="1" dirty="0"/>
              <a:t>Jointure </a:t>
            </a:r>
            <a:r>
              <a:rPr lang="fr-FR" b="1" dirty="0" smtClean="0"/>
              <a:t>naturelle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6975" y="1429555"/>
            <a:ext cx="10606825" cy="4747408"/>
          </a:xfrm>
        </p:spPr>
        <p:txBody>
          <a:bodyPr/>
          <a:lstStyle/>
          <a:p>
            <a:r>
              <a:rPr lang="fr-FR" dirty="0" smtClean="0"/>
              <a:t>Jointure </a:t>
            </a:r>
            <a:r>
              <a:rPr lang="fr-FR" dirty="0"/>
              <a:t>où l'opérateur de comparaison est </a:t>
            </a:r>
            <a:r>
              <a:rPr lang="fr-FR" dirty="0" smtClean="0"/>
              <a:t>l'égalité dans </a:t>
            </a:r>
            <a:r>
              <a:rPr lang="fr-FR" dirty="0"/>
              <a:t>le résultat on fusionne les 2 colonnes dont les valeurs </a:t>
            </a:r>
            <a:r>
              <a:rPr lang="fr-FR" dirty="0" smtClean="0"/>
              <a:t>sont égales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jointure permet d'enrichir une </a:t>
            </a:r>
            <a:r>
              <a:rPr lang="fr-FR" dirty="0" smtClean="0"/>
              <a:t>relation</a:t>
            </a:r>
          </a:p>
          <a:p>
            <a:r>
              <a:rPr lang="fr-FR" dirty="0"/>
              <a:t>La normalisation conduit à décomposer ; </a:t>
            </a:r>
            <a:r>
              <a:rPr lang="fr-FR"/>
              <a:t>la </a:t>
            </a:r>
            <a:r>
              <a:rPr lang="fr-FR" smtClean="0"/>
              <a:t>jointure permet </a:t>
            </a:r>
            <a:r>
              <a:rPr lang="fr-FR" dirty="0"/>
              <a:t>de recomposer</a:t>
            </a:r>
          </a:p>
        </p:txBody>
      </p:sp>
    </p:spTree>
    <p:extLst>
      <p:ext uri="{BB962C8B-B14F-4D97-AF65-F5344CB8AC3E}">
        <p14:creationId xmlns:p14="http://schemas.microsoft.com/office/powerpoint/2010/main" val="13058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de jointure/Thêta-jointure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48" y="1748350"/>
            <a:ext cx="988059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639300" cy="9175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2832101"/>
            <a:ext cx="6276975" cy="7239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2" y="3884612"/>
            <a:ext cx="6315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0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2150"/>
            <a:ext cx="10350500" cy="21526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75" y="4140200"/>
            <a:ext cx="6572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23" y="204787"/>
            <a:ext cx="10319928" cy="63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/>
          <a:lstStyle/>
          <a:p>
            <a:pPr algn="ctr"/>
            <a:r>
              <a:rPr lang="fr-FR" dirty="0" smtClean="0"/>
              <a:t>Exemple de jointure naturelle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825625"/>
            <a:ext cx="5343525" cy="5238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87" y="2217341"/>
            <a:ext cx="6524625" cy="20764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936" y="4680744"/>
            <a:ext cx="58007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fr-FR" b="1" dirty="0"/>
              <a:t>Autres </a:t>
            </a:r>
            <a:r>
              <a:rPr lang="fr-FR" b="1" dirty="0" smtClean="0"/>
              <a:t>jointures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Jointure </a:t>
            </a:r>
            <a:r>
              <a:rPr lang="fr-FR" b="1" dirty="0"/>
              <a:t>externe (gauche) entre </a:t>
            </a:r>
            <a:r>
              <a:rPr lang="fr-FR" dirty="0"/>
              <a:t>R </a:t>
            </a:r>
            <a:r>
              <a:rPr lang="fr-FR" b="1" dirty="0"/>
              <a:t>et </a:t>
            </a:r>
            <a:r>
              <a:rPr lang="fr-FR" dirty="0"/>
              <a:t>S</a:t>
            </a:r>
          </a:p>
          <a:p>
            <a:r>
              <a:rPr lang="fr-FR" dirty="0"/>
              <a:t>La jointure externe gauche est une jointure dans laquelle </a:t>
            </a:r>
            <a:r>
              <a:rPr lang="fr-FR" dirty="0" smtClean="0"/>
              <a:t>les </a:t>
            </a:r>
            <a:r>
              <a:rPr lang="fr-FR" dirty="0" err="1" smtClean="0"/>
              <a:t>tuples</a:t>
            </a:r>
            <a:r>
              <a:rPr lang="fr-FR" dirty="0" smtClean="0"/>
              <a:t> </a:t>
            </a:r>
            <a:r>
              <a:rPr lang="fr-FR" dirty="0"/>
              <a:t>de la relation R qui n’ont pas </a:t>
            </a:r>
            <a:r>
              <a:rPr lang="fr-FR" dirty="0" smtClean="0"/>
              <a:t>nécessairement </a:t>
            </a:r>
            <a:r>
              <a:rPr lang="fr-FR" dirty="0"/>
              <a:t>de </a:t>
            </a:r>
            <a:r>
              <a:rPr lang="fr-FR" dirty="0" smtClean="0"/>
              <a:t>valeur correspondante dans S parmi les attributs communs de R et S, sont également </a:t>
            </a:r>
            <a:r>
              <a:rPr lang="fr-FR" dirty="0"/>
              <a:t>inclus dans la relation </a:t>
            </a:r>
            <a:r>
              <a:rPr lang="fr-FR" dirty="0" smtClean="0"/>
              <a:t>résultante</a:t>
            </a:r>
            <a:r>
              <a:rPr lang="fr-FR" dirty="0"/>
              <a:t>. Les </a:t>
            </a:r>
            <a:r>
              <a:rPr lang="fr-FR" dirty="0" smtClean="0"/>
              <a:t>valeurs manquantes </a:t>
            </a:r>
            <a:r>
              <a:rPr lang="fr-FR" dirty="0"/>
              <a:t>dans la seconde relation sont mises à</a:t>
            </a:r>
            <a:r>
              <a:rPr lang="fr-FR" dirty="0" smtClean="0"/>
              <a:t> </a:t>
            </a:r>
            <a:r>
              <a:rPr lang="fr-FR" dirty="0"/>
              <a:t>nul.</a:t>
            </a:r>
          </a:p>
          <a:p>
            <a:r>
              <a:rPr lang="fr-FR" dirty="0"/>
              <a:t> </a:t>
            </a:r>
            <a:r>
              <a:rPr lang="fr-FR" b="1" dirty="0"/>
              <a:t>Jointure externe droite </a:t>
            </a:r>
            <a:r>
              <a:rPr lang="fr-FR" dirty="0"/>
              <a:t>: le </a:t>
            </a:r>
            <a:r>
              <a:rPr lang="fr-FR" dirty="0" smtClean="0"/>
              <a:t>résultat </a:t>
            </a:r>
            <a:r>
              <a:rPr lang="fr-FR" dirty="0"/>
              <a:t>conserve tous </a:t>
            </a:r>
            <a:r>
              <a:rPr lang="fr-FR" dirty="0" smtClean="0"/>
              <a:t>les </a:t>
            </a:r>
            <a:r>
              <a:rPr lang="fr-FR" dirty="0" err="1" smtClean="0"/>
              <a:t>tuples</a:t>
            </a:r>
            <a:r>
              <a:rPr lang="fr-FR" dirty="0" smtClean="0"/>
              <a:t> </a:t>
            </a:r>
            <a:r>
              <a:rPr lang="fr-FR" dirty="0"/>
              <a:t>de la relation de droite</a:t>
            </a:r>
          </a:p>
          <a:p>
            <a:r>
              <a:rPr lang="fr-FR" dirty="0"/>
              <a:t> </a:t>
            </a:r>
            <a:r>
              <a:rPr lang="fr-FR" b="1" dirty="0"/>
              <a:t>Jointure externe </a:t>
            </a:r>
            <a:r>
              <a:rPr lang="fr-FR" b="1" dirty="0" smtClean="0"/>
              <a:t>complète </a:t>
            </a:r>
            <a:r>
              <a:rPr lang="fr-FR" dirty="0"/>
              <a:t>: le </a:t>
            </a:r>
            <a:r>
              <a:rPr lang="fr-FR" dirty="0" smtClean="0"/>
              <a:t>résultat </a:t>
            </a:r>
            <a:r>
              <a:rPr lang="fr-FR" dirty="0"/>
              <a:t>reprend tous </a:t>
            </a:r>
            <a:r>
              <a:rPr lang="fr-FR" dirty="0" smtClean="0"/>
              <a:t>les </a:t>
            </a:r>
            <a:r>
              <a:rPr lang="fr-FR" dirty="0" err="1" smtClean="0"/>
              <a:t>tuples</a:t>
            </a:r>
            <a:r>
              <a:rPr lang="fr-FR" dirty="0" smtClean="0"/>
              <a:t> </a:t>
            </a:r>
            <a:r>
              <a:rPr lang="fr-FR" dirty="0"/>
              <a:t>de deux relations et remplit de nuls les </a:t>
            </a:r>
            <a:r>
              <a:rPr lang="fr-FR" dirty="0" smtClean="0"/>
              <a:t>attributs absents </a:t>
            </a:r>
            <a:r>
              <a:rPr lang="fr-FR" dirty="0"/>
              <a:t>pour tous les cas de </a:t>
            </a:r>
            <a:r>
              <a:rPr lang="fr-FR" dirty="0" smtClean="0"/>
              <a:t>non-correspondance</a:t>
            </a:r>
            <a:endParaRPr lang="fr-FR" dirty="0"/>
          </a:p>
          <a:p>
            <a:r>
              <a:rPr lang="fr-FR" b="1" dirty="0"/>
              <a:t>Semi-jointure entre </a:t>
            </a:r>
            <a:r>
              <a:rPr lang="fr-FR" dirty="0"/>
              <a:t>R </a:t>
            </a:r>
            <a:r>
              <a:rPr lang="fr-FR" b="1" dirty="0"/>
              <a:t>et </a:t>
            </a:r>
            <a:r>
              <a:rPr lang="fr-FR" dirty="0"/>
              <a:t>S</a:t>
            </a:r>
          </a:p>
          <a:p>
            <a:r>
              <a:rPr lang="fr-FR" dirty="0"/>
              <a:t>La semi-jointure </a:t>
            </a:r>
            <a:r>
              <a:rPr lang="fr-FR" dirty="0" smtClean="0"/>
              <a:t>définit </a:t>
            </a:r>
            <a:r>
              <a:rPr lang="fr-FR" dirty="0"/>
              <a:t>une relation qui contient les </a:t>
            </a:r>
            <a:r>
              <a:rPr lang="fr-FR" dirty="0" err="1"/>
              <a:t>tuples</a:t>
            </a:r>
            <a:r>
              <a:rPr lang="fr-FR" dirty="0"/>
              <a:t> de </a:t>
            </a:r>
            <a:r>
              <a:rPr lang="fr-FR" dirty="0" smtClean="0"/>
              <a:t>R qui </a:t>
            </a:r>
            <a:r>
              <a:rPr lang="fr-FR" dirty="0"/>
              <a:t>participent à</a:t>
            </a:r>
            <a:r>
              <a:rPr lang="fr-FR" dirty="0" smtClean="0"/>
              <a:t> </a:t>
            </a:r>
            <a:r>
              <a:rPr lang="fr-FR" dirty="0"/>
              <a:t>la jointure de R avec S.</a:t>
            </a:r>
          </a:p>
        </p:txBody>
      </p:sp>
    </p:spTree>
    <p:extLst>
      <p:ext uri="{BB962C8B-B14F-4D97-AF65-F5344CB8AC3E}">
        <p14:creationId xmlns:p14="http://schemas.microsoft.com/office/powerpoint/2010/main" val="2275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9606"/>
            <a:ext cx="10515600" cy="1034245"/>
          </a:xfrm>
        </p:spPr>
        <p:txBody>
          <a:bodyPr/>
          <a:lstStyle/>
          <a:p>
            <a:pPr algn="ctr"/>
            <a:r>
              <a:rPr lang="fr-FR" b="1" dirty="0"/>
              <a:t>Le produit cartésien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26380"/>
            <a:ext cx="10515600" cy="4351338"/>
          </a:xfrm>
        </p:spPr>
        <p:txBody>
          <a:bodyPr/>
          <a:lstStyle/>
          <a:p>
            <a:r>
              <a:rPr lang="fr-FR" dirty="0"/>
              <a:t>Le premier opérateur binaire, et le plus important, est le produit </a:t>
            </a:r>
            <a:r>
              <a:rPr lang="fr-FR" dirty="0" smtClean="0"/>
              <a:t>cartésien, X. </a:t>
            </a:r>
            <a:r>
              <a:rPr lang="fr-FR" dirty="0"/>
              <a:t>Le produit cartésien </a:t>
            </a:r>
            <a:r>
              <a:rPr lang="fr-FR" dirty="0" smtClean="0"/>
              <a:t>entre deux relations R et S se note R x S </a:t>
            </a:r>
            <a:r>
              <a:rPr lang="fr-FR" dirty="0"/>
              <a:t>et permet de créer une nouvelle relation où chaque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smtClean="0"/>
              <a:t>de R est associé </a:t>
            </a:r>
            <a:r>
              <a:rPr lang="fr-FR" dirty="0"/>
              <a:t>à chaque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smtClean="0"/>
              <a:t>de S,</a:t>
            </a:r>
          </a:p>
          <a:p>
            <a:r>
              <a:rPr lang="fr-FR" dirty="0" smtClean="0"/>
              <a:t>Voici deux relations R et 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Voici le résultat R x S</a:t>
            </a: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03188"/>
              </p:ext>
            </p:extLst>
          </p:nvPr>
        </p:nvGraphicFramePr>
        <p:xfrm>
          <a:off x="3163911" y="3602049"/>
          <a:ext cx="1780146" cy="115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46"/>
                <a:gridCol w="998900"/>
              </a:tblGrid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6184"/>
              </p:ext>
            </p:extLst>
          </p:nvPr>
        </p:nvGraphicFramePr>
        <p:xfrm>
          <a:off x="6274336" y="3602049"/>
          <a:ext cx="1780146" cy="115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46"/>
                <a:gridCol w="998900"/>
              </a:tblGrid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78807"/>
              </p:ext>
            </p:extLst>
          </p:nvPr>
        </p:nvGraphicFramePr>
        <p:xfrm>
          <a:off x="4585773" y="4914832"/>
          <a:ext cx="2578636" cy="191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46"/>
                <a:gridCol w="664049"/>
                <a:gridCol w="553791"/>
                <a:gridCol w="579550"/>
              </a:tblGrid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8494688" y="4365938"/>
            <a:ext cx="3585695" cy="1804749"/>
          </a:xfrm>
          <a:prstGeom prst="wedgeRoundRectCallout">
            <a:avLst>
              <a:gd name="adj1" fmla="val -86179"/>
              <a:gd name="adj2" fmla="val 2653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Le nombre de lignes dans le résultat est </a:t>
            </a:r>
            <a:r>
              <a:rPr lang="fr-FR" sz="2000" dirty="0" smtClean="0">
                <a:solidFill>
                  <a:srgbClr val="FF0000"/>
                </a:solidFill>
              </a:rPr>
              <a:t>exactement le nombre de lignes de R multiplier par le nombre de ligne S</a:t>
            </a:r>
            <a:endParaRPr lang="fr-F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40461"/>
            <a:ext cx="9728200" cy="61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jointure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F3A4-1BA4-4A3A-9117-B95CD8615D49}" type="datetime1">
              <a:rPr lang="fr-FR" smtClean="0"/>
              <a:pPr/>
              <a:t>30/07/2019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 THIAM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9FCD-B57D-4083-B9AD-B72FCB40CD5B}" type="slidenum">
              <a:rPr lang="fr-FR" smtClean="0"/>
              <a:pPr/>
              <a:t>21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33630"/>
              </p:ext>
            </p:extLst>
          </p:nvPr>
        </p:nvGraphicFramePr>
        <p:xfrm>
          <a:off x="1609712" y="2295770"/>
          <a:ext cx="3214710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84"/>
                <a:gridCol w="733179"/>
                <a:gridCol w="191754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FILIERE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LMIO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LGI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NGOM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LMI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THIAM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LGI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40107"/>
              </p:ext>
            </p:extLst>
          </p:nvPr>
        </p:nvGraphicFramePr>
        <p:xfrm>
          <a:off x="5724723" y="2610729"/>
          <a:ext cx="320713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566"/>
                <a:gridCol w="160356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2082593" y="511271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Etudiant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74935" y="5112714"/>
            <a:ext cx="18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0111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3930"/>
          </a:xfrm>
        </p:spPr>
        <p:txBody>
          <a:bodyPr/>
          <a:lstStyle/>
          <a:p>
            <a:pPr algn="ctr"/>
            <a:r>
              <a:rPr lang="fr-FR" b="1" dirty="0" smtClean="0"/>
              <a:t>La Jointure &gt;&lt; ou ⋈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F3A4-1BA4-4A3A-9117-B95CD8615D49}" type="datetime1">
              <a:rPr lang="fr-FR" smtClean="0"/>
              <a:pPr/>
              <a:t>30/07/2019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 THIAM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9FCD-B57D-4083-B9AD-B72FCB40CD5B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74797" y="1459055"/>
            <a:ext cx="856300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fr-FR" sz="2400" dirty="0"/>
              <a:t>Noms des </a:t>
            </a:r>
            <a:r>
              <a:rPr lang="fr-FR" sz="2400" dirty="0" err="1"/>
              <a:t>etudiants</a:t>
            </a:r>
            <a:r>
              <a:rPr lang="fr-FR" sz="2400" dirty="0"/>
              <a:t> ayant la moyenne</a:t>
            </a:r>
          </a:p>
          <a:p>
            <a:r>
              <a:rPr lang="fr-FR" sz="2400" dirty="0"/>
              <a:t>∏(</a:t>
            </a:r>
            <a:r>
              <a:rPr lang="el-GR" sz="2400" dirty="0"/>
              <a:t>σ</a:t>
            </a:r>
            <a:r>
              <a:rPr lang="fr-FR" sz="2400" dirty="0"/>
              <a:t>( (</a:t>
            </a:r>
            <a:r>
              <a:rPr lang="fr-FR" sz="2400" dirty="0" err="1"/>
              <a:t>etudiant</a:t>
            </a:r>
            <a:r>
              <a:rPr lang="fr-FR" sz="2400" dirty="0"/>
              <a:t> x Note)/ </a:t>
            </a:r>
            <a:r>
              <a:rPr lang="fr-FR" sz="2400" dirty="0" smtClean="0"/>
              <a:t>(</a:t>
            </a:r>
            <a:r>
              <a:rPr lang="fr-FR" sz="2400" dirty="0" err="1" smtClean="0"/>
              <a:t>Etudiant.N</a:t>
            </a:r>
            <a:r>
              <a:rPr lang="fr-FR" sz="2400" dirty="0" smtClean="0"/>
              <a:t>=</a:t>
            </a:r>
            <a:r>
              <a:rPr lang="fr-FR" sz="2400" dirty="0" err="1" smtClean="0"/>
              <a:t>Note.NB</a:t>
            </a:r>
            <a:r>
              <a:rPr lang="fr-FR" sz="2400" dirty="0" smtClean="0"/>
              <a:t>) </a:t>
            </a:r>
            <a:r>
              <a:rPr lang="nn-NO" sz="2400" dirty="0"/>
              <a:t>Ʌ </a:t>
            </a:r>
            <a:r>
              <a:rPr lang="nn-NO" sz="2400" dirty="0" smtClean="0"/>
              <a:t>(Note.moy&gt;10)</a:t>
            </a:r>
            <a:r>
              <a:rPr lang="fr-FR" sz="2400" dirty="0" smtClean="0"/>
              <a:t>)/ </a:t>
            </a:r>
            <a:r>
              <a:rPr lang="fr-FR" sz="2400" dirty="0"/>
              <a:t>Nom)</a:t>
            </a:r>
          </a:p>
          <a:p>
            <a:endParaRPr lang="fr-FR" sz="2400" dirty="0"/>
          </a:p>
          <a:p>
            <a:r>
              <a:rPr lang="fr-FR" sz="2400" dirty="0"/>
              <a:t>∏(&gt;&lt;</a:t>
            </a:r>
            <a:r>
              <a:rPr lang="el-GR" sz="2400" dirty="0"/>
              <a:t> </a:t>
            </a:r>
            <a:r>
              <a:rPr lang="fr-FR" sz="2400" dirty="0"/>
              <a:t>(</a:t>
            </a:r>
            <a:r>
              <a:rPr lang="el-GR" sz="2400" dirty="0"/>
              <a:t>σ</a:t>
            </a:r>
            <a:r>
              <a:rPr lang="fr-FR" sz="2400" dirty="0"/>
              <a:t>(</a:t>
            </a:r>
            <a:r>
              <a:rPr lang="nn-NO" sz="2400" dirty="0"/>
              <a:t> Note.moy&gt;10),</a:t>
            </a:r>
            <a:r>
              <a:rPr lang="fr-FR" sz="2400" dirty="0" err="1"/>
              <a:t>etudiant</a:t>
            </a:r>
            <a:r>
              <a:rPr lang="fr-FR" sz="2400" dirty="0"/>
              <a:t>)/ </a:t>
            </a:r>
            <a:r>
              <a:rPr lang="fr-FR" sz="2400" dirty="0" err="1"/>
              <a:t>Etudiant.N</a:t>
            </a:r>
            <a:r>
              <a:rPr lang="fr-FR" sz="2400" dirty="0"/>
              <a:t>=</a:t>
            </a:r>
            <a:r>
              <a:rPr lang="fr-FR" sz="2400" dirty="0" err="1"/>
              <a:t>Note.NB</a:t>
            </a:r>
            <a:r>
              <a:rPr lang="fr-FR" sz="2400" dirty="0"/>
              <a:t>))/ Nom)</a:t>
            </a:r>
          </a:p>
          <a:p>
            <a:endParaRPr lang="fr-FR" sz="24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73288" y="4049727"/>
            <a:ext cx="34272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dirty="0"/>
              <a:t>Associativité des jointures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3288" y="4793839"/>
            <a:ext cx="810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/>
              <a:t>Commutativité des jointures et des restrictions</a:t>
            </a:r>
          </a:p>
        </p:txBody>
      </p:sp>
    </p:spTree>
    <p:extLst>
      <p:ext uri="{BB962C8B-B14F-4D97-AF65-F5344CB8AC3E}">
        <p14:creationId xmlns:p14="http://schemas.microsoft.com/office/powerpoint/2010/main" val="18630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 </a:t>
            </a:r>
            <a:r>
              <a:rPr lang="fr-FR" dirty="0"/>
              <a:t>Donnez pour chaque vente la référence du produit, </a:t>
            </a:r>
            <a:r>
              <a:rPr lang="fr-FR" dirty="0" smtClean="0"/>
              <a:t>sa désignation</a:t>
            </a:r>
            <a:r>
              <a:rPr lang="fr-FR" dirty="0"/>
              <a:t>, son prix, le numéro de client, la date et </a:t>
            </a:r>
            <a:r>
              <a:rPr lang="fr-FR" dirty="0" smtClean="0"/>
              <a:t>la quantité </a:t>
            </a:r>
            <a:r>
              <a:rPr lang="fr-FR" dirty="0"/>
              <a:t>vendue »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01369"/>
            <a:ext cx="4171950" cy="304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362" y="5237163"/>
            <a:ext cx="5400675" cy="1304925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5422900" y="4368800"/>
            <a:ext cx="508000" cy="868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349" y="2633662"/>
            <a:ext cx="6362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5554"/>
            <a:ext cx="10515600" cy="7252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Représentation en Arbre Algébrique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F3A4-1BA4-4A3A-9117-B95CD8615D49}" type="datetime1">
              <a:rPr lang="fr-FR" smtClean="0"/>
              <a:pPr/>
              <a:t>30/07/2019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 THIAM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9FCD-B57D-4083-B9AD-B72FCB40CD5B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Espace réservé du numéro de diapositive 1"/>
          <p:cNvSpPr txBox="1">
            <a:spLocks/>
          </p:cNvSpPr>
          <p:nvPr/>
        </p:nvSpPr>
        <p:spPr>
          <a:xfrm>
            <a:off x="8286750" y="63119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fld id="{E8ADFB70-EBCB-4FA2-8FDB-779BA9A861A2}" type="slidenum">
              <a:rPr lang="fr-FR" sz="1200">
                <a:solidFill>
                  <a:schemeClr val="tx1">
                    <a:tint val="75000"/>
                  </a:schemeClr>
                </a:solidFill>
                <a:latin typeface="Arial Black" pitchFamily="32" charset="0"/>
              </a:rPr>
              <a:pPr algn="r">
                <a:defRPr/>
              </a:pPr>
              <a:t>24</a:t>
            </a:fld>
            <a:endParaRPr lang="fr-FR" sz="1200">
              <a:solidFill>
                <a:schemeClr val="tx1">
                  <a:tint val="75000"/>
                </a:schemeClr>
              </a:solidFill>
              <a:latin typeface="Arial Black" pitchFamily="32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98600" y="858491"/>
            <a:ext cx="87677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000" dirty="0"/>
              <a:t>Utile à l ’optimiser pour déterminer un plan d ’exécution de la requête optimal.</a:t>
            </a:r>
          </a:p>
        </p:txBody>
      </p:sp>
      <p:sp>
        <p:nvSpPr>
          <p:cNvPr id="10" name="ZoneTexte 4"/>
          <p:cNvSpPr txBox="1">
            <a:spLocks noChangeArrowheads="1"/>
          </p:cNvSpPr>
          <p:nvPr/>
        </p:nvSpPr>
        <p:spPr bwMode="auto">
          <a:xfrm>
            <a:off x="3595689" y="4087814"/>
            <a:ext cx="814387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/>
              <a:t>NV=NV</a:t>
            </a:r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3273426" y="2322513"/>
            <a:ext cx="140176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/>
              <a:t>Ʃ(qte)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835275" y="3060701"/>
            <a:ext cx="2279650" cy="4111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/>
              <a:t>NB, nom, </a:t>
            </a:r>
            <a:r>
              <a:rPr lang="fr-FR" sz="2000" dirty="0" err="1"/>
              <a:t>qte</a:t>
            </a:r>
            <a:endParaRPr lang="fr-FR" sz="2000" dirty="0"/>
          </a:p>
        </p:txBody>
      </p:sp>
      <p:sp>
        <p:nvSpPr>
          <p:cNvPr id="13" name="ZoneTexte 7"/>
          <p:cNvSpPr txBox="1">
            <a:spLocks noChangeArrowheads="1"/>
          </p:cNvSpPr>
          <p:nvPr/>
        </p:nvSpPr>
        <p:spPr bwMode="auto">
          <a:xfrm>
            <a:off x="4486276" y="4945064"/>
            <a:ext cx="1103313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/>
              <a:t>NB=NB</a:t>
            </a:r>
          </a:p>
        </p:txBody>
      </p:sp>
      <p:sp>
        <p:nvSpPr>
          <p:cNvPr id="14" name="ZoneTexte 8"/>
          <p:cNvSpPr txBox="1">
            <a:spLocks noChangeArrowheads="1"/>
          </p:cNvSpPr>
          <p:nvPr/>
        </p:nvSpPr>
        <p:spPr bwMode="auto">
          <a:xfrm>
            <a:off x="3714750" y="1419225"/>
            <a:ext cx="584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R</a:t>
            </a:r>
          </a:p>
        </p:txBody>
      </p:sp>
      <p:sp>
        <p:nvSpPr>
          <p:cNvPr id="15" name="ZoneTexte 9"/>
          <p:cNvSpPr>
            <a:spLocks noChangeArrowheads="1"/>
          </p:cNvSpPr>
          <p:nvPr/>
        </p:nvSpPr>
        <p:spPr bwMode="auto">
          <a:xfrm>
            <a:off x="2030413" y="5508625"/>
            <a:ext cx="1123950" cy="420688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Mill=1994</a:t>
            </a:r>
          </a:p>
        </p:txBody>
      </p:sp>
      <p:sp>
        <p:nvSpPr>
          <p:cNvPr id="16" name="ZoneTexte 10"/>
          <p:cNvSpPr>
            <a:spLocks noChangeArrowheads="1"/>
          </p:cNvSpPr>
          <p:nvPr/>
        </p:nvSpPr>
        <p:spPr bwMode="auto">
          <a:xfrm>
            <a:off x="5059363" y="5440364"/>
            <a:ext cx="1122362" cy="420687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Ville=Paris </a:t>
            </a:r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1917701" y="6143625"/>
            <a:ext cx="140017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/>
              <a:t>vins</a:t>
            </a:r>
          </a:p>
        </p:txBody>
      </p:sp>
      <p:sp>
        <p:nvSpPr>
          <p:cNvPr id="18" name="ZoneTexte 12"/>
          <p:cNvSpPr txBox="1">
            <a:spLocks noChangeArrowheads="1"/>
          </p:cNvSpPr>
          <p:nvPr/>
        </p:nvSpPr>
        <p:spPr bwMode="auto">
          <a:xfrm>
            <a:off x="4791076" y="6186488"/>
            <a:ext cx="140017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/>
              <a:t>buveurs</a:t>
            </a:r>
          </a:p>
        </p:txBody>
      </p:sp>
      <p:sp>
        <p:nvSpPr>
          <p:cNvPr id="19" name="ZoneTexte 14"/>
          <p:cNvSpPr txBox="1">
            <a:spLocks noChangeArrowheads="1"/>
          </p:cNvSpPr>
          <p:nvPr/>
        </p:nvSpPr>
        <p:spPr bwMode="auto">
          <a:xfrm>
            <a:off x="3543301" y="6151563"/>
            <a:ext cx="9001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/>
              <a:t>Conso</a:t>
            </a:r>
          </a:p>
        </p:txBody>
      </p:sp>
      <p:cxnSp>
        <p:nvCxnSpPr>
          <p:cNvPr id="20" name="Connecteur droit avec flèche 19"/>
          <p:cNvCxnSpPr>
            <a:stCxn id="11" idx="0"/>
            <a:endCxn id="14" idx="2"/>
          </p:cNvCxnSpPr>
          <p:nvPr/>
        </p:nvCxnSpPr>
        <p:spPr>
          <a:xfrm flipV="1">
            <a:off x="3974308" y="1788557"/>
            <a:ext cx="32543" cy="533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2" idx="0"/>
            <a:endCxn id="11" idx="2"/>
          </p:cNvCxnSpPr>
          <p:nvPr/>
        </p:nvCxnSpPr>
        <p:spPr>
          <a:xfrm rot="16200000" flipV="1">
            <a:off x="3806032" y="2891632"/>
            <a:ext cx="338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5"/>
          <p:cNvSpPr>
            <a:spLocks noChangeArrowheads="1"/>
          </p:cNvSpPr>
          <p:nvPr/>
        </p:nvSpPr>
        <p:spPr bwMode="auto">
          <a:xfrm rot="-5208922">
            <a:off x="3770313" y="3530601"/>
            <a:ext cx="358775" cy="6731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1600"/>
          </a:p>
        </p:txBody>
      </p:sp>
      <p:cxnSp>
        <p:nvCxnSpPr>
          <p:cNvPr id="23" name="Connecteur droit avec flèche 22"/>
          <p:cNvCxnSpPr>
            <a:stCxn id="22" idx="1"/>
            <a:endCxn id="12" idx="2"/>
          </p:cNvCxnSpPr>
          <p:nvPr/>
        </p:nvCxnSpPr>
        <p:spPr>
          <a:xfrm rot="10800000" flipH="1">
            <a:off x="3949700" y="3471864"/>
            <a:ext cx="25400" cy="39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8"/>
          <p:cNvSpPr>
            <a:spLocks noChangeArrowheads="1"/>
          </p:cNvSpPr>
          <p:nvPr/>
        </p:nvSpPr>
        <p:spPr bwMode="auto">
          <a:xfrm rot="-5208922">
            <a:off x="4737894" y="4487069"/>
            <a:ext cx="360362" cy="6731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1600"/>
          </a:p>
        </p:txBody>
      </p:sp>
      <p:cxnSp>
        <p:nvCxnSpPr>
          <p:cNvPr id="25" name="Connecteur droit avec flèche 24"/>
          <p:cNvCxnSpPr>
            <a:stCxn id="24" idx="1"/>
          </p:cNvCxnSpPr>
          <p:nvPr/>
        </p:nvCxnSpPr>
        <p:spPr>
          <a:xfrm rot="10800000">
            <a:off x="4264025" y="3875089"/>
            <a:ext cx="654050" cy="949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6" idx="0"/>
            <a:endCxn id="24" idx="2"/>
          </p:cNvCxnSpPr>
          <p:nvPr/>
        </p:nvCxnSpPr>
        <p:spPr>
          <a:xfrm rot="16200000" flipV="1">
            <a:off x="5137150" y="4957763"/>
            <a:ext cx="598488" cy="366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5" idx="0"/>
            <a:endCxn id="22" idx="0"/>
          </p:cNvCxnSpPr>
          <p:nvPr/>
        </p:nvCxnSpPr>
        <p:spPr>
          <a:xfrm rot="5400000" flipH="1" flipV="1">
            <a:off x="2273301" y="4167188"/>
            <a:ext cx="1660525" cy="102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0"/>
            <a:endCxn id="16" idx="2"/>
          </p:cNvCxnSpPr>
          <p:nvPr/>
        </p:nvCxnSpPr>
        <p:spPr>
          <a:xfrm rot="5400000" flipH="1" flipV="1">
            <a:off x="5378451" y="5945189"/>
            <a:ext cx="354013" cy="12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9" idx="0"/>
            <a:endCxn id="24" idx="0"/>
          </p:cNvCxnSpPr>
          <p:nvPr/>
        </p:nvCxnSpPr>
        <p:spPr>
          <a:xfrm rot="5400000" flipH="1" flipV="1">
            <a:off x="3614738" y="5184776"/>
            <a:ext cx="1346200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7" idx="0"/>
            <a:endCxn id="15" idx="2"/>
          </p:cNvCxnSpPr>
          <p:nvPr/>
        </p:nvCxnSpPr>
        <p:spPr>
          <a:xfrm rot="16200000" flipV="1">
            <a:off x="2483645" y="6009482"/>
            <a:ext cx="242887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54"/>
          <p:cNvSpPr txBox="1">
            <a:spLocks noChangeArrowheads="1"/>
          </p:cNvSpPr>
          <p:nvPr/>
        </p:nvSpPr>
        <p:spPr bwMode="auto">
          <a:xfrm>
            <a:off x="8277226" y="4130676"/>
            <a:ext cx="815975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/>
              <a:t>NV=NV</a:t>
            </a:r>
          </a:p>
        </p:txBody>
      </p:sp>
      <p:sp>
        <p:nvSpPr>
          <p:cNvPr id="32" name="ZoneTexte 55"/>
          <p:cNvSpPr txBox="1">
            <a:spLocks noChangeArrowheads="1"/>
          </p:cNvSpPr>
          <p:nvPr/>
        </p:nvSpPr>
        <p:spPr bwMode="auto">
          <a:xfrm>
            <a:off x="7956551" y="2366963"/>
            <a:ext cx="140017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/>
              <a:t>Ʃ(qte)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516814" y="3105151"/>
            <a:ext cx="2281237" cy="4111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/>
              <a:t>NB, nom, </a:t>
            </a:r>
            <a:r>
              <a:rPr lang="fr-FR" sz="2000" dirty="0" err="1"/>
              <a:t>qte</a:t>
            </a:r>
            <a:endParaRPr lang="fr-FR" sz="2000" dirty="0"/>
          </a:p>
        </p:txBody>
      </p:sp>
      <p:sp>
        <p:nvSpPr>
          <p:cNvPr id="34" name="ZoneTexte 57"/>
          <p:cNvSpPr txBox="1">
            <a:spLocks noChangeArrowheads="1"/>
          </p:cNvSpPr>
          <p:nvPr/>
        </p:nvSpPr>
        <p:spPr bwMode="auto">
          <a:xfrm>
            <a:off x="7439026" y="4867276"/>
            <a:ext cx="1103313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/>
              <a:t>NB=NB</a:t>
            </a:r>
          </a:p>
        </p:txBody>
      </p:sp>
      <p:sp>
        <p:nvSpPr>
          <p:cNvPr id="35" name="ZoneTexte 58"/>
          <p:cNvSpPr txBox="1">
            <a:spLocks noChangeArrowheads="1"/>
          </p:cNvSpPr>
          <p:nvPr/>
        </p:nvSpPr>
        <p:spPr bwMode="auto">
          <a:xfrm>
            <a:off x="8396288" y="1463675"/>
            <a:ext cx="584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R</a:t>
            </a:r>
          </a:p>
        </p:txBody>
      </p:sp>
      <p:sp>
        <p:nvSpPr>
          <p:cNvPr id="36" name="ZoneTexte 59"/>
          <p:cNvSpPr>
            <a:spLocks noChangeArrowheads="1"/>
          </p:cNvSpPr>
          <p:nvPr/>
        </p:nvSpPr>
        <p:spPr bwMode="auto">
          <a:xfrm>
            <a:off x="6713538" y="5553075"/>
            <a:ext cx="1123950" cy="4191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Mill=1994</a:t>
            </a:r>
          </a:p>
        </p:txBody>
      </p:sp>
      <p:sp>
        <p:nvSpPr>
          <p:cNvPr id="37" name="ZoneTexte 60"/>
          <p:cNvSpPr>
            <a:spLocks noChangeArrowheads="1"/>
          </p:cNvSpPr>
          <p:nvPr/>
        </p:nvSpPr>
        <p:spPr bwMode="auto">
          <a:xfrm>
            <a:off x="9367838" y="5627689"/>
            <a:ext cx="1123950" cy="420687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Ville=Paris </a:t>
            </a:r>
          </a:p>
        </p:txBody>
      </p:sp>
      <p:sp>
        <p:nvSpPr>
          <p:cNvPr id="38" name="ZoneTexte 61"/>
          <p:cNvSpPr txBox="1">
            <a:spLocks noChangeArrowheads="1"/>
          </p:cNvSpPr>
          <p:nvPr/>
        </p:nvSpPr>
        <p:spPr bwMode="auto">
          <a:xfrm>
            <a:off x="6599239" y="6188075"/>
            <a:ext cx="140017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/>
              <a:t>vins</a:t>
            </a:r>
          </a:p>
        </p:txBody>
      </p:sp>
      <p:sp>
        <p:nvSpPr>
          <p:cNvPr id="39" name="ZoneTexte 62"/>
          <p:cNvSpPr txBox="1">
            <a:spLocks noChangeArrowheads="1"/>
          </p:cNvSpPr>
          <p:nvPr/>
        </p:nvSpPr>
        <p:spPr bwMode="auto">
          <a:xfrm>
            <a:off x="9086851" y="6251575"/>
            <a:ext cx="140176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/>
              <a:t>buveurs</a:t>
            </a:r>
          </a:p>
        </p:txBody>
      </p:sp>
      <p:sp>
        <p:nvSpPr>
          <p:cNvPr id="40" name="ZoneTexte 63"/>
          <p:cNvSpPr txBox="1">
            <a:spLocks noChangeArrowheads="1"/>
          </p:cNvSpPr>
          <p:nvPr/>
        </p:nvSpPr>
        <p:spPr bwMode="auto">
          <a:xfrm>
            <a:off x="8115301" y="6173788"/>
            <a:ext cx="85566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/>
              <a:t>Conso</a:t>
            </a:r>
          </a:p>
        </p:txBody>
      </p:sp>
      <p:cxnSp>
        <p:nvCxnSpPr>
          <p:cNvPr id="41" name="Connecteur droit avec flèche 40"/>
          <p:cNvCxnSpPr>
            <a:stCxn id="32" idx="0"/>
            <a:endCxn id="35" idx="2"/>
          </p:cNvCxnSpPr>
          <p:nvPr/>
        </p:nvCxnSpPr>
        <p:spPr>
          <a:xfrm flipV="1">
            <a:off x="8656638" y="1833007"/>
            <a:ext cx="31750" cy="533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3" idx="0"/>
            <a:endCxn id="32" idx="2"/>
          </p:cNvCxnSpPr>
          <p:nvPr/>
        </p:nvCxnSpPr>
        <p:spPr>
          <a:xfrm rot="16200000" flipV="1">
            <a:off x="8488364" y="2935289"/>
            <a:ext cx="3381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6"/>
          <p:cNvSpPr>
            <a:spLocks noChangeArrowheads="1"/>
          </p:cNvSpPr>
          <p:nvPr/>
        </p:nvSpPr>
        <p:spPr bwMode="auto">
          <a:xfrm rot="-5208922">
            <a:off x="8453438" y="3575051"/>
            <a:ext cx="358775" cy="6731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1600"/>
          </a:p>
        </p:txBody>
      </p:sp>
      <p:cxnSp>
        <p:nvCxnSpPr>
          <p:cNvPr id="44" name="Connecteur droit avec flèche 43"/>
          <p:cNvCxnSpPr>
            <a:stCxn id="43" idx="1"/>
            <a:endCxn id="33" idx="2"/>
          </p:cNvCxnSpPr>
          <p:nvPr/>
        </p:nvCxnSpPr>
        <p:spPr>
          <a:xfrm rot="10800000" flipH="1">
            <a:off x="8632825" y="3516314"/>
            <a:ext cx="25400" cy="39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68"/>
          <p:cNvSpPr>
            <a:spLocks noChangeArrowheads="1"/>
          </p:cNvSpPr>
          <p:nvPr/>
        </p:nvSpPr>
        <p:spPr bwMode="auto">
          <a:xfrm rot="-5208922">
            <a:off x="7700963" y="4311651"/>
            <a:ext cx="360363" cy="67151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1600"/>
          </a:p>
        </p:txBody>
      </p:sp>
      <p:cxnSp>
        <p:nvCxnSpPr>
          <p:cNvPr id="46" name="Connecteur droit avec flèche 45"/>
          <p:cNvCxnSpPr>
            <a:stCxn id="37" idx="0"/>
            <a:endCxn id="43" idx="2"/>
          </p:cNvCxnSpPr>
          <p:nvPr/>
        </p:nvCxnSpPr>
        <p:spPr>
          <a:xfrm rot="16200000" flipV="1">
            <a:off x="8600282" y="4298157"/>
            <a:ext cx="1697038" cy="96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6" idx="0"/>
            <a:endCxn id="45" idx="1"/>
          </p:cNvCxnSpPr>
          <p:nvPr/>
        </p:nvCxnSpPr>
        <p:spPr>
          <a:xfrm rot="5400000" flipH="1" flipV="1">
            <a:off x="7126289" y="4797426"/>
            <a:ext cx="904875" cy="60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9" idx="0"/>
            <a:endCxn id="37" idx="2"/>
          </p:cNvCxnSpPr>
          <p:nvPr/>
        </p:nvCxnSpPr>
        <p:spPr>
          <a:xfrm rot="5400000" flipH="1" flipV="1">
            <a:off x="9742489" y="6064251"/>
            <a:ext cx="23177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8" idx="0"/>
            <a:endCxn id="36" idx="2"/>
          </p:cNvCxnSpPr>
          <p:nvPr/>
        </p:nvCxnSpPr>
        <p:spPr>
          <a:xfrm rot="16200000" flipV="1">
            <a:off x="7165976" y="6054726"/>
            <a:ext cx="242887" cy="23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0" idx="0"/>
            <a:endCxn id="45" idx="2"/>
          </p:cNvCxnSpPr>
          <p:nvPr/>
        </p:nvCxnSpPr>
        <p:spPr>
          <a:xfrm rot="16200000" flipV="1">
            <a:off x="7626351" y="5256214"/>
            <a:ext cx="1508125" cy="327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5" idx="1"/>
            <a:endCxn id="43" idx="0"/>
          </p:cNvCxnSpPr>
          <p:nvPr/>
        </p:nvCxnSpPr>
        <p:spPr>
          <a:xfrm rot="10800000" flipH="1">
            <a:off x="7881939" y="3892550"/>
            <a:ext cx="414337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fr-FR" b="1" dirty="0"/>
              <a:t>Arbre algébrique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Requêtes sur le schéma CLIENT, PRODUIT, VENTE</a:t>
            </a:r>
          </a:p>
          <a:p>
            <a:pPr lvl="1"/>
            <a:r>
              <a:rPr lang="fr-FR" b="1" dirty="0">
                <a:solidFill>
                  <a:srgbClr val="00B050"/>
                </a:solidFill>
              </a:rPr>
              <a:t>CLIENT (</a:t>
            </a:r>
            <a:r>
              <a:rPr lang="fr-FR" b="1" dirty="0" err="1">
                <a:solidFill>
                  <a:srgbClr val="00B050"/>
                </a:solidFill>
              </a:rPr>
              <a:t>IdCli</a:t>
            </a:r>
            <a:r>
              <a:rPr lang="fr-FR" b="1" dirty="0">
                <a:solidFill>
                  <a:srgbClr val="00B050"/>
                </a:solidFill>
              </a:rPr>
              <a:t>, nom, ville)</a:t>
            </a:r>
          </a:p>
          <a:p>
            <a:pPr lvl="1"/>
            <a:r>
              <a:rPr lang="fr-FR" b="1" dirty="0">
                <a:solidFill>
                  <a:srgbClr val="00B050"/>
                </a:solidFill>
              </a:rPr>
              <a:t>PRODUIT (</a:t>
            </a:r>
            <a:r>
              <a:rPr lang="fr-FR" b="1" dirty="0" err="1">
                <a:solidFill>
                  <a:srgbClr val="00B050"/>
                </a:solidFill>
              </a:rPr>
              <a:t>IdPro</a:t>
            </a:r>
            <a:r>
              <a:rPr lang="fr-FR" b="1" dirty="0">
                <a:solidFill>
                  <a:srgbClr val="00B050"/>
                </a:solidFill>
              </a:rPr>
              <a:t>, désignation, marque, prix)</a:t>
            </a:r>
          </a:p>
          <a:p>
            <a:pPr lvl="1"/>
            <a:r>
              <a:rPr lang="it-IT" b="1" dirty="0">
                <a:solidFill>
                  <a:srgbClr val="00B050"/>
                </a:solidFill>
              </a:rPr>
              <a:t>VENTE (IdCli, IdPro, date, qte</a:t>
            </a:r>
            <a:r>
              <a:rPr lang="it-IT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fr-FR" dirty="0"/>
              <a:t>Quels sont les clients de Nice ayant acheté un produit de</a:t>
            </a:r>
          </a:p>
          <a:p>
            <a:pPr marL="0" indent="0">
              <a:buNone/>
            </a:pPr>
            <a:r>
              <a:rPr lang="fr-FR" dirty="0"/>
              <a:t>marque 'Apple'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12" y="3013074"/>
            <a:ext cx="4764088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fr-FR" b="1" dirty="0" smtClean="0"/>
              <a:t>algébrique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Requêtes sur le schéma CLIENT, PRODUIT, VENTE</a:t>
            </a:r>
          </a:p>
          <a:p>
            <a:pPr lvl="1"/>
            <a:r>
              <a:rPr lang="fr-FR" b="1" dirty="0">
                <a:solidFill>
                  <a:srgbClr val="00B050"/>
                </a:solidFill>
              </a:rPr>
              <a:t>CLIENT (</a:t>
            </a:r>
            <a:r>
              <a:rPr lang="fr-FR" b="1" dirty="0" err="1">
                <a:solidFill>
                  <a:srgbClr val="00B050"/>
                </a:solidFill>
              </a:rPr>
              <a:t>IdCli</a:t>
            </a:r>
            <a:r>
              <a:rPr lang="fr-FR" b="1" dirty="0">
                <a:solidFill>
                  <a:srgbClr val="00B050"/>
                </a:solidFill>
              </a:rPr>
              <a:t>, nom, ville)</a:t>
            </a:r>
          </a:p>
          <a:p>
            <a:pPr lvl="1"/>
            <a:r>
              <a:rPr lang="fr-FR" b="1" dirty="0">
                <a:solidFill>
                  <a:srgbClr val="00B050"/>
                </a:solidFill>
              </a:rPr>
              <a:t>PRODUIT (</a:t>
            </a:r>
            <a:r>
              <a:rPr lang="fr-FR" b="1" dirty="0" err="1">
                <a:solidFill>
                  <a:srgbClr val="00B050"/>
                </a:solidFill>
              </a:rPr>
              <a:t>IdPro</a:t>
            </a:r>
            <a:r>
              <a:rPr lang="fr-FR" b="1" dirty="0">
                <a:solidFill>
                  <a:srgbClr val="00B050"/>
                </a:solidFill>
              </a:rPr>
              <a:t>, désignation, marque, prix)</a:t>
            </a:r>
          </a:p>
          <a:p>
            <a:pPr lvl="1"/>
            <a:r>
              <a:rPr lang="it-IT" b="1" dirty="0">
                <a:solidFill>
                  <a:srgbClr val="00B050"/>
                </a:solidFill>
              </a:rPr>
              <a:t>VENTE (IdCli, IdPro, date, qte</a:t>
            </a:r>
            <a:r>
              <a:rPr lang="it-IT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fr-FR" dirty="0"/>
              <a:t>Quels sont les </a:t>
            </a:r>
            <a:r>
              <a:rPr lang="fr-FR" dirty="0" smtClean="0"/>
              <a:t>clients (nom) </a:t>
            </a:r>
            <a:r>
              <a:rPr lang="fr-FR" dirty="0"/>
              <a:t>de </a:t>
            </a:r>
            <a:r>
              <a:rPr lang="fr-FR" dirty="0" smtClean="0"/>
              <a:t>Dakar qui ont </a:t>
            </a:r>
            <a:r>
              <a:rPr lang="fr-FR" dirty="0"/>
              <a:t>acheté un produit de</a:t>
            </a:r>
          </a:p>
          <a:p>
            <a:pPr marL="0" indent="0">
              <a:buNone/>
            </a:pPr>
            <a:r>
              <a:rPr lang="fr-FR" dirty="0"/>
              <a:t>marque </a:t>
            </a:r>
            <a:r>
              <a:rPr lang="fr-FR" dirty="0" smtClean="0"/>
              <a:t>« HP » le 17/07/2019?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2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0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Regroupement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54024"/>
            <a:ext cx="109347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pPr algn="ctr"/>
            <a:r>
              <a:rPr lang="fr-FR" b="1" dirty="0"/>
              <a:t>L’union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5241702"/>
          </a:xfrm>
        </p:spPr>
        <p:txBody>
          <a:bodyPr>
            <a:normAutofit/>
          </a:bodyPr>
          <a:lstStyle/>
          <a:p>
            <a:r>
              <a:rPr lang="fr-FR" dirty="0" smtClean="0"/>
              <a:t>Syntaxe : R=R1 ᴜ R2</a:t>
            </a:r>
          </a:p>
          <a:p>
            <a:endParaRPr lang="fr-FR" dirty="0"/>
          </a:p>
          <a:p>
            <a:r>
              <a:rPr lang="fr-FR" dirty="0" smtClean="0"/>
              <a:t>                                                    ᴜ                             =  </a:t>
            </a:r>
          </a:p>
          <a:p>
            <a:endParaRPr lang="fr-FR" dirty="0"/>
          </a:p>
          <a:p>
            <a:endParaRPr lang="fr-FR" dirty="0" smtClean="0"/>
          </a:p>
          <a:p>
            <a:pPr marL="2286000" lvl="5" indent="0">
              <a:buNone/>
            </a:pPr>
            <a:r>
              <a:rPr lang="fr-FR" dirty="0"/>
              <a:t>	 </a:t>
            </a:r>
            <a:r>
              <a:rPr lang="fr-FR" dirty="0" smtClean="0"/>
              <a:t>      </a:t>
            </a:r>
            <a:r>
              <a:rPr lang="fr-FR" sz="2800" b="1" dirty="0" smtClean="0"/>
              <a:t>R1			R2		=	 R </a:t>
            </a:r>
          </a:p>
          <a:p>
            <a:pPr marL="0" indent="0">
              <a:buNone/>
            </a:pPr>
            <a:endParaRPr lang="fr-FR" sz="3800" b="1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245476" y="1921341"/>
            <a:ext cx="2009104" cy="1298377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B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C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61150" y="1921340"/>
            <a:ext cx="2009104" cy="1298377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E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93429" y="1689517"/>
            <a:ext cx="2009104" cy="186100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A </a:t>
            </a:r>
          </a:p>
          <a:p>
            <a:r>
              <a:rPr lang="fr-F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    B</a:t>
            </a:r>
          </a:p>
          <a:p>
            <a:r>
              <a:rPr lang="fr-F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</a:t>
            </a:r>
          </a:p>
          <a:p>
            <a:r>
              <a:rPr lang="fr-F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E       C</a:t>
            </a:r>
            <a:endParaRPr lang="fr-F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11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6" y="365124"/>
            <a:ext cx="10618694" cy="59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65125"/>
            <a:ext cx="10769600" cy="60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252537"/>
            <a:ext cx="72390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286125"/>
            <a:ext cx="10515600" cy="289083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6900"/>
            <a:ext cx="10909299" cy="24574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477" y="3286124"/>
            <a:ext cx="7164161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7900" y="2473325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Fin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L’union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/>
          </a:bodyPr>
          <a:lstStyle/>
          <a:p>
            <a:r>
              <a:rPr lang="fr-FR" dirty="0" smtClean="0"/>
              <a:t>L’expression </a:t>
            </a:r>
            <a:r>
              <a:rPr lang="fr-FR" b="1" dirty="0" smtClean="0"/>
              <a:t>R </a:t>
            </a:r>
            <a:r>
              <a:rPr lang="fr-FR" b="1" dirty="0"/>
              <a:t>ᴜ </a:t>
            </a:r>
            <a:r>
              <a:rPr lang="fr-FR" b="1" dirty="0" smtClean="0"/>
              <a:t>S </a:t>
            </a:r>
            <a:r>
              <a:rPr lang="fr-FR" dirty="0"/>
              <a:t>crée une relation comprenant tous les </a:t>
            </a:r>
            <a:r>
              <a:rPr lang="fr-FR" dirty="0" err="1"/>
              <a:t>tuples</a:t>
            </a:r>
            <a:r>
              <a:rPr lang="fr-FR" dirty="0"/>
              <a:t> existant dans </a:t>
            </a:r>
            <a:r>
              <a:rPr lang="fr-FR" dirty="0" smtClean="0"/>
              <a:t>l’une ou </a:t>
            </a:r>
            <a:r>
              <a:rPr lang="fr-FR" dirty="0"/>
              <a:t>l’autre des </a:t>
            </a:r>
            <a:r>
              <a:rPr lang="fr-FR" dirty="0" smtClean="0"/>
              <a:t>relations R et S. Il </a:t>
            </a:r>
            <a:r>
              <a:rPr lang="fr-FR" dirty="0"/>
              <a:t>existe une condition impérative : </a:t>
            </a:r>
            <a:r>
              <a:rPr lang="fr-FR" b="1" i="1" dirty="0"/>
              <a:t>les deux relations doivent avoir le </a:t>
            </a:r>
            <a:r>
              <a:rPr lang="fr-FR" b="1" i="1" dirty="0" smtClean="0"/>
              <a:t>même schéma</a:t>
            </a:r>
            <a:r>
              <a:rPr lang="fr-FR" dirty="0"/>
              <a:t>, c’est-à-dire même nombre d’attributs, mêmes noms et mêmes types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4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pPr algn="ctr"/>
            <a:r>
              <a:rPr lang="fr-FR" b="1" dirty="0"/>
              <a:t>L’union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5241702"/>
          </a:xfrm>
        </p:spPr>
        <p:txBody>
          <a:bodyPr>
            <a:normAutofit/>
          </a:bodyPr>
          <a:lstStyle/>
          <a:p>
            <a:r>
              <a:rPr lang="fr-FR" dirty="0" smtClean="0"/>
              <a:t>Syntaxe : R=R1 ᴜ R2</a:t>
            </a:r>
          </a:p>
          <a:p>
            <a:endParaRPr lang="fr-FR" dirty="0"/>
          </a:p>
          <a:p>
            <a:r>
              <a:rPr lang="fr-FR" dirty="0" smtClean="0"/>
              <a:t>                                                    ᴜ                             =  </a:t>
            </a:r>
          </a:p>
          <a:p>
            <a:endParaRPr lang="fr-FR" dirty="0"/>
          </a:p>
          <a:p>
            <a:endParaRPr lang="fr-FR" dirty="0" smtClean="0"/>
          </a:p>
          <a:p>
            <a:pPr marL="2286000" lvl="5" indent="0">
              <a:buNone/>
            </a:pPr>
            <a:r>
              <a:rPr lang="fr-FR" dirty="0"/>
              <a:t>	 </a:t>
            </a:r>
            <a:r>
              <a:rPr lang="fr-FR" dirty="0" smtClean="0"/>
              <a:t>      </a:t>
            </a:r>
            <a:r>
              <a:rPr lang="fr-FR" sz="2800" b="1" dirty="0" smtClean="0"/>
              <a:t>R1			R2		=	 R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245476" y="1921341"/>
            <a:ext cx="2009104" cy="1298377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B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C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61150" y="1921340"/>
            <a:ext cx="2009104" cy="1298377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E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93429" y="1689517"/>
            <a:ext cx="2009104" cy="186100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A </a:t>
            </a:r>
          </a:p>
          <a:p>
            <a:r>
              <a:rPr lang="fr-F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    B</a:t>
            </a:r>
          </a:p>
          <a:p>
            <a:r>
              <a:rPr lang="fr-F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</a:t>
            </a:r>
          </a:p>
          <a:p>
            <a:r>
              <a:rPr lang="fr-F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E       C</a:t>
            </a:r>
            <a:endParaRPr lang="fr-F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7" y="4597400"/>
            <a:ext cx="4124325" cy="1371600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5575300" y="5346700"/>
            <a:ext cx="13970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4597400"/>
            <a:ext cx="18192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Union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488368"/>
          </a:xfrm>
        </p:spPr>
        <p:txBody>
          <a:bodyPr>
            <a:normAutofit/>
          </a:bodyPr>
          <a:lstStyle/>
          <a:p>
            <a:r>
              <a:rPr lang="fr-FR" dirty="0"/>
              <a:t>L’union des relations R(A,B) et S(C, D)  est interdite </a:t>
            </a:r>
          </a:p>
          <a:p>
            <a:pPr lvl="1"/>
            <a:r>
              <a:rPr lang="fr-FR" dirty="0"/>
              <a:t>Problème pour nommer les attributs dans le résultat</a:t>
            </a:r>
          </a:p>
          <a:p>
            <a:r>
              <a:rPr lang="fr-FR" dirty="0"/>
              <a:t>il devient possible de calculer R </a:t>
            </a:r>
            <a:r>
              <a:rPr lang="fr-FR" b="1" dirty="0"/>
              <a:t>ᴜ </a:t>
            </a:r>
            <a:r>
              <a:rPr lang="fr-FR" dirty="0"/>
              <a:t>S’ avec S’=</a:t>
            </a:r>
            <a:r>
              <a:rPr lang="el-GR" dirty="0"/>
              <a:t>ρ</a:t>
            </a:r>
            <a:r>
              <a:rPr lang="fr-FR" baseline="-25000" dirty="0"/>
              <a:t>C→A,D → B</a:t>
            </a:r>
            <a:r>
              <a:rPr lang="fr-FR" dirty="0"/>
              <a:t>(S)</a:t>
            </a:r>
          </a:p>
          <a:p>
            <a:pPr lvl="1"/>
            <a:r>
              <a:rPr lang="fr-FR" dirty="0"/>
              <a:t>L’opérateur particulier, dénoté </a:t>
            </a:r>
            <a:r>
              <a:rPr lang="el-GR" dirty="0"/>
              <a:t>ρ</a:t>
            </a:r>
            <a:r>
              <a:rPr lang="fr-FR" dirty="0"/>
              <a:t> permet de renommer un ou plusieurs attributs d’une relation</a:t>
            </a:r>
          </a:p>
          <a:p>
            <a:pPr marL="0" indent="0">
              <a:buNone/>
            </a:pPr>
            <a:r>
              <a:rPr lang="fr-FR" sz="4800" b="1" dirty="0" smtClean="0"/>
              <a:t>R </a:t>
            </a:r>
          </a:p>
          <a:p>
            <a:pPr marL="0" indent="0">
              <a:buNone/>
            </a:pPr>
            <a:r>
              <a:rPr lang="fr-FR" sz="3800" b="1" dirty="0" smtClean="0"/>
              <a:t>                                                                 R</a:t>
            </a:r>
            <a:r>
              <a:rPr lang="fr-FR" sz="4000" dirty="0" smtClean="0"/>
              <a:t> </a:t>
            </a:r>
            <a:r>
              <a:rPr lang="fr-FR" sz="4000" dirty="0"/>
              <a:t>ᴜ </a:t>
            </a:r>
            <a:r>
              <a:rPr lang="fr-FR" sz="3800" b="1" dirty="0" smtClean="0"/>
              <a:t>S’= </a:t>
            </a:r>
            <a:endParaRPr lang="fr-FR" sz="3800" b="1" dirty="0"/>
          </a:p>
          <a:p>
            <a:pPr marL="0" indent="0">
              <a:buNone/>
            </a:pPr>
            <a:endParaRPr lang="fr-FR" sz="3800" b="1" dirty="0" smtClean="0"/>
          </a:p>
          <a:p>
            <a:pPr marL="0" indent="0">
              <a:buNone/>
            </a:pPr>
            <a:r>
              <a:rPr lang="fr-FR" sz="3800" b="1" dirty="0" smtClean="0"/>
              <a:t>S                            </a:t>
            </a:r>
            <a:r>
              <a:rPr lang="fr-FR" sz="3800" b="1" dirty="0" err="1"/>
              <a:t>S</a:t>
            </a:r>
            <a:r>
              <a:rPr lang="fr-FR" sz="3800" b="1" dirty="0"/>
              <a:t>’= </a:t>
            </a:r>
          </a:p>
          <a:p>
            <a:pPr marL="0" indent="0">
              <a:buNone/>
            </a:pPr>
            <a:endParaRPr lang="fr-FR" sz="3800" b="1" dirty="0" smtClean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23763"/>
              </p:ext>
            </p:extLst>
          </p:nvPr>
        </p:nvGraphicFramePr>
        <p:xfrm>
          <a:off x="1546182" y="3079865"/>
          <a:ext cx="1780146" cy="115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46"/>
                <a:gridCol w="998900"/>
              </a:tblGrid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51964"/>
              </p:ext>
            </p:extLst>
          </p:nvPr>
        </p:nvGraphicFramePr>
        <p:xfrm>
          <a:off x="1393782" y="4850322"/>
          <a:ext cx="1780146" cy="115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46"/>
                <a:gridCol w="998900"/>
              </a:tblGrid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6678"/>
              </p:ext>
            </p:extLst>
          </p:nvPr>
        </p:nvGraphicFramePr>
        <p:xfrm>
          <a:off x="5015523" y="4850322"/>
          <a:ext cx="1780146" cy="121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46"/>
                <a:gridCol w="998900"/>
              </a:tblGrid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447996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72592"/>
              </p:ext>
            </p:extLst>
          </p:nvPr>
        </p:nvGraphicFramePr>
        <p:xfrm>
          <a:off x="9573654" y="3921617"/>
          <a:ext cx="1780146" cy="191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46"/>
                <a:gridCol w="998900"/>
              </a:tblGrid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83418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2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pPr algn="ctr"/>
            <a:r>
              <a:rPr lang="fr-FR" dirty="0"/>
              <a:t>Intersection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5241702"/>
          </a:xfrm>
        </p:spPr>
        <p:txBody>
          <a:bodyPr>
            <a:normAutofit/>
          </a:bodyPr>
          <a:lstStyle/>
          <a:p>
            <a:r>
              <a:rPr lang="fr-FR" dirty="0" smtClean="0"/>
              <a:t>Syntaxe : R=R1 </a:t>
            </a:r>
            <a:r>
              <a:rPr lang="el-GR" dirty="0"/>
              <a:t>ᴧ </a:t>
            </a:r>
            <a:r>
              <a:rPr lang="fr-FR" dirty="0" smtClean="0"/>
              <a:t>R2</a:t>
            </a:r>
          </a:p>
          <a:p>
            <a:endParaRPr lang="fr-FR" dirty="0"/>
          </a:p>
          <a:p>
            <a:r>
              <a:rPr lang="fr-FR" dirty="0" smtClean="0"/>
              <a:t> 					</a:t>
            </a:r>
            <a:r>
              <a:rPr lang="el-GR" dirty="0" smtClean="0"/>
              <a:t>ᴧ</a:t>
            </a:r>
            <a:r>
              <a:rPr lang="fr-FR" dirty="0" smtClean="0"/>
              <a:t>                             =  </a:t>
            </a:r>
          </a:p>
          <a:p>
            <a:endParaRPr lang="fr-FR" dirty="0"/>
          </a:p>
          <a:p>
            <a:endParaRPr lang="fr-FR" dirty="0" smtClean="0"/>
          </a:p>
          <a:p>
            <a:pPr marL="2286000" lvl="5" indent="0">
              <a:buNone/>
            </a:pPr>
            <a:r>
              <a:rPr lang="fr-FR" dirty="0"/>
              <a:t>	</a:t>
            </a:r>
            <a:endParaRPr lang="fr-FR" sz="3800" b="1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245476" y="1921341"/>
            <a:ext cx="2009104" cy="1298377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B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C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61150" y="1921340"/>
            <a:ext cx="2009104" cy="1298377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B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E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57475" y="1856421"/>
            <a:ext cx="2009104" cy="142821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</a:t>
            </a:r>
          </a:p>
          <a:p>
            <a:r>
              <a:rPr lang="fr-F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B</a:t>
            </a:r>
          </a:p>
          <a:p>
            <a:r>
              <a:rPr lang="fr-F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fr-F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3393"/>
            <a:ext cx="4086225" cy="1295400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5254580" y="4686300"/>
            <a:ext cx="260672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387" y="4233393"/>
            <a:ext cx="1724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DIFFÉRENCE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différence entre deux relations R1 et R2 de </a:t>
            </a:r>
            <a:r>
              <a:rPr lang="fr-FR" dirty="0" smtClean="0"/>
              <a:t>même schéma </a:t>
            </a:r>
            <a:r>
              <a:rPr lang="fr-FR" dirty="0"/>
              <a:t>est une relation R3 de schéma identique </a:t>
            </a:r>
            <a:r>
              <a:rPr lang="fr-FR" dirty="0" smtClean="0"/>
              <a:t>ayant pour </a:t>
            </a:r>
            <a:r>
              <a:rPr lang="fr-FR" dirty="0"/>
              <a:t>n-</a:t>
            </a:r>
            <a:r>
              <a:rPr lang="fr-FR" dirty="0" err="1"/>
              <a:t>uplets</a:t>
            </a:r>
            <a:r>
              <a:rPr lang="fr-FR" dirty="0"/>
              <a:t> les n-</a:t>
            </a:r>
            <a:r>
              <a:rPr lang="fr-FR" dirty="0" err="1"/>
              <a:t>uplets</a:t>
            </a:r>
            <a:r>
              <a:rPr lang="fr-FR" dirty="0"/>
              <a:t> de R1 n'appartenant pas à R2</a:t>
            </a:r>
          </a:p>
          <a:p>
            <a:r>
              <a:rPr lang="fr-FR" dirty="0"/>
              <a:t>On notera :</a:t>
            </a:r>
          </a:p>
          <a:p>
            <a:pPr lvl="4"/>
            <a:r>
              <a:rPr lang="fr-FR" sz="2800" b="1" dirty="0">
                <a:solidFill>
                  <a:srgbClr val="FF0000"/>
                </a:solidFill>
              </a:rPr>
              <a:t>R3 = R1 </a:t>
            </a:r>
            <a:r>
              <a:rPr lang="fr-FR" sz="2800" dirty="0">
                <a:solidFill>
                  <a:srgbClr val="FF0000"/>
                </a:solidFill>
              </a:rPr>
              <a:t>− </a:t>
            </a:r>
            <a:r>
              <a:rPr lang="fr-FR" sz="2800" b="1" dirty="0">
                <a:solidFill>
                  <a:srgbClr val="FF0000"/>
                </a:solidFill>
              </a:rPr>
              <a:t>R2</a:t>
            </a:r>
            <a:endParaRPr lang="fr-FR" sz="28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105275" cy="1352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4363244"/>
            <a:ext cx="1790700" cy="99060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181600" y="4677569"/>
            <a:ext cx="1155700" cy="275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/>
          <a:lstStyle/>
          <a:p>
            <a:pPr algn="ctr"/>
            <a:r>
              <a:rPr lang="fr-FR" b="1" dirty="0"/>
              <a:t>JOINTURE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997002"/>
          </a:xfrm>
        </p:spPr>
        <p:txBody>
          <a:bodyPr>
            <a:normAutofit/>
          </a:bodyPr>
          <a:lstStyle/>
          <a:p>
            <a:r>
              <a:rPr lang="fr-FR" dirty="0"/>
              <a:t>La jointure de deux </a:t>
            </a:r>
            <a:r>
              <a:rPr lang="fr-FR" dirty="0" smtClean="0"/>
              <a:t>relations </a:t>
            </a:r>
            <a:r>
              <a:rPr lang="fr-FR" dirty="0"/>
              <a:t>R1 et R2 est une </a:t>
            </a:r>
            <a:r>
              <a:rPr lang="fr-FR" dirty="0" smtClean="0"/>
              <a:t>relation R3 </a:t>
            </a:r>
            <a:r>
              <a:rPr lang="fr-FR" dirty="0"/>
              <a:t>dont les n-</a:t>
            </a:r>
            <a:r>
              <a:rPr lang="fr-FR" dirty="0" err="1"/>
              <a:t>uplets</a:t>
            </a:r>
            <a:r>
              <a:rPr lang="fr-FR" dirty="0"/>
              <a:t> sont obtenus en concaténant les </a:t>
            </a:r>
            <a:r>
              <a:rPr lang="fr-FR" dirty="0" err="1" smtClean="0"/>
              <a:t>nuplets</a:t>
            </a:r>
            <a:r>
              <a:rPr lang="fr-FR" dirty="0" smtClean="0"/>
              <a:t> de </a:t>
            </a:r>
            <a:r>
              <a:rPr lang="fr-FR" dirty="0"/>
              <a:t>R1 avec ceux de R2 et en ne gardant </a:t>
            </a:r>
            <a:r>
              <a:rPr lang="fr-FR" dirty="0" smtClean="0"/>
              <a:t>que ceux </a:t>
            </a:r>
            <a:r>
              <a:rPr lang="fr-FR" dirty="0"/>
              <a:t>qui vérifient la condition de </a:t>
            </a:r>
            <a:r>
              <a:rPr lang="fr-FR" dirty="0" smtClean="0"/>
              <a:t>liaison</a:t>
            </a:r>
          </a:p>
          <a:p>
            <a:r>
              <a:rPr lang="fr-FR" dirty="0"/>
              <a:t>On notera </a:t>
            </a:r>
            <a:r>
              <a:rPr lang="fr-FR" dirty="0" smtClean="0"/>
              <a:t>: </a:t>
            </a:r>
            <a:r>
              <a:rPr lang="fr-FR" b="1" dirty="0" smtClean="0"/>
              <a:t>R3 </a:t>
            </a:r>
            <a:r>
              <a:rPr lang="fr-FR" b="1" dirty="0"/>
              <a:t>= </a:t>
            </a:r>
            <a:r>
              <a:rPr lang="fr-FR" b="1" dirty="0" smtClean="0"/>
              <a:t>R1    </a:t>
            </a:r>
            <a:r>
              <a:rPr lang="fr-FR" dirty="0" smtClean="0"/>
              <a:t>  </a:t>
            </a:r>
            <a:r>
              <a:rPr lang="fr-FR" b="1" dirty="0" smtClean="0"/>
              <a:t>R2 </a:t>
            </a:r>
            <a:r>
              <a:rPr lang="fr-FR" b="1" dirty="0"/>
              <a:t>(condition</a:t>
            </a:r>
            <a:r>
              <a:rPr lang="fr-FR" b="1" dirty="0" smtClean="0"/>
              <a:t>) ou R1      p S1 avec p=condition</a:t>
            </a:r>
          </a:p>
          <a:p>
            <a:r>
              <a:rPr lang="fr-FR" dirty="0"/>
              <a:t>la jointure de R1 avec R2 suivant le critère condition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schéma de la relation résultat de la jointure est </a:t>
            </a:r>
            <a:r>
              <a:rPr lang="fr-FR" dirty="0" smtClean="0"/>
              <a:t>la concaténation </a:t>
            </a:r>
            <a:r>
              <a:rPr lang="fr-FR" dirty="0"/>
              <a:t>des schémas des opérandes (s'il y </a:t>
            </a:r>
            <a:r>
              <a:rPr lang="fr-FR" dirty="0" smtClean="0"/>
              <a:t>a des </a:t>
            </a:r>
            <a:r>
              <a:rPr lang="fr-FR" dirty="0"/>
              <a:t>attributs de même nom, il faut les renommer)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n-</a:t>
            </a:r>
            <a:r>
              <a:rPr lang="fr-FR" dirty="0" err="1"/>
              <a:t>uplets</a:t>
            </a:r>
            <a:r>
              <a:rPr lang="fr-FR" dirty="0"/>
              <a:t> de R1 × R2 (condition) sont tous </a:t>
            </a:r>
            <a:r>
              <a:rPr lang="fr-FR" dirty="0" smtClean="0"/>
              <a:t>les couples </a:t>
            </a:r>
            <a:r>
              <a:rPr lang="fr-FR" dirty="0"/>
              <a:t>(u1,u2) d'un n-</a:t>
            </a:r>
            <a:r>
              <a:rPr lang="fr-FR" dirty="0" err="1"/>
              <a:t>uplet</a:t>
            </a:r>
            <a:r>
              <a:rPr lang="fr-FR" dirty="0"/>
              <a:t> de R1 avec un n-</a:t>
            </a:r>
            <a:r>
              <a:rPr lang="fr-FR" dirty="0" err="1"/>
              <a:t>uplet</a:t>
            </a:r>
            <a:r>
              <a:rPr lang="fr-FR" dirty="0"/>
              <a:t> </a:t>
            </a:r>
            <a:r>
              <a:rPr lang="fr-FR" dirty="0" smtClean="0"/>
              <a:t>de R2 </a:t>
            </a:r>
            <a:r>
              <a:rPr lang="fr-FR" dirty="0"/>
              <a:t>qui satisfont "condition"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jointure de deux relations R1 et R2 est le </a:t>
            </a:r>
            <a:r>
              <a:rPr lang="fr-FR" dirty="0" smtClean="0"/>
              <a:t>produit cartésien </a:t>
            </a:r>
            <a:r>
              <a:rPr lang="fr-FR" dirty="0"/>
              <a:t>des deux relations suivi d'une restriction</a:t>
            </a:r>
          </a:p>
        </p:txBody>
      </p:sp>
      <p:pic>
        <p:nvPicPr>
          <p:cNvPr id="4" name="Picture 2" descr="\bowtie\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4034298" y="2859111"/>
            <a:ext cx="366714" cy="203860"/>
          </a:xfrm>
          <a:prstGeom prst="rect">
            <a:avLst/>
          </a:prstGeom>
          <a:noFill/>
        </p:spPr>
      </p:pic>
      <p:pic>
        <p:nvPicPr>
          <p:cNvPr id="5" name="Picture 2" descr="\bowtie\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7510692" y="2859111"/>
            <a:ext cx="366714" cy="203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18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1123</Words>
  <Application>Microsoft Office PowerPoint</Application>
  <PresentationFormat>Personnalisé</PresentationFormat>
  <Paragraphs>259</Paragraphs>
  <Slides>35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Thème Office</vt:lpstr>
      <vt:lpstr>Cours de Base de Données Cours n.4 :  Algèbre relationnelle</vt:lpstr>
      <vt:lpstr>Le produit cartésien</vt:lpstr>
      <vt:lpstr>L’union</vt:lpstr>
      <vt:lpstr>L’union</vt:lpstr>
      <vt:lpstr>L’union</vt:lpstr>
      <vt:lpstr>Union</vt:lpstr>
      <vt:lpstr>Intersection</vt:lpstr>
      <vt:lpstr>DIFFÉRENCE</vt:lpstr>
      <vt:lpstr>JOINTURE</vt:lpstr>
      <vt:lpstr>JOINTURE</vt:lpstr>
      <vt:lpstr>Opération de jointure</vt:lpstr>
      <vt:lpstr>Exemple de jointure</vt:lpstr>
      <vt:lpstr>Jointure naturelle</vt:lpstr>
      <vt:lpstr>Opération de jointure/Thêta-jointure</vt:lpstr>
      <vt:lpstr>Exercice</vt:lpstr>
      <vt:lpstr>Exercice</vt:lpstr>
      <vt:lpstr>Présentation PowerPoint</vt:lpstr>
      <vt:lpstr>Exemple de jointure naturelle</vt:lpstr>
      <vt:lpstr>Autres jointures</vt:lpstr>
      <vt:lpstr>Présentation PowerPoint</vt:lpstr>
      <vt:lpstr>Exemple de jointure</vt:lpstr>
      <vt:lpstr>La Jointure &gt;&lt; ou ⋈</vt:lpstr>
      <vt:lpstr>Exemple</vt:lpstr>
      <vt:lpstr>Représentation en Arbre Algébrique</vt:lpstr>
      <vt:lpstr>Arbre algébrique</vt:lpstr>
      <vt:lpstr>algébrique</vt:lpstr>
      <vt:lpstr>Présentation PowerPoint</vt:lpstr>
      <vt:lpstr>Regroupement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 chapitre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Cheikhou</cp:lastModifiedBy>
  <cp:revision>96</cp:revision>
  <dcterms:created xsi:type="dcterms:W3CDTF">2016-06-13T08:32:53Z</dcterms:created>
  <dcterms:modified xsi:type="dcterms:W3CDTF">2019-07-31T00:00:30Z</dcterms:modified>
</cp:coreProperties>
</file>