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8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Выявление факторов влияющих на формирование научных групп и команд ТГУ на основе библиометрического анализа. </a:t>
            </a:r>
            <a:endParaRPr sz="3600" b="0" strike="noStrike" spc="-1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827121" y="4139023"/>
            <a:ext cx="8536437" cy="119497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Выполнил: </a:t>
            </a: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Энгельке</a:t>
            </a: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Сергей Алексеевич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Научный руководитель: Кабанова Татьяна Валерьевна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Научный консультант: Губанов Александр Валерьевич</a:t>
            </a:r>
            <a:endParaRPr sz="2400" b="0" strike="noStrike" spc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981226768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E2E1EFD-4D61-B9B8-66AC-9702E407A7EB}" type="slidenum">
              <a:rPr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06400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5439897" y="41647"/>
            <a:ext cx="6774705" cy="6774705"/>
          </a:xfrm>
          <a:prstGeom prst="rect">
            <a:avLst/>
          </a:prstGeom>
          <a:effectLst/>
        </p:spPr>
      </p:pic>
      <p:sp>
        <p:nvSpPr>
          <p:cNvPr id="206080167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83639" y="-39567"/>
            <a:ext cx="9142920" cy="13372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3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Постановка задачи</a:t>
            </a:r>
            <a:endParaRPr sz="3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82778529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83640" y="1297662"/>
            <a:ext cx="4772940" cy="119487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Используя данные выгруженные из «ТГУ.Сотрудники» выявить факторы влияющие на изменение сети научного сообщества ТГУ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97843315" name=""/>
          <p:cNvSpPr txBox="1"/>
          <p:nvPr/>
        </p:nvSpPr>
        <p:spPr bwMode="auto">
          <a:xfrm flipH="0" flipV="0">
            <a:off x="183640" y="3001918"/>
            <a:ext cx="128071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 2016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946066449" name=""/>
          <p:cNvSpPr txBox="1"/>
          <p:nvPr/>
        </p:nvSpPr>
        <p:spPr bwMode="auto">
          <a:xfrm flipH="0" flipV="0">
            <a:off x="183639" y="5808521"/>
            <a:ext cx="3270314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Социальная сеть - объединение акторов и их связей.</a:t>
            </a:r>
            <a:endParaRPr sz="1400">
              <a:solidFill>
                <a:schemeClr val="tx1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Представление сети - граф.</a:t>
            </a:r>
            <a:endParaRPr sz="14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905757367" name=""/>
          <p:cNvSpPr txBox="1"/>
          <p:nvPr/>
        </p:nvSpPr>
        <p:spPr bwMode="auto">
          <a:xfrm flipH="0" flipV="0">
            <a:off x="183640" y="3643142"/>
            <a:ext cx="10867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58173219" name=""/>
          <p:cNvSpPr txBox="1"/>
          <p:nvPr/>
        </p:nvSpPr>
        <p:spPr bwMode="auto">
          <a:xfrm flipH="0" flipV="0">
            <a:off x="1694359" y="3000797"/>
            <a:ext cx="129479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 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2019 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307122402" name=""/>
          <p:cNvCxnSpPr>
            <a:cxnSpLocks/>
          </p:cNvCxnSpPr>
          <p:nvPr/>
        </p:nvCxnSpPr>
        <p:spPr bwMode="auto">
          <a:xfrm flipH="1" flipV="0">
            <a:off x="2989158" y="2998557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8767044" name=""/>
          <p:cNvSpPr txBox="1"/>
          <p:nvPr/>
        </p:nvSpPr>
        <p:spPr bwMode="auto">
          <a:xfrm flipH="0" flipV="0">
            <a:off x="1694358" y="3643142"/>
            <a:ext cx="108712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99861601" name=""/>
          <p:cNvSpPr txBox="1"/>
          <p:nvPr/>
        </p:nvSpPr>
        <p:spPr bwMode="auto">
          <a:xfrm flipH="0" flipV="0">
            <a:off x="3229366" y="3643142"/>
            <a:ext cx="126605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721608033" name=""/>
          <p:cNvSpPr txBox="1"/>
          <p:nvPr/>
        </p:nvSpPr>
        <p:spPr bwMode="auto">
          <a:xfrm flipH="0" flipV="0">
            <a:off x="183640" y="2492532"/>
            <a:ext cx="3466261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Формат выгруженных данных</a:t>
            </a:r>
            <a:endParaRPr sz="3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81116250" name=""/>
          <p:cNvSpPr txBox="1"/>
          <p:nvPr/>
        </p:nvSpPr>
        <p:spPr bwMode="auto">
          <a:xfrm flipH="0" flipV="0">
            <a:off x="183639" y="4329111"/>
            <a:ext cx="1062024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Факторы</a:t>
            </a:r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066166136" name=""/>
          <p:cNvSpPr/>
          <p:nvPr/>
        </p:nvSpPr>
        <p:spPr bwMode="auto">
          <a:xfrm flipH="0" flipV="0">
            <a:off x="183639" y="4781540"/>
            <a:ext cx="3944838" cy="9452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217793" indent="-217793"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Структурные эффекты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Объясняющие переменные актора ( стаж, индекс Хирша ...)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Объясняющие эффекты парной вершины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485511827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8ECFBF-3743-8027-ABD7-E8113AF1C164}" type="slidenum">
              <a:rPr/>
              <a:t>2</a:t>
            </a:fld>
            <a:endParaRPr/>
          </a:p>
        </p:txBody>
      </p:sp>
      <p:cxnSp>
        <p:nvCxnSpPr>
          <p:cNvPr id="1302622270" name=""/>
          <p:cNvCxnSpPr>
            <a:cxnSpLocks/>
          </p:cNvCxnSpPr>
          <p:nvPr/>
        </p:nvCxnSpPr>
        <p:spPr bwMode="auto">
          <a:xfrm flipH="1" flipV="0">
            <a:off x="1548434" y="2998557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888187" name=""/>
          <p:cNvSpPr txBox="1"/>
          <p:nvPr/>
        </p:nvSpPr>
        <p:spPr bwMode="auto">
          <a:xfrm flipH="0" flipV="0">
            <a:off x="3229365" y="3000797"/>
            <a:ext cx="15103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 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2023 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304493054" name=""/>
          <p:cNvSpPr txBox="1"/>
          <p:nvPr/>
        </p:nvSpPr>
        <p:spPr bwMode="auto">
          <a:xfrm flipH="0" flipV="0">
            <a:off x="183640" y="3000797"/>
            <a:ext cx="128071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Срез на момент</a:t>
            </a:r>
            <a:r>
              <a:rPr sz="11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 2016</a:t>
            </a: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года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74579004" name=""/>
          <p:cNvSpPr txBox="1"/>
          <p:nvPr/>
        </p:nvSpPr>
        <p:spPr bwMode="auto">
          <a:xfrm flipH="0" flipV="0">
            <a:off x="183640" y="3643142"/>
            <a:ext cx="10867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Вектор стажа сотрудников</a:t>
            </a:r>
            <a:endParaRPr sz="11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865530757" name=""/>
          <p:cNvCxnSpPr>
            <a:cxnSpLocks/>
          </p:cNvCxnSpPr>
          <p:nvPr/>
        </p:nvCxnSpPr>
        <p:spPr bwMode="auto">
          <a:xfrm flipH="1" flipV="0">
            <a:off x="2989158" y="3001918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3186042" name=""/>
          <p:cNvCxnSpPr>
            <a:cxnSpLocks/>
          </p:cNvCxnSpPr>
          <p:nvPr/>
        </p:nvCxnSpPr>
        <p:spPr bwMode="auto">
          <a:xfrm flipH="1" flipV="0">
            <a:off x="1548434" y="3001918"/>
            <a:ext cx="0" cy="119168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00228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7769" y="1082043"/>
            <a:ext cx="8195401" cy="5708999"/>
          </a:xfrm>
          <a:prstGeom prst="rect">
            <a:avLst/>
          </a:prstGeom>
        </p:spPr>
      </p:pic>
      <p:sp>
        <p:nvSpPr>
          <p:cNvPr id="1528915115" name=""/>
          <p:cNvSpPr txBox="1"/>
          <p:nvPr/>
        </p:nvSpPr>
        <p:spPr bwMode="auto">
          <a:xfrm flipH="0" flipV="0">
            <a:off x="451197" y="458532"/>
            <a:ext cx="4162735" cy="396599"/>
          </a:xfrm>
          <a:prstGeom prst="rect">
            <a:avLst/>
          </a:prstGeom>
          <a:noFill/>
          <a:ln w="19049">
            <a:noFill/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Примеры структурных эффектов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854815405" name=""/>
          <p:cNvSpPr txBox="1"/>
          <p:nvPr/>
        </p:nvSpPr>
        <p:spPr bwMode="auto">
          <a:xfrm flipH="0" flipV="0">
            <a:off x="2932067" y="5077944"/>
            <a:ext cx="2061807" cy="1520355"/>
          </a:xfrm>
          <a:prstGeom prst="flowChartAlternateProcess">
            <a:avLst/>
          </a:prstGeom>
          <a:noFill/>
          <a:ln w="19049">
            <a:solidFill>
              <a:srgbClr val="9AC4E5"/>
            </a:solidFill>
            <a:prstDash val="dash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Связные тройки.</a:t>
            </a:r>
            <a:endParaRPr sz="1400" b="1">
              <a:latin typeface="Ubuntu"/>
              <a:cs typeface="Ubuntu"/>
            </a:endParaRPr>
          </a:p>
          <a:p>
            <a:pPr>
              <a:defRPr/>
            </a:pPr>
            <a:r>
              <a:rPr sz="1400" b="0">
                <a:latin typeface="Ubuntu"/>
                <a:ea typeface="Ubuntu"/>
                <a:cs typeface="Ubuntu"/>
              </a:rPr>
              <a:t>Стремление к созданию (замыканию) транзитивных триад.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1061509490" name=""/>
          <p:cNvSpPr txBox="1"/>
          <p:nvPr/>
        </p:nvSpPr>
        <p:spPr bwMode="auto">
          <a:xfrm flipH="0" flipV="0">
            <a:off x="5935173" y="1000439"/>
            <a:ext cx="318376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sz="1400" b="1">
                <a:latin typeface="Ubuntu"/>
                <a:ea typeface="Ubuntu"/>
                <a:cs typeface="Ubuntu"/>
              </a:rPr>
              <a:t>Количество исходящих степеней</a:t>
            </a:r>
            <a:r>
              <a:rPr sz="1400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Рассмотрим выбор актора 7.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cxnSp>
        <p:nvCxnSpPr>
          <p:cNvPr id="768865408" name=""/>
          <p:cNvCxnSpPr>
            <a:cxnSpLocks/>
            <a:stCxn id="1497883642" idx="7"/>
            <a:endCxn id="1137869781" idx="1"/>
          </p:cNvCxnSpPr>
          <p:nvPr/>
        </p:nvCxnSpPr>
        <p:spPr bwMode="auto">
          <a:xfrm rot="16199969" flipH="0" flipV="0">
            <a:off x="2091980" y="-715258"/>
            <a:ext cx="161924" cy="3897290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5811425" name=""/>
          <p:cNvCxnSpPr>
            <a:cxnSpLocks/>
            <a:stCxn id="1497883642" idx="4"/>
          </p:cNvCxnSpPr>
          <p:nvPr/>
        </p:nvCxnSpPr>
        <p:spPr bwMode="auto">
          <a:xfrm rot="5399976" flipH="0" flipV="1">
            <a:off x="-1577879" y="3200855"/>
            <a:ext cx="5231748" cy="1735157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245146" name=""/>
          <p:cNvCxnSpPr>
            <a:cxnSpLocks/>
            <a:stCxn id="1137869781" idx="6"/>
          </p:cNvCxnSpPr>
          <p:nvPr/>
        </p:nvCxnSpPr>
        <p:spPr bwMode="auto">
          <a:xfrm rot="0" flipH="1" flipV="0">
            <a:off x="2023235" y="1209673"/>
            <a:ext cx="2228434" cy="5469032"/>
          </a:xfrm>
          <a:prstGeom prst="line">
            <a:avLst/>
          </a:prstGeom>
          <a:ln w="25399" cap="flat" cmpd="sng" algn="ctr">
            <a:solidFill>
              <a:srgbClr val="9AC4E5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428699" name=""/>
          <p:cNvCxnSpPr>
            <a:cxnSpLocks/>
          </p:cNvCxnSpPr>
          <p:nvPr/>
        </p:nvCxnSpPr>
        <p:spPr bwMode="auto">
          <a:xfrm flipH="0" flipV="0">
            <a:off x="5592148" y="1000440"/>
            <a:ext cx="0" cy="5417272"/>
          </a:xfrm>
          <a:prstGeom prst="line">
            <a:avLst/>
          </a:prstGeom>
          <a:ln w="12699" cap="flat" cmpd="sng" algn="ctr">
            <a:solidFill>
              <a:srgbClr val="2E77B5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42339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5892" y="2380338"/>
            <a:ext cx="2514599" cy="2657474"/>
          </a:xfrm>
          <a:prstGeom prst="rect">
            <a:avLst/>
          </a:prstGeom>
        </p:spPr>
      </p:pic>
      <p:sp>
        <p:nvSpPr>
          <p:cNvPr id="2011947879" name=""/>
          <p:cNvSpPr/>
          <p:nvPr/>
        </p:nvSpPr>
        <p:spPr bwMode="auto">
          <a:xfrm flipH="0" flipV="0">
            <a:off x="9118935" y="2791555"/>
            <a:ext cx="1065902" cy="470367"/>
          </a:xfrm>
          <a:prstGeom prst="flowChartAlternateProcess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444045284" name=""/>
          <p:cNvSpPr/>
          <p:nvPr/>
        </p:nvSpPr>
        <p:spPr bwMode="auto">
          <a:xfrm flipH="0" flipV="0">
            <a:off x="9118935" y="3648803"/>
            <a:ext cx="1065902" cy="470367"/>
          </a:xfrm>
          <a:prstGeom prst="flowChartAlternateProcess">
            <a:avLst/>
          </a:prstGeom>
          <a:pattFill prst="pct10">
            <a:fgClr>
              <a:schemeClr val="accent2"/>
            </a:fgClr>
            <a:bgClr>
              <a:srgbClr val="FFFFFF"/>
            </a:bgClr>
          </a:pattFill>
          <a:ln w="28575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&lt;</m:t>
                      </m:r>
                      <m:r>
                        <m:rPr/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0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39759846" name=""/>
          <p:cNvCxnSpPr>
            <a:cxnSpLocks/>
          </p:cNvCxnSpPr>
          <p:nvPr/>
        </p:nvCxnSpPr>
        <p:spPr bwMode="auto">
          <a:xfrm flipH="1" flipV="1">
            <a:off x="7236543" y="3261922"/>
            <a:ext cx="647699" cy="266339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844943" name=""/>
          <p:cNvCxnSpPr>
            <a:cxnSpLocks/>
          </p:cNvCxnSpPr>
          <p:nvPr/>
        </p:nvCxnSpPr>
        <p:spPr bwMode="auto">
          <a:xfrm flipH="1" flipV="0">
            <a:off x="7169868" y="3528262"/>
            <a:ext cx="714373" cy="120541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8274830" name=""/>
          <p:cNvSpPr txBox="1"/>
          <p:nvPr/>
        </p:nvSpPr>
        <p:spPr bwMode="auto">
          <a:xfrm flipH="0" flipV="0">
            <a:off x="7792425" y="4676774"/>
            <a:ext cx="183636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697354773" name=""/>
          <p:cNvSpPr txBox="1"/>
          <p:nvPr/>
        </p:nvSpPr>
        <p:spPr bwMode="auto">
          <a:xfrm flipH="0" flipV="0">
            <a:off x="11871175" y="6934197"/>
            <a:ext cx="2968380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Вставить еще сетевой эффект?</a:t>
            </a:r>
            <a:endParaRPr sz="1600"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600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Дальнейшие эффекты сложнее. Стоит уходить в тонкости?</a:t>
            </a:r>
            <a:endParaRPr sz="1600">
              <a:solidFill>
                <a:srgbClr val="FF0000"/>
              </a:solidFill>
              <a:latin typeface="Ubuntu"/>
              <a:cs typeface="Ubuntu"/>
            </a:endParaRPr>
          </a:p>
        </p:txBody>
      </p:sp>
      <p:sp>
        <p:nvSpPr>
          <p:cNvPr id="1137869781" name=""/>
          <p:cNvSpPr/>
          <p:nvPr/>
        </p:nvSpPr>
        <p:spPr bwMode="auto">
          <a:xfrm flipH="0" flipV="0">
            <a:off x="4099269" y="1128710"/>
            <a:ext cx="152399" cy="1619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497883642" name=""/>
          <p:cNvSpPr/>
          <p:nvPr/>
        </p:nvSpPr>
        <p:spPr bwMode="auto">
          <a:xfrm flipH="0" flipV="0">
            <a:off x="94215" y="1290636"/>
            <a:ext cx="152399" cy="161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1344121693" name=""/>
          <p:cNvSpPr/>
          <p:nvPr/>
        </p:nvSpPr>
        <p:spPr bwMode="auto">
          <a:xfrm flipH="0" flipV="0">
            <a:off x="1878333" y="6629118"/>
            <a:ext cx="152399" cy="161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Ubuntu"/>
              <a:cs typeface="Ubuntu"/>
            </a:endParaRPr>
          </a:p>
        </p:txBody>
      </p:sp>
      <p:sp>
        <p:nvSpPr>
          <p:cNvPr id="31401687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D4E7EB4-1CE3-7FF9-6800-D45F1E9A49F6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77720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49916" y="-30804"/>
            <a:ext cx="4427827" cy="8850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Ubuntu"/>
                <a:ea typeface="Ubuntu"/>
                <a:cs typeface="Ubuntu"/>
              </a:rPr>
              <a:t>Описание модели SAOM</a:t>
            </a:r>
            <a:endParaRPr sz="2600">
              <a:latin typeface="Ubuntu"/>
              <a:cs typeface="Ubuntu"/>
            </a:endParaRPr>
          </a:p>
        </p:txBody>
      </p:sp>
      <p:sp>
        <p:nvSpPr>
          <p:cNvPr id="1017979045" name=""/>
          <p:cNvSpPr txBox="1"/>
          <p:nvPr/>
        </p:nvSpPr>
        <p:spPr bwMode="auto">
          <a:xfrm flipH="0" flipV="0">
            <a:off x="249916" y="1409272"/>
            <a:ext cx="5828565" cy="10954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Вероятность изменения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i 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↔ j</m:t>
                      </m:r>
                    </m:oMath>
                  </m:oMathPara>
                </a14:m>
              </mc:Choice>
              <mc:Fallback/>
            </mc:AlternateContent>
            <a:endParaRPr sz="140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sup>
                          </m:sSup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limLoc m:val="undOvr"/>
                              <m:supHide m:val="on"/>
                              <m:ctrlPr>
                                <a:rPr sz="18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i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endParaRPr sz="1400" b="0" i="0" u="none" strike="noStrike" cap="none" spc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988778575" name=""/>
          <p:cNvSpPr txBox="1"/>
          <p:nvPr/>
        </p:nvSpPr>
        <p:spPr bwMode="auto">
          <a:xfrm flipH="0" flipV="0">
            <a:off x="7999905" y="411710"/>
            <a:ext cx="239764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Имитационная модель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020098903" name=""/>
          <p:cNvSpPr txBox="1"/>
          <p:nvPr/>
        </p:nvSpPr>
        <p:spPr bwMode="auto">
          <a:xfrm flipH="0" flipV="0">
            <a:off x="249916" y="747349"/>
            <a:ext cx="530987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Stohastic Actor-Oriented Models for Network Dynamics 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1556485823" name=""/>
          <p:cNvSpPr txBox="1"/>
          <p:nvPr/>
        </p:nvSpPr>
        <p:spPr bwMode="auto">
          <a:xfrm flipH="0" flipV="0">
            <a:off x="249916" y="2569425"/>
            <a:ext cx="7207079" cy="24834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>
                <a:latin typeface="Ubuntu"/>
                <a:ea typeface="Ubuntu"/>
                <a:cs typeface="Ubuntu"/>
              </a:rPr>
              <a:t>Совокупность решений i - ого актора о изменении сети из состояния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в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есть поток Пуассона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, </a:t>
            </a:r>
            <a:endParaRPr sz="1400">
              <a:latin typeface="Ubuntu"/>
              <a:cs typeface="Ubuntu"/>
            </a:endParaRPr>
          </a:p>
          <a:p>
            <a:pPr algn="l">
              <a:defRPr/>
            </a:pPr>
            <a:r>
              <a:rPr sz="1400">
                <a:latin typeface="Ubuntu"/>
                <a:ea typeface="Ubuntu"/>
                <a:cs typeface="Ubuntu"/>
              </a:rPr>
              <a:t>где распределение вероятностей переходов i-ым актором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±ij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ea typeface="Ubuntu"/>
              <a:cs typeface="Ubuntu"/>
            </a:endParaRPr>
          </a:p>
          <a:p>
            <a:pPr algn="l">
              <a:defRPr/>
            </a:pPr>
            <a:endParaRPr sz="1400">
              <a:latin typeface="Ubuntu"/>
              <a:cs typeface="Ubuntu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Изменение состояний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есть поток Пуассона принятий решений </a:t>
            </a:r>
            <a:r>
              <a:rPr lang="ru-RU" sz="1400" b="1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всеми акторами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с параметром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  <m:box>
                        <m:boxPr>
                          <m:aln m:val="off"/>
                          <m:diff m:val="off"/>
                          <m:noBreak m:val="off"/>
                          <m:opEmu m:val="on"/>
                          <m:ctrlPr>
                            <a:rPr sz="140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xPr>
                        <m:e>
                          <m:r>
                            <m:rPr/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≜</m:t>
                          </m:r>
                        </m:e>
                      </m:box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, где распределение вероятностей переходов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  <m:d>
                        <m:dPr>
                          <m:begChr m:val="("/>
                          <m:endChr m:val=")"/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±ij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. </a:t>
            </a:r>
            <a:endParaRPr sz="1400">
              <a:latin typeface="Ubuntu"/>
              <a:ea typeface="Ubuntu"/>
              <a:cs typeface="Ubuntu"/>
            </a:endParaRPr>
          </a:p>
          <a:p>
            <a:pPr algn="l">
              <a:defRPr/>
            </a:pPr>
            <a:endParaRPr sz="140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- цепь Маркова с непрерывным временем, где матрица интенсивностей переходов задана Q.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1749281849" name=""/>
          <p:cNvSpPr/>
          <p:nvPr/>
        </p:nvSpPr>
        <p:spPr bwMode="auto">
          <a:xfrm flipH="0" flipV="0">
            <a:off x="8299982" y="863478"/>
            <a:ext cx="1797492" cy="384292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x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75899898" name=""/>
          <p:cNvSpPr/>
          <p:nvPr/>
        </p:nvSpPr>
        <p:spPr bwMode="auto">
          <a:xfrm flipH="0" flipV="0">
            <a:off x="8241467" y="1570774"/>
            <a:ext cx="1914523" cy="409397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Δ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T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∼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Exp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(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λ</a:t>
            </a: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)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866851612" name=""/>
          <p:cNvSpPr/>
          <p:nvPr/>
        </p:nvSpPr>
        <p:spPr bwMode="auto">
          <a:xfrm flipH="0" flipV="0">
            <a:off x="10302982" y="3019142"/>
            <a:ext cx="1752598" cy="695323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  <a:p>
            <a:pPr algn="ctr">
              <a:defRPr/>
            </a:pPr>
            <a:r>
              <a:rPr sz="160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Точка останова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021870490" name=""/>
          <p:cNvSpPr/>
          <p:nvPr/>
        </p:nvSpPr>
        <p:spPr bwMode="auto">
          <a:xfrm flipH="0" flipV="0">
            <a:off x="8241467" y="3019142"/>
            <a:ext cx="1914523" cy="569587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P{i}=</m:t>
                      </m:r>
                      <m:f>
                        <m:fPr>
                          <m:ctrlPr>
                            <a:rPr sz="16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6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ru-RU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853141886" name=""/>
          <p:cNvSpPr/>
          <p:nvPr/>
        </p:nvSpPr>
        <p:spPr bwMode="auto">
          <a:xfrm flipH="0" flipV="0">
            <a:off x="7890407" y="3913032"/>
            <a:ext cx="2616642" cy="429269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P{i</m:t>
                      </m:r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↔</m:t>
                      </m:r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j}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sup>
                          </m:sSup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55053994" name=""/>
          <p:cNvSpPr/>
          <p:nvPr/>
        </p:nvSpPr>
        <p:spPr bwMode="auto">
          <a:xfrm flipH="0" flipV="0">
            <a:off x="8241467" y="4655247"/>
            <a:ext cx="1914523" cy="619123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ΔT</m:t>
                      </m:r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x=</m:t>
                      </m:r>
                      <m:sSup>
                        <m:sSupPr>
                          <m:ctrlPr>
                            <a:rPr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i"/>
                            </m:r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i"/>
                            </m:r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±ij)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2012955921" name=""/>
          <p:cNvCxnSpPr>
            <a:cxnSpLocks/>
            <a:stCxn id="1749281849" idx="2"/>
            <a:endCxn id="75899898" idx="0"/>
          </p:cNvCxnSpPr>
          <p:nvPr/>
        </p:nvCxnSpPr>
        <p:spPr bwMode="auto">
          <a:xfrm rot="5400000" flipH="0" flipV="0">
            <a:off x="9037227" y="1409272"/>
            <a:ext cx="323003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9885382" name=""/>
          <p:cNvSpPr/>
          <p:nvPr/>
        </p:nvSpPr>
        <p:spPr bwMode="auto">
          <a:xfrm flipH="0" flipV="0">
            <a:off x="8241467" y="2331398"/>
            <a:ext cx="1914523" cy="391180"/>
          </a:xfrm>
          <a:prstGeom prst="roundRect">
            <a:avLst>
              <a:gd name="adj" fmla="val 16667"/>
            </a:avLst>
          </a:prstGeom>
          <a:pattFill prst="pct5">
            <a:fgClr>
              <a:schemeClr val="accent1">
                <a:lumMod val="75000"/>
                <a:alpha val="99999"/>
              </a:schemeClr>
            </a:fgClr>
            <a:bgClr>
              <a:schemeClr val="accent1">
                <a:lumMod val="20000"/>
                <a:lumOff val="80000"/>
                <a:alpha val="99999"/>
              </a:schemeClr>
            </a:bgClr>
          </a:patt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Δ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sz="1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600">
                <a:solidFill>
                  <a:schemeClr val="tx1"/>
                </a:solidFill>
                <a:latin typeface="Ubuntu"/>
                <a:cs typeface="Ubuntu"/>
              </a:rPr>
              <a:t> ?</a:t>
            </a:r>
            <a:endParaRPr sz="1600">
              <a:solidFill>
                <a:schemeClr val="tx1"/>
              </a:solidFill>
              <a:latin typeface="Ubuntu"/>
              <a:cs typeface="Ubuntu"/>
            </a:endParaRPr>
          </a:p>
        </p:txBody>
      </p:sp>
      <p:cxnSp>
        <p:nvCxnSpPr>
          <p:cNvPr id="1666781817" name=""/>
          <p:cNvCxnSpPr>
            <a:cxnSpLocks/>
            <a:stCxn id="75899898" idx="2"/>
            <a:endCxn id="1589885382" idx="0"/>
          </p:cNvCxnSpPr>
          <p:nvPr/>
        </p:nvCxnSpPr>
        <p:spPr bwMode="auto">
          <a:xfrm rot="5400000" flipH="0" flipV="0">
            <a:off x="9023115" y="2155784"/>
            <a:ext cx="351227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766118" name=""/>
          <p:cNvCxnSpPr>
            <a:cxnSpLocks/>
            <a:stCxn id="1589885382" idx="3"/>
            <a:endCxn id="1866851612" idx="0"/>
          </p:cNvCxnSpPr>
          <p:nvPr/>
        </p:nvCxnSpPr>
        <p:spPr bwMode="auto">
          <a:xfrm rot="0" flipH="0" flipV="0">
            <a:off x="10155990" y="2526988"/>
            <a:ext cx="1023290" cy="492153"/>
          </a:xfrm>
          <a:prstGeom prst="bentConnector2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190868" name=""/>
          <p:cNvSpPr txBox="1"/>
          <p:nvPr/>
        </p:nvSpPr>
        <p:spPr bwMode="auto">
          <a:xfrm flipH="0" flipV="0">
            <a:off x="10584793" y="2478379"/>
            <a:ext cx="37814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Да</a:t>
            </a:r>
            <a:endParaRPr/>
          </a:p>
        </p:txBody>
      </p:sp>
      <p:cxnSp>
        <p:nvCxnSpPr>
          <p:cNvPr id="290426466" name=""/>
          <p:cNvCxnSpPr>
            <a:cxnSpLocks/>
            <a:stCxn id="1589885382" idx="2"/>
            <a:endCxn id="1021870490" idx="0"/>
          </p:cNvCxnSpPr>
          <p:nvPr/>
        </p:nvCxnSpPr>
        <p:spPr bwMode="auto">
          <a:xfrm rot="5400000" flipH="0" flipV="0">
            <a:off x="9050447" y="2870860"/>
            <a:ext cx="296563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312033" name=""/>
          <p:cNvCxnSpPr>
            <a:cxnSpLocks/>
            <a:stCxn id="1021870490" idx="2"/>
            <a:endCxn id="853141886" idx="0"/>
          </p:cNvCxnSpPr>
          <p:nvPr/>
        </p:nvCxnSpPr>
        <p:spPr bwMode="auto">
          <a:xfrm rot="5400000" flipH="0" flipV="0">
            <a:off x="9036577" y="3750881"/>
            <a:ext cx="324302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378538" name=""/>
          <p:cNvCxnSpPr>
            <a:cxnSpLocks/>
            <a:stCxn id="853141886" idx="2"/>
            <a:endCxn id="55053994" idx="0"/>
          </p:cNvCxnSpPr>
          <p:nvPr/>
        </p:nvCxnSpPr>
        <p:spPr bwMode="auto">
          <a:xfrm rot="5400000" flipH="0" flipV="0">
            <a:off x="9042256" y="4498774"/>
            <a:ext cx="312945" cy="0"/>
          </a:xfrm>
          <a:prstGeom prst="line">
            <a:avLst/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742665" name=""/>
          <p:cNvCxnSpPr>
            <a:cxnSpLocks/>
            <a:stCxn id="55053994" idx="2"/>
            <a:endCxn id="75899898" idx="1"/>
          </p:cNvCxnSpPr>
          <p:nvPr/>
        </p:nvCxnSpPr>
        <p:spPr bwMode="auto">
          <a:xfrm rot="5400000" flipH="1" flipV="0">
            <a:off x="6970649" y="3046290"/>
            <a:ext cx="3498897" cy="957261"/>
          </a:xfrm>
          <a:prstGeom prst="bentConnector4">
            <a:avLst>
              <a:gd name="adj1" fmla="val -6533"/>
              <a:gd name="adj2" fmla="val 142928"/>
            </a:avLst>
          </a:prstGeom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263103" name=""/>
          <p:cNvSpPr txBox="1"/>
          <p:nvPr/>
        </p:nvSpPr>
        <p:spPr bwMode="auto">
          <a:xfrm flipH="0" flipV="0">
            <a:off x="7753736" y="5653575"/>
            <a:ext cx="3209198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b="0" i="0" u="none" strike="noStrike" cap="none" spc="0">
                <a:solidFill>
                  <a:schemeClr val="tx1"/>
                </a:solidFill>
                <a:latin typeface="Ubuntu"/>
                <a:cs typeface="Ubuntu"/>
              </a:rPr>
              <a:t>   Начальный для снимка сети момент времени</a:t>
            </a:r>
            <a:endParaRPr sz="1600" b="0" i="0" u="none" strike="noStrike" cap="none" spc="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172081472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A93A7BA-BEC0-6029-53F1-6FC9E0CDF707}" type="slidenum">
              <a:rPr/>
              <a:t>4</a:t>
            </a:fld>
            <a:endParaRPr/>
          </a:p>
        </p:txBody>
      </p:sp>
      <p:sp>
        <p:nvSpPr>
          <p:cNvPr id="958030578" name=""/>
          <p:cNvSpPr/>
          <p:nvPr/>
        </p:nvSpPr>
        <p:spPr bwMode="auto">
          <a:xfrm flipH="0" flipV="0">
            <a:off x="249916" y="1082988"/>
            <a:ext cx="3704718" cy="36049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>
                          <m:sty m:val="p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sz="1600">
                <a:latin typeface="Cambria Math"/>
                <a:ea typeface="Cambria Math"/>
                <a:cs typeface="Cambria Math"/>
              </a:rPr>
              <a:t> -  </a:t>
            </a:r>
            <a:r>
              <a:rPr sz="1600">
                <a:latin typeface="Ubuntu"/>
                <a:ea typeface="Ubuntu"/>
                <a:cs typeface="Ubuntu"/>
              </a:rPr>
              <a:t>Состояние сети в момент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endParaRPr sz="1600">
              <a:latin typeface="Ubuntu"/>
              <a:ea typeface="Ubuntu"/>
              <a:cs typeface="Ubuntu"/>
            </a:endParaRPr>
          </a:p>
        </p:txBody>
      </p:sp>
      <p:sp>
        <p:nvSpPr>
          <p:cNvPr id="959644867" name=""/>
          <p:cNvSpPr/>
          <p:nvPr/>
        </p:nvSpPr>
        <p:spPr bwMode="auto">
          <a:xfrm flipH="0" flipV="0">
            <a:off x="249916" y="4991560"/>
            <a:ext cx="5195562" cy="13649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unc>
                        <m:func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∆T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→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P{X(t+</m:t>
                              </m:r>
                              <m:r>
                                <m:rPr>
                                  <m:sty m:val="i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</m:t>
                              </m:r>
                              <m:r>
                                <m:rPr>
                                  <m:sty m:val="i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T) = </m:t>
                              </m:r>
                              <m:sSup>
                                <m:sSupPr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x</m:t>
                                  </m:r>
                                </m:e>
                                <m:sup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±ij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i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| X(t) = x}</m:t>
                              </m:r>
                            </m:num>
                            <m:den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∆T</m:t>
                              </m:r>
                            </m:den>
                          </m:f>
                        </m:e>
                      </m:func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unc>
                        <m:func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∆T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→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λ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ij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(±ij)</m:t>
                                      </m:r>
                                    </m:sup>
                                  </m:sSup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β</m:t>
                                  </m:r>
                                </m:e>
                              </m:d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λ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ij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x,</m:t>
                                  </m:r>
                                  <m:sSup>
                                    <m:sSupPr>
                                      <m:ctrlPr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m:rPr/>
                                        <a:rPr sz="16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(±ij)</m:t>
                                      </m:r>
                                    </m:sup>
                                  </m:sSup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m:rPr/>
                                    <a:rPr sz="16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β</m:t>
                                  </m:r>
                                </m:e>
                              </m:d>
                            </m:num>
                            <m:den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∆T</m:t>
                              </m:r>
                            </m:den>
                          </m:f>
                        </m:e>
                      </m:func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λΔT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o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ΔT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 sz="16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623043773" name=""/>
          <p:cNvSpPr txBox="1"/>
          <p:nvPr/>
        </p:nvSpPr>
        <p:spPr bwMode="auto">
          <a:xfrm flipH="0" flipV="0">
            <a:off x="364229" y="6944465"/>
            <a:ext cx="3865974" cy="37805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(±ij)</m:t>
                              </m:r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(±ij)</m:t>
                              </m:r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/>
          </a:p>
        </p:txBody>
      </p:sp>
      <p:sp>
        <p:nvSpPr>
          <p:cNvPr id="1862003442" name=""/>
          <p:cNvSpPr txBox="1"/>
          <p:nvPr/>
        </p:nvSpPr>
        <p:spPr bwMode="auto">
          <a:xfrm flipH="0" flipV="0">
            <a:off x="249916" y="6356520"/>
            <a:ext cx="3857433" cy="3776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(±ij)</m:t>
                              </m:r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r>
                        <m:rPr/>
                        <a:rPr sz="16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sz="16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sz="16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(±ij)</m:t>
                              </m:r>
                            </m:sup>
                          </m:sSup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545323" name=""/>
          <p:cNvSpPr txBox="1"/>
          <p:nvPr/>
        </p:nvSpPr>
        <p:spPr bwMode="auto">
          <a:xfrm flipH="0" flipV="0">
            <a:off x="470207" y="1949646"/>
            <a:ext cx="4457176" cy="7753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полезности описывает полезность, которую получит актор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от перехода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идентичен</m:t>
                      </m:r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по всем связям, кроме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(i j) , i</m:t>
                      </m:r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 j</m:t>
                      </m:r>
                    </m:oMath>
                  </m:oMathPara>
                </a14:m>
              </mc:Choice>
              <mc:Fallback/>
            </mc:AlternateContent>
            <a:r>
              <a:rPr sz="1400" i="1">
                <a:latin typeface="Ubuntu"/>
                <a:ea typeface="Ubuntu"/>
                <a:cs typeface="Ubuntu"/>
              </a:rPr>
              <a:t>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350766365" name=""/>
          <p:cNvSpPr txBox="1"/>
          <p:nvPr/>
        </p:nvSpPr>
        <p:spPr bwMode="auto">
          <a:xfrm flipH="0" flipV="0">
            <a:off x="7775154" y="2908686"/>
            <a:ext cx="112874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sp>
        <p:nvSpPr>
          <p:cNvPr id="1371586851" name=""/>
          <p:cNvSpPr txBox="1"/>
          <p:nvPr/>
        </p:nvSpPr>
        <p:spPr bwMode="auto">
          <a:xfrm flipH="0" flipV="0">
            <a:off x="6239848" y="1376607"/>
            <a:ext cx="4269236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сети описывает то, как актор «смотрит» на сеть.</a:t>
            </a:r>
            <a:endParaRPr sz="1400">
              <a:latin typeface="Ubuntu"/>
              <a:cs typeface="Ubuntu"/>
            </a:endParaRPr>
          </a:p>
          <a:p>
            <a:pPr>
              <a:defRPr/>
            </a:pPr>
            <a:endParaRPr sz="1400">
              <a:latin typeface="Ubuntu"/>
              <a:cs typeface="Ubuntu"/>
            </a:endParaRPr>
          </a:p>
        </p:txBody>
      </p:sp>
      <p:sp>
        <p:nvSpPr>
          <p:cNvPr id="917527712" name=""/>
          <p:cNvSpPr txBox="1"/>
          <p:nvPr/>
        </p:nvSpPr>
        <p:spPr bwMode="auto">
          <a:xfrm flipH="0" flipV="0">
            <a:off x="470206" y="3555685"/>
            <a:ext cx="4098626" cy="5007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f</m:t>
                          </m:r>
                        </m:e>
                        <m:sub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20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±ij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sz="2000"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20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20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0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ru-RU" sz="20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sz="20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20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20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i"/>
                            </m:rPr>
                            <a:rPr lang="ru-RU" sz="20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ru-RU" sz="20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ru-RU" sz="20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20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20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  <m:r>
                        <m:rPr/>
                        <a:rPr sz="20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000">
              <a:latin typeface="Ubuntu"/>
              <a:cs typeface="Ubuntu"/>
            </a:endParaRPr>
          </a:p>
        </p:txBody>
      </p:sp>
      <p:sp>
        <p:nvSpPr>
          <p:cNvPr id="828129025" name=""/>
          <p:cNvSpPr txBox="1"/>
          <p:nvPr/>
        </p:nvSpPr>
        <p:spPr bwMode="auto">
          <a:xfrm flipH="0" flipV="0">
            <a:off x="6239848" y="1949645"/>
            <a:ext cx="4203213" cy="7536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Существует множество реализаций функции сети,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указывает на конкретную реализацию функции сети.</a:t>
            </a:r>
            <a:endParaRPr sz="1400">
              <a:latin typeface="Ubuntu"/>
              <a:cs typeface="Ubuntu"/>
            </a:endParaRPr>
          </a:p>
        </p:txBody>
      </p:sp>
      <p:sp>
        <p:nvSpPr>
          <p:cNvPr id="1083165903" name=""/>
          <p:cNvSpPr txBox="1"/>
          <p:nvPr/>
        </p:nvSpPr>
        <p:spPr bwMode="auto">
          <a:xfrm flipH="0" flipV="0">
            <a:off x="-408187" y="6985964"/>
            <a:ext cx="435508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Несколько функций сети - это значит, что актор смотрит на сеть несколькими реализациями? Мне важно и замкнуть транзитивную тройку, и чтоб степеней у альтера побольше было?</a:t>
            </a:r>
            <a:endParaRPr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endParaRPr>
              <a:solidFill>
                <a:srgbClr val="FF0000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Я же правильно понимаю, что не смотря на то, что сеть является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акторной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оцениваем мы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сетевую динамику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. И вектор параметров, как и вектор реализаций сетей  одинаковый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для всех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акторов. А индивидуальное у актора - его </a:t>
            </a:r>
            <a:r>
              <a:rPr b="1">
                <a:solidFill>
                  <a:srgbClr val="FF0000"/>
                </a:solidFill>
                <a:latin typeface="Ubuntu"/>
                <a:ea typeface="Ubuntu"/>
                <a:cs typeface="Ubuntu"/>
              </a:rPr>
              <a:t>ego</a:t>
            </a:r>
            <a:r>
              <a:rPr>
                <a:solidFill>
                  <a:srgbClr val="FF0000"/>
                </a:solidFill>
                <a:latin typeface="Ubuntu"/>
                <a:ea typeface="Ubuntu"/>
                <a:cs typeface="Ubuntu"/>
              </a:rPr>
              <a:t> ковариаты. </a:t>
            </a:r>
            <a:endParaRPr>
              <a:solidFill>
                <a:srgbClr val="FF0000"/>
              </a:solidFill>
              <a:latin typeface="Ubuntu"/>
              <a:cs typeface="Ubuntu"/>
            </a:endParaRPr>
          </a:p>
        </p:txBody>
      </p:sp>
      <p:sp>
        <p:nvSpPr>
          <p:cNvPr id="259335624" name=""/>
          <p:cNvSpPr txBox="1"/>
          <p:nvPr/>
        </p:nvSpPr>
        <p:spPr bwMode="auto">
          <a:xfrm flipH="0" flipV="0">
            <a:off x="6239848" y="2703272"/>
            <a:ext cx="4799436" cy="34624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buAutoNum type="arabicPeriod"/>
              <a:defRPr/>
            </a:pPr>
            <a:r>
              <a:rPr sz="1400">
                <a:latin typeface="Ubuntu"/>
                <a:ea typeface="Ubuntu"/>
                <a:cs typeface="Ubuntu"/>
              </a:rPr>
              <a:t>Базовая реализация -  исходящие степени </a:t>
            </a:r>
            <a:br>
              <a:rPr sz="140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1i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</a:t>
            </a:r>
            <a:br>
              <a:rPr sz="1400">
                <a:latin typeface="Ubuntu"/>
                <a:ea typeface="Ubuntu"/>
                <a:cs typeface="Ubuntu"/>
              </a:rPr>
            </a:br>
            <a:r>
              <a:rPr sz="1400">
                <a:latin typeface="Ubuntu"/>
                <a:ea typeface="Ubuntu"/>
                <a:cs typeface="Ubuntu"/>
              </a:rPr>
              <a:t>Эта реализация подобна свободному члену регрессионной модели и включена всегда по умолчанию</a:t>
            </a:r>
            <a:r>
              <a:rPr sz="1400">
                <a:latin typeface="Ubuntu"/>
                <a:ea typeface="Ubuntu"/>
                <a:cs typeface="Ubuntu"/>
              </a:rPr>
              <a:t>.</a:t>
            </a:r>
            <a:br>
              <a:rPr sz="1400">
                <a:latin typeface="Ubuntu"/>
                <a:ea typeface="Ubuntu"/>
                <a:cs typeface="Ubuntu"/>
              </a:rPr>
            </a:br>
            <a:endParaRPr sz="14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sz="1400">
                <a:latin typeface="Ubuntu"/>
                <a:ea typeface="Ubuntu"/>
                <a:cs typeface="Ubuntu"/>
              </a:rPr>
              <a:t>Склонность к замыканию транзитивных триад</a:t>
            </a:r>
            <a:br>
              <a:rPr sz="1400">
                <a:latin typeface="Ubuntu"/>
                <a:ea typeface="Ubuntu"/>
                <a:cs typeface="Ubuntu"/>
              </a:rPr>
            </a:br>
            <a:r>
              <a:rPr sz="1400"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2i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j,h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ih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hj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br>
              <a:rPr sz="1400">
                <a:latin typeface="Ubuntu"/>
                <a:ea typeface="Ubuntu"/>
                <a:cs typeface="Ubuntu"/>
              </a:rPr>
            </a:br>
            <a:endParaRPr sz="14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sz="1400">
                <a:latin typeface="Ubuntu"/>
                <a:ea typeface="Ubuntu"/>
                <a:cs typeface="Ubuntu"/>
              </a:rPr>
              <a:t>Ковариата</a:t>
            </a:r>
            <a:r>
              <a:rPr sz="1400">
                <a:latin typeface="Ubuntu"/>
                <a:ea typeface="Ubuntu"/>
                <a:cs typeface="Ubuntu"/>
              </a:rPr>
              <a:t>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sz="1400" u="none" strike="noStrike"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) альтера</a:t>
            </a:r>
            <a:br>
              <a:rPr sz="140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3i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 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</a:t>
            </a:r>
            <a:br>
              <a:rPr sz="1400">
                <a:latin typeface="Ubuntu"/>
                <a:ea typeface="Ubuntu"/>
                <a:cs typeface="Ubuntu"/>
              </a:rPr>
            </a:br>
            <a:endParaRPr sz="14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Ковариата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эго</a:t>
            </a:r>
            <a:b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4i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 </m:t>
                              </m:r>
                            </m:sub>
                          </m:sSub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</a:t>
            </a:r>
            <a:endParaRPr sz="1400">
              <a:latin typeface="Ubuntu"/>
              <a:cs typeface="Ubuntu"/>
            </a:endParaRPr>
          </a:p>
        </p:txBody>
      </p:sp>
      <p:pic>
        <p:nvPicPr>
          <p:cNvPr id="6479408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903895" y="5109978"/>
            <a:ext cx="1022216" cy="323200"/>
          </a:xfrm>
          <a:prstGeom prst="rect">
            <a:avLst/>
          </a:prstGeom>
        </p:spPr>
      </p:pic>
      <p:pic>
        <p:nvPicPr>
          <p:cNvPr id="1430927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48993" y="5827917"/>
            <a:ext cx="932020" cy="300651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2934675" y="959301"/>
            <a:ext cx="3305173" cy="2982035"/>
          </a:xfrm>
          <a:prstGeom prst="bentConnector5">
            <a:avLst>
              <a:gd name="adj1" fmla="val 39431"/>
              <a:gd name="adj2" fmla="val -11246"/>
              <a:gd name="adj3" fmla="val 85122"/>
            </a:avLst>
          </a:prstGeom>
          <a:ln w="19049" cap="flat" cmpd="sng" algn="ctr">
            <a:solidFill>
              <a:schemeClr val="accent1"/>
            </a:solidFill>
            <a:prstDash val="sysDash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66739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61429" y="4327840"/>
            <a:ext cx="1508199" cy="565574"/>
          </a:xfrm>
          <a:prstGeom prst="rect">
            <a:avLst/>
          </a:prstGeom>
        </p:spPr>
      </p:pic>
      <p:sp>
        <p:nvSpPr>
          <p:cNvPr id="833454444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BB733FD-49E5-AAD9-ABC0-4A62251CC129}" type="slidenum">
              <a:rPr/>
              <a:t>5</a:t>
            </a:fld>
            <a:endParaRPr/>
          </a:p>
        </p:txBody>
      </p:sp>
      <p:sp>
        <p:nvSpPr>
          <p:cNvPr id="1981432053" name=""/>
          <p:cNvSpPr/>
          <p:nvPr/>
        </p:nvSpPr>
        <p:spPr bwMode="auto">
          <a:xfrm flipH="0" flipV="0">
            <a:off x="470207" y="667769"/>
            <a:ext cx="4343874" cy="605116"/>
          </a:xfrm>
          <a:prstGeom prst="roundRect">
            <a:avLst>
              <a:gd name="adj" fmla="val 16667"/>
            </a:avLst>
          </a:prstGeom>
          <a:pattFill prst="pct10">
            <a:fgClr>
              <a:schemeClr val="accent2">
                <a:lumMod val="40000"/>
                <a:lumOff val="60000"/>
              </a:schemeClr>
            </a:fgClr>
            <a:bgClr>
              <a:srgbClr val="FFFFFF"/>
            </a:bgClr>
          </a:pattFill>
          <a:ln w="19049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Функция полезности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f</m:t>
                          </m:r>
                        </m:e>
                        <m:sub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2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20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±ij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</a:endParaRPr>
          </a:p>
        </p:txBody>
      </p:sp>
      <p:sp>
        <p:nvSpPr>
          <p:cNvPr id="884118947" name=""/>
          <p:cNvSpPr/>
          <p:nvPr/>
        </p:nvSpPr>
        <p:spPr bwMode="auto">
          <a:xfrm flipH="0" flipV="0">
            <a:off x="6239847" y="667769"/>
            <a:ext cx="3213632" cy="605116"/>
          </a:xfrm>
          <a:prstGeom prst="roundRect">
            <a:avLst>
              <a:gd name="adj" fmla="val 16667"/>
            </a:avLst>
          </a:prstGeom>
          <a:pattFill prst="pct10">
            <a:fgClr>
              <a:schemeClr val="accent2">
                <a:lumMod val="60000"/>
                <a:lumOff val="40000"/>
              </a:schemeClr>
            </a:fgClr>
            <a:bgClr>
              <a:srgbClr val="FFFFFF"/>
            </a:bgClr>
          </a:pattFill>
          <a:ln w="19049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Функция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000" i="1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2000" u="none" strike="noStrike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>
                          <m:sty m:val="i"/>
                        </m:rPr>
                        <a:rPr lang="ru-RU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>
                          <m:sty m:val="p"/>
                        </m:rPr>
                        <a:rPr lang="ru-RU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sSup>
                        <m:sSupPr>
                          <m:ctrlP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ru-RU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2000">
              <a:solidFill>
                <a:schemeClr val="tx1"/>
              </a:solidFill>
            </a:endParaRPr>
          </a:p>
        </p:txBody>
      </p:sp>
      <p:sp>
        <p:nvSpPr>
          <p:cNvPr id="1717841595" name=""/>
          <p:cNvSpPr txBox="1"/>
          <p:nvPr/>
        </p:nvSpPr>
        <p:spPr bwMode="auto">
          <a:xfrm flipH="0" flipV="0">
            <a:off x="470207" y="2888732"/>
            <a:ext cx="4561160" cy="54026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Ubuntu"/>
                <a:ea typeface="Ubuntu"/>
                <a:cs typeface="Ubuntu"/>
              </a:rPr>
              <a:t>Функция полезности - линейная комбинация вектора параметров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</m:oMath>
                  </m:oMathPara>
                </a14:m>
              </mc:Choice>
              <mc:Fallback/>
            </mc:AlternateContent>
            <a:r>
              <a:rPr sz="1400">
                <a:latin typeface="Ubuntu"/>
                <a:ea typeface="Ubuntu"/>
                <a:cs typeface="Ubuntu"/>
              </a:rPr>
              <a:t> и функций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ki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r>
                        <m:rPr>
                          <m:sty m:val="i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±ij</m:t>
                              </m:r>
                            </m:e>
                          </m:d>
                        </m:sup>
                      </m:sSup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400"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166582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0066" y="84254"/>
            <a:ext cx="4373069" cy="982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Оценки</a:t>
            </a:r>
            <a:endParaRPr sz="2000">
              <a:latin typeface="Ubuntu"/>
              <a:cs typeface="Ubuntu"/>
            </a:endParaRPr>
          </a:p>
        </p:txBody>
      </p:sp>
      <p:sp>
        <p:nvSpPr>
          <p:cNvPr id="684918318" name=""/>
          <p:cNvSpPr txBox="1"/>
          <p:nvPr/>
        </p:nvSpPr>
        <p:spPr bwMode="auto">
          <a:xfrm flipH="0" flipV="0">
            <a:off x="204666" y="1872039"/>
            <a:ext cx="1759524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Ubuntu"/>
                <a:ea typeface="Ubuntu"/>
                <a:cs typeface="Ubuntu"/>
              </a:rPr>
              <a:t>Средняя степень : </a:t>
            </a:r>
            <a: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10.555</a:t>
            </a:r>
            <a:endParaRPr>
              <a:latin typeface="Ubuntu"/>
              <a:cs typeface="Ubuntu"/>
            </a:endParaRPr>
          </a:p>
        </p:txBody>
      </p:sp>
      <p:pic>
        <p:nvPicPr>
          <p:cNvPr id="460342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4666" y="2146719"/>
            <a:ext cx="3646620" cy="2431080"/>
          </a:xfrm>
          <a:prstGeom prst="rect">
            <a:avLst/>
          </a:prstGeom>
        </p:spPr>
      </p:pic>
      <p:sp>
        <p:nvSpPr>
          <p:cNvPr id="1066350803" name=""/>
          <p:cNvSpPr/>
          <p:nvPr/>
        </p:nvSpPr>
        <p:spPr bwMode="auto">
          <a:xfrm flipH="0" flipV="0">
            <a:off x="204666" y="5206272"/>
            <a:ext cx="3355594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Средний коэффициент кластеризации: 0,083</a:t>
            </a:r>
            <a:b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</a:br>
            <a:r>
              <a:rPr sz="12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Всего замкнутых триад: 7314</a:t>
            </a:r>
            <a:endParaRPr>
              <a:latin typeface="Ubuntu"/>
              <a:cs typeface="Ubuntu"/>
            </a:endParaRPr>
          </a:p>
        </p:txBody>
      </p:sp>
      <p:pic>
        <p:nvPicPr>
          <p:cNvPr id="1192674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4138" y="7148012"/>
            <a:ext cx="3701221" cy="2467480"/>
          </a:xfrm>
          <a:prstGeom prst="rect">
            <a:avLst/>
          </a:prstGeom>
        </p:spPr>
      </p:pic>
      <p:pic>
        <p:nvPicPr>
          <p:cNvPr id="13171259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62523" y="1066799"/>
            <a:ext cx="6277950" cy="2295461"/>
          </a:xfrm>
          <a:prstGeom prst="rect">
            <a:avLst/>
          </a:prstGeom>
          <a:effectLst/>
        </p:spPr>
      </p:pic>
      <p:sp>
        <p:nvSpPr>
          <p:cNvPr id="1921300097" name=""/>
          <p:cNvSpPr txBox="1"/>
          <p:nvPr/>
        </p:nvSpPr>
        <p:spPr bwMode="auto">
          <a:xfrm flipH="0" flipV="0">
            <a:off x="4962523" y="3626578"/>
            <a:ext cx="6914856" cy="1579694"/>
          </a:xfrm>
          <a:prstGeom prst="rect">
            <a:avLst/>
          </a:prstGeom>
          <a:noFill/>
          <a:effectLst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84750" indent="-184750">
              <a:buFont typeface="Arial"/>
              <a:buChar char="•"/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Overall maximum convergence ratio:    0.0508 &lt; 0.25 Говорит о сходимости модели</a:t>
            </a:r>
            <a:endParaRPr sz="1600" b="0" i="0" u="none">
              <a:solidFill>
                <a:srgbClr val="323232"/>
              </a:solidFill>
              <a:latin typeface="Ubuntu"/>
              <a:cs typeface="Ubuntu"/>
            </a:endParaRPr>
          </a:p>
          <a:p>
            <a:pPr marL="184750" indent="-184750">
              <a:buFont typeface="Arial"/>
              <a:buChar char="•"/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Для каждого параметра |t-ratio| &lt; 0.1 Говорит о статистической значимости параметров.</a:t>
            </a:r>
            <a:endParaRPr sz="1600" b="0" i="0" u="none">
              <a:solidFill>
                <a:srgbClr val="323232"/>
              </a:solidFill>
              <a:latin typeface="Ubuntu"/>
              <a:cs typeface="Ubuntu"/>
            </a:endParaRPr>
          </a:p>
          <a:p>
            <a:pPr marL="184750" indent="-184750">
              <a:buFont typeface="Arial"/>
              <a:buChar char="•"/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Оценка каждого из параметров находится в диапазоне 2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1600" u="none" strike="noStrike" cap="none" spc="0">
                          <a:solidFill>
                            <a:srgbClr val="323232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σ</m:t>
                      </m:r>
                    </m:oMath>
                  </m:oMathPara>
                </a14:m>
              </mc:Choice>
              <mc:Fallback/>
            </mc:AlternateContent>
            <a:endParaRPr sz="1600" b="0" i="1" u="none">
              <a:solidFill>
                <a:srgbClr val="323232"/>
              </a:solidFill>
              <a:latin typeface="Ubuntu"/>
              <a:cs typeface="Ubuntu"/>
            </a:endParaRPr>
          </a:p>
          <a:p>
            <a:pPr>
              <a:defRPr/>
            </a:pPr>
            <a:r>
              <a:rPr sz="1600" b="0" i="0" u="none">
                <a:solidFill>
                  <a:srgbClr val="323232"/>
                </a:solidFill>
                <a:latin typeface="Ubuntu"/>
                <a:ea typeface="Ubuntu"/>
                <a:cs typeface="Ubuntu"/>
              </a:rPr>
              <a:t>Все оцененные параметры являются значимыми.</a:t>
            </a:r>
            <a:endParaRPr sz="1800">
              <a:latin typeface="Ubuntu"/>
              <a:cs typeface="Ubuntu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4253358" y="1424420"/>
            <a:ext cx="0" cy="4995429"/>
          </a:xfrm>
          <a:prstGeom prst="line">
            <a:avLst/>
          </a:prstGeom>
          <a:ln w="6350" cap="flat" cmpd="sng" algn="ctr">
            <a:solidFill>
              <a:schemeClr val="accent1">
                <a:shade val="95000"/>
                <a:satMod val="105000"/>
                <a:alpha val="99999"/>
              </a:schemeClr>
            </a:solidFill>
            <a:prstDash val="solid"/>
            <a:miter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439856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10BE0AB-A3BC-AD4F-20EA-9B7B49F21973}" type="slidenum">
              <a:rPr/>
              <a:t>6</a:t>
            </a:fld>
            <a:endParaRPr/>
          </a:p>
        </p:txBody>
      </p:sp>
      <p:sp>
        <p:nvSpPr>
          <p:cNvPr id="1885405403" name=""/>
          <p:cNvSpPr/>
          <p:nvPr/>
        </p:nvSpPr>
        <p:spPr bwMode="auto">
          <a:xfrm flipH="0" flipV="0">
            <a:off x="5076822" y="7148012"/>
            <a:ext cx="4591049" cy="1076324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100">
                <a:latin typeface="Ubuntu"/>
                <a:ea typeface="Ubuntu"/>
                <a:cs typeface="Ubuntu"/>
              </a:rPr>
              <a:t>Явный выброс. Пока не знаю как его убрать. Странно как он мог получиться. По специфике данных такого не должно быть.</a:t>
            </a:r>
            <a:endParaRPr sz="1100"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06619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609478" y="411300"/>
            <a:ext cx="2746519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Результаты 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839411855" name=""/>
          <p:cNvSpPr txBox="1"/>
          <p:nvPr/>
        </p:nvSpPr>
        <p:spPr bwMode="auto">
          <a:xfrm flipH="0" flipV="0">
            <a:off x="609478" y="1457323"/>
            <a:ext cx="9830615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Наличие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7314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замкнутых троек указывает на существование локальных кластеров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количества исходящих связей снижается вероятность появления новой связи</a:t>
            </a:r>
            <a:endParaRPr sz="1600" b="0" i="0" u="none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количества исходящий связей увеличивается частота принятия решения актором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Выраженный эффект транзитивных троек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Ubuntu"/>
                <a:ea typeface="Ubuntu"/>
                <a:cs typeface="Ubuntu"/>
              </a:rPr>
              <a:t>С увеличением стажа снижается сила эффекта транзитивных троек</a:t>
            </a:r>
            <a:endParaRPr sz="1200">
              <a:solidFill>
                <a:schemeClr val="tx1"/>
              </a:solidFill>
              <a:latin typeface="Ubuntu"/>
              <a:cs typeface="Ubuntu"/>
            </a:endParaRPr>
          </a:p>
        </p:txBody>
      </p:sp>
      <p:sp>
        <p:nvSpPr>
          <p:cNvPr id="2060764279" name=""/>
          <p:cNvSpPr txBox="1"/>
          <p:nvPr/>
        </p:nvSpPr>
        <p:spPr bwMode="auto">
          <a:xfrm flipH="0" flipV="0">
            <a:off x="3182324" y="5581649"/>
            <a:ext cx="5305424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10005032" name="PlaceHolder 1"/>
          <p:cNvSpPr>
            <a:spLocks noGrp="1"/>
          </p:cNvSpPr>
          <p:nvPr/>
        </p:nvSpPr>
        <p:spPr bwMode="auto">
          <a:xfrm flipH="0" flipV="0">
            <a:off x="7486529" y="5049974"/>
            <a:ext cx="3361784" cy="8586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2200">
                <a:latin typeface="Ubuntu"/>
                <a:ea typeface="Ubuntu"/>
                <a:cs typeface="Ubuntu"/>
              </a:rPr>
              <a:t>Спасибо за внимание!</a:t>
            </a:r>
            <a:endParaRPr sz="2200">
              <a:latin typeface="Ubuntu"/>
              <a:cs typeface="Ubuntu"/>
            </a:endParaRPr>
          </a:p>
        </p:txBody>
      </p:sp>
      <p:sp>
        <p:nvSpPr>
          <p:cNvPr id="1563209676" name=""/>
          <p:cNvSpPr txBox="1"/>
          <p:nvPr/>
        </p:nvSpPr>
        <p:spPr bwMode="auto">
          <a:xfrm flipH="0" flipV="0">
            <a:off x="609479" y="2768322"/>
            <a:ext cx="8909534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Ubuntu"/>
                <a:ea typeface="Ubuntu"/>
                <a:cs typeface="Ubuntu"/>
              </a:rPr>
              <a:t>Тенденцию к формированию транзитивных троек можно интерпретировать как стремление к кластеризации. В таком случае, последний пункт можно трактовать так: с увеличением стажа увеличивается вероятность создания новых связей вне своей предметной области\кафедры\факультета.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85733275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6CC6132C-6B34-B178-8E85-70D3372B92CC}" type="slidenum">
              <a:rPr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42017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323727" y="427154"/>
            <a:ext cx="2020394" cy="6301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1800"/>
              <a:t>Дополнения</a:t>
            </a:r>
            <a:endParaRPr sz="1800"/>
          </a:p>
        </p:txBody>
      </p:sp>
      <p:sp>
        <p:nvSpPr>
          <p:cNvPr id="1612353732" name=""/>
          <p:cNvSpPr txBox="1"/>
          <p:nvPr/>
        </p:nvSpPr>
        <p:spPr bwMode="auto">
          <a:xfrm flipH="0" flipV="0">
            <a:off x="323728" y="1142998"/>
            <a:ext cx="11599859" cy="435066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Ubuntu"/>
                <a:ea typeface="Ubuntu"/>
                <a:cs typeface="Ubuntu"/>
              </a:rPr>
              <a:t>Распределение вероятностей для переходов  сети может быть задано разными сценариями</a:t>
            </a:r>
            <a:endParaRPr sz="1800">
              <a:latin typeface="Ubuntu"/>
              <a:ea typeface="Ubuntu"/>
              <a:cs typeface="Ubuntu"/>
            </a:endParaRPr>
          </a:p>
          <a:p>
            <a:pPr>
              <a:defRPr/>
            </a:pPr>
            <a:endParaRPr sz="1800">
              <a:latin typeface="Ubuntu"/>
              <a:cs typeface="Ubuntu"/>
            </a:endParaRPr>
          </a:p>
          <a:p>
            <a:pPr marL="195764" indent="-195764">
              <a:buAutoNum type="arabicPeriod"/>
              <a:defRPr/>
            </a:pPr>
            <a:r>
              <a:rPr sz="1800">
                <a:latin typeface="Ubuntu"/>
                <a:ea typeface="Ubuntu"/>
                <a:cs typeface="Ubuntu"/>
              </a:rPr>
              <a:t>Диктаторский</a:t>
            </a:r>
            <a:endParaRPr sz="1800">
              <a:latin typeface="Ubuntu"/>
              <a:cs typeface="Ubuntu"/>
            </a:endParaRPr>
          </a:p>
          <a:p>
            <a:pPr lvl="2">
              <a:defRPr/>
            </a:pPr>
            <a:r>
              <a:rPr sz="1800">
                <a:latin typeface="Ubuntu"/>
                <a:ea typeface="Ubuntu"/>
                <a:cs typeface="Ubuntu"/>
              </a:rPr>
              <a:t>	1.1Односторонняя инициатива </a:t>
            </a:r>
            <a:br>
              <a:rPr sz="1800">
                <a:latin typeface="Ubuntu"/>
                <a:ea typeface="Ubuntu"/>
                <a:cs typeface="Ubuntu"/>
              </a:rPr>
            </a:br>
            <a:r>
              <a:rPr sz="1800">
                <a:latin typeface="Ubuntu"/>
                <a:ea typeface="Ubuntu"/>
                <a:cs typeface="Ubuntu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8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</m:t>
                                                  </m:r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sz="1800">
                <a:latin typeface="Ubuntu"/>
                <a:ea typeface="Ubuntu"/>
                <a:cs typeface="Ubuntu"/>
              </a:rPr>
              <a:t> </a:t>
            </a:r>
            <a:endParaRPr sz="1800">
              <a:latin typeface="Ubuntu"/>
              <a:cs typeface="Ubuntu"/>
            </a:endParaRPr>
          </a:p>
          <a:p>
            <a:pPr marL="595814" lvl="1" indent="-195764" algn="l">
              <a:buAutoNum type="arabicPeriod"/>
              <a:defRPr/>
            </a:pPr>
            <a:r>
              <a:rPr sz="1800">
                <a:latin typeface="Ubuntu"/>
                <a:ea typeface="Ubuntu"/>
                <a:cs typeface="Ubuntu"/>
              </a:rPr>
              <a:t>2Двусторонняя инициатива (вероятность того, что j примет предложение связи i)</a:t>
            </a:r>
            <a:br>
              <a:rPr sz="1800">
                <a:latin typeface="Ubuntu"/>
                <a:ea typeface="Ubuntu"/>
                <a:cs typeface="Ubuntu"/>
              </a:rPr>
            </a:br>
            <a:r>
              <a:rPr sz="1800">
                <a:latin typeface="Ubuntu"/>
                <a:ea typeface="Ubuntu"/>
                <a:cs typeface="Ubuntu"/>
              </a:rPr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</mc:Choice>
              <mc:Fallback/>
            </mc:AlternateContent>
            <a:endParaRPr sz="1800" b="0" i="0" u="none" strike="noStrike" cap="none" spc="0">
              <a:solidFill>
                <a:srgbClr val="000000"/>
              </a:solidFill>
              <a:latin typeface="Ubuntu"/>
              <a:cs typeface="Ubuntu"/>
            </a:endParaRPr>
          </a:p>
          <a:p>
            <a:pPr lvl="1" algn="l">
              <a:defRPr/>
            </a:pPr>
            <a:r>
              <a:rPr sz="1800">
                <a:latin typeface="Ubuntu"/>
                <a:ea typeface="Ubuntu"/>
                <a:cs typeface="Ubuntu"/>
              </a:rPr>
              <a:t>2.Взаимный сценарий</a:t>
            </a:r>
            <a:endParaRPr sz="1800">
              <a:latin typeface="Ubuntu"/>
              <a:cs typeface="Ubuntu"/>
            </a:endParaRPr>
          </a:p>
          <a:p>
            <a:pPr lvl="1" algn="l">
              <a:defRPr/>
            </a:pPr>
            <a:r>
              <a:rPr sz="1800">
                <a:latin typeface="Ubuntu"/>
                <a:ea typeface="Ubuntu"/>
                <a:cs typeface="Ubuntu"/>
              </a:rPr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x,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</m:d>
                      <m:r>
                        <m:rPr/>
                        <a:rPr sz="1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±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ij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/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grow m:val="off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f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x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("/>
                                                  <m:endChr m:val=")"/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±</m:t>
                                                  </m:r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ih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,</m:t>
                                          </m:r>
                                          <m:r>
                                            <m:rPr/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sSup>
                        <m:sSupPr>
                          <m:ctrlPr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("/>
                              <m:endChr m:val=")"/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("/>
                                                      <m:endChr m:val=")"/>
                                                      <m:ctrlPr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±</m:t>
                                                      </m:r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ij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/>
                                    <a:rPr sz="18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sz="18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8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f</m:t>
                                              </m:r>
                                            </m:e>
                                            <m:sub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ctrlPr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x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/>
                                                    <a:rPr sz="1800">
                                                      <a:latin typeface="Cambria Math"/>
                                                      <a:ea typeface="Cambria Math"/>
                                                      <a:cs typeface="Cambria Math"/>
                                                    </a:rPr>
                                                    <m:t>x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("/>
                                                      <m:endChr m:val=")"/>
                                                      <m:ctrlPr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±</m:t>
                                                      </m:r>
                                                      <m:r>
                                                        <m:rPr/>
                                                        <a:rPr sz="1800">
                                                          <a:latin typeface="Cambria Math"/>
                                                          <a:ea typeface="Cambria Math"/>
                                                          <a:cs typeface="Cambria Math"/>
                                                        </a:rPr>
                                                        <m:t>ij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/>
                                                <a:rPr sz="18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β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  <m:r>
                            <m:rPr/>
                            <a:rPr sz="18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/>
                                <a:rPr sz="1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mc:Choice>
              <mc:Fallback/>
            </mc:AlternateContent>
            <a:endParaRPr sz="1800">
              <a:latin typeface="Ubuntu"/>
              <a:cs typeface="Ubuntu"/>
            </a:endParaRPr>
          </a:p>
          <a:p>
            <a:pPr marL="595814" lvl="1" indent="-195764" algn="l">
              <a:buAutoNum type="arabicPeriod"/>
              <a:defRPr/>
            </a:pPr>
            <a:endParaRPr sz="1800">
              <a:latin typeface="Ubuntu"/>
              <a:cs typeface="Ubuntu"/>
            </a:endParaRPr>
          </a:p>
          <a:p>
            <a:pPr lvl="1" algn="l">
              <a:defRPr/>
            </a:pPr>
            <a:endParaRPr sz="1800"/>
          </a:p>
        </p:txBody>
      </p:sp>
      <p:sp>
        <p:nvSpPr>
          <p:cNvPr id="817310781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ADF3DB6C-06A9-8CB4-5CF5-D696AB29277D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9515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77197" y="293803"/>
            <a:ext cx="1753694" cy="6586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000">
                <a:latin typeface="Ubuntu"/>
                <a:ea typeface="Ubuntu"/>
                <a:cs typeface="Ubuntu"/>
              </a:rPr>
              <a:t>Дополнения</a:t>
            </a:r>
            <a:endParaRPr sz="2600">
              <a:latin typeface="Ubuntu"/>
              <a:cs typeface="Ubuntu"/>
            </a:endParaRPr>
          </a:p>
        </p:txBody>
      </p:sp>
      <p:sp>
        <p:nvSpPr>
          <p:cNvPr id="219913772" name=""/>
          <p:cNvSpPr txBox="1"/>
          <p:nvPr/>
        </p:nvSpPr>
        <p:spPr bwMode="auto">
          <a:xfrm flipH="0" flipV="0">
            <a:off x="277197" y="857248"/>
            <a:ext cx="2111942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latin typeface="Ubuntu"/>
                <a:ea typeface="Ubuntu"/>
                <a:cs typeface="Ubuntu"/>
              </a:rPr>
              <a:t>Оценка параметров</a:t>
            </a:r>
            <a:endParaRPr sz="1600">
              <a:latin typeface="Ubuntu"/>
              <a:cs typeface="Ubuntu"/>
            </a:endParaRPr>
          </a:p>
        </p:txBody>
      </p:sp>
      <p:sp>
        <p:nvSpPr>
          <p:cNvPr id="2031583835" name=""/>
          <p:cNvSpPr txBox="1"/>
          <p:nvPr/>
        </p:nvSpPr>
        <p:spPr bwMode="auto">
          <a:xfrm flipH="0" flipV="0">
            <a:off x="277198" y="1608572"/>
            <a:ext cx="10158522" cy="40845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0">
                <a:latin typeface="Ubuntu"/>
                <a:ea typeface="Ubuntu"/>
                <a:cs typeface="Ubuntu"/>
              </a:rPr>
              <a:t>В силу того, что данные в виде снимков сети для оценки параметров используется модифицированный метод моментов[1]. Оценки параметров не могут быть рассчитаны аналитически для акторной модели, но могут быть аппроксимированы с помощью симуляций Монте-Карло.</a:t>
            </a:r>
            <a:endParaRPr sz="1400" i="0">
              <a:latin typeface="Ubuntu"/>
              <a:cs typeface="Ubuntu"/>
            </a:endParaRPr>
          </a:p>
          <a:p>
            <a:pPr>
              <a:defRPr/>
            </a:pPr>
            <a:endParaRPr sz="1400" i="0">
              <a:latin typeface="Ubuntu"/>
              <a:cs typeface="Ubuntu"/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θ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ρ,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α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β</m:t>
                      </m:r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400" i="0">
              <a:latin typeface="Ubuntu"/>
              <a:cs typeface="Ubuntu"/>
            </a:endParaRPr>
          </a:p>
          <a:p>
            <a:pPr>
              <a:defRPr/>
            </a:pPr>
            <a:endParaRPr sz="1400" i="0">
              <a:latin typeface="Ubuntu"/>
              <a:cs typeface="Ubuntu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i="0">
                <a:latin typeface="Ubuntu"/>
                <a:ea typeface="Ubuntu"/>
                <a:cs typeface="Ubuntu"/>
              </a:rPr>
              <a:t>Параметр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 i="0">
                <a:latin typeface="Ubuntu"/>
                <a:ea typeface="Ubuntu"/>
                <a:cs typeface="Ubuntu"/>
              </a:rPr>
              <a:t> влияющий на общее количество изменений вычисляется с использования расстояний Хэмминга( метрика различия или расстояния для объектов одинаковой размерности).</a:t>
            </a:r>
            <a:r>
              <a:rPr sz="1400" i="0">
                <a:latin typeface="Ubuntu"/>
                <a:ea typeface="Ubuntu"/>
                <a:cs typeface="Ubuntu"/>
              </a:rPr>
              <a:t> Статистика:</a:t>
            </a:r>
            <a:br>
              <a:rPr sz="1400" i="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D</m:t>
                      </m:r>
                      <m:d>
                        <m:dPr>
                          <m:begChr m:val="("/>
                          <m:endChr m:val=")"/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m+1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sz="14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sz="1400" i="1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1400" u="none" strike="noStrike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+1) - </m:t>
                          </m:r>
                        </m:e>
                      </m:nary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sz="1400" i="0">
              <a:latin typeface="Ubuntu"/>
              <a:cs typeface="Ubuntu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i="0">
                <a:latin typeface="Ubuntu"/>
                <a:ea typeface="Ubuntu"/>
                <a:cs typeface="Ubuntu"/>
              </a:rPr>
              <a:t>Параметр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 i="0">
                <a:latin typeface="Ubuntu"/>
                <a:ea typeface="Ubuntu"/>
                <a:cs typeface="Ubuntu"/>
              </a:rPr>
              <a:t> показывающий как сильно влияет  на скорость изменения ковариата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 i="0">
                <a:latin typeface="Ubuntu"/>
                <a:ea typeface="Ubuntu"/>
                <a:cs typeface="Ubuntu"/>
              </a:rPr>
              <a:t> актора</a:t>
            </a:r>
            <a:r>
              <a:rPr sz="1400" i="0">
                <a:latin typeface="Ubuntu"/>
                <a:ea typeface="Ubuntu"/>
                <a:cs typeface="Ubuntu"/>
              </a:rPr>
              <a:t>. Статистика:</a:t>
            </a:r>
            <a:br>
              <a:rPr sz="1400" i="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A</m:t>
                      </m:r>
                      <m:d>
                        <m:dPr>
                          <m:begChr m:val="("/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d>
                            <m:dPr>
                              <m:begChr m:val="(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m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grow m:val="off"/>
                                  <m:supHide m:val="on"/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j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k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  <m:d>
                                        <m:dPr>
                                          <m:begChr m:val="("/>
                                          <m:endChr m:val=")"/>
                                          <m:ctrl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sz="14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4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t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sz="140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m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sz="1400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t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sz="14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endParaRPr sz="1400" i="0">
              <a:latin typeface="Ubuntu"/>
              <a:cs typeface="Ubuntu"/>
            </a:endParaRPr>
          </a:p>
          <a:p>
            <a:pPr marL="239821" indent="-239821">
              <a:buFont typeface="Arial"/>
              <a:buChar char="•"/>
              <a:defRPr/>
            </a:pPr>
            <a:endParaRPr sz="1400" i="0">
              <a:latin typeface="Ubuntu"/>
              <a:cs typeface="Ubuntu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i="0">
                <a:latin typeface="Ubuntu"/>
                <a:ea typeface="Ubuntu"/>
                <a:cs typeface="Ubuntu"/>
              </a:rPr>
              <a:t>Для функций сети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ij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1400" i="0">
                <a:latin typeface="Ubuntu"/>
                <a:ea typeface="Ubuntu"/>
                <a:cs typeface="Ubuntu"/>
              </a:rPr>
              <a:t>, большие значения</a:t>
            </a:r>
            <a:r>
              <a:rPr sz="1400" i="0">
                <a:latin typeface="Ubuntu"/>
                <a:ea typeface="Ubuntu"/>
                <a:cs typeface="Ubuntu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 i="0">
                <a:latin typeface="Ubuntu"/>
                <a:ea typeface="Ubuntu"/>
                <a:cs typeface="Ubuntu"/>
              </a:rPr>
              <a:t> значат стремление к сетям , где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endChr m:val=")"/>
                                  <m:ctrl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±</m:t>
                                  </m:r>
                                  <m:r>
                                    <m:rPr>
                                      <m:sty m:val="p"/>
                                    </m:rPr>
                                    <a:rPr sz="14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ij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1400" i="0">
                <a:latin typeface="Ubuntu"/>
                <a:ea typeface="Ubuntu"/>
                <a:cs typeface="Ubuntu"/>
              </a:rPr>
              <a:t> больше.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Ubuntu"/>
                <a:ea typeface="Ubuntu"/>
                <a:cs typeface="Ubuntu"/>
              </a:rPr>
              <a:t> Статистика:</a:t>
            </a:r>
            <a:br>
              <a:rPr sz="1400" i="0">
                <a:latin typeface="Ubuntu"/>
                <a:ea typeface="Ubuntu"/>
                <a:cs typeface="Ubuntu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(X(</m:t>
                      </m:r>
                      <m:sSub>
                        <m:sSubPr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))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sz="1400" i="1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sz="1400" u="none" strike="noStrike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ctrlP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X(</m:t>
                              </m:r>
                              <m:sSub>
                                <m:sSubPr>
                                  <m:ctrlPr>
                                    <a:rPr sz="1400" i="1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sz="14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sz="1400" u="none" strike="noStrik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mc:Choice>
              <mc:Fallback/>
            </mc:AlternateContent>
            <a:endParaRPr sz="1400" i="0">
              <a:latin typeface="Ubuntu"/>
              <a:cs typeface="Ubuntu"/>
            </a:endParaRPr>
          </a:p>
        </p:txBody>
      </p:sp>
      <p:sp>
        <p:nvSpPr>
          <p:cNvPr id="1602891193" name=""/>
          <p:cNvSpPr txBox="1"/>
          <p:nvPr/>
        </p:nvSpPr>
        <p:spPr bwMode="auto">
          <a:xfrm flipH="0" flipV="0">
            <a:off x="277198" y="6362699"/>
            <a:ext cx="2335684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buAutoNum type="arabicParenR"/>
              <a:defRPr/>
            </a:pPr>
            <a:r>
              <a:rPr sz="1400">
                <a:latin typeface="Ubuntu"/>
                <a:ea typeface="Ubuntu"/>
                <a:cs typeface="Ubuntu"/>
              </a:rPr>
              <a:t>Tom A.B. Snijders (2001)</a:t>
            </a:r>
            <a:endParaRPr sz="1400">
              <a:latin typeface="Ubuntu"/>
              <a:cs typeface="Ubuntu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Сергей Энгельке</cp:lastModifiedBy>
  <cp:revision>16</cp:revision>
  <dcterms:created xsi:type="dcterms:W3CDTF">2023-08-25T13:22:51Z</dcterms:created>
  <dcterms:modified xsi:type="dcterms:W3CDTF">2024-03-12T16:18:03Z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