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Выявление факторов влияющих на формирование научных групп и команд ТГУ на основе библиометрического анализа. </a:t>
            </a:r>
            <a:endParaRPr sz="3600" b="0" strike="noStrike" spc="-1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827121" y="4139023"/>
            <a:ext cx="8536437" cy="119497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Выполнил: </a:t>
            </a: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Энгельке Сергей Алексеевич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руководитель: Кабанова Татьяна Валерьевна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консультант: Губанов Александр Валерьевич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981226768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E2E1EFD-4D61-B9B8-66AC-9702E407A7E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0640096" name="Picture 124064009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39897" y="41647"/>
            <a:ext cx="6774705" cy="6774705"/>
          </a:xfrm>
          <a:prstGeom prst="rect">
            <a:avLst/>
          </a:prstGeom>
          <a:effectLst/>
        </p:spPr>
      </p:pic>
      <p:sp>
        <p:nvSpPr>
          <p:cNvPr id="2060801672" name="PlaceHolder 1"/>
          <p:cNvSpPr>
            <a:spLocks noGrp="1"/>
          </p:cNvSpPr>
          <p:nvPr>
            <p:ph type="title"/>
          </p:nvPr>
        </p:nvSpPr>
        <p:spPr bwMode="auto">
          <a:xfrm>
            <a:off x="183639" y="-39567"/>
            <a:ext cx="9142920" cy="13372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Постановка задачи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82778529" name="PlaceHolder 2"/>
          <p:cNvSpPr>
            <a:spLocks noGrp="1"/>
          </p:cNvSpPr>
          <p:nvPr>
            <p:ph type="subTitle"/>
          </p:nvPr>
        </p:nvSpPr>
        <p:spPr bwMode="auto">
          <a:xfrm>
            <a:off x="183640" y="1297662"/>
            <a:ext cx="4772940" cy="11948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Используя данные выгруженные из «ТГУ.Сотрудники» выявить факторы влияющие на изменение сети научного сообщества ТГУ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7843315" name="TextBox 97843314"/>
          <p:cNvSpPr txBox="1"/>
          <p:nvPr/>
        </p:nvSpPr>
        <p:spPr bwMode="auto">
          <a:xfrm>
            <a:off x="183640" y="3001918"/>
            <a:ext cx="128071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 2016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46066449" name="TextBox 946066448"/>
          <p:cNvSpPr txBox="1"/>
          <p:nvPr/>
        </p:nvSpPr>
        <p:spPr bwMode="auto">
          <a:xfrm>
            <a:off x="183639" y="5808521"/>
            <a:ext cx="3270314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Социальная сеть - объединение акторов и их связей.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Представление сети - граф.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905757367" name="TextBox 1905757366"/>
          <p:cNvSpPr txBox="1"/>
          <p:nvPr/>
        </p:nvSpPr>
        <p:spPr bwMode="auto">
          <a:xfrm>
            <a:off x="183640" y="3643142"/>
            <a:ext cx="10867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58173219" name="TextBox 258173218"/>
          <p:cNvSpPr txBox="1"/>
          <p:nvPr/>
        </p:nvSpPr>
        <p:spPr bwMode="auto">
          <a:xfrm>
            <a:off x="1694359" y="3000797"/>
            <a:ext cx="12947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2019 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307122402" name="Straight Connector 1307122401"/>
          <p:cNvCxnSpPr>
            <a:cxnSpLocks/>
          </p:cNvCxnSpPr>
          <p:nvPr/>
        </p:nvCxnSpPr>
        <p:spPr bwMode="auto">
          <a:xfrm flipH="1">
            <a:off x="2989158" y="2998557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8767044" name="TextBox 2018767043"/>
          <p:cNvSpPr txBox="1"/>
          <p:nvPr/>
        </p:nvSpPr>
        <p:spPr bwMode="auto">
          <a:xfrm>
            <a:off x="1694358" y="3643142"/>
            <a:ext cx="10871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99861601" name="TextBox 1499861600"/>
          <p:cNvSpPr txBox="1"/>
          <p:nvPr/>
        </p:nvSpPr>
        <p:spPr bwMode="auto">
          <a:xfrm>
            <a:off x="3229366" y="3643142"/>
            <a:ext cx="126605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721608033" name="TextBox 1721608032"/>
          <p:cNvSpPr txBox="1"/>
          <p:nvPr/>
        </p:nvSpPr>
        <p:spPr bwMode="auto">
          <a:xfrm>
            <a:off x="183640" y="2492532"/>
            <a:ext cx="346626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Формат выгруженных данных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81116250" name="TextBox 581116249"/>
          <p:cNvSpPr txBox="1"/>
          <p:nvPr/>
        </p:nvSpPr>
        <p:spPr bwMode="auto">
          <a:xfrm>
            <a:off x="183639" y="4329111"/>
            <a:ext cx="1062024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Факторы</a:t>
            </a:r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066166136" name=" 1066166135"/>
          <p:cNvSpPr/>
          <p:nvPr/>
        </p:nvSpPr>
        <p:spPr bwMode="auto">
          <a:xfrm>
            <a:off x="183639" y="4781540"/>
            <a:ext cx="3971902" cy="9452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7793" indent="-217793">
              <a:buFont typeface="Arial"/>
              <a:buChar char="•"/>
              <a:defRPr/>
            </a:pP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Структурные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эффекты</a:t>
            </a:r>
            <a:endParaRPr sz="1100" dirty="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переменные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актора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(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стаж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,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индекс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Хирша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...)</a:t>
            </a:r>
            <a:endParaRPr sz="1100" dirty="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эффекты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парной</a:t>
            </a:r>
            <a:r>
              <a:rPr sz="1400" b="0" i="0" u="none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400" b="0" i="0" u="none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вершины</a:t>
            </a:r>
            <a:endParaRPr sz="1100" dirty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485511827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8ECFBF-3743-8027-ABD7-E8113AF1C164}" type="slidenum">
              <a:rPr/>
              <a:t>2</a:t>
            </a:fld>
            <a:endParaRPr/>
          </a:p>
        </p:txBody>
      </p:sp>
      <p:cxnSp>
        <p:nvCxnSpPr>
          <p:cNvPr id="1302622270" name="Straight Connector 1302622269"/>
          <p:cNvCxnSpPr>
            <a:cxnSpLocks/>
          </p:cNvCxnSpPr>
          <p:nvPr/>
        </p:nvCxnSpPr>
        <p:spPr bwMode="auto">
          <a:xfrm flipH="1">
            <a:off x="1548434" y="2998557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888187" name="TextBox 243888186"/>
          <p:cNvSpPr txBox="1"/>
          <p:nvPr/>
        </p:nvSpPr>
        <p:spPr bwMode="auto">
          <a:xfrm>
            <a:off x="3229365" y="3000797"/>
            <a:ext cx="1426474" cy="43678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</a:t>
            </a:r>
            <a:r>
              <a:rPr sz="1100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100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на</a:t>
            </a:r>
            <a:r>
              <a:rPr sz="1100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100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момент</a:t>
            </a:r>
            <a:r>
              <a:rPr sz="1100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</a:t>
            </a:r>
            <a:r>
              <a:rPr sz="11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2023 </a:t>
            </a:r>
            <a:r>
              <a:rPr sz="1100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года</a:t>
            </a:r>
            <a:endParaRPr sz="1100" dirty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304493054" name="TextBox 1304493053"/>
          <p:cNvSpPr txBox="1"/>
          <p:nvPr/>
        </p:nvSpPr>
        <p:spPr bwMode="auto">
          <a:xfrm>
            <a:off x="183640" y="3000797"/>
            <a:ext cx="128071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 2016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74579004" name="TextBox 1474579003"/>
          <p:cNvSpPr txBox="1"/>
          <p:nvPr/>
        </p:nvSpPr>
        <p:spPr bwMode="auto">
          <a:xfrm>
            <a:off x="183640" y="3643142"/>
            <a:ext cx="10867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865530757" name="Straight Connector 1865530756"/>
          <p:cNvCxnSpPr>
            <a:cxnSpLocks/>
          </p:cNvCxnSpPr>
          <p:nvPr/>
        </p:nvCxnSpPr>
        <p:spPr bwMode="auto">
          <a:xfrm flipH="1">
            <a:off x="2989158" y="3001918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186042" name="Straight Connector 1503186041"/>
          <p:cNvCxnSpPr>
            <a:cxnSpLocks/>
          </p:cNvCxnSpPr>
          <p:nvPr/>
        </p:nvCxnSpPr>
        <p:spPr bwMode="auto">
          <a:xfrm flipH="1">
            <a:off x="1548434" y="3001918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0022837" name="Picture 114002283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769" y="1082043"/>
            <a:ext cx="8195401" cy="5708999"/>
          </a:xfrm>
          <a:prstGeom prst="rect">
            <a:avLst/>
          </a:prstGeom>
        </p:spPr>
      </p:pic>
      <p:sp>
        <p:nvSpPr>
          <p:cNvPr id="1528915115" name="TextBox 1528915114"/>
          <p:cNvSpPr txBox="1"/>
          <p:nvPr/>
        </p:nvSpPr>
        <p:spPr bwMode="auto">
          <a:xfrm>
            <a:off x="451197" y="458532"/>
            <a:ext cx="4162735" cy="396599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Примеры структурных эффектов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854815405" name="TextBox 854815404"/>
          <p:cNvSpPr txBox="1"/>
          <p:nvPr/>
        </p:nvSpPr>
        <p:spPr bwMode="auto">
          <a:xfrm>
            <a:off x="2932067" y="5077944"/>
            <a:ext cx="2061807" cy="1520355"/>
          </a:xfrm>
          <a:prstGeom prst="flowChartAlternateProcess">
            <a:avLst/>
          </a:prstGeom>
          <a:noFill/>
          <a:ln w="19049">
            <a:solidFill>
              <a:srgbClr val="9AC4E5"/>
            </a:solidFill>
            <a:prstDash val="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Связные тройки.</a:t>
            </a:r>
            <a:endParaRPr sz="1400" b="1">
              <a:latin typeface="Ubuntu"/>
              <a:cs typeface="Ubuntu"/>
            </a:endParaRPr>
          </a:p>
          <a:p>
            <a:pPr>
              <a:defRPr/>
            </a:pPr>
            <a:r>
              <a:rPr sz="1400" b="0">
                <a:latin typeface="Ubuntu"/>
                <a:ea typeface="Ubuntu"/>
                <a:cs typeface="Ubuntu"/>
              </a:rPr>
              <a:t>Стремление к созданию (замыканию) транзитивных триад.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061509490" name="TextBox 1061509489"/>
          <p:cNvSpPr txBox="1"/>
          <p:nvPr/>
        </p:nvSpPr>
        <p:spPr bwMode="auto">
          <a:xfrm>
            <a:off x="5935173" y="1000439"/>
            <a:ext cx="318376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Количество исходящих степеней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Рассмотрим выбор актора 7.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cxnSp>
        <p:nvCxnSpPr>
          <p:cNvPr id="768865408" name="Straight Connector 768865407"/>
          <p:cNvCxnSpPr>
            <a:cxnSpLocks/>
            <a:stCxn id="1497883642" idx="7"/>
            <a:endCxn id="1137869781" idx="1"/>
          </p:cNvCxnSpPr>
          <p:nvPr/>
        </p:nvCxnSpPr>
        <p:spPr bwMode="auto">
          <a:xfrm rot="16199969">
            <a:off x="2091980" y="-715258"/>
            <a:ext cx="161924" cy="3897290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5811425" name="Straight Connector 1955811424"/>
          <p:cNvCxnSpPr>
            <a:cxnSpLocks/>
            <a:stCxn id="1497883642" idx="4"/>
          </p:cNvCxnSpPr>
          <p:nvPr/>
        </p:nvCxnSpPr>
        <p:spPr bwMode="auto">
          <a:xfrm rot="5399976" flipV="1">
            <a:off x="-1577879" y="3200855"/>
            <a:ext cx="5231748" cy="1735157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245146" name="Straight Connector 746245145"/>
          <p:cNvCxnSpPr>
            <a:cxnSpLocks/>
            <a:stCxn id="1137869781" idx="6"/>
          </p:cNvCxnSpPr>
          <p:nvPr/>
        </p:nvCxnSpPr>
        <p:spPr bwMode="auto">
          <a:xfrm flipH="1">
            <a:off x="2023235" y="1209673"/>
            <a:ext cx="2228434" cy="5469032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428699" name="Straight Connector 1399428698"/>
          <p:cNvCxnSpPr>
            <a:cxnSpLocks/>
          </p:cNvCxnSpPr>
          <p:nvPr/>
        </p:nvCxnSpPr>
        <p:spPr bwMode="auto">
          <a:xfrm>
            <a:off x="5592148" y="1000440"/>
            <a:ext cx="0" cy="5417272"/>
          </a:xfrm>
          <a:prstGeom prst="line">
            <a:avLst/>
          </a:prstGeom>
          <a:ln w="12699" cap="flat" cmpd="sng" algn="ctr">
            <a:solidFill>
              <a:srgbClr val="2E77B5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4233990" name="Picture 64423398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25892" y="2380338"/>
            <a:ext cx="2514599" cy="2657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11947879" name="Flowchart: Alternate Process 2011947878"/>
              <p:cNvSpPr/>
              <p:nvPr/>
            </p:nvSpPr>
            <p:spPr bwMode="auto">
              <a:xfrm>
                <a:off x="9118935" y="2791555"/>
                <a:ext cx="1065902" cy="470367"/>
              </a:xfrm>
              <a:prstGeom prst="flowChartAlternateProcess">
                <a:avLst/>
              </a:prstGeom>
              <a:pattFill prst="pct10">
                <a:fgClr>
                  <a:schemeClr val="accent1"/>
                </a:fgClr>
                <a:bgClr>
                  <a:srgbClr val="FFFFFF"/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𝛽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 &gt;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00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2011947879" name="Flowchart: Alternate Process 20119478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8935" y="2791555"/>
                <a:ext cx="1065902" cy="470367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4045284" name="Flowchart: Alternate Process 1444045283"/>
              <p:cNvSpPr/>
              <p:nvPr/>
            </p:nvSpPr>
            <p:spPr bwMode="auto">
              <a:xfrm>
                <a:off x="9118935" y="3648803"/>
                <a:ext cx="1065902" cy="470367"/>
              </a:xfrm>
              <a:prstGeom prst="flowChartAlternateProcess">
                <a:avLst/>
              </a:prstGeom>
              <a:pattFill prst="pct10">
                <a:fgClr>
                  <a:schemeClr val="accent2"/>
                </a:fgClr>
                <a:bgClr>
                  <a:srgbClr val="FFFFFF"/>
                </a:bgClr>
              </a:pattFill>
              <a:ln w="28575" cap="flat" cmpd="sng" algn="ctr">
                <a:solidFill>
                  <a:schemeClr val="accent2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𝛽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 &lt;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00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444045284" name="Flowchart: Alternate Process 1444045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8935" y="3648803"/>
                <a:ext cx="1065902" cy="470367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  <a:ln w="28575" cap="flat" cmpd="sng" algn="ctr">
                <a:solidFill>
                  <a:schemeClr val="accent2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59846" name="Straight Connector 39759845"/>
          <p:cNvCxnSpPr>
            <a:cxnSpLocks/>
          </p:cNvCxnSpPr>
          <p:nvPr/>
        </p:nvCxnSpPr>
        <p:spPr bwMode="auto">
          <a:xfrm flipH="1" flipV="1">
            <a:off x="7236543" y="3261922"/>
            <a:ext cx="647699" cy="266339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844943" name="Straight Connector 1929844942"/>
          <p:cNvCxnSpPr>
            <a:cxnSpLocks/>
          </p:cNvCxnSpPr>
          <p:nvPr/>
        </p:nvCxnSpPr>
        <p:spPr bwMode="auto">
          <a:xfrm flipH="1">
            <a:off x="7169868" y="3528262"/>
            <a:ext cx="714373" cy="12054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274830" name="TextBox 2108274829"/>
          <p:cNvSpPr txBox="1"/>
          <p:nvPr/>
        </p:nvSpPr>
        <p:spPr bwMode="auto">
          <a:xfrm>
            <a:off x="7792425" y="4676774"/>
            <a:ext cx="183636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697354773" name="TextBox 1697354772"/>
          <p:cNvSpPr txBox="1"/>
          <p:nvPr/>
        </p:nvSpPr>
        <p:spPr bwMode="auto">
          <a:xfrm>
            <a:off x="11871175" y="6934197"/>
            <a:ext cx="2968380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Вставить еще сетевой эффект?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Дальнейшие эффекты сложнее. Стоит уходить в тонкости?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</p:txBody>
      </p:sp>
      <p:sp>
        <p:nvSpPr>
          <p:cNvPr id="1137869781" name="Oval 1137869780"/>
          <p:cNvSpPr/>
          <p:nvPr/>
        </p:nvSpPr>
        <p:spPr bwMode="auto">
          <a:xfrm>
            <a:off x="4099269" y="1128710"/>
            <a:ext cx="152399" cy="1619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497883642" name="Oval 1497883641"/>
          <p:cNvSpPr/>
          <p:nvPr/>
        </p:nvSpPr>
        <p:spPr bwMode="auto">
          <a:xfrm>
            <a:off x="94215" y="1290636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344121693" name="Oval 1344121692"/>
          <p:cNvSpPr/>
          <p:nvPr/>
        </p:nvSpPr>
        <p:spPr bwMode="auto">
          <a:xfrm>
            <a:off x="1878333" y="6629118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31401687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D4E7EB4-1CE3-7FF9-6800-D45F1E9A49F6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777207" name="PlaceHolder 1"/>
          <p:cNvSpPr>
            <a:spLocks noGrp="1"/>
          </p:cNvSpPr>
          <p:nvPr>
            <p:ph type="title"/>
          </p:nvPr>
        </p:nvSpPr>
        <p:spPr bwMode="auto">
          <a:xfrm>
            <a:off x="249916" y="-30804"/>
            <a:ext cx="4427827" cy="8850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800">
                <a:latin typeface="Ubuntu"/>
                <a:ea typeface="Ubuntu"/>
                <a:cs typeface="Ubuntu"/>
              </a:rPr>
              <a:t>Описание модели SAOM</a:t>
            </a:r>
            <a:endParaRPr sz="2600"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7979045" name="TextBox 1017979044"/>
              <p:cNvSpPr txBox="1"/>
              <p:nvPr/>
            </p:nvSpPr>
            <p:spPr bwMode="auto">
              <a:xfrm>
                <a:off x="249916" y="1409272"/>
                <a:ext cx="5828565" cy="118038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:r>
                  <a:rPr lang="ru-RU" sz="1400" b="0" i="0" u="none" strike="noStrike" cap="none" spc="0" dirty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Вероятность изменения </a:t>
                </a:r>
                <a14:m>
                  <m:oMath xmlns:m="http://schemas.openxmlformats.org/officeDocument/2006/math">
                    <m:r>
                      <a:rPr lang="ru-RU" sz="1400">
                        <a:latin typeface="Cambria Math"/>
                        <a:ea typeface="Cambria Math"/>
                        <a:cs typeface="Cambria Math"/>
                      </a:rPr>
                      <m:t>𝑖</m:t>
                    </m:r>
                    <m:r>
                      <a:rPr lang="ru-RU" sz="1400">
                        <a:latin typeface="Cambria Math"/>
                        <a:ea typeface="Cambria Math"/>
                        <a:cs typeface="Cambria Math"/>
                      </a:rPr>
                      <m:t> ↔ </m:t>
                    </m:r>
                    <m:r>
                      <a:rPr lang="ru-RU" sz="1400">
                        <a:latin typeface="Cambria Math"/>
                        <a:ea typeface="Cambria Math"/>
                        <a:cs typeface="Cambria Math"/>
                      </a:rPr>
                      <m:t>𝑗</m:t>
                    </m:r>
                  </m:oMath>
                </a14:m>
                <a:endParaRPr lang="ru-RU" sz="1400" dirty="0">
                  <a:latin typeface="Ubuntu"/>
                  <a:cs typeface="Ubuntu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800"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</m:t>
                              </m:r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ar-AE"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a:rPr lang="ar-AE" sz="1800">
                              <a:latin typeface="Cambria Math"/>
                              <a:ea typeface="Cambria Math"/>
                              <a:cs typeface="Cambria Math"/>
                            </a:rPr>
                            <m:t>𝛽</m:t>
                          </m:r>
                        </m:e>
                      </m:d>
                      <m:r>
                        <a:rPr lang="ar-AE"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ar-AE"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𝑥</m:t>
                                      </m:r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ar-AE" sz="18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ar-AE" sz="18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a:rPr lang="ar-AE"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𝑖𝑗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a:rPr lang="ar-AE"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a:rPr lang="ar-AE"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ar-AE" sz="18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8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8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ar-AE" sz="18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ar-AE"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ar-AE" sz="1800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</m:t>
                                                  </m:r>
                                                  <m:r>
                                                    <a:rPr lang="ar-AE"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ar-AE"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ar-AE"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sz="1400" b="0" i="0" u="none" strike="noStrike" cap="none" spc="0" dirty="0">
                  <a:solidFill>
                    <a:srgbClr val="000000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017979045" name="TextBox 1017979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916" y="1409272"/>
                <a:ext cx="5828565" cy="1180388"/>
              </a:xfrm>
              <a:prstGeom prst="rect">
                <a:avLst/>
              </a:prstGeom>
              <a:blipFill>
                <a:blip r:embed="rId2"/>
                <a:stretch>
                  <a:fillRect l="-418" t="-1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8778575" name="TextBox 1988778574"/>
          <p:cNvSpPr txBox="1"/>
          <p:nvPr/>
        </p:nvSpPr>
        <p:spPr bwMode="auto">
          <a:xfrm>
            <a:off x="7999905" y="411710"/>
            <a:ext cx="239764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Имитационная модель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020098903" name="TextBox 1020098902"/>
          <p:cNvSpPr txBox="1"/>
          <p:nvPr/>
        </p:nvSpPr>
        <p:spPr bwMode="auto">
          <a:xfrm>
            <a:off x="249916" y="747349"/>
            <a:ext cx="530987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Stohastic Actor-Oriented Models for Network Dynamics </a:t>
            </a:r>
            <a:endParaRPr sz="1600"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6485823" name="TextBox 1556485822"/>
              <p:cNvSpPr txBox="1"/>
              <p:nvPr/>
            </p:nvSpPr>
            <p:spPr bwMode="auto">
              <a:xfrm>
                <a:off x="248557" y="2526988"/>
                <a:ext cx="7207079" cy="248345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Совокупность решений i - ого актора о изменении сети из состояния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в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есть поток Пуассона с параметром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, </a:t>
                </a:r>
                <a:endParaRPr sz="1400">
                  <a:latin typeface="Ubuntu"/>
                  <a:cs typeface="Ubuntu"/>
                </a:endParaRPr>
              </a:p>
              <a:p>
                <a:pPr algn="l"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где распределение вероятностей переходов i-ым актором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±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.</a:t>
                </a:r>
              </a:p>
              <a:p>
                <a:pPr algn="l">
                  <a:defRPr/>
                </a:pPr>
                <a:endParaRPr sz="1400">
                  <a:latin typeface="Ubuntu"/>
                  <a:cs typeface="Ubuntu"/>
                </a:endParaRPr>
              </a:p>
              <a:p>
                <a:pPr algn="l">
                  <a:defRPr/>
                </a:pPr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Изменение состояний сети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𝑋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есть поток Пуассона принятий решений </a:t>
                </a:r>
                <a:r>
                  <a:rPr lang="ru-RU" sz="1400" b="1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всеми акторами</a:t>
                </a:r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с параметром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λ</m:t>
                        </m:r>
                        <m:box>
                          <m:boxPr>
                            <m:ctrlPr>
                              <a:rPr sz="1400" i="1" u="none" strike="no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boxPr>
                          <m:e>
                            <m: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≜</m:t>
                            </m:r>
                          </m:e>
                        </m:box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1400" i="1" u="none" strike="no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1400" u="none" strike="noStrike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1400" i="1" u="none" strike="noStrike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1400" u="none" strike="noStrike" cap="none" spc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sz="1400" u="none" strike="noStrike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, где распределение вероятностей переходов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𝑝</m:t>
                        </m:r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±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. </a:t>
                </a:r>
                <a:endParaRPr sz="1400">
                  <a:latin typeface="Ubuntu"/>
                  <a:ea typeface="Ubuntu"/>
                  <a:cs typeface="Ubuntu"/>
                </a:endParaRPr>
              </a:p>
              <a:p>
                <a:pPr algn="l">
                  <a:defRPr/>
                </a:pPr>
                <a:endParaRPr sz="1400">
                  <a:latin typeface="Ubuntu"/>
                  <a:cs typeface="Ubuntu"/>
                </a:endParaRPr>
              </a:p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𝑋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- цепь Маркова с непрерывным временем, где матрица интенсивностей переходов задана Q.</a:t>
                </a:r>
                <a:endParaRPr sz="14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556485823" name="TextBox 15564858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557" y="2526988"/>
                <a:ext cx="7207079" cy="2483455"/>
              </a:xfrm>
              <a:prstGeom prst="rect">
                <a:avLst/>
              </a:prstGeom>
              <a:blipFill>
                <a:blip r:embed="rId3"/>
                <a:stretch>
                  <a:fillRect l="-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9281849" name="Rectangle: Rounded Corners 1749281848"/>
              <p:cNvSpPr/>
              <p:nvPr/>
            </p:nvSpPr>
            <p:spPr bwMode="auto">
              <a:xfrm>
                <a:off x="8398712" y="863478"/>
                <a:ext cx="1797492" cy="384292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𝑡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 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𝑥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60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749281849" name="Rectangle: Rounded Corners 17492818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8712" y="863478"/>
                <a:ext cx="1797492" cy="384292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99898" name="Rectangle: Rounded Corners 75899897"/>
          <p:cNvSpPr/>
          <p:nvPr/>
        </p:nvSpPr>
        <p:spPr bwMode="auto">
          <a:xfrm>
            <a:off x="8340197" y="1570774"/>
            <a:ext cx="1914523" cy="409397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ΔT∼Exp(λ)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6851612" name="Rectangle: Rounded Corners 1866851611"/>
              <p:cNvSpPr/>
              <p:nvPr/>
            </p:nvSpPr>
            <p:spPr bwMode="auto">
              <a:xfrm>
                <a:off x="10375743" y="3019142"/>
                <a:ext cx="1752598" cy="695323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𝑡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𝑡</m:t>
                          </m:r>
                        </m:e>
                        <m:sub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𝑚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600" dirty="0">
                  <a:solidFill>
                    <a:schemeClr val="tx1"/>
                  </a:solidFill>
                  <a:latin typeface="Ubuntu"/>
                  <a:cs typeface="Ubuntu"/>
                </a:endParaRPr>
              </a:p>
              <a:p>
                <a:pPr algn="ctr">
                  <a:defRPr/>
                </a:pPr>
                <a:r>
                  <a:rPr sz="1600" dirty="0" err="1">
                    <a:solidFill>
                      <a:schemeClr val="tx1"/>
                    </a:solidFill>
                    <a:latin typeface="Ubuntu"/>
                    <a:ea typeface="Ubuntu"/>
                    <a:cs typeface="Ubuntu"/>
                  </a:rPr>
                  <a:t>Точка</a:t>
                </a:r>
                <a:r>
                  <a:rPr sz="1600" dirty="0">
                    <a:solidFill>
                      <a:schemeClr val="tx1"/>
                    </a:solidFill>
                    <a:latin typeface="Ubuntu"/>
                    <a:ea typeface="Ubuntu"/>
                    <a:cs typeface="Ubuntu"/>
                  </a:rPr>
                  <a:t> </a:t>
                </a:r>
                <a:r>
                  <a:rPr sz="1600" dirty="0" err="1">
                    <a:solidFill>
                      <a:schemeClr val="tx1"/>
                    </a:solidFill>
                    <a:latin typeface="Ubuntu"/>
                    <a:ea typeface="Ubuntu"/>
                    <a:cs typeface="Ubuntu"/>
                  </a:rPr>
                  <a:t>останова</a:t>
                </a:r>
                <a:endParaRPr sz="1600" dirty="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866851612" name="Rectangle: Rounded Corners 18668516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5743" y="3019142"/>
                <a:ext cx="1752598" cy="695323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1870490" name="Rectangle: Rounded Corners 1021870489"/>
              <p:cNvSpPr/>
              <p:nvPr/>
            </p:nvSpPr>
            <p:spPr bwMode="auto">
              <a:xfrm>
                <a:off x="8340197" y="3019142"/>
                <a:ext cx="1914523" cy="569587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  <m:r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  <m:r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}=</m:t>
                          </m:r>
                          <m:f>
                            <m:fPr>
                              <m:ctrlPr>
                                <a:rPr sz="1600" i="1" u="none" strike="no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sz="1600" i="1" u="none" strike="noStrik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sz="16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60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021870490" name="Rectangle: Rounded Corners 10218704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0197" y="3019142"/>
                <a:ext cx="1914523" cy="569587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3141886" name="Rectangle: Rounded Corners 853141885"/>
              <p:cNvSpPr/>
              <p:nvPr/>
            </p:nvSpPr>
            <p:spPr bwMode="auto">
              <a:xfrm>
                <a:off x="7890406" y="3913032"/>
                <a:ext cx="2814105" cy="492153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ar-AE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𝑃</m:t>
                    </m:r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{</m:t>
                    </m:r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𝑖</m:t>
                    </m:r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↔</m:t>
                    </m:r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𝑗</m:t>
                    </m:r>
                    <m:r>
                      <a:rPr lang="ar-AE" sz="1600" u="none" strike="noStrike" cap="none" spc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} = 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lang="ar-AE"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ar-AE"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lang="ar-AE"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lang="ar-AE"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ar-AE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 lang="ar-AE" sz="16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±</m:t>
                            </m:r>
                            <m:r>
                              <a:rPr lang="ar-AE" sz="16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𝑖𝑗</m:t>
                            </m:r>
                            <m: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ar-AE"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a:rPr lang="ar-AE"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𝛽</m:t>
                        </m:r>
                      </m:e>
                    </m:d>
                  </m:oMath>
                </a14:m>
                <a:endParaRPr sz="1600" dirty="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853141886" name="Rectangle: Rounded Corners 8531418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0406" y="3913032"/>
                <a:ext cx="2814105" cy="49215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053994" name="Rectangle: Rounded Corners 55053993"/>
              <p:cNvSpPr/>
              <p:nvPr/>
            </p:nvSpPr>
            <p:spPr bwMode="auto">
              <a:xfrm>
                <a:off x="8340197" y="4655247"/>
                <a:ext cx="1914523" cy="619123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𝑡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𝑡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𝛥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𝑇</m:t>
                      </m:r>
                    </m:oMath>
                  </m:oMathPara>
                </a14:m>
                <a:endParaRPr sz="1600" dirty="0">
                  <a:solidFill>
                    <a:schemeClr val="tx1"/>
                  </a:solidFill>
                  <a:latin typeface="Ubuntu"/>
                  <a:cs typeface="Ubuntu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𝑥</m:t>
                      </m:r>
                      <m:r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𝑥</m:t>
                          </m:r>
                        </m:e>
                        <m:sup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(±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  <m: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1600" dirty="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55053994" name="Rectangle: Rounded Corners 550539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0197" y="4655247"/>
                <a:ext cx="1914523" cy="619123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2955921" name="Straight Connector 2012955920"/>
          <p:cNvCxnSpPr>
            <a:cxnSpLocks/>
            <a:stCxn id="1749281849" idx="2"/>
            <a:endCxn id="75899898" idx="0"/>
          </p:cNvCxnSpPr>
          <p:nvPr/>
        </p:nvCxnSpPr>
        <p:spPr bwMode="auto">
          <a:xfrm>
            <a:off x="9297458" y="1247770"/>
            <a:ext cx="1" cy="323004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9885382" name="Rectangle: Rounded Corners 1589885381"/>
              <p:cNvSpPr/>
              <p:nvPr/>
            </p:nvSpPr>
            <p:spPr bwMode="auto">
              <a:xfrm>
                <a:off x="8340197" y="2331398"/>
                <a:ext cx="1914523" cy="391180"/>
              </a:xfrm>
              <a:prstGeom prst="roundRect">
                <a:avLst>
                  <a:gd name="adj" fmla="val 16667"/>
                </a:avLst>
              </a:prstGeom>
              <a:pattFill prst="pct5">
                <a:fgClr>
                  <a:schemeClr val="accent1">
                    <a:lumMod val="75000"/>
                    <a:alpha val="99999"/>
                  </a:schemeClr>
                </a:fgClr>
                <a:bgClr>
                  <a:schemeClr val="accent1">
                    <a:lumMod val="20000"/>
                    <a:lumOff val="80000"/>
                    <a:alpha val="99999"/>
                  </a:schemeClr>
                </a:bgClr>
              </a:patt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𝑡</m:t>
                        </m:r>
                        <m:r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r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𝛥</m:t>
                        </m:r>
                        <m:r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𝑡</m:t>
                        </m:r>
                        <m:r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&gt;</m:t>
                        </m:r>
                        <m:sSub>
                          <m:sSubPr>
                            <m:ctrlPr>
                              <a:rPr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𝑚</m:t>
                            </m:r>
                            <m: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+</m:t>
                            </m:r>
                            <m: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600">
                    <a:solidFill>
                      <a:schemeClr val="tx1"/>
                    </a:solidFill>
                    <a:latin typeface="Ubuntu"/>
                    <a:cs typeface="Ubuntu"/>
                  </a:rPr>
                  <a:t> ?</a:t>
                </a:r>
              </a:p>
            </p:txBody>
          </p:sp>
        </mc:Choice>
        <mc:Fallback>
          <p:sp>
            <p:nvSpPr>
              <p:cNvPr id="1589885382" name="Rectangle: Rounded Corners 1589885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0197" y="2331398"/>
                <a:ext cx="1914523" cy="391180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5714"/>
                </a:stretch>
              </a:blipFill>
              <a:ln w="28575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6781817" name="Straight Connector 1666781816"/>
          <p:cNvCxnSpPr>
            <a:cxnSpLocks/>
            <a:stCxn id="75899898" idx="2"/>
            <a:endCxn id="1589885382" idx="0"/>
          </p:cNvCxnSpPr>
          <p:nvPr/>
        </p:nvCxnSpPr>
        <p:spPr bwMode="auto">
          <a:xfrm>
            <a:off x="9297459" y="1980171"/>
            <a:ext cx="0" cy="351227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766118" name="Connector: Elbow 491766117"/>
          <p:cNvCxnSpPr>
            <a:cxnSpLocks/>
            <a:stCxn id="1589885382" idx="3"/>
            <a:endCxn id="1866851612" idx="0"/>
          </p:cNvCxnSpPr>
          <p:nvPr/>
        </p:nvCxnSpPr>
        <p:spPr bwMode="auto">
          <a:xfrm>
            <a:off x="10254720" y="2526988"/>
            <a:ext cx="997322" cy="492154"/>
          </a:xfrm>
          <a:prstGeom prst="bentConnector2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190868" name="TextBox 1013190867"/>
          <p:cNvSpPr txBox="1"/>
          <p:nvPr/>
        </p:nvSpPr>
        <p:spPr bwMode="auto">
          <a:xfrm>
            <a:off x="10579031" y="2188469"/>
            <a:ext cx="534220" cy="35779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 err="1"/>
              <a:t>Да</a:t>
            </a:r>
            <a:endParaRPr dirty="0"/>
          </a:p>
        </p:txBody>
      </p:sp>
      <p:cxnSp>
        <p:nvCxnSpPr>
          <p:cNvPr id="290426466" name="Straight Connector 290426465"/>
          <p:cNvCxnSpPr>
            <a:cxnSpLocks/>
            <a:stCxn id="1589885382" idx="2"/>
            <a:endCxn id="1021870490" idx="0"/>
          </p:cNvCxnSpPr>
          <p:nvPr/>
        </p:nvCxnSpPr>
        <p:spPr bwMode="auto">
          <a:xfrm>
            <a:off x="9297459" y="2722578"/>
            <a:ext cx="0" cy="296564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312033" name="Straight Connector 1636312032"/>
          <p:cNvCxnSpPr>
            <a:cxnSpLocks/>
            <a:stCxn id="1021870490" idx="2"/>
            <a:endCxn id="853141886" idx="0"/>
          </p:cNvCxnSpPr>
          <p:nvPr/>
        </p:nvCxnSpPr>
        <p:spPr bwMode="auto">
          <a:xfrm>
            <a:off x="9297459" y="3588729"/>
            <a:ext cx="0" cy="324303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378538" name="Straight Connector 864378537"/>
          <p:cNvCxnSpPr>
            <a:cxnSpLocks/>
            <a:stCxn id="853141886" idx="2"/>
            <a:endCxn id="55053994" idx="0"/>
          </p:cNvCxnSpPr>
          <p:nvPr/>
        </p:nvCxnSpPr>
        <p:spPr bwMode="auto">
          <a:xfrm>
            <a:off x="9297459" y="4405185"/>
            <a:ext cx="0" cy="250062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742665" name="Connector: Elbow 1950742664"/>
          <p:cNvCxnSpPr>
            <a:cxnSpLocks/>
            <a:stCxn id="55053994" idx="2"/>
            <a:endCxn id="75899898" idx="1"/>
          </p:cNvCxnSpPr>
          <p:nvPr/>
        </p:nvCxnSpPr>
        <p:spPr bwMode="auto">
          <a:xfrm rot="5400000" flipH="1">
            <a:off x="7069379" y="3046291"/>
            <a:ext cx="3498897" cy="957262"/>
          </a:xfrm>
          <a:prstGeom prst="bentConnector4">
            <a:avLst>
              <a:gd name="adj1" fmla="val -6533"/>
              <a:gd name="adj2" fmla="val 161712"/>
            </a:avLst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3263103" name="TextBox 853263102"/>
              <p:cNvSpPr txBox="1"/>
              <p:nvPr/>
            </p:nvSpPr>
            <p:spPr bwMode="auto">
              <a:xfrm>
                <a:off x="7753736" y="5653575"/>
                <a:ext cx="3209198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6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600">
                                <a:latin typeface="Cambria Math"/>
                                <a:ea typeface="Cambria Math"/>
                                <a:cs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sz="1600">
                                <a:latin typeface="Cambria Math"/>
                                <a:ea typeface="Cambria Math"/>
                                <a:cs typeface="Cambria Math"/>
                              </a:rPr>
                              <m:t>𝑚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b="0" i="0" u="none" strike="noStrike" cap="none" spc="0">
                    <a:solidFill>
                      <a:schemeClr val="tx1"/>
                    </a:solidFill>
                    <a:latin typeface="Ubuntu"/>
                    <a:cs typeface="Ubuntu"/>
                  </a:rPr>
                  <a:t>   Начальный для снимка сети момент времени</a:t>
                </a:r>
                <a:endParaRPr sz="1600" b="0" i="0" u="none" strike="noStrike" cap="none" spc="0">
                  <a:solidFill>
                    <a:schemeClr val="tx1"/>
                  </a:solidFill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853263103" name="TextBox 853263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736" y="5653575"/>
                <a:ext cx="3209198" cy="335639"/>
              </a:xfrm>
              <a:prstGeom prst="rect">
                <a:avLst/>
              </a:prstGeom>
              <a:blipFill>
                <a:blip r:embed="rId10"/>
                <a:stretch>
                  <a:fillRect l="-1711" t="-7273" b="-12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081472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A93A7BA-BEC0-6029-53F1-6FC9E0CDF707}" type="slidenum">
              <a:rPr/>
              <a:t>4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8030578" name="Rectangle 958030577"/>
              <p:cNvSpPr/>
              <p:nvPr/>
            </p:nvSpPr>
            <p:spPr bwMode="auto">
              <a:xfrm>
                <a:off x="249916" y="1082988"/>
                <a:ext cx="3704718" cy="360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6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𝑋</m:t>
                        </m:r>
                        <m:r>
                          <a:rPr lang="ru-RU" sz="16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ru-RU" sz="16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𝑡</m:t>
                        </m:r>
                        <m:r>
                          <a:rPr lang="ru-RU" sz="16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600">
                    <a:latin typeface="Cambria Math"/>
                    <a:ea typeface="Cambria Math"/>
                    <a:cs typeface="Cambria Math"/>
                  </a:rPr>
                  <a:t> -  </a:t>
                </a:r>
                <a:r>
                  <a:rPr sz="1600">
                    <a:latin typeface="Ubuntu"/>
                    <a:ea typeface="Ubuntu"/>
                    <a:cs typeface="Ubuntu"/>
                  </a:rPr>
                  <a:t>Состояние сети в момент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6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𝑡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600">
                  <a:latin typeface="Ubuntu"/>
                  <a:ea typeface="Ubuntu"/>
                  <a:cs typeface="Ubuntu"/>
                </a:endParaRPr>
              </a:p>
            </p:txBody>
          </p:sp>
        </mc:Choice>
        <mc:Fallback>
          <p:sp>
            <p:nvSpPr>
              <p:cNvPr id="958030578" name="Rectangle 9580305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916" y="1082988"/>
                <a:ext cx="3704718" cy="360494"/>
              </a:xfrm>
              <a:prstGeom prst="rect">
                <a:avLst/>
              </a:prstGeom>
              <a:blipFill>
                <a:blip r:embed="rId11"/>
                <a:stretch>
                  <a:fillRect t="-8475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9644867" name="Rectangle 959644866"/>
              <p:cNvSpPr/>
              <p:nvPr/>
            </p:nvSpPr>
            <p:spPr bwMode="auto">
              <a:xfrm>
                <a:off x="216300" y="4728990"/>
                <a:ext cx="5663676" cy="1260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𝑞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𝑥</m:t>
                          </m:r>
                        </m:e>
                      </m:d>
                      <m:r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unc>
                        <m:func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→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𝑃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{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𝑋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+∆ 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 = </m:t>
                              </m:r>
                              <m:sSup>
                                <m:sSup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sz="16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±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𝑖𝑗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| 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𝑋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 = 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}</m:t>
                              </m:r>
                            </m:num>
                            <m:den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unc>
                        <m:func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→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16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sz="16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𝑥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(±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𝑖𝑗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16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𝜆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sz="1600" i="1">
                                          <a:latin typeface="Cambria Math" panose="02040503050406030204" pitchFamily="18" charset="0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(±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𝑖𝑗</m:t>
                                      </m:r>
                                      <m: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 </m:t>
                      </m:r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𝜆𝛥</m:t>
                          </m:r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𝑇</m:t>
                          </m:r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𝑜</m:t>
                          </m:r>
                          <m:d>
                            <m:d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𝛥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1600" dirty="0">
                  <a:latin typeface="Cambria Math"/>
                  <a:ea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959644867" name="Rectangle 9596448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00" y="4728990"/>
                <a:ext cx="5663676" cy="12602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3043773" name="TextBox 1623043772"/>
              <p:cNvSpPr txBox="1"/>
              <p:nvPr/>
            </p:nvSpPr>
            <p:spPr bwMode="auto">
              <a:xfrm>
                <a:off x="364229" y="6944465"/>
                <a:ext cx="3865974" cy="37805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(±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𝑖𝑗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ru-RU" sz="16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sz="1600" i="1"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(±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𝑖𝑗</m:t>
                                  </m:r>
                                  <m: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𝛽</m:t>
                              </m:r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600"/>
              </a:p>
            </p:txBody>
          </p:sp>
        </mc:Choice>
        <mc:Fallback>
          <p:sp>
            <p:nvSpPr>
              <p:cNvPr id="1623043773" name="TextBox 16230437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229" y="6944465"/>
                <a:ext cx="3865974" cy="378057"/>
              </a:xfrm>
              <a:prstGeom prst="rect">
                <a:avLst/>
              </a:prstGeom>
              <a:blipFill>
                <a:blip r:embed="rId13"/>
                <a:stretch>
                  <a:fillRect b="-7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2003442" name="TextBox 1862003441"/>
              <p:cNvSpPr txBox="1"/>
              <p:nvPr/>
            </p:nvSpPr>
            <p:spPr bwMode="auto">
              <a:xfrm>
                <a:off x="479376" y="6265594"/>
                <a:ext cx="4328482" cy="37769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𝑞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𝑥</m:t>
                          </m:r>
                        </m:e>
                      </m:d>
                      <m:r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 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𝜆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𝛽</m:t>
                          </m:r>
                        </m:e>
                      </m:d>
                      <m:r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 </m:t>
                      </m:r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𝜆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𝑝</m:t>
                          </m:r>
                        </m:e>
                        <m:sub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sz="16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𝑖𝑗</m:t>
                              </m:r>
                              <m: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1862003442" name="TextBox 1862003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376" y="6265594"/>
                <a:ext cx="4328482" cy="37769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6545323" name="TextBox 716545322"/>
              <p:cNvSpPr txBox="1"/>
              <p:nvPr/>
            </p:nvSpPr>
            <p:spPr bwMode="auto">
              <a:xfrm>
                <a:off x="470207" y="1949646"/>
                <a:ext cx="4457176" cy="77537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Функция полезности описывает полезность, которую получит актор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от перехода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 →</m:t>
                        </m:r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 идентичен </m:t>
                        </m:r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по всем связям, кроме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𝑗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 , 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𝑖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≠ 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𝑗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 i="1">
                    <a:latin typeface="Ubuntu"/>
                    <a:ea typeface="Ubuntu"/>
                    <a:cs typeface="Ubuntu"/>
                  </a:rPr>
                  <a:t>.</a:t>
                </a:r>
                <a:endParaRPr sz="14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716545323" name="TextBox 716545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07" y="1949646"/>
                <a:ext cx="4457176" cy="775375"/>
              </a:xfrm>
              <a:prstGeom prst="rect">
                <a:avLst/>
              </a:prstGeom>
              <a:blipFill>
                <a:blip r:embed="rId2"/>
                <a:stretch>
                  <a:fillRect l="-410" t="-1575" b="-9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766365" name="TextBox 350766364"/>
          <p:cNvSpPr txBox="1"/>
          <p:nvPr/>
        </p:nvSpPr>
        <p:spPr bwMode="auto">
          <a:xfrm>
            <a:off x="7775154" y="2908686"/>
            <a:ext cx="112874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sp>
        <p:nvSpPr>
          <p:cNvPr id="1371586851" name="TextBox 1371586850"/>
          <p:cNvSpPr txBox="1"/>
          <p:nvPr/>
        </p:nvSpPr>
        <p:spPr bwMode="auto">
          <a:xfrm>
            <a:off x="6239848" y="1376607"/>
            <a:ext cx="426923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сети описывает то, как актор «смотрит» на сеть.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7527712" name="TextBox 917527711"/>
              <p:cNvSpPr txBox="1"/>
              <p:nvPr/>
            </p:nvSpPr>
            <p:spPr bwMode="auto">
              <a:xfrm>
                <a:off x="470206" y="3555685"/>
                <a:ext cx="4098626" cy="5007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±</m:t>
                                    </m:r>
                                    <m:r>
                                      <a:rPr sz="20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2000">
                    <a:latin typeface="Ubuntu"/>
                    <a:ea typeface="Ubuntu"/>
                    <a:cs typeface="Ubuntu"/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20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20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20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u="none" strike="noStrike" cap="none" spc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sz="20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20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2000" u="none" strike="noStrike" cap="none" spc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sz="20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𝑘𝑖</m:t>
                                </m:r>
                              </m:sub>
                            </m:sSub>
                            <m:r>
                              <a:rPr lang="ru-RU" sz="20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 lang="ru-RU" sz="20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lang="ru-RU" sz="20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20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sz="20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20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20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0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917527712" name="TextBox 917527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06" y="3555685"/>
                <a:ext cx="4098626" cy="500739"/>
              </a:xfrm>
              <a:prstGeom prst="rect">
                <a:avLst/>
              </a:prstGeom>
              <a:blipFill>
                <a:blip r:embed="rId3"/>
                <a:stretch>
                  <a:fillRect l="-595" t="-92683" b="-132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8129025" name="TextBox 828129024"/>
              <p:cNvSpPr txBox="1"/>
              <p:nvPr/>
            </p:nvSpPr>
            <p:spPr bwMode="auto">
              <a:xfrm>
                <a:off x="6239848" y="1949645"/>
                <a:ext cx="4203213" cy="75362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Существует множество реализаций функции сети,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𝑘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указывает на конкретную реализацию функции сети.</a:t>
                </a:r>
                <a:endParaRPr sz="14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828129025" name="TextBox 828129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9848" y="1949645"/>
                <a:ext cx="4203213" cy="753627"/>
              </a:xfrm>
              <a:prstGeom prst="rect">
                <a:avLst/>
              </a:prstGeom>
              <a:blipFill>
                <a:blip r:embed="rId4"/>
                <a:stretch>
                  <a:fillRect l="-581" t="-1626" b="-8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3165903" name="TextBox 1083165902"/>
          <p:cNvSpPr txBox="1"/>
          <p:nvPr/>
        </p:nvSpPr>
        <p:spPr bwMode="auto">
          <a:xfrm>
            <a:off x="-408187" y="6985964"/>
            <a:ext cx="435508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Несколько функций сети - это значит, что актор смотрит на сеть несколькими реализациями? Мне важно и замкнуть транзитивную тройку, и чтоб степеней у альтера побольше было?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Я же правильно понимаю, что не смотря на то, что сеть является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акторной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оцениваем мы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сетевую динамику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. И вектор параметров, как и вектор реализаций сетей  одинаковый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для всех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акторов. А индивидуальное у актора - его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ego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ковариаты. 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335624" name="TextBox 259335623"/>
              <p:cNvSpPr txBox="1"/>
              <p:nvPr/>
            </p:nvSpPr>
            <p:spPr bwMode="auto">
              <a:xfrm>
                <a:off x="6239848" y="2703272"/>
                <a:ext cx="4799436" cy="346249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195764" indent="-195764">
                  <a:buAutoNum type="arabicPeriod"/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Базовая реализация -  исходящие степени 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a:r>
                  <a:rPr sz="1400">
                    <a:latin typeface="Ubuntu"/>
                    <a:ea typeface="Ubuntu"/>
                    <a:cs typeface="Ubuntu"/>
                  </a:rPr>
                  <a:t>Эта реализация подобна свободному члену регрессионной модели и включена всегда по умолчанию.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a:endParaRPr sz="1400">
                  <a:latin typeface="Ubuntu"/>
                  <a:cs typeface="Ubuntu"/>
                </a:endParaRPr>
              </a:p>
              <a:p>
                <a:pPr marL="195764" indent="-195764">
                  <a:buAutoNum type="arabicPeriod"/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Склонность к замыканию транзитивных триад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a:r>
                  <a:rPr sz="1400">
                    <a:latin typeface="Ubuntu"/>
                    <a:ea typeface="Ubuntu"/>
                    <a:cs typeface="Ubuntu"/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h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br>
                  <a:rPr sz="1400">
                    <a:latin typeface="Ubuntu"/>
                    <a:ea typeface="Ubuntu"/>
                    <a:cs typeface="Ubuntu"/>
                  </a:rPr>
                </a:br>
                <a:endParaRPr sz="1400">
                  <a:latin typeface="Ubuntu"/>
                  <a:cs typeface="Ubuntu"/>
                </a:endParaRPr>
              </a:p>
              <a:p>
                <a:pPr marL="195764" indent="-195764">
                  <a:buAutoNum type="arabicPeriod"/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Ковариата (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𝑣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) альтера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</a:t>
                </a:r>
                <a:br>
                  <a:rPr sz="1400">
                    <a:latin typeface="Ubuntu"/>
                    <a:ea typeface="Ubuntu"/>
                    <a:cs typeface="Ubuntu"/>
                  </a:rPr>
                </a:br>
                <a:endParaRPr sz="1400">
                  <a:latin typeface="Ubuntu"/>
                  <a:cs typeface="Ubuntu"/>
                </a:endParaRPr>
              </a:p>
              <a:p>
                <a:pPr marL="195764" indent="-195764">
                  <a:buAutoNum type="arabicPeriod"/>
                  <a:defRPr/>
                </a:pPr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Ковариата  эго</a:t>
                </a:r>
                <a:b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</a:b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naryPr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lang="ru-RU" sz="1400" b="0" i="0" u="none" strike="noStrike" cap="none" spc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</a:t>
                </a:r>
                <a:endParaRPr sz="14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259335624" name="TextBox 259335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9848" y="2703272"/>
                <a:ext cx="4799436" cy="3462494"/>
              </a:xfrm>
              <a:prstGeom prst="rect">
                <a:avLst/>
              </a:prstGeom>
              <a:blipFill>
                <a:blip r:embed="rId5"/>
                <a:stretch>
                  <a:fillRect l="-508" t="-2817" r="-254"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7940821" name="Picture 64794082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858797" y="4817997"/>
            <a:ext cx="1022216" cy="323200"/>
          </a:xfrm>
          <a:prstGeom prst="rect">
            <a:avLst/>
          </a:prstGeom>
        </p:spPr>
      </p:pic>
      <p:pic>
        <p:nvPicPr>
          <p:cNvPr id="1430927193" name="Picture 1430927192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903895" y="5352830"/>
            <a:ext cx="932020" cy="300651"/>
          </a:xfrm>
          <a:prstGeom prst="rect">
            <a:avLst/>
          </a:prstGeom>
        </p:spPr>
      </p:pic>
      <p:cxnSp>
        <p:nvCxnSpPr>
          <p:cNvPr id="2" name="Connector: Elbow 1"/>
          <p:cNvCxnSpPr>
            <a:cxnSpLocks/>
          </p:cNvCxnSpPr>
          <p:nvPr/>
        </p:nvCxnSpPr>
        <p:spPr bwMode="auto">
          <a:xfrm flipV="1">
            <a:off x="2934675" y="959301"/>
            <a:ext cx="3305173" cy="2982035"/>
          </a:xfrm>
          <a:prstGeom prst="bentConnector5">
            <a:avLst>
              <a:gd name="adj1" fmla="val 42170"/>
              <a:gd name="adj2" fmla="val -7906"/>
              <a:gd name="adj3" fmla="val 85122"/>
            </a:avLst>
          </a:prstGeom>
          <a:ln w="19049" cap="flat" cmpd="sng" algn="ctr">
            <a:solidFill>
              <a:schemeClr val="accent1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6673907" name="Picture 1346673906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699379" y="4061669"/>
            <a:ext cx="1508199" cy="565574"/>
          </a:xfrm>
          <a:prstGeom prst="rect">
            <a:avLst/>
          </a:prstGeom>
        </p:spPr>
      </p:pic>
      <p:sp>
        <p:nvSpPr>
          <p:cNvPr id="833454444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BB733FD-49E5-AAD9-ABC0-4A62251CC129}" type="slidenum">
              <a:rPr/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1432053" name="Rectangle: Rounded Corners 1981432052"/>
              <p:cNvSpPr/>
              <p:nvPr/>
            </p:nvSpPr>
            <p:spPr bwMode="auto">
              <a:xfrm>
                <a:off x="470207" y="667769"/>
                <a:ext cx="4343874" cy="605116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chemeClr val="accent2">
                    <a:lumMod val="40000"/>
                    <a:lumOff val="60000"/>
                  </a:schemeClr>
                </a:fgClr>
                <a:bgClr>
                  <a:srgbClr val="FFFFFF"/>
                </a:bgClr>
              </a:pattFill>
              <a:ln w="19049" cap="flat" cmpd="sng" algn="ctr">
                <a:solidFill>
                  <a:schemeClr val="accent2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ru-RU" sz="2000" b="0" i="0" u="none" strike="noStrike" cap="none" spc="0">
                    <a:solidFill>
                      <a:schemeClr val="tx1"/>
                    </a:solidFill>
                    <a:latin typeface="Ubuntu"/>
                    <a:ea typeface="Ubuntu"/>
                    <a:cs typeface="Ubuntu"/>
                  </a:rPr>
                  <a:t>Функция полезности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2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±</m:t>
                                    </m:r>
                                    <m:r>
                                      <a:rPr sz="20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𝑖𝑗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81432053" name="Rectangle: Rounded Corners 19814320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07" y="667769"/>
                <a:ext cx="4343874" cy="605116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l="-698"/>
                </a:stretch>
              </a:blipFill>
              <a:ln w="19049" cap="flat" cmpd="sng" algn="ctr">
                <a:solidFill>
                  <a:schemeClr val="accent2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4118947" name="Rectangle: Rounded Corners 884118946"/>
              <p:cNvSpPr/>
              <p:nvPr/>
            </p:nvSpPr>
            <p:spPr bwMode="auto">
              <a:xfrm>
                <a:off x="6239847" y="667769"/>
                <a:ext cx="3213632" cy="605116"/>
              </a:xfrm>
              <a:prstGeom prst="roundRect">
                <a:avLst>
                  <a:gd name="adj" fmla="val 16667"/>
                </a:avLst>
              </a:prstGeom>
              <a:pattFill prst="pct10">
                <a:fgClr>
                  <a:schemeClr val="accent2">
                    <a:lumMod val="60000"/>
                    <a:lumOff val="40000"/>
                  </a:schemeClr>
                </a:fgClr>
                <a:bgClr>
                  <a:srgbClr val="FFFFFF"/>
                </a:bgClr>
              </a:pattFill>
              <a:ln w="19049" cap="flat" cmpd="sng" algn="ctr">
                <a:solidFill>
                  <a:schemeClr val="accent2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ru-RU" sz="2000" b="0" i="0" u="none" strike="noStrike" cap="none" spc="0">
                    <a:solidFill>
                      <a:schemeClr val="tx1"/>
                    </a:solidFill>
                    <a:latin typeface="Ubuntu"/>
                    <a:ea typeface="Ubuntu"/>
                    <a:cs typeface="Ubuntu"/>
                  </a:rPr>
                  <a:t>Функция сети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 u="none" strike="no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sz="20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ru-RU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ru-RU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 lang="ru-RU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sSup>
                          <m:sSupPr>
                            <m:ctrlPr>
                              <a:rPr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  <m:r>
                          <a:rPr lang="ru-RU" sz="20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4118947" name="Rectangle: Rounded Corners 8841189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9847" y="667769"/>
                <a:ext cx="3213632" cy="605116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l="-943"/>
                </a:stretch>
              </a:blipFill>
              <a:ln w="19049" cap="flat" cmpd="sng" algn="ctr">
                <a:solidFill>
                  <a:schemeClr val="accent2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7841595" name="TextBox 1717841594"/>
              <p:cNvSpPr txBox="1"/>
              <p:nvPr/>
            </p:nvSpPr>
            <p:spPr bwMode="auto">
              <a:xfrm>
                <a:off x="470207" y="2888732"/>
                <a:ext cx="4561160" cy="54026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1400">
                    <a:latin typeface="Ubuntu"/>
                    <a:ea typeface="Ubuntu"/>
                    <a:cs typeface="Ubuntu"/>
                  </a:rPr>
                  <a:t>Функция полезности - линейная комбинация вектора параметров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β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>
                    <a:latin typeface="Ubuntu"/>
                    <a:ea typeface="Ubuntu"/>
                    <a:cs typeface="Ubuntu"/>
                  </a:rPr>
                  <a:t> и функций сети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e>
                            </m:d>
                          </m:sup>
                        </m:sSup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717841595" name="TextBox 1717841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07" y="2888732"/>
                <a:ext cx="4561160" cy="540267"/>
              </a:xfrm>
              <a:prstGeom prst="rect">
                <a:avLst/>
              </a:prstGeom>
              <a:blipFill>
                <a:blip r:embed="rId11"/>
                <a:stretch>
                  <a:fillRect l="-401" t="-2273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665825" name="PlaceHolder 1"/>
          <p:cNvSpPr>
            <a:spLocks noGrp="1"/>
          </p:cNvSpPr>
          <p:nvPr>
            <p:ph type="title"/>
          </p:nvPr>
        </p:nvSpPr>
        <p:spPr bwMode="auto">
          <a:xfrm>
            <a:off x="150066" y="84254"/>
            <a:ext cx="4373069" cy="982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Оценки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684918318" name="TextBox 684918317"/>
          <p:cNvSpPr txBox="1"/>
          <p:nvPr/>
        </p:nvSpPr>
        <p:spPr bwMode="auto">
          <a:xfrm>
            <a:off x="204666" y="1742511"/>
            <a:ext cx="175952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 err="1">
                <a:latin typeface="Ubuntu"/>
                <a:ea typeface="Ubuntu"/>
                <a:cs typeface="Ubuntu"/>
              </a:rPr>
              <a:t>Средняя</a:t>
            </a:r>
            <a:r>
              <a:rPr dirty="0">
                <a:latin typeface="Ubuntu"/>
                <a:ea typeface="Ubuntu"/>
                <a:cs typeface="Ubuntu"/>
              </a:rPr>
              <a:t> </a:t>
            </a:r>
            <a:r>
              <a:rPr dirty="0" err="1">
                <a:latin typeface="Ubuntu"/>
                <a:ea typeface="Ubuntu"/>
                <a:cs typeface="Ubuntu"/>
              </a:rPr>
              <a:t>степень</a:t>
            </a:r>
            <a:r>
              <a:rPr dirty="0">
                <a:latin typeface="Ubuntu"/>
                <a:ea typeface="Ubuntu"/>
                <a:cs typeface="Ubuntu"/>
              </a:rPr>
              <a:t> : 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10.555</a:t>
            </a:r>
            <a:endParaRPr dirty="0">
              <a:latin typeface="Ubuntu"/>
              <a:cs typeface="Ubuntu"/>
            </a:endParaRPr>
          </a:p>
        </p:txBody>
      </p:sp>
      <p:pic>
        <p:nvPicPr>
          <p:cNvPr id="46034280" name="Picture 4603427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4666" y="2146719"/>
            <a:ext cx="3646620" cy="2431080"/>
          </a:xfrm>
          <a:prstGeom prst="rect">
            <a:avLst/>
          </a:prstGeom>
        </p:spPr>
      </p:pic>
      <p:sp>
        <p:nvSpPr>
          <p:cNvPr id="1066350803" name=" 1066350802"/>
          <p:cNvSpPr/>
          <p:nvPr/>
        </p:nvSpPr>
        <p:spPr bwMode="auto">
          <a:xfrm>
            <a:off x="204666" y="5206272"/>
            <a:ext cx="3355594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Средний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 </a:t>
            </a: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коэффициент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 </a:t>
            </a: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кластеризации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: 0,083</a:t>
            </a:r>
            <a:b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</a:b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Всего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 </a:t>
            </a: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замкнутых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 </a:t>
            </a:r>
            <a:r>
              <a:rPr sz="1200" b="0" i="0" u="none" dirty="0" err="1">
                <a:solidFill>
                  <a:srgbClr val="323232"/>
                </a:solidFill>
                <a:latin typeface="Ubuntu"/>
                <a:ea typeface="Ubuntu"/>
                <a:cs typeface="Ubuntu"/>
              </a:rPr>
              <a:t>триад</a:t>
            </a:r>
            <a:r>
              <a:rPr sz="1200" b="0" i="0" u="none" dirty="0">
                <a:solidFill>
                  <a:srgbClr val="323232"/>
                </a:solidFill>
                <a:latin typeface="Ubuntu"/>
                <a:ea typeface="Ubuntu"/>
                <a:cs typeface="Ubuntu"/>
              </a:rPr>
              <a:t>: 7314</a:t>
            </a:r>
            <a:endParaRPr dirty="0">
              <a:latin typeface="Ubuntu"/>
              <a:cs typeface="Ubuntu"/>
            </a:endParaRPr>
          </a:p>
        </p:txBody>
      </p:sp>
      <p:pic>
        <p:nvPicPr>
          <p:cNvPr id="119267429" name="Picture 11926742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4138" y="7148012"/>
            <a:ext cx="3701221" cy="2467480"/>
          </a:xfrm>
          <a:prstGeom prst="rect">
            <a:avLst/>
          </a:prstGeom>
        </p:spPr>
      </p:pic>
      <p:pic>
        <p:nvPicPr>
          <p:cNvPr id="1317125952" name="Picture 131712595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962523" y="1066799"/>
            <a:ext cx="6277950" cy="2295461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21300097" name="TextBox 1921300096"/>
              <p:cNvSpPr txBox="1"/>
              <p:nvPr/>
            </p:nvSpPr>
            <p:spPr bwMode="auto">
              <a:xfrm>
                <a:off x="4962523" y="3626578"/>
                <a:ext cx="6914856" cy="1579694"/>
              </a:xfrm>
              <a:prstGeom prst="rect">
                <a:avLst/>
              </a:prstGeom>
              <a:noFill/>
              <a:effectLst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184750" indent="-184750">
                  <a:buFont typeface="Arial"/>
                  <a:buChar char="•"/>
                  <a:defRPr/>
                </a:pPr>
                <a:r>
                  <a:rPr sz="1600" b="0" i="0" u="none">
                    <a:solidFill>
                      <a:srgbClr val="323232"/>
                    </a:solidFill>
                    <a:latin typeface="Ubuntu"/>
                    <a:ea typeface="Ubuntu"/>
                    <a:cs typeface="Ubuntu"/>
                  </a:rPr>
                  <a:t>Overall maximum convergence ratio:    0.0508 &lt; 0.25 Говорит о сходимости модели</a:t>
                </a:r>
                <a:endParaRPr sz="1600" b="0" i="0" u="none">
                  <a:solidFill>
                    <a:srgbClr val="323232"/>
                  </a:solidFill>
                  <a:latin typeface="Ubuntu"/>
                  <a:cs typeface="Ubuntu"/>
                </a:endParaRPr>
              </a:p>
              <a:p>
                <a:pPr marL="184750" indent="-184750">
                  <a:buFont typeface="Arial"/>
                  <a:buChar char="•"/>
                  <a:defRPr/>
                </a:pPr>
                <a:r>
                  <a:rPr sz="1600" b="0" i="0" u="none">
                    <a:solidFill>
                      <a:srgbClr val="323232"/>
                    </a:solidFill>
                    <a:latin typeface="Ubuntu"/>
                    <a:ea typeface="Ubuntu"/>
                    <a:cs typeface="Ubuntu"/>
                  </a:rPr>
                  <a:t>Для каждого параметра |t-ratio| &lt; 0.1 Говорит о статистической значимости параметров.</a:t>
                </a:r>
                <a:endParaRPr sz="1600" b="0" i="0" u="none">
                  <a:solidFill>
                    <a:srgbClr val="323232"/>
                  </a:solidFill>
                  <a:latin typeface="Ubuntu"/>
                  <a:cs typeface="Ubuntu"/>
                </a:endParaRPr>
              </a:p>
              <a:p>
                <a:pPr marL="184750" indent="-184750">
                  <a:buFont typeface="Arial"/>
                  <a:buChar char="•"/>
                  <a:defRPr/>
                </a:pPr>
                <a:r>
                  <a:rPr sz="1600" b="0" i="0" u="none">
                    <a:solidFill>
                      <a:srgbClr val="323232"/>
                    </a:solidFill>
                    <a:latin typeface="Ubuntu"/>
                    <a:ea typeface="Ubuntu"/>
                    <a:cs typeface="Ubuntu"/>
                  </a:rPr>
                  <a:t>Оценка каждого из параметров находится в диапазоне 2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ru-RU" sz="1600" u="none" strike="noStrike" cap="none" spc="0">
                            <a:solidFill>
                              <a:srgbClr val="323232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𝜎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600" b="0" i="1" u="none">
                  <a:solidFill>
                    <a:srgbClr val="323232"/>
                  </a:solidFill>
                  <a:latin typeface="Ubuntu"/>
                  <a:cs typeface="Ubuntu"/>
                </a:endParaRPr>
              </a:p>
              <a:p>
                <a:pPr>
                  <a:defRPr/>
                </a:pPr>
                <a:r>
                  <a:rPr sz="1600" b="0" i="0" u="none">
                    <a:solidFill>
                      <a:srgbClr val="323232"/>
                    </a:solidFill>
                    <a:latin typeface="Ubuntu"/>
                    <a:ea typeface="Ubuntu"/>
                    <a:cs typeface="Ubuntu"/>
                  </a:rPr>
                  <a:t>Все оцененные параметры являются значимыми.</a:t>
                </a:r>
                <a:endParaRPr sz="180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1921300097" name="TextBox 1921300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2523" y="3626578"/>
                <a:ext cx="6914856" cy="1579694"/>
              </a:xfrm>
              <a:prstGeom prst="rect">
                <a:avLst/>
              </a:prstGeom>
              <a:blipFill>
                <a:blip r:embed="rId5"/>
                <a:stretch>
                  <a:fillRect l="-441" t="-772" b="-5019"/>
                </a:stretch>
              </a:blipFill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/>
          <p:cNvCxnSpPr>
            <a:cxnSpLocks/>
          </p:cNvCxnSpPr>
          <p:nvPr/>
        </p:nvCxnSpPr>
        <p:spPr bwMode="auto">
          <a:xfrm flipH="1">
            <a:off x="4253358" y="1424420"/>
            <a:ext cx="0" cy="4995429"/>
          </a:xfrm>
          <a:prstGeom prst="line">
            <a:avLst/>
          </a:prstGeom>
          <a:ln w="6350" cap="flat" cmpd="sng" algn="ctr">
            <a:solidFill>
              <a:schemeClr val="accent1">
                <a:shade val="95000"/>
                <a:satMod val="105000"/>
                <a:alpha val="99999"/>
              </a:schemeClr>
            </a:solidFill>
            <a:prstDash val="solid"/>
            <a:miter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439856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10BE0AB-A3BC-AD4F-20EA-9B7B49F21973}" type="slidenum">
              <a:rPr/>
              <a:t>6</a:t>
            </a:fld>
            <a:endParaRPr/>
          </a:p>
        </p:txBody>
      </p:sp>
      <p:sp>
        <p:nvSpPr>
          <p:cNvPr id="1885405403" name="Arrow: Left 1885405402"/>
          <p:cNvSpPr/>
          <p:nvPr/>
        </p:nvSpPr>
        <p:spPr bwMode="auto">
          <a:xfrm>
            <a:off x="5076822" y="7148012"/>
            <a:ext cx="4591049" cy="1076324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sz="1100">
                <a:latin typeface="Ubuntu"/>
                <a:ea typeface="Ubuntu"/>
                <a:cs typeface="Ubuntu"/>
              </a:rPr>
              <a:t>Явный выброс. Пока не знаю как его убрать. Странно как он мог получиться. По специфике данных такого не должно быть.</a:t>
            </a:r>
            <a:endParaRPr sz="1100">
              <a:latin typeface="Ubuntu"/>
              <a:cs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066199" name="PlaceHolder 1"/>
          <p:cNvSpPr>
            <a:spLocks noGrp="1"/>
          </p:cNvSpPr>
          <p:nvPr>
            <p:ph type="title"/>
          </p:nvPr>
        </p:nvSpPr>
        <p:spPr bwMode="auto">
          <a:xfrm>
            <a:off x="609478" y="411300"/>
            <a:ext cx="2746519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Результаты 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839411855" name="TextBox 839411854"/>
          <p:cNvSpPr txBox="1"/>
          <p:nvPr/>
        </p:nvSpPr>
        <p:spPr bwMode="auto">
          <a:xfrm>
            <a:off x="609478" y="1457323"/>
            <a:ext cx="983061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marL="217793" indent="-217793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Наличие 7314 замкнутых троек указывает на существование локальных кластеров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исходящих связей снижается вероятность появления новой связи</a:t>
            </a:r>
            <a:endParaRPr sz="1600" b="0" i="0" u="none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исходящий связей увеличивается частота принятия решения актором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Выраженный эффект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стажа снижается сила эффекта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060764279" name="TextBox 2060764278"/>
          <p:cNvSpPr txBox="1"/>
          <p:nvPr/>
        </p:nvSpPr>
        <p:spPr bwMode="auto">
          <a:xfrm>
            <a:off x="3182324" y="5581649"/>
            <a:ext cx="530542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410005032" name="PlaceHolder 1"/>
          <p:cNvSpPr>
            <a:spLocks noGrp="1"/>
          </p:cNvSpPr>
          <p:nvPr/>
        </p:nvSpPr>
        <p:spPr bwMode="auto">
          <a:xfrm>
            <a:off x="7486529" y="5049974"/>
            <a:ext cx="3361784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Спасибо за внимание!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1563209676" name="TextBox 1563209675"/>
          <p:cNvSpPr txBox="1"/>
          <p:nvPr/>
        </p:nvSpPr>
        <p:spPr bwMode="auto">
          <a:xfrm>
            <a:off x="609479" y="2768322"/>
            <a:ext cx="8909534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Тенденцию к формированию транзитивных троек можно интерпретировать как стремление к кластеризации. В таком случае, последний пункт можно трактовать так: с увеличением стажа увеличивается вероятность создания новых связей вне своей предметной области\кафедры\факультета.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85733275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6CC6132C-6B34-B178-8E85-70D3372B92CC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420176" name="PlaceHolder 1"/>
          <p:cNvSpPr>
            <a:spLocks noGrp="1"/>
          </p:cNvSpPr>
          <p:nvPr>
            <p:ph type="title"/>
          </p:nvPr>
        </p:nvSpPr>
        <p:spPr bwMode="auto">
          <a:xfrm>
            <a:off x="323727" y="427154"/>
            <a:ext cx="2020394" cy="6301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1800"/>
              <a:t>Дополнения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2353732" name="TextBox 1612353731"/>
              <p:cNvSpPr txBox="1"/>
              <p:nvPr/>
            </p:nvSpPr>
            <p:spPr bwMode="auto">
              <a:xfrm>
                <a:off x="323728" y="1142998"/>
                <a:ext cx="11599859" cy="435066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Распределение вероятностей для переходов  сети может быть задано разными сценариями</a:t>
                </a:r>
              </a:p>
              <a:p>
                <a:pPr>
                  <a:defRPr/>
                </a:pPr>
                <a:endParaRPr sz="1800">
                  <a:latin typeface="Ubuntu"/>
                  <a:cs typeface="Ubuntu"/>
                </a:endParaRPr>
              </a:p>
              <a:p>
                <a:pPr marL="195764" indent="-195764">
                  <a:buAutoNum type="arabicPeriod"/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Диктаторский</a:t>
                </a:r>
                <a:endParaRPr sz="1800">
                  <a:latin typeface="Ubuntu"/>
                  <a:cs typeface="Ubuntu"/>
                </a:endParaRPr>
              </a:p>
              <a:p>
                <a:pPr lvl="2"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	1.1Односторонняя инициатива </a:t>
                </a:r>
                <a:br>
                  <a:rPr sz="1800">
                    <a:latin typeface="Ubuntu"/>
                    <a:ea typeface="Ubuntu"/>
                    <a:cs typeface="Ubuntu"/>
                  </a:rPr>
                </a:br>
                <a:r>
                  <a:rPr sz="1800">
                    <a:latin typeface="Ubuntu"/>
                    <a:ea typeface="Ubuntu"/>
                    <a:cs typeface="Ubuntu"/>
                  </a:rPr>
                  <a:t>		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8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sz="18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  <m:r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 </m:t>
                        </m:r>
                        <m:f>
                          <m:f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±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±</m:t>
                                                    </m:r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800">
                    <a:latin typeface="Ubuntu"/>
                    <a:ea typeface="Ubuntu"/>
                    <a:cs typeface="Ubuntu"/>
                  </a:rPr>
                  <a:t> </a:t>
                </a:r>
                <a:endParaRPr sz="1800">
                  <a:latin typeface="Ubuntu"/>
                  <a:cs typeface="Ubuntu"/>
                </a:endParaRPr>
              </a:p>
              <a:p>
                <a:pPr marL="595814" lvl="1" indent="-195764" algn="l">
                  <a:buAutoNum type="arabicPeriod"/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2Двусторонняя инициатива (вероятность того, что j примет предложение связи i)</a:t>
                </a:r>
                <a:br>
                  <a:rPr sz="1800">
                    <a:latin typeface="Ubuntu"/>
                    <a:ea typeface="Ubuntu"/>
                    <a:cs typeface="Ubuntu"/>
                  </a:rPr>
                </a:br>
                <a:r>
                  <a:rPr sz="1800">
                    <a:latin typeface="Ubuntu"/>
                    <a:ea typeface="Ubuntu"/>
                    <a:cs typeface="Ubuntu"/>
                  </a:rPr>
                  <a:t>	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  <m:r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 </m:t>
                        </m:r>
                        <m:f>
                          <m:f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±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±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800" b="0" i="0" u="none" strike="noStrike" cap="none" spc="0">
                  <a:solidFill>
                    <a:srgbClr val="000000"/>
                  </a:solidFill>
                  <a:latin typeface="Ubuntu"/>
                  <a:cs typeface="Ubuntu"/>
                </a:endParaRPr>
              </a:p>
              <a:p>
                <a:pPr lvl="1" algn="l"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2.Взаимный сценарий</a:t>
                </a:r>
                <a:endParaRPr sz="1800">
                  <a:latin typeface="Ubuntu"/>
                  <a:cs typeface="Ubuntu"/>
                </a:endParaRPr>
              </a:p>
              <a:p>
                <a:pPr lvl="1" algn="l">
                  <a:defRPr/>
                </a:pPr>
                <a:r>
                  <a:rPr sz="1800">
                    <a:latin typeface="Ubuntu"/>
                    <a:ea typeface="Ubuntu"/>
                    <a:cs typeface="Ubuntu"/>
                  </a:rPr>
                  <a:t>	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𝛽</m:t>
                            </m:r>
                          </m:e>
                        </m:d>
                        <m:r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>
                          <m:f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𝑥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±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𝑖𝑗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,</m:t>
                                        </m:r>
                                        <m: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h</m:t>
                                </m:r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±</m:t>
                                                    </m:r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sz="18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sz="18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sz="1800" i="1">
                                                            <a:latin typeface="Cambria Math" panose="02040503050406030204" pitchFamily="18" charset="0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sz="1800">
                                                            <a:latin typeface="Cambria Math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  <m:t>±</m:t>
                                                        </m:r>
                                                        <m:r>
                                                          <a:rPr sz="1800">
                                                            <a:latin typeface="Cambria Math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  <m:t>𝑖𝑗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sz="18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sz="18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sz="18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sz="1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sz="18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sz="1800" i="1">
                                                        <a:latin typeface="Cambria Math" panose="02040503050406030204" pitchFamily="18" charset="0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sz="1800">
                                                        <a:latin typeface="Cambria Math"/>
                                                        <a:ea typeface="Cambria Math"/>
                                                        <a:cs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sz="1800" i="1">
                                                            <a:latin typeface="Cambria Math" panose="02040503050406030204" pitchFamily="18" charset="0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sz="1800">
                                                            <a:latin typeface="Cambria Math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  <m:t>±</m:t>
                                                        </m:r>
                                                        <m:r>
                                                          <a:rPr sz="1800">
                                                            <a:latin typeface="Cambria Math"/>
                                                            <a:ea typeface="Cambria Math"/>
                                                            <a:cs typeface="Cambria Math"/>
                                                          </a:rPr>
                                                          <m:t>𝑖𝑗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sz="1800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sz="18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sz="18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𝑖𝑗</m:t>
                                </m:r>
                              </m:sub>
                            </m:sSub>
                          </m:sup>
                        </m:sSup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800">
                  <a:latin typeface="Ubuntu"/>
                  <a:cs typeface="Ubuntu"/>
                </a:endParaRPr>
              </a:p>
              <a:p>
                <a:pPr marL="595814" lvl="1" indent="-195764" algn="l">
                  <a:buAutoNum type="arabicPeriod"/>
                  <a:defRPr/>
                </a:pPr>
                <a:endParaRPr sz="1800">
                  <a:latin typeface="Ubuntu"/>
                  <a:cs typeface="Ubuntu"/>
                </a:endParaRPr>
              </a:p>
              <a:p>
                <a:pPr lvl="1" algn="l">
                  <a:defRPr/>
                </a:pPr>
                <a:endParaRPr sz="1800"/>
              </a:p>
            </p:txBody>
          </p:sp>
        </mc:Choice>
        <mc:Fallback>
          <p:sp>
            <p:nvSpPr>
              <p:cNvPr id="1612353732" name="TextBox 16123537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28" y="1142998"/>
                <a:ext cx="11599859" cy="4350664"/>
              </a:xfrm>
              <a:prstGeom prst="rect">
                <a:avLst/>
              </a:prstGeom>
              <a:blipFill>
                <a:blip r:embed="rId2"/>
                <a:stretch>
                  <a:fillRect l="-420" t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731078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ADF3DB6C-06A9-8CB4-5CF5-D696AB29277D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95157" name="PlaceHolder 1"/>
          <p:cNvSpPr>
            <a:spLocks noGrp="1"/>
          </p:cNvSpPr>
          <p:nvPr>
            <p:ph type="title"/>
          </p:nvPr>
        </p:nvSpPr>
        <p:spPr bwMode="auto">
          <a:xfrm>
            <a:off x="277197" y="293803"/>
            <a:ext cx="1753694" cy="658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Дополнения</a:t>
            </a:r>
            <a:endParaRPr sz="2600">
              <a:latin typeface="Ubuntu"/>
              <a:cs typeface="Ubuntu"/>
            </a:endParaRPr>
          </a:p>
        </p:txBody>
      </p:sp>
      <p:sp>
        <p:nvSpPr>
          <p:cNvPr id="219913772" name="TextBox 219913771"/>
          <p:cNvSpPr txBox="1"/>
          <p:nvPr/>
        </p:nvSpPr>
        <p:spPr bwMode="auto">
          <a:xfrm>
            <a:off x="277197" y="857248"/>
            <a:ext cx="2111942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Оценка параметров</a:t>
            </a:r>
            <a:endParaRPr sz="1600">
              <a:latin typeface="Ubuntu"/>
              <a:cs typeface="Ubunt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1583835" name="TextBox 2031583834"/>
              <p:cNvSpPr txBox="1"/>
              <p:nvPr/>
            </p:nvSpPr>
            <p:spPr bwMode="auto">
              <a:xfrm>
                <a:off x="277198" y="1608572"/>
                <a:ext cx="10158522" cy="4084532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1400" i="0" dirty="0">
                    <a:latin typeface="Ubuntu"/>
                    <a:ea typeface="Ubuntu"/>
                    <a:cs typeface="Ubuntu"/>
                  </a:rPr>
                  <a:t>В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силу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того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,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что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данные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в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виде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снимков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сети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для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оценки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параметров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используется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модифицированный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метод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моментов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[1].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Оценки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параметров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не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могут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быть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рассчитаны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аналитически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для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акторной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модели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,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но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могут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быть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аппроксимированы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с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помощью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симуляций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Монте-Карло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.</a:t>
                </a:r>
                <a:endParaRPr sz="1400" i="0" dirty="0">
                  <a:latin typeface="Ubuntu"/>
                  <a:cs typeface="Ubuntu"/>
                </a:endParaRPr>
              </a:p>
              <a:p>
                <a:pPr>
                  <a:defRPr/>
                </a:pPr>
                <a:endParaRPr sz="1400" i="0" dirty="0">
                  <a:latin typeface="Ubuntu"/>
                  <a:cs typeface="Ubuntu"/>
                </a:endParaRPr>
              </a:p>
              <a:p>
                <a:pPr algn="l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θ</m:t>
                      </m:r>
                      <m: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ρ</m:t>
                      </m:r>
                      <m: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  <a:endParaRPr sz="1400" i="0" dirty="0">
                  <a:latin typeface="Ubuntu"/>
                  <a:cs typeface="Ubuntu"/>
                </a:endParaRPr>
              </a:p>
              <a:p>
                <a:pPr>
                  <a:defRPr/>
                </a:pPr>
                <a:endParaRPr sz="1400" i="0" dirty="0">
                  <a:latin typeface="Ubuntu"/>
                  <a:cs typeface="Ubuntu"/>
                </a:endParaRPr>
              </a:p>
              <a:p>
                <a:pPr marL="239821" indent="-239821">
                  <a:buFont typeface="Arial"/>
                  <a:buChar char="•"/>
                  <a:defRPr/>
                </a:pPr>
                <a:r>
                  <a:rPr sz="1400" i="0" dirty="0" err="1">
                    <a:latin typeface="Ubuntu"/>
                    <a:ea typeface="Ubuntu"/>
                    <a:cs typeface="Ubuntu"/>
                  </a:rPr>
                  <a:t>Параметр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ρ</m:t>
                        </m:r>
                      </m:e>
                      <m:sub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влияющий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на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общее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количество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изменений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вычисляется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с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использования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расстояний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Хэмминга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(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метрика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различия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или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расстояния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для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объектов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одинаковой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размерности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).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Статистика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:</a:t>
                </a:r>
                <a:br>
                  <a:rPr sz="1400" i="0" dirty="0">
                    <a:latin typeface="Ubuntu"/>
                    <a:ea typeface="Ubuntu"/>
                    <a:cs typeface="Ubuntu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400">
                        <a:latin typeface="Cambria Math"/>
                        <a:ea typeface="Cambria Math"/>
                        <a:cs typeface="Cambria Math"/>
                      </a:rPr>
                      <m:t>D</m:t>
                    </m:r>
                    <m:d>
                      <m:d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400" u="none" strike="noStrike" cap="none" spc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sz="1400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ij</m:t>
                        </m:r>
                      </m:sub>
                      <m:sup/>
                      <m:e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ij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sSub>
                          <m:sSubPr>
                            <m:ctrlPr>
                              <a:rPr sz="1400" i="1" u="none" strike="noStrike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sz="1400" u="none" strike="noStrike">
                                <a:latin typeface="Cambria Math"/>
                                <a:ea typeface="Cambria Math"/>
                                <a:cs typeface="Cambria Math"/>
                              </a:rPr>
                              <m:t>m</m:t>
                            </m:r>
                          </m:sub>
                        </m:sSub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  <m: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 − </m:t>
                        </m:r>
                      </m:e>
                    </m:nary>
                    <m:sSub>
                      <m:sSubPr>
                        <m:ctrlPr>
                          <a:rPr sz="1400" i="1" u="none" strike="noStrike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ij</m:t>
                        </m:r>
                      </m:sub>
                    </m:sSub>
                    <m: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(</m:t>
                    </m:r>
                    <m:sSub>
                      <m:sSubPr>
                        <m:ctrlPr>
                          <a:rPr sz="1400" i="1" u="none" strike="noStrike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 u="none" strike="noStrike" cap="none" spc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m</m:t>
                        </m:r>
                      </m:sub>
                    </m:sSub>
                    <m: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)</m:t>
                    </m:r>
                  </m:oMath>
                </a14:m>
                <a:endParaRPr sz="1400" i="0" dirty="0">
                  <a:latin typeface="Ubuntu"/>
                  <a:cs typeface="Ubuntu"/>
                </a:endParaRPr>
              </a:p>
              <a:p>
                <a:pPr marL="239821" indent="-239821">
                  <a:buFont typeface="Arial"/>
                  <a:buChar char="•"/>
                  <a:defRPr/>
                </a:pPr>
                <a:r>
                  <a:rPr sz="1400" i="0" dirty="0" err="1">
                    <a:latin typeface="Ubuntu"/>
                    <a:ea typeface="Ubuntu"/>
                    <a:cs typeface="Ubuntu"/>
                  </a:rPr>
                  <a:t>Параметр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α</m:t>
                        </m:r>
                      </m:e>
                      <m:sub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показывающий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как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сильно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влияет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на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скорость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изменения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ковариата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актора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.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Статистика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:</a:t>
                </a:r>
                <a:br>
                  <a:rPr sz="1400" i="0" dirty="0">
                    <a:latin typeface="Ubuntu"/>
                    <a:ea typeface="Ubuntu"/>
                    <a:cs typeface="Ubuntu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400">
                        <a:latin typeface="Cambria Math"/>
                        <a:ea typeface="Cambria Math"/>
                        <a:cs typeface="Cambria Math"/>
                      </a:rPr>
                      <m:t>A</m:t>
                    </m:r>
                    <m:d>
                      <m:d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m</m:t>
                                    </m:r>
                                  </m:sub>
                                </m:sSub>
                              </m:e>
                            </m:d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i</m:t>
                                </m:r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j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i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k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X</m:t>
                                    </m:r>
                                    <m:d>
                                      <m:dPr>
                                        <m:ctrlPr>
                                          <a:rPr sz="14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sz="1400" i="1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sz="14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t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sz="1400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  <m:t>m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i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j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4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4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sz="14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+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i</m:t>
                                    </m:r>
                                    <m: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sz="1400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j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sz="1400" i="1"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sz="1400" i="1"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sz="14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sz="1400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sz="1400" i="0" dirty="0">
                  <a:latin typeface="Ubuntu"/>
                  <a:cs typeface="Ubuntu"/>
                </a:endParaRPr>
              </a:p>
              <a:p>
                <a:pPr marL="239821" indent="-239821">
                  <a:buFont typeface="Arial"/>
                  <a:buChar char="•"/>
                  <a:defRPr/>
                </a:pPr>
                <a:endParaRPr sz="1400" i="0" dirty="0">
                  <a:latin typeface="Ubuntu"/>
                  <a:cs typeface="Ubuntu"/>
                </a:endParaRPr>
              </a:p>
              <a:p>
                <a:pPr marL="239821" indent="-239821">
                  <a:buFont typeface="Arial"/>
                  <a:buChar char="•"/>
                  <a:defRPr/>
                </a:pPr>
                <a:r>
                  <a:rPr sz="1400" i="0" dirty="0" err="1">
                    <a:latin typeface="Ubuntu"/>
                    <a:ea typeface="Ubuntu"/>
                    <a:cs typeface="Ubuntu"/>
                  </a:rPr>
                  <a:t>Для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функций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сети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ij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,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большие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значения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β</m:t>
                        </m:r>
                      </m:e>
                      <m:sub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значат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стремление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к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сетям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,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где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p>
                            <m:d>
                              <m:dPr>
                                <m:ctrlPr>
                                  <a:rPr sz="1400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±</m:t>
                                </m:r>
                                <m:r>
                                  <m:rPr>
                                    <m:sty m:val="p"/>
                                  </m:rPr>
                                  <a:rPr sz="1400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ij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sz="1400" i="0" dirty="0">
                    <a:latin typeface="Ubuntu"/>
                    <a:ea typeface="Ubuntu"/>
                    <a:cs typeface="Ubuntu"/>
                  </a:rPr>
                  <a:t> </a:t>
                </a:r>
                <a:r>
                  <a:rPr sz="1400" i="0" dirty="0" err="1">
                    <a:latin typeface="Ubuntu"/>
                    <a:ea typeface="Ubuntu"/>
                    <a:cs typeface="Ubuntu"/>
                  </a:rPr>
                  <a:t>больше</a:t>
                </a:r>
                <a:r>
                  <a:rPr sz="1400" i="0" dirty="0">
                    <a:latin typeface="Ubuntu"/>
                    <a:ea typeface="Ubuntu"/>
                    <a:cs typeface="Ubuntu"/>
                  </a:rPr>
                  <a:t>.</a:t>
                </a:r>
                <a:r>
                  <a:rPr lang="ru-RU" sz="1400" b="0" i="0" u="none" strike="noStrike" cap="none" spc="0" dirty="0">
                    <a:solidFill>
                      <a:srgbClr val="000000"/>
                    </a:solidFill>
                    <a:latin typeface="Ubuntu"/>
                    <a:ea typeface="Ubuntu"/>
                    <a:cs typeface="Ubuntu"/>
                  </a:rPr>
                  <a:t> Статистика:</a:t>
                </a:r>
                <a:br>
                  <a:rPr sz="1400" i="0" dirty="0">
                    <a:latin typeface="Ubuntu"/>
                    <a:ea typeface="Ubuntu"/>
                    <a:cs typeface="Ubuntu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sz="1400" i="1" u="none" strike="noStrike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</m:sub>
                    </m:sSub>
                    <m: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X</m:t>
                    </m:r>
                    <m: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(</m:t>
                    </m:r>
                    <m:sSub>
                      <m:sSubPr>
                        <m:ctrlPr>
                          <a:rPr sz="1400" i="1" u="none" strike="noStrike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m</m:t>
                        </m:r>
                      </m:sub>
                    </m:sSub>
                    <m:r>
                      <a:rPr lang="ru-RU" sz="1400" u="none" strike="noStrike" cap="none" spc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ambria Math"/>
                      </a:rPr>
                      <m:t>)) 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sz="1400" i="1" u="none" strike="noStrike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sz="1400" u="none" strike="noStrike"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i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k</m:t>
                            </m:r>
                          </m:sub>
                        </m:sSub>
                        <m:d>
                          <m:d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  <m: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sz="1400" i="1" u="none" strike="noStrike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1400" u="none" strike="noStrike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m</m:t>
                                </m:r>
                              </m:sub>
                            </m:sSub>
                            <m:r>
                              <a:rPr lang="ru-RU" sz="1400" u="none" strike="noStrike" cap="none" spc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sz="1400" i="0" dirty="0">
                  <a:latin typeface="Ubuntu"/>
                  <a:cs typeface="Ubuntu"/>
                </a:endParaRPr>
              </a:p>
            </p:txBody>
          </p:sp>
        </mc:Choice>
        <mc:Fallback>
          <p:sp>
            <p:nvSpPr>
              <p:cNvPr id="2031583835" name="TextBox 20315838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" y="1608572"/>
                <a:ext cx="10158522" cy="4084532"/>
              </a:xfrm>
              <a:prstGeom prst="rect">
                <a:avLst/>
              </a:prstGeom>
              <a:blipFill>
                <a:blip r:embed="rId2"/>
                <a:stretch>
                  <a:fillRect l="-180" t="-299" b="-29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2891193" name="TextBox 1602891192"/>
          <p:cNvSpPr txBox="1"/>
          <p:nvPr/>
        </p:nvSpPr>
        <p:spPr bwMode="auto">
          <a:xfrm>
            <a:off x="277198" y="6362699"/>
            <a:ext cx="2335684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marL="195764" indent="-195764">
              <a:buAutoNum type="arabicParenR"/>
              <a:defRPr/>
            </a:pPr>
            <a:r>
              <a:rPr sz="1400">
                <a:latin typeface="Ubuntu"/>
                <a:ea typeface="Ubuntu"/>
                <a:cs typeface="Ubuntu"/>
              </a:rPr>
              <a:t>Tom A.B. Snijders (2001)</a:t>
            </a:r>
            <a:endParaRPr sz="1400">
              <a:latin typeface="Ubuntu"/>
              <a:cs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927</Words>
  <Application>Microsoft Office PowerPoint</Application>
  <DocSecurity>0</DocSecurity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Symbol</vt:lpstr>
      <vt:lpstr>Times New Roman</vt:lpstr>
      <vt:lpstr>Ubuntu</vt:lpstr>
      <vt:lpstr>Wingdings</vt:lpstr>
      <vt:lpstr>Office Theme</vt:lpstr>
      <vt:lpstr>Выявление факторов влияющих на формирование научных групп и команд ТГУ на основе библиометрического анализа. </vt:lpstr>
      <vt:lpstr>Постановка задачи</vt:lpstr>
      <vt:lpstr>PowerPoint Presentation</vt:lpstr>
      <vt:lpstr>Описание модели SAOM</vt:lpstr>
      <vt:lpstr>PowerPoint Presentation</vt:lpstr>
      <vt:lpstr>Оценки</vt:lpstr>
      <vt:lpstr>Результаты </vt:lpstr>
      <vt:lpstr>Дополнения</vt:lpstr>
      <vt:lpstr>Дополнения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Сергей</cp:lastModifiedBy>
  <cp:revision>19</cp:revision>
  <dcterms:created xsi:type="dcterms:W3CDTF">2023-08-25T13:22:51Z</dcterms:created>
  <dcterms:modified xsi:type="dcterms:W3CDTF">2024-03-12T17:35:42Z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