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Выявление факторов влияющих на формирование научных групп и команд ТГУ на основе библиометрического анализа. </a:t>
            </a:r>
            <a:endParaRPr sz="3600" b="0" strike="noStrike" spc="-1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827121" y="4139023"/>
            <a:ext cx="8536437" cy="119497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Выполнил: Энгельке Сергей Алексеевич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руководитель: Кабанова Татьяна Валерьевна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консультант: Губанов Александр Валерьевич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981226768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E2E1EFD-4D61-B9B8-66AC-9702E407A7EB}" type="slidenum">
              <a:rPr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931539" name="PlaceHolder 1"/>
          <p:cNvSpPr>
            <a:spLocks noGrp="1"/>
          </p:cNvSpPr>
          <p:nvPr/>
        </p:nvSpPr>
        <p:spPr bwMode="auto">
          <a:xfrm flipH="0" flipV="0">
            <a:off x="323728" y="427153"/>
            <a:ext cx="2020393" cy="6301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Дополнения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242898" name=""/>
          <p:cNvSpPr txBox="1"/>
          <p:nvPr/>
        </p:nvSpPr>
        <p:spPr bwMode="auto">
          <a:xfrm flipH="0" flipV="0">
            <a:off x="2534625" y="3657600"/>
            <a:ext cx="18363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600">
              <a:latin typeface="Ubuntu"/>
              <a:cs typeface="Ubuntu"/>
            </a:endParaRPr>
          </a:p>
        </p:txBody>
      </p:sp>
      <p:sp>
        <p:nvSpPr>
          <p:cNvPr id="910463058" name=""/>
          <p:cNvSpPr txBox="1"/>
          <p:nvPr/>
        </p:nvSpPr>
        <p:spPr bwMode="auto">
          <a:xfrm flipH="0" flipV="0">
            <a:off x="323728" y="1089801"/>
            <a:ext cx="4804274" cy="36306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1. Зададим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2. Генерируем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в соответствии с экспоненциальным временем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3. Если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установить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и остановиться.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4. Выбираем случайный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.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.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используя распределение вероятностей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16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i="1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600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i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5. Выбираем случайным образом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, используя распределение вероятности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 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6. Задать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ΔT</m:t>
                      </m:r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7. Задать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</a:t>
            </a:r>
            <a:endParaRPr lang="ru-RU"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8. Вернуться к шагу (2).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646730303" name=""/>
          <p:cNvSpPr txBox="1"/>
          <p:nvPr/>
        </p:nvSpPr>
        <p:spPr bwMode="auto">
          <a:xfrm flipH="0" flipV="0">
            <a:off x="5563575" y="933450"/>
            <a:ext cx="13407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1904046" name=""/>
          <p:cNvSpPr txBox="1"/>
          <p:nvPr/>
        </p:nvSpPr>
        <p:spPr bwMode="auto">
          <a:xfrm flipH="0" flipV="0">
            <a:off x="242893" y="5431882"/>
            <a:ext cx="4985025" cy="6043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 b="0" i="0" u="none" strike="noStrike" cap="none" spc="0">
                <a:solidFill>
                  <a:schemeClr val="tx1"/>
                </a:solidFill>
                <a:latin typeface="Ubuntu"/>
                <a:cs typeface="Ubuntu"/>
              </a:rPr>
              <a:t>   Начальный для снимка сети момент времени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  <a:p>
            <a:pPr algn="l">
              <a:defRPr/>
            </a:pP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826039827" name=""/>
          <p:cNvSpPr txBox="1"/>
          <p:nvPr/>
        </p:nvSpPr>
        <p:spPr bwMode="auto">
          <a:xfrm flipH="0" flipV="0">
            <a:off x="160750" y="6094544"/>
            <a:ext cx="6146511" cy="579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- множество всех состояний (минишагов) в которое может измениться сеть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ru-RU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в следствии решения актора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lang="ru-RU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34486197" name=""/>
          <p:cNvSpPr/>
          <p:nvPr/>
        </p:nvSpPr>
        <p:spPr bwMode="auto">
          <a:xfrm flipH="0" flipV="0">
            <a:off x="6606562" y="1235462"/>
            <a:ext cx="1914524" cy="485775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99984711" name=""/>
          <p:cNvSpPr/>
          <p:nvPr/>
        </p:nvSpPr>
        <p:spPr bwMode="auto">
          <a:xfrm flipH="0" flipV="0">
            <a:off x="6606562" y="1974461"/>
            <a:ext cx="1914524" cy="50482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Δ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T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∼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exp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(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λ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)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575710446" name=""/>
          <p:cNvSpPr/>
          <p:nvPr/>
        </p:nvSpPr>
        <p:spPr bwMode="auto">
          <a:xfrm flipH="0" flipV="0">
            <a:off x="8833762" y="3450836"/>
            <a:ext cx="1752599" cy="69532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Точка останова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533860836" name=""/>
          <p:cNvSpPr/>
          <p:nvPr/>
        </p:nvSpPr>
        <p:spPr bwMode="auto">
          <a:xfrm flipH="0" flipV="0">
            <a:off x="6604912" y="3607999"/>
            <a:ext cx="1914524" cy="53816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P{i}=</m:t>
                      </m:r>
                      <m:f>
                        <m:fPr>
                          <m:ctrlPr>
                            <a:rPr sz="16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140878618" name=""/>
          <p:cNvSpPr/>
          <p:nvPr/>
        </p:nvSpPr>
        <p:spPr bwMode="auto">
          <a:xfrm flipH="0" flipV="0">
            <a:off x="6604912" y="4403220"/>
            <a:ext cx="4457700" cy="44291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</m:d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=x</m:t>
                          </m:r>
                          <m:d>
                            <m:dPr>
                              <m:begChr m:val="|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(0)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p>
                        <m:sSupPr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(0)</m:t>
                          </m:r>
                        </m:sup>
                      </m:sSup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48737371" name=""/>
          <p:cNvSpPr/>
          <p:nvPr/>
        </p:nvSpPr>
        <p:spPr bwMode="auto">
          <a:xfrm flipH="0" flipV="0">
            <a:off x="7876500" y="5142027"/>
            <a:ext cx="1914524" cy="61912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ΔT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sSup>
                        <m:sSup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  <a:stCxn id="534486197" idx="2"/>
            <a:endCxn id="299984711" idx="0"/>
          </p:cNvCxnSpPr>
          <p:nvPr/>
        </p:nvCxnSpPr>
        <p:spPr bwMode="auto">
          <a:xfrm rot="5400000" flipH="0" flipV="0">
            <a:off x="7437213" y="1847850"/>
            <a:ext cx="253223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513841" name=""/>
          <p:cNvSpPr/>
          <p:nvPr/>
        </p:nvSpPr>
        <p:spPr bwMode="auto">
          <a:xfrm flipH="0" flipV="0">
            <a:off x="6606562" y="2754874"/>
            <a:ext cx="1914524" cy="53816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>
                <a:solidFill>
                  <a:schemeClr val="tx1"/>
                </a:solidFill>
                <a:latin typeface="Ubuntu"/>
                <a:cs typeface="Ubuntu"/>
              </a:rPr>
              <a:t> ?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  <a:stCxn id="299984711" idx="2"/>
            <a:endCxn id="542513841" idx="0"/>
          </p:cNvCxnSpPr>
          <p:nvPr/>
        </p:nvCxnSpPr>
        <p:spPr bwMode="auto">
          <a:xfrm rot="5400000" flipH="0" flipV="0">
            <a:off x="7426030" y="2617080"/>
            <a:ext cx="275587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42513841" idx="3"/>
            <a:endCxn id="1575710446" idx="0"/>
          </p:cNvCxnSpPr>
          <p:nvPr/>
        </p:nvCxnSpPr>
        <p:spPr bwMode="auto">
          <a:xfrm rot="0" flipH="0" flipV="0">
            <a:off x="8521086" y="3023955"/>
            <a:ext cx="1188976" cy="426881"/>
          </a:xfrm>
          <a:prstGeom prst="bentConnector2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420086" name=""/>
          <p:cNvSpPr txBox="1"/>
          <p:nvPr/>
        </p:nvSpPr>
        <p:spPr bwMode="auto">
          <a:xfrm flipH="0" flipV="0">
            <a:off x="9115574" y="2779755"/>
            <a:ext cx="37778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Да</a:t>
            </a:r>
            <a:endParaRPr/>
          </a:p>
        </p:txBody>
      </p:sp>
      <p:cxnSp>
        <p:nvCxnSpPr>
          <p:cNvPr id="0" name=""/>
          <p:cNvCxnSpPr>
            <a:cxnSpLocks/>
            <a:stCxn id="542513841" idx="2"/>
            <a:endCxn id="1533860836" idx="0"/>
          </p:cNvCxnSpPr>
          <p:nvPr/>
        </p:nvCxnSpPr>
        <p:spPr bwMode="auto">
          <a:xfrm rot="5400000" flipH="0" flipV="0">
            <a:off x="7405518" y="3450517"/>
            <a:ext cx="314962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33860836" idx="2"/>
          </p:cNvCxnSpPr>
          <p:nvPr/>
        </p:nvCxnSpPr>
        <p:spPr bwMode="auto">
          <a:xfrm rot="5400000" flipH="0" flipV="1">
            <a:off x="7427268" y="4284274"/>
            <a:ext cx="276225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140878618" idx="2"/>
            <a:endCxn id="948737371" idx="0"/>
          </p:cNvCxnSpPr>
          <p:nvPr/>
        </p:nvCxnSpPr>
        <p:spPr bwMode="auto">
          <a:xfrm rot="5400000" flipH="0" flipV="0">
            <a:off x="8685815" y="4994080"/>
            <a:ext cx="295894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48737371" idx="1"/>
            <a:endCxn id="299984711" idx="1"/>
          </p:cNvCxnSpPr>
          <p:nvPr/>
        </p:nvCxnSpPr>
        <p:spPr bwMode="auto">
          <a:xfrm rot="10800000" flipH="0" flipV="0">
            <a:off x="6606562" y="2226874"/>
            <a:ext cx="1269937" cy="3224715"/>
          </a:xfrm>
          <a:prstGeom prst="bentConnector3">
            <a:avLst>
              <a:gd name="adj1" fmla="val 118001"/>
            </a:avLst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268680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ADC40171-AF0D-D6E3-2729-7C6DFF006240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29642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589" y="1082043"/>
            <a:ext cx="8195401" cy="5709000"/>
          </a:xfrm>
          <a:prstGeom prst="rect">
            <a:avLst/>
          </a:prstGeom>
        </p:spPr>
      </p:pic>
      <p:sp>
        <p:nvSpPr>
          <p:cNvPr id="1812660392" name=""/>
          <p:cNvSpPr txBox="1"/>
          <p:nvPr/>
        </p:nvSpPr>
        <p:spPr bwMode="auto">
          <a:xfrm flipH="0" flipV="0">
            <a:off x="451198" y="458533"/>
            <a:ext cx="4162735" cy="396599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Примеры структурных эффектов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987632164" name=""/>
          <p:cNvSpPr txBox="1"/>
          <p:nvPr/>
        </p:nvSpPr>
        <p:spPr bwMode="auto">
          <a:xfrm flipH="0" flipV="0">
            <a:off x="4251670" y="3630144"/>
            <a:ext cx="1915144" cy="1520355"/>
          </a:xfrm>
          <a:prstGeom prst="flowChartAlternateProcess">
            <a:avLst/>
          </a:prstGeom>
          <a:noFill/>
          <a:ln w="19049">
            <a:solidFill>
              <a:srgbClr val="9AC4E5"/>
            </a:solidFill>
            <a:prstDash val="dash"/>
          </a:ln>
          <a:effectLst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Связные тройки.</a:t>
            </a:r>
            <a:endParaRPr sz="1400" b="1">
              <a:latin typeface="Ubuntu"/>
              <a:cs typeface="Ubuntu"/>
            </a:endParaRPr>
          </a:p>
          <a:p>
            <a:pPr>
              <a:defRPr/>
            </a:pPr>
            <a:r>
              <a:rPr sz="1400" b="0">
                <a:latin typeface="Ubuntu"/>
                <a:ea typeface="Ubuntu"/>
                <a:cs typeface="Ubuntu"/>
              </a:rPr>
              <a:t>Стремление к созданию (замыканию) транзитивных триад.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2077998472" name=""/>
          <p:cNvSpPr txBox="1"/>
          <p:nvPr/>
        </p:nvSpPr>
        <p:spPr bwMode="auto">
          <a:xfrm flipH="0" flipV="0">
            <a:off x="8610599" y="1000441"/>
            <a:ext cx="3183404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Количество исходящих степеней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Рассмотрим выбор актора 7.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70416" y="1143000"/>
            <a:ext cx="3966874" cy="169333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0828" y="1407006"/>
            <a:ext cx="1795837" cy="5334576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030734" y="1227666"/>
            <a:ext cx="2220936" cy="5513916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9750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972669"/>
            <a:ext cx="2514599" cy="2657474"/>
          </a:xfrm>
          <a:prstGeom prst="rect">
            <a:avLst/>
          </a:prstGeom>
        </p:spPr>
      </p:pic>
      <p:sp>
        <p:nvSpPr>
          <p:cNvPr id="1041893021" name=""/>
          <p:cNvSpPr/>
          <p:nvPr/>
        </p:nvSpPr>
        <p:spPr bwMode="auto">
          <a:xfrm flipH="0" flipV="0">
            <a:off x="8711497" y="1945681"/>
            <a:ext cx="1065903" cy="470367"/>
          </a:xfrm>
          <a:prstGeom prst="flowChartAlternateProcess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690504526" name=""/>
          <p:cNvSpPr/>
          <p:nvPr/>
        </p:nvSpPr>
        <p:spPr bwMode="auto">
          <a:xfrm flipH="0" flipV="0">
            <a:off x="8711497" y="2529305"/>
            <a:ext cx="1065903" cy="470367"/>
          </a:xfrm>
          <a:prstGeom prst="flowChartAlternateProcess">
            <a:avLst/>
          </a:prstGeom>
          <a:pattFill prst="pct10">
            <a:fgClr>
              <a:schemeClr val="accent2"/>
            </a:fgClr>
            <a:bgClr>
              <a:srgbClr val="FFFFFF"/>
            </a:bgClr>
          </a:pattFill>
          <a:ln w="28575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7306650" y="1854253"/>
            <a:ext cx="647699" cy="200024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439991" name=""/>
          <p:cNvCxnSpPr>
            <a:cxnSpLocks/>
          </p:cNvCxnSpPr>
          <p:nvPr/>
        </p:nvCxnSpPr>
        <p:spPr bwMode="auto">
          <a:xfrm flipH="1" flipV="0">
            <a:off x="7239974" y="2120593"/>
            <a:ext cx="714374" cy="12054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87632164" idx="1"/>
          </p:cNvCxnSpPr>
          <p:nvPr/>
        </p:nvCxnSpPr>
        <p:spPr bwMode="auto">
          <a:xfrm rot="10799989" flipH="0" flipV="0">
            <a:off x="3410599" y="3663949"/>
            <a:ext cx="841070" cy="726372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87632164" idx="3"/>
          </p:cNvCxnSpPr>
          <p:nvPr/>
        </p:nvCxnSpPr>
        <p:spPr bwMode="auto">
          <a:xfrm rot="0" flipH="0" flipV="1">
            <a:off x="6166455" y="3086100"/>
            <a:ext cx="1562143" cy="1304222"/>
          </a:xfrm>
          <a:prstGeom prst="bentConnector3">
            <a:avLst>
              <a:gd name="adj1" fmla="val 110975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531749" y="2997199"/>
            <a:ext cx="0" cy="203199"/>
          </a:xfrm>
          <a:prstGeom prst="line">
            <a:avLst/>
          </a:prstGeom>
          <a:ln w="28575" cap="flat" cmpd="sng" algn="ctr">
            <a:solidFill>
              <a:srgbClr val="5599D2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05842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6302AB2-384F-DE92-F675-6A0932F188E3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4748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27104"/>
            <a:ext cx="4582619" cy="12206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600">
                <a:latin typeface="Ubuntu"/>
                <a:ea typeface="Ubuntu"/>
                <a:cs typeface="Ubuntu"/>
              </a:rPr>
              <a:t>Описание модели SAOM</a:t>
            </a:r>
            <a:endParaRPr sz="2600">
              <a:latin typeface="Ubuntu"/>
              <a:cs typeface="Ubuntu"/>
            </a:endParaRPr>
          </a:p>
        </p:txBody>
      </p:sp>
      <p:sp>
        <p:nvSpPr>
          <p:cNvPr id="1051783020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426703" y="4753659"/>
            <a:ext cx="7309290" cy="10710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Изменение состояний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есть поток Пуассона принятий решений </a:t>
            </a:r>
            <a:r>
              <a:rPr sz="1600" b="1">
                <a:latin typeface="Ubuntu"/>
                <a:ea typeface="Ubuntu"/>
                <a:cs typeface="Ubuntu"/>
              </a:rPr>
              <a:t> всеми акторами</a:t>
            </a:r>
            <a:r>
              <a:rPr sz="1600">
                <a:latin typeface="Ubuntu"/>
                <a:ea typeface="Ubuntu"/>
                <a:cs typeface="Ubuntu"/>
              </a:rPr>
              <a:t>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sz="16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≜</m:t>
                          </m:r>
                        </m:e>
                      </m:box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, где распределение вероятностей переходов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. </a:t>
            </a:r>
            <a:endParaRPr sz="1600">
              <a:latin typeface="Ubuntu"/>
              <a:cs typeface="Ubuntu"/>
            </a:endParaRPr>
          </a:p>
          <a:p>
            <a:pPr>
              <a:defRPr/>
            </a:pPr>
            <a:endParaRPr sz="1600"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 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482984402" name=""/>
          <p:cNvSpPr txBox="1"/>
          <p:nvPr/>
        </p:nvSpPr>
        <p:spPr bwMode="auto">
          <a:xfrm flipH="0" flipV="0">
            <a:off x="520377" y="1548039"/>
            <a:ext cx="5824967" cy="10954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Вероятность изменения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i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↔ j</m:t>
                      </m:r>
                    </m:oMath>
                  </m:oMathPara>
                </a14:m>
              </mc:Choice>
              <mc:Fallback/>
            </mc:AlternateContent>
            <a:endParaRPr sz="14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</m:d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supHide m:val="on"/>
                              <m:ctrlPr>
                                <a:rPr sz="1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sz="1400" b="0" i="0" u="none" strike="noStrike" cap="non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39976650" name=""/>
          <p:cNvSpPr txBox="1"/>
          <p:nvPr/>
        </p:nvSpPr>
        <p:spPr bwMode="auto">
          <a:xfrm flipH="0" flipV="0">
            <a:off x="425983" y="5567556"/>
            <a:ext cx="2738563" cy="8661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Полная группа событий: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16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ru-RU" sz="16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6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den>
                          </m:f>
                          <m:sSub>
                            <m:sSub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816508941" name=""/>
          <p:cNvSpPr/>
          <p:nvPr/>
        </p:nvSpPr>
        <p:spPr bwMode="auto">
          <a:xfrm flipH="0" flipV="0">
            <a:off x="9662850" y="1593790"/>
            <a:ext cx="1603493" cy="73507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Генерируется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эскпоненциально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12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</m:oMath>
                  </m:oMathPara>
                </a14:m>
              </mc:Choice>
              <mc:Fallback/>
            </mc:AlternateContent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639946907" name=""/>
          <p:cNvSpPr/>
          <p:nvPr/>
        </p:nvSpPr>
        <p:spPr bwMode="auto">
          <a:xfrm flipH="0" flipV="0">
            <a:off x="9535909" y="2734918"/>
            <a:ext cx="1857375" cy="1029295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Используя распределение вероятностей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12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i"/>
                            </m:rPr>
                            <a:rPr sz="18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выбирается актор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25838130" name=""/>
          <p:cNvSpPr/>
          <p:nvPr/>
        </p:nvSpPr>
        <p:spPr bwMode="auto">
          <a:xfrm flipH="0" flipV="0">
            <a:off x="9519044" y="4150892"/>
            <a:ext cx="1873247" cy="805485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Используя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1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2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2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2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выбирается новое состояние сети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2078746377" name=""/>
          <p:cNvCxnSpPr>
            <a:cxnSpLocks/>
            <a:stCxn id="816508941" idx="2"/>
            <a:endCxn id="1639946907" idx="0"/>
          </p:cNvCxnSpPr>
          <p:nvPr/>
        </p:nvCxnSpPr>
        <p:spPr bwMode="auto">
          <a:xfrm rot="5399976" flipH="0" flipV="0">
            <a:off x="10261570" y="2531891"/>
            <a:ext cx="406054" cy="0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556191" name=""/>
          <p:cNvCxnSpPr>
            <a:cxnSpLocks/>
            <a:stCxn id="1639946907" idx="2"/>
            <a:endCxn id="1425838130" idx="0"/>
          </p:cNvCxnSpPr>
          <p:nvPr/>
        </p:nvCxnSpPr>
        <p:spPr bwMode="auto">
          <a:xfrm rot="5399976" flipH="0" flipV="0">
            <a:off x="10266793" y="3957553"/>
            <a:ext cx="386677" cy="0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268247" name=""/>
          <p:cNvCxnSpPr>
            <a:cxnSpLocks/>
            <a:stCxn id="1425838130" idx="2"/>
            <a:endCxn id="816508941" idx="1"/>
          </p:cNvCxnSpPr>
          <p:nvPr/>
        </p:nvCxnSpPr>
        <p:spPr bwMode="auto">
          <a:xfrm rot="5399976" flipH="1" flipV="0">
            <a:off x="8561733" y="3062444"/>
            <a:ext cx="2995051" cy="792817"/>
          </a:xfrm>
          <a:prstGeom prst="bentConnector4">
            <a:avLst>
              <a:gd name="adj1" fmla="val -7633"/>
              <a:gd name="adj2" fmla="val 14697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765329" name=""/>
          <p:cNvSpPr txBox="1"/>
          <p:nvPr/>
        </p:nvSpPr>
        <p:spPr bwMode="auto">
          <a:xfrm flipH="0" flipV="0">
            <a:off x="9292367" y="301799"/>
            <a:ext cx="239764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Имитационная модель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287161" name=""/>
          <p:cNvSpPr txBox="1"/>
          <p:nvPr/>
        </p:nvSpPr>
        <p:spPr bwMode="auto">
          <a:xfrm flipH="0" flipV="0">
            <a:off x="548866" y="912133"/>
            <a:ext cx="530987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Stohastic Actor-Oriented Models for Network Dynamics 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540209939" name=""/>
          <p:cNvSpPr txBox="1"/>
          <p:nvPr/>
        </p:nvSpPr>
        <p:spPr bwMode="auto">
          <a:xfrm flipH="0" flipV="0">
            <a:off x="425983" y="2643447"/>
            <a:ext cx="7310010" cy="91369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Совокупность решений i - ого актора о изменении сети из состояния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есть поток Пуассона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, </a:t>
            </a:r>
            <a:endParaRPr sz="1600"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где распределение вероятностей переходов i-ым актором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1609055243" name=""/>
          <p:cNvSpPr txBox="1"/>
          <p:nvPr/>
        </p:nvSpPr>
        <p:spPr bwMode="auto">
          <a:xfrm flipH="0" flipV="0">
            <a:off x="425983" y="3557138"/>
            <a:ext cx="3290267" cy="9271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Полная группа событий:</a:t>
            </a:r>
            <a:endParaRPr sz="1600">
              <a:latin typeface="Ubuntu"/>
              <a:cs typeface="Ubuntu"/>
            </a:endParaRPr>
          </a:p>
          <a:p>
            <a:pPr algn="l">
              <a:defRPr/>
            </a:pPr>
            <a:endParaRPr sz="16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16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ru-RU" sz="16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6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den>
                          </m:f>
                          <m:sSub>
                            <m:sSub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1517266060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EEF7E5C-4C59-5336-4CFB-D14C3C6A72C5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06400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020797" y="132052"/>
            <a:ext cx="6774705" cy="6774705"/>
          </a:xfrm>
          <a:prstGeom prst="rect">
            <a:avLst/>
          </a:prstGeom>
          <a:effectLst/>
        </p:spPr>
      </p:pic>
      <p:sp>
        <p:nvSpPr>
          <p:cNvPr id="206080167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47858" y="-39567"/>
            <a:ext cx="9142920" cy="13372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3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Постановка задачи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82778529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47858" y="1297662"/>
            <a:ext cx="4772940" cy="11948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Используя данные выгруженные из «ТГУ.Сотрудники» выявить факторы влияющие на изменение сети научного сообщества ТГУ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7843315" name=""/>
          <p:cNvSpPr txBox="1"/>
          <p:nvPr/>
        </p:nvSpPr>
        <p:spPr bwMode="auto">
          <a:xfrm flipH="0" flipV="0">
            <a:off x="193227" y="2924685"/>
            <a:ext cx="1033213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сети за период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до 2016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1279272" y="2924685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066449" name=""/>
          <p:cNvSpPr txBox="1"/>
          <p:nvPr/>
        </p:nvSpPr>
        <p:spPr bwMode="auto">
          <a:xfrm flipH="0" flipV="0">
            <a:off x="319764" y="5808521"/>
            <a:ext cx="3270314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Социальная сеть - объединение акторов и их связей.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Представление сети - граф.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905757367" name=""/>
          <p:cNvSpPr txBox="1"/>
          <p:nvPr/>
        </p:nvSpPr>
        <p:spPr bwMode="auto">
          <a:xfrm flipH="0" flipV="0">
            <a:off x="193227" y="3567367"/>
            <a:ext cx="1033933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58173219" name=""/>
          <p:cNvSpPr txBox="1"/>
          <p:nvPr/>
        </p:nvSpPr>
        <p:spPr bwMode="auto">
          <a:xfrm flipH="0" flipV="0">
            <a:off x="1376682" y="2924685"/>
            <a:ext cx="1037172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сети за период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2016 - 2019 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годы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307122402" name=""/>
          <p:cNvCxnSpPr>
            <a:cxnSpLocks/>
          </p:cNvCxnSpPr>
          <p:nvPr/>
        </p:nvCxnSpPr>
        <p:spPr bwMode="auto">
          <a:xfrm flipH="1" flipV="0">
            <a:off x="2462727" y="2924685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8767044" name=""/>
          <p:cNvSpPr txBox="1"/>
          <p:nvPr/>
        </p:nvSpPr>
        <p:spPr bwMode="auto">
          <a:xfrm flipH="0" flipV="0">
            <a:off x="1376682" y="3567367"/>
            <a:ext cx="10871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96026314" name=""/>
          <p:cNvSpPr txBox="1"/>
          <p:nvPr/>
        </p:nvSpPr>
        <p:spPr bwMode="auto">
          <a:xfrm flipH="0" flipV="0">
            <a:off x="2553627" y="2924685"/>
            <a:ext cx="1036453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сети за период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после 2019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99861601" name=""/>
          <p:cNvSpPr txBox="1"/>
          <p:nvPr/>
        </p:nvSpPr>
        <p:spPr bwMode="auto">
          <a:xfrm flipH="0" flipV="0">
            <a:off x="2602791" y="3567367"/>
            <a:ext cx="1047338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721608033" name=""/>
          <p:cNvSpPr txBox="1"/>
          <p:nvPr/>
        </p:nvSpPr>
        <p:spPr bwMode="auto">
          <a:xfrm flipH="0" flipV="0">
            <a:off x="183867" y="2492532"/>
            <a:ext cx="346626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Формат выгруженных данных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81116250" name=""/>
          <p:cNvSpPr txBox="1"/>
          <p:nvPr/>
        </p:nvSpPr>
        <p:spPr bwMode="auto">
          <a:xfrm flipH="0" flipV="0">
            <a:off x="319765" y="4329111"/>
            <a:ext cx="1062024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Факторы</a:t>
            </a:r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066166136" name=""/>
          <p:cNvSpPr/>
          <p:nvPr/>
        </p:nvSpPr>
        <p:spPr bwMode="auto">
          <a:xfrm flipH="0" flipV="0">
            <a:off x="247858" y="4781543"/>
            <a:ext cx="4153422" cy="9452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Структурные эффекты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 переменные актора ( стаж, индекс Хирша)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 эффекты парной вершины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485511827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8ECFBF-3743-8027-ABD7-E8113AF1C164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00228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7769" y="1082043"/>
            <a:ext cx="8195401" cy="5708999"/>
          </a:xfrm>
          <a:prstGeom prst="rect">
            <a:avLst/>
          </a:prstGeom>
        </p:spPr>
      </p:pic>
      <p:sp>
        <p:nvSpPr>
          <p:cNvPr id="1528915115" name=""/>
          <p:cNvSpPr txBox="1"/>
          <p:nvPr/>
        </p:nvSpPr>
        <p:spPr bwMode="auto">
          <a:xfrm flipH="0" flipV="0">
            <a:off x="451197" y="458532"/>
            <a:ext cx="4162735" cy="396599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Примеры структурных эффектов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854815405" name=""/>
          <p:cNvSpPr txBox="1"/>
          <p:nvPr/>
        </p:nvSpPr>
        <p:spPr bwMode="auto">
          <a:xfrm flipH="0" flipV="0">
            <a:off x="2932067" y="5077944"/>
            <a:ext cx="2061807" cy="1520355"/>
          </a:xfrm>
          <a:prstGeom prst="flowChartAlternateProcess">
            <a:avLst/>
          </a:prstGeom>
          <a:noFill/>
          <a:ln w="19049">
            <a:solidFill>
              <a:srgbClr val="9AC4E5"/>
            </a:solidFill>
            <a:prstDash val="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Связные тройки.</a:t>
            </a:r>
            <a:endParaRPr sz="1400" b="1">
              <a:latin typeface="Ubuntu"/>
              <a:cs typeface="Ubuntu"/>
            </a:endParaRPr>
          </a:p>
          <a:p>
            <a:pPr>
              <a:defRPr/>
            </a:pPr>
            <a:r>
              <a:rPr sz="1400" b="0">
                <a:latin typeface="Ubuntu"/>
                <a:ea typeface="Ubuntu"/>
                <a:cs typeface="Ubuntu"/>
              </a:rPr>
              <a:t>Стремление к созданию (замыканию) транзитивных триад.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061509490" name=""/>
          <p:cNvSpPr txBox="1"/>
          <p:nvPr/>
        </p:nvSpPr>
        <p:spPr bwMode="auto">
          <a:xfrm flipH="0" flipV="0">
            <a:off x="8429625" y="855312"/>
            <a:ext cx="318376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Количество исходящих степеней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Рассмотрим выбор актора 7.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cxnSp>
        <p:nvCxnSpPr>
          <p:cNvPr id="768865408" name=""/>
          <p:cNvCxnSpPr>
            <a:cxnSpLocks/>
            <a:stCxn id="1497883642" idx="7"/>
            <a:endCxn id="1137869781" idx="1"/>
          </p:cNvCxnSpPr>
          <p:nvPr/>
        </p:nvCxnSpPr>
        <p:spPr bwMode="auto">
          <a:xfrm rot="16199969" flipH="0" flipV="0">
            <a:off x="2091980" y="-715258"/>
            <a:ext cx="161924" cy="3897290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5811425" name=""/>
          <p:cNvCxnSpPr>
            <a:cxnSpLocks/>
            <a:stCxn id="1497883642" idx="4"/>
          </p:cNvCxnSpPr>
          <p:nvPr/>
        </p:nvCxnSpPr>
        <p:spPr bwMode="auto">
          <a:xfrm rot="5399976" flipH="0" flipV="1">
            <a:off x="-1577879" y="3200855"/>
            <a:ext cx="5231748" cy="1735157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245146" name=""/>
          <p:cNvCxnSpPr>
            <a:cxnSpLocks/>
            <a:stCxn id="1137869781" idx="6"/>
          </p:cNvCxnSpPr>
          <p:nvPr/>
        </p:nvCxnSpPr>
        <p:spPr bwMode="auto">
          <a:xfrm rot="0" flipH="1" flipV="0">
            <a:off x="2023235" y="1209673"/>
            <a:ext cx="2228434" cy="5469032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428699" name=""/>
          <p:cNvCxnSpPr>
            <a:cxnSpLocks/>
          </p:cNvCxnSpPr>
          <p:nvPr/>
        </p:nvCxnSpPr>
        <p:spPr bwMode="auto">
          <a:xfrm flipH="0" flipV="0">
            <a:off x="5592148" y="1000440"/>
            <a:ext cx="0" cy="5417272"/>
          </a:xfrm>
          <a:prstGeom prst="line">
            <a:avLst/>
          </a:prstGeom>
          <a:ln w="12699" cap="flat" cmpd="sng" algn="ctr">
            <a:solidFill>
              <a:srgbClr val="2E77B5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42339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972668"/>
            <a:ext cx="2514599" cy="2657474"/>
          </a:xfrm>
          <a:prstGeom prst="rect">
            <a:avLst/>
          </a:prstGeom>
        </p:spPr>
      </p:pic>
      <p:sp>
        <p:nvSpPr>
          <p:cNvPr id="2011947879" name=""/>
          <p:cNvSpPr/>
          <p:nvPr/>
        </p:nvSpPr>
        <p:spPr bwMode="auto">
          <a:xfrm flipH="0" flipV="0">
            <a:off x="8492421" y="1854252"/>
            <a:ext cx="1065902" cy="470367"/>
          </a:xfrm>
          <a:prstGeom prst="flowChartAlternateProcess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44045284" name=""/>
          <p:cNvSpPr/>
          <p:nvPr/>
        </p:nvSpPr>
        <p:spPr bwMode="auto">
          <a:xfrm flipH="0" flipV="0">
            <a:off x="9711621" y="1854252"/>
            <a:ext cx="1065902" cy="470367"/>
          </a:xfrm>
          <a:prstGeom prst="flowChartAlternateProcess">
            <a:avLst/>
          </a:prstGeom>
          <a:pattFill prst="pct10">
            <a:fgClr>
              <a:schemeClr val="accent2"/>
            </a:fgClr>
            <a:bgClr>
              <a:srgbClr val="FFFFFF"/>
            </a:bgClr>
          </a:pattFill>
          <a:ln w="28575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39759846" name=""/>
          <p:cNvCxnSpPr>
            <a:cxnSpLocks/>
          </p:cNvCxnSpPr>
          <p:nvPr/>
        </p:nvCxnSpPr>
        <p:spPr bwMode="auto">
          <a:xfrm flipH="1" flipV="1">
            <a:off x="7306650" y="1854252"/>
            <a:ext cx="647699" cy="266339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844943" name=""/>
          <p:cNvCxnSpPr>
            <a:cxnSpLocks/>
          </p:cNvCxnSpPr>
          <p:nvPr/>
        </p:nvCxnSpPr>
        <p:spPr bwMode="auto">
          <a:xfrm flipH="1" flipV="0">
            <a:off x="7239974" y="2120592"/>
            <a:ext cx="714373" cy="12054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274830" name=""/>
          <p:cNvSpPr txBox="1"/>
          <p:nvPr/>
        </p:nvSpPr>
        <p:spPr bwMode="auto">
          <a:xfrm flipH="0" flipV="0">
            <a:off x="7792425" y="4676774"/>
            <a:ext cx="183636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697354773" name=""/>
          <p:cNvSpPr txBox="1"/>
          <p:nvPr/>
        </p:nvSpPr>
        <p:spPr bwMode="auto">
          <a:xfrm flipH="0" flipV="0">
            <a:off x="8645008" y="4676774"/>
            <a:ext cx="2968380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Вставить еще сетевой эффект?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Дальнейшие эффекты сложнее. Стоит уходить в тонкости?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</p:txBody>
      </p:sp>
      <p:sp>
        <p:nvSpPr>
          <p:cNvPr id="1137869781" name=""/>
          <p:cNvSpPr/>
          <p:nvPr/>
        </p:nvSpPr>
        <p:spPr bwMode="auto">
          <a:xfrm flipH="0" flipV="0">
            <a:off x="4099269" y="1128710"/>
            <a:ext cx="152399" cy="1619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497883642" name=""/>
          <p:cNvSpPr/>
          <p:nvPr/>
        </p:nvSpPr>
        <p:spPr bwMode="auto">
          <a:xfrm flipH="0" flipV="0">
            <a:off x="94215" y="1290636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344121693" name=""/>
          <p:cNvSpPr/>
          <p:nvPr/>
        </p:nvSpPr>
        <p:spPr bwMode="auto">
          <a:xfrm flipH="0" flipV="0">
            <a:off x="1878333" y="6629118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31401687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D4E7EB4-1CE3-7FF9-6800-D45F1E9A49F6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77720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27104"/>
            <a:ext cx="4582619" cy="12206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600">
                <a:latin typeface="Ubuntu"/>
                <a:ea typeface="Ubuntu"/>
                <a:cs typeface="Ubuntu"/>
              </a:rPr>
              <a:t>Описание модели SAOM</a:t>
            </a:r>
            <a:endParaRPr sz="2600">
              <a:latin typeface="Ubuntu"/>
              <a:cs typeface="Ubuntu"/>
            </a:endParaRPr>
          </a:p>
        </p:txBody>
      </p:sp>
      <p:sp>
        <p:nvSpPr>
          <p:cNvPr id="1240016799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426703" y="4753659"/>
            <a:ext cx="6813271" cy="10710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Изменение состояний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есть поток Пуассона принятий решений </a:t>
            </a:r>
            <a:r>
              <a:rPr sz="1600" b="1">
                <a:latin typeface="Ubuntu"/>
                <a:ea typeface="Ubuntu"/>
                <a:cs typeface="Ubuntu"/>
              </a:rPr>
              <a:t> всеми акторами</a:t>
            </a:r>
            <a:r>
              <a:rPr sz="1600">
                <a:latin typeface="Ubuntu"/>
                <a:ea typeface="Ubuntu"/>
                <a:cs typeface="Ubuntu"/>
              </a:rPr>
              <a:t>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sz="16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≜</m:t>
                          </m:r>
                        </m:e>
                      </m:box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, где распределение вероятностей переходов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. </a:t>
            </a:r>
            <a:endParaRPr sz="1600">
              <a:latin typeface="Ubuntu"/>
              <a:cs typeface="Ubuntu"/>
            </a:endParaRPr>
          </a:p>
          <a:p>
            <a:pPr>
              <a:defRPr/>
            </a:pPr>
            <a:endParaRPr sz="1600"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 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017979045" name=""/>
          <p:cNvSpPr txBox="1"/>
          <p:nvPr/>
        </p:nvSpPr>
        <p:spPr bwMode="auto">
          <a:xfrm flipH="0" flipV="0">
            <a:off x="520377" y="1548039"/>
            <a:ext cx="5824967" cy="10954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Вероятность изменения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i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↔ j</m:t>
                      </m:r>
                    </m:oMath>
                  </m:oMathPara>
                </a14:m>
              </mc:Choice>
              <mc:Fallback/>
            </mc:AlternateContent>
            <a:endParaRPr sz="14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</m:d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supHide m:val="on"/>
                              <m:ctrlPr>
                                <a:rPr sz="1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sz="1400" b="0" i="0" u="none" strike="noStrike" cap="non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52492487" name=""/>
          <p:cNvSpPr txBox="1"/>
          <p:nvPr/>
        </p:nvSpPr>
        <p:spPr bwMode="auto">
          <a:xfrm flipH="0" flipV="0">
            <a:off x="425983" y="5567556"/>
            <a:ext cx="2738563" cy="8661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Полная группа событий: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16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ru-RU" sz="16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6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den>
                          </m:f>
                          <m:sSub>
                            <m:sSub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1988778575" name=""/>
          <p:cNvSpPr txBox="1"/>
          <p:nvPr/>
        </p:nvSpPr>
        <p:spPr bwMode="auto">
          <a:xfrm flipH="0" flipV="0">
            <a:off x="7583893" y="576494"/>
            <a:ext cx="239764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Имитационная модель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020098903" name=""/>
          <p:cNvSpPr txBox="1"/>
          <p:nvPr/>
        </p:nvSpPr>
        <p:spPr bwMode="auto">
          <a:xfrm flipH="0" flipV="0">
            <a:off x="548866" y="912133"/>
            <a:ext cx="530987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Stohastic Actor-Oriented Models for Network Dynamics 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556485823" name=""/>
          <p:cNvSpPr txBox="1"/>
          <p:nvPr/>
        </p:nvSpPr>
        <p:spPr bwMode="auto">
          <a:xfrm flipH="0" flipV="0">
            <a:off x="425983" y="2643446"/>
            <a:ext cx="6900436" cy="91369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Совокупность решений i - ого актора о изменении сети из состояния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 есть поток Пуассона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>
                <a:latin typeface="Ubuntu"/>
                <a:ea typeface="Ubuntu"/>
                <a:cs typeface="Ubuntu"/>
              </a:rPr>
              <a:t>, </a:t>
            </a:r>
            <a:endParaRPr sz="1600"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где распределение вероятностей переходов i-ым актором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339767301" name=""/>
          <p:cNvSpPr txBox="1"/>
          <p:nvPr/>
        </p:nvSpPr>
        <p:spPr bwMode="auto">
          <a:xfrm flipH="0" flipV="0">
            <a:off x="425983" y="3557138"/>
            <a:ext cx="3290267" cy="9271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Полная группа событий:</a:t>
            </a:r>
            <a:endParaRPr sz="1600">
              <a:latin typeface="Ubuntu"/>
              <a:cs typeface="Ubuntu"/>
            </a:endParaRPr>
          </a:p>
          <a:p>
            <a:pPr algn="l">
              <a:defRPr/>
            </a:pPr>
            <a:endParaRPr sz="16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6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16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ru-RU" sz="16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6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rPr/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den>
                          </m:f>
                          <m:sSub>
                            <m:sSubPr>
                              <m:ctrlPr>
                                <a:rPr sz="16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Ubuntu"/>
              <a:cs typeface="Ubuntu"/>
            </a:endParaRPr>
          </a:p>
        </p:txBody>
      </p:sp>
      <p:sp>
        <p:nvSpPr>
          <p:cNvPr id="1749281849" name=""/>
          <p:cNvSpPr/>
          <p:nvPr/>
        </p:nvSpPr>
        <p:spPr bwMode="auto">
          <a:xfrm flipH="0" flipV="0">
            <a:off x="7660155" y="1175719"/>
            <a:ext cx="1914524" cy="485775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75899898" name=""/>
          <p:cNvSpPr/>
          <p:nvPr/>
        </p:nvSpPr>
        <p:spPr bwMode="auto">
          <a:xfrm flipH="0" flipV="0">
            <a:off x="7660155" y="1914718"/>
            <a:ext cx="1914524" cy="50482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Δ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T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∼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exp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(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λ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)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866851612" name=""/>
          <p:cNvSpPr/>
          <p:nvPr/>
        </p:nvSpPr>
        <p:spPr bwMode="auto">
          <a:xfrm flipH="0" flipV="0">
            <a:off x="9887355" y="3391093"/>
            <a:ext cx="1752599" cy="695323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Точка останова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021870490" name=""/>
          <p:cNvSpPr/>
          <p:nvPr/>
        </p:nvSpPr>
        <p:spPr bwMode="auto">
          <a:xfrm flipH="0" flipV="0">
            <a:off x="7658505" y="3548255"/>
            <a:ext cx="1914524" cy="608108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P{i}=</m:t>
                      </m:r>
                      <m:f>
                        <m:fPr>
                          <m:ctrlPr>
                            <a:rPr sz="16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853141886" name=""/>
          <p:cNvSpPr/>
          <p:nvPr/>
        </p:nvSpPr>
        <p:spPr bwMode="auto">
          <a:xfrm flipH="0" flipV="0">
            <a:off x="7658505" y="4343476"/>
            <a:ext cx="4457700" cy="44291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</m:d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=x</m:t>
                          </m:r>
                          <m:d>
                            <m:dPr>
                              <m:begChr m:val="|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(0)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p>
                        <m:sSupPr>
                          <m:ctrlPr>
                            <a:rPr sz="1600" i="1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600" u="non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(0)</m:t>
                          </m:r>
                        </m:sup>
                      </m:sSup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>
                          <m:sty m:val="p"/>
                        </m:rPr>
                        <a:rPr sz="1600" u="non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5053994" name=""/>
          <p:cNvSpPr/>
          <p:nvPr/>
        </p:nvSpPr>
        <p:spPr bwMode="auto">
          <a:xfrm flipH="0" flipV="0">
            <a:off x="8930092" y="5082283"/>
            <a:ext cx="1914524" cy="619124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ΔT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2012955921" name=""/>
          <p:cNvCxnSpPr>
            <a:cxnSpLocks/>
          </p:cNvCxnSpPr>
          <p:nvPr/>
        </p:nvCxnSpPr>
        <p:spPr bwMode="auto">
          <a:xfrm rot="5400000" flipH="0" flipV="0">
            <a:off x="8490805" y="1788106"/>
            <a:ext cx="253223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9885382" name=""/>
          <p:cNvSpPr/>
          <p:nvPr/>
        </p:nvSpPr>
        <p:spPr bwMode="auto">
          <a:xfrm flipH="0" flipV="0">
            <a:off x="7660155" y="2695130"/>
            <a:ext cx="1914524" cy="53816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>
                <a:solidFill>
                  <a:schemeClr val="tx1"/>
                </a:solidFill>
                <a:latin typeface="Ubuntu"/>
                <a:cs typeface="Ubuntu"/>
              </a:rPr>
              <a:t> ?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666781817" name=""/>
          <p:cNvCxnSpPr>
            <a:cxnSpLocks/>
          </p:cNvCxnSpPr>
          <p:nvPr/>
        </p:nvCxnSpPr>
        <p:spPr bwMode="auto">
          <a:xfrm rot="5400000" flipH="0" flipV="0">
            <a:off x="8479623" y="2557336"/>
            <a:ext cx="275587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766118" name=""/>
          <p:cNvCxnSpPr>
            <a:cxnSpLocks/>
          </p:cNvCxnSpPr>
          <p:nvPr/>
        </p:nvCxnSpPr>
        <p:spPr bwMode="auto">
          <a:xfrm rot="0" flipH="0" flipV="0">
            <a:off x="9574679" y="2964211"/>
            <a:ext cx="1188976" cy="426881"/>
          </a:xfrm>
          <a:prstGeom prst="bentConnector2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190868" name=""/>
          <p:cNvSpPr txBox="1"/>
          <p:nvPr/>
        </p:nvSpPr>
        <p:spPr bwMode="auto">
          <a:xfrm flipH="0" flipV="0">
            <a:off x="10169167" y="2720011"/>
            <a:ext cx="37814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Да</a:t>
            </a:r>
            <a:endParaRPr/>
          </a:p>
        </p:txBody>
      </p:sp>
      <p:cxnSp>
        <p:nvCxnSpPr>
          <p:cNvPr id="290426466" name=""/>
          <p:cNvCxnSpPr>
            <a:cxnSpLocks/>
          </p:cNvCxnSpPr>
          <p:nvPr/>
        </p:nvCxnSpPr>
        <p:spPr bwMode="auto">
          <a:xfrm rot="5400000" flipH="0" flipV="0">
            <a:off x="8459110" y="3390773"/>
            <a:ext cx="314962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312033" name=""/>
          <p:cNvCxnSpPr>
            <a:cxnSpLocks/>
            <a:stCxn id="1021870490" idx="2"/>
          </p:cNvCxnSpPr>
          <p:nvPr/>
        </p:nvCxnSpPr>
        <p:spPr bwMode="auto">
          <a:xfrm rot="5400000" flipH="0" flipV="1">
            <a:off x="8514230" y="4259503"/>
            <a:ext cx="206279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378538" name=""/>
          <p:cNvCxnSpPr>
            <a:cxnSpLocks/>
          </p:cNvCxnSpPr>
          <p:nvPr/>
        </p:nvCxnSpPr>
        <p:spPr bwMode="auto">
          <a:xfrm rot="5400000" flipH="0" flipV="0">
            <a:off x="9739407" y="4934336"/>
            <a:ext cx="295894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742665" name=""/>
          <p:cNvCxnSpPr>
            <a:cxnSpLocks/>
          </p:cNvCxnSpPr>
          <p:nvPr/>
        </p:nvCxnSpPr>
        <p:spPr bwMode="auto">
          <a:xfrm rot="10800000" flipH="0" flipV="0">
            <a:off x="7660155" y="2167130"/>
            <a:ext cx="1269937" cy="3224715"/>
          </a:xfrm>
          <a:prstGeom prst="bentConnector3">
            <a:avLst>
              <a:gd name="adj1" fmla="val 118001"/>
            </a:avLst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263103" name=""/>
          <p:cNvSpPr txBox="1"/>
          <p:nvPr/>
        </p:nvSpPr>
        <p:spPr bwMode="auto">
          <a:xfrm flipH="0" flipV="0">
            <a:off x="7341350" y="5832820"/>
            <a:ext cx="3209198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b="0" i="0" u="none" strike="noStrike" cap="none" spc="0">
                <a:solidFill>
                  <a:schemeClr val="tx1"/>
                </a:solidFill>
                <a:latin typeface="Ubuntu"/>
                <a:cs typeface="Ubuntu"/>
              </a:rPr>
              <a:t>   Начальный для снимка сети момент времени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72081472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A93A7BA-BEC0-6029-53F1-6FC9E0CDF707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545323" name=""/>
          <p:cNvSpPr txBox="1"/>
          <p:nvPr/>
        </p:nvSpPr>
        <p:spPr bwMode="auto">
          <a:xfrm flipH="0" flipV="0">
            <a:off x="546409" y="1949646"/>
            <a:ext cx="4453216" cy="77537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полезности описывает полезность, которую получит актор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от перехода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x идентичен </m:t>
                      </m:r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по всем связям, кроме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(i j) , i</m:t>
                      </m:r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 j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581491658" name=""/>
          <p:cNvSpPr txBox="1"/>
          <p:nvPr/>
        </p:nvSpPr>
        <p:spPr bwMode="auto">
          <a:xfrm flipH="0" flipV="0">
            <a:off x="546409" y="2884865"/>
            <a:ext cx="4560441" cy="540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полезности - линейная комбинация вектора параметров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и функций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ki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(x,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400">
              <a:latin typeface="Ubuntu"/>
              <a:cs typeface="Ubuntu"/>
            </a:endParaRPr>
          </a:p>
        </p:txBody>
      </p:sp>
      <p:sp>
        <p:nvSpPr>
          <p:cNvPr id="350766365" name=""/>
          <p:cNvSpPr txBox="1"/>
          <p:nvPr/>
        </p:nvSpPr>
        <p:spPr bwMode="auto">
          <a:xfrm flipH="0" flipV="0">
            <a:off x="7775154" y="2908686"/>
            <a:ext cx="112874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sp>
        <p:nvSpPr>
          <p:cNvPr id="1371586851" name=""/>
          <p:cNvSpPr txBox="1"/>
          <p:nvPr/>
        </p:nvSpPr>
        <p:spPr bwMode="auto">
          <a:xfrm flipH="0" flipV="0">
            <a:off x="6288094" y="1376607"/>
            <a:ext cx="426923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сети описывает то, как актор «смотрит» на сеть.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sp>
        <p:nvSpPr>
          <p:cNvPr id="917527712" name=""/>
          <p:cNvSpPr txBox="1"/>
          <p:nvPr/>
        </p:nvSpPr>
        <p:spPr bwMode="auto">
          <a:xfrm flipH="0" flipV="0">
            <a:off x="632999" y="3555685"/>
            <a:ext cx="4098266" cy="5007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f</m:t>
                          </m:r>
                        </m:e>
                        <m:sub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sz="2000"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20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20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0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20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0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(x,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ru-RU" sz="20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000">
              <a:latin typeface="Ubuntu"/>
              <a:cs typeface="Ubuntu"/>
            </a:endParaRPr>
          </a:p>
        </p:txBody>
      </p:sp>
      <p:sp>
        <p:nvSpPr>
          <p:cNvPr id="828129025" name=""/>
          <p:cNvSpPr txBox="1"/>
          <p:nvPr/>
        </p:nvSpPr>
        <p:spPr bwMode="auto">
          <a:xfrm flipH="0" flipV="0">
            <a:off x="6288093" y="1949645"/>
            <a:ext cx="4202853" cy="7536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Существует множество реализаций функции сети,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указывает на конкретную реализацию функции сети.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083165903" name=""/>
          <p:cNvSpPr txBox="1"/>
          <p:nvPr/>
        </p:nvSpPr>
        <p:spPr bwMode="auto">
          <a:xfrm flipH="0" flipV="0">
            <a:off x="649087" y="4976191"/>
            <a:ext cx="4355084" cy="1311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Несколько функций сети - это значит, что актор смотрит на сеть несколькими реализациями? Мне важно и замкнуть транзитивную тройку, и чтоб степеней у альтера побольше было?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Я же правильно понимаю, что не смотря на то, что сеть является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акторной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оцениваем мы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сетевую динамику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. И вектор параметров, как и вектор реализаций сетей  одинаковый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для всех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акторов. А индивидуальное у актора - его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ego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ковариаты. 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</p:txBody>
      </p:sp>
      <p:sp>
        <p:nvSpPr>
          <p:cNvPr id="259335624" name=""/>
          <p:cNvSpPr txBox="1"/>
          <p:nvPr/>
        </p:nvSpPr>
        <p:spPr bwMode="auto">
          <a:xfrm flipH="0" flipV="0">
            <a:off x="6239849" y="2703273"/>
            <a:ext cx="4787557" cy="34624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Базовая реализация -  исходящие степени </a:t>
            </a:r>
            <a:br>
              <a:rPr sz="140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1i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</a:t>
            </a:r>
            <a:br>
              <a:rPr sz="1400">
                <a:latin typeface="Ubuntu"/>
                <a:ea typeface="Ubuntu"/>
                <a:cs typeface="Ubuntu"/>
              </a:rPr>
            </a:br>
            <a:r>
              <a:rPr sz="1400">
                <a:latin typeface="Ubuntu"/>
                <a:ea typeface="Ubuntu"/>
                <a:cs typeface="Ubuntu"/>
              </a:rPr>
              <a:t>Эта реализация подобна свободному члену регрессионной модели и включена всегда по умолчанию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Склонность к замыканию транзитивных триплетов</a:t>
            </a:r>
            <a:br>
              <a:rPr sz="1400">
                <a:latin typeface="Ubuntu"/>
                <a:ea typeface="Ubuntu"/>
                <a:cs typeface="Ubuntu"/>
              </a:rPr>
            </a:br>
            <a:r>
              <a:rPr sz="1400"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2i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j,h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ih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hj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Ковариата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) альтера</a:t>
            </a:r>
            <a:br>
              <a:rPr sz="140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3i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 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</a:t>
            </a:r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Ковариата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альтера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4i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 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</a:t>
            </a:r>
            <a:endParaRPr sz="1400">
              <a:latin typeface="Ubuntu"/>
              <a:cs typeface="Ubuntu"/>
            </a:endParaRPr>
          </a:p>
        </p:txBody>
      </p:sp>
      <p:pic>
        <p:nvPicPr>
          <p:cNvPr id="6479408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903895" y="5109978"/>
            <a:ext cx="1022216" cy="323200"/>
          </a:xfrm>
          <a:prstGeom prst="rect">
            <a:avLst/>
          </a:prstGeom>
        </p:spPr>
      </p:pic>
      <p:pic>
        <p:nvPicPr>
          <p:cNvPr id="1430927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48993" y="5827917"/>
            <a:ext cx="932020" cy="300651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115649" y="959301"/>
            <a:ext cx="3124199" cy="2982035"/>
          </a:xfrm>
          <a:prstGeom prst="bentConnector5">
            <a:avLst>
              <a:gd name="adj1" fmla="val 39431"/>
              <a:gd name="adj2" fmla="val -11246"/>
              <a:gd name="adj3" fmla="val 85122"/>
            </a:avLst>
          </a:prstGeom>
          <a:ln w="19049" cap="flat" cmpd="sng" algn="ctr">
            <a:solidFill>
              <a:schemeClr val="accent1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66739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61429" y="4327840"/>
            <a:ext cx="1508199" cy="565574"/>
          </a:xfrm>
          <a:prstGeom prst="rect">
            <a:avLst/>
          </a:prstGeom>
        </p:spPr>
      </p:pic>
      <p:sp>
        <p:nvSpPr>
          <p:cNvPr id="833454444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BB733FD-49E5-AAD9-ABC0-4A62251CC129}" type="slidenum">
              <a:rPr/>
              <a:t>5</a:t>
            </a:fld>
            <a:endParaRPr/>
          </a:p>
        </p:txBody>
      </p:sp>
      <p:sp>
        <p:nvSpPr>
          <p:cNvPr id="1981432053" name=""/>
          <p:cNvSpPr/>
          <p:nvPr/>
        </p:nvSpPr>
        <p:spPr bwMode="auto">
          <a:xfrm flipH="0" flipV="0">
            <a:off x="632998" y="667769"/>
            <a:ext cx="4343875" cy="605117"/>
          </a:xfrm>
          <a:prstGeom prst="roundRect">
            <a:avLst>
              <a:gd name="adj" fmla="val 16667"/>
            </a:avLst>
          </a:prstGeom>
          <a:pattFill prst="pct10">
            <a:fgClr>
              <a:schemeClr val="accent2">
                <a:lumMod val="40000"/>
                <a:lumOff val="60000"/>
              </a:schemeClr>
            </a:fgClr>
            <a:bgClr>
              <a:srgbClr val="FFFFFF"/>
            </a:bgClr>
          </a:pattFill>
          <a:ln w="1904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Функция полезности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f</m:t>
                          </m:r>
                        </m:e>
                        <m:sub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</a:endParaRPr>
          </a:p>
        </p:txBody>
      </p:sp>
      <p:sp>
        <p:nvSpPr>
          <p:cNvPr id="884118947" name=""/>
          <p:cNvSpPr/>
          <p:nvPr/>
        </p:nvSpPr>
        <p:spPr bwMode="auto">
          <a:xfrm flipH="0" flipV="0">
            <a:off x="6301895" y="667769"/>
            <a:ext cx="3213633" cy="605117"/>
          </a:xfrm>
          <a:prstGeom prst="roundRect">
            <a:avLst>
              <a:gd name="adj" fmla="val 16667"/>
            </a:avLst>
          </a:prstGeom>
          <a:pattFill prst="pct10">
            <a:fgClr>
              <a:schemeClr val="accent2">
                <a:lumMod val="60000"/>
                <a:lumOff val="40000"/>
              </a:schemeClr>
            </a:fgClr>
            <a:bgClr>
              <a:srgbClr val="FFFFFF"/>
            </a:bgClr>
          </a:pattFill>
          <a:ln w="1904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Функция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(x,</m:t>
                      </m:r>
                      <m:sSup>
                        <m:sSupPr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21290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20050" y="55679"/>
            <a:ext cx="4667249" cy="16492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200"/>
              <a:t>Оценка парметров</a:t>
            </a:r>
            <a:endParaRPr sz="2200"/>
          </a:p>
        </p:txBody>
      </p:sp>
      <p:sp>
        <p:nvSpPr>
          <p:cNvPr id="1165119776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457204" y="1337819"/>
            <a:ext cx="7297244" cy="278650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600"/>
              <a:t>Методы оценки – это на отдельную курсовую.</a:t>
            </a:r>
            <a:endParaRPr sz="1600"/>
          </a:p>
          <a:p>
            <a:pPr>
              <a:defRPr/>
            </a:pPr>
            <a:r>
              <a:rPr sz="1600"/>
              <a:t>У него используется метод моментов модернизированный.</a:t>
            </a:r>
            <a:endParaRPr sz="1600"/>
          </a:p>
          <a:p>
            <a:pPr>
              <a:defRPr/>
            </a:pPr>
            <a:r>
              <a:rPr sz="1600"/>
              <a:t>Для оценки временного параметра Hamming Distanse  - метрика различия одинаковых объектов. И тд.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 Не будет ли нарушением целостности ничего не писать про оценку параметров?</a:t>
            </a:r>
            <a:endParaRPr sz="1600"/>
          </a:p>
        </p:txBody>
      </p:sp>
      <p:sp>
        <p:nvSpPr>
          <p:cNvPr id="1754379319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F1CAEC43-605F-3C76-D3BD-EBB615476116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66582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0066" y="84254"/>
            <a:ext cx="4373069" cy="982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Оценки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684918318" name=""/>
          <p:cNvSpPr txBox="1"/>
          <p:nvPr/>
        </p:nvSpPr>
        <p:spPr bwMode="auto">
          <a:xfrm flipH="0" flipV="0">
            <a:off x="497852" y="866774"/>
            <a:ext cx="175952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Ubuntu"/>
                <a:ea typeface="Ubuntu"/>
                <a:cs typeface="Ubuntu"/>
              </a:rPr>
              <a:t>Средняя степень : </a:t>
            </a: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10.555</a:t>
            </a:r>
            <a:endParaRPr>
              <a:latin typeface="Ubuntu"/>
              <a:cs typeface="Ubuntu"/>
            </a:endParaRPr>
          </a:p>
        </p:txBody>
      </p:sp>
      <p:pic>
        <p:nvPicPr>
          <p:cNvPr id="460342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4667" y="1204139"/>
            <a:ext cx="3646620" cy="2431080"/>
          </a:xfrm>
          <a:prstGeom prst="rect">
            <a:avLst/>
          </a:prstGeom>
        </p:spPr>
      </p:pic>
      <p:sp>
        <p:nvSpPr>
          <p:cNvPr id="1066350803" name=""/>
          <p:cNvSpPr/>
          <p:nvPr/>
        </p:nvSpPr>
        <p:spPr bwMode="auto">
          <a:xfrm flipH="0" flipV="0">
            <a:off x="497852" y="3626579"/>
            <a:ext cx="3353795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Средний коэффициент кластеризации: 0,083</a:t>
            </a:r>
            <a:b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</a:b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Всего замкнутых треугольников: 7314</a:t>
            </a:r>
            <a:endParaRPr>
              <a:latin typeface="Ubuntu"/>
              <a:cs typeface="Ubuntu"/>
            </a:endParaRPr>
          </a:p>
        </p:txBody>
      </p:sp>
      <p:pic>
        <p:nvPicPr>
          <p:cNvPr id="1192674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7463" y="4252998"/>
            <a:ext cx="3701221" cy="2467480"/>
          </a:xfrm>
          <a:prstGeom prst="rect">
            <a:avLst/>
          </a:prstGeom>
        </p:spPr>
      </p:pic>
      <p:pic>
        <p:nvPicPr>
          <p:cNvPr id="13171259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62524" y="1066799"/>
            <a:ext cx="6277950" cy="2295461"/>
          </a:xfrm>
          <a:prstGeom prst="rect">
            <a:avLst/>
          </a:prstGeom>
          <a:effectLst/>
        </p:spPr>
      </p:pic>
      <p:sp>
        <p:nvSpPr>
          <p:cNvPr id="1921300097" name=""/>
          <p:cNvSpPr txBox="1"/>
          <p:nvPr/>
        </p:nvSpPr>
        <p:spPr bwMode="auto">
          <a:xfrm flipH="0" flipV="0">
            <a:off x="4962524" y="3626579"/>
            <a:ext cx="6914138" cy="1579694"/>
          </a:xfrm>
          <a:prstGeom prst="rect">
            <a:avLst/>
          </a:prstGeom>
          <a:noFill/>
          <a:effectLst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Overall maximum convergence ratio:    0.0508 &lt; 0.25 Говорит о сходимости модели</a:t>
            </a:r>
            <a:endParaRPr sz="1600" b="0" i="0" u="none">
              <a:solidFill>
                <a:srgbClr val="323232"/>
              </a:solidFill>
              <a:latin typeface="Ubuntu"/>
              <a:cs typeface="Ubuntu"/>
            </a:endParaRPr>
          </a:p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Для каждого параметра |t-ratio| &lt; 0.1 Говорит о статистической значимости параметров.</a:t>
            </a:r>
            <a:endParaRPr sz="1600" b="0" i="0" u="none">
              <a:solidFill>
                <a:srgbClr val="323232"/>
              </a:solidFill>
              <a:latin typeface="Ubuntu"/>
              <a:cs typeface="Ubuntu"/>
            </a:endParaRPr>
          </a:p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Оценка каждого из параметров находится в диапазоне 2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323232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σ</m:t>
                      </m:r>
                    </m:oMath>
                  </m:oMathPara>
                </a14:m>
              </mc:Choice>
              <mc:Fallback/>
            </mc:AlternateContent>
            <a:endParaRPr sz="1600" b="0" i="0" u="none">
              <a:solidFill>
                <a:srgbClr val="323232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Все оцененные параметры являются значимыми.</a:t>
            </a:r>
            <a:endParaRPr sz="1800"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253358" y="1424420"/>
            <a:ext cx="0" cy="4995429"/>
          </a:xfrm>
          <a:prstGeom prst="line">
            <a:avLst/>
          </a:prstGeom>
          <a:ln w="6350" cap="flat" cmpd="sng" algn="ctr">
            <a:solidFill>
              <a:schemeClr val="accent1">
                <a:shade val="95000"/>
                <a:satMod val="105000"/>
                <a:alpha val="99999"/>
              </a:schemeClr>
            </a:solidFill>
            <a:prstDash val="solid"/>
            <a:miter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439856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10BE0AB-A3BC-AD4F-20EA-9B7B49F21973}" type="slidenum">
              <a:rPr/>
              <a:t>7</a:t>
            </a:fld>
            <a:endParaRPr/>
          </a:p>
        </p:txBody>
      </p:sp>
      <p:sp>
        <p:nvSpPr>
          <p:cNvPr id="1885405403" name=""/>
          <p:cNvSpPr/>
          <p:nvPr/>
        </p:nvSpPr>
        <p:spPr bwMode="auto">
          <a:xfrm flipH="0" flipV="0">
            <a:off x="4525350" y="5429250"/>
            <a:ext cx="4591050" cy="1076324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100">
                <a:latin typeface="Ubuntu"/>
                <a:ea typeface="Ubuntu"/>
                <a:cs typeface="Ubuntu"/>
              </a:rPr>
              <a:t>Явный выброс. Пока не знаю как его убрать. Странно как он мог получиться. По специфике данных такого не должно быть.</a:t>
            </a:r>
            <a:endParaRPr sz="1100"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06619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411300"/>
            <a:ext cx="2746519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Результаты 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839411855" name=""/>
          <p:cNvSpPr txBox="1"/>
          <p:nvPr/>
        </p:nvSpPr>
        <p:spPr bwMode="auto">
          <a:xfrm flipH="0" flipV="0">
            <a:off x="609480" y="1457324"/>
            <a:ext cx="983061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Наличие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7314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замкнутых треугольников указывает на существование локальных кластеров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исходящих связей снижается вероятность появления новой связи</a:t>
            </a:r>
            <a:endParaRPr sz="1600" b="0" i="0" u="none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исходящий связей увеличивается частота принятия решения актором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Выраженный эффект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стажа снижается сила эффекта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060764279" name=""/>
          <p:cNvSpPr txBox="1"/>
          <p:nvPr/>
        </p:nvSpPr>
        <p:spPr bwMode="auto">
          <a:xfrm flipH="0" flipV="0">
            <a:off x="3182324" y="5581649"/>
            <a:ext cx="530542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80849588" name="PlaceHolder 1"/>
          <p:cNvSpPr>
            <a:spLocks noGrp="1"/>
          </p:cNvSpPr>
          <p:nvPr/>
        </p:nvSpPr>
        <p:spPr bwMode="auto">
          <a:xfrm flipH="0" flipV="0">
            <a:off x="609480" y="4191274"/>
            <a:ext cx="2746517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Вопросы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1410005032" name="PlaceHolder 1"/>
          <p:cNvSpPr>
            <a:spLocks noGrp="1"/>
          </p:cNvSpPr>
          <p:nvPr/>
        </p:nvSpPr>
        <p:spPr bwMode="auto">
          <a:xfrm flipH="0" flipV="0">
            <a:off x="7486529" y="5049974"/>
            <a:ext cx="3361784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Спасибо за внимание!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1563209676" name=""/>
          <p:cNvSpPr txBox="1"/>
          <p:nvPr/>
        </p:nvSpPr>
        <p:spPr bwMode="auto">
          <a:xfrm flipH="0" flipV="0">
            <a:off x="609479" y="2768322"/>
            <a:ext cx="8909534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Тенденцию к формированию транзитивных троек можно интерпретировать как стремление к кластеризации. В таком случае, последний пункт можно трактовать так: с увеличением стажа увеличивается вероятность создания новых связей вне своей предметной области\кафедры\факультета.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85733275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6CC6132C-6B34-B178-8E85-70D3372B92CC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42017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323729" y="427154"/>
            <a:ext cx="2020394" cy="6301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800"/>
              <a:t>Дополнения</a:t>
            </a:r>
            <a:endParaRPr sz="1800"/>
          </a:p>
        </p:txBody>
      </p:sp>
      <p:sp>
        <p:nvSpPr>
          <p:cNvPr id="1612353732" name=""/>
          <p:cNvSpPr txBox="1"/>
          <p:nvPr/>
        </p:nvSpPr>
        <p:spPr bwMode="auto">
          <a:xfrm flipH="0" flipV="0">
            <a:off x="323729" y="1142999"/>
            <a:ext cx="11597340" cy="435066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Ubuntu"/>
                <a:ea typeface="Ubuntu"/>
                <a:cs typeface="Ubuntu"/>
              </a:rPr>
              <a:t>Распределение вероятностей для переходов  сети может быть задано разными сценариями</a:t>
            </a:r>
            <a:endParaRPr sz="1800">
              <a:latin typeface="Ubuntu"/>
              <a:ea typeface="Ubuntu"/>
              <a:cs typeface="Ubuntu"/>
            </a:endParaRPr>
          </a:p>
          <a:p>
            <a:pPr>
              <a:defRPr/>
            </a:pPr>
            <a:endParaRPr sz="18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800">
                <a:latin typeface="Ubuntu"/>
                <a:ea typeface="Ubuntu"/>
                <a:cs typeface="Ubuntu"/>
              </a:rPr>
              <a:t>Диктаторский</a:t>
            </a:r>
            <a:endParaRPr sz="1800">
              <a:latin typeface="Ubuntu"/>
              <a:cs typeface="Ubuntu"/>
            </a:endParaRPr>
          </a:p>
          <a:p>
            <a:pPr lvl="2">
              <a:defRPr/>
            </a:pPr>
            <a:r>
              <a:rPr sz="1800">
                <a:latin typeface="Ubuntu"/>
                <a:ea typeface="Ubuntu"/>
                <a:cs typeface="Ubuntu"/>
              </a:rPr>
              <a:t>	1.1Односторонняя инициатива </a:t>
            </a:r>
            <a:br>
              <a:rPr sz="1800">
                <a:latin typeface="Ubuntu"/>
                <a:ea typeface="Ubuntu"/>
                <a:cs typeface="Ubuntu"/>
              </a:rPr>
            </a:br>
            <a:r>
              <a:rPr sz="1800">
                <a:latin typeface="Ubuntu"/>
                <a:ea typeface="Ubuntu"/>
                <a:cs typeface="Ubuntu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</m:t>
                                                  </m:r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1800">
                <a:latin typeface="Ubuntu"/>
                <a:ea typeface="Ubuntu"/>
                <a:cs typeface="Ubuntu"/>
              </a:rPr>
              <a:t> </a:t>
            </a:r>
            <a:endParaRPr sz="1800">
              <a:latin typeface="Ubuntu"/>
              <a:cs typeface="Ubuntu"/>
            </a:endParaRPr>
          </a:p>
          <a:p>
            <a:pPr marL="595814" lvl="1" indent="-195764" algn="l">
              <a:buAutoNum type="arabicPeriod"/>
              <a:defRPr/>
            </a:pPr>
            <a:r>
              <a:rPr sz="1800">
                <a:latin typeface="Ubuntu"/>
                <a:ea typeface="Ubuntu"/>
                <a:cs typeface="Ubuntu"/>
              </a:rPr>
              <a:t>2Двусторонняя инициатива (вероятность того, что j примет предложение связи i)</a:t>
            </a:r>
            <a:br>
              <a:rPr sz="1800">
                <a:latin typeface="Ubuntu"/>
                <a:ea typeface="Ubuntu"/>
                <a:cs typeface="Ubuntu"/>
              </a:rPr>
            </a:br>
            <a:r>
              <a:rPr sz="1800">
                <a:latin typeface="Ubuntu"/>
                <a:ea typeface="Ubuntu"/>
                <a:cs typeface="Ubuntu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rgbClr val="000000"/>
              </a:solidFill>
              <a:latin typeface="Ubuntu"/>
              <a:cs typeface="Ubuntu"/>
            </a:endParaRPr>
          </a:p>
          <a:p>
            <a:pPr lvl="1" algn="l">
              <a:defRPr/>
            </a:pPr>
            <a:r>
              <a:rPr sz="1800">
                <a:latin typeface="Ubuntu"/>
                <a:ea typeface="Ubuntu"/>
                <a:cs typeface="Ubuntu"/>
              </a:rPr>
              <a:t>2.Взаимный сценарий</a:t>
            </a:r>
            <a:endParaRPr sz="1800">
              <a:latin typeface="Ubuntu"/>
              <a:cs typeface="Ubuntu"/>
            </a:endParaRPr>
          </a:p>
          <a:p>
            <a:pPr lvl="1" algn="l">
              <a:defRPr/>
            </a:pPr>
            <a:r>
              <a:rPr sz="1800">
                <a:latin typeface="Ubuntu"/>
                <a:ea typeface="Ubuntu"/>
                <a:cs typeface="Ubuntu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</m:t>
                                                  </m:r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sSup>
                        <m:sSup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("/>
                                                      <m:endChr m:val=")"/>
                                                      <m:ctrlPr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±</m:t>
                                                      </m:r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ij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("/>
                                                      <m:endChr m:val=")"/>
                                                      <m:ctrlPr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±</m:t>
                                                      </m:r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ij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endParaRPr sz="1800">
              <a:latin typeface="Ubuntu"/>
              <a:cs typeface="Ubuntu"/>
            </a:endParaRPr>
          </a:p>
          <a:p>
            <a:pPr marL="595814" lvl="1" indent="-195764" algn="l">
              <a:buAutoNum type="arabicPeriod"/>
              <a:defRPr/>
            </a:pPr>
            <a:endParaRPr sz="1800">
              <a:latin typeface="Ubuntu"/>
              <a:cs typeface="Ubuntu"/>
            </a:endParaRPr>
          </a:p>
          <a:p>
            <a:pPr lvl="1" algn="l">
              <a:defRPr/>
            </a:pPr>
            <a:endParaRPr sz="1800"/>
          </a:p>
        </p:txBody>
      </p:sp>
      <p:sp>
        <p:nvSpPr>
          <p:cNvPr id="81731078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ADF3DB6C-06A9-8CB4-5CF5-D696AB29277D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Сергей Энгельке</cp:lastModifiedBy>
  <cp:revision>9</cp:revision>
  <dcterms:created xsi:type="dcterms:W3CDTF">2023-08-25T13:22:51Z</dcterms:created>
  <dcterms:modified xsi:type="dcterms:W3CDTF">2024-03-09T20:28:26Z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