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74cad3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74cad3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374cad3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374cad3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eab4b6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eab4b6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74cad3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374cad3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eab4b6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eab4b6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374cad3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374cad3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eab4b6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eab4b6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374cad3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374cad3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eab4b6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6eab4b6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5ae76eb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5ae76eb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297c8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297c8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eab4b6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6eab4b6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74cad31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374cad31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74cad3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74cad3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74cad3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74cad3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74cad3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74cad3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374ca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374ca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74cad3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374cad3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74cad3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74cad3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74cad3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74cad3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eab4b6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eab4b6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ae76eb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ae76eb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eab4b6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6eab4b6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ae76eb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ae76eb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slide" Target="/ppt/slides/slide15.xml"/><Relationship Id="rId5" Type="http://schemas.openxmlformats.org/officeDocument/2006/relationships/slide" Target="/ppt/slides/slide17.xml"/><Relationship Id="rId6" Type="http://schemas.openxmlformats.org/officeDocument/2006/relationships/slide" Target="/ppt/slides/slide2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Residual_sum_of_squares" TargetMode="External"/><Relationship Id="rId4" Type="http://schemas.openxmlformats.org/officeDocument/2006/relationships/hyperlink" Target="https://en.wikipedia.org/wiki/Fisher%27s_exact_test" TargetMode="External"/><Relationship Id="rId5" Type="http://schemas.openxmlformats.org/officeDocument/2006/relationships/hyperlink" Target="https://zone.ni.com/reference/en-XX/help/372458D-01/lvsysidconcepts/parameters_for_pe/" TargetMode="External"/><Relationship Id="rId6" Type="http://schemas.openxmlformats.org/officeDocument/2006/relationships/hyperlink" Target="https://zone.ni.com/reference/en-XX/help/372458D-01/lvsysidconcepts/parameters_for_pe/" TargetMode="External"/><Relationship Id="rId7" Type="http://schemas.openxmlformats.org/officeDocument/2006/relationships/hyperlink" Target="https://en.wikipedia.org/wiki/Cross-validation_(statistics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Standard_devi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med.ncbi.nlm.nih.gov/19065804/" TargetMode="External"/><Relationship Id="rId4" Type="http://schemas.openxmlformats.org/officeDocument/2006/relationships/hyperlink" Target="https://en.wikipedia.org/wiki/Mean_squared_err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Standard_devi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ilsky0599/Progetto-IMAD" TargetMode="External"/><Relationship Id="rId4" Type="http://schemas.openxmlformats.org/officeDocument/2006/relationships/hyperlink" Target="https://github.com/filsky0599/Progetto-IMAD/blob/main/Scripts/live_script.ml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tationary_process" TargetMode="External"/><Relationship Id="rId4" Type="http://schemas.openxmlformats.org/officeDocument/2006/relationships/hyperlink" Target="https://en.wikipedia.org/wiki/Stationary_process" TargetMode="External"/><Relationship Id="rId9" Type="http://schemas.openxmlformats.org/officeDocument/2006/relationships/hyperlink" Target="https://en.wikipedia.org/wiki/Autocovariance" TargetMode="External"/><Relationship Id="rId5" Type="http://schemas.openxmlformats.org/officeDocument/2006/relationships/hyperlink" Target="https://en.wikipedia.org/wiki/Discrete_time_and_continuous_time" TargetMode="External"/><Relationship Id="rId6" Type="http://schemas.openxmlformats.org/officeDocument/2006/relationships/hyperlink" Target="https://en.wikipedia.org/wiki/Discrete_time_and_continuous_time" TargetMode="External"/><Relationship Id="rId7" Type="http://schemas.openxmlformats.org/officeDocument/2006/relationships/hyperlink" Target="https://en.wikipedia.org/wiki/Ergodic_process" TargetMode="External"/><Relationship Id="rId8" Type="http://schemas.openxmlformats.org/officeDocument/2006/relationships/hyperlink" Target="https://en.wikipedia.org/wiki/Autocovaria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3350" y="1591450"/>
            <a:ext cx="55413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55">
                <a:solidFill>
                  <a:schemeClr val="lt2"/>
                </a:solidFill>
              </a:rPr>
              <a:t>Long-term time-series forecasting</a:t>
            </a:r>
            <a:endParaRPr i="1" sz="212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11">
                <a:solidFill>
                  <a:schemeClr val="lt2"/>
                </a:solidFill>
              </a:rPr>
              <a:t>Gas consumption</a:t>
            </a:r>
            <a:endParaRPr i="1" sz="1711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4275" y="3342400"/>
            <a:ext cx="228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i="1" lang="it" sz="1505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Members: </a:t>
            </a:r>
            <a:endParaRPr i="1" sz="871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Francesco Amato</a:t>
            </a:r>
            <a:endParaRPr i="1" sz="108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Filippo Maria Rognoni</a:t>
            </a:r>
            <a:endParaRPr i="1" sz="108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Francesco Minaglia</a:t>
            </a:r>
            <a:endParaRPr sz="712"/>
          </a:p>
        </p:txBody>
      </p:sp>
      <p:sp>
        <p:nvSpPr>
          <p:cNvPr id="136" name="Google Shape;136;p13"/>
          <p:cNvSpPr txBox="1"/>
          <p:nvPr/>
        </p:nvSpPr>
        <p:spPr>
          <a:xfrm>
            <a:off x="7831950" y="4409025"/>
            <a:ext cx="722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i="1" lang="it" sz="1002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05/2021</a:t>
            </a:r>
            <a:endParaRPr i="1" sz="1002">
              <a:solidFill>
                <a:srgbClr val="6D9EE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25" y="65225"/>
            <a:ext cx="652199" cy="83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Since we can identify the model through </a:t>
            </a:r>
            <a:r>
              <a:rPr b="1" lang="it" sz="1200"/>
              <a:t>different methodologies</a:t>
            </a:r>
            <a:r>
              <a:rPr lang="it" sz="1200"/>
              <a:t>, we chose some techniques to do this: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3"/>
              </a:rPr>
              <a:t>Polynomial regression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4"/>
              </a:rPr>
              <a:t>Neural network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5"/>
              </a:rPr>
              <a:t>Harmonic regression</a:t>
            </a:r>
            <a:endParaRPr b="1"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As a criterion for the selection of the method that produces the final model, we chose the one that provides </a:t>
            </a:r>
            <a:r>
              <a:rPr b="1" lang="it" sz="1200"/>
              <a:t>better results</a:t>
            </a:r>
            <a:r>
              <a:rPr lang="it" sz="1200"/>
              <a:t> than the others (</a:t>
            </a:r>
            <a:r>
              <a:rPr lang="it" sz="1200" u="sng">
                <a:solidFill>
                  <a:schemeClr val="hlink"/>
                </a:solidFill>
                <a:hlinkClick action="ppaction://hlinksldjump" r:id="rId6"/>
              </a:rPr>
              <a:t>3.4 section</a:t>
            </a:r>
            <a:r>
              <a:rPr lang="it" sz="1200"/>
              <a:t>).</a:t>
            </a:r>
            <a:endParaRPr sz="1200"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 Model identification</a:t>
            </a: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079850" y="1148350"/>
            <a:ext cx="7113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Creating different polynomial models and plotting them on graphs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Starting from a second degree polynomial model (gas consumption trend is not constant, nor plane).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It seems like all the models are quite good, but how can we decide which is the best model? </a:t>
            </a:r>
            <a:endParaRPr sz="12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it" sz="1200" u="sng">
                <a:solidFill>
                  <a:schemeClr val="hlink"/>
                </a:solidFill>
                <a:hlinkClick r:id="rId3"/>
              </a:rPr>
              <a:t>SSR</a:t>
            </a:r>
            <a:r>
              <a:rPr b="1" lang="it" sz="1200"/>
              <a:t> </a:t>
            </a:r>
            <a:r>
              <a:rPr lang="it" sz="1200"/>
              <a:t>(not a good idea)                                        </a:t>
            </a:r>
            <a:r>
              <a:rPr lang="it" sz="983">
                <a:solidFill>
                  <a:schemeClr val="accent6"/>
                </a:solidFill>
                <a:highlight>
                  <a:schemeClr val="dk1"/>
                </a:highlight>
              </a:rPr>
              <a:t>More complex model always wins</a:t>
            </a:r>
            <a:endParaRPr sz="983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-3070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AutoNum type="arabicPeriod"/>
            </a:pPr>
            <a:r>
              <a:rPr b="1" lang="it" sz="1235"/>
              <a:t>Figures of merit</a:t>
            </a:r>
            <a:r>
              <a:rPr b="1" lang="it" sz="1235"/>
              <a:t>:</a:t>
            </a:r>
            <a:endParaRPr b="1" sz="1235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it" sz="1000"/>
              <a:t>Subjective criterion </a:t>
            </a:r>
            <a:r>
              <a:rPr b="1" lang="it" sz="1000"/>
              <a:t> (</a:t>
            </a:r>
            <a:r>
              <a:rPr b="1" i="1" lang="it" sz="1000" u="sng">
                <a:solidFill>
                  <a:schemeClr val="hlink"/>
                </a:solidFill>
                <a:hlinkClick r:id="rId4"/>
              </a:rPr>
              <a:t>Test F</a:t>
            </a:r>
            <a:r>
              <a:rPr b="1" lang="it" sz="1000"/>
              <a:t>)                        </a:t>
            </a:r>
            <a:r>
              <a:rPr lang="it" sz="1000"/>
              <a:t>  </a:t>
            </a:r>
            <a:r>
              <a:rPr lang="it" sz="1000">
                <a:solidFill>
                  <a:schemeClr val="accent6"/>
                </a:solidFill>
              </a:rPr>
              <a:t>4th  wins</a:t>
            </a:r>
            <a:endParaRPr sz="1000">
              <a:solidFill>
                <a:schemeClr val="accent6"/>
              </a:solidFill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it" sz="1000"/>
              <a:t>Objective criteria</a:t>
            </a:r>
            <a:r>
              <a:rPr lang="it" sz="1000"/>
              <a:t> </a:t>
            </a:r>
            <a:r>
              <a:rPr b="1" lang="it" sz="1000"/>
              <a:t> </a:t>
            </a:r>
            <a:r>
              <a:rPr lang="it" sz="1000"/>
              <a:t>( </a:t>
            </a:r>
            <a:r>
              <a:rPr i="1" lang="it" sz="1000" u="sng">
                <a:solidFill>
                  <a:schemeClr val="hlink"/>
                </a:solidFill>
                <a:hlinkClick r:id="rId5"/>
              </a:rPr>
              <a:t>AIC</a:t>
            </a:r>
            <a:r>
              <a:rPr i="1" lang="it" sz="1000" u="sng">
                <a:solidFill>
                  <a:schemeClr val="hlink"/>
                </a:solidFill>
                <a:hlinkClick r:id="rId6"/>
              </a:rPr>
              <a:t>, MDL, FPE</a:t>
            </a:r>
            <a:r>
              <a:rPr i="1" lang="it" sz="1000"/>
              <a:t> </a:t>
            </a:r>
            <a:r>
              <a:rPr lang="it" sz="1000"/>
              <a:t>)          </a:t>
            </a:r>
            <a:r>
              <a:rPr lang="it" sz="1000">
                <a:solidFill>
                  <a:schemeClr val="accent6"/>
                </a:solidFill>
              </a:rPr>
              <a:t>4th  wins</a:t>
            </a:r>
            <a:endParaRPr sz="1000">
              <a:solidFill>
                <a:schemeClr val="accent6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it" sz="1200" u="sng">
                <a:solidFill>
                  <a:schemeClr val="hlink"/>
                </a:solidFill>
                <a:hlinkClick r:id="rId7"/>
              </a:rPr>
              <a:t>Cross-validation</a:t>
            </a:r>
            <a:r>
              <a:rPr b="1" lang="it" sz="1200"/>
              <a:t> </a:t>
            </a:r>
            <a:r>
              <a:rPr lang="it" sz="1200"/>
              <a:t>( f</a:t>
            </a:r>
            <a:r>
              <a:rPr lang="it" sz="1200"/>
              <a:t>irst year gas consumption data to identify the model, second year gas consumption data for cross-validation</a:t>
            </a:r>
            <a:r>
              <a:rPr lang="it" sz="1200"/>
              <a:t>).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In order to choose the best polynomial model we will use cross-validation.</a:t>
            </a:r>
            <a:endParaRPr sz="1200"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11548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</a:t>
            </a:r>
            <a:r>
              <a:rPr b="1" lang="it" sz="2784">
                <a:solidFill>
                  <a:schemeClr val="accent2"/>
                </a:solidFill>
              </a:rPr>
              <a:t>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1548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125600" y="1307825"/>
            <a:ext cx="17742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(Different polynomial models)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800" r="1533" t="2334"/>
          <a:stretch/>
        </p:blipFill>
        <p:spPr>
          <a:xfrm>
            <a:off x="1175000" y="1099100"/>
            <a:ext cx="2443347" cy="190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0" y="1663775"/>
            <a:ext cx="3105899" cy="24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000" y="3046102"/>
            <a:ext cx="2443350" cy="190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297500" y="908000"/>
            <a:ext cx="5250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Polynomial models results, identification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200"/>
              <a:t>Cross-validation: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/>
              <a:t>Polynomial models results, cross-validation</a:t>
            </a:r>
            <a:r>
              <a:rPr i="1" lang="it" sz="1200"/>
              <a:t>: </a:t>
            </a:r>
            <a:endParaRPr i="1" sz="1200"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633275" y="1307850"/>
            <a:ext cx="5067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Polynomial model degree:         SSR_Identification        TEST F           AIC           FPE          MDL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2°                                                      2.6444e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1.673e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12.52        2.733e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12.60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3°                                                      2.1417e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83.09           12.33        2.262e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12.44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4°       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1.8057e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64.84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12.18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1.960e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12.35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829100" y="3751225"/>
            <a:ext cx="3396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Polynomial model degree:         SSR_Validation           SD  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2°                                            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2.1648e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24.38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3°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.9883e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23.37</a:t>
            </a:r>
            <a:endParaRPr b="1"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4°                                            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2.2411e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24.81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565050" y="2752200"/>
            <a:ext cx="622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considered the various polynomial models previously shown and saw which was the one that minimized the SSR (hence also the </a:t>
            </a:r>
            <a:r>
              <a:rPr lang="it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standard deviation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between validation data and expected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270425" y="4217475"/>
            <a:ext cx="2004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and Validation data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648175" y="4217475"/>
            <a:ext cx="3396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Best model for cross-validation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25" y="1573302"/>
            <a:ext cx="3396600" cy="264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1573291"/>
            <a:ext cx="3396600" cy="264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1205850" y="1048350"/>
            <a:ext cx="69468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Multi-layer perceptron neural network characteristics</a:t>
            </a:r>
            <a:r>
              <a:rPr lang="it" sz="1200"/>
              <a:t>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2 layer </a:t>
            </a:r>
            <a:r>
              <a:rPr lang="it" sz="1200"/>
              <a:t>MLP (1 hidden layer, 1 output layer)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Data division</a:t>
            </a:r>
            <a:r>
              <a:rPr lang="it" sz="1200"/>
              <a:t>: 1st year identification, 2nd year validation.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Activation function: </a:t>
            </a:r>
            <a:r>
              <a:rPr lang="it" sz="1200"/>
              <a:t> tanh(z)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Training algorithm</a:t>
            </a:r>
            <a:r>
              <a:rPr b="1" lang="it" sz="1200"/>
              <a:t>:</a:t>
            </a:r>
            <a:r>
              <a:rPr lang="it" sz="1200"/>
              <a:t> 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Bayesian-Regularization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Performance:</a:t>
            </a:r>
            <a:r>
              <a:rPr lang="it" sz="1200"/>
              <a:t> 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MSE </a:t>
            </a:r>
            <a:r>
              <a:rPr lang="it" sz="1200"/>
              <a:t>minimization, consequently also SSR e SD</a:t>
            </a:r>
            <a:endParaRPr sz="1200"/>
          </a:p>
        </p:txBody>
      </p:sp>
      <p:sp>
        <p:nvSpPr>
          <p:cNvPr id="253" name="Google Shape;253;p27"/>
          <p:cNvSpPr txBox="1"/>
          <p:nvPr>
            <p:ph type="title"/>
          </p:nvPr>
        </p:nvSpPr>
        <p:spPr>
          <a:xfrm>
            <a:off x="1205850" y="38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.2 Neural network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631850" y="3284100"/>
            <a:ext cx="31770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Number of Neurons</a:t>
            </a: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SSR                        SD</a:t>
            </a:r>
            <a:endParaRPr b="1" sz="1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3                                      9.2184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15.89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5                                      6.5197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13.36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8                                      5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.4082e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12.17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10                                    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.1955e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9.35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12                                     2.9674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9.10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955050" y="2945400"/>
            <a:ext cx="74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Here’s some results, in identification (left) and cross-validation (right), obtained </a:t>
            </a:r>
            <a:r>
              <a:rPr b="1"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modifying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b="1"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neuron’s number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hidden layer.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572000" y="3284088"/>
            <a:ext cx="36987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Number of Neurons                SSR                        SD</a:t>
            </a:r>
            <a:endParaRPr b="1" sz="1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3                                      2.4047e</a:t>
            </a:r>
            <a:r>
              <a:rPr b="1"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25.66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5                                      2.5286e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26.32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                                      2.6414e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26.90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10                                     2.7289e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27.34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12                                      2.6331e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26.86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2131300" y="4805600"/>
            <a:ext cx="1428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results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6536125" y="4805600"/>
            <a:ext cx="1428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Cross-validation results</a:t>
            </a:r>
            <a:endParaRPr sz="82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205850" y="38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3.2 Neural network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1103650" y="3408750"/>
            <a:ext cx="3396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Neural network architecture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6079050" y="4174713"/>
            <a:ext cx="23934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Real gas consumption VS nn prediction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00" y="1378662"/>
            <a:ext cx="3668801" cy="2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0" y="2158125"/>
            <a:ext cx="4030650" cy="1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180150" y="1150475"/>
            <a:ext cx="7142100" cy="23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This identification method follows the same methodology of the polynomial regression (using harmonics instead of polynomials, according to </a:t>
            </a:r>
            <a:r>
              <a:rPr b="1" lang="it" sz="1200"/>
              <a:t>Fourier series theory</a:t>
            </a:r>
            <a:r>
              <a:rPr lang="it" sz="1200"/>
              <a:t>).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The </a:t>
            </a:r>
            <a:r>
              <a:rPr b="1" lang="it" sz="1200"/>
              <a:t>division of the data and the initial observations are the same</a:t>
            </a:r>
            <a:r>
              <a:rPr lang="it" sz="1200"/>
              <a:t> we discussed in polynomial regression (first year data identification, second year cross-validation).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We'll use </a:t>
            </a:r>
            <a:r>
              <a:rPr lang="it" sz="1200"/>
              <a:t>another time:</a:t>
            </a:r>
            <a:endParaRPr sz="1200"/>
          </a:p>
          <a:p>
            <a:pPr indent="-304800" lvl="0" marL="45720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SSR, </a:t>
            </a:r>
            <a:r>
              <a:rPr b="1" lang="it" sz="1200"/>
              <a:t>objective/subjective criteria</a:t>
            </a:r>
            <a:r>
              <a:rPr lang="it" sz="1200"/>
              <a:t>, to compare different identified models;</a:t>
            </a:r>
            <a:endParaRPr sz="1200"/>
          </a:p>
          <a:p>
            <a:pPr indent="-3048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C</a:t>
            </a:r>
            <a:r>
              <a:rPr b="1" lang="it" sz="1200"/>
              <a:t>ross-validation,</a:t>
            </a:r>
            <a:r>
              <a:rPr lang="it" sz="1200"/>
              <a:t> to understand which is the best model.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it" sz="1200"/>
              <a:t>We won’t start using constant model, but first degree harmonic, because gas consumption </a:t>
            </a:r>
            <a:r>
              <a:rPr b="1" lang="it" sz="1200"/>
              <a:t>trend isn’t constant.</a:t>
            </a:r>
            <a:r>
              <a:rPr b="1" lang="it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1180100" y="40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1180100" y="40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084200" y="891725"/>
            <a:ext cx="1815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(Different harmonic models)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00" y="1162025"/>
            <a:ext cx="2485026" cy="183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100" y="3124225"/>
            <a:ext cx="2485025" cy="1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675" y="3124225"/>
            <a:ext cx="2524199" cy="18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5675" y="1131300"/>
            <a:ext cx="2524201" cy="192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1297500" y="921025"/>
            <a:ext cx="5250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Harmonic</a:t>
            </a:r>
            <a:r>
              <a:rPr i="1" lang="it" sz="1200"/>
              <a:t> models results, identification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200"/>
              <a:t>Cross-validation: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/>
              <a:t>Harmonic</a:t>
            </a:r>
            <a:r>
              <a:rPr i="1" lang="it" sz="1200"/>
              <a:t> models results, cross-validation: </a:t>
            </a:r>
            <a:endParaRPr i="1" sz="1200"/>
          </a:p>
        </p:txBody>
      </p:sp>
      <p:sp>
        <p:nvSpPr>
          <p:cNvPr id="295" name="Google Shape;295;p31"/>
          <p:cNvSpPr txBox="1"/>
          <p:nvPr/>
        </p:nvSpPr>
        <p:spPr>
          <a:xfrm>
            <a:off x="1565050" y="1203500"/>
            <a:ext cx="50670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Harmonic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model degree:         SSR_Identification        TEST F         AIC           FPE            MDL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1°                                                      2.3475e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/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12.39        2.4127e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12.45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2°                                                      1.9969e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62.51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12.25        2.0979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12.35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3°                                                      1.0416e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322.8           11.62        1.1185e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11.76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4°       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.8673e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60.78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11.49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9.7736e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11.67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1760725" y="3668750"/>
            <a:ext cx="33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Harmonic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model degree:         SSR_Validation            SD  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	      1°                                                2.8801e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28.09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2°                                                1.9169e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22.91</a:t>
            </a:r>
            <a:endParaRPr b="1"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3°                                                2.0297e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23.58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4°                                                2.1635e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24.34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1565050" y="2752200"/>
            <a:ext cx="652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considered the various polynomial models previously shown and saw which was the one that minimized the SSR (hence also the </a:t>
            </a:r>
            <a:r>
              <a:rPr lang="it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standard deviation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between validation data and expected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chemeClr val="accent2"/>
                </a:solidFill>
              </a:rPr>
              <a:t>ROADMAP</a:t>
            </a:r>
            <a:endParaRPr b="1" sz="3400">
              <a:solidFill>
                <a:schemeClr val="accent2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16150"/>
            <a:ext cx="39528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Introduction</a:t>
            </a:r>
            <a:endParaRPr b="1"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Process visualization</a:t>
            </a:r>
            <a:endParaRPr b="1"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Plotting 2D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Spectral analysis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Plotting 3D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Model identification</a:t>
            </a:r>
            <a:endParaRPr b="1"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Polynomial regression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Neural network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Harmonic regression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Compare different models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Prediction function</a:t>
            </a:r>
            <a:endParaRPr b="1"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b="1" lang="it" sz="1239"/>
              <a:t>Link to our project repository </a:t>
            </a:r>
            <a:r>
              <a:rPr lang="it" sz="1239"/>
              <a:t>(GitHub)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Conclusion</a:t>
            </a:r>
            <a:endParaRPr b="1" sz="12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25" y="1177708"/>
            <a:ext cx="3317750" cy="258279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5907250" y="3760500"/>
            <a:ext cx="2262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Best model for cross-validation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2443475" y="3760500"/>
            <a:ext cx="2004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and Validation data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50" y="1177700"/>
            <a:ext cx="3493808" cy="25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297500" y="1071875"/>
            <a:ext cx="70389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lang="it" sz="1200"/>
              <a:t>In order to decide which model is better we compare them using two figures of merit: SSR and standard deviation.</a:t>
            </a:r>
            <a:endParaRPr sz="1200"/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.4 Compare different models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1401850" y="1865375"/>
            <a:ext cx="2517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1020">
                <a:solidFill>
                  <a:schemeClr val="lt2"/>
                </a:solidFill>
              </a:rPr>
              <a:t>Comparison between different models</a:t>
            </a:r>
            <a:endParaRPr sz="1020">
              <a:solidFill>
                <a:schemeClr val="lt2"/>
              </a:solidFill>
            </a:endParaRPr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658925" y="2197150"/>
            <a:ext cx="3528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it" sz="1120">
                <a:solidFill>
                  <a:schemeClr val="accent6"/>
                </a:solidFill>
              </a:rPr>
              <a:t>Identification Method                   SSR                     SD     </a:t>
            </a:r>
            <a:endParaRPr b="1" sz="112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  Polynomial model                         </a:t>
            </a:r>
            <a:r>
              <a:rPr lang="it" sz="900">
                <a:solidFill>
                  <a:schemeClr val="accent6"/>
                </a:solidFill>
              </a:rPr>
              <a:t>1.9883e</a:t>
            </a:r>
            <a:r>
              <a:rPr baseline="30000" lang="it" sz="900">
                <a:solidFill>
                  <a:schemeClr val="accent6"/>
                </a:solidFill>
              </a:rPr>
              <a:t>5  </a:t>
            </a:r>
            <a:r>
              <a:rPr lang="it" sz="900">
                <a:solidFill>
                  <a:schemeClr val="accent6"/>
                </a:solidFill>
              </a:rPr>
              <a:t>                   23.37</a:t>
            </a:r>
            <a:endParaRPr sz="112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    Neural network                            </a:t>
            </a:r>
            <a:r>
              <a:rPr lang="it" sz="1000">
                <a:solidFill>
                  <a:schemeClr val="accent6"/>
                </a:solidFill>
              </a:rPr>
              <a:t>2.4047e</a:t>
            </a:r>
            <a:r>
              <a:rPr baseline="30000" lang="it" sz="1000">
                <a:solidFill>
                  <a:schemeClr val="accent6"/>
                </a:solidFill>
              </a:rPr>
              <a:t>5</a:t>
            </a:r>
            <a:r>
              <a:rPr lang="it" sz="1000">
                <a:solidFill>
                  <a:schemeClr val="accent6"/>
                </a:solidFill>
              </a:rPr>
              <a:t>                25.66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Harmonic regression                    </a:t>
            </a:r>
            <a:r>
              <a:rPr b="1" lang="it" sz="900">
                <a:solidFill>
                  <a:schemeClr val="accent6"/>
                </a:solidFill>
              </a:rPr>
              <a:t>1.9169e</a:t>
            </a:r>
            <a:r>
              <a:rPr b="1" baseline="30000" lang="it" sz="900">
                <a:solidFill>
                  <a:schemeClr val="accent6"/>
                </a:solidFill>
              </a:rPr>
              <a:t>5  </a:t>
            </a:r>
            <a:r>
              <a:rPr b="1" lang="it" sz="900">
                <a:solidFill>
                  <a:schemeClr val="accent6"/>
                </a:solidFill>
              </a:rPr>
              <a:t>                   22.91</a:t>
            </a:r>
            <a:endParaRPr b="1" sz="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5373"/>
            <a:ext cx="3900449" cy="288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1191725" y="1216450"/>
            <a:ext cx="69480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Once identified best model for our dataset, in our case the 2nd degree harmonic model, a prediction function which </a:t>
            </a:r>
            <a:r>
              <a:rPr b="1" lang="it"/>
              <a:t>forecasts gas </a:t>
            </a:r>
            <a:r>
              <a:rPr b="1" lang="it"/>
              <a:t>consumption depending on two parameters</a:t>
            </a:r>
            <a:r>
              <a:rPr lang="it"/>
              <a:t> (days of the week and day of the year) has been written.</a:t>
            </a:r>
            <a:br>
              <a:rPr lang="it"/>
            </a:br>
            <a:br>
              <a:rPr lang="it"/>
            </a:br>
            <a:r>
              <a:rPr lang="it"/>
              <a:t>You can also </a:t>
            </a:r>
            <a:r>
              <a:rPr b="1" lang="it"/>
              <a:t>change manually</a:t>
            </a:r>
            <a:r>
              <a:rPr lang="it"/>
              <a:t>, via numerical slider, the </a:t>
            </a:r>
            <a:r>
              <a:rPr b="1" lang="it"/>
              <a:t>value of those parameters</a:t>
            </a:r>
            <a:r>
              <a:rPr lang="it"/>
              <a:t> in order to see how the gas consumption prediction changes.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4</a:t>
            </a:r>
            <a:r>
              <a:rPr b="1" lang="it" sz="2784">
                <a:solidFill>
                  <a:schemeClr val="accent2"/>
                </a:solidFill>
              </a:rPr>
              <a:t>. Prediction function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43650"/>
            <a:ext cx="5660001" cy="15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869"/>
              <a:buNone/>
            </a:pPr>
            <a:r>
              <a:rPr b="1" lang="it" sz="2760">
                <a:solidFill>
                  <a:schemeClr val="accent2"/>
                </a:solidFill>
              </a:rPr>
              <a:t>5. Link to our repository project (GitHub)</a:t>
            </a:r>
            <a:endParaRPr sz="1860"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Here’s our </a:t>
            </a:r>
            <a:r>
              <a:rPr b="1" lang="it" sz="1200"/>
              <a:t>full project repository</a:t>
            </a:r>
            <a:r>
              <a:rPr lang="it" sz="1200"/>
              <a:t>:					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LINK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If you want to see only the </a:t>
            </a:r>
            <a:r>
              <a:rPr b="1" lang="it" sz="1200"/>
              <a:t>live script</a:t>
            </a:r>
            <a:r>
              <a:rPr lang="it" sz="1200"/>
              <a:t>, here’s the link:		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LINK</a:t>
            </a:r>
            <a:endParaRPr sz="1200"/>
          </a:p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993">
                <a:solidFill>
                  <a:schemeClr val="accent2"/>
                </a:solidFill>
              </a:rPr>
              <a:t>6.</a:t>
            </a:r>
            <a:r>
              <a:rPr b="1" lang="it" sz="2993">
                <a:solidFill>
                  <a:schemeClr val="accent2"/>
                </a:solidFill>
              </a:rPr>
              <a:t> Conclusion</a:t>
            </a:r>
            <a:endParaRPr sz="2300"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1297500" y="1147825"/>
            <a:ext cx="68031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Note that the best model was built on the basis of the data in our possession. If you want to predict the gas consumption in an </a:t>
            </a:r>
            <a:r>
              <a:rPr b="1" lang="it" sz="1200"/>
              <a:t>“abnormal situations”</a:t>
            </a:r>
            <a:r>
              <a:rPr lang="it" sz="1200"/>
              <a:t>, you have to accept that the forecast might be very different from what actually happens.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 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The identification of models is a really </a:t>
            </a:r>
            <a:r>
              <a:rPr b="1" lang="it" sz="1200"/>
              <a:t>useful “tool”</a:t>
            </a:r>
            <a:r>
              <a:rPr lang="it" sz="1200"/>
              <a:t>, which allows you to make </a:t>
            </a:r>
            <a:r>
              <a:rPr b="1" lang="it" sz="1200"/>
              <a:t>predictions built on data</a:t>
            </a:r>
            <a:r>
              <a:rPr lang="it" sz="1200"/>
              <a:t> in possession of any process that you are considering.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it" sz="1200"/>
              <a:t>Myriad of other applications </a:t>
            </a:r>
            <a:r>
              <a:rPr lang="it" sz="1200"/>
              <a:t>of this theory. 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it" sz="1200"/>
              <a:t>Important component, among other things, in the </a:t>
            </a:r>
            <a:r>
              <a:rPr b="1" lang="it" sz="1200"/>
              <a:t>"decision making"</a:t>
            </a:r>
            <a:r>
              <a:rPr lang="it" sz="1200"/>
              <a:t> process.</a:t>
            </a:r>
            <a:endParaRPr sz="1200"/>
          </a:p>
        </p:txBody>
      </p:sp>
      <p:sp>
        <p:nvSpPr>
          <p:cNvPr id="339" name="Google Shape;3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823850" y="866775"/>
            <a:ext cx="3467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chemeClr val="lt2"/>
                </a:solidFill>
              </a:rPr>
              <a:t>Thanks for your time ! </a:t>
            </a:r>
            <a:endParaRPr b="1" i="1" sz="29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0890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400">
                <a:solidFill>
                  <a:srgbClr val="6D9EEB"/>
                </a:solidFill>
              </a:rPr>
              <a:t>DATASET</a:t>
            </a:r>
            <a:endParaRPr b="1" i="1" sz="14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Dataset which represent gas consumption in Italy, during two different years ( in function of day of the week and day of the year).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6D9EEB"/>
                </a:solidFill>
              </a:rPr>
              <a:t>AIMS</a:t>
            </a:r>
            <a:endParaRPr b="1" i="1">
              <a:solidFill>
                <a:srgbClr val="6D9EEB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Identify a model which represent yearly trend, for long-term time-series forecast.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Write a function whose aim is predicting gas consumption once you put in, as parameters, the day of the week and the day of the year).</a:t>
            </a:r>
            <a:endParaRPr sz="1200"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784">
                <a:solidFill>
                  <a:schemeClr val="accent2"/>
                </a:solidFill>
              </a:rPr>
              <a:t>1</a:t>
            </a:r>
            <a:r>
              <a:rPr b="1" lang="it" sz="2784">
                <a:solidFill>
                  <a:schemeClr val="accent2"/>
                </a:solidFill>
              </a:rPr>
              <a:t>. Introduction</a:t>
            </a:r>
            <a:endParaRPr sz="278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784">
                <a:solidFill>
                  <a:schemeClr val="accent2"/>
                </a:solidFill>
              </a:rPr>
              <a:t>2. Process visualization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Before starting identifying the best model, it is useful to have some ideas on the process function characteristics, plotting it in three different ways: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3"/>
              </a:rPr>
              <a:t>2D:</a:t>
            </a:r>
            <a:r>
              <a:rPr lang="it" sz="1200"/>
              <a:t>  Gas consumption in function of the day of the year;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4"/>
              </a:rPr>
              <a:t>Spectral analysis</a:t>
            </a:r>
            <a:r>
              <a:rPr lang="it" sz="1200"/>
              <a:t>: Allowing us to see what are the repetition that characterize our signal;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5"/>
              </a:rPr>
              <a:t>3D</a:t>
            </a:r>
            <a:r>
              <a:rPr lang="it" sz="1200"/>
              <a:t>: Gas consumption in function of the day of the year, and the day of the week.</a:t>
            </a:r>
            <a:endParaRPr sz="12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24225" y="1027375"/>
            <a:ext cx="68589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100"/>
              <a:t>Observations: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Gas consumption </a:t>
            </a:r>
            <a:r>
              <a:rPr b="1" lang="it" sz="1100"/>
              <a:t>decreases</a:t>
            </a:r>
            <a:r>
              <a:rPr lang="it" sz="1100"/>
              <a:t> in the </a:t>
            </a:r>
            <a:r>
              <a:rPr b="1" lang="it" sz="1100"/>
              <a:t>hottest months</a:t>
            </a:r>
            <a:r>
              <a:rPr lang="it" sz="1100"/>
              <a:t> of the year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During  </a:t>
            </a:r>
            <a:r>
              <a:rPr b="1" lang="it" sz="1100"/>
              <a:t>weekend</a:t>
            </a:r>
            <a:r>
              <a:rPr lang="it" sz="1100"/>
              <a:t> the gas consumption is </a:t>
            </a:r>
            <a:r>
              <a:rPr b="1" lang="it" sz="1100"/>
              <a:t>lower ;</a:t>
            </a:r>
            <a:endParaRPr b="1"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Stationary</a:t>
            </a:r>
            <a:r>
              <a:rPr lang="it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process</a:t>
            </a:r>
            <a:r>
              <a:rPr lang="it" sz="1100"/>
              <a:t>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time</a:t>
            </a:r>
            <a:r>
              <a:rPr lang="it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process</a:t>
            </a:r>
            <a:r>
              <a:rPr lang="it" sz="1100"/>
              <a:t>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hlink"/>
                </a:solidFill>
                <a:hlinkClick r:id="rId7"/>
              </a:rPr>
              <a:t>Ergodic process</a:t>
            </a:r>
            <a:r>
              <a:rPr lang="it" sz="1100"/>
              <a:t>; 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hlink"/>
                </a:solidFill>
                <a:hlinkClick r:id="rId8"/>
              </a:rPr>
              <a:t>Autocovariance function</a:t>
            </a:r>
            <a:r>
              <a:rPr lang="it" sz="1100" u="sng">
                <a:solidFill>
                  <a:schemeClr val="hlink"/>
                </a:solidFill>
                <a:hlinkClick r:id="rId9"/>
              </a:rPr>
              <a:t> </a:t>
            </a:r>
            <a:r>
              <a:rPr lang="it" sz="1100"/>
              <a:t> shows  some </a:t>
            </a:r>
            <a:r>
              <a:rPr b="1" lang="it" sz="1100"/>
              <a:t>kind of relationship</a:t>
            </a:r>
            <a:r>
              <a:rPr lang="it" sz="1100"/>
              <a:t> between first days of the year and last days of the year ;</a:t>
            </a:r>
            <a:endParaRPr sz="11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2.1 Plotting 2D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2.1 Plotting 2D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854613" y="4316800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2D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6040675" y="2301450"/>
            <a:ext cx="1428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2nd week of January trend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6021625" y="4724875"/>
            <a:ext cx="146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Autocovariance first year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50" y="1513100"/>
            <a:ext cx="3212176" cy="2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075" y="288825"/>
            <a:ext cx="2616601" cy="21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903" y="2690074"/>
            <a:ext cx="2616598" cy="2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004175"/>
            <a:ext cx="71751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Another process visualization that allows to notice different signal characteristics, is relative to the </a:t>
            </a:r>
            <a:r>
              <a:rPr b="1" lang="it" sz="1100"/>
              <a:t>frequency domain</a:t>
            </a:r>
            <a:r>
              <a:rPr lang="it" sz="1100"/>
              <a:t>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This domain can be very useful to understand and </a:t>
            </a:r>
            <a:r>
              <a:rPr b="1" lang="it" sz="1100"/>
              <a:t>highlight signal repetitions.</a:t>
            </a:r>
            <a:endParaRPr b="1" sz="1100"/>
          </a:p>
          <a:p>
            <a:pPr indent="0" lvl="0" marL="0" marR="10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gas consumption of the two years was </a:t>
            </a:r>
            <a:r>
              <a:rPr b="1" lang="it" sz="1100"/>
              <a:t>chained</a:t>
            </a:r>
            <a:r>
              <a:rPr lang="it" sz="1100"/>
              <a:t>. </a:t>
            </a:r>
            <a:endParaRPr sz="11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it" sz="1100"/>
              <a:t>Important frequencies</a:t>
            </a:r>
            <a:r>
              <a:rPr lang="it" sz="1100"/>
              <a:t> in signal spectrum: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0   </a:t>
            </a:r>
            <a:r>
              <a:rPr lang="it" sz="1100"/>
              <a:t>           mean gas consumption in both years;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2  </a:t>
            </a:r>
            <a:r>
              <a:rPr lang="it" sz="1100"/>
              <a:t>            yearly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4</a:t>
            </a:r>
            <a:r>
              <a:rPr lang="it" sz="1100"/>
              <a:t>              semestral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104</a:t>
            </a:r>
            <a:r>
              <a:rPr lang="it" sz="1100"/>
              <a:t>        weekly periodicity;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8  </a:t>
            </a:r>
            <a:r>
              <a:rPr lang="it" sz="1100"/>
              <a:t>            three-months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209 </a:t>
            </a:r>
            <a:r>
              <a:rPr lang="it" sz="1100"/>
              <a:t>       four days periodicity;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313  </a:t>
            </a:r>
            <a:r>
              <a:rPr lang="it" sz="1100"/>
              <a:t>      two days periodicity.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4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2.2 Spectral analysis</a:t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4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2.2 Spectral analysis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2487250" y="4172988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Two years 2D trend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6564725" y="4173000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Spectrum of our signal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75" y="1542650"/>
            <a:ext cx="3893674" cy="26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900" y="1542650"/>
            <a:ext cx="3744826" cy="269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724850" y="1163575"/>
            <a:ext cx="5694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For completeness we  show the 3D plot  of our process, depending on our two variables (day of year and day of the week)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8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2.3 Plotting 3D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42600" y="4663225"/>
            <a:ext cx="5487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3D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50" y="1826275"/>
            <a:ext cx="3644199" cy="28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