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media/image2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7315200" cy="96012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81">
          <p15:clr>
            <a:srgbClr val="A4A3A4"/>
          </p15:clr>
        </p15:guide>
        <p15:guide id="8" pos="27369">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ED6"/>
    <a:srgbClr val="FFFFFF"/>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513" autoAdjust="0"/>
  </p:normalViewPr>
  <p:slideViewPr>
    <p:cSldViewPr snapToGrid="0" snapToObjects="1" showGuides="1">
      <p:cViewPr varScale="1">
        <p:scale>
          <a:sx n="15" d="100"/>
          <a:sy n="15" d="100"/>
        </p:scale>
        <p:origin x="1578" y="90"/>
      </p:cViewPr>
      <p:guideLst>
        <p:guide orient="horz" pos="3318"/>
        <p:guide orient="horz" pos="288"/>
        <p:guide orient="horz" pos="20160"/>
        <p:guide orient="horz"/>
        <p:guide pos="581"/>
        <p:guide pos="27069"/>
        <p:guide pos="281"/>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0158C5BC-9A70-462C-B28D-9600239EAC64}" type="datetimeFigureOut">
              <a:rPr lang="en-US" smtClean="0"/>
              <a:pPr/>
              <a:t>1/25/2018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6CC2317-6751-4CD4-9995-8782DD78E936}" type="datetimeFigureOut">
              <a:rPr lang="en-US" smtClean="0"/>
              <a:pPr/>
              <a:t>1/25/2018</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935331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448845" y="6378481"/>
            <a:ext cx="1004887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440906"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422043"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422043" y="6378481"/>
            <a:ext cx="1004701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422043"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422043" y="15011402"/>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422043"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422043" y="26433446"/>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5475145"/>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63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64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64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64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71" name="Rounded Rectangle 470"/>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4" name="Straight Connector 1493"/>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5" name="TextBox 64"/>
          <p:cNvSpPr txBox="1"/>
          <p:nvPr userDrawn="1"/>
        </p:nvSpPr>
        <p:spPr>
          <a:xfrm>
            <a:off x="44487207" y="31099467"/>
            <a:ext cx="7629577" cy="1399638"/>
          </a:xfrm>
          <a:prstGeom prst="rect">
            <a:avLst/>
          </a:prstGeom>
          <a:noFill/>
        </p:spPr>
        <p:txBody>
          <a:bodyPr wrap="square" lIns="65304" tIns="32651" rIns="65304" bIns="32651" rtlCol="0">
            <a:spAutoFit/>
          </a:bodyPr>
          <a:lstStyle/>
          <a:p>
            <a:pPr marL="401638" indent="-40163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p>
          <a:p>
            <a:pPr marL="288925" indent="0">
              <a:lnSpc>
                <a:spcPts val="2600"/>
              </a:lnSpc>
            </a:pPr>
            <a:r>
              <a:rPr lang="en-US" sz="2400" dirty="0" smtClean="0">
                <a:solidFill>
                  <a:schemeClr val="bg1"/>
                </a:solidFill>
              </a:rPr>
              <a:t>2117 Fourth Street ,</a:t>
            </a:r>
            <a:r>
              <a:rPr lang="en-US" sz="2400" baseline="0" dirty="0" smtClean="0">
                <a:solidFill>
                  <a:schemeClr val="bg1"/>
                </a:solidFill>
              </a:rPr>
              <a:t> Unit C</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endParaRPr lang="en-US" sz="2400" baseline="0" dirty="0" smtClean="0">
              <a:solidFill>
                <a:schemeClr val="bg1"/>
              </a:solidFill>
            </a:endParaRPr>
          </a:p>
          <a:p>
            <a:pPr marL="288925" indent="0">
              <a:lnSpc>
                <a:spcPts val="2600"/>
              </a:lnSpc>
            </a:pPr>
            <a:r>
              <a:rPr lang="en-US" sz="2400" b="1" baseline="0" dirty="0" smtClean="0">
                <a:solidFill>
                  <a:srgbClr val="FFFF00"/>
                </a:solidFill>
              </a:rPr>
              <a:t>posterpresenter@gmail.com</a:t>
            </a:r>
            <a:endParaRPr lang="en-US" sz="2800" b="1" dirty="0">
              <a:solidFill>
                <a:srgbClr val="FFFF00"/>
              </a:solidFill>
            </a:endParaRPr>
          </a:p>
        </p:txBody>
      </p:sp>
      <p:sp>
        <p:nvSpPr>
          <p:cNvPr id="60" name="Text Box 14"/>
          <p:cNvSpPr txBox="1">
            <a:spLocks noChangeArrowheads="1"/>
          </p:cNvSpPr>
          <p:nvPr userDrawn="1"/>
        </p:nvSpPr>
        <p:spPr bwMode="auto">
          <a:xfrm>
            <a:off x="1484177" y="32124583"/>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15"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16"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17"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18"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1" name="Rounded Rectangle 40"/>
          <p:cNvSpPr/>
          <p:nvPr userDrawn="1"/>
        </p:nvSpPr>
        <p:spPr>
          <a:xfrm>
            <a:off x="29382628" y="5392017"/>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44487207" y="31099467"/>
            <a:ext cx="7629577" cy="1399638"/>
          </a:xfrm>
          <a:prstGeom prst="rect">
            <a:avLst/>
          </a:prstGeom>
          <a:noFill/>
        </p:spPr>
        <p:txBody>
          <a:bodyPr wrap="square" lIns="65304" tIns="32651" rIns="65304" bIns="32651" rtlCol="0">
            <a:spAutoFit/>
          </a:bodyPr>
          <a:lstStyle/>
          <a:p>
            <a:pPr marL="401638" indent="-40163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p>
          <a:p>
            <a:pPr marL="288925" indent="0">
              <a:lnSpc>
                <a:spcPts val="2600"/>
              </a:lnSpc>
            </a:pPr>
            <a:r>
              <a:rPr lang="en-US" sz="2400" dirty="0" smtClean="0">
                <a:solidFill>
                  <a:schemeClr val="bg1"/>
                </a:solidFill>
              </a:rPr>
              <a:t>2117 Fourth Street ,</a:t>
            </a:r>
            <a:r>
              <a:rPr lang="en-US" sz="2400" baseline="0" dirty="0" smtClean="0">
                <a:solidFill>
                  <a:schemeClr val="bg1"/>
                </a:solidFill>
              </a:rPr>
              <a:t> Unit C</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endParaRPr lang="en-US" sz="2400" baseline="0" dirty="0" smtClean="0">
              <a:solidFill>
                <a:schemeClr val="bg1"/>
              </a:solidFill>
            </a:endParaRPr>
          </a:p>
          <a:p>
            <a:pPr marL="288925" indent="0">
              <a:lnSpc>
                <a:spcPts val="2600"/>
              </a:lnSpc>
            </a:pPr>
            <a:r>
              <a:rPr lang="en-US" sz="2400" b="1" baseline="0" dirty="0" smtClean="0">
                <a:solidFill>
                  <a:srgbClr val="FFFF00"/>
                </a:solidFill>
              </a:rPr>
              <a:t>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84177" y="32124583"/>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35"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36"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37"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38"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5" name="Rounded Rectangle 34"/>
          <p:cNvSpPr/>
          <p:nvPr userDrawn="1"/>
        </p:nvSpPr>
        <p:spPr>
          <a:xfrm>
            <a:off x="789907" y="5392017"/>
            <a:ext cx="42170157"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7" name="TextBox 36"/>
          <p:cNvSpPr txBox="1"/>
          <p:nvPr userDrawn="1"/>
        </p:nvSpPr>
        <p:spPr>
          <a:xfrm>
            <a:off x="44487207" y="31099467"/>
            <a:ext cx="7629577" cy="1399638"/>
          </a:xfrm>
          <a:prstGeom prst="rect">
            <a:avLst/>
          </a:prstGeom>
          <a:noFill/>
        </p:spPr>
        <p:txBody>
          <a:bodyPr wrap="square" lIns="65304" tIns="32651" rIns="65304" bIns="32651" rtlCol="0">
            <a:spAutoFit/>
          </a:bodyPr>
          <a:lstStyle/>
          <a:p>
            <a:pPr marL="401638" indent="-40163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p>
          <a:p>
            <a:pPr marL="288925" indent="0">
              <a:lnSpc>
                <a:spcPts val="2600"/>
              </a:lnSpc>
            </a:pPr>
            <a:r>
              <a:rPr lang="en-US" sz="2400" dirty="0" smtClean="0">
                <a:solidFill>
                  <a:schemeClr val="bg1"/>
                </a:solidFill>
              </a:rPr>
              <a:t>2117 Fourth Street ,</a:t>
            </a:r>
            <a:r>
              <a:rPr lang="en-US" sz="2400" baseline="0" dirty="0" smtClean="0">
                <a:solidFill>
                  <a:schemeClr val="bg1"/>
                </a:solidFill>
              </a:rPr>
              <a:t> Unit C</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endParaRPr lang="en-US" sz="2400" baseline="0" dirty="0" smtClean="0">
              <a:solidFill>
                <a:schemeClr val="bg1"/>
              </a:solidFill>
            </a:endParaRPr>
          </a:p>
          <a:p>
            <a:pPr marL="288925" indent="0">
              <a:lnSpc>
                <a:spcPts val="2600"/>
              </a:lnSpc>
            </a:pPr>
            <a:r>
              <a:rPr lang="en-US" sz="2400" b="1" baseline="0" dirty="0" smtClean="0">
                <a:solidFill>
                  <a:srgbClr val="FFFF00"/>
                </a:solidFill>
              </a:rPr>
              <a:t>posterpresenter@gmail.com</a:t>
            </a:r>
            <a:endParaRPr lang="en-US" sz="2800" b="1" dirty="0">
              <a:solidFill>
                <a:srgbClr val="FFFF00"/>
              </a:solidFill>
            </a:endParaRPr>
          </a:p>
        </p:txBody>
      </p:sp>
      <p:sp>
        <p:nvSpPr>
          <p:cNvPr id="38" name="Text Box 14"/>
          <p:cNvSpPr txBox="1">
            <a:spLocks noChangeArrowheads="1"/>
          </p:cNvSpPr>
          <p:nvPr userDrawn="1"/>
        </p:nvSpPr>
        <p:spPr bwMode="auto">
          <a:xfrm>
            <a:off x="1484177" y="32124583"/>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image" Target="../media/image20.png"/><Relationship Id="rId3" Type="http://schemas.openxmlformats.org/officeDocument/2006/relationships/image" Target="../media/image11.png"/><Relationship Id="rId7" Type="http://schemas.openxmlformats.org/officeDocument/2006/relationships/image" Target="../media/image15.png"/><Relationship Id="rId12"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JPG"/><Relationship Id="rId1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p:cNvSpPr txBox="1"/>
          <p:nvPr/>
        </p:nvSpPr>
        <p:spPr>
          <a:xfrm>
            <a:off x="1524000" y="32094723"/>
            <a:ext cx="2385060" cy="461665"/>
          </a:xfrm>
          <a:prstGeom prst="rect">
            <a:avLst/>
          </a:prstGeom>
          <a:solidFill>
            <a:schemeClr val="bg1"/>
          </a:solid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p:sp>
        <p:nvSpPr>
          <p:cNvPr id="18" name="Text Placeholder 17"/>
          <p:cNvSpPr>
            <a:spLocks noGrp="1"/>
          </p:cNvSpPr>
          <p:nvPr>
            <p:ph type="body" sz="quarter" idx="10"/>
          </p:nvPr>
        </p:nvSpPr>
        <p:spPr/>
        <p:txBody>
          <a:bodyPr>
            <a:noAutofit/>
          </a:bodyPr>
          <a:lstStyle/>
          <a:p>
            <a:r>
              <a:rPr lang="en-US" sz="3200" dirty="0" smtClean="0">
                <a:latin typeface="+mn-lt"/>
              </a:rPr>
              <a:t>Ever thought of how a country’s instability index is sized? Some people use Fragile States Index, others use Political Stability Indicator. We decided to disregard all of these fancy indicators and create our own using Wikipedia, literally. </a:t>
            </a:r>
          </a:p>
          <a:p>
            <a:r>
              <a:rPr lang="en-US" sz="3200" dirty="0" smtClean="0">
                <a:latin typeface="+mn-lt"/>
              </a:rPr>
              <a:t>We had an intuition towards the fact that the edits happening on a country’s Wikipedia page may contain an adequate amount of information to reflect on the country’s stability. Following that, resorting interchangeably to both Wikipedia and </a:t>
            </a:r>
            <a:r>
              <a:rPr lang="en-US" sz="3200" dirty="0">
                <a:latin typeface="+mn-lt"/>
              </a:rPr>
              <a:t>GDELT </a:t>
            </a:r>
            <a:r>
              <a:rPr lang="en-US" sz="3200" dirty="0" smtClean="0">
                <a:latin typeface="+mn-lt"/>
              </a:rPr>
              <a:t>Event database, we started our journey of creating what we call the </a:t>
            </a:r>
            <a:r>
              <a:rPr lang="en-US" sz="3200" dirty="0" err="1" smtClean="0">
                <a:latin typeface="+mn-lt"/>
              </a:rPr>
              <a:t>WikipIndex</a:t>
            </a:r>
            <a:r>
              <a:rPr lang="en-US" sz="3200" dirty="0" smtClean="0">
                <a:latin typeface="+mn-lt"/>
              </a:rPr>
              <a:t>.</a:t>
            </a:r>
            <a:endParaRPr lang="en-US" sz="3200" dirty="0">
              <a:latin typeface="+mn-lt"/>
            </a:endParaRPr>
          </a:p>
        </p:txBody>
      </p:sp>
      <p:sp>
        <p:nvSpPr>
          <p:cNvPr id="19" name="Text Placeholder 18"/>
          <p:cNvSpPr>
            <a:spLocks noGrp="1"/>
          </p:cNvSpPr>
          <p:nvPr>
            <p:ph type="body" sz="quarter" idx="11"/>
          </p:nvPr>
        </p:nvSpPr>
        <p:spPr>
          <a:xfrm>
            <a:off x="922341" y="5325784"/>
            <a:ext cx="10048875" cy="800211"/>
          </a:xfrm>
        </p:spPr>
        <p:txBody>
          <a:bodyPr/>
          <a:lstStyle/>
          <a:p>
            <a:r>
              <a:rPr lang="en-US" sz="4000" dirty="0" smtClean="0"/>
              <a:t>Introduction</a:t>
            </a:r>
            <a:endParaRPr lang="en-US" sz="4000" dirty="0"/>
          </a:p>
        </p:txBody>
      </p:sp>
      <mc:AlternateContent xmlns:mc="http://schemas.openxmlformats.org/markup-compatibility/2006" xmlns:a14="http://schemas.microsoft.com/office/drawing/2010/main">
        <mc:Choice Requires="a14">
          <p:sp>
            <p:nvSpPr>
              <p:cNvPr id="20" name="Text Placeholder 19"/>
              <p:cNvSpPr>
                <a:spLocks noGrp="1"/>
              </p:cNvSpPr>
              <p:nvPr>
                <p:ph type="body" sz="quarter" idx="19"/>
              </p:nvPr>
            </p:nvSpPr>
            <p:spPr>
              <a:xfrm>
                <a:off x="962333" y="14439806"/>
                <a:ext cx="10058400" cy="8681265"/>
              </a:xfrm>
            </p:spPr>
            <p:txBody>
              <a:bodyPr/>
              <a:lstStyle/>
              <a:p>
                <a:r>
                  <a:rPr lang="en-US" sz="3200" b="1" u="sng" dirty="0" smtClean="0">
                    <a:latin typeface="+mn-lt"/>
                  </a:rPr>
                  <a:t>Metric 1: Prototype</a:t>
                </a:r>
              </a:p>
              <a:p>
                <a:r>
                  <a:rPr lang="en-US" sz="3200" dirty="0" smtClean="0">
                    <a:latin typeface="+mn-lt"/>
                  </a:rPr>
                  <a:t>Our </a:t>
                </a:r>
                <a:r>
                  <a:rPr lang="en-US" sz="3200" dirty="0">
                    <a:latin typeface="+mn-lt"/>
                  </a:rPr>
                  <a:t>first index is a rather intuition-based and simple</a:t>
                </a:r>
                <a:r>
                  <a:rPr lang="en-US" sz="3200" dirty="0" smtClean="0">
                    <a:latin typeface="+mn-lt"/>
                  </a:rPr>
                  <a:t>. After fetching  the Wikipedia </a:t>
                </a:r>
                <a:r>
                  <a:rPr lang="en-US" sz="3200" dirty="0">
                    <a:latin typeface="+mn-lt"/>
                  </a:rPr>
                  <a:t>page changes for </a:t>
                </a:r>
                <a:r>
                  <a:rPr lang="en-US" sz="3200" dirty="0" smtClean="0">
                    <a:latin typeface="+mn-lt"/>
                  </a:rPr>
                  <a:t>a selected </a:t>
                </a:r>
                <a:r>
                  <a:rPr lang="en-US" sz="3200" dirty="0">
                    <a:latin typeface="+mn-lt"/>
                  </a:rPr>
                  <a:t>country and aggregate it </a:t>
                </a:r>
                <a:r>
                  <a:rPr lang="en-US" sz="3200" dirty="0" smtClean="0">
                    <a:latin typeface="+mn-lt"/>
                  </a:rPr>
                  <a:t>monthly we use our outlier detector to classify the monthly edits as normal, significant, or extraordinary as follows:</a:t>
                </a:r>
              </a:p>
              <a:p>
                <a:endParaRPr lang="en-US" sz="3200" dirty="0" smtClean="0">
                  <a:latin typeface="+mn-lt"/>
                </a:endParaRPr>
              </a:p>
              <a:p>
                <a:pPr algn="ctr"/>
                <a:r>
                  <a:rPr lang="en-US" sz="3200" dirty="0" smtClean="0"/>
                  <a:t> </a:t>
                </a:r>
                <a14:m>
                  <m:oMath xmlns:m="http://schemas.openxmlformats.org/officeDocument/2006/math">
                    <m:sSub>
                      <m:sSubPr>
                        <m:ctrlPr>
                          <a:rPr lang="en-US" sz="3200" b="0" i="1" smtClean="0">
                            <a:latin typeface="Cambria Math" panose="02040503050406030204" pitchFamily="18" charset="0"/>
                          </a:rPr>
                        </m:ctrlPr>
                      </m:sSubPr>
                      <m:e>
                        <m:r>
                          <a:rPr lang="en-US" sz="3200" i="1">
                            <a:latin typeface="Cambria Math" panose="02040503050406030204" pitchFamily="18" charset="0"/>
                          </a:rPr>
                          <m:t>𝑒𝑑𝑖𝑡𝑠</m:t>
                        </m:r>
                      </m:e>
                      <m:sub>
                        <m:r>
                          <a:rPr lang="en-US" sz="3200" b="0" i="1" smtClean="0">
                            <a:latin typeface="Cambria Math" panose="02040503050406030204" pitchFamily="18" charset="0"/>
                          </a:rPr>
                          <m:t>𝑒𝑥𝑡𝑟𝑎𝑜𝑟𝑑𝑖𝑛𝑎𝑟𝑦</m:t>
                        </m:r>
                      </m:sub>
                    </m:sSub>
                    <m:r>
                      <a:rPr lang="en-US" sz="3200" b="0" i="1" smtClean="0">
                        <a:latin typeface="Cambria Math" panose="02040503050406030204" pitchFamily="18" charset="0"/>
                      </a:rPr>
                      <m:t>:=</m:t>
                    </m:r>
                    <m:r>
                      <a:rPr lang="en-US" sz="3200" b="0" i="1" smtClean="0">
                        <a:latin typeface="Cambria Math" panose="02040503050406030204" pitchFamily="18" charset="0"/>
                      </a:rPr>
                      <m:t>𝑒𝑑𝑖𝑡𝑠</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𝑐𝑜𝑒𝑓</m:t>
                    </m:r>
                    <m:r>
                      <a:rPr lang="en-US" sz="3200" b="0" i="1" smtClean="0">
                        <a:latin typeface="Cambria Math" panose="02040503050406030204" pitchFamily="18" charset="0"/>
                        <a:ea typeface="Cambria Math" panose="02040503050406030204" pitchFamily="18" charset="0"/>
                      </a:rPr>
                      <m:t>×</m:t>
                    </m:r>
                    <m:acc>
                      <m:accPr>
                        <m:chr m:val="̅"/>
                        <m:ctrlPr>
                          <a:rPr lang="en-US" sz="3200" b="0" i="1" smtClean="0">
                            <a:latin typeface="Cambria Math" panose="02040503050406030204" pitchFamily="18" charset="0"/>
                            <a:ea typeface="Cambria Math" panose="02040503050406030204" pitchFamily="18" charset="0"/>
                          </a:rPr>
                        </m:ctrlPr>
                      </m:acc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𝑒𝑑𝑖𝑡𝑠</m:t>
                            </m:r>
                          </m:e>
                          <m:sub>
                            <m:r>
                              <a:rPr lang="en-US" sz="3200" b="0" i="1" smtClean="0">
                                <a:latin typeface="Cambria Math" panose="02040503050406030204" pitchFamily="18" charset="0"/>
                                <a:ea typeface="Cambria Math" panose="02040503050406030204" pitchFamily="18" charset="0"/>
                              </a:rPr>
                              <m:t>𝑡𝑜𝑡</m:t>
                            </m:r>
                          </m:sub>
                        </m:sSub>
                      </m:e>
                    </m:acc>
                  </m:oMath>
                </a14:m>
                <a:endParaRPr lang="en-US" sz="3200" b="0" dirty="0" smtClean="0"/>
              </a:p>
              <a:p>
                <a:pPr algn="ctr"/>
                <a:endParaRPr lang="en-US" sz="3200" b="0" dirty="0" smtClean="0"/>
              </a:p>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𝑒𝑑𝑖𝑡𝑠</m:t>
                          </m:r>
                        </m:e>
                        <m:sub>
                          <m:r>
                            <a:rPr lang="en-US" sz="3200" b="0" i="1" smtClean="0">
                              <a:latin typeface="Cambria Math" panose="02040503050406030204" pitchFamily="18" charset="0"/>
                            </a:rPr>
                            <m:t>𝑠𝑖𝑔𝑛𝑖𝑓𝑖𝑐𝑎𝑛𝑡</m:t>
                          </m:r>
                        </m:sub>
                      </m:sSub>
                      <m:r>
                        <a:rPr lang="en-US" sz="3200" b="0" i="1" smtClean="0">
                          <a:latin typeface="Cambria Math" panose="02040503050406030204" pitchFamily="18" charset="0"/>
                        </a:rPr>
                        <m:t>≔</m:t>
                      </m:r>
                      <m:r>
                        <a:rPr lang="en-US" sz="3200" b="0" i="1" smtClean="0">
                          <a:latin typeface="Cambria Math" panose="02040503050406030204" pitchFamily="18" charset="0"/>
                        </a:rPr>
                        <m:t>𝑒𝑑𝑖𝑡𝑠</m:t>
                      </m:r>
                      <m:r>
                        <a:rPr lang="en-US" sz="3200" b="0" i="1" smtClean="0">
                          <a:latin typeface="Cambria Math" panose="02040503050406030204" pitchFamily="18" charset="0"/>
                        </a:rPr>
                        <m:t> ≥0.7 ×</m:t>
                      </m:r>
                      <m:r>
                        <a:rPr lang="en-US" sz="3200" i="1">
                          <a:latin typeface="Cambria Math" panose="02040503050406030204" pitchFamily="18" charset="0"/>
                          <a:ea typeface="Cambria Math" panose="02040503050406030204" pitchFamily="18" charset="0"/>
                        </a:rPr>
                        <m:t>𝑐𝑜𝑒𝑓</m:t>
                      </m:r>
                      <m:r>
                        <a:rPr lang="en-US" sz="3200" i="1">
                          <a:latin typeface="Cambria Math" panose="02040503050406030204" pitchFamily="18" charset="0"/>
                          <a:ea typeface="Cambria Math" panose="02040503050406030204" pitchFamily="18" charset="0"/>
                        </a:rPr>
                        <m:t>×</m:t>
                      </m:r>
                      <m:acc>
                        <m:accPr>
                          <m:chr m:val="̅"/>
                          <m:ctrlPr>
                            <a:rPr lang="en-US" sz="3200" i="1">
                              <a:latin typeface="Cambria Math" panose="02040503050406030204" pitchFamily="18" charset="0"/>
                              <a:ea typeface="Cambria Math" panose="02040503050406030204" pitchFamily="18" charset="0"/>
                            </a:rPr>
                          </m:ctrlPr>
                        </m:accP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𝑒𝑑𝑖𝑡𝑠</m:t>
                              </m:r>
                            </m:e>
                            <m:sub>
                              <m:r>
                                <a:rPr lang="en-US" sz="3200" i="1">
                                  <a:latin typeface="Cambria Math" panose="02040503050406030204" pitchFamily="18" charset="0"/>
                                  <a:ea typeface="Cambria Math" panose="02040503050406030204" pitchFamily="18" charset="0"/>
                                </a:rPr>
                                <m:t>𝑡𝑜𝑡</m:t>
                              </m:r>
                            </m:sub>
                          </m:sSub>
                        </m:e>
                      </m:acc>
                    </m:oMath>
                  </m:oMathPara>
                </a14:m>
                <a:endParaRPr lang="en-US" sz="3200" dirty="0" smtClean="0">
                  <a:ea typeface="Cambria Math" panose="02040503050406030204" pitchFamily="18" charset="0"/>
                </a:endParaRPr>
              </a:p>
              <a:p>
                <a:pPr algn="ctr"/>
                <a:endParaRPr lang="en-US" sz="3200" dirty="0" smtClean="0"/>
              </a:p>
              <a:p>
                <a:pPr algn="ctr"/>
                <a:r>
                  <a:rPr lang="en-US" sz="3200" dirty="0" smtClean="0">
                    <a:latin typeface="+mn-lt"/>
                  </a:rPr>
                  <a:t>and finally the index is calculated as follows: </a:t>
                </a:r>
              </a:p>
              <a:p>
                <a:pPr algn="ctr"/>
                <a:endParaRPr lang="en-US" sz="3200" dirty="0" smtClean="0"/>
              </a:p>
              <a:p>
                <a:pPr algn="ctr"/>
                <a:r>
                  <a:rPr lang="en-US" sz="3200" b="0" dirty="0" smtClean="0"/>
                  <a:t>R </a:t>
                </a:r>
                <a14:m>
                  <m:oMath xmlns:m="http://schemas.openxmlformats.org/officeDocument/2006/math">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nary>
                          <m:naryPr>
                            <m:chr m:val="∑"/>
                            <m:subHide m:val="on"/>
                            <m:supHide m:val="on"/>
                            <m:ctrlPr>
                              <a:rPr lang="en-US" sz="3200" b="0" i="1" smtClean="0">
                                <a:latin typeface="Cambria Math" panose="02040503050406030204" pitchFamily="18" charset="0"/>
                              </a:rPr>
                            </m:ctrlPr>
                          </m:naryPr>
                          <m:sub/>
                          <m:sup/>
                          <m:e>
                            <m:sSub>
                              <m:sSubPr>
                                <m:ctrlPr>
                                  <a:rPr lang="en-US" sz="3200" i="1">
                                    <a:latin typeface="Cambria Math" panose="02040503050406030204" pitchFamily="18" charset="0"/>
                                  </a:rPr>
                                </m:ctrlPr>
                              </m:sSubPr>
                              <m:e>
                                <m:r>
                                  <a:rPr lang="en-US" sz="3200" i="1">
                                    <a:latin typeface="Cambria Math" panose="02040503050406030204" pitchFamily="18" charset="0"/>
                                  </a:rPr>
                                  <m:t>𝑒𝑑𝑖𝑡𝑠</m:t>
                                </m:r>
                              </m:e>
                              <m:sub>
                                <m:r>
                                  <a:rPr lang="en-US" sz="3200" i="1">
                                    <a:latin typeface="Cambria Math" panose="02040503050406030204" pitchFamily="18" charset="0"/>
                                  </a:rPr>
                                  <m:t>𝑒𝑥𝑡𝑟𝑎𝑜𝑟𝑑𝑖𝑛𝑎𝑟𝑦</m:t>
                                </m:r>
                              </m:sub>
                            </m:sSub>
                          </m:e>
                        </m:nary>
                        <m:r>
                          <a:rPr lang="en-US" sz="3200" b="0" i="1" smtClean="0">
                            <a:latin typeface="Cambria Math" panose="02040503050406030204" pitchFamily="18" charset="0"/>
                          </a:rPr>
                          <m:t>+</m:t>
                        </m:r>
                        <m:nary>
                          <m:naryPr>
                            <m:chr m:val="∑"/>
                            <m:subHide m:val="on"/>
                            <m:supHide m:val="on"/>
                            <m:ctrlPr>
                              <a:rPr lang="en-US" sz="3200" b="0" i="1" smtClean="0">
                                <a:latin typeface="Cambria Math" panose="02040503050406030204" pitchFamily="18" charset="0"/>
                              </a:rPr>
                            </m:ctrlPr>
                          </m:naryPr>
                          <m:sub/>
                          <m:sup/>
                          <m:e>
                            <m:sSub>
                              <m:sSubPr>
                                <m:ctrlPr>
                                  <a:rPr lang="en-US" sz="3200" i="1">
                                    <a:latin typeface="Cambria Math" panose="02040503050406030204" pitchFamily="18" charset="0"/>
                                  </a:rPr>
                                </m:ctrlPr>
                              </m:sSubPr>
                              <m:e>
                                <m:r>
                                  <a:rPr lang="en-US" sz="3200" i="1">
                                    <a:latin typeface="Cambria Math" panose="02040503050406030204" pitchFamily="18" charset="0"/>
                                  </a:rPr>
                                  <m:t>𝑒𝑑𝑖𝑡𝑠</m:t>
                                </m:r>
                              </m:e>
                              <m:sub>
                                <m:r>
                                  <a:rPr lang="en-US" sz="3200" i="1">
                                    <a:latin typeface="Cambria Math" panose="02040503050406030204" pitchFamily="18" charset="0"/>
                                  </a:rPr>
                                  <m:t>𝑠𝑖𝑔𝑛𝑖𝑓𝑖𝑐𝑎𝑛𝑡</m:t>
                                </m:r>
                              </m:sub>
                            </m:sSub>
                          </m:e>
                        </m:nary>
                      </m:num>
                      <m:den>
                        <m:nary>
                          <m:naryPr>
                            <m:chr m:val="∑"/>
                            <m:subHide m:val="on"/>
                            <m:supHide m:val="on"/>
                            <m:ctrlPr>
                              <a:rPr lang="en-US" sz="3200" b="0" i="1" smtClean="0">
                                <a:latin typeface="Cambria Math" panose="02040503050406030204" pitchFamily="18" charset="0"/>
                              </a:rPr>
                            </m:ctrlPr>
                          </m:naryPr>
                          <m:sub/>
                          <m:sup/>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𝑒𝑑𝑖𝑡𝑠</m:t>
                                </m:r>
                              </m:e>
                              <m:sub>
                                <m:r>
                                  <a:rPr lang="en-US" sz="3200" b="0" i="1" smtClean="0">
                                    <a:latin typeface="Cambria Math" panose="02040503050406030204" pitchFamily="18" charset="0"/>
                                  </a:rPr>
                                  <m:t>𝑡𝑜𝑡𝑎𝑙</m:t>
                                </m:r>
                              </m:sub>
                            </m:sSub>
                          </m:e>
                        </m:nary>
                      </m:den>
                    </m:f>
                  </m:oMath>
                </a14:m>
                <a:endParaRPr lang="en-US" sz="3200" dirty="0" smtClean="0"/>
              </a:p>
            </p:txBody>
          </p:sp>
        </mc:Choice>
        <mc:Fallback xmlns="">
          <p:sp>
            <p:nvSpPr>
              <p:cNvPr id="20" name="Text Placeholder 19"/>
              <p:cNvSpPr>
                <a:spLocks noGrp="1" noRot="1" noChangeAspect="1" noMove="1" noResize="1" noEditPoints="1" noAdjustHandles="1" noChangeArrowheads="1" noChangeShapeType="1" noTextEdit="1"/>
              </p:cNvSpPr>
              <p:nvPr>
                <p:ph type="body" sz="quarter" idx="19"/>
              </p:nvPr>
            </p:nvSpPr>
            <p:spPr>
              <a:xfrm>
                <a:off x="962333" y="14439806"/>
                <a:ext cx="10058400" cy="8681265"/>
              </a:xfrm>
              <a:blipFill rotWithShape="0">
                <a:blip r:embed="rId3"/>
                <a:stretch>
                  <a:fillRect l="-182"/>
                </a:stretch>
              </a:blipFill>
            </p:spPr>
            <p:txBody>
              <a:bodyPr/>
              <a:lstStyle/>
              <a:p>
                <a:r>
                  <a:rPr lang="en-US">
                    <a:noFill/>
                  </a:rPr>
                  <a:t> </a:t>
                </a:r>
              </a:p>
            </p:txBody>
          </p:sp>
        </mc:Fallback>
      </mc:AlternateContent>
      <p:sp>
        <p:nvSpPr>
          <p:cNvPr id="21" name="Text Placeholder 20"/>
          <p:cNvSpPr>
            <a:spLocks noGrp="1"/>
          </p:cNvSpPr>
          <p:nvPr>
            <p:ph type="body" sz="quarter" idx="20"/>
          </p:nvPr>
        </p:nvSpPr>
        <p:spPr>
          <a:xfrm>
            <a:off x="966302" y="13405717"/>
            <a:ext cx="10050462" cy="800211"/>
          </a:xfrm>
        </p:spPr>
        <p:txBody>
          <a:bodyPr/>
          <a:lstStyle/>
          <a:p>
            <a:r>
              <a:rPr lang="en-US" sz="4000" dirty="0" smtClean="0"/>
              <a:t>Methods</a:t>
            </a:r>
            <a:endParaRPr lang="en-US" sz="4000" dirty="0"/>
          </a:p>
        </p:txBody>
      </p:sp>
      <mc:AlternateContent xmlns:mc="http://schemas.openxmlformats.org/markup-compatibility/2006" xmlns:a14="http://schemas.microsoft.com/office/drawing/2010/main">
        <mc:Choice Requires="a14">
          <p:sp>
            <p:nvSpPr>
              <p:cNvPr id="22" name="Text Placeholder 21"/>
              <p:cNvSpPr>
                <a:spLocks noGrp="1"/>
              </p:cNvSpPr>
              <p:nvPr>
                <p:ph type="body" sz="quarter" idx="21"/>
              </p:nvPr>
            </p:nvSpPr>
            <p:spPr>
              <a:xfrm>
                <a:off x="11343224" y="5846308"/>
                <a:ext cx="20720048" cy="2917380"/>
              </a:xfrm>
            </p:spPr>
            <p:txBody>
              <a:bodyPr/>
              <a:lstStyle/>
              <a:p>
                <a:r>
                  <a:rPr lang="en-US" sz="3600" b="1" u="sng" dirty="0" smtClean="0">
                    <a:latin typeface="+mn-lt"/>
                  </a:rPr>
                  <a:t>Metric 2: MLE Classifier</a:t>
                </a:r>
              </a:p>
              <a:p>
                <a:r>
                  <a:rPr lang="en-US" sz="3200" dirty="0">
                    <a:latin typeface="+mn-lt"/>
                  </a:rPr>
                  <a:t>This classifier is based on the Maximum Likelihood Estimation equations. The idea behind this model is that we discretize time through multiple random variables: </a:t>
                </a:r>
                <a14:m>
                  <m:oMath xmlns:m="http://schemas.openxmlformats.org/officeDocument/2006/math">
                    <m:sSub>
                      <m:sSubPr>
                        <m:ctrlPr>
                          <a:rPr lang="en-US" sz="3200" i="1">
                            <a:latin typeface="Cambria Math" panose="02040503050406030204" pitchFamily="18" charset="0"/>
                          </a:rPr>
                        </m:ctrlPr>
                      </m:sSubPr>
                      <m:e>
                        <m:r>
                          <a:rPr lang="en-US" sz="3200">
                            <a:latin typeface="Cambria Math" panose="02040503050406030204" pitchFamily="18" charset="0"/>
                          </a:rPr>
                          <m:t>𝑇</m:t>
                        </m:r>
                      </m:e>
                      <m:sub>
                        <m:r>
                          <a:rPr lang="en-US" sz="3200">
                            <a:latin typeface="Cambria Math" panose="02040503050406030204" pitchFamily="18" charset="0"/>
                          </a:rPr>
                          <m:t>1</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a:latin typeface="Cambria Math" panose="02040503050406030204" pitchFamily="18" charset="0"/>
                          </a:rPr>
                          <m:t>𝑇</m:t>
                        </m:r>
                      </m:e>
                      <m:sub>
                        <m:r>
                          <a:rPr lang="en-US" sz="3200">
                            <a:latin typeface="Cambria Math" panose="02040503050406030204" pitchFamily="18" charset="0"/>
                          </a:rPr>
                          <m:t>𝐾</m:t>
                        </m:r>
                        <m:r>
                          <a:rPr lang="en-US" sz="3200">
                            <a:latin typeface="Cambria Math" panose="02040503050406030204" pitchFamily="18" charset="0"/>
                          </a:rPr>
                          <m:t> </m:t>
                        </m:r>
                      </m:sub>
                    </m:sSub>
                    <m:r>
                      <a:rPr lang="en-US" sz="3200">
                        <a:latin typeface="Cambria Math" panose="02040503050406030204" pitchFamily="18" charset="0"/>
                      </a:rPr>
                      <m:t>~ </m:t>
                    </m:r>
                    <m:r>
                      <a:rPr lang="en-US" sz="3200">
                        <a:latin typeface="Cambria Math" panose="02040503050406030204" pitchFamily="18" charset="0"/>
                      </a:rPr>
                      <m:t>𝐸𝑥𝑝</m:t>
                    </m:r>
                    <m:d>
                      <m:dPr>
                        <m:ctrlPr>
                          <a:rPr lang="en-US" sz="3200" i="1">
                            <a:latin typeface="Cambria Math" panose="02040503050406030204" pitchFamily="18" charset="0"/>
                          </a:rPr>
                        </m:ctrlPr>
                      </m:dPr>
                      <m:e>
                        <m:r>
                          <a:rPr lang="en-US" sz="3200">
                            <a:latin typeface="Cambria Math" panose="02040503050406030204" pitchFamily="18" charset="0"/>
                          </a:rPr>
                          <m:t>𝛿</m:t>
                        </m:r>
                      </m:e>
                    </m:d>
                    <m:r>
                      <a:rPr lang="en-US" sz="3200">
                        <a:latin typeface="Cambria Math" panose="02040503050406030204" pitchFamily="18" charset="0"/>
                      </a:rPr>
                      <m:t> </m:t>
                    </m:r>
                  </m:oMath>
                </a14:m>
                <a:r>
                  <a:rPr lang="en-US" sz="3200" dirty="0">
                    <a:latin typeface="+mn-lt"/>
                  </a:rPr>
                  <a:t>with density function: </a:t>
                </a:r>
                <a14:m>
                  <m:oMath xmlns:m="http://schemas.openxmlformats.org/officeDocument/2006/math">
                    <m:r>
                      <a:rPr lang="en-US" sz="3200">
                        <a:latin typeface="Cambria Math" panose="02040503050406030204" pitchFamily="18" charset="0"/>
                      </a:rPr>
                      <m:t>𝛿</m:t>
                    </m:r>
                    <m:sSup>
                      <m:sSupPr>
                        <m:ctrlPr>
                          <a:rPr lang="en-US" sz="3200" i="1">
                            <a:latin typeface="Cambria Math" panose="02040503050406030204" pitchFamily="18" charset="0"/>
                          </a:rPr>
                        </m:ctrlPr>
                      </m:sSupPr>
                      <m:e>
                        <m:r>
                          <a:rPr lang="en-US" sz="3200">
                            <a:latin typeface="Cambria Math" panose="02040503050406030204" pitchFamily="18" charset="0"/>
                          </a:rPr>
                          <m:t>𝑒</m:t>
                        </m:r>
                      </m:e>
                      <m:sup>
                        <m:r>
                          <a:rPr lang="en-US" sz="3200">
                            <a:latin typeface="Cambria Math" panose="02040503050406030204" pitchFamily="18" charset="0"/>
                          </a:rPr>
                          <m:t>−</m:t>
                        </m:r>
                        <m:r>
                          <a:rPr lang="en-US" sz="3200">
                            <a:latin typeface="Cambria Math" panose="02040503050406030204" pitchFamily="18" charset="0"/>
                          </a:rPr>
                          <m:t>𝛿</m:t>
                        </m:r>
                        <m:r>
                          <a:rPr lang="en-US" sz="3200">
                            <a:latin typeface="Cambria Math" panose="02040503050406030204" pitchFamily="18" charset="0"/>
                          </a:rPr>
                          <m:t>𝑥</m:t>
                        </m:r>
                        <m:r>
                          <a:rPr lang="en-US" sz="3200">
                            <a:latin typeface="Cambria Math" panose="02040503050406030204" pitchFamily="18" charset="0"/>
                          </a:rPr>
                          <m:t> </m:t>
                        </m:r>
                      </m:sup>
                    </m:sSup>
                  </m:oMath>
                </a14:m>
                <a:r>
                  <a:rPr lang="en-US" sz="3200" dirty="0">
                    <a:latin typeface="+mn-lt"/>
                  </a:rPr>
                  <a:t> for </a:t>
                </a:r>
                <a14:m>
                  <m:oMath xmlns:m="http://schemas.openxmlformats.org/officeDocument/2006/math">
                    <m:r>
                      <a:rPr lang="en-US" sz="3200">
                        <a:latin typeface="Cambria Math" panose="02040503050406030204" pitchFamily="18" charset="0"/>
                      </a:rPr>
                      <m:t>𝑥</m:t>
                    </m:r>
                    <m:r>
                      <a:rPr lang="en-US" sz="3200">
                        <a:latin typeface="Cambria Math" panose="02040503050406030204" pitchFamily="18" charset="0"/>
                      </a:rPr>
                      <m:t>≥0.  </m:t>
                    </m:r>
                  </m:oMath>
                </a14:m>
                <a:r>
                  <a:rPr lang="en-US" sz="3200" dirty="0">
                    <a:latin typeface="+mn-lt"/>
                  </a:rPr>
                  <a:t> The MLE is then: </a:t>
                </a:r>
                <a14:m>
                  <m:oMath xmlns:m="http://schemas.openxmlformats.org/officeDocument/2006/math">
                    <m:acc>
                      <m:accPr>
                        <m:chr m:val="̂"/>
                        <m:ctrlPr>
                          <a:rPr lang="en-US" sz="3200" i="1">
                            <a:latin typeface="Cambria Math" panose="02040503050406030204" pitchFamily="18" charset="0"/>
                          </a:rPr>
                        </m:ctrlPr>
                      </m:accPr>
                      <m:e>
                        <m:r>
                          <a:rPr lang="en-US" sz="3200">
                            <a:latin typeface="Cambria Math" panose="02040503050406030204" pitchFamily="18" charset="0"/>
                          </a:rPr>
                          <m:t>𝛿</m:t>
                        </m:r>
                        <m:r>
                          <m:rPr>
                            <m:nor/>
                          </m:rPr>
                          <a:rPr lang="en-US" sz="3200" dirty="0">
                            <a:latin typeface="+mn-lt"/>
                          </a:rPr>
                          <m:t> </m:t>
                        </m:r>
                      </m:e>
                    </m:acc>
                    <m:r>
                      <a:rPr lang="en-US" sz="3200">
                        <a:latin typeface="Cambria Math" panose="02040503050406030204" pitchFamily="18" charset="0"/>
                      </a:rPr>
                      <m:t>=</m:t>
                    </m:r>
                    <m:f>
                      <m:fPr>
                        <m:ctrlPr>
                          <a:rPr lang="en-US" sz="3200" i="1">
                            <a:latin typeface="Cambria Math" panose="02040503050406030204" pitchFamily="18" charset="0"/>
                          </a:rPr>
                        </m:ctrlPr>
                      </m:fPr>
                      <m:num>
                        <m:r>
                          <a:rPr lang="en-US" sz="3200">
                            <a:latin typeface="Cambria Math" panose="02040503050406030204" pitchFamily="18" charset="0"/>
                          </a:rPr>
                          <m:t>𝐾</m:t>
                        </m:r>
                      </m:num>
                      <m:den>
                        <m:nary>
                          <m:naryPr>
                            <m:chr m:val="∑"/>
                            <m:ctrlPr>
                              <a:rPr lang="en-US" sz="3200" i="1">
                                <a:latin typeface="Cambria Math" panose="02040503050406030204" pitchFamily="18" charset="0"/>
                              </a:rPr>
                            </m:ctrlPr>
                          </m:naryPr>
                          <m:sub>
                            <m:r>
                              <m:rPr>
                                <m:brk m:alnAt="23"/>
                              </m:rPr>
                              <a:rPr lang="en-US" sz="3200">
                                <a:latin typeface="Cambria Math" panose="02040503050406030204" pitchFamily="18" charset="0"/>
                              </a:rPr>
                              <m:t>𝑖</m:t>
                            </m:r>
                            <m:r>
                              <a:rPr lang="en-US" sz="3200">
                                <a:latin typeface="Cambria Math" panose="02040503050406030204" pitchFamily="18" charset="0"/>
                              </a:rPr>
                              <m:t>=1</m:t>
                            </m:r>
                          </m:sub>
                          <m:sup>
                            <m:r>
                              <a:rPr lang="en-US" sz="3200">
                                <a:latin typeface="Cambria Math" panose="02040503050406030204" pitchFamily="18" charset="0"/>
                              </a:rPr>
                              <m:t>𝐾</m:t>
                            </m:r>
                          </m:sup>
                          <m:e>
                            <m:r>
                              <a:rPr lang="en-US" sz="3200">
                                <a:latin typeface="Cambria Math" panose="02040503050406030204" pitchFamily="18" charset="0"/>
                              </a:rPr>
                              <m:t>𝑇𝑖</m:t>
                            </m:r>
                          </m:e>
                        </m:nary>
                      </m:den>
                    </m:f>
                  </m:oMath>
                </a14:m>
                <a:endParaRPr lang="en-US" sz="3200" dirty="0">
                  <a:latin typeface="+mn-lt"/>
                </a:endParaRPr>
              </a:p>
            </p:txBody>
          </p:sp>
        </mc:Choice>
        <mc:Fallback xmlns="">
          <p:sp>
            <p:nvSpPr>
              <p:cNvPr id="22" name="Text Placeholder 21"/>
              <p:cNvSpPr>
                <a:spLocks noGrp="1" noRot="1" noChangeAspect="1" noMove="1" noResize="1" noEditPoints="1" noAdjustHandles="1" noChangeArrowheads="1" noChangeShapeType="1" noTextEdit="1"/>
              </p:cNvSpPr>
              <p:nvPr>
                <p:ph type="body" sz="quarter" idx="21"/>
              </p:nvPr>
            </p:nvSpPr>
            <p:spPr>
              <a:xfrm>
                <a:off x="11343224" y="5846308"/>
                <a:ext cx="20720048" cy="2917380"/>
              </a:xfrm>
              <a:blipFill rotWithShape="0">
                <a:blip r:embed="rId4"/>
                <a:stretch>
                  <a:fillRect l="-235"/>
                </a:stretch>
              </a:blipFill>
            </p:spPr>
            <p:txBody>
              <a:bodyPr/>
              <a:lstStyle/>
              <a:p>
                <a:r>
                  <a:rPr lang="en-US">
                    <a:noFill/>
                  </a:rPr>
                  <a:t> </a:t>
                </a:r>
              </a:p>
            </p:txBody>
          </p:sp>
        </mc:Fallback>
      </mc:AlternateContent>
      <p:sp>
        <p:nvSpPr>
          <p:cNvPr id="26" name="Text Placeholder 25"/>
          <p:cNvSpPr>
            <a:spLocks noGrp="1"/>
          </p:cNvSpPr>
          <p:nvPr>
            <p:ph type="body" sz="quarter" idx="25"/>
          </p:nvPr>
        </p:nvSpPr>
        <p:spPr/>
        <p:txBody>
          <a:bodyPr/>
          <a:lstStyle/>
          <a:p>
            <a:r>
              <a:rPr lang="en-US" dirty="0" smtClean="0"/>
              <a:t>Main Results and Findings</a:t>
            </a:r>
            <a:endParaRPr lang="en-US" dirty="0"/>
          </a:p>
        </p:txBody>
      </p:sp>
      <p:sp>
        <p:nvSpPr>
          <p:cNvPr id="32" name="Text Placeholder 31"/>
          <p:cNvSpPr>
            <a:spLocks noGrp="1"/>
          </p:cNvSpPr>
          <p:nvPr>
            <p:ph type="body" sz="quarter" idx="150"/>
          </p:nvPr>
        </p:nvSpPr>
        <p:spPr/>
        <p:txBody>
          <a:bodyPr>
            <a:normAutofit/>
          </a:bodyPr>
          <a:lstStyle/>
          <a:p>
            <a:r>
              <a:rPr lang="fr-FR" sz="4800" dirty="0"/>
              <a:t>École Polytechnique Fédérale de Lausanne</a:t>
            </a:r>
            <a:endParaRPr lang="en-US" sz="4800" dirty="0"/>
          </a:p>
        </p:txBody>
      </p:sp>
      <p:sp>
        <p:nvSpPr>
          <p:cNvPr id="33" name="Text Placeholder 32"/>
          <p:cNvSpPr>
            <a:spLocks noGrp="1"/>
          </p:cNvSpPr>
          <p:nvPr>
            <p:ph type="body" sz="quarter" idx="151"/>
          </p:nvPr>
        </p:nvSpPr>
        <p:spPr/>
        <p:txBody>
          <a:bodyPr>
            <a:normAutofit/>
          </a:bodyPr>
          <a:lstStyle/>
          <a:p>
            <a:r>
              <a:rPr lang="en-US" sz="6600" dirty="0" smtClean="0"/>
              <a:t>George Abi Younes, </a:t>
            </a:r>
            <a:r>
              <a:rPr lang="en-US" sz="6600" dirty="0" err="1" smtClean="0"/>
              <a:t>Amaury</a:t>
            </a:r>
            <a:r>
              <a:rPr lang="en-US" sz="6600" dirty="0" smtClean="0"/>
              <a:t> Combes, and Patryk </a:t>
            </a:r>
            <a:r>
              <a:rPr lang="en-US" sz="6600" dirty="0" err="1" smtClean="0"/>
              <a:t>Oleniuk</a:t>
            </a:r>
            <a:endParaRPr lang="en-US" sz="6600" dirty="0"/>
          </a:p>
        </p:txBody>
      </p:sp>
      <p:sp>
        <p:nvSpPr>
          <p:cNvPr id="34" name="Text Placeholder 33"/>
          <p:cNvSpPr>
            <a:spLocks noGrp="1"/>
          </p:cNvSpPr>
          <p:nvPr>
            <p:ph type="body" sz="quarter" idx="153"/>
          </p:nvPr>
        </p:nvSpPr>
        <p:spPr/>
        <p:txBody>
          <a:bodyPr>
            <a:normAutofit fontScale="92500" lnSpcReduction="10000"/>
          </a:bodyPr>
          <a:lstStyle/>
          <a:p>
            <a:r>
              <a:rPr lang="en-US" dirty="0" smtClean="0"/>
              <a:t>Wikipedia Changes and World Events </a:t>
            </a:r>
            <a:r>
              <a:rPr lang="en-US" dirty="0" err="1" smtClean="0"/>
              <a:t>WikipIndex</a:t>
            </a:r>
            <a:endParaRPr lang="en-US" dirty="0"/>
          </a:p>
        </p:txBody>
      </p:sp>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700" y="-25400"/>
            <a:ext cx="2926250" cy="1404600"/>
          </a:xfrm>
          <a:prstGeom prst="rect">
            <a:avLst/>
          </a:prstGeom>
        </p:spPr>
      </p:pic>
      <p:pic>
        <p:nvPicPr>
          <p:cNvPr id="36" name="Pictur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950604" y="37727"/>
            <a:ext cx="2880627" cy="2066059"/>
          </a:xfrm>
          <a:prstGeom prst="rect">
            <a:avLst/>
          </a:prstGeom>
        </p:spPr>
      </p:pic>
      <p:sp>
        <p:nvSpPr>
          <p:cNvPr id="41" name="Oval 40"/>
          <p:cNvSpPr/>
          <p:nvPr/>
        </p:nvSpPr>
        <p:spPr>
          <a:xfrm>
            <a:off x="13957804" y="13778779"/>
            <a:ext cx="16459200" cy="16459200"/>
          </a:xfrm>
          <a:prstGeom prst="ellipse">
            <a:avLst/>
          </a:prstGeom>
          <a:blipFill>
            <a:blip r:embed="rId7"/>
            <a:stretch>
              <a:fillRect/>
            </a:stretch>
          </a:blipFill>
          <a:effectLst>
            <a:glow>
              <a:schemeClr val="accent1">
                <a:alpha val="29000"/>
              </a:schemeClr>
            </a:glow>
          </a:effectLst>
          <a:scene3d>
            <a:camera prst="orthographicFront"/>
            <a:lightRig rig="threePt" dir="t"/>
          </a:scene3d>
          <a:sp3d>
            <a:bevelT w="8229600" h="8229600"/>
            <a:bevelB w="8229600" h="82296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2027908" y="12751720"/>
            <a:ext cx="3291840" cy="3291840"/>
          </a:xfrm>
          <a:prstGeom prst="ellipse">
            <a:avLst/>
          </a:prstGeom>
          <a:blipFill>
            <a:blip r:embed="rId8"/>
            <a:stretch>
              <a:fillRect/>
            </a:stretch>
          </a:blipFill>
          <a:scene3d>
            <a:camera prst="orthographicFront"/>
            <a:lightRig rig="threePt" dir="t"/>
          </a:scene3d>
          <a:sp3d>
            <a:bevelT w="1651000" h="1651000"/>
            <a:bevelB w="1651000" h="1651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458506" y="31241945"/>
            <a:ext cx="8778016" cy="991353"/>
          </a:xfrm>
          <a:prstGeom prst="rect">
            <a:avLst/>
          </a:prstGeom>
        </p:spPr>
      </p:pic>
      <p:pic>
        <p:nvPicPr>
          <p:cNvPr id="45" name="Picture 44"/>
          <p:cNvPicPr>
            <a:picLocks noChangeAspect="1"/>
          </p:cNvPicPr>
          <p:nvPr/>
        </p:nvPicPr>
        <p:blipFill rotWithShape="1">
          <a:blip r:embed="rId10"/>
          <a:srcRect l="1" t="11354" r="6259" b="1016"/>
          <a:stretch/>
        </p:blipFill>
        <p:spPr>
          <a:xfrm>
            <a:off x="822122" y="23121071"/>
            <a:ext cx="10338822" cy="8639698"/>
          </a:xfrm>
          <a:prstGeom prst="rect">
            <a:avLst/>
          </a:prstGeom>
        </p:spPr>
      </p:pic>
      <p:cxnSp>
        <p:nvCxnSpPr>
          <p:cNvPr id="48" name="Straight Arrow Connector 47"/>
          <p:cNvCxnSpPr/>
          <p:nvPr/>
        </p:nvCxnSpPr>
        <p:spPr>
          <a:xfrm flipV="1">
            <a:off x="2855300" y="26071927"/>
            <a:ext cx="0" cy="161384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8570300" y="26915180"/>
            <a:ext cx="0" cy="1613847"/>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875449" y="27662259"/>
            <a:ext cx="3095243" cy="523220"/>
          </a:xfrm>
          <a:prstGeom prst="rect">
            <a:avLst/>
          </a:prstGeom>
          <a:noFill/>
        </p:spPr>
        <p:txBody>
          <a:bodyPr wrap="square" rtlCol="0">
            <a:spAutoFit/>
          </a:bodyPr>
          <a:lstStyle/>
          <a:p>
            <a:r>
              <a:rPr lang="en-US" sz="2800" b="1" dirty="0" smtClean="0">
                <a:cs typeface="Times New Roman" panose="02020603050405020304" pitchFamily="18" charset="0"/>
              </a:rPr>
              <a:t>Extraordinary</a:t>
            </a:r>
            <a:endParaRPr lang="en-US" sz="2800" b="1" dirty="0">
              <a:cs typeface="Times New Roman" panose="02020603050405020304" pitchFamily="18" charset="0"/>
            </a:endParaRPr>
          </a:p>
        </p:txBody>
      </p:sp>
      <p:sp>
        <p:nvSpPr>
          <p:cNvPr id="51" name="TextBox 50"/>
          <p:cNvSpPr txBox="1"/>
          <p:nvPr/>
        </p:nvSpPr>
        <p:spPr>
          <a:xfrm>
            <a:off x="8597285" y="28528969"/>
            <a:ext cx="3095243" cy="523220"/>
          </a:xfrm>
          <a:prstGeom prst="rect">
            <a:avLst/>
          </a:prstGeom>
          <a:noFill/>
        </p:spPr>
        <p:txBody>
          <a:bodyPr wrap="square" rtlCol="0">
            <a:spAutoFit/>
          </a:bodyPr>
          <a:lstStyle/>
          <a:p>
            <a:r>
              <a:rPr lang="en-US" sz="2800" b="1" dirty="0" smtClean="0">
                <a:cs typeface="Times New Roman" panose="02020603050405020304" pitchFamily="18" charset="0"/>
              </a:rPr>
              <a:t>Significant</a:t>
            </a:r>
            <a:endParaRPr lang="en-US" sz="2800" b="1" dirty="0">
              <a:cs typeface="Times New Roman" panose="02020603050405020304" pitchFamily="18" charset="0"/>
            </a:endParaRPr>
          </a:p>
        </p:txBody>
      </p:sp>
      <p:sp>
        <p:nvSpPr>
          <p:cNvPr id="54" name="TextBox 53"/>
          <p:cNvSpPr txBox="1"/>
          <p:nvPr/>
        </p:nvSpPr>
        <p:spPr>
          <a:xfrm>
            <a:off x="9895379" y="31750573"/>
            <a:ext cx="14601849"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2</a:t>
            </a:r>
            <a:r>
              <a:rPr lang="en-US" sz="2800" dirty="0" smtClean="0">
                <a:latin typeface="Times New Roman" panose="02020603050405020304" pitchFamily="18" charset="0"/>
                <a:cs typeface="Times New Roman" panose="02020603050405020304" pitchFamily="18" charset="0"/>
              </a:rPr>
              <a:t>: Final Instability Indicator Overlay on World Map </a:t>
            </a:r>
            <a:endParaRPr lang="en-US" sz="2800"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676679" y="31760769"/>
            <a:ext cx="10969145"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1</a:t>
            </a:r>
            <a:r>
              <a:rPr lang="en-US" sz="2800" dirty="0" smtClean="0">
                <a:latin typeface="Times New Roman" panose="02020603050405020304" pitchFamily="18" charset="0"/>
                <a:cs typeface="Times New Roman" panose="02020603050405020304" pitchFamily="18" charset="0"/>
              </a:rPr>
              <a:t>: Metric 1 Outlier </a:t>
            </a:r>
            <a:r>
              <a:rPr lang="en-US" sz="2800" dirty="0">
                <a:latin typeface="Times New Roman" panose="02020603050405020304" pitchFamily="18" charset="0"/>
                <a:cs typeface="Times New Roman" panose="02020603050405020304" pitchFamily="18" charset="0"/>
              </a:rPr>
              <a:t>D</a:t>
            </a:r>
            <a:r>
              <a:rPr lang="en-US" sz="2800" dirty="0" smtClean="0">
                <a:latin typeface="Times New Roman" panose="02020603050405020304" pitchFamily="18" charset="0"/>
                <a:cs typeface="Times New Roman" panose="02020603050405020304" pitchFamily="18" charset="0"/>
              </a:rPr>
              <a:t>etector in Action on Ukraine Wikipedia Page</a:t>
            </a:r>
            <a:endParaRPr lang="en-US" sz="2800" dirty="0">
              <a:latin typeface="Times New Roman" panose="02020603050405020304" pitchFamily="18" charset="0"/>
              <a:cs typeface="Times New Roman" panose="02020603050405020304" pitchFamily="18" charset="0"/>
            </a:endParaRPr>
          </a:p>
        </p:txBody>
      </p:sp>
      <p:sp>
        <p:nvSpPr>
          <p:cNvPr id="58" name="Text Placeholder 21"/>
          <p:cNvSpPr>
            <a:spLocks noGrp="1"/>
          </p:cNvSpPr>
          <p:nvPr>
            <p:ph type="body" sz="quarter" idx="21"/>
          </p:nvPr>
        </p:nvSpPr>
        <p:spPr>
          <a:xfrm>
            <a:off x="32682280" y="26333098"/>
            <a:ext cx="10410989" cy="3514786"/>
          </a:xfrm>
        </p:spPr>
        <p:txBody>
          <a:bodyPr/>
          <a:lstStyle/>
          <a:p>
            <a:r>
              <a:rPr lang="en-US" sz="3200" dirty="0" smtClean="0">
                <a:latin typeface="+mn-lt"/>
              </a:rPr>
              <a:t>The above results show the three different metrics in action. We found the 3</a:t>
            </a:r>
            <a:r>
              <a:rPr lang="en-US" sz="3200" baseline="30000" dirty="0" smtClean="0">
                <a:latin typeface="+mn-lt"/>
              </a:rPr>
              <a:t>rd</a:t>
            </a:r>
            <a:r>
              <a:rPr lang="en-US" sz="3200" dirty="0" smtClean="0">
                <a:latin typeface="+mn-lt"/>
              </a:rPr>
              <a:t> metric which uses the Wikipedia and Events correlation for classification, to be the best among the three, as it was the most consistent and had the least flagrant misclassifications. </a:t>
            </a:r>
          </a:p>
          <a:p>
            <a:endParaRPr lang="en-US" sz="3200" dirty="0">
              <a:latin typeface="+mn-lt"/>
            </a:endParaRPr>
          </a:p>
        </p:txBody>
      </p:sp>
      <p:pic>
        <p:nvPicPr>
          <p:cNvPr id="2" name="Picture 1"/>
          <p:cNvPicPr>
            <a:picLocks noChangeAspect="1"/>
          </p:cNvPicPr>
          <p:nvPr/>
        </p:nvPicPr>
        <p:blipFill rotWithShape="1">
          <a:blip r:embed="rId11">
            <a:extLst>
              <a:ext uri="{BEBA8EAE-BF5A-486C-A8C5-ECC9F3942E4B}">
                <a14:imgProps xmlns:a14="http://schemas.microsoft.com/office/drawing/2010/main">
                  <a14:imgLayer r:embed="rId12">
                    <a14:imgEffect>
                      <a14:artisticTexturizer/>
                    </a14:imgEffect>
                  </a14:imgLayer>
                </a14:imgProps>
              </a:ext>
              <a:ext uri="{28A0092B-C50C-407E-A947-70E740481C1C}">
                <a14:useLocalDpi xmlns:a14="http://schemas.microsoft.com/office/drawing/2010/main" val="0"/>
              </a:ext>
            </a:extLst>
          </a:blip>
          <a:srcRect l="3347" t="139" b="66540"/>
          <a:stretch/>
        </p:blipFill>
        <p:spPr>
          <a:xfrm>
            <a:off x="32346900" y="6543674"/>
            <a:ext cx="10523596" cy="5482299"/>
          </a:xfrm>
          <a:prstGeom prst="rect">
            <a:avLst/>
          </a:prstGeom>
          <a:noFill/>
          <a:ln>
            <a:noFill/>
          </a:ln>
        </p:spPr>
      </p:pic>
      <p:pic>
        <p:nvPicPr>
          <p:cNvPr id="37" name="Picture 36"/>
          <p:cNvPicPr>
            <a:picLocks noChangeAspect="1"/>
          </p:cNvPicPr>
          <p:nvPr/>
        </p:nvPicPr>
        <p:blipFill rotWithShape="1">
          <a:blip r:embed="rId11">
            <a:extLst>
              <a:ext uri="{BEBA8EAE-BF5A-486C-A8C5-ECC9F3942E4B}">
                <a14:imgProps xmlns:a14="http://schemas.microsoft.com/office/drawing/2010/main">
                  <a14:imgLayer r:embed="rId12">
                    <a14:imgEffect>
                      <a14:artisticTexturizer/>
                    </a14:imgEffect>
                  </a14:imgLayer>
                </a14:imgProps>
              </a:ext>
              <a:ext uri="{28A0092B-C50C-407E-A947-70E740481C1C}">
                <a14:useLocalDpi xmlns:a14="http://schemas.microsoft.com/office/drawing/2010/main" val="0"/>
              </a:ext>
            </a:extLst>
          </a:blip>
          <a:srcRect l="3347" t="33243" b="33411"/>
          <a:stretch/>
        </p:blipFill>
        <p:spPr>
          <a:xfrm>
            <a:off x="32433990" y="12915769"/>
            <a:ext cx="10523596" cy="5486400"/>
          </a:xfrm>
          <a:prstGeom prst="rect">
            <a:avLst/>
          </a:prstGeom>
          <a:noFill/>
          <a:ln>
            <a:noFill/>
          </a:ln>
        </p:spPr>
      </p:pic>
      <p:pic>
        <p:nvPicPr>
          <p:cNvPr id="38" name="Picture 37"/>
          <p:cNvPicPr>
            <a:picLocks noChangeAspect="1"/>
          </p:cNvPicPr>
          <p:nvPr/>
        </p:nvPicPr>
        <p:blipFill rotWithShape="1">
          <a:blip r:embed="rId11">
            <a:extLst>
              <a:ext uri="{BEBA8EAE-BF5A-486C-A8C5-ECC9F3942E4B}">
                <a14:imgProps xmlns:a14="http://schemas.microsoft.com/office/drawing/2010/main">
                  <a14:imgLayer r:embed="rId12">
                    <a14:imgEffect>
                      <a14:artisticTexturizer/>
                    </a14:imgEffect>
                  </a14:imgLayer>
                </a14:imgProps>
              </a:ext>
              <a:ext uri="{28A0092B-C50C-407E-A947-70E740481C1C}">
                <a14:useLocalDpi xmlns:a14="http://schemas.microsoft.com/office/drawing/2010/main" val="0"/>
              </a:ext>
            </a:extLst>
          </a:blip>
          <a:srcRect l="3347" t="66286" b="20"/>
          <a:stretch/>
        </p:blipFill>
        <p:spPr>
          <a:xfrm>
            <a:off x="32346900" y="19328576"/>
            <a:ext cx="10523596" cy="5543550"/>
          </a:xfrm>
          <a:prstGeom prst="rect">
            <a:avLst/>
          </a:prstGeom>
          <a:noFill/>
          <a:ln>
            <a:noFill/>
          </a:ln>
        </p:spPr>
      </p:pic>
      <p:sp>
        <p:nvSpPr>
          <p:cNvPr id="39" name="TextBox 38"/>
          <p:cNvSpPr txBox="1"/>
          <p:nvPr/>
        </p:nvSpPr>
        <p:spPr>
          <a:xfrm>
            <a:off x="32124125" y="12026052"/>
            <a:ext cx="10969145"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3</a:t>
            </a:r>
            <a:r>
              <a:rPr lang="en-US" sz="2800" dirty="0" smtClean="0">
                <a:latin typeface="Times New Roman" panose="02020603050405020304" pitchFamily="18" charset="0"/>
                <a:cs typeface="Times New Roman" panose="02020603050405020304" pitchFamily="18" charset="0"/>
              </a:rPr>
              <a:t>: Wiki Instability [1</a:t>
            </a:r>
            <a:r>
              <a:rPr lang="en-US" sz="2800" baseline="30000" dirty="0" smtClean="0">
                <a:latin typeface="Times New Roman" panose="02020603050405020304" pitchFamily="18" charset="0"/>
                <a:cs typeface="Times New Roman" panose="02020603050405020304" pitchFamily="18" charset="0"/>
              </a:rPr>
              <a:t>st</a:t>
            </a:r>
            <a:r>
              <a:rPr lang="en-US" sz="2800" dirty="0" smtClean="0">
                <a:latin typeface="Times New Roman" panose="02020603050405020304" pitchFamily="18" charset="0"/>
                <a:cs typeface="Times New Roman" panose="02020603050405020304" pitchFamily="18" charset="0"/>
              </a:rPr>
              <a:t> Metric] for Top 30 Countries</a:t>
            </a:r>
            <a:endParaRPr lang="en-US" sz="28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32124125" y="18455296"/>
            <a:ext cx="10969145"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Figure </a:t>
            </a:r>
            <a:r>
              <a:rPr lang="en-US" sz="2800" b="1" dirty="0" smtClean="0">
                <a:latin typeface="Times New Roman" panose="02020603050405020304" pitchFamily="18" charset="0"/>
                <a:cs typeface="Times New Roman" panose="02020603050405020304" pitchFamily="18" charset="0"/>
              </a:rPr>
              <a:t>5</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Wiki Instability </a:t>
            </a:r>
            <a:r>
              <a:rPr lang="en-US" sz="2800" dirty="0" smtClean="0">
                <a:latin typeface="Times New Roman" panose="02020603050405020304" pitchFamily="18" charset="0"/>
                <a:cs typeface="Times New Roman" panose="02020603050405020304" pitchFamily="18" charset="0"/>
              </a:rPr>
              <a:t>[2</a:t>
            </a:r>
            <a:r>
              <a:rPr lang="en-US" sz="2800" baseline="30000" dirty="0" smtClean="0">
                <a:latin typeface="Times New Roman" panose="02020603050405020304" pitchFamily="18" charset="0"/>
                <a:cs typeface="Times New Roman" panose="02020603050405020304" pitchFamily="18" charset="0"/>
              </a:rPr>
              <a:t>nd</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Metric] </a:t>
            </a:r>
            <a:r>
              <a:rPr lang="en-US" sz="2800" dirty="0" smtClean="0">
                <a:latin typeface="Times New Roman" panose="02020603050405020304" pitchFamily="18" charset="0"/>
                <a:cs typeface="Times New Roman" panose="02020603050405020304" pitchFamily="18" charset="0"/>
              </a:rPr>
              <a:t>for Top 30 Countries</a:t>
            </a:r>
            <a:endParaRPr lang="en-US" sz="2800"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32307214" y="25052937"/>
            <a:ext cx="10969145"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a:t>
            </a:r>
            <a:r>
              <a:rPr lang="en-US" sz="2800" b="1" dirty="0">
                <a:latin typeface="Times New Roman" panose="02020603050405020304" pitchFamily="18" charset="0"/>
                <a:cs typeface="Times New Roman" panose="02020603050405020304" pitchFamily="18" charset="0"/>
              </a:rPr>
              <a:t>6</a:t>
            </a:r>
            <a:r>
              <a:rPr lang="en-US" sz="2800" dirty="0" smtClean="0">
                <a:latin typeface="Times New Roman" panose="02020603050405020304" pitchFamily="18" charset="0"/>
                <a:cs typeface="Times New Roman" panose="02020603050405020304" pitchFamily="18" charset="0"/>
              </a:rPr>
              <a:t>: Wiki </a:t>
            </a:r>
            <a:r>
              <a:rPr lang="en-US" sz="2800" dirty="0">
                <a:latin typeface="Times New Roman" panose="02020603050405020304" pitchFamily="18" charset="0"/>
                <a:cs typeface="Times New Roman" panose="02020603050405020304" pitchFamily="18" charset="0"/>
              </a:rPr>
              <a:t>Instability </a:t>
            </a:r>
            <a:r>
              <a:rPr lang="en-US" sz="2800" dirty="0" smtClean="0">
                <a:latin typeface="Times New Roman" panose="02020603050405020304" pitchFamily="18" charset="0"/>
                <a:cs typeface="Times New Roman" panose="02020603050405020304" pitchFamily="18" charset="0"/>
              </a:rPr>
              <a:t>[3</a:t>
            </a:r>
            <a:r>
              <a:rPr lang="en-US" sz="2800" baseline="30000" dirty="0" smtClean="0">
                <a:latin typeface="Times New Roman" panose="02020603050405020304" pitchFamily="18" charset="0"/>
                <a:cs typeface="Times New Roman" panose="02020603050405020304" pitchFamily="18" charset="0"/>
              </a:rPr>
              <a:t>rd</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Metric</a:t>
            </a:r>
            <a:r>
              <a:rPr lang="en-US" sz="2800" dirty="0" smtClean="0">
                <a:latin typeface="Times New Roman" panose="02020603050405020304" pitchFamily="18" charset="0"/>
                <a:cs typeface="Times New Roman" panose="02020603050405020304" pitchFamily="18" charset="0"/>
              </a:rPr>
              <a:t>] for Top 30 Countries</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7929045" y="12520888"/>
            <a:ext cx="253505" cy="461665"/>
          </a:xfrm>
          <a:prstGeom prst="rect">
            <a:avLst/>
          </a:prstGeom>
          <a:solidFill>
            <a:srgbClr val="DFEED6"/>
          </a:solid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6" name="Text Placeholder 21"/>
              <p:cNvSpPr>
                <a:spLocks noGrp="1"/>
              </p:cNvSpPr>
              <p:nvPr>
                <p:ph type="body" sz="quarter" idx="21"/>
              </p:nvPr>
            </p:nvSpPr>
            <p:spPr>
              <a:xfrm>
                <a:off x="11495624" y="9514440"/>
                <a:ext cx="20720048" cy="3182387"/>
              </a:xfrm>
            </p:spPr>
            <p:txBody>
              <a:bodyPr/>
              <a:lstStyle/>
              <a:p>
                <a:r>
                  <a:rPr lang="en-US" sz="3600" b="1" u="sng" dirty="0" smtClean="0">
                    <a:latin typeface="+mn-lt"/>
                  </a:rPr>
                  <a:t>Metric 3: </a:t>
                </a:r>
                <a:r>
                  <a:rPr lang="en-US" sz="3600" b="1" u="sng" dirty="0">
                    <a:latin typeface="+mn-lt"/>
                  </a:rPr>
                  <a:t>Wikipedia and Event Correlation</a:t>
                </a:r>
              </a:p>
              <a:p>
                <a:r>
                  <a:rPr lang="en-US" sz="3200" dirty="0">
                    <a:latin typeface="+mn-lt"/>
                  </a:rPr>
                  <a:t>The </a:t>
                </a:r>
                <a:r>
                  <a:rPr lang="en-US" sz="3200" dirty="0" smtClean="0">
                    <a:latin typeface="+mn-lt"/>
                  </a:rPr>
                  <a:t>correlation coefficient </a:t>
                </a:r>
                <a:r>
                  <a:rPr lang="en-US" sz="3200" dirty="0">
                    <a:latin typeface="+mn-lt"/>
                  </a:rPr>
                  <a:t>is calculated based on the </a:t>
                </a:r>
                <a:r>
                  <a:rPr lang="en-US" sz="3200" dirty="0" smtClean="0">
                    <a:latin typeface="+mn-lt"/>
                  </a:rPr>
                  <a:t>Pearson Coefficient between two </a:t>
                </a:r>
                <a:r>
                  <a:rPr lang="en-US" sz="3200" dirty="0">
                    <a:latin typeface="+mn-lt"/>
                  </a:rPr>
                  <a:t>data series, </a:t>
                </a:r>
                <a:r>
                  <a:rPr lang="en-US" sz="3200" dirty="0" smtClean="0">
                    <a:latin typeface="+mn-lt"/>
                  </a:rPr>
                  <a:t>which returns:</a:t>
                </a:r>
              </a:p>
              <a:p>
                <a14:m>
                  <m:oMath xmlns:m="http://schemas.openxmlformats.org/officeDocument/2006/math">
                    <m:r>
                      <a:rPr lang="en-US" sz="3200" b="0" i="1" smtClean="0">
                        <a:latin typeface="Cambria Math" panose="02040503050406030204" pitchFamily="18" charset="0"/>
                      </a:rPr>
                      <m:t>𝑟</m:t>
                    </m:r>
                    <m:r>
                      <a:rPr lang="en-US" sz="3200" b="0" i="1" smtClean="0">
                        <a:latin typeface="Cambria Math" panose="02040503050406030204" pitchFamily="18" charset="0"/>
                        <a:ea typeface="Cambria Math" panose="02040503050406030204" pitchFamily="18" charset="0"/>
                      </a:rPr>
                      <m:t>∈(0:1)</m:t>
                    </m:r>
                  </m:oMath>
                </a14:m>
                <a:r>
                  <a:rPr lang="en-US" sz="3200" dirty="0" smtClean="0">
                    <a:latin typeface="+mn-lt"/>
                  </a:rPr>
                  <a:t> - </a:t>
                </a:r>
                <a:r>
                  <a:rPr lang="en-US" sz="3200" dirty="0"/>
                  <a:t>correlation coefficient </a:t>
                </a:r>
                <a:r>
                  <a:rPr lang="en-US" sz="3200" dirty="0" smtClean="0"/>
                  <a:t>and </a:t>
                </a:r>
                <a14:m>
                  <m:oMath xmlns:m="http://schemas.openxmlformats.org/officeDocument/2006/math">
                    <m:r>
                      <m:rPr>
                        <m:sty m:val="p"/>
                      </m:rPr>
                      <a:rPr lang="en-US" sz="3200" b="0" i="0" smtClean="0">
                        <a:latin typeface="Cambria Math" panose="02040503050406030204" pitchFamily="18" charset="0"/>
                        <a:ea typeface="Cambria Math" panose="02040503050406030204" pitchFamily="18" charset="0"/>
                      </a:rPr>
                      <m:t>p</m:t>
                    </m:r>
                    <m:r>
                      <a:rPr lang="en-US" sz="3200" i="1">
                        <a:latin typeface="Cambria Math" panose="02040503050406030204" pitchFamily="18" charset="0"/>
                        <a:ea typeface="Cambria Math" panose="02040503050406030204" pitchFamily="18" charset="0"/>
                      </a:rPr>
                      <m:t>∈(0:1)</m:t>
                    </m:r>
                  </m:oMath>
                </a14:m>
                <a:r>
                  <a:rPr lang="en-US" sz="3200" dirty="0" smtClean="0"/>
                  <a:t> -  </a:t>
                </a:r>
                <a:r>
                  <a:rPr lang="en-US" sz="3200" dirty="0">
                    <a:latin typeface="+mn-lt"/>
                  </a:rPr>
                  <a:t>the probability that the data is </a:t>
                </a:r>
                <a:r>
                  <a:rPr lang="en-US" sz="3200" dirty="0" smtClean="0">
                    <a:latin typeface="+mn-lt"/>
                  </a:rPr>
                  <a:t>uncorrelated even </a:t>
                </a:r>
                <a:r>
                  <a:rPr lang="en-US" sz="3200" dirty="0">
                    <a:latin typeface="+mn-lt"/>
                  </a:rPr>
                  <a:t>when having the correlation r. </a:t>
                </a:r>
                <a:r>
                  <a:rPr lang="en-US" sz="3200" dirty="0" smtClean="0">
                    <a:latin typeface="+mn-lt"/>
                  </a:rPr>
                  <a:t>For each </a:t>
                </a:r>
                <a:r>
                  <a:rPr lang="en-US" sz="3200" dirty="0">
                    <a:latin typeface="+mn-lt"/>
                  </a:rPr>
                  <a:t>country we are saving the value </a:t>
                </a:r>
                <a14:m>
                  <m:oMath xmlns:m="http://schemas.openxmlformats.org/officeDocument/2006/math">
                    <m:r>
                      <a:rPr lang="en-US" sz="3200" b="0" i="1" smtClean="0">
                        <a:latin typeface="Cambria Math" panose="02040503050406030204" pitchFamily="18" charset="0"/>
                      </a:rPr>
                      <m:t>𝑝</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𝑟</m:t>
                    </m:r>
                    <m:r>
                      <a:rPr lang="en-US" sz="3200" b="0" i="1" smtClean="0">
                        <a:latin typeface="Cambria Math" panose="02040503050406030204" pitchFamily="18" charset="0"/>
                        <a:ea typeface="Cambria Math" panose="02040503050406030204" pitchFamily="18" charset="0"/>
                      </a:rPr>
                      <m:t> </m:t>
                    </m:r>
                  </m:oMath>
                </a14:m>
                <a:r>
                  <a:rPr lang="en-US" sz="3200" dirty="0" smtClean="0">
                    <a:latin typeface="+mn-lt"/>
                  </a:rPr>
                  <a:t>and use this value to counteract </a:t>
                </a:r>
                <a:r>
                  <a:rPr lang="en-US" sz="3200" dirty="0" smtClean="0"/>
                  <a:t>the </a:t>
                </a:r>
                <a:r>
                  <a:rPr lang="en-US" sz="3200" dirty="0"/>
                  <a:t>fact that there are no events </a:t>
                </a:r>
                <a:r>
                  <a:rPr lang="en-US" sz="3200" dirty="0" smtClean="0"/>
                  <a:t>in the </a:t>
                </a:r>
                <a:r>
                  <a:rPr lang="en-US" sz="3200" dirty="0"/>
                  <a:t>country and therefore stable Wikipedia will </a:t>
                </a:r>
                <a:r>
                  <a:rPr lang="en-US" sz="3200" dirty="0" smtClean="0"/>
                  <a:t>be highly </a:t>
                </a:r>
                <a:r>
                  <a:rPr lang="en-US" sz="3200" dirty="0"/>
                  <a:t>correlated with stable events.</a:t>
                </a:r>
                <a:endParaRPr lang="en-US" sz="3200" dirty="0">
                  <a:latin typeface="+mn-lt"/>
                </a:endParaRPr>
              </a:p>
            </p:txBody>
          </p:sp>
        </mc:Choice>
        <mc:Fallback xmlns="">
          <p:sp>
            <p:nvSpPr>
              <p:cNvPr id="46" name="Text Placeholder 21"/>
              <p:cNvSpPr>
                <a:spLocks noGrp="1" noRot="1" noChangeAspect="1" noMove="1" noResize="1" noEditPoints="1" noAdjustHandles="1" noChangeArrowheads="1" noChangeShapeType="1" noTextEdit="1"/>
              </p:cNvSpPr>
              <p:nvPr>
                <p:ph type="body" sz="quarter" idx="21"/>
              </p:nvPr>
            </p:nvSpPr>
            <p:spPr>
              <a:xfrm>
                <a:off x="11495624" y="9514440"/>
                <a:ext cx="20720048" cy="3182387"/>
              </a:xfrm>
              <a:blipFill rotWithShape="0">
                <a:blip r:embed="rId13"/>
                <a:stretch>
                  <a:fillRect l="-235"/>
                </a:stretch>
              </a:blipFill>
            </p:spPr>
            <p:txBody>
              <a:bodyPr/>
              <a:lstStyle/>
              <a:p>
                <a:r>
                  <a:rPr lang="en-US">
                    <a:noFill/>
                  </a:rPr>
                  <a:t> </a:t>
                </a:r>
              </a:p>
            </p:txBody>
          </p:sp>
        </mc:Fallback>
      </mc:AlternateContent>
      <p:pic>
        <p:nvPicPr>
          <p:cNvPr id="5" name="Picture 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1092145" y="30034523"/>
            <a:ext cx="2883877" cy="2883877"/>
          </a:xfrm>
          <a:prstGeom prst="rect">
            <a:avLst/>
          </a:prstGeom>
        </p:spPr>
      </p:pic>
      <p:sp>
        <p:nvSpPr>
          <p:cNvPr id="4" name="Text Placeholder 3"/>
          <p:cNvSpPr>
            <a:spLocks noGrp="1"/>
          </p:cNvSpPr>
          <p:nvPr>
            <p:ph type="body" sz="quarter" idx="10"/>
          </p:nvPr>
        </p:nvSpPr>
        <p:spPr/>
        <p:txBody>
          <a:bodyPr/>
          <a:lstStyle/>
          <a:p>
            <a:endParaRPr lang="en-US"/>
          </a:p>
        </p:txBody>
      </p:sp>
      <p:sp>
        <p:nvSpPr>
          <p:cNvPr id="6" name="Text Placeholder 5"/>
          <p:cNvSpPr>
            <a:spLocks noGrp="1"/>
          </p:cNvSpPr>
          <p:nvPr>
            <p:ph type="body" sz="quarter" idx="20"/>
          </p:nvPr>
        </p:nvSpPr>
        <p:spPr/>
        <p:txBody>
          <a:bodyPr/>
          <a:lstStyle/>
          <a:p>
            <a:endParaRPr lang="en-US"/>
          </a:p>
        </p:txBody>
      </p:sp>
    </p:spTree>
    <p:extLst>
      <p:ext uri="{BB962C8B-B14F-4D97-AF65-F5344CB8AC3E}">
        <p14:creationId xmlns:p14="http://schemas.microsoft.com/office/powerpoint/2010/main" val="224315920"/>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1572</TotalTime>
  <Words>409</Words>
  <Application>Microsoft Office PowerPoint</Application>
  <PresentationFormat>Custom</PresentationFormat>
  <Paragraphs>32</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Cambria Math</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George Abi Younes</cp:lastModifiedBy>
  <cp:revision>101</cp:revision>
  <dcterms:created xsi:type="dcterms:W3CDTF">2012-02-03T19:11:35Z</dcterms:created>
  <dcterms:modified xsi:type="dcterms:W3CDTF">2018-01-25T09:47:22Z</dcterms:modified>
</cp:coreProperties>
</file>