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81">
          <p15:clr>
            <a:srgbClr val="A4A3A4"/>
          </p15:clr>
        </p15:guide>
        <p15:guide id="8"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513" autoAdjust="0"/>
  </p:normalViewPr>
  <p:slideViewPr>
    <p:cSldViewPr snapToGrid="0" snapToObjects="1" showGuides="1">
      <p:cViewPr varScale="1">
        <p:scale>
          <a:sx n="14" d="100"/>
          <a:sy n="14" d="100"/>
        </p:scale>
        <p:origin x="342" y="150"/>
      </p:cViewPr>
      <p:guideLst>
        <p:guide orient="horz" pos="3318"/>
        <p:guide orient="horz" pos="288"/>
        <p:guide orient="horz" pos="20160"/>
        <p:guide orient="horz"/>
        <p:guide pos="581"/>
        <p:guide pos="27069"/>
        <p:guide pos="28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60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60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60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60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6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7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8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8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8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82628" y="5392017"/>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99"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00"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01"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02"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5" name="Rounded Rectangle 34"/>
          <p:cNvSpPr/>
          <p:nvPr userDrawn="1"/>
        </p:nvSpPr>
        <p:spPr>
          <a:xfrm>
            <a:off x="789907" y="5392017"/>
            <a:ext cx="4217015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38"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1524000" y="32094723"/>
            <a:ext cx="2385060" cy="461665"/>
          </a:xfrm>
          <a:prstGeom prst="rect">
            <a:avLst/>
          </a:prstGeom>
          <a:solidFill>
            <a:schemeClr val="bg1"/>
          </a:solid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
        <p:nvSpPr>
          <p:cNvPr id="18" name="Text Placeholder 17"/>
          <p:cNvSpPr>
            <a:spLocks noGrp="1"/>
          </p:cNvSpPr>
          <p:nvPr>
            <p:ph type="body" sz="quarter" idx="10"/>
          </p:nvPr>
        </p:nvSpPr>
        <p:spPr/>
        <p:txBody>
          <a:bodyPr>
            <a:noAutofit/>
          </a:bodyPr>
          <a:lstStyle/>
          <a:p>
            <a:r>
              <a:rPr lang="en-US" sz="3200" dirty="0" smtClean="0">
                <a:latin typeface="+mn-lt"/>
              </a:rPr>
              <a:t>Ever thought of how a country’s instability index is sized? Some people use Fragile States Index, others use Political Stability Indicator. We decided to disregard all of these fancy indicators and create our own using Wikipedia, literally. </a:t>
            </a:r>
          </a:p>
          <a:p>
            <a:r>
              <a:rPr lang="en-US" sz="3200" dirty="0" smtClean="0">
                <a:latin typeface="+mn-lt"/>
              </a:rPr>
              <a:t>We had an intuition towards the fact that the edits happening on a country’s Wikipedia page may contain an adequate amount of information to reflect on the country’s stability. Following that, resorting interchangeably to both Wikipedia and </a:t>
            </a:r>
            <a:r>
              <a:rPr lang="en-US" sz="3200" dirty="0">
                <a:latin typeface="+mn-lt"/>
              </a:rPr>
              <a:t>GDELT </a:t>
            </a:r>
            <a:r>
              <a:rPr lang="en-US" sz="3200" dirty="0" smtClean="0">
                <a:latin typeface="+mn-lt"/>
              </a:rPr>
              <a:t>Event database, we started our journey of creating what we call the </a:t>
            </a:r>
            <a:r>
              <a:rPr lang="en-US" sz="3200" dirty="0" err="1" smtClean="0">
                <a:latin typeface="+mn-lt"/>
              </a:rPr>
              <a:t>WikipIndex</a:t>
            </a:r>
            <a:r>
              <a:rPr lang="en-US" sz="3200" dirty="0" smtClean="0">
                <a:latin typeface="+mn-lt"/>
              </a:rPr>
              <a:t>.</a:t>
            </a:r>
            <a:endParaRPr lang="en-US" sz="3200" dirty="0">
              <a:latin typeface="+mn-lt"/>
            </a:endParaRPr>
          </a:p>
        </p:txBody>
      </p:sp>
      <p:sp>
        <p:nvSpPr>
          <p:cNvPr id="19" name="Text Placeholder 18"/>
          <p:cNvSpPr>
            <a:spLocks noGrp="1"/>
          </p:cNvSpPr>
          <p:nvPr>
            <p:ph type="body" sz="quarter" idx="11"/>
          </p:nvPr>
        </p:nvSpPr>
        <p:spPr>
          <a:xfrm>
            <a:off x="922341" y="5325784"/>
            <a:ext cx="10048875" cy="800211"/>
          </a:xfrm>
        </p:spPr>
        <p:txBody>
          <a:bodyPr/>
          <a:lstStyle/>
          <a:p>
            <a:r>
              <a:rPr lang="en-US" sz="4000" dirty="0" smtClean="0"/>
              <a:t>Introduction</a:t>
            </a:r>
            <a:endParaRPr lang="en-US" sz="4000" dirty="0"/>
          </a:p>
        </p:txBody>
      </p:sp>
      <mc:AlternateContent xmlns:mc="http://schemas.openxmlformats.org/markup-compatibility/2006">
        <mc:Choice xmlns:a14="http://schemas.microsoft.com/office/drawing/2010/main" Requires="a14">
          <p:sp>
            <p:nvSpPr>
              <p:cNvPr id="20" name="Text Placeholder 19"/>
              <p:cNvSpPr>
                <a:spLocks noGrp="1"/>
              </p:cNvSpPr>
              <p:nvPr>
                <p:ph type="body" sz="quarter" idx="19"/>
              </p:nvPr>
            </p:nvSpPr>
            <p:spPr>
              <a:xfrm>
                <a:off x="962333" y="14439806"/>
                <a:ext cx="10058400" cy="8681265"/>
              </a:xfrm>
            </p:spPr>
            <p:txBody>
              <a:bodyPr/>
              <a:lstStyle/>
              <a:p>
                <a:r>
                  <a:rPr lang="en-US" sz="3200" b="1" u="sng" dirty="0" smtClean="0">
                    <a:latin typeface="+mn-lt"/>
                  </a:rPr>
                  <a:t>Metric 1: Prototype</a:t>
                </a:r>
              </a:p>
              <a:p>
                <a:r>
                  <a:rPr lang="en-US" sz="3200" dirty="0" smtClean="0">
                    <a:latin typeface="+mn-lt"/>
                  </a:rPr>
                  <a:t>Our </a:t>
                </a:r>
                <a:r>
                  <a:rPr lang="en-US" sz="3200" dirty="0">
                    <a:latin typeface="+mn-lt"/>
                  </a:rPr>
                  <a:t>first index is a </a:t>
                </a:r>
                <a:r>
                  <a:rPr lang="en-US" sz="3200" dirty="0">
                    <a:latin typeface="+mn-lt"/>
                  </a:rPr>
                  <a:t>rather intuition-based and simple</a:t>
                </a:r>
                <a:r>
                  <a:rPr lang="en-US" sz="3200" dirty="0" smtClean="0">
                    <a:latin typeface="+mn-lt"/>
                  </a:rPr>
                  <a:t>. After fetching  the Wikipedia </a:t>
                </a:r>
                <a:r>
                  <a:rPr lang="en-US" sz="3200" dirty="0">
                    <a:latin typeface="+mn-lt"/>
                  </a:rPr>
                  <a:t>page changes for </a:t>
                </a:r>
                <a:r>
                  <a:rPr lang="en-US" sz="3200" dirty="0" smtClean="0">
                    <a:latin typeface="+mn-lt"/>
                  </a:rPr>
                  <a:t>a selected </a:t>
                </a:r>
                <a:r>
                  <a:rPr lang="en-US" sz="3200" dirty="0">
                    <a:latin typeface="+mn-lt"/>
                  </a:rPr>
                  <a:t>country and aggregate it </a:t>
                </a:r>
                <a:r>
                  <a:rPr lang="en-US" sz="3200" dirty="0" smtClean="0">
                    <a:latin typeface="+mn-lt"/>
                  </a:rPr>
                  <a:t>monthly we use our outlier detector to classify the monthly edits as normal, significant, or extraordinary as follows:</a:t>
                </a:r>
              </a:p>
              <a:p>
                <a:endParaRPr lang="en-US" sz="3200" dirty="0" smtClean="0">
                  <a:latin typeface="+mn-lt"/>
                </a:endParaRPr>
              </a:p>
              <a:p>
                <a:pPr algn="ctr"/>
                <a:r>
                  <a:rPr lang="en-US" sz="3200" dirty="0" smtClean="0"/>
                  <a:t> </a:t>
                </a:r>
                <a14:m>
                  <m:oMath xmlns:m="http://schemas.openxmlformats.org/officeDocument/2006/math">
                    <m:sSub>
                      <m:sSubPr>
                        <m:ctrlPr>
                          <a:rPr lang="en-US" sz="3200" b="0" i="1" smtClean="0">
                            <a:latin typeface="Cambria Math" panose="02040503050406030204" pitchFamily="18" charset="0"/>
                          </a:rPr>
                        </m:ctrlPr>
                      </m:sSubPr>
                      <m:e>
                        <m:r>
                          <a:rPr lang="en-US" sz="3200" i="1">
                            <a:latin typeface="Cambria Math" panose="02040503050406030204" pitchFamily="18" charset="0"/>
                          </a:rPr>
                          <m:t>𝑒𝑑𝑖𝑡𝑠</m:t>
                        </m:r>
                      </m:e>
                      <m:sub>
                        <m:r>
                          <a:rPr lang="en-US" sz="3200" b="0" i="1" smtClean="0">
                            <a:latin typeface="Cambria Math" panose="02040503050406030204" pitchFamily="18" charset="0"/>
                          </a:rPr>
                          <m:t>𝑒𝑥𝑡𝑟𝑎𝑜𝑟𝑑𝑖𝑛𝑎𝑟𝑦</m:t>
                        </m:r>
                      </m:sub>
                    </m:sSub>
                    <m:r>
                      <a:rPr lang="en-US" sz="3200" b="0" i="1" smtClean="0">
                        <a:latin typeface="Cambria Math" panose="02040503050406030204" pitchFamily="18" charset="0"/>
                      </a:rPr>
                      <m:t>:=</m:t>
                    </m:r>
                    <m:r>
                      <a:rPr lang="en-US" sz="3200" b="0" i="1" smtClean="0">
                        <a:latin typeface="Cambria Math" panose="02040503050406030204" pitchFamily="18" charset="0"/>
                      </a:rPr>
                      <m:t>𝑒𝑑𝑖𝑡𝑠</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𝑐𝑜𝑒𝑓</m:t>
                    </m:r>
                    <m:r>
                      <a:rPr lang="en-US" sz="3200" b="0" i="1" smtClean="0">
                        <a:latin typeface="Cambria Math" panose="02040503050406030204" pitchFamily="18" charset="0"/>
                        <a:ea typeface="Cambria Math" panose="02040503050406030204" pitchFamily="18" charset="0"/>
                      </a:rPr>
                      <m:t>×</m:t>
                    </m:r>
                    <m:acc>
                      <m:accPr>
                        <m:chr m:val="̅"/>
                        <m:ctrlPr>
                          <a:rPr lang="en-US" sz="3200" b="0" i="1" smtClean="0">
                            <a:latin typeface="Cambria Math" panose="02040503050406030204" pitchFamily="18" charset="0"/>
                            <a:ea typeface="Cambria Math" panose="02040503050406030204" pitchFamily="18" charset="0"/>
                          </a:rPr>
                        </m:ctrlPr>
                      </m:acc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𝑒𝑑𝑖𝑡𝑠</m:t>
                            </m:r>
                          </m:e>
                          <m:sub>
                            <m:r>
                              <a:rPr lang="en-US" sz="3200" b="0" i="1" smtClean="0">
                                <a:latin typeface="Cambria Math" panose="02040503050406030204" pitchFamily="18" charset="0"/>
                                <a:ea typeface="Cambria Math" panose="02040503050406030204" pitchFamily="18" charset="0"/>
                              </a:rPr>
                              <m:t>𝑡𝑜𝑡</m:t>
                            </m:r>
                          </m:sub>
                        </m:sSub>
                      </m:e>
                    </m:acc>
                  </m:oMath>
                </a14:m>
                <a:endParaRPr lang="en-US" sz="3200" b="0" dirty="0" smtClean="0"/>
              </a:p>
              <a:p>
                <a:pPr algn="ctr"/>
                <a:endParaRPr lang="en-US" sz="3200" b="0" dirty="0" smtClean="0"/>
              </a:p>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𝑒𝑑𝑖𝑡𝑠</m:t>
                          </m:r>
                        </m:e>
                        <m:sub>
                          <m:r>
                            <a:rPr lang="en-US" sz="3200" b="0" i="1" smtClean="0">
                              <a:latin typeface="Cambria Math" panose="02040503050406030204" pitchFamily="18" charset="0"/>
                            </a:rPr>
                            <m:t>𝑠𝑖𝑔𝑛𝑖𝑓𝑖𝑐𝑎𝑛𝑡</m:t>
                          </m:r>
                        </m:sub>
                      </m:sSub>
                      <m:r>
                        <a:rPr lang="en-US" sz="3200" b="0" i="1" smtClean="0">
                          <a:latin typeface="Cambria Math" panose="02040503050406030204" pitchFamily="18" charset="0"/>
                        </a:rPr>
                        <m:t>≔</m:t>
                      </m:r>
                      <m:r>
                        <a:rPr lang="en-US" sz="3200" b="0" i="1" smtClean="0">
                          <a:latin typeface="Cambria Math" panose="02040503050406030204" pitchFamily="18" charset="0"/>
                        </a:rPr>
                        <m:t>𝑒𝑑𝑖𝑡𝑠</m:t>
                      </m:r>
                      <m:r>
                        <a:rPr lang="en-US" sz="3200" b="0" i="1" smtClean="0">
                          <a:latin typeface="Cambria Math" panose="02040503050406030204" pitchFamily="18" charset="0"/>
                        </a:rPr>
                        <m:t> ≥0.7 ×</m:t>
                      </m:r>
                      <m:r>
                        <a:rPr lang="en-US" sz="3200" i="1">
                          <a:latin typeface="Cambria Math" panose="02040503050406030204" pitchFamily="18" charset="0"/>
                          <a:ea typeface="Cambria Math" panose="02040503050406030204" pitchFamily="18" charset="0"/>
                        </a:rPr>
                        <m:t>𝑐𝑜𝑒𝑓</m:t>
                      </m:r>
                      <m:r>
                        <a:rPr lang="en-US" sz="3200" i="1">
                          <a:latin typeface="Cambria Math" panose="02040503050406030204" pitchFamily="18" charset="0"/>
                          <a:ea typeface="Cambria Math" panose="02040503050406030204" pitchFamily="18" charset="0"/>
                        </a:rPr>
                        <m:t>×</m:t>
                      </m:r>
                      <m:acc>
                        <m:accPr>
                          <m:chr m:val="̅"/>
                          <m:ctrlPr>
                            <a:rPr lang="en-US" sz="3200" i="1">
                              <a:latin typeface="Cambria Math" panose="02040503050406030204" pitchFamily="18" charset="0"/>
                              <a:ea typeface="Cambria Math" panose="02040503050406030204" pitchFamily="18" charset="0"/>
                            </a:rPr>
                          </m:ctrlPr>
                        </m:acc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𝑒𝑑𝑖𝑡𝑠</m:t>
                              </m:r>
                            </m:e>
                            <m:sub>
                              <m:r>
                                <a:rPr lang="en-US" sz="3200" i="1">
                                  <a:latin typeface="Cambria Math" panose="02040503050406030204" pitchFamily="18" charset="0"/>
                                  <a:ea typeface="Cambria Math" panose="02040503050406030204" pitchFamily="18" charset="0"/>
                                </a:rPr>
                                <m:t>𝑡𝑜𝑡</m:t>
                              </m:r>
                            </m:sub>
                          </m:sSub>
                        </m:e>
                      </m:acc>
                    </m:oMath>
                  </m:oMathPara>
                </a14:m>
                <a:endParaRPr lang="en-US" sz="3200" dirty="0" smtClean="0">
                  <a:ea typeface="Cambria Math" panose="02040503050406030204" pitchFamily="18" charset="0"/>
                </a:endParaRPr>
              </a:p>
              <a:p>
                <a:pPr algn="ctr"/>
                <a:endParaRPr lang="en-US" sz="3200" dirty="0" smtClean="0"/>
              </a:p>
              <a:p>
                <a:pPr algn="ctr"/>
                <a:r>
                  <a:rPr lang="en-US" sz="3200" dirty="0" smtClean="0">
                    <a:latin typeface="+mn-lt"/>
                  </a:rPr>
                  <a:t>and finally the index is calculated as follows: </a:t>
                </a:r>
              </a:p>
              <a:p>
                <a:pPr algn="ctr"/>
                <a:endParaRPr lang="en-US" sz="3200" dirty="0" smtClean="0"/>
              </a:p>
              <a:p>
                <a:pPr algn="ctr"/>
                <a:r>
                  <a:rPr lang="en-US" sz="3200" b="0" dirty="0" smtClean="0"/>
                  <a:t>R </a:t>
                </a:r>
                <a14:m>
                  <m:oMath xmlns:m="http://schemas.openxmlformats.org/officeDocument/2006/math">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nary>
                          <m:naryPr>
                            <m:chr m:val="∑"/>
                            <m:subHide m:val="on"/>
                            <m:supHide m:val="on"/>
                            <m:ctrlPr>
                              <a:rPr lang="en-US" sz="3200" b="0" i="1" smtClean="0">
                                <a:latin typeface="Cambria Math" panose="02040503050406030204" pitchFamily="18" charset="0"/>
                              </a:rPr>
                            </m:ctrlPr>
                          </m:naryPr>
                          <m:sub/>
                          <m:sup/>
                          <m:e>
                            <m:sSub>
                              <m:sSubPr>
                                <m:ctrlPr>
                                  <a:rPr lang="en-US" sz="3200" i="1">
                                    <a:latin typeface="Cambria Math" panose="02040503050406030204" pitchFamily="18" charset="0"/>
                                  </a:rPr>
                                </m:ctrlPr>
                              </m:sSubPr>
                              <m:e>
                                <m:r>
                                  <a:rPr lang="en-US" sz="3200" i="1">
                                    <a:latin typeface="Cambria Math" panose="02040503050406030204" pitchFamily="18" charset="0"/>
                                  </a:rPr>
                                  <m:t>𝑒𝑑𝑖𝑡𝑠</m:t>
                                </m:r>
                              </m:e>
                              <m:sub>
                                <m:r>
                                  <a:rPr lang="en-US" sz="3200" i="1">
                                    <a:latin typeface="Cambria Math" panose="02040503050406030204" pitchFamily="18" charset="0"/>
                                  </a:rPr>
                                  <m:t>𝑒𝑥𝑡𝑟𝑎𝑜𝑟𝑑𝑖𝑛𝑎𝑟𝑦</m:t>
                                </m:r>
                              </m:sub>
                            </m:sSub>
                          </m:e>
                        </m:nary>
                        <m:r>
                          <a:rPr lang="en-US" sz="3200" b="0" i="1" smtClean="0">
                            <a:latin typeface="Cambria Math" panose="02040503050406030204" pitchFamily="18" charset="0"/>
                          </a:rPr>
                          <m:t>+</m:t>
                        </m:r>
                        <m:nary>
                          <m:naryPr>
                            <m:chr m:val="∑"/>
                            <m:subHide m:val="on"/>
                            <m:supHide m:val="on"/>
                            <m:ctrlPr>
                              <a:rPr lang="en-US" sz="3200" b="0" i="1" smtClean="0">
                                <a:latin typeface="Cambria Math" panose="02040503050406030204" pitchFamily="18" charset="0"/>
                              </a:rPr>
                            </m:ctrlPr>
                          </m:naryPr>
                          <m:sub/>
                          <m:sup/>
                          <m:e>
                            <m:sSub>
                              <m:sSubPr>
                                <m:ctrlPr>
                                  <a:rPr lang="en-US" sz="3200" i="1">
                                    <a:latin typeface="Cambria Math" panose="02040503050406030204" pitchFamily="18" charset="0"/>
                                  </a:rPr>
                                </m:ctrlPr>
                              </m:sSubPr>
                              <m:e>
                                <m:r>
                                  <a:rPr lang="en-US" sz="3200" i="1">
                                    <a:latin typeface="Cambria Math" panose="02040503050406030204" pitchFamily="18" charset="0"/>
                                  </a:rPr>
                                  <m:t>𝑒𝑑𝑖𝑡𝑠</m:t>
                                </m:r>
                              </m:e>
                              <m:sub>
                                <m:r>
                                  <a:rPr lang="en-US" sz="3200" i="1">
                                    <a:latin typeface="Cambria Math" panose="02040503050406030204" pitchFamily="18" charset="0"/>
                                  </a:rPr>
                                  <m:t>𝑠𝑖𝑔𝑛𝑖𝑓𝑖𝑐𝑎𝑛𝑡</m:t>
                                </m:r>
                              </m:sub>
                            </m:sSub>
                          </m:e>
                        </m:nary>
                      </m:num>
                      <m:den>
                        <m:nary>
                          <m:naryPr>
                            <m:chr m:val="∑"/>
                            <m:subHide m:val="on"/>
                            <m:supHide m:val="on"/>
                            <m:ctrlPr>
                              <a:rPr lang="en-US" sz="3200" b="0" i="1" smtClean="0">
                                <a:latin typeface="Cambria Math" panose="02040503050406030204" pitchFamily="18" charset="0"/>
                              </a:rPr>
                            </m:ctrlPr>
                          </m:naryPr>
                          <m:sub/>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𝑒𝑑𝑖𝑡𝑠</m:t>
                                </m:r>
                              </m:e>
                              <m:sub>
                                <m:r>
                                  <a:rPr lang="en-US" sz="3200" b="0" i="1" smtClean="0">
                                    <a:latin typeface="Cambria Math" panose="02040503050406030204" pitchFamily="18" charset="0"/>
                                  </a:rPr>
                                  <m:t>𝑡𝑜𝑡𝑎𝑙</m:t>
                                </m:r>
                              </m:sub>
                            </m:sSub>
                          </m:e>
                        </m:nary>
                      </m:den>
                    </m:f>
                  </m:oMath>
                </a14:m>
                <a:endParaRPr lang="en-US" sz="3200" dirty="0" smtClean="0"/>
              </a:p>
            </p:txBody>
          </p:sp>
        </mc:Choice>
        <mc:Fallback>
          <p:sp>
            <p:nvSpPr>
              <p:cNvPr id="20" name="Text Placeholder 19"/>
              <p:cNvSpPr>
                <a:spLocks noGrp="1" noRot="1" noChangeAspect="1" noMove="1" noResize="1" noEditPoints="1" noAdjustHandles="1" noChangeArrowheads="1" noChangeShapeType="1" noTextEdit="1"/>
              </p:cNvSpPr>
              <p:nvPr>
                <p:ph type="body" sz="quarter" idx="19"/>
              </p:nvPr>
            </p:nvSpPr>
            <p:spPr>
              <a:xfrm>
                <a:off x="962333" y="14439806"/>
                <a:ext cx="10058400" cy="8681265"/>
              </a:xfrm>
              <a:blipFill rotWithShape="0">
                <a:blip r:embed="rId2"/>
                <a:stretch>
                  <a:fillRect l="-182"/>
                </a:stretch>
              </a:blipFill>
            </p:spPr>
            <p:txBody>
              <a:bodyPr/>
              <a:lstStyle/>
              <a:p>
                <a:r>
                  <a:rPr lang="en-US">
                    <a:noFill/>
                  </a:rPr>
                  <a:t> </a:t>
                </a:r>
              </a:p>
            </p:txBody>
          </p:sp>
        </mc:Fallback>
      </mc:AlternateContent>
      <p:sp>
        <p:nvSpPr>
          <p:cNvPr id="21" name="Text Placeholder 20"/>
          <p:cNvSpPr>
            <a:spLocks noGrp="1"/>
          </p:cNvSpPr>
          <p:nvPr>
            <p:ph type="body" sz="quarter" idx="20"/>
          </p:nvPr>
        </p:nvSpPr>
        <p:spPr>
          <a:xfrm>
            <a:off x="966302" y="13405717"/>
            <a:ext cx="10050462" cy="800211"/>
          </a:xfrm>
        </p:spPr>
        <p:txBody>
          <a:bodyPr/>
          <a:lstStyle/>
          <a:p>
            <a:r>
              <a:rPr lang="en-US" sz="4000" dirty="0" smtClean="0"/>
              <a:t>Methods</a:t>
            </a:r>
            <a:endParaRPr lang="en-US" sz="4000" dirty="0"/>
          </a:p>
        </p:txBody>
      </p:sp>
      <mc:AlternateContent xmlns:mc="http://schemas.openxmlformats.org/markup-compatibility/2006">
        <mc:Choice xmlns:a14="http://schemas.microsoft.com/office/drawing/2010/main" Requires="a14">
          <p:sp>
            <p:nvSpPr>
              <p:cNvPr id="22" name="Text Placeholder 21"/>
              <p:cNvSpPr>
                <a:spLocks noGrp="1"/>
              </p:cNvSpPr>
              <p:nvPr>
                <p:ph type="body" sz="quarter" idx="21"/>
              </p:nvPr>
            </p:nvSpPr>
            <p:spPr>
              <a:xfrm>
                <a:off x="11343224" y="5846308"/>
                <a:ext cx="20720048" cy="3459130"/>
              </a:xfrm>
            </p:spPr>
            <p:txBody>
              <a:bodyPr/>
              <a:lstStyle/>
              <a:p>
                <a:r>
                  <a:rPr lang="en-US" sz="3600" b="1" u="sng" dirty="0" smtClean="0">
                    <a:latin typeface="+mn-lt"/>
                  </a:rPr>
                  <a:t>Metric 2: MLE Classifier</a:t>
                </a:r>
              </a:p>
              <a:p>
                <a:r>
                  <a:rPr lang="en-US" sz="3600" dirty="0" smtClean="0"/>
                  <a:t>This classifier is based on the Maximum Likelihood Estimation </a:t>
                </a:r>
                <a:r>
                  <a:rPr lang="en-US" sz="3600" dirty="0"/>
                  <a:t>equations. The idea behind </a:t>
                </a:r>
                <a:r>
                  <a:rPr lang="en-US" sz="3600" dirty="0" smtClean="0"/>
                  <a:t>this model </a:t>
                </a:r>
                <a:r>
                  <a:rPr lang="en-US" sz="3600" dirty="0"/>
                  <a:t>is that we discretize time through </a:t>
                </a:r>
                <a:r>
                  <a:rPr lang="en-US" sz="3600" dirty="0" smtClean="0"/>
                  <a:t>multiple random </a:t>
                </a:r>
                <a:r>
                  <a:rPr lang="en-US" sz="3600" dirty="0"/>
                  <a:t>variables</a:t>
                </a:r>
                <a:r>
                  <a:rPr lang="en-US" sz="3600" dirty="0" smtClean="0"/>
                  <a:t>: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𝑇</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𝑇</m:t>
                        </m:r>
                      </m:e>
                      <m:sub>
                        <m:r>
                          <a:rPr lang="en-US" sz="3600" b="0" i="1" smtClean="0">
                            <a:latin typeface="Cambria Math" panose="02040503050406030204" pitchFamily="18" charset="0"/>
                          </a:rPr>
                          <m:t>𝐾</m:t>
                        </m:r>
                        <m:r>
                          <a:rPr lang="en-US" sz="3600" b="0" i="1" smtClean="0">
                            <a:latin typeface="Cambria Math" panose="02040503050406030204" pitchFamily="18" charset="0"/>
                          </a:rPr>
                          <m:t> </m:t>
                        </m:r>
                      </m:sub>
                    </m:sSub>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𝐸𝑥𝑝</m:t>
                    </m:r>
                    <m:d>
                      <m:dPr>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𝛿</m:t>
                        </m:r>
                      </m:e>
                    </m:d>
                    <m:r>
                      <a:rPr lang="en-US" sz="3600" b="0" i="1" smtClean="0">
                        <a:latin typeface="Cambria Math" panose="02040503050406030204" pitchFamily="18" charset="0"/>
                      </a:rPr>
                      <m:t> </m:t>
                    </m:r>
                  </m:oMath>
                </a14:m>
                <a:r>
                  <a:rPr lang="en-US" sz="3600" dirty="0" smtClean="0"/>
                  <a:t>with density function: </a:t>
                </a:r>
                <a14:m>
                  <m:oMath xmlns:m="http://schemas.openxmlformats.org/officeDocument/2006/math">
                    <m:r>
                      <a:rPr lang="en-US" sz="3600" i="1" smtClean="0">
                        <a:latin typeface="Cambria Math" panose="02040503050406030204" pitchFamily="18" charset="0"/>
                        <a:ea typeface="Cambria Math" panose="02040503050406030204" pitchFamily="18" charset="0"/>
                      </a:rPr>
                      <m:t>𝛿</m:t>
                    </m:r>
                    <m:sSup>
                      <m:sSupPr>
                        <m:ctrlPr>
                          <a:rPr lang="en-US" sz="3600" i="1" smtClean="0">
                            <a:latin typeface="Cambria Math" panose="02040503050406030204" pitchFamily="18" charset="0"/>
                            <a:ea typeface="Cambria Math" panose="02040503050406030204" pitchFamily="18" charset="0"/>
                          </a:rPr>
                        </m:ctrlPr>
                      </m:sSupPr>
                      <m:e>
                        <m:r>
                          <a:rPr lang="en-US" sz="3600" i="1" smtClean="0">
                            <a:latin typeface="Cambria Math" panose="02040503050406030204" pitchFamily="18" charset="0"/>
                            <a:ea typeface="Cambria Math" panose="02040503050406030204" pitchFamily="18" charset="0"/>
                          </a:rPr>
                          <m:t>𝑒</m:t>
                        </m:r>
                      </m:e>
                      <m:sup>
                        <m:r>
                          <a:rPr lang="en-US" sz="3600" i="1" smtClean="0">
                            <a:latin typeface="Cambria Math" panose="02040503050406030204" pitchFamily="18" charset="0"/>
                            <a:ea typeface="Cambria Math" panose="02040503050406030204" pitchFamily="18" charset="0"/>
                          </a:rPr>
                          <m:t>−</m:t>
                        </m:r>
                        <m:r>
                          <a:rPr lang="en-US" sz="3600" i="1" smtClean="0">
                            <a:latin typeface="Cambria Math" panose="02040503050406030204" pitchFamily="18" charset="0"/>
                            <a:ea typeface="Cambria Math" panose="02040503050406030204" pitchFamily="18" charset="0"/>
                          </a:rPr>
                          <m:t>𝛿</m:t>
                        </m:r>
                        <m:r>
                          <a:rPr lang="en-US" sz="3600" b="0" i="1" smtClean="0">
                            <a:latin typeface="Cambria Math" panose="02040503050406030204" pitchFamily="18" charset="0"/>
                            <a:ea typeface="Cambria Math" panose="02040503050406030204" pitchFamily="18" charset="0"/>
                          </a:rPr>
                          <m:t>𝑥</m:t>
                        </m:r>
                        <m:r>
                          <a:rPr lang="en-US" sz="3600" b="0" i="1" smtClean="0">
                            <a:latin typeface="Cambria Math" panose="02040503050406030204" pitchFamily="18" charset="0"/>
                            <a:ea typeface="Cambria Math" panose="02040503050406030204" pitchFamily="18" charset="0"/>
                          </a:rPr>
                          <m:t> </m:t>
                        </m:r>
                      </m:sup>
                    </m:sSup>
                  </m:oMath>
                </a14:m>
                <a:r>
                  <a:rPr lang="en-US" sz="3600" dirty="0" smtClean="0"/>
                  <a:t> for </a:t>
                </a:r>
                <a14:m>
                  <m:oMath xmlns:m="http://schemas.openxmlformats.org/officeDocument/2006/math">
                    <m:r>
                      <a:rPr lang="en-US" sz="3600" b="0" i="1" smtClean="0">
                        <a:latin typeface="Cambria Math" panose="02040503050406030204" pitchFamily="18" charset="0"/>
                      </a:rPr>
                      <m:t>𝑥</m:t>
                    </m:r>
                    <m:r>
                      <a:rPr lang="en-US" sz="3600" b="0" i="1" smtClean="0">
                        <a:latin typeface="Cambria Math" panose="02040503050406030204" pitchFamily="18" charset="0"/>
                        <a:ea typeface="Cambria Math" panose="02040503050406030204" pitchFamily="18" charset="0"/>
                      </a:rPr>
                      <m:t>≥0.  </m:t>
                    </m:r>
                  </m:oMath>
                </a14:m>
                <a:r>
                  <a:rPr lang="en-US" sz="3600" dirty="0" smtClean="0"/>
                  <a:t> The MLE is then</a:t>
                </a:r>
                <a:r>
                  <a:rPr lang="en-US" sz="4800" dirty="0" smtClean="0"/>
                  <a:t>: </a:t>
                </a:r>
                <a14:m>
                  <m:oMath xmlns:m="http://schemas.openxmlformats.org/officeDocument/2006/math">
                    <m:acc>
                      <m:accPr>
                        <m:chr m:val="̂"/>
                        <m:ctrlPr>
                          <a:rPr lang="en-US" sz="4800" i="1" smtClean="0">
                            <a:latin typeface="Cambria Math" panose="02040503050406030204" pitchFamily="18" charset="0"/>
                            <a:ea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𝛿</m:t>
                        </m:r>
                        <m:r>
                          <m:rPr>
                            <m:nor/>
                          </m:rPr>
                          <a:rPr lang="en-US" sz="4800" dirty="0"/>
                          <m:t> </m:t>
                        </m:r>
                      </m:e>
                    </m:acc>
                    <m:r>
                      <a:rPr lang="en-US" sz="4800" b="0" i="1" smtClean="0">
                        <a:latin typeface="Cambria Math" panose="02040503050406030204" pitchFamily="18" charset="0"/>
                        <a:ea typeface="Cambria Math" panose="02040503050406030204" pitchFamily="18" charset="0"/>
                      </a:rPr>
                      <m:t>=</m:t>
                    </m:r>
                    <m:f>
                      <m:fPr>
                        <m:ctrlPr>
                          <a:rPr lang="en-US" sz="4800" b="0" i="1" smtClean="0">
                            <a:latin typeface="Cambria Math" panose="02040503050406030204" pitchFamily="18" charset="0"/>
                            <a:ea typeface="Cambria Math" panose="02040503050406030204" pitchFamily="18" charset="0"/>
                          </a:rPr>
                        </m:ctrlPr>
                      </m:fPr>
                      <m:num>
                        <m:r>
                          <a:rPr lang="en-US" sz="4800" b="0" i="1" smtClean="0">
                            <a:latin typeface="Cambria Math" panose="02040503050406030204" pitchFamily="18" charset="0"/>
                            <a:ea typeface="Cambria Math" panose="02040503050406030204" pitchFamily="18" charset="0"/>
                          </a:rPr>
                          <m:t>𝐾</m:t>
                        </m:r>
                      </m:num>
                      <m:den>
                        <m:nary>
                          <m:naryPr>
                            <m:chr m:val="∑"/>
                            <m:ctrlPr>
                              <a:rPr lang="en-US" sz="4800" b="0" i="1" smtClean="0">
                                <a:latin typeface="Cambria Math" panose="02040503050406030204" pitchFamily="18" charset="0"/>
                                <a:ea typeface="Cambria Math" panose="02040503050406030204" pitchFamily="18" charset="0"/>
                              </a:rPr>
                            </m:ctrlPr>
                          </m:naryPr>
                          <m:sub>
                            <m:r>
                              <m:rPr>
                                <m:brk m:alnAt="23"/>
                              </m:rPr>
                              <a:rPr lang="en-US" sz="4800" b="0" i="1" smtClean="0">
                                <a:latin typeface="Cambria Math" panose="02040503050406030204" pitchFamily="18" charset="0"/>
                                <a:ea typeface="Cambria Math" panose="02040503050406030204" pitchFamily="18" charset="0"/>
                              </a:rPr>
                              <m:t>𝑖</m:t>
                            </m:r>
                            <m:r>
                              <a:rPr lang="en-US" sz="4800" b="0" i="1" smtClean="0">
                                <a:latin typeface="Cambria Math" panose="02040503050406030204" pitchFamily="18" charset="0"/>
                                <a:ea typeface="Cambria Math" panose="02040503050406030204" pitchFamily="18" charset="0"/>
                              </a:rPr>
                              <m:t>=1</m:t>
                            </m:r>
                          </m:sub>
                          <m:sup>
                            <m:r>
                              <a:rPr lang="en-US" sz="4800" b="0" i="1" smtClean="0">
                                <a:latin typeface="Cambria Math" panose="02040503050406030204" pitchFamily="18" charset="0"/>
                                <a:ea typeface="Cambria Math" panose="02040503050406030204" pitchFamily="18" charset="0"/>
                              </a:rPr>
                              <m:t>𝐾</m:t>
                            </m:r>
                          </m:sup>
                          <m:e>
                            <m:r>
                              <a:rPr lang="en-US" sz="4800" b="0" i="1" smtClean="0">
                                <a:latin typeface="Cambria Math" panose="02040503050406030204" pitchFamily="18" charset="0"/>
                                <a:ea typeface="Cambria Math" panose="02040503050406030204" pitchFamily="18" charset="0"/>
                              </a:rPr>
                              <m:t>𝑇𝑖</m:t>
                            </m:r>
                          </m:e>
                        </m:nary>
                      </m:den>
                    </m:f>
                  </m:oMath>
                </a14:m>
                <a:endParaRPr lang="en-US" sz="4800" dirty="0">
                  <a:latin typeface="+mn-lt"/>
                </a:endParaRPr>
              </a:p>
            </p:txBody>
          </p:sp>
        </mc:Choice>
        <mc:Fallback>
          <p:sp>
            <p:nvSpPr>
              <p:cNvPr id="22" name="Text Placeholder 21"/>
              <p:cNvSpPr>
                <a:spLocks noGrp="1" noRot="1" noChangeAspect="1" noMove="1" noResize="1" noEditPoints="1" noAdjustHandles="1" noChangeArrowheads="1" noChangeShapeType="1" noTextEdit="1"/>
              </p:cNvSpPr>
              <p:nvPr>
                <p:ph type="body" sz="quarter" idx="21"/>
              </p:nvPr>
            </p:nvSpPr>
            <p:spPr>
              <a:xfrm>
                <a:off x="11343224" y="5846308"/>
                <a:ext cx="20720048" cy="3459130"/>
              </a:xfrm>
              <a:blipFill rotWithShape="0">
                <a:blip r:embed="rId3"/>
                <a:stretch>
                  <a:fillRect l="-235"/>
                </a:stretch>
              </a:blipFill>
            </p:spPr>
            <p:txBody>
              <a:bodyPr/>
              <a:lstStyle/>
              <a:p>
                <a:r>
                  <a:rPr lang="en-US">
                    <a:noFill/>
                  </a:rPr>
                  <a:t> </a:t>
                </a:r>
              </a:p>
            </p:txBody>
          </p:sp>
        </mc:Fallback>
      </mc:AlternateContent>
      <p:sp>
        <p:nvSpPr>
          <p:cNvPr id="26" name="Text Placeholder 25"/>
          <p:cNvSpPr>
            <a:spLocks noGrp="1"/>
          </p:cNvSpPr>
          <p:nvPr>
            <p:ph type="body" sz="quarter" idx="25"/>
          </p:nvPr>
        </p:nvSpPr>
        <p:spPr/>
        <p:txBody>
          <a:bodyPr/>
          <a:lstStyle/>
          <a:p>
            <a:r>
              <a:rPr lang="en-US" dirty="0" smtClean="0"/>
              <a:t>Main Results and Findings</a:t>
            </a:r>
            <a:endParaRPr lang="en-US" dirty="0"/>
          </a:p>
        </p:txBody>
      </p:sp>
      <p:sp>
        <p:nvSpPr>
          <p:cNvPr id="27" name="Text Placeholder 26"/>
          <p:cNvSpPr>
            <a:spLocks noGrp="1"/>
          </p:cNvSpPr>
          <p:nvPr>
            <p:ph type="body" sz="quarter" idx="26"/>
          </p:nvPr>
        </p:nvSpPr>
        <p:spPr/>
        <p:txBody>
          <a:bodyPr/>
          <a:lstStyle/>
          <a:p>
            <a:endParaRPr lang="en-US"/>
          </a:p>
        </p:txBody>
      </p:sp>
      <p:sp>
        <p:nvSpPr>
          <p:cNvPr id="28" name="Text Placeholder 27"/>
          <p:cNvSpPr>
            <a:spLocks noGrp="1"/>
          </p:cNvSpPr>
          <p:nvPr>
            <p:ph type="body" sz="quarter" idx="27"/>
          </p:nvPr>
        </p:nvSpPr>
        <p:spPr/>
        <p:txBody>
          <a:bodyPr/>
          <a:lstStyle/>
          <a:p>
            <a:endParaRPr lang="en-US"/>
          </a:p>
        </p:txBody>
      </p:sp>
      <p:sp>
        <p:nvSpPr>
          <p:cNvPr id="29" name="Text Placeholder 28"/>
          <p:cNvSpPr>
            <a:spLocks noGrp="1"/>
          </p:cNvSpPr>
          <p:nvPr>
            <p:ph type="body" sz="quarter" idx="28"/>
          </p:nvPr>
        </p:nvSpPr>
        <p:spPr/>
        <p:txBody>
          <a:bodyPr/>
          <a:lstStyle/>
          <a:p>
            <a:endParaRPr lang="en-US"/>
          </a:p>
        </p:txBody>
      </p:sp>
      <p:sp>
        <p:nvSpPr>
          <p:cNvPr id="30" name="Text Placeholder 29"/>
          <p:cNvSpPr>
            <a:spLocks noGrp="1"/>
          </p:cNvSpPr>
          <p:nvPr>
            <p:ph type="body" sz="quarter" idx="29"/>
          </p:nvPr>
        </p:nvSpPr>
        <p:spPr/>
        <p:txBody>
          <a:bodyPr/>
          <a:lstStyle/>
          <a:p>
            <a:endParaRPr lang="en-US"/>
          </a:p>
        </p:txBody>
      </p:sp>
      <p:sp>
        <p:nvSpPr>
          <p:cNvPr id="31" name="Text Placeholder 30"/>
          <p:cNvSpPr>
            <a:spLocks noGrp="1"/>
          </p:cNvSpPr>
          <p:nvPr>
            <p:ph type="body" sz="quarter" idx="30"/>
          </p:nvPr>
        </p:nvSpPr>
        <p:spPr/>
        <p:txBody>
          <a:bodyPr/>
          <a:lstStyle/>
          <a:p>
            <a:endParaRPr lang="en-US"/>
          </a:p>
        </p:txBody>
      </p:sp>
      <p:sp>
        <p:nvSpPr>
          <p:cNvPr id="32" name="Text Placeholder 31"/>
          <p:cNvSpPr>
            <a:spLocks noGrp="1"/>
          </p:cNvSpPr>
          <p:nvPr>
            <p:ph type="body" sz="quarter" idx="150"/>
          </p:nvPr>
        </p:nvSpPr>
        <p:spPr/>
        <p:txBody>
          <a:bodyPr>
            <a:normAutofit/>
          </a:bodyPr>
          <a:lstStyle/>
          <a:p>
            <a:r>
              <a:rPr lang="fr-FR" sz="4800" dirty="0"/>
              <a:t>École Polytechnique Fédérale de Lausanne</a:t>
            </a:r>
            <a:endParaRPr lang="en-US" sz="4800" dirty="0"/>
          </a:p>
        </p:txBody>
      </p:sp>
      <p:sp>
        <p:nvSpPr>
          <p:cNvPr id="33" name="Text Placeholder 32"/>
          <p:cNvSpPr>
            <a:spLocks noGrp="1"/>
          </p:cNvSpPr>
          <p:nvPr>
            <p:ph type="body" sz="quarter" idx="151"/>
          </p:nvPr>
        </p:nvSpPr>
        <p:spPr/>
        <p:txBody>
          <a:bodyPr>
            <a:normAutofit/>
          </a:bodyPr>
          <a:lstStyle/>
          <a:p>
            <a:r>
              <a:rPr lang="en-US" sz="6600" dirty="0" smtClean="0"/>
              <a:t>George Abi Younes, </a:t>
            </a:r>
            <a:r>
              <a:rPr lang="en-US" sz="6600" dirty="0" err="1" smtClean="0"/>
              <a:t>Amaury</a:t>
            </a:r>
            <a:r>
              <a:rPr lang="en-US" sz="6600" dirty="0" smtClean="0"/>
              <a:t> Combes, and Patryk </a:t>
            </a:r>
            <a:r>
              <a:rPr lang="en-US" sz="6600" dirty="0" err="1" smtClean="0"/>
              <a:t>Oleniuk</a:t>
            </a:r>
            <a:endParaRPr lang="en-US" sz="6600" dirty="0"/>
          </a:p>
        </p:txBody>
      </p:sp>
      <p:sp>
        <p:nvSpPr>
          <p:cNvPr id="34" name="Text Placeholder 33"/>
          <p:cNvSpPr>
            <a:spLocks noGrp="1"/>
          </p:cNvSpPr>
          <p:nvPr>
            <p:ph type="body" sz="quarter" idx="153"/>
          </p:nvPr>
        </p:nvSpPr>
        <p:spPr/>
        <p:txBody>
          <a:bodyPr>
            <a:normAutofit fontScale="92500" lnSpcReduction="10000"/>
          </a:bodyPr>
          <a:lstStyle/>
          <a:p>
            <a:r>
              <a:rPr lang="en-US" dirty="0" smtClean="0"/>
              <a:t>Wikipedia Changes and World Events </a:t>
            </a:r>
            <a:r>
              <a:rPr lang="en-US" dirty="0" err="1" smtClean="0"/>
              <a:t>WikipIndex</a:t>
            </a:r>
            <a:endParaRPr lang="en-US" dirty="0"/>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00" y="-25400"/>
            <a:ext cx="2926250" cy="140460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950604" y="37727"/>
            <a:ext cx="2880627" cy="2066059"/>
          </a:xfrm>
          <a:prstGeom prst="rect">
            <a:avLst/>
          </a:prstGeom>
        </p:spPr>
      </p:pic>
      <p:sp>
        <p:nvSpPr>
          <p:cNvPr id="41" name="Oval 40"/>
          <p:cNvSpPr/>
          <p:nvPr/>
        </p:nvSpPr>
        <p:spPr>
          <a:xfrm>
            <a:off x="13957804" y="15069205"/>
            <a:ext cx="16459200" cy="16459200"/>
          </a:xfrm>
          <a:prstGeom prst="ellipse">
            <a:avLst/>
          </a:prstGeom>
          <a:blipFill>
            <a:blip r:embed="rId6"/>
            <a:stretch>
              <a:fillRect/>
            </a:stretch>
          </a:blipFill>
          <a:scene3d>
            <a:camera prst="orthographicFront"/>
            <a:lightRig rig="threePt" dir="t"/>
          </a:scene3d>
          <a:sp3d>
            <a:bevelT w="8229600" h="8229600"/>
            <a:bevelB w="8229600" h="8229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9015374" y="13451980"/>
            <a:ext cx="3291840" cy="3291840"/>
          </a:xfrm>
          <a:prstGeom prst="ellipse">
            <a:avLst/>
          </a:prstGeom>
          <a:blipFill>
            <a:blip r:embed="rId7"/>
            <a:stretch>
              <a:fillRect/>
            </a:stretch>
          </a:blipFill>
          <a:scene3d>
            <a:camera prst="orthographicFront"/>
            <a:lightRig rig="threePt" dir="t"/>
          </a:scene3d>
          <a:sp3d>
            <a:bevelT w="1651000" h="1651000"/>
            <a:bevelB w="1651000" h="1651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25412182" y="23597626"/>
            <a:ext cx="12467435" cy="705183"/>
          </a:xfrm>
          <a:prstGeom prst="rect">
            <a:avLst/>
          </a:prstGeom>
        </p:spPr>
      </p:pic>
      <p:pic>
        <p:nvPicPr>
          <p:cNvPr id="45" name="Picture 44"/>
          <p:cNvPicPr>
            <a:picLocks noChangeAspect="1"/>
          </p:cNvPicPr>
          <p:nvPr/>
        </p:nvPicPr>
        <p:blipFill rotWithShape="1">
          <a:blip r:embed="rId9"/>
          <a:srcRect l="1" t="11354" r="6259" b="1016"/>
          <a:stretch/>
        </p:blipFill>
        <p:spPr>
          <a:xfrm>
            <a:off x="822122" y="23121071"/>
            <a:ext cx="10338822" cy="8639698"/>
          </a:xfrm>
          <a:prstGeom prst="rect">
            <a:avLst/>
          </a:prstGeom>
        </p:spPr>
      </p:pic>
      <p:cxnSp>
        <p:nvCxnSpPr>
          <p:cNvPr id="48" name="Straight Arrow Connector 47"/>
          <p:cNvCxnSpPr/>
          <p:nvPr/>
        </p:nvCxnSpPr>
        <p:spPr>
          <a:xfrm flipV="1">
            <a:off x="2855300" y="26471977"/>
            <a:ext cx="0" cy="161384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70300" y="27343805"/>
            <a:ext cx="0" cy="1613847"/>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75449" y="27662259"/>
            <a:ext cx="3095243" cy="523220"/>
          </a:xfrm>
          <a:prstGeom prst="rect">
            <a:avLst/>
          </a:prstGeom>
          <a:noFill/>
        </p:spPr>
        <p:txBody>
          <a:bodyPr wrap="square" rtlCol="0">
            <a:spAutoFit/>
          </a:bodyPr>
          <a:lstStyle/>
          <a:p>
            <a:r>
              <a:rPr lang="en-US" sz="2800" b="1" dirty="0" smtClean="0">
                <a:cs typeface="Times New Roman" panose="02020603050405020304" pitchFamily="18" charset="0"/>
              </a:rPr>
              <a:t>Extraordinary</a:t>
            </a:r>
            <a:endParaRPr lang="en-US" sz="2800" b="1" dirty="0">
              <a:cs typeface="Times New Roman" panose="02020603050405020304" pitchFamily="18" charset="0"/>
            </a:endParaRPr>
          </a:p>
        </p:txBody>
      </p:sp>
      <p:sp>
        <p:nvSpPr>
          <p:cNvPr id="51" name="TextBox 50"/>
          <p:cNvSpPr txBox="1"/>
          <p:nvPr/>
        </p:nvSpPr>
        <p:spPr>
          <a:xfrm>
            <a:off x="8597285" y="28528969"/>
            <a:ext cx="3095243" cy="523220"/>
          </a:xfrm>
          <a:prstGeom prst="rect">
            <a:avLst/>
          </a:prstGeom>
          <a:noFill/>
        </p:spPr>
        <p:txBody>
          <a:bodyPr wrap="square" rtlCol="0">
            <a:spAutoFit/>
          </a:bodyPr>
          <a:lstStyle/>
          <a:p>
            <a:r>
              <a:rPr lang="en-US" sz="2800" b="1" dirty="0" smtClean="0">
                <a:cs typeface="Times New Roman" panose="02020603050405020304" pitchFamily="18" charset="0"/>
              </a:rPr>
              <a:t>Significant</a:t>
            </a:r>
            <a:endParaRPr lang="en-US" sz="2800" b="1" dirty="0">
              <a:cs typeface="Times New Roman" panose="02020603050405020304" pitchFamily="18" charset="0"/>
            </a:endParaRPr>
          </a:p>
        </p:txBody>
      </p:sp>
      <p:sp>
        <p:nvSpPr>
          <p:cNvPr id="54" name="TextBox 53"/>
          <p:cNvSpPr txBox="1"/>
          <p:nvPr/>
        </p:nvSpPr>
        <p:spPr>
          <a:xfrm>
            <a:off x="14631152" y="31759237"/>
            <a:ext cx="14601849"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Figure 2</a:t>
            </a:r>
            <a:r>
              <a:rPr lang="en-US" sz="3200" dirty="0" smtClean="0">
                <a:latin typeface="Times New Roman" panose="02020603050405020304" pitchFamily="18" charset="0"/>
                <a:cs typeface="Times New Roman" panose="02020603050405020304" pitchFamily="18" charset="0"/>
              </a:rPr>
              <a:t>: Final Instability Indicator Overlay on World Map </a:t>
            </a:r>
            <a:endParaRPr lang="en-US" sz="32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676679" y="31760769"/>
            <a:ext cx="10969145" cy="584775"/>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Figure 1</a:t>
            </a:r>
            <a:r>
              <a:rPr lang="en-US" sz="3200" dirty="0" smtClean="0">
                <a:latin typeface="Times New Roman" panose="02020603050405020304" pitchFamily="18" charset="0"/>
                <a:cs typeface="Times New Roman" panose="02020603050405020304" pitchFamily="18" charset="0"/>
              </a:rPr>
              <a:t>: Final Instability Indicator Overlay on World Map </a:t>
            </a:r>
            <a:endParaRPr lang="en-US" sz="3200" dirty="0">
              <a:latin typeface="Times New Roman" panose="02020603050405020304" pitchFamily="18" charset="0"/>
              <a:cs typeface="Times New Roman" panose="02020603050405020304" pitchFamily="18" charset="0"/>
            </a:endParaRPr>
          </a:p>
        </p:txBody>
      </p:sp>
      <p:sp>
        <p:nvSpPr>
          <p:cNvPr id="58" name="Text Placeholder 21"/>
          <p:cNvSpPr>
            <a:spLocks noGrp="1"/>
          </p:cNvSpPr>
          <p:nvPr>
            <p:ph type="body" sz="quarter" idx="21"/>
          </p:nvPr>
        </p:nvSpPr>
        <p:spPr>
          <a:xfrm>
            <a:off x="11343224" y="9362040"/>
            <a:ext cx="20720048" cy="1902037"/>
          </a:xfrm>
        </p:spPr>
        <p:txBody>
          <a:bodyPr/>
          <a:lstStyle/>
          <a:p>
            <a:r>
              <a:rPr lang="en-US" sz="3600" b="1" u="sng" dirty="0" smtClean="0">
                <a:latin typeface="+mn-lt"/>
              </a:rPr>
              <a:t>Metric 3: </a:t>
            </a:r>
            <a:r>
              <a:rPr lang="en-US" sz="3600" b="1" u="sng" dirty="0">
                <a:latin typeface="+mn-lt"/>
              </a:rPr>
              <a:t>Wikipedia and Event Correlation</a:t>
            </a:r>
            <a:endParaRPr lang="en-US" sz="3600" b="1" u="sng" dirty="0">
              <a:latin typeface="+mn-lt"/>
            </a:endParaRPr>
          </a:p>
          <a:p>
            <a:endParaRPr lang="en-US" sz="4800" dirty="0">
              <a:latin typeface="+mn-lt"/>
            </a:endParaRPr>
          </a:p>
        </p:txBody>
      </p:sp>
    </p:spTree>
    <p:extLst>
      <p:ext uri="{BB962C8B-B14F-4D97-AF65-F5344CB8AC3E}">
        <p14:creationId xmlns:p14="http://schemas.microsoft.com/office/powerpoint/2010/main" val="224315920"/>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1513</TotalTime>
  <Words>233</Words>
  <Application>Microsoft Office PowerPoint</Application>
  <PresentationFormat>Custom</PresentationFormat>
  <Paragraphs>25</Paragraphs>
  <Slides>1</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George Abi Younes</cp:lastModifiedBy>
  <cp:revision>89</cp:revision>
  <dcterms:created xsi:type="dcterms:W3CDTF">2012-02-03T19:11:35Z</dcterms:created>
  <dcterms:modified xsi:type="dcterms:W3CDTF">2018-01-23T17:14:27Z</dcterms:modified>
</cp:coreProperties>
</file>