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7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De Jesus" initials="EDJ" lastIdx="4" clrIdx="0">
    <p:extLst>
      <p:ext uri="{19B8F6BF-5375-455C-9EA6-DF929625EA0E}">
        <p15:presenceInfo xmlns:p15="http://schemas.microsoft.com/office/powerpoint/2012/main" userId="042fa1f60dd145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A62A06-40DB-4D04-9A7C-16523424EF4C}" v="211" dt="2021-02-12T04:54:18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6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3T12:56:56.580" idx="2">
    <p:pos x="4248" y="2899"/>
    <p:text>Make name do a join animation</p:text>
    <p:extLst>
      <p:ext uri="{C676402C-5697-4E1C-873F-D02D1690AC5C}">
        <p15:threadingInfo xmlns:p15="http://schemas.microsoft.com/office/powerpoint/2012/main" timeZoneBias="300"/>
      </p:ext>
    </p:extLst>
  </p:cm>
  <p:cm authorId="1" dt="2021-02-13T12:57:19.416" idx="3">
    <p:pos x="2922" y="1338"/>
    <p:text>Find way of better explainin this process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3T12:56:19.091" idx="1">
    <p:pos x="10" y="10"/>
    <p:text>Insert examples of lower case names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3T12:58:41.305" idx="4">
    <p:pos x="2035" y="1175"/>
    <p:text>use george from previous slide as an example of how a dictionary would help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DFE7-6FE2-4877-9440-F0220CC50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090F6-0C0D-48CB-8969-2D3A47D25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045BB-9E91-4080-839E-D5E9DFDA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A439C-C2E3-426B-B871-930414D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255F3-E79A-475C-A429-1DE5FAC1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0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86C9-B452-404F-84D6-21D14A0A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A4158-20FA-49F5-BD02-EBA2FCF74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F86A2-9AB8-4104-90EF-B83F138F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08A49-BB9B-4969-8265-336192F0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6D3E3-5D62-43AA-BDA5-3C721214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0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FD36D-49AB-4BCA-915E-F46118B5F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6C343-07E2-42D2-8510-2E53D7890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91064-7D88-4AD3-A733-0FE9560F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C0351-893A-4A62-8682-A63FDAC1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3A9EF-7F5E-45C8-828E-201DED12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6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DBB9-C479-4B2B-B8B5-469F745E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73D7-E686-4522-B1DC-6AF8D3E9E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18D1-926C-4E74-A352-46D16531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4C476-234F-4017-9620-9C385C50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A54A7-25FB-44DA-8659-C617CCEA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0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4DF8-9715-4218-99FC-2283C8E6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A6181-19DE-4007-B2BB-916A51E98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E448A-AF43-459C-A851-DB306040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F1882-5C5F-4C80-8B56-C4326E6A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F01A2-15FA-4DBB-A3F8-5CA1DB9E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8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6992-ECEF-40C3-89CF-E89442C7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7BFEF-5C1C-4901-96E5-CAA73DF13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46D4C-69B7-4BF6-99ED-BD1817BBD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55613-81C2-41A4-B4F5-BE675360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21ED4-06C9-41B0-8568-276F6116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E3423-394E-49D6-9B16-726C1426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1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9293-4F74-4156-AB19-17EB84AC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C3A2D-E0AB-49F3-9BB9-F3AF8255C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E7E3B-6BA8-43EE-BA77-474647DAD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7D4F6-3784-4E40-B5C5-0A12A0AEE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B84C2-60F0-408C-8141-21FA9154D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40905-49C8-464D-A0AA-F7D8DC7A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59BCC-74CA-4364-808A-A2D63382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3E4B1E-4F65-4684-B9FF-5A356626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9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E448-4C06-4FC3-AC37-2C3D2177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728E2-F8E1-463A-81AE-3B518D4E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B7A67-3D5D-4011-9F86-28CF9541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78369-F7F3-4A05-B9F9-BCADE9C7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8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5D2FC-E032-44EF-A583-3BC4FB43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1532E-5E19-46DD-AE47-2505019E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948C7-60AB-433E-918A-9C975AD7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9692-585A-4E4F-8999-129958A1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E3636-BC3E-45AD-9455-27277DCAD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96E51-2966-48DB-A66E-0D6C862E5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31A0E-760A-49A8-939E-A07BEBCB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D2055-1699-4438-881C-F5B39D9E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D0AE0-6EB0-4042-8CCA-46ABEA76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5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CF43-88A0-4569-A4C2-BFECF3DCE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B5CC8-805C-40C0-83D6-15E740931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14A8C-3AC7-4484-A2AE-A458F5CC8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281B6-A5C6-4E86-BA9B-C33F44109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790E5-42AB-4E3D-B4AB-41BE840D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1E0AA-C3A0-4F9D-96B6-50340914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6A1D3-B78E-48D5-B468-FFE91290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7D078-C998-4334-8D97-96440DC31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C4E35-87DD-4156-97F4-D3F6ACB70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14494-12B1-456C-84C0-4439BD23EC7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DE3B5-724D-4D9C-8B26-F30DD44AA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FC1D2-7AB6-4E3B-A07E-430945DC9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3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openxmlformats.org/officeDocument/2006/relationships/comments" Target="../comments/comment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4.wdp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94E5-9B2E-4530-A81C-781D5E089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Hand Printed Names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F03C0-B515-4823-ACAF-E109DC5D8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By Edward De Jesus</a:t>
            </a:r>
          </a:p>
        </p:txBody>
      </p:sp>
    </p:spTree>
    <p:extLst>
      <p:ext uri="{BB962C8B-B14F-4D97-AF65-F5344CB8AC3E}">
        <p14:creationId xmlns:p14="http://schemas.microsoft.com/office/powerpoint/2010/main" val="377122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B34A-EAA0-4B69-9705-D59AFE41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4E1BD-46E9-4A9E-9222-8A7FFE4FB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dictionary of names to improve accuracy</a:t>
            </a:r>
          </a:p>
          <a:p>
            <a:r>
              <a:rPr lang="en-US" dirty="0"/>
              <a:t>Transcribe larger documents</a:t>
            </a:r>
          </a:p>
          <a:p>
            <a:r>
              <a:rPr lang="en-US" dirty="0"/>
              <a:t>Transcribe script writings</a:t>
            </a:r>
          </a:p>
        </p:txBody>
      </p:sp>
    </p:spTree>
    <p:extLst>
      <p:ext uri="{BB962C8B-B14F-4D97-AF65-F5344CB8AC3E}">
        <p14:creationId xmlns:p14="http://schemas.microsoft.com/office/powerpoint/2010/main" val="1248692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DBEF-09F3-4B0E-856B-7DB8D2A44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Webb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B2D6B-4379-4AF8-930B-151924D7E5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Hand Printed Text Image Transcriber</a:t>
            </a:r>
          </a:p>
        </p:txBody>
      </p:sp>
    </p:spTree>
    <p:extLst>
      <p:ext uri="{BB962C8B-B14F-4D97-AF65-F5344CB8AC3E}">
        <p14:creationId xmlns:p14="http://schemas.microsoft.com/office/powerpoint/2010/main" val="46741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5A4354-240A-4509-BC9B-55D7319E1E14}"/>
              </a:ext>
            </a:extLst>
          </p:cNvPr>
          <p:cNvSpPr txBox="1"/>
          <p:nvPr/>
        </p:nvSpPr>
        <p:spPr>
          <a:xfrm>
            <a:off x="4080064" y="2921169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Century Gothic" panose="020B0502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8516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0592-CD10-45EF-8EBD-7ACEA30A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entury Gothic" panose="020B0502020202020204" pitchFamily="34" charset="0"/>
              </a:rPr>
              <a:t>Agenda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C5530-BA7F-444E-ABC6-4987B833FE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OCR</a:t>
            </a:r>
          </a:p>
          <a:p>
            <a:r>
              <a:rPr lang="en-US" dirty="0">
                <a:latin typeface="Century Gothic" panose="020B0502020202020204" pitchFamily="34" charset="0"/>
              </a:rPr>
              <a:t>Datasets</a:t>
            </a:r>
          </a:p>
          <a:p>
            <a:r>
              <a:rPr lang="en-US" dirty="0">
                <a:latin typeface="Century Gothic" panose="020B0502020202020204" pitchFamily="34" charset="0"/>
              </a:rPr>
              <a:t>Machine learning models performance</a:t>
            </a:r>
          </a:p>
          <a:p>
            <a:r>
              <a:rPr lang="en-US" dirty="0">
                <a:latin typeface="Century Gothic" panose="020B0502020202020204" pitchFamily="34" charset="0"/>
              </a:rPr>
              <a:t>Character segmentation and prediction on Names Dataset</a:t>
            </a:r>
          </a:p>
          <a:p>
            <a:r>
              <a:rPr lang="en-US" dirty="0">
                <a:latin typeface="Century Gothic" panose="020B0502020202020204" pitchFamily="34" charset="0"/>
              </a:rPr>
              <a:t>Next Steps</a:t>
            </a:r>
          </a:p>
          <a:p>
            <a:r>
              <a:rPr lang="en-US" dirty="0">
                <a:latin typeface="Century Gothic" panose="020B0502020202020204" pitchFamily="34" charset="0"/>
              </a:rPr>
              <a:t>Web app</a:t>
            </a:r>
            <a:br>
              <a:rPr lang="en-US" dirty="0">
                <a:latin typeface="Bodoni MT" panose="02070603080606020203" pitchFamily="18" charset="0"/>
              </a:rPr>
            </a:br>
            <a:endParaRPr lang="en-US" dirty="0">
              <a:latin typeface="Bodoni MT" panose="02070603080606020203" pitchFamily="18" charset="0"/>
            </a:endParaRPr>
          </a:p>
          <a:p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B89D8-5174-423A-99D4-0F9A046D35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5B24-E738-4383-A076-B5EE0ED6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entury Gothic" panose="020B0502020202020204" pitchFamily="34" charset="0"/>
              </a:rPr>
              <a:t>Optical Character Recognition (OCR)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36392-A1A0-4247-B665-F5FD36E9E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Rise of machine learning and higher processing power.</a:t>
            </a:r>
          </a:p>
          <a:p>
            <a:r>
              <a:rPr lang="en-US" dirty="0">
                <a:latin typeface="Century Gothic" panose="020B0502020202020204" pitchFamily="34" charset="0"/>
              </a:rPr>
              <a:t>Challenges of Handwritten text</a:t>
            </a:r>
          </a:p>
          <a:p>
            <a:r>
              <a:rPr lang="en-US" dirty="0">
                <a:latin typeface="Century Gothic" panose="020B0502020202020204" pitchFamily="34" charset="0"/>
              </a:rPr>
              <a:t>Using Machine learning for OCR</a:t>
            </a:r>
          </a:p>
          <a:p>
            <a:endParaRPr lang="en-US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A3942E-AF68-4C8E-8913-165C47A4AA49}"/>
              </a:ext>
            </a:extLst>
          </p:cNvPr>
          <p:cNvSpPr txBox="1"/>
          <p:nvPr/>
        </p:nvSpPr>
        <p:spPr>
          <a:xfrm>
            <a:off x="659458" y="1155782"/>
            <a:ext cx="10873083" cy="3669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dirty="0">
                <a:latin typeface="Century Gothic" panose="020B0502020202020204" pitchFamily="34" charset="0"/>
              </a:rPr>
              <a:t>The U.S. Library of Congress holds approximately </a:t>
            </a:r>
            <a:r>
              <a:rPr lang="en-US" sz="2400" b="1" dirty="0">
                <a:latin typeface="Century Gothic" panose="020B0502020202020204" pitchFamily="34" charset="0"/>
              </a:rPr>
              <a:t>sixty million manuscripts</a:t>
            </a:r>
            <a:r>
              <a:rPr lang="en-US" sz="2400" dirty="0">
                <a:latin typeface="Century Gothic" panose="020B0502020202020204" pitchFamily="34" charset="0"/>
              </a:rPr>
              <a:t>, which are documents written by hand rather than typed or printed. Improving handwritten text recognition using machine learning can help with </a:t>
            </a:r>
            <a:r>
              <a:rPr lang="en-US" sz="2400" b="1" dirty="0">
                <a:latin typeface="Century Gothic" panose="020B0502020202020204" pitchFamily="34" charset="0"/>
              </a:rPr>
              <a:t>searchability, readability </a:t>
            </a:r>
            <a:r>
              <a:rPr lang="en-US" sz="2400" dirty="0">
                <a:latin typeface="Century Gothic" panose="020B0502020202020204" pitchFamily="34" charset="0"/>
              </a:rPr>
              <a:t>and</a:t>
            </a:r>
            <a:r>
              <a:rPr lang="en-US" sz="2400" b="1" dirty="0">
                <a:latin typeface="Century Gothic" panose="020B0502020202020204" pitchFamily="34" charset="0"/>
              </a:rPr>
              <a:t> accessibility </a:t>
            </a:r>
            <a:r>
              <a:rPr lang="en-US" sz="2400" dirty="0">
                <a:latin typeface="Century Gothic" panose="020B0502020202020204" pitchFamily="34" charset="0"/>
              </a:rPr>
              <a:t>of these documents.</a:t>
            </a:r>
          </a:p>
        </p:txBody>
      </p:sp>
    </p:spTree>
    <p:extLst>
      <p:ext uri="{BB962C8B-B14F-4D97-AF65-F5344CB8AC3E}">
        <p14:creationId xmlns:p14="http://schemas.microsoft.com/office/powerpoint/2010/main" val="110389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E230-B344-428D-9BD9-315C81A3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497A0-CA48-499B-9585-4B5F2C25C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Handwritten Characters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9F905-95E1-4E75-B0DC-4ED06CBB17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>
                <a:latin typeface="Century Gothic" panose="020B0502020202020204" pitchFamily="34" charset="0"/>
              </a:rPr>
              <a:t>All lower- and upper-case English alphabet characters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Digits 0-9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Other Characters @, #, $, &amp;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39 Classes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834,036 training samples, 22,524 validation samples</a:t>
            </a:r>
          </a:p>
          <a:p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7EE38-4A85-4B67-812C-CF524E8C1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Handwritten Names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8C5D5-4805-4D2E-B2B1-B52A35F4E46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206,799 first names and 207,024 surnames</a:t>
            </a:r>
          </a:p>
        </p:txBody>
      </p:sp>
    </p:spTree>
    <p:extLst>
      <p:ext uri="{BB962C8B-B14F-4D97-AF65-F5344CB8AC3E}">
        <p14:creationId xmlns:p14="http://schemas.microsoft.com/office/powerpoint/2010/main" val="57869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59DE-01B2-4B7F-9F5A-498E789B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Machine Learning Models Performance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FA3C94-3F9F-441A-9ECA-3B36CA7ADA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178557"/>
              </p:ext>
            </p:extLst>
          </p:nvPr>
        </p:nvGraphicFramePr>
        <p:xfrm>
          <a:off x="838200" y="1825625"/>
          <a:ext cx="9509760" cy="2021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1036302977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957846918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74760336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3998495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set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set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94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668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 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layers, 163, 367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 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layers, 345,959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10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52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row: Right 51">
            <a:extLst>
              <a:ext uri="{FF2B5EF4-FFF2-40B4-BE49-F238E27FC236}">
                <a16:creationId xmlns:a16="http://schemas.microsoft.com/office/drawing/2014/main" id="{C011E091-A43F-4806-A629-8874F481ADC4}"/>
              </a:ext>
            </a:extLst>
          </p:cNvPr>
          <p:cNvSpPr/>
          <p:nvPr/>
        </p:nvSpPr>
        <p:spPr>
          <a:xfrm>
            <a:off x="10556630" y="3746374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662CCC1C-0DCF-4F4C-9776-2CF94F7D6888}"/>
              </a:ext>
            </a:extLst>
          </p:cNvPr>
          <p:cNvSpPr/>
          <p:nvPr/>
        </p:nvSpPr>
        <p:spPr>
          <a:xfrm>
            <a:off x="11046429" y="3746373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701FC75F-6918-4E67-9E02-EF631A420F18}"/>
              </a:ext>
            </a:extLst>
          </p:cNvPr>
          <p:cNvSpPr/>
          <p:nvPr/>
        </p:nvSpPr>
        <p:spPr>
          <a:xfrm>
            <a:off x="7592762" y="3754666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E2BC456-8A6B-47D3-A7F1-106A4FD9BBC3}"/>
              </a:ext>
            </a:extLst>
          </p:cNvPr>
          <p:cNvSpPr/>
          <p:nvPr/>
        </p:nvSpPr>
        <p:spPr>
          <a:xfrm>
            <a:off x="8099967" y="3752097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2200D77-F8CB-45FD-92E7-0B33064204EF}"/>
              </a:ext>
            </a:extLst>
          </p:cNvPr>
          <p:cNvSpPr/>
          <p:nvPr/>
        </p:nvSpPr>
        <p:spPr>
          <a:xfrm>
            <a:off x="8588097" y="3748943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D7B87769-2FCC-4BBC-BACD-F0A6E58A14A9}"/>
              </a:ext>
            </a:extLst>
          </p:cNvPr>
          <p:cNvSpPr/>
          <p:nvPr/>
        </p:nvSpPr>
        <p:spPr>
          <a:xfrm>
            <a:off x="9083938" y="3754669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C88BA220-1844-4F6C-8776-654B5215BAFC}"/>
              </a:ext>
            </a:extLst>
          </p:cNvPr>
          <p:cNvSpPr/>
          <p:nvPr/>
        </p:nvSpPr>
        <p:spPr>
          <a:xfrm>
            <a:off x="9575126" y="3753381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D971898-0964-450B-8B12-7C3DA819D4F0}"/>
              </a:ext>
            </a:extLst>
          </p:cNvPr>
          <p:cNvSpPr/>
          <p:nvPr/>
        </p:nvSpPr>
        <p:spPr>
          <a:xfrm>
            <a:off x="10060275" y="3748943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E0FF1D5E-9DE7-4337-89D2-01BB3FA27683}"/>
              </a:ext>
            </a:extLst>
          </p:cNvPr>
          <p:cNvSpPr/>
          <p:nvPr/>
        </p:nvSpPr>
        <p:spPr>
          <a:xfrm>
            <a:off x="7100313" y="3754667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4613E4C-53AE-4F08-9AD5-3A304E65B3B2}"/>
              </a:ext>
            </a:extLst>
          </p:cNvPr>
          <p:cNvSpPr/>
          <p:nvPr/>
        </p:nvSpPr>
        <p:spPr>
          <a:xfrm>
            <a:off x="4528473" y="3757822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E69BC4D2-8E34-4505-9EB5-8AA30496C3ED}"/>
              </a:ext>
            </a:extLst>
          </p:cNvPr>
          <p:cNvSpPr/>
          <p:nvPr/>
        </p:nvSpPr>
        <p:spPr>
          <a:xfrm>
            <a:off x="5052416" y="3754668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69D35B3E-D73D-4127-92F0-2CAFF542E85B}"/>
              </a:ext>
            </a:extLst>
          </p:cNvPr>
          <p:cNvSpPr/>
          <p:nvPr/>
        </p:nvSpPr>
        <p:spPr>
          <a:xfrm>
            <a:off x="5599145" y="3764130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9376AF59-A175-47CB-AB19-1D1A57F39373}"/>
              </a:ext>
            </a:extLst>
          </p:cNvPr>
          <p:cNvSpPr/>
          <p:nvPr/>
        </p:nvSpPr>
        <p:spPr>
          <a:xfrm>
            <a:off x="6107391" y="3760391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E41B751-A38D-48B2-A69C-3EA37FD68E59}"/>
              </a:ext>
            </a:extLst>
          </p:cNvPr>
          <p:cNvSpPr/>
          <p:nvPr/>
        </p:nvSpPr>
        <p:spPr>
          <a:xfrm>
            <a:off x="6612189" y="3764129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57B68AB0-8B78-47D0-8D71-D040ED15F899}"/>
              </a:ext>
            </a:extLst>
          </p:cNvPr>
          <p:cNvSpPr/>
          <p:nvPr/>
        </p:nvSpPr>
        <p:spPr>
          <a:xfrm>
            <a:off x="2409579" y="3760978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1F496F4-66A3-42F4-957D-3B84293212A2}"/>
              </a:ext>
            </a:extLst>
          </p:cNvPr>
          <p:cNvSpPr/>
          <p:nvPr/>
        </p:nvSpPr>
        <p:spPr>
          <a:xfrm>
            <a:off x="2930987" y="3766701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4855633E-1673-4B8D-B9C0-1ADB87075FE7}"/>
              </a:ext>
            </a:extLst>
          </p:cNvPr>
          <p:cNvSpPr/>
          <p:nvPr/>
        </p:nvSpPr>
        <p:spPr>
          <a:xfrm>
            <a:off x="3473473" y="3760977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E04E6AE-2BB0-4DDC-A0A8-8DBA8680A3CE}"/>
              </a:ext>
            </a:extLst>
          </p:cNvPr>
          <p:cNvSpPr/>
          <p:nvPr/>
        </p:nvSpPr>
        <p:spPr>
          <a:xfrm>
            <a:off x="4016200" y="3760976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797C4-B693-40F3-B7DE-5474BDEB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Machine Learning Models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5B4C8F-9455-40ED-B23D-CECDAE56716A}"/>
              </a:ext>
            </a:extLst>
          </p:cNvPr>
          <p:cNvSpPr/>
          <p:nvPr/>
        </p:nvSpPr>
        <p:spPr>
          <a:xfrm>
            <a:off x="334934" y="3163494"/>
            <a:ext cx="1140311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Input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645FD9A-F3A3-4510-AB8B-74955183BFF7}"/>
              </a:ext>
            </a:extLst>
          </p:cNvPr>
          <p:cNvSpPr/>
          <p:nvPr/>
        </p:nvSpPr>
        <p:spPr>
          <a:xfrm>
            <a:off x="1557797" y="3733059"/>
            <a:ext cx="274320" cy="1864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BDC78-C401-4C24-A733-7EBD8BB664FC}"/>
              </a:ext>
            </a:extLst>
          </p:cNvPr>
          <p:cNvSpPr/>
          <p:nvPr/>
        </p:nvSpPr>
        <p:spPr>
          <a:xfrm>
            <a:off x="2080565" y="2376062"/>
            <a:ext cx="376380" cy="338328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44E44D-E5A3-43AF-8A1C-13FEF36127D9}"/>
              </a:ext>
            </a:extLst>
          </p:cNvPr>
          <p:cNvSpPr/>
          <p:nvPr/>
        </p:nvSpPr>
        <p:spPr>
          <a:xfrm>
            <a:off x="2623621" y="2682781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820081-3397-4660-B943-D237EFFC5718}"/>
              </a:ext>
            </a:extLst>
          </p:cNvPr>
          <p:cNvSpPr/>
          <p:nvPr/>
        </p:nvSpPr>
        <p:spPr>
          <a:xfrm>
            <a:off x="3150576" y="2376058"/>
            <a:ext cx="376380" cy="33832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D20DB4-7298-4021-88FD-EBDB7E31217D}"/>
              </a:ext>
            </a:extLst>
          </p:cNvPr>
          <p:cNvSpPr/>
          <p:nvPr/>
        </p:nvSpPr>
        <p:spPr>
          <a:xfrm>
            <a:off x="3682302" y="2682780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0356FD-51B3-4D69-8650-0375C9BCB0BF}"/>
              </a:ext>
            </a:extLst>
          </p:cNvPr>
          <p:cNvSpPr/>
          <p:nvPr/>
        </p:nvSpPr>
        <p:spPr>
          <a:xfrm>
            <a:off x="4221506" y="2376058"/>
            <a:ext cx="376380" cy="33832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</a:p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6F6CA3-FCA7-4D1A-A870-E6E9C7920E37}"/>
              </a:ext>
            </a:extLst>
          </p:cNvPr>
          <p:cNvSpPr/>
          <p:nvPr/>
        </p:nvSpPr>
        <p:spPr>
          <a:xfrm>
            <a:off x="4729797" y="2682780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B9AEBB-BBED-4F47-8537-90D4E1B09817}"/>
              </a:ext>
            </a:extLst>
          </p:cNvPr>
          <p:cNvSpPr/>
          <p:nvPr/>
        </p:nvSpPr>
        <p:spPr>
          <a:xfrm>
            <a:off x="5265230" y="2682780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Dropout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69135D-E066-46C8-80EE-F708628D9596}"/>
              </a:ext>
            </a:extLst>
          </p:cNvPr>
          <p:cNvSpPr/>
          <p:nvPr/>
        </p:nvSpPr>
        <p:spPr>
          <a:xfrm>
            <a:off x="5800944" y="2376058"/>
            <a:ext cx="376380" cy="33832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CA510E-CC1F-49C2-A90E-EBF3C680123A}"/>
              </a:ext>
            </a:extLst>
          </p:cNvPr>
          <p:cNvSpPr/>
          <p:nvPr/>
        </p:nvSpPr>
        <p:spPr>
          <a:xfrm>
            <a:off x="6308590" y="2682780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2BB9E-F60D-4A1F-B010-8FB20CBE341A}"/>
              </a:ext>
            </a:extLst>
          </p:cNvPr>
          <p:cNvSpPr/>
          <p:nvPr/>
        </p:nvSpPr>
        <p:spPr>
          <a:xfrm>
            <a:off x="6806344" y="2376065"/>
            <a:ext cx="376380" cy="33832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C587-0910-4BB6-AE23-D6476021DC55}"/>
              </a:ext>
            </a:extLst>
          </p:cNvPr>
          <p:cNvSpPr/>
          <p:nvPr/>
        </p:nvSpPr>
        <p:spPr>
          <a:xfrm>
            <a:off x="7306596" y="2682779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EB0B70-B0AB-457F-83D3-88A2AB1104C0}"/>
              </a:ext>
            </a:extLst>
          </p:cNvPr>
          <p:cNvSpPr/>
          <p:nvPr/>
        </p:nvSpPr>
        <p:spPr>
          <a:xfrm>
            <a:off x="7788790" y="2376064"/>
            <a:ext cx="376380" cy="33832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2B459C-5C9D-4A8C-8198-2572A725A6CD}"/>
              </a:ext>
            </a:extLst>
          </p:cNvPr>
          <p:cNvSpPr/>
          <p:nvPr/>
        </p:nvSpPr>
        <p:spPr>
          <a:xfrm>
            <a:off x="8289729" y="2682778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DCD266-4E4B-49DE-8584-40B91DD19A72}"/>
              </a:ext>
            </a:extLst>
          </p:cNvPr>
          <p:cNvSpPr/>
          <p:nvPr/>
        </p:nvSpPr>
        <p:spPr>
          <a:xfrm>
            <a:off x="8790498" y="2682777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Dropout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C85E83-358A-4EA8-8C95-94BC3EFBBE82}"/>
              </a:ext>
            </a:extLst>
          </p:cNvPr>
          <p:cNvSpPr/>
          <p:nvPr/>
        </p:nvSpPr>
        <p:spPr>
          <a:xfrm>
            <a:off x="9285588" y="2376052"/>
            <a:ext cx="376380" cy="33832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C0CC31-88D7-4DEC-8C05-D688ED54F5D2}"/>
              </a:ext>
            </a:extLst>
          </p:cNvPr>
          <p:cNvSpPr/>
          <p:nvPr/>
        </p:nvSpPr>
        <p:spPr>
          <a:xfrm>
            <a:off x="9772551" y="2682773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9D44F1-2FAA-4B32-BA81-6A5DED2DE329}"/>
              </a:ext>
            </a:extLst>
          </p:cNvPr>
          <p:cNvSpPr/>
          <p:nvPr/>
        </p:nvSpPr>
        <p:spPr>
          <a:xfrm>
            <a:off x="10263446" y="2376052"/>
            <a:ext cx="376380" cy="3383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Flatten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02DC8C-2E9A-4BAA-836A-9942C656D319}"/>
              </a:ext>
            </a:extLst>
          </p:cNvPr>
          <p:cNvSpPr/>
          <p:nvPr/>
        </p:nvSpPr>
        <p:spPr>
          <a:xfrm>
            <a:off x="10759461" y="2682773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Dropout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629554-0B2E-420E-8FC9-78365BDB5394}"/>
              </a:ext>
            </a:extLst>
          </p:cNvPr>
          <p:cNvSpPr/>
          <p:nvPr/>
        </p:nvSpPr>
        <p:spPr>
          <a:xfrm>
            <a:off x="11260230" y="2376053"/>
            <a:ext cx="376380" cy="33832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Dense – 39 Classes output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C7112-1CE7-4556-BE8A-C9EFEFF41E02}"/>
              </a:ext>
            </a:extLst>
          </p:cNvPr>
          <p:cNvSpPr txBox="1"/>
          <p:nvPr/>
        </p:nvSpPr>
        <p:spPr>
          <a:xfrm>
            <a:off x="1560987" y="1175275"/>
            <a:ext cx="6436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Convolutional Neural Net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73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58EB-4FB5-4221-A242-14A176B3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Hand Printed Names Recognition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09FBE-55F8-44F7-874E-71844C6D0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Name Recognition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F5A21-82BA-44C3-B51D-C26661A4F7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>
                <a:latin typeface="Century Gothic" panose="020B0502020202020204" pitchFamily="34" charset="0"/>
              </a:rPr>
              <a:t>Open CV object detection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Sort left-to-right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Format to 32x32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Predict single characters using trained CNN model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Join predicted letters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08939B-F933-4D6D-9395-96CFD00DD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ECBA6E-C6AD-40EB-898C-CC46E0DD083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7" y="2587626"/>
            <a:ext cx="3086100" cy="41910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BA693C-574F-46D2-8BA2-A0DEA7D1DB69}"/>
              </a:ext>
            </a:extLst>
          </p:cNvPr>
          <p:cNvSpPr/>
          <p:nvPr/>
        </p:nvSpPr>
        <p:spPr>
          <a:xfrm>
            <a:off x="6194427" y="2670593"/>
            <a:ext cx="247867" cy="253166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19D80-C62B-489A-967F-A07F8351C105}"/>
              </a:ext>
            </a:extLst>
          </p:cNvPr>
          <p:cNvSpPr/>
          <p:nvPr/>
        </p:nvSpPr>
        <p:spPr>
          <a:xfrm>
            <a:off x="6442295" y="2697227"/>
            <a:ext cx="182880" cy="182880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DD9E40-CC88-4BAB-92B4-B0F45E250353}"/>
              </a:ext>
            </a:extLst>
          </p:cNvPr>
          <p:cNvSpPr/>
          <p:nvPr/>
        </p:nvSpPr>
        <p:spPr>
          <a:xfrm>
            <a:off x="6642931" y="2679471"/>
            <a:ext cx="112976" cy="200636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77BAF7-3B1F-4C0B-B5CE-F43A5E4F810F}"/>
              </a:ext>
            </a:extLst>
          </p:cNvPr>
          <p:cNvSpPr/>
          <p:nvPr/>
        </p:nvSpPr>
        <p:spPr>
          <a:xfrm>
            <a:off x="6773663" y="2679471"/>
            <a:ext cx="161340" cy="244288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57F432-1CE6-482F-9802-EF345C964002}"/>
              </a:ext>
            </a:extLst>
          </p:cNvPr>
          <p:cNvSpPr/>
          <p:nvPr/>
        </p:nvSpPr>
        <p:spPr>
          <a:xfrm>
            <a:off x="6937473" y="2664721"/>
            <a:ext cx="161340" cy="244288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009ECA-2041-49D9-89FB-4D440FF0A19E}"/>
              </a:ext>
            </a:extLst>
          </p:cNvPr>
          <p:cNvSpPr txBox="1"/>
          <p:nvPr/>
        </p:nvSpPr>
        <p:spPr>
          <a:xfrm>
            <a:off x="5997575" y="39328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1768B4-63FD-46F8-94E7-D42286C982E8}"/>
              </a:ext>
            </a:extLst>
          </p:cNvPr>
          <p:cNvSpPr txBox="1"/>
          <p:nvPr/>
        </p:nvSpPr>
        <p:spPr>
          <a:xfrm>
            <a:off x="5997575" y="456252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CLARA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87E1FB-BFA6-4213-8149-5615C2C8E63D}"/>
              </a:ext>
            </a:extLst>
          </p:cNvPr>
          <p:cNvSpPr txBox="1"/>
          <p:nvPr/>
        </p:nvSpPr>
        <p:spPr>
          <a:xfrm>
            <a:off x="6305673" y="393587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670F83-E1AB-4239-8F96-F36658978B00}"/>
              </a:ext>
            </a:extLst>
          </p:cNvPr>
          <p:cNvSpPr txBox="1"/>
          <p:nvPr/>
        </p:nvSpPr>
        <p:spPr>
          <a:xfrm>
            <a:off x="6613771" y="39328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038BEC-1612-4E0F-85BD-188A7E7770DB}"/>
              </a:ext>
            </a:extLst>
          </p:cNvPr>
          <p:cNvSpPr txBox="1"/>
          <p:nvPr/>
        </p:nvSpPr>
        <p:spPr>
          <a:xfrm>
            <a:off x="6935003" y="39328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76985-2630-44BF-9514-2BDFEB3ED5C7}"/>
              </a:ext>
            </a:extLst>
          </p:cNvPr>
          <p:cNvSpPr txBox="1"/>
          <p:nvPr/>
        </p:nvSpPr>
        <p:spPr>
          <a:xfrm>
            <a:off x="7246280" y="39328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2131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097F-3E3E-4A6E-95C6-60F58F5E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Model Evaluation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FF20E6-25BA-4E44-89D0-FF0BF9B16F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674"/>
              </p:ext>
            </p:extLst>
          </p:nvPr>
        </p:nvGraphicFramePr>
        <p:xfrm>
          <a:off x="838200" y="1690688"/>
          <a:ext cx="45720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48094455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01836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entury Gothic" panose="020B0502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entury Gothic" panose="020B0502020202020204" pitchFamily="34" charset="0"/>
                        </a:rPr>
                        <a:t>Transcription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54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4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JENNIFER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30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MICHHEL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335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6E0R6E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114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E175A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08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TH0MA5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818657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2991FF26-A7B2-4DA8-A742-F071FB96EF02}"/>
              </a:ext>
            </a:extLst>
          </p:cNvPr>
          <p:cNvGrpSpPr/>
          <p:nvPr/>
        </p:nvGrpSpPr>
        <p:grpSpPr>
          <a:xfrm>
            <a:off x="838200" y="2072458"/>
            <a:ext cx="3086100" cy="2362980"/>
            <a:chOff x="3810000" y="2207395"/>
            <a:chExt cx="3086100" cy="23629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EAACC1D-54D5-4FAA-A6B3-9C9E8895A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091" b="86364" l="926" r="89815">
                          <a14:foregroundMark x1="6173" y1="31818" x2="7099" y2="65909"/>
                          <a14:foregroundMark x1="9568" y1="29545" x2="10494" y2="59091"/>
                          <a14:foregroundMark x1="16049" y1="29545" x2="16667" y2="31818"/>
                          <a14:foregroundMark x1="23765" y1="34091" x2="8333" y2="68182"/>
                          <a14:foregroundMark x1="8333" y1="68182" x2="14198" y2="47727"/>
                          <a14:foregroundMark x1="25926" y1="29545" x2="25617" y2="68182"/>
                          <a14:foregroundMark x1="26235" y1="27273" x2="25000" y2="70455"/>
                          <a14:foregroundMark x1="21914" y1="68182" x2="12654" y2="72727"/>
                          <a14:foregroundMark x1="7099" y1="77273" x2="7716" y2="36364"/>
                          <a14:foregroundMark x1="26852" y1="56818" x2="28395" y2="72727"/>
                          <a14:foregroundMark x1="2778" y1="27273" x2="926" y2="56818"/>
                          <a14:backgroundMark x1="92593" y1="15909" x2="79321" y2="81818"/>
                          <a14:backgroundMark x1="79321" y1="81818" x2="78395" y2="81818"/>
                          <a14:backgroundMark x1="76543" y1="27273" x2="74074" y2="909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2207395"/>
              <a:ext cx="3086100" cy="4191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A6A567-7781-4240-AE49-DA65A27F9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091" b="88636" l="3086" r="89815">
                          <a14:foregroundMark x1="35494" y1="47727" x2="8642" y2="59091"/>
                          <a14:foregroundMark x1="8642" y1="59091" x2="23765" y2="15909"/>
                          <a14:foregroundMark x1="23765" y1="15909" x2="42593" y2="22727"/>
                          <a14:foregroundMark x1="42593" y1="22727" x2="27469" y2="63636"/>
                          <a14:foregroundMark x1="27469" y1="63636" x2="11420" y2="45455"/>
                          <a14:foregroundMark x1="11420" y1="45455" x2="3086" y2="54545"/>
                          <a14:foregroundMark x1="44136" y1="61364" x2="43827" y2="61364"/>
                          <a14:foregroundMark x1="42593" y1="40909" x2="44136" y2="77273"/>
                          <a14:foregroundMark x1="42593" y1="31818" x2="45370" y2="65909"/>
                          <a14:backgroundMark x1="99074" y1="6818" x2="86728" y2="90909"/>
                          <a14:backgroundMark x1="86728" y1="90909" x2="99691" y2="318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2551882"/>
              <a:ext cx="3086100" cy="4191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99D55B1-A859-4047-9A65-F5EAC4EA7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091" b="97727" l="1852" r="89815">
                          <a14:foregroundMark x1="40123" y1="2273" x2="28086" y2="95455"/>
                          <a14:foregroundMark x1="28086" y1="95455" x2="10494" y2="18182"/>
                          <a14:foregroundMark x1="10494" y1="18182" x2="41975" y2="72727"/>
                          <a14:foregroundMark x1="41975" y1="72727" x2="18827" y2="72727"/>
                          <a14:foregroundMark x1="18827" y1="72727" x2="4012" y2="36364"/>
                          <a14:foregroundMark x1="4012" y1="36364" x2="5556" y2="72727"/>
                          <a14:foregroundMark x1="1852" y1="29545" x2="3086" y2="977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2938145"/>
              <a:ext cx="3086100" cy="419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88E8051-73DE-4774-98C9-63DA8AF3F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86364" l="0" r="89815">
                          <a14:foregroundMark x1="3395" y1="36364" x2="24691" y2="61364"/>
                          <a14:foregroundMark x1="24691" y1="61364" x2="7716" y2="34091"/>
                          <a14:foregroundMark x1="7716" y1="34091" x2="27469" y2="50000"/>
                          <a14:foregroundMark x1="27469" y1="50000" x2="10802" y2="88636"/>
                          <a14:foregroundMark x1="10802" y1="88636" x2="4012" y2="65909"/>
                          <a14:foregroundMark x1="35185" y1="9091" x2="24074" y2="90909"/>
                          <a14:foregroundMark x1="24074" y1="90909" x2="8025" y2="63636"/>
                          <a14:foregroundMark x1="8025" y1="63636" x2="0" y2="2273"/>
                          <a14:foregroundMark x1="37346" y1="0" x2="30864" y2="63636"/>
                          <a14:foregroundMark x1="37346" y1="18182" x2="33951" y2="795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3357751"/>
              <a:ext cx="3086100" cy="419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6550DEB-C5FE-4F7D-91CD-E1CA75D16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2273" b="95455" l="1852" r="89815">
                          <a14:foregroundMark x1="32099" y1="15909" x2="20679" y2="95455"/>
                          <a14:foregroundMark x1="20679" y1="95455" x2="5247" y2="88636"/>
                          <a14:foregroundMark x1="5247" y1="88636" x2="4321" y2="36364"/>
                          <a14:foregroundMark x1="27469" y1="18182" x2="8333" y2="59091"/>
                          <a14:foregroundMark x1="8333" y1="59091" x2="27160" y2="59091"/>
                          <a14:foregroundMark x1="27160" y1="59091" x2="8025" y2="70455"/>
                          <a14:foregroundMark x1="8025" y1="70455" x2="24074" y2="13636"/>
                          <a14:foregroundMark x1="24074" y1="13636" x2="7099" y2="47727"/>
                          <a14:foregroundMark x1="7099" y1="47727" x2="22222" y2="2273"/>
                          <a14:foregroundMark x1="22222" y1="2273" x2="9877" y2="45455"/>
                          <a14:foregroundMark x1="27778" y1="54545" x2="27160" y2="77273"/>
                          <a14:foregroundMark x1="4012" y1="52273" x2="1852" y2="9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3728933"/>
              <a:ext cx="3086100" cy="419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50EF2C-DC3D-4090-8C14-466022CAD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9091" b="88636" l="1543" r="89815">
                          <a14:foregroundMark x1="35494" y1="36364" x2="18827" y2="93182"/>
                          <a14:foregroundMark x1="18827" y1="93182" x2="35802" y2="34091"/>
                          <a14:foregroundMark x1="35802" y1="34091" x2="20062" y2="47727"/>
                          <a14:foregroundMark x1="20062" y1="47727" x2="38272" y2="4545"/>
                          <a14:foregroundMark x1="38272" y1="4545" x2="28395" y2="95455"/>
                          <a14:foregroundMark x1="28395" y1="95455" x2="17901" y2="2273"/>
                          <a14:foregroundMark x1="17901" y1="2273" x2="4938" y2="95455"/>
                          <a14:foregroundMark x1="4938" y1="95455" x2="15432" y2="6818"/>
                          <a14:foregroundMark x1="15432" y1="6818" x2="4938" y2="93182"/>
                          <a14:foregroundMark x1="4938" y1="93182" x2="17593" y2="4545"/>
                          <a14:foregroundMark x1="17593" y1="4545" x2="2160" y2="9091"/>
                          <a14:foregroundMark x1="2160" y1="9091" x2="1543" y2="47727"/>
                          <a14:backgroundMark x1="91975" y1="2273" x2="79938" y2="84091"/>
                          <a14:backgroundMark x1="79938" y1="84091" x2="79938" y2="0"/>
                          <a14:backgroundMark x1="77778" y1="9091" x2="77469" y2="15909"/>
                          <a14:backgroundMark x1="73765" y1="22727" x2="67901" y2="1363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4151275"/>
              <a:ext cx="3086100" cy="419100"/>
            </a:xfrm>
            <a:prstGeom prst="rect">
              <a:avLst/>
            </a:prstGeom>
          </p:spPr>
        </p:pic>
      </p:grpSp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AFE3F688-88C3-412C-9491-31940E8CD51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7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277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Bodoni MT</vt:lpstr>
      <vt:lpstr>Calibri</vt:lpstr>
      <vt:lpstr>Calibri Light</vt:lpstr>
      <vt:lpstr>Century Gothic</vt:lpstr>
      <vt:lpstr>Office Theme</vt:lpstr>
      <vt:lpstr>Hand Printed Names Recognition</vt:lpstr>
      <vt:lpstr>Agenda</vt:lpstr>
      <vt:lpstr>Optical Character Recognition (OCR)</vt:lpstr>
      <vt:lpstr>PowerPoint Presentation</vt:lpstr>
      <vt:lpstr>Datasets</vt:lpstr>
      <vt:lpstr>Machine Learning Models Performance</vt:lpstr>
      <vt:lpstr>Machine Learning Models</vt:lpstr>
      <vt:lpstr>Hand Printed Names Recognition</vt:lpstr>
      <vt:lpstr>Model Evaluation</vt:lpstr>
      <vt:lpstr>Next Steps</vt:lpstr>
      <vt:lpstr>Webb App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Printed Names Transcriptions</dc:title>
  <dc:creator>Edward De Jesus</dc:creator>
  <cp:lastModifiedBy>Edward De Jesus</cp:lastModifiedBy>
  <cp:revision>13</cp:revision>
  <dcterms:created xsi:type="dcterms:W3CDTF">2021-02-12T00:12:17Z</dcterms:created>
  <dcterms:modified xsi:type="dcterms:W3CDTF">2021-02-13T17:59:02Z</dcterms:modified>
</cp:coreProperties>
</file>