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De Jesus" initials="EDJ" lastIdx="4" clrIdx="0">
    <p:extLst>
      <p:ext uri="{19B8F6BF-5375-455C-9EA6-DF929625EA0E}">
        <p15:presenceInfo xmlns:p15="http://schemas.microsoft.com/office/powerpoint/2012/main" userId="042fa1f60dd14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62A06-40DB-4D04-9A7C-16523424EF4C}" v="211" dt="2021-02-12T04:54:1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6:56.580" idx="2">
    <p:pos x="4248" y="2899"/>
    <p:text>Make name do a join animation</p:text>
    <p:extLst>
      <p:ext uri="{C676402C-5697-4E1C-873F-D02D1690AC5C}">
        <p15:threadingInfo xmlns:p15="http://schemas.microsoft.com/office/powerpoint/2012/main" timeZoneBias="300"/>
      </p:ext>
    </p:extLst>
  </p:cm>
  <p:cm authorId="1" dt="2021-02-13T12:57:19.416" idx="3">
    <p:pos x="2922" y="1338"/>
    <p:text>Find way of better explainin this process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6:19.091" idx="1">
    <p:pos x="10" y="10"/>
    <p:text>Insert examples of lower case names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2:58:41.305" idx="4">
    <p:pos x="2035" y="1175"/>
    <p:text>use george from previous slide as an example of how a dictionary would help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DFE7-6FE2-4877-9440-F0220CC5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90F6-0C0D-48CB-8969-2D3A47D25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45BB-9E91-4080-839E-D5E9DFD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39C-C2E3-426B-B871-930414D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55F3-E79A-475C-A429-1DE5FAC1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86C9-B452-404F-84D6-21D14A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4158-20FA-49F5-BD02-EBA2FCF7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86A2-9AB8-4104-90EF-B83F138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8A49-BB9B-4969-8265-336192F0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D3E3-5D62-43AA-BDA5-3C72121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FD36D-49AB-4BCA-915E-F46118B5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C343-07E2-42D2-8510-2E53D789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064-7D88-4AD3-A733-0FE9560F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0351-893A-4A62-8682-A63FDAC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A9EF-7F5E-45C8-828E-201DED1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DBB9-C479-4B2B-B8B5-469F745E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73D7-E686-4522-B1DC-6AF8D3E9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18D1-926C-4E74-A352-46D16531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C476-234F-4017-9620-9C385C5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54A7-25FB-44DA-8659-C617CCEA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DF8-9715-4218-99FC-2283C8E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6181-19DE-4007-B2BB-916A51E9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448A-AF43-459C-A851-DB30604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1882-5C5F-4C80-8B56-C4326E6A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1A2-15FA-4DBB-A3F8-5CA1DB9E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6992-ECEF-40C3-89CF-E89442C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BFEF-5C1C-4901-96E5-CAA73DF1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6D4C-69B7-4BF6-99ED-BD1817BB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5613-81C2-41A4-B4F5-BE67536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1ED4-06C9-41B0-8568-276F6116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3423-394E-49D6-9B16-726C142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9293-4F74-4156-AB19-17EB84A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3A2D-E0AB-49F3-9BB9-F3AF8255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7E3B-6BA8-43EE-BA77-474647DA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D4F6-3784-4E40-B5C5-0A12A0AE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84C2-60F0-408C-8141-21FA9154D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0905-49C8-464D-A0AA-F7D8DC7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59BCC-74CA-4364-808A-A2D63382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4B1E-4F65-4684-B9FF-5A35662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E448-4C06-4FC3-AC37-2C3D217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728E2-F8E1-463A-81AE-3B518D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7A67-3D5D-4011-9F86-28CF9541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369-F7F3-4A05-B9F9-BCADE9C7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D2FC-E032-44EF-A583-3BC4FB43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532E-5E19-46DD-AE47-2505019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48C7-60AB-433E-918A-9C975A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692-585A-4E4F-8999-129958A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3636-BC3E-45AD-9455-27277DCA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6E51-2966-48DB-A66E-0D6C862E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1A0E-760A-49A8-939E-A07BEBC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D2055-1699-4438-881C-F5B39D9E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D0AE0-6EB0-4042-8CCA-46ABEA7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CF43-88A0-4569-A4C2-BFECF3DC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5CC8-805C-40C0-83D6-15E74093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4A8C-3AC7-4484-A2AE-A458F5CC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81B6-A5C6-4E86-BA9B-C33F4410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790E5-42AB-4E3D-B4AB-41BE840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E0AA-C3A0-4F9D-96B6-50340914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6A1D3-B78E-48D5-B468-FFE9129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D078-C998-4334-8D97-96440DC3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4E35-87DD-4156-97F4-D3F6ACB7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494-12B1-456C-84C0-4439BD23EC7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E3B5-724D-4D9C-8B26-F30DD44AA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C1D2-7AB6-4E3B-A07E-430945DC9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icky notes on a wall">
            <a:extLst>
              <a:ext uri="{FF2B5EF4-FFF2-40B4-BE49-F238E27FC236}">
                <a16:creationId xmlns:a16="http://schemas.microsoft.com/office/drawing/2014/main" id="{8CD6F6CD-B386-4041-9512-88B75631A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B85331-31FB-4BE8-8936-24A0ECF6B3DA}"/>
              </a:ext>
            </a:extLst>
          </p:cNvPr>
          <p:cNvSpPr/>
          <p:nvPr/>
        </p:nvSpPr>
        <p:spPr>
          <a:xfrm>
            <a:off x="1735567" y="1288229"/>
            <a:ext cx="8720866" cy="3528508"/>
          </a:xfrm>
          <a:custGeom>
            <a:avLst/>
            <a:gdLst>
              <a:gd name="connsiteX0" fmla="*/ 0 w 8720866"/>
              <a:gd name="connsiteY0" fmla="*/ 0 h 3528508"/>
              <a:gd name="connsiteX1" fmla="*/ 755808 w 8720866"/>
              <a:gd name="connsiteY1" fmla="*/ 0 h 3528508"/>
              <a:gd name="connsiteX2" fmla="*/ 1162782 w 8720866"/>
              <a:gd name="connsiteY2" fmla="*/ 0 h 3528508"/>
              <a:gd name="connsiteX3" fmla="*/ 1656965 w 8720866"/>
              <a:gd name="connsiteY3" fmla="*/ 0 h 3528508"/>
              <a:gd name="connsiteX4" fmla="*/ 2151147 w 8720866"/>
              <a:gd name="connsiteY4" fmla="*/ 0 h 3528508"/>
              <a:gd name="connsiteX5" fmla="*/ 2645329 w 8720866"/>
              <a:gd name="connsiteY5" fmla="*/ 0 h 3528508"/>
              <a:gd name="connsiteX6" fmla="*/ 3052303 w 8720866"/>
              <a:gd name="connsiteY6" fmla="*/ 0 h 3528508"/>
              <a:gd name="connsiteX7" fmla="*/ 3808111 w 8720866"/>
              <a:gd name="connsiteY7" fmla="*/ 0 h 3528508"/>
              <a:gd name="connsiteX8" fmla="*/ 4476711 w 8720866"/>
              <a:gd name="connsiteY8" fmla="*/ 0 h 3528508"/>
              <a:gd name="connsiteX9" fmla="*/ 5232520 w 8720866"/>
              <a:gd name="connsiteY9" fmla="*/ 0 h 3528508"/>
              <a:gd name="connsiteX10" fmla="*/ 5552285 w 8720866"/>
              <a:gd name="connsiteY10" fmla="*/ 0 h 3528508"/>
              <a:gd name="connsiteX11" fmla="*/ 5959258 w 8720866"/>
              <a:gd name="connsiteY11" fmla="*/ 0 h 3528508"/>
              <a:gd name="connsiteX12" fmla="*/ 6453441 w 8720866"/>
              <a:gd name="connsiteY12" fmla="*/ 0 h 3528508"/>
              <a:gd name="connsiteX13" fmla="*/ 6773206 w 8720866"/>
              <a:gd name="connsiteY13" fmla="*/ 0 h 3528508"/>
              <a:gd name="connsiteX14" fmla="*/ 7267388 w 8720866"/>
              <a:gd name="connsiteY14" fmla="*/ 0 h 3528508"/>
              <a:gd name="connsiteX15" fmla="*/ 8023197 w 8720866"/>
              <a:gd name="connsiteY15" fmla="*/ 0 h 3528508"/>
              <a:gd name="connsiteX16" fmla="*/ 8720866 w 8720866"/>
              <a:gd name="connsiteY16" fmla="*/ 0 h 3528508"/>
              <a:gd name="connsiteX17" fmla="*/ 8720866 w 8720866"/>
              <a:gd name="connsiteY17" fmla="*/ 482229 h 3528508"/>
              <a:gd name="connsiteX18" fmla="*/ 8720866 w 8720866"/>
              <a:gd name="connsiteY18" fmla="*/ 1035029 h 3528508"/>
              <a:gd name="connsiteX19" fmla="*/ 8720866 w 8720866"/>
              <a:gd name="connsiteY19" fmla="*/ 1693684 h 3528508"/>
              <a:gd name="connsiteX20" fmla="*/ 8720866 w 8720866"/>
              <a:gd name="connsiteY20" fmla="*/ 2317054 h 3528508"/>
              <a:gd name="connsiteX21" fmla="*/ 8720866 w 8720866"/>
              <a:gd name="connsiteY21" fmla="*/ 2799283 h 3528508"/>
              <a:gd name="connsiteX22" fmla="*/ 8720866 w 8720866"/>
              <a:gd name="connsiteY22" fmla="*/ 3528508 h 3528508"/>
              <a:gd name="connsiteX23" fmla="*/ 8401101 w 8720866"/>
              <a:gd name="connsiteY23" fmla="*/ 3528508 h 3528508"/>
              <a:gd name="connsiteX24" fmla="*/ 7645293 w 8720866"/>
              <a:gd name="connsiteY24" fmla="*/ 3528508 h 3528508"/>
              <a:gd name="connsiteX25" fmla="*/ 6889484 w 8720866"/>
              <a:gd name="connsiteY25" fmla="*/ 3528508 h 3528508"/>
              <a:gd name="connsiteX26" fmla="*/ 6308093 w 8720866"/>
              <a:gd name="connsiteY26" fmla="*/ 3528508 h 3528508"/>
              <a:gd name="connsiteX27" fmla="*/ 5813911 w 8720866"/>
              <a:gd name="connsiteY27" fmla="*/ 3528508 h 3528508"/>
              <a:gd name="connsiteX28" fmla="*/ 5494146 w 8720866"/>
              <a:gd name="connsiteY28" fmla="*/ 3528508 h 3528508"/>
              <a:gd name="connsiteX29" fmla="*/ 4912755 w 8720866"/>
              <a:gd name="connsiteY29" fmla="*/ 3528508 h 3528508"/>
              <a:gd name="connsiteX30" fmla="*/ 4418572 w 8720866"/>
              <a:gd name="connsiteY30" fmla="*/ 3528508 h 3528508"/>
              <a:gd name="connsiteX31" fmla="*/ 3924390 w 8720866"/>
              <a:gd name="connsiteY31" fmla="*/ 3528508 h 3528508"/>
              <a:gd name="connsiteX32" fmla="*/ 3168581 w 8720866"/>
              <a:gd name="connsiteY32" fmla="*/ 3528508 h 3528508"/>
              <a:gd name="connsiteX33" fmla="*/ 2587190 w 8720866"/>
              <a:gd name="connsiteY33" fmla="*/ 3528508 h 3528508"/>
              <a:gd name="connsiteX34" fmla="*/ 1918591 w 8720866"/>
              <a:gd name="connsiteY34" fmla="*/ 3528508 h 3528508"/>
              <a:gd name="connsiteX35" fmla="*/ 1249991 w 8720866"/>
              <a:gd name="connsiteY35" fmla="*/ 3528508 h 3528508"/>
              <a:gd name="connsiteX36" fmla="*/ 581391 w 8720866"/>
              <a:gd name="connsiteY36" fmla="*/ 3528508 h 3528508"/>
              <a:gd name="connsiteX37" fmla="*/ 0 w 8720866"/>
              <a:gd name="connsiteY37" fmla="*/ 3528508 h 3528508"/>
              <a:gd name="connsiteX38" fmla="*/ 0 w 8720866"/>
              <a:gd name="connsiteY38" fmla="*/ 2940423 h 3528508"/>
              <a:gd name="connsiteX39" fmla="*/ 0 w 8720866"/>
              <a:gd name="connsiteY39" fmla="*/ 2352339 h 3528508"/>
              <a:gd name="connsiteX40" fmla="*/ 0 w 8720866"/>
              <a:gd name="connsiteY40" fmla="*/ 1799539 h 3528508"/>
              <a:gd name="connsiteX41" fmla="*/ 0 w 8720866"/>
              <a:gd name="connsiteY41" fmla="*/ 1211454 h 3528508"/>
              <a:gd name="connsiteX42" fmla="*/ 0 w 8720866"/>
              <a:gd name="connsiteY42" fmla="*/ 658655 h 3528508"/>
              <a:gd name="connsiteX43" fmla="*/ 0 w 8720866"/>
              <a:gd name="connsiteY43" fmla="*/ 0 h 352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20866" h="3528508" fill="none" extrusionOk="0">
                <a:moveTo>
                  <a:pt x="0" y="0"/>
                </a:moveTo>
                <a:cubicBezTo>
                  <a:pt x="374855" y="-6525"/>
                  <a:pt x="430115" y="44702"/>
                  <a:pt x="755808" y="0"/>
                </a:cubicBezTo>
                <a:cubicBezTo>
                  <a:pt x="1081501" y="-44702"/>
                  <a:pt x="980613" y="45499"/>
                  <a:pt x="1162782" y="0"/>
                </a:cubicBezTo>
                <a:cubicBezTo>
                  <a:pt x="1344951" y="-45499"/>
                  <a:pt x="1481274" y="52215"/>
                  <a:pt x="1656965" y="0"/>
                </a:cubicBezTo>
                <a:cubicBezTo>
                  <a:pt x="1832656" y="-52215"/>
                  <a:pt x="1972163" y="21394"/>
                  <a:pt x="2151147" y="0"/>
                </a:cubicBezTo>
                <a:cubicBezTo>
                  <a:pt x="2330131" y="-21394"/>
                  <a:pt x="2486405" y="55068"/>
                  <a:pt x="2645329" y="0"/>
                </a:cubicBezTo>
                <a:cubicBezTo>
                  <a:pt x="2804253" y="-55068"/>
                  <a:pt x="2914275" y="8143"/>
                  <a:pt x="3052303" y="0"/>
                </a:cubicBezTo>
                <a:cubicBezTo>
                  <a:pt x="3190331" y="-8143"/>
                  <a:pt x="3528006" y="49114"/>
                  <a:pt x="3808111" y="0"/>
                </a:cubicBezTo>
                <a:cubicBezTo>
                  <a:pt x="4088216" y="-49114"/>
                  <a:pt x="4313829" y="34877"/>
                  <a:pt x="4476711" y="0"/>
                </a:cubicBezTo>
                <a:cubicBezTo>
                  <a:pt x="4639593" y="-34877"/>
                  <a:pt x="4997642" y="16477"/>
                  <a:pt x="5232520" y="0"/>
                </a:cubicBezTo>
                <a:cubicBezTo>
                  <a:pt x="5467398" y="-16477"/>
                  <a:pt x="5422612" y="3879"/>
                  <a:pt x="5552285" y="0"/>
                </a:cubicBezTo>
                <a:cubicBezTo>
                  <a:pt x="5681959" y="-3879"/>
                  <a:pt x="5863148" y="35555"/>
                  <a:pt x="5959258" y="0"/>
                </a:cubicBezTo>
                <a:cubicBezTo>
                  <a:pt x="6055368" y="-35555"/>
                  <a:pt x="6259786" y="1433"/>
                  <a:pt x="6453441" y="0"/>
                </a:cubicBezTo>
                <a:cubicBezTo>
                  <a:pt x="6647096" y="-1433"/>
                  <a:pt x="6638585" y="9821"/>
                  <a:pt x="6773206" y="0"/>
                </a:cubicBezTo>
                <a:cubicBezTo>
                  <a:pt x="6907828" y="-9821"/>
                  <a:pt x="7032425" y="18269"/>
                  <a:pt x="7267388" y="0"/>
                </a:cubicBezTo>
                <a:cubicBezTo>
                  <a:pt x="7502351" y="-18269"/>
                  <a:pt x="7772942" y="49828"/>
                  <a:pt x="8023197" y="0"/>
                </a:cubicBezTo>
                <a:cubicBezTo>
                  <a:pt x="8273452" y="-49828"/>
                  <a:pt x="8559681" y="57556"/>
                  <a:pt x="8720866" y="0"/>
                </a:cubicBezTo>
                <a:cubicBezTo>
                  <a:pt x="8770330" y="145559"/>
                  <a:pt x="8685763" y="325620"/>
                  <a:pt x="8720866" y="482229"/>
                </a:cubicBezTo>
                <a:cubicBezTo>
                  <a:pt x="8755969" y="638838"/>
                  <a:pt x="8660278" y="862889"/>
                  <a:pt x="8720866" y="1035029"/>
                </a:cubicBezTo>
                <a:cubicBezTo>
                  <a:pt x="8781454" y="1207169"/>
                  <a:pt x="8713686" y="1417307"/>
                  <a:pt x="8720866" y="1693684"/>
                </a:cubicBezTo>
                <a:cubicBezTo>
                  <a:pt x="8728046" y="1970061"/>
                  <a:pt x="8665961" y="2056514"/>
                  <a:pt x="8720866" y="2317054"/>
                </a:cubicBezTo>
                <a:cubicBezTo>
                  <a:pt x="8775771" y="2577594"/>
                  <a:pt x="8697652" y="2687817"/>
                  <a:pt x="8720866" y="2799283"/>
                </a:cubicBezTo>
                <a:cubicBezTo>
                  <a:pt x="8744080" y="2910749"/>
                  <a:pt x="8634141" y="3341097"/>
                  <a:pt x="8720866" y="3528508"/>
                </a:cubicBezTo>
                <a:cubicBezTo>
                  <a:pt x="8652755" y="3529867"/>
                  <a:pt x="8508220" y="3500955"/>
                  <a:pt x="8401101" y="3528508"/>
                </a:cubicBezTo>
                <a:cubicBezTo>
                  <a:pt x="8293983" y="3556061"/>
                  <a:pt x="7803270" y="3441929"/>
                  <a:pt x="7645293" y="3528508"/>
                </a:cubicBezTo>
                <a:cubicBezTo>
                  <a:pt x="7487316" y="3615087"/>
                  <a:pt x="7138061" y="3502050"/>
                  <a:pt x="6889484" y="3528508"/>
                </a:cubicBezTo>
                <a:cubicBezTo>
                  <a:pt x="6640907" y="3554966"/>
                  <a:pt x="6496831" y="3471790"/>
                  <a:pt x="6308093" y="3528508"/>
                </a:cubicBezTo>
                <a:cubicBezTo>
                  <a:pt x="6119355" y="3585226"/>
                  <a:pt x="6003033" y="3512636"/>
                  <a:pt x="5813911" y="3528508"/>
                </a:cubicBezTo>
                <a:cubicBezTo>
                  <a:pt x="5624789" y="3544380"/>
                  <a:pt x="5624217" y="3512462"/>
                  <a:pt x="5494146" y="3528508"/>
                </a:cubicBezTo>
                <a:cubicBezTo>
                  <a:pt x="5364075" y="3544554"/>
                  <a:pt x="5193395" y="3505771"/>
                  <a:pt x="4912755" y="3528508"/>
                </a:cubicBezTo>
                <a:cubicBezTo>
                  <a:pt x="4632115" y="3551245"/>
                  <a:pt x="4584525" y="3471874"/>
                  <a:pt x="4418572" y="3528508"/>
                </a:cubicBezTo>
                <a:cubicBezTo>
                  <a:pt x="4252619" y="3585142"/>
                  <a:pt x="4056214" y="3509636"/>
                  <a:pt x="3924390" y="3528508"/>
                </a:cubicBezTo>
                <a:cubicBezTo>
                  <a:pt x="3792566" y="3547380"/>
                  <a:pt x="3362806" y="3518555"/>
                  <a:pt x="3168581" y="3528508"/>
                </a:cubicBezTo>
                <a:cubicBezTo>
                  <a:pt x="2974356" y="3538461"/>
                  <a:pt x="2721269" y="3477656"/>
                  <a:pt x="2587190" y="3528508"/>
                </a:cubicBezTo>
                <a:cubicBezTo>
                  <a:pt x="2453111" y="3579360"/>
                  <a:pt x="2097799" y="3459059"/>
                  <a:pt x="1918591" y="3528508"/>
                </a:cubicBezTo>
                <a:cubicBezTo>
                  <a:pt x="1739383" y="3597957"/>
                  <a:pt x="1463565" y="3494320"/>
                  <a:pt x="1249991" y="3528508"/>
                </a:cubicBezTo>
                <a:cubicBezTo>
                  <a:pt x="1036417" y="3562696"/>
                  <a:pt x="872351" y="3505187"/>
                  <a:pt x="581391" y="3528508"/>
                </a:cubicBezTo>
                <a:cubicBezTo>
                  <a:pt x="290431" y="3551829"/>
                  <a:pt x="162731" y="3470534"/>
                  <a:pt x="0" y="3528508"/>
                </a:cubicBezTo>
                <a:cubicBezTo>
                  <a:pt x="-12189" y="3304319"/>
                  <a:pt x="68295" y="3124754"/>
                  <a:pt x="0" y="2940423"/>
                </a:cubicBezTo>
                <a:cubicBezTo>
                  <a:pt x="-68295" y="2756093"/>
                  <a:pt x="8134" y="2516227"/>
                  <a:pt x="0" y="2352339"/>
                </a:cubicBezTo>
                <a:cubicBezTo>
                  <a:pt x="-8134" y="2188451"/>
                  <a:pt x="20185" y="2008678"/>
                  <a:pt x="0" y="1799539"/>
                </a:cubicBezTo>
                <a:cubicBezTo>
                  <a:pt x="-20185" y="1590400"/>
                  <a:pt x="66312" y="1382369"/>
                  <a:pt x="0" y="1211454"/>
                </a:cubicBezTo>
                <a:cubicBezTo>
                  <a:pt x="-66312" y="1040540"/>
                  <a:pt x="34866" y="861707"/>
                  <a:pt x="0" y="658655"/>
                </a:cubicBezTo>
                <a:cubicBezTo>
                  <a:pt x="-34866" y="455603"/>
                  <a:pt x="51623" y="201017"/>
                  <a:pt x="0" y="0"/>
                </a:cubicBezTo>
                <a:close/>
              </a:path>
              <a:path w="8720866" h="3528508" stroke="0" extrusionOk="0">
                <a:moveTo>
                  <a:pt x="0" y="0"/>
                </a:moveTo>
                <a:cubicBezTo>
                  <a:pt x="123296" y="-4327"/>
                  <a:pt x="335627" y="44338"/>
                  <a:pt x="494182" y="0"/>
                </a:cubicBezTo>
                <a:cubicBezTo>
                  <a:pt x="652737" y="-44338"/>
                  <a:pt x="736055" y="37256"/>
                  <a:pt x="813947" y="0"/>
                </a:cubicBezTo>
                <a:cubicBezTo>
                  <a:pt x="891840" y="-37256"/>
                  <a:pt x="1143802" y="38905"/>
                  <a:pt x="1308130" y="0"/>
                </a:cubicBezTo>
                <a:cubicBezTo>
                  <a:pt x="1472458" y="-38905"/>
                  <a:pt x="1621829" y="25425"/>
                  <a:pt x="1715104" y="0"/>
                </a:cubicBezTo>
                <a:cubicBezTo>
                  <a:pt x="1808379" y="-25425"/>
                  <a:pt x="2082563" y="39765"/>
                  <a:pt x="2296495" y="0"/>
                </a:cubicBezTo>
                <a:cubicBezTo>
                  <a:pt x="2510427" y="-39765"/>
                  <a:pt x="2708521" y="24205"/>
                  <a:pt x="2965094" y="0"/>
                </a:cubicBezTo>
                <a:cubicBezTo>
                  <a:pt x="3221667" y="-24205"/>
                  <a:pt x="3180245" y="31382"/>
                  <a:pt x="3284860" y="0"/>
                </a:cubicBezTo>
                <a:cubicBezTo>
                  <a:pt x="3389475" y="-31382"/>
                  <a:pt x="3701210" y="22650"/>
                  <a:pt x="3953459" y="0"/>
                </a:cubicBezTo>
                <a:cubicBezTo>
                  <a:pt x="4205708" y="-22650"/>
                  <a:pt x="4231210" y="57579"/>
                  <a:pt x="4447642" y="0"/>
                </a:cubicBezTo>
                <a:cubicBezTo>
                  <a:pt x="4664074" y="-57579"/>
                  <a:pt x="4739050" y="41879"/>
                  <a:pt x="5029033" y="0"/>
                </a:cubicBezTo>
                <a:cubicBezTo>
                  <a:pt x="5319016" y="-41879"/>
                  <a:pt x="5252699" y="38701"/>
                  <a:pt x="5436006" y="0"/>
                </a:cubicBezTo>
                <a:cubicBezTo>
                  <a:pt x="5619313" y="-38701"/>
                  <a:pt x="5921965" y="2812"/>
                  <a:pt x="6104606" y="0"/>
                </a:cubicBezTo>
                <a:cubicBezTo>
                  <a:pt x="6287247" y="-2812"/>
                  <a:pt x="6393299" y="5982"/>
                  <a:pt x="6598789" y="0"/>
                </a:cubicBezTo>
                <a:cubicBezTo>
                  <a:pt x="6804279" y="-5982"/>
                  <a:pt x="7132621" y="5625"/>
                  <a:pt x="7267388" y="0"/>
                </a:cubicBezTo>
                <a:cubicBezTo>
                  <a:pt x="7402155" y="-5625"/>
                  <a:pt x="7494790" y="23048"/>
                  <a:pt x="7587153" y="0"/>
                </a:cubicBezTo>
                <a:cubicBezTo>
                  <a:pt x="7679517" y="-23048"/>
                  <a:pt x="8187183" y="109829"/>
                  <a:pt x="8720866" y="0"/>
                </a:cubicBezTo>
                <a:cubicBezTo>
                  <a:pt x="8738545" y="137750"/>
                  <a:pt x="8668438" y="526301"/>
                  <a:pt x="8720866" y="658655"/>
                </a:cubicBezTo>
                <a:cubicBezTo>
                  <a:pt x="8773294" y="791010"/>
                  <a:pt x="8658933" y="927702"/>
                  <a:pt x="8720866" y="1176169"/>
                </a:cubicBezTo>
                <a:cubicBezTo>
                  <a:pt x="8782799" y="1424636"/>
                  <a:pt x="8717135" y="1505505"/>
                  <a:pt x="8720866" y="1658399"/>
                </a:cubicBezTo>
                <a:cubicBezTo>
                  <a:pt x="8724597" y="1811293"/>
                  <a:pt x="8713306" y="2106486"/>
                  <a:pt x="8720866" y="2246483"/>
                </a:cubicBezTo>
                <a:cubicBezTo>
                  <a:pt x="8728426" y="2386480"/>
                  <a:pt x="8647909" y="2571966"/>
                  <a:pt x="8720866" y="2869853"/>
                </a:cubicBezTo>
                <a:cubicBezTo>
                  <a:pt x="8793823" y="3167740"/>
                  <a:pt x="8649560" y="3360529"/>
                  <a:pt x="8720866" y="3528508"/>
                </a:cubicBezTo>
                <a:cubicBezTo>
                  <a:pt x="8401278" y="3548516"/>
                  <a:pt x="8219784" y="3502168"/>
                  <a:pt x="8052266" y="3528508"/>
                </a:cubicBezTo>
                <a:cubicBezTo>
                  <a:pt x="7884748" y="3554848"/>
                  <a:pt x="7613349" y="3469845"/>
                  <a:pt x="7296458" y="3528508"/>
                </a:cubicBezTo>
                <a:cubicBezTo>
                  <a:pt x="6979567" y="3587171"/>
                  <a:pt x="6831541" y="3478352"/>
                  <a:pt x="6540650" y="3528508"/>
                </a:cubicBezTo>
                <a:cubicBezTo>
                  <a:pt x="6249759" y="3578664"/>
                  <a:pt x="6213320" y="3504534"/>
                  <a:pt x="5959258" y="3528508"/>
                </a:cubicBezTo>
                <a:cubicBezTo>
                  <a:pt x="5705196" y="3552482"/>
                  <a:pt x="5648528" y="3497870"/>
                  <a:pt x="5552285" y="3528508"/>
                </a:cubicBezTo>
                <a:cubicBezTo>
                  <a:pt x="5456042" y="3559146"/>
                  <a:pt x="5114588" y="3477927"/>
                  <a:pt x="4970894" y="3528508"/>
                </a:cubicBezTo>
                <a:cubicBezTo>
                  <a:pt x="4827200" y="3579089"/>
                  <a:pt x="4493142" y="3461504"/>
                  <a:pt x="4215085" y="3528508"/>
                </a:cubicBezTo>
                <a:cubicBezTo>
                  <a:pt x="3937028" y="3595512"/>
                  <a:pt x="3718960" y="3460421"/>
                  <a:pt x="3546486" y="3528508"/>
                </a:cubicBezTo>
                <a:cubicBezTo>
                  <a:pt x="3374012" y="3596595"/>
                  <a:pt x="3278888" y="3498508"/>
                  <a:pt x="3052303" y="3528508"/>
                </a:cubicBezTo>
                <a:cubicBezTo>
                  <a:pt x="2825718" y="3558508"/>
                  <a:pt x="2672624" y="3467725"/>
                  <a:pt x="2470912" y="3528508"/>
                </a:cubicBezTo>
                <a:cubicBezTo>
                  <a:pt x="2269200" y="3589291"/>
                  <a:pt x="2129740" y="3483985"/>
                  <a:pt x="1976730" y="3528508"/>
                </a:cubicBezTo>
                <a:cubicBezTo>
                  <a:pt x="1823720" y="3573031"/>
                  <a:pt x="1633399" y="3478138"/>
                  <a:pt x="1308130" y="3528508"/>
                </a:cubicBezTo>
                <a:cubicBezTo>
                  <a:pt x="982861" y="3578878"/>
                  <a:pt x="933033" y="3476051"/>
                  <a:pt x="813947" y="3528508"/>
                </a:cubicBezTo>
                <a:cubicBezTo>
                  <a:pt x="694861" y="3580965"/>
                  <a:pt x="616867" y="3507751"/>
                  <a:pt x="494182" y="3528508"/>
                </a:cubicBezTo>
                <a:cubicBezTo>
                  <a:pt x="371498" y="3549265"/>
                  <a:pt x="126986" y="3495656"/>
                  <a:pt x="0" y="3528508"/>
                </a:cubicBezTo>
                <a:cubicBezTo>
                  <a:pt x="-22766" y="3349632"/>
                  <a:pt x="4229" y="3131847"/>
                  <a:pt x="0" y="3010993"/>
                </a:cubicBezTo>
                <a:cubicBezTo>
                  <a:pt x="-4229" y="2890140"/>
                  <a:pt x="20924" y="2599996"/>
                  <a:pt x="0" y="2458194"/>
                </a:cubicBezTo>
                <a:cubicBezTo>
                  <a:pt x="-20924" y="2316392"/>
                  <a:pt x="53902" y="2163690"/>
                  <a:pt x="0" y="1975964"/>
                </a:cubicBezTo>
                <a:cubicBezTo>
                  <a:pt x="-53902" y="1788238"/>
                  <a:pt x="30066" y="1565687"/>
                  <a:pt x="0" y="1317310"/>
                </a:cubicBezTo>
                <a:cubicBezTo>
                  <a:pt x="-30066" y="1068933"/>
                  <a:pt x="36910" y="937473"/>
                  <a:pt x="0" y="835080"/>
                </a:cubicBezTo>
                <a:cubicBezTo>
                  <a:pt x="-36910" y="732687"/>
                  <a:pt x="50048" y="218615"/>
                  <a:pt x="0" y="0"/>
                </a:cubicBezTo>
                <a:close/>
              </a:path>
            </a:pathLst>
          </a:custGeom>
          <a:solidFill>
            <a:schemeClr val="bg1">
              <a:alpha val="88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053628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994E5-9B2E-4530-A81C-781D5E089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03C0-B515-4823-ACAF-E109DC5D8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By Edward De Jesus</a:t>
            </a:r>
          </a:p>
        </p:txBody>
      </p:sp>
    </p:spTree>
    <p:extLst>
      <p:ext uri="{BB962C8B-B14F-4D97-AF65-F5344CB8AC3E}">
        <p14:creationId xmlns:p14="http://schemas.microsoft.com/office/powerpoint/2010/main" val="37712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34A-EAA0-4B69-9705-D59AFE4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E1BD-46E9-4A9E-9222-8A7FFE4F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dictionary of names to improve accuracy</a:t>
            </a:r>
          </a:p>
          <a:p>
            <a:r>
              <a:rPr lang="en-US" dirty="0"/>
              <a:t>Transcribe larger documents</a:t>
            </a:r>
          </a:p>
          <a:p>
            <a:r>
              <a:rPr lang="en-US" dirty="0"/>
              <a:t>Transcribe script writings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0F926-FD9D-4442-A82E-05D2A3C67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-15124" t="82889" r="31399" b="5157"/>
          <a:stretch/>
        </p:blipFill>
        <p:spPr>
          <a:xfrm>
            <a:off x="-1340270" y="1144588"/>
            <a:ext cx="5741892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DBEF-09F3-4B0E-856B-7DB8D2A44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Webb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2D6B-4379-4AF8-930B-151924D7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 Printed Text Image Transcriber</a:t>
            </a:r>
          </a:p>
        </p:txBody>
      </p:sp>
    </p:spTree>
    <p:extLst>
      <p:ext uri="{BB962C8B-B14F-4D97-AF65-F5344CB8AC3E}">
        <p14:creationId xmlns:p14="http://schemas.microsoft.com/office/powerpoint/2010/main" val="46741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A4354-240A-4509-BC9B-55D7319E1E14}"/>
              </a:ext>
            </a:extLst>
          </p:cNvPr>
          <p:cNvSpPr txBox="1"/>
          <p:nvPr/>
        </p:nvSpPr>
        <p:spPr>
          <a:xfrm>
            <a:off x="4080064" y="292116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51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ulti-colored sticky notes on a whiteboard">
            <a:extLst>
              <a:ext uri="{FF2B5EF4-FFF2-40B4-BE49-F238E27FC236}">
                <a16:creationId xmlns:a16="http://schemas.microsoft.com/office/drawing/2014/main" id="{30C2CAEB-36EE-4801-835C-905464FDE0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72" b="14216"/>
          <a:stretch/>
        </p:blipFill>
        <p:spPr>
          <a:xfrm>
            <a:off x="2774080" y="9656"/>
            <a:ext cx="9417920" cy="6848344"/>
          </a:xfrm>
          <a:gradFill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E86DC8-82CD-4710-BA4C-B302EAD2AAE2}"/>
              </a:ext>
            </a:extLst>
          </p:cNvPr>
          <p:cNvSpPr/>
          <p:nvPr/>
        </p:nvSpPr>
        <p:spPr>
          <a:xfrm>
            <a:off x="2774080" y="0"/>
            <a:ext cx="3255085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A0592-CD10-45EF-8EBD-7ACEA30A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5530-BA7F-444E-ABC6-4987B833FE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OCR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Datasets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Machine learning models performance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Character segmentation and prediction on Names Dataset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Next Steps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Web app</a:t>
            </a:r>
            <a:br>
              <a:rPr lang="en-US" dirty="0">
                <a:latin typeface="Bodoni MT" panose="02070603080606020203" pitchFamily="18" charset="0"/>
              </a:rPr>
            </a:br>
            <a:endParaRPr lang="en-US" dirty="0"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DEF2A7-F7DF-4221-A9FD-FB7FEBD71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16439" t="82889" r="31399" b="5157"/>
          <a:stretch/>
        </p:blipFill>
        <p:spPr>
          <a:xfrm>
            <a:off x="-1" y="1144588"/>
            <a:ext cx="3577319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E1DA8D9-B229-4DBF-B584-03370369F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6439" t="82889" r="31399" b="5157"/>
          <a:stretch/>
        </p:blipFill>
        <p:spPr>
          <a:xfrm>
            <a:off x="0" y="884356"/>
            <a:ext cx="6373504" cy="1460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05B24-E738-4383-A076-B5EE0ED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Optical Character Recognition (OCR)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6392-A1A0-4247-B665-F5FD36E9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Rise of machine learning and higher processing power.</a:t>
            </a:r>
          </a:p>
          <a:p>
            <a:r>
              <a:rPr lang="en-US" dirty="0">
                <a:latin typeface="Century Gothic" panose="020B0502020202020204" pitchFamily="34" charset="0"/>
              </a:rPr>
              <a:t>Challenges of Handwritten text</a:t>
            </a:r>
          </a:p>
          <a:p>
            <a:r>
              <a:rPr lang="en-US" dirty="0">
                <a:latin typeface="Century Gothic" panose="020B0502020202020204" pitchFamily="34" charset="0"/>
              </a:rPr>
              <a:t>Using Machine learning for OCR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EBC8D8-5924-4423-9462-B0B1719C5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16439" t="82889" r="31399" b="5157"/>
          <a:stretch/>
        </p:blipFill>
        <p:spPr>
          <a:xfrm>
            <a:off x="-1" y="1144588"/>
            <a:ext cx="3577319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942E-AF68-4C8E-8913-165C47A4AA49}"/>
              </a:ext>
            </a:extLst>
          </p:cNvPr>
          <p:cNvSpPr txBox="1"/>
          <p:nvPr/>
        </p:nvSpPr>
        <p:spPr>
          <a:xfrm>
            <a:off x="659458" y="1155782"/>
            <a:ext cx="10873083" cy="3669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The U.S. Library of Congress holds approximately </a:t>
            </a:r>
            <a:r>
              <a:rPr lang="en-US" sz="2400" b="1" dirty="0">
                <a:latin typeface="Century Gothic" panose="020B0502020202020204" pitchFamily="34" charset="0"/>
              </a:rPr>
              <a:t>sixty million manuscripts</a:t>
            </a:r>
            <a:r>
              <a:rPr lang="en-US" sz="2400" dirty="0">
                <a:latin typeface="Century Gothic" panose="020B0502020202020204" pitchFamily="34" charset="0"/>
              </a:rPr>
              <a:t>, which are documents written by hand rather than typed or printed. Improving handwritten text recognition using machine learning can help with </a:t>
            </a:r>
            <a:r>
              <a:rPr lang="en-US" sz="2400" b="1" dirty="0">
                <a:latin typeface="Century Gothic" panose="020B0502020202020204" pitchFamily="34" charset="0"/>
              </a:rPr>
              <a:t>searchability, readability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b="1" dirty="0">
                <a:latin typeface="Century Gothic" panose="020B0502020202020204" pitchFamily="34" charset="0"/>
              </a:rPr>
              <a:t> accessibility </a:t>
            </a:r>
            <a:r>
              <a:rPr lang="en-US" sz="2400" dirty="0">
                <a:latin typeface="Century Gothic" panose="020B0502020202020204" pitchFamily="34" charset="0"/>
              </a:rPr>
              <a:t>of these documents.</a:t>
            </a:r>
          </a:p>
        </p:txBody>
      </p:sp>
    </p:spTree>
    <p:extLst>
      <p:ext uri="{BB962C8B-B14F-4D97-AF65-F5344CB8AC3E}">
        <p14:creationId xmlns:p14="http://schemas.microsoft.com/office/powerpoint/2010/main" val="110389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E230-B344-428D-9BD9-315C81A3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97A0-CA48-499B-9585-4B5F2C25C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9F905-95E1-4E75-B0DC-4ED06CBB1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All lower- and upper-case English alphabet characters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Digits 0-9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Other Characters @, #, $, &amp;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39 Classes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834,036 training samples, 22,524 validation samples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EE38-4A85-4B67-812C-CF524E8C1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C5D5-4805-4D2E-B2B1-B52A35F4E4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206,799 first names and 207,024 surnames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F00C57-9029-4195-84DC-C51782205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l="16439" t="82889" r="31399" b="5157"/>
          <a:stretch/>
        </p:blipFill>
        <p:spPr>
          <a:xfrm>
            <a:off x="-1" y="1144588"/>
            <a:ext cx="3577319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9DE-01B2-4B7F-9F5A-498E789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latin typeface="Century Gothic" panose="020B0502020202020204" pitchFamily="34" charset="0"/>
              </a:rPr>
              <a:t>Machine Learning Models Performance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A3C94-3F9F-441A-9ECA-3B36CA7A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292866"/>
              </p:ext>
            </p:extLst>
          </p:nvPr>
        </p:nvGraphicFramePr>
        <p:xfrm>
          <a:off x="838200" y="1825625"/>
          <a:ext cx="9509760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03630297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95784691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7476033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9849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layers, 163, 367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layers, 345,959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1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C011E091-A43F-4806-A629-8874F481ADC4}"/>
              </a:ext>
            </a:extLst>
          </p:cNvPr>
          <p:cNvSpPr/>
          <p:nvPr/>
        </p:nvSpPr>
        <p:spPr>
          <a:xfrm>
            <a:off x="10556630" y="3746374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62CCC1C-0DCF-4F4C-9776-2CF94F7D6888}"/>
              </a:ext>
            </a:extLst>
          </p:cNvPr>
          <p:cNvSpPr/>
          <p:nvPr/>
        </p:nvSpPr>
        <p:spPr>
          <a:xfrm>
            <a:off x="11046429" y="374637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01FC75F-6918-4E67-9E02-EF631A420F18}"/>
              </a:ext>
            </a:extLst>
          </p:cNvPr>
          <p:cNvSpPr/>
          <p:nvPr/>
        </p:nvSpPr>
        <p:spPr>
          <a:xfrm>
            <a:off x="7592762" y="375466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E2BC456-8A6B-47D3-A7F1-106A4FD9BBC3}"/>
              </a:ext>
            </a:extLst>
          </p:cNvPr>
          <p:cNvSpPr/>
          <p:nvPr/>
        </p:nvSpPr>
        <p:spPr>
          <a:xfrm>
            <a:off x="8099967" y="375209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200D77-F8CB-45FD-92E7-0B33064204EF}"/>
              </a:ext>
            </a:extLst>
          </p:cNvPr>
          <p:cNvSpPr/>
          <p:nvPr/>
        </p:nvSpPr>
        <p:spPr>
          <a:xfrm>
            <a:off x="8588097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7B87769-2FCC-4BBC-BACD-F0A6E58A14A9}"/>
              </a:ext>
            </a:extLst>
          </p:cNvPr>
          <p:cNvSpPr/>
          <p:nvPr/>
        </p:nvSpPr>
        <p:spPr>
          <a:xfrm>
            <a:off x="9083938" y="375466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88BA220-1844-4F6C-8776-654B5215BAFC}"/>
              </a:ext>
            </a:extLst>
          </p:cNvPr>
          <p:cNvSpPr/>
          <p:nvPr/>
        </p:nvSpPr>
        <p:spPr>
          <a:xfrm>
            <a:off x="9575126" y="375338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971898-0964-450B-8B12-7C3DA819D4F0}"/>
              </a:ext>
            </a:extLst>
          </p:cNvPr>
          <p:cNvSpPr/>
          <p:nvPr/>
        </p:nvSpPr>
        <p:spPr>
          <a:xfrm>
            <a:off x="10060275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0FF1D5E-9DE7-4337-89D2-01BB3FA27683}"/>
              </a:ext>
            </a:extLst>
          </p:cNvPr>
          <p:cNvSpPr/>
          <p:nvPr/>
        </p:nvSpPr>
        <p:spPr>
          <a:xfrm>
            <a:off x="7100313" y="375466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613E4C-53AE-4F08-9AD5-3A304E65B3B2}"/>
              </a:ext>
            </a:extLst>
          </p:cNvPr>
          <p:cNvSpPr/>
          <p:nvPr/>
        </p:nvSpPr>
        <p:spPr>
          <a:xfrm>
            <a:off x="4528473" y="3757822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69BC4D2-8E34-4505-9EB5-8AA30496C3ED}"/>
              </a:ext>
            </a:extLst>
          </p:cNvPr>
          <p:cNvSpPr/>
          <p:nvPr/>
        </p:nvSpPr>
        <p:spPr>
          <a:xfrm>
            <a:off x="5052416" y="375466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9D35B3E-D73D-4127-92F0-2CAFF542E85B}"/>
              </a:ext>
            </a:extLst>
          </p:cNvPr>
          <p:cNvSpPr/>
          <p:nvPr/>
        </p:nvSpPr>
        <p:spPr>
          <a:xfrm>
            <a:off x="5599145" y="3764130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76AF59-A175-47CB-AB19-1D1A57F39373}"/>
              </a:ext>
            </a:extLst>
          </p:cNvPr>
          <p:cNvSpPr/>
          <p:nvPr/>
        </p:nvSpPr>
        <p:spPr>
          <a:xfrm>
            <a:off x="6107391" y="376039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41B751-A38D-48B2-A69C-3EA37FD68E59}"/>
              </a:ext>
            </a:extLst>
          </p:cNvPr>
          <p:cNvSpPr/>
          <p:nvPr/>
        </p:nvSpPr>
        <p:spPr>
          <a:xfrm>
            <a:off x="6612189" y="376412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7B68AB0-8B78-47D0-8D71-D040ED15F899}"/>
              </a:ext>
            </a:extLst>
          </p:cNvPr>
          <p:cNvSpPr/>
          <p:nvPr/>
        </p:nvSpPr>
        <p:spPr>
          <a:xfrm>
            <a:off x="2409579" y="376097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1F496F4-66A3-42F4-957D-3B84293212A2}"/>
              </a:ext>
            </a:extLst>
          </p:cNvPr>
          <p:cNvSpPr/>
          <p:nvPr/>
        </p:nvSpPr>
        <p:spPr>
          <a:xfrm>
            <a:off x="2930987" y="376670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855633E-1673-4B8D-B9C0-1ADB87075FE7}"/>
              </a:ext>
            </a:extLst>
          </p:cNvPr>
          <p:cNvSpPr/>
          <p:nvPr/>
        </p:nvSpPr>
        <p:spPr>
          <a:xfrm>
            <a:off x="3473473" y="376097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04E6AE-2BB0-4DDC-A0A8-8DBA8680A3CE}"/>
              </a:ext>
            </a:extLst>
          </p:cNvPr>
          <p:cNvSpPr/>
          <p:nvPr/>
        </p:nvSpPr>
        <p:spPr>
          <a:xfrm>
            <a:off x="4016200" y="376097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797C4-B693-40F3-B7DE-5474BDEB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Machine Learning Models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B4C8F-9455-40ED-B23D-CECDAE56716A}"/>
              </a:ext>
            </a:extLst>
          </p:cNvPr>
          <p:cNvSpPr/>
          <p:nvPr/>
        </p:nvSpPr>
        <p:spPr>
          <a:xfrm>
            <a:off x="334934" y="3163494"/>
            <a:ext cx="1140311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45FD9A-F3A3-4510-AB8B-74955183BFF7}"/>
              </a:ext>
            </a:extLst>
          </p:cNvPr>
          <p:cNvSpPr/>
          <p:nvPr/>
        </p:nvSpPr>
        <p:spPr>
          <a:xfrm>
            <a:off x="1557797" y="3733059"/>
            <a:ext cx="274320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BDC78-C401-4C24-A733-7EBD8BB664FC}"/>
              </a:ext>
            </a:extLst>
          </p:cNvPr>
          <p:cNvSpPr/>
          <p:nvPr/>
        </p:nvSpPr>
        <p:spPr>
          <a:xfrm>
            <a:off x="2080565" y="2376062"/>
            <a:ext cx="376380" cy="33832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44E44D-E5A3-43AF-8A1C-13FEF36127D9}"/>
              </a:ext>
            </a:extLst>
          </p:cNvPr>
          <p:cNvSpPr/>
          <p:nvPr/>
        </p:nvSpPr>
        <p:spPr>
          <a:xfrm>
            <a:off x="2623621" y="2682781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20081-3397-4660-B943-D237EFFC5718}"/>
              </a:ext>
            </a:extLst>
          </p:cNvPr>
          <p:cNvSpPr/>
          <p:nvPr/>
        </p:nvSpPr>
        <p:spPr>
          <a:xfrm>
            <a:off x="315057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20DB4-7298-4021-88FD-EBDB7E31217D}"/>
              </a:ext>
            </a:extLst>
          </p:cNvPr>
          <p:cNvSpPr/>
          <p:nvPr/>
        </p:nvSpPr>
        <p:spPr>
          <a:xfrm>
            <a:off x="3682302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0356FD-51B3-4D69-8650-0375C9BCB0BF}"/>
              </a:ext>
            </a:extLst>
          </p:cNvPr>
          <p:cNvSpPr/>
          <p:nvPr/>
        </p:nvSpPr>
        <p:spPr>
          <a:xfrm>
            <a:off x="422150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F6CA3-FCA7-4D1A-A870-E6E9C7920E37}"/>
              </a:ext>
            </a:extLst>
          </p:cNvPr>
          <p:cNvSpPr/>
          <p:nvPr/>
        </p:nvSpPr>
        <p:spPr>
          <a:xfrm>
            <a:off x="4729797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9AEBB-BBED-4F47-8537-90D4E1B09817}"/>
              </a:ext>
            </a:extLst>
          </p:cNvPr>
          <p:cNvSpPr/>
          <p:nvPr/>
        </p:nvSpPr>
        <p:spPr>
          <a:xfrm>
            <a:off x="526523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69135D-E066-46C8-80EE-F708628D9596}"/>
              </a:ext>
            </a:extLst>
          </p:cNvPr>
          <p:cNvSpPr/>
          <p:nvPr/>
        </p:nvSpPr>
        <p:spPr>
          <a:xfrm>
            <a:off x="5800944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510E-CC1F-49C2-A90E-EBF3C680123A}"/>
              </a:ext>
            </a:extLst>
          </p:cNvPr>
          <p:cNvSpPr/>
          <p:nvPr/>
        </p:nvSpPr>
        <p:spPr>
          <a:xfrm>
            <a:off x="630859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2BB9E-F60D-4A1F-B010-8FB20CBE341A}"/>
              </a:ext>
            </a:extLst>
          </p:cNvPr>
          <p:cNvSpPr/>
          <p:nvPr/>
        </p:nvSpPr>
        <p:spPr>
          <a:xfrm>
            <a:off x="6806344" y="2376065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C587-0910-4BB6-AE23-D6476021DC55}"/>
              </a:ext>
            </a:extLst>
          </p:cNvPr>
          <p:cNvSpPr/>
          <p:nvPr/>
        </p:nvSpPr>
        <p:spPr>
          <a:xfrm>
            <a:off x="7306596" y="2682779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B0B70-B0AB-457F-83D3-88A2AB1104C0}"/>
              </a:ext>
            </a:extLst>
          </p:cNvPr>
          <p:cNvSpPr/>
          <p:nvPr/>
        </p:nvSpPr>
        <p:spPr>
          <a:xfrm>
            <a:off x="7788790" y="2376064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B459C-5C9D-4A8C-8198-2572A725A6CD}"/>
              </a:ext>
            </a:extLst>
          </p:cNvPr>
          <p:cNvSpPr/>
          <p:nvPr/>
        </p:nvSpPr>
        <p:spPr>
          <a:xfrm>
            <a:off x="8289729" y="2682778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DCD266-4E4B-49DE-8584-40B91DD19A72}"/>
              </a:ext>
            </a:extLst>
          </p:cNvPr>
          <p:cNvSpPr/>
          <p:nvPr/>
        </p:nvSpPr>
        <p:spPr>
          <a:xfrm>
            <a:off x="8790498" y="2682777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85E83-358A-4EA8-8C95-94BC3EFBBE82}"/>
              </a:ext>
            </a:extLst>
          </p:cNvPr>
          <p:cNvSpPr/>
          <p:nvPr/>
        </p:nvSpPr>
        <p:spPr>
          <a:xfrm>
            <a:off x="9285588" y="2376052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C0CC31-88D7-4DEC-8C05-D688ED54F5D2}"/>
              </a:ext>
            </a:extLst>
          </p:cNvPr>
          <p:cNvSpPr/>
          <p:nvPr/>
        </p:nvSpPr>
        <p:spPr>
          <a:xfrm>
            <a:off x="977255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D44F1-2FAA-4B32-BA81-6A5DED2DE329}"/>
              </a:ext>
            </a:extLst>
          </p:cNvPr>
          <p:cNvSpPr/>
          <p:nvPr/>
        </p:nvSpPr>
        <p:spPr>
          <a:xfrm>
            <a:off x="10263446" y="2376052"/>
            <a:ext cx="376380" cy="338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Flatten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02DC8C-2E9A-4BAA-836A-9942C656D319}"/>
              </a:ext>
            </a:extLst>
          </p:cNvPr>
          <p:cNvSpPr/>
          <p:nvPr/>
        </p:nvSpPr>
        <p:spPr>
          <a:xfrm>
            <a:off x="1075946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629554-0B2E-420E-8FC9-78365BDB5394}"/>
              </a:ext>
            </a:extLst>
          </p:cNvPr>
          <p:cNvSpPr/>
          <p:nvPr/>
        </p:nvSpPr>
        <p:spPr>
          <a:xfrm>
            <a:off x="11260230" y="2376053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Dense – 39 Classes 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C7112-1CE7-4556-BE8A-C9EFEFF41E02}"/>
              </a:ext>
            </a:extLst>
          </p:cNvPr>
          <p:cNvSpPr txBox="1"/>
          <p:nvPr/>
        </p:nvSpPr>
        <p:spPr>
          <a:xfrm>
            <a:off x="1560987" y="1175275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Convolutional Neural Net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8EB-4FB5-4221-A242-14A176B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9FBE-55F8-44F7-874E-71844C6D0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Name Recognition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5A21-82BA-44C3-B51D-C26661A4F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Open CV object detection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Sort left-to-right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Format to 32x32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Predict single characters using trained CNN model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Join predicted letters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8939B-F933-4D6D-9395-96CFD00DD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CBA6E-C6AD-40EB-898C-CC46E0DD0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87626"/>
            <a:ext cx="3086100" cy="4191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A693C-574F-46D2-8BA2-A0DEA7D1DB69}"/>
              </a:ext>
            </a:extLst>
          </p:cNvPr>
          <p:cNvSpPr/>
          <p:nvPr/>
        </p:nvSpPr>
        <p:spPr>
          <a:xfrm>
            <a:off x="6194427" y="2670593"/>
            <a:ext cx="247867" cy="25316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19D80-C62B-489A-967F-A07F8351C105}"/>
              </a:ext>
            </a:extLst>
          </p:cNvPr>
          <p:cNvSpPr/>
          <p:nvPr/>
        </p:nvSpPr>
        <p:spPr>
          <a:xfrm>
            <a:off x="6442295" y="2697227"/>
            <a:ext cx="182880" cy="182880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D9E40-CC88-4BAB-92B4-B0F45E250353}"/>
              </a:ext>
            </a:extLst>
          </p:cNvPr>
          <p:cNvSpPr/>
          <p:nvPr/>
        </p:nvSpPr>
        <p:spPr>
          <a:xfrm>
            <a:off x="6642931" y="2679471"/>
            <a:ext cx="112976" cy="20063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7BAF7-3B1F-4C0B-B5CE-F43A5E4F810F}"/>
              </a:ext>
            </a:extLst>
          </p:cNvPr>
          <p:cNvSpPr/>
          <p:nvPr/>
        </p:nvSpPr>
        <p:spPr>
          <a:xfrm>
            <a:off x="6773663" y="267947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7F432-1CE6-482F-9802-EF345C964002}"/>
              </a:ext>
            </a:extLst>
          </p:cNvPr>
          <p:cNvSpPr/>
          <p:nvPr/>
        </p:nvSpPr>
        <p:spPr>
          <a:xfrm>
            <a:off x="6937473" y="266472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09ECA-2041-49D9-89FB-4D440FF0A19E}"/>
              </a:ext>
            </a:extLst>
          </p:cNvPr>
          <p:cNvSpPr txBox="1"/>
          <p:nvPr/>
        </p:nvSpPr>
        <p:spPr>
          <a:xfrm>
            <a:off x="5997575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768B4-63FD-46F8-94E7-D42286C982E8}"/>
              </a:ext>
            </a:extLst>
          </p:cNvPr>
          <p:cNvSpPr txBox="1"/>
          <p:nvPr/>
        </p:nvSpPr>
        <p:spPr>
          <a:xfrm>
            <a:off x="5997575" y="45625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7E1FB-BFA6-4213-8149-5615C2C8E63D}"/>
              </a:ext>
            </a:extLst>
          </p:cNvPr>
          <p:cNvSpPr txBox="1"/>
          <p:nvPr/>
        </p:nvSpPr>
        <p:spPr>
          <a:xfrm>
            <a:off x="6305673" y="39358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670F83-E1AB-4239-8F96-F36658978B00}"/>
              </a:ext>
            </a:extLst>
          </p:cNvPr>
          <p:cNvSpPr txBox="1"/>
          <p:nvPr/>
        </p:nvSpPr>
        <p:spPr>
          <a:xfrm>
            <a:off x="6613771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38BEC-1612-4E0F-85BD-188A7E7770DB}"/>
              </a:ext>
            </a:extLst>
          </p:cNvPr>
          <p:cNvSpPr txBox="1"/>
          <p:nvPr/>
        </p:nvSpPr>
        <p:spPr>
          <a:xfrm>
            <a:off x="6935003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76985-2630-44BF-9514-2BDFEB3ED5C7}"/>
              </a:ext>
            </a:extLst>
          </p:cNvPr>
          <p:cNvSpPr txBox="1"/>
          <p:nvPr/>
        </p:nvSpPr>
        <p:spPr>
          <a:xfrm>
            <a:off x="7246280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D5D57D-2320-4B60-B9BC-DCAEDF75F6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-15124" t="82889" r="31399" b="5157"/>
          <a:stretch/>
        </p:blipFill>
        <p:spPr>
          <a:xfrm>
            <a:off x="-1340270" y="1144588"/>
            <a:ext cx="5741892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097F-3E3E-4A6E-95C6-60F58F5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Model Evaluation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FF20E6-25BA-4E44-89D0-FF0BF9B16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674"/>
              </p:ext>
            </p:extLst>
          </p:nvPr>
        </p:nvGraphicFramePr>
        <p:xfrm>
          <a:off x="838200" y="1690688"/>
          <a:ext cx="457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4809445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0183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entury Gothic" panose="020B0502020202020204" pitchFamily="34" charset="0"/>
                        </a:rPr>
                        <a:t>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4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0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MICHHEL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3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6E0R6E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1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E175A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8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TH0MA5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18657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991FF26-A7B2-4DA8-A742-F071FB96EF02}"/>
              </a:ext>
            </a:extLst>
          </p:cNvPr>
          <p:cNvGrpSpPr/>
          <p:nvPr/>
        </p:nvGrpSpPr>
        <p:grpSpPr>
          <a:xfrm>
            <a:off x="838200" y="2072458"/>
            <a:ext cx="3086100" cy="2362980"/>
            <a:chOff x="3810000" y="2207395"/>
            <a:chExt cx="3086100" cy="23629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AACC1D-54D5-4FAA-A6B3-9C9E8895A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91" b="86364" l="926" r="89815">
                          <a14:foregroundMark x1="6173" y1="31818" x2="7099" y2="65909"/>
                          <a14:foregroundMark x1="9568" y1="29545" x2="10494" y2="59091"/>
                          <a14:foregroundMark x1="16049" y1="29545" x2="16667" y2="31818"/>
                          <a14:foregroundMark x1="23765" y1="34091" x2="8333" y2="68182"/>
                          <a14:foregroundMark x1="8333" y1="68182" x2="14198" y2="47727"/>
                          <a14:foregroundMark x1="25926" y1="29545" x2="25617" y2="68182"/>
                          <a14:foregroundMark x1="26235" y1="27273" x2="25000" y2="70455"/>
                          <a14:foregroundMark x1="21914" y1="68182" x2="12654" y2="72727"/>
                          <a14:foregroundMark x1="7099" y1="77273" x2="7716" y2="36364"/>
                          <a14:foregroundMark x1="26852" y1="56818" x2="28395" y2="72727"/>
                          <a14:foregroundMark x1="2778" y1="27273" x2="926" y2="56818"/>
                          <a14:backgroundMark x1="92593" y1="15909" x2="79321" y2="81818"/>
                          <a14:backgroundMark x1="79321" y1="81818" x2="78395" y2="81818"/>
                          <a14:backgroundMark x1="76543" y1="27273" x2="74074" y2="909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207395"/>
              <a:ext cx="3086100" cy="419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A6A567-7781-4240-AE49-DA65A27F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88636" l="3086" r="89815">
                          <a14:foregroundMark x1="35494" y1="47727" x2="8642" y2="59091"/>
                          <a14:foregroundMark x1="8642" y1="59091" x2="23765" y2="15909"/>
                          <a14:foregroundMark x1="23765" y1="15909" x2="42593" y2="22727"/>
                          <a14:foregroundMark x1="42593" y1="22727" x2="27469" y2="63636"/>
                          <a14:foregroundMark x1="27469" y1="63636" x2="11420" y2="45455"/>
                          <a14:foregroundMark x1="11420" y1="45455" x2="3086" y2="54545"/>
                          <a14:foregroundMark x1="44136" y1="61364" x2="43827" y2="61364"/>
                          <a14:foregroundMark x1="42593" y1="40909" x2="44136" y2="77273"/>
                          <a14:foregroundMark x1="42593" y1="31818" x2="45370" y2="65909"/>
                          <a14:backgroundMark x1="99074" y1="6818" x2="86728" y2="90909"/>
                          <a14:backgroundMark x1="86728" y1="90909" x2="99691" y2="318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551882"/>
              <a:ext cx="3086100" cy="419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9D55B1-A859-4047-9A65-F5EAC4EA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97727" l="1852" r="89815">
                          <a14:foregroundMark x1="40123" y1="2273" x2="28086" y2="95455"/>
                          <a14:foregroundMark x1="28086" y1="95455" x2="10494" y2="18182"/>
                          <a14:foregroundMark x1="10494" y1="18182" x2="41975" y2="72727"/>
                          <a14:foregroundMark x1="41975" y1="72727" x2="18827" y2="72727"/>
                          <a14:foregroundMark x1="18827" y1="72727" x2="4012" y2="36364"/>
                          <a14:foregroundMark x1="4012" y1="36364" x2="5556" y2="72727"/>
                          <a14:foregroundMark x1="1852" y1="29545" x2="3086" y2="977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2938145"/>
              <a:ext cx="3086100" cy="4191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8E8051-73DE-4774-98C9-63DA8AF3F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6364" l="0" r="89815">
                          <a14:foregroundMark x1="3395" y1="36364" x2="24691" y2="61364"/>
                          <a14:foregroundMark x1="24691" y1="61364" x2="7716" y2="34091"/>
                          <a14:foregroundMark x1="7716" y1="34091" x2="27469" y2="50000"/>
                          <a14:foregroundMark x1="27469" y1="50000" x2="10802" y2="88636"/>
                          <a14:foregroundMark x1="10802" y1="88636" x2="4012" y2="65909"/>
                          <a14:foregroundMark x1="35185" y1="9091" x2="24074" y2="90909"/>
                          <a14:foregroundMark x1="24074" y1="90909" x2="8025" y2="63636"/>
                          <a14:foregroundMark x1="8025" y1="63636" x2="0" y2="2273"/>
                          <a14:foregroundMark x1="37346" y1="0" x2="30864" y2="63636"/>
                          <a14:foregroundMark x1="37346" y1="18182" x2="33951" y2="795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357751"/>
              <a:ext cx="3086100" cy="419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550DEB-C5FE-4F7D-91CD-E1CA75D1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273" b="95455" l="1852" r="89815">
                          <a14:foregroundMark x1="32099" y1="15909" x2="20679" y2="95455"/>
                          <a14:foregroundMark x1="20679" y1="95455" x2="5247" y2="88636"/>
                          <a14:foregroundMark x1="5247" y1="88636" x2="4321" y2="36364"/>
                          <a14:foregroundMark x1="27469" y1="18182" x2="8333" y2="59091"/>
                          <a14:foregroundMark x1="8333" y1="59091" x2="27160" y2="59091"/>
                          <a14:foregroundMark x1="27160" y1="59091" x2="8025" y2="70455"/>
                          <a14:foregroundMark x1="8025" y1="70455" x2="24074" y2="13636"/>
                          <a14:foregroundMark x1="24074" y1="13636" x2="7099" y2="47727"/>
                          <a14:foregroundMark x1="7099" y1="47727" x2="22222" y2="2273"/>
                          <a14:foregroundMark x1="22222" y1="2273" x2="9877" y2="45455"/>
                          <a14:foregroundMark x1="27778" y1="54545" x2="27160" y2="77273"/>
                          <a14:foregroundMark x1="4012" y1="52273" x2="1852" y2="954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3728933"/>
              <a:ext cx="3086100" cy="4191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50EF2C-DC3D-4090-8C14-466022CAD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091" b="88636" l="1543" r="89815">
                          <a14:foregroundMark x1="35494" y1="36364" x2="18827" y2="93182"/>
                          <a14:foregroundMark x1="18827" y1="93182" x2="35802" y2="34091"/>
                          <a14:foregroundMark x1="35802" y1="34091" x2="20062" y2="47727"/>
                          <a14:foregroundMark x1="20062" y1="47727" x2="38272" y2="4545"/>
                          <a14:foregroundMark x1="38272" y1="4545" x2="28395" y2="95455"/>
                          <a14:foregroundMark x1="28395" y1="95455" x2="17901" y2="2273"/>
                          <a14:foregroundMark x1="17901" y1="2273" x2="4938" y2="95455"/>
                          <a14:foregroundMark x1="4938" y1="95455" x2="15432" y2="6818"/>
                          <a14:foregroundMark x1="15432" y1="6818" x2="4938" y2="93182"/>
                          <a14:foregroundMark x1="4938" y1="93182" x2="17593" y2="4545"/>
                          <a14:foregroundMark x1="17593" y1="4545" x2="2160" y2="9091"/>
                          <a14:foregroundMark x1="2160" y1="9091" x2="1543" y2="47727"/>
                          <a14:backgroundMark x1="91975" y1="2273" x2="79938" y2="84091"/>
                          <a14:backgroundMark x1="79938" y1="84091" x2="79938" y2="0"/>
                          <a14:backgroundMark x1="77778" y1="9091" x2="77469" y2="15909"/>
                          <a14:backgroundMark x1="73765" y1="22727" x2="67901" y2="136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0" y="4151275"/>
              <a:ext cx="3086100" cy="419100"/>
            </a:xfrm>
            <a:prstGeom prst="rect">
              <a:avLst/>
            </a:prstGeom>
          </p:spPr>
        </p:pic>
      </p:grp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AFE3F688-88C3-412C-9491-31940E8CD51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28F9D6-E1C7-4154-A0C4-4C5F9BF7420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biLevel thresh="50000"/>
          </a:blip>
          <a:srcRect l="-15124" t="82889" r="31399" b="5157"/>
          <a:stretch/>
        </p:blipFill>
        <p:spPr>
          <a:xfrm>
            <a:off x="-1340270" y="1144588"/>
            <a:ext cx="5741892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277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Century Gothic</vt:lpstr>
      <vt:lpstr>Office Theme</vt:lpstr>
      <vt:lpstr>Hand Printed Names Recognition</vt:lpstr>
      <vt:lpstr>Agenda</vt:lpstr>
      <vt:lpstr>Optical Character Recognition (OCR)</vt:lpstr>
      <vt:lpstr>PowerPoint Presentation</vt:lpstr>
      <vt:lpstr>Datasets</vt:lpstr>
      <vt:lpstr>Machine Learning Models Performance</vt:lpstr>
      <vt:lpstr>Machine Learning Models</vt:lpstr>
      <vt:lpstr>Hand Printed Names Recognition</vt:lpstr>
      <vt:lpstr>Model Evaluation</vt:lpstr>
      <vt:lpstr>Next Steps</vt:lpstr>
      <vt:lpstr>Webb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Printed Names Transcriptions</dc:title>
  <dc:creator>Edward De Jesus</dc:creator>
  <cp:lastModifiedBy>Edward De Jesus</cp:lastModifiedBy>
  <cp:revision>22</cp:revision>
  <dcterms:created xsi:type="dcterms:W3CDTF">2021-02-12T00:12:17Z</dcterms:created>
  <dcterms:modified xsi:type="dcterms:W3CDTF">2021-02-14T18:21:19Z</dcterms:modified>
</cp:coreProperties>
</file>