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2"/>
  </p:sldMasterIdLst>
  <p:notesMasterIdLst>
    <p:notesMasterId r:id="rId19"/>
  </p:notesMasterIdLst>
  <p:handoutMasterIdLst>
    <p:handoutMasterId r:id="rId20"/>
  </p:handoutMasterIdLst>
  <p:sldIdLst>
    <p:sldId id="257" r:id="rId3"/>
    <p:sldId id="258" r:id="rId4"/>
    <p:sldId id="279" r:id="rId5"/>
    <p:sldId id="278" r:id="rId6"/>
    <p:sldId id="280" r:id="rId7"/>
    <p:sldId id="277" r:id="rId8"/>
    <p:sldId id="281" r:id="rId9"/>
    <p:sldId id="283" r:id="rId10"/>
    <p:sldId id="282" r:id="rId11"/>
    <p:sldId id="284" r:id="rId12"/>
    <p:sldId id="285" r:id="rId13"/>
    <p:sldId id="286" r:id="rId14"/>
    <p:sldId id="292" r:id="rId15"/>
    <p:sldId id="274" r:id="rId16"/>
    <p:sldId id="291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4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0514B-7DA6-46D4-AB04-950F4B0C2018}" type="datetimeFigureOut">
              <a:rPr lang="pt-BR" smtClean="0"/>
              <a:t>30/11/2017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57503-65D2-4E0A-AF18-619207A4EDC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5772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68D16-D0B6-4A14-98CD-A415AB9FD157}" type="datetimeFigureOut">
              <a:rPr lang="pt-BR" smtClean="0"/>
              <a:t>30/11/2017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1F0A5-A325-4758-B9C0-B23D8DB2CAC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4765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1F0A5-A325-4758-B9C0-B23D8DB2CAC7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5737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1F0A5-A325-4758-B9C0-B23D8DB2CAC7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6661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1F0A5-A325-4758-B9C0-B23D8DB2CAC7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9727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1F0A5-A325-4758-B9C0-B23D8DB2CAC7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7722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1F0A5-A325-4758-B9C0-B23D8DB2CAC7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5651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1F0A5-A325-4758-B9C0-B23D8DB2CAC7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1627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1F0A5-A325-4758-B9C0-B23D8DB2CAC7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8949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1F0A5-A325-4758-B9C0-B23D8DB2CAC7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1067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1F0A5-A325-4758-B9C0-B23D8DB2CAC7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500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1F0A5-A325-4758-B9C0-B23D8DB2CAC7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363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1F0A5-A325-4758-B9C0-B23D8DB2CAC7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6246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1F0A5-A325-4758-B9C0-B23D8DB2CAC7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3294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1F0A5-A325-4758-B9C0-B23D8DB2CAC7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8862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1F0A5-A325-4758-B9C0-B23D8DB2CAC7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8210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B620-D441-47E6-A277-73F7A30E32E5}" type="datetime1">
              <a:rPr lang="pt-BR" smtClean="0"/>
              <a:t>30/11/2017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68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FF1A-5668-42CD-A0E9-7BC3A64E5AB3}" type="datetime1">
              <a:rPr lang="pt-BR" smtClean="0"/>
              <a:t>30/11/2017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946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38DA-3664-4032-82D1-6B89CFA44425}" type="datetime1">
              <a:rPr lang="pt-BR" smtClean="0"/>
              <a:t>30/11/2017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489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BFD1-370B-487A-B1CE-361FA9CA7FE5}" type="datetime1">
              <a:rPr lang="pt-BR" smtClean="0"/>
              <a:t>30/11/2017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936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F9CA-379F-4CCC-83E8-609135485C4A}" type="datetime1">
              <a:rPr lang="pt-BR" smtClean="0"/>
              <a:t>30/11/2017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08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2F18-CA70-4AE5-9F71-02384F2F9212}" type="datetime1">
              <a:rPr lang="pt-BR" smtClean="0"/>
              <a:t>30/11/2017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341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F05C-64F8-45F3-A2D0-DE4FE140DAA2}" type="datetime1">
              <a:rPr lang="pt-BR" smtClean="0"/>
              <a:t>30/11/2017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765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4B17-3E71-4698-AD54-3F198688CF67}" type="datetime1">
              <a:rPr lang="pt-BR" smtClean="0"/>
              <a:t>30/11/2017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920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26A0-BD05-43C2-9DEE-09825EB59331}" type="datetime1">
              <a:rPr lang="pt-BR" smtClean="0"/>
              <a:t>30/11/2017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326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3A745C-A8A2-4FB3-97E6-DFA9D82BCACE}" type="datetime1">
              <a:rPr lang="pt-BR" smtClean="0"/>
              <a:t>30/11/2017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C7A5AD-5AEC-42D0-A3BE-F46B405763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963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231B-4224-4DA5-A06B-E23953875C9F}" type="datetime1">
              <a:rPr lang="pt-BR" smtClean="0"/>
              <a:t>30/11/2017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93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DFEFCC-7E62-4F2B-B0EB-5B3E343E6152}" type="datetime1">
              <a:rPr lang="pt-BR" smtClean="0"/>
              <a:t>30/11/2017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C7A5AD-5AEC-42D0-A3BE-F46B40576360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0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iagrama%20de%20Casos%20de%20Uso.p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Diagrama%20de%20Classes.png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Retângulo 8"/>
          <p:cNvSpPr>
            <a:spLocks noGrp="1" noChangeArrowheads="1"/>
          </p:cNvSpPr>
          <p:nvPr>
            <p:ph type="ctrTitle"/>
          </p:nvPr>
        </p:nvSpPr>
        <p:spPr>
          <a:xfrm>
            <a:off x="1004552" y="2562896"/>
            <a:ext cx="10151128" cy="1762216"/>
          </a:xfrm>
        </p:spPr>
        <p:txBody>
          <a:bodyPr>
            <a:normAutofit/>
          </a:bodyPr>
          <a:lstStyle/>
          <a:p>
            <a:pPr algn="r" defTabSz="457200">
              <a:spcBef>
                <a:spcPts val="0"/>
              </a:spcBef>
            </a:pPr>
            <a:r>
              <a:rPr lang="pt-BR" sz="5400" dirty="0">
                <a:solidFill>
                  <a:schemeClr val="tx1"/>
                </a:solidFill>
                <a:latin typeface="Trebuchet MS"/>
              </a:rPr>
              <a:t>Colabore: </a:t>
            </a:r>
            <a:r>
              <a:rPr lang="pt-BR" sz="5400" i="1" dirty="0">
                <a:solidFill>
                  <a:schemeClr val="tx1"/>
                </a:solidFill>
                <a:latin typeface="Trebuchet MS"/>
              </a:rPr>
              <a:t>Uma Aplicação para os Interessados em Compartilhar</a:t>
            </a:r>
            <a:endParaRPr lang="pt-BR" sz="5400" b="0" i="1" dirty="0">
              <a:solidFill>
                <a:schemeClr val="tx1"/>
              </a:solidFill>
              <a:latin typeface="Trebuchet MS"/>
            </a:endParaRPr>
          </a:p>
        </p:txBody>
      </p:sp>
      <p:sp>
        <p:nvSpPr>
          <p:cNvPr id="89097" name="Retângulo 9"/>
          <p:cNvSpPr>
            <a:spLocks noGrp="1" noChangeArrowheads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 fontScale="85000" lnSpcReduction="20000"/>
          </a:bodyPr>
          <a:lstStyle/>
          <a:p>
            <a:pPr marL="0" indent="0" algn="r">
              <a:buNone/>
            </a:pPr>
            <a:r>
              <a:rPr lang="pt-BR" b="1" i="0" dirty="0"/>
              <a:t>Componentes:</a:t>
            </a:r>
          </a:p>
          <a:p>
            <a:pPr marL="0" indent="0" algn="r">
              <a:buNone/>
            </a:pPr>
            <a:r>
              <a:rPr lang="pt-BR" b="0" dirty="0">
                <a:solidFill>
                  <a:schemeClr val="tx1"/>
                </a:solidFill>
              </a:rPr>
              <a:t>Amaury Alexandrino da Costa</a:t>
            </a:r>
          </a:p>
          <a:p>
            <a:pPr marL="0" indent="0" algn="r">
              <a:buNone/>
            </a:pPr>
            <a:r>
              <a:rPr lang="pt-BR" b="0" i="0" dirty="0">
                <a:solidFill>
                  <a:schemeClr val="tx1"/>
                </a:solidFill>
              </a:rPr>
              <a:t>Guilherme </a:t>
            </a:r>
            <a:r>
              <a:rPr lang="pt-BR" b="0" i="0" dirty="0" err="1">
                <a:solidFill>
                  <a:schemeClr val="tx1"/>
                </a:solidFill>
              </a:rPr>
              <a:t>sanzio</a:t>
            </a:r>
            <a:r>
              <a:rPr lang="pt-BR" b="0" i="0" dirty="0">
                <a:solidFill>
                  <a:schemeClr val="tx1"/>
                </a:solidFill>
              </a:rPr>
              <a:t> Menezes </a:t>
            </a:r>
            <a:r>
              <a:rPr lang="pt-BR" b="0" i="0" dirty="0" err="1">
                <a:solidFill>
                  <a:schemeClr val="tx1"/>
                </a:solidFill>
              </a:rPr>
              <a:t>Zallio</a:t>
            </a:r>
            <a:endParaRPr lang="pt-BR" b="0" i="0" dirty="0">
              <a:solidFill>
                <a:schemeClr val="tx1"/>
              </a:solidFill>
            </a:endParaRPr>
          </a:p>
          <a:p>
            <a:pPr marL="0" indent="0" algn="r">
              <a:buNone/>
            </a:pPr>
            <a:endParaRPr lang="pt-BR" b="0" i="0" dirty="0">
              <a:solidFill>
                <a:schemeClr val="tx1"/>
              </a:solidFill>
            </a:endParaRPr>
          </a:p>
          <a:p>
            <a:pPr marL="0" indent="0" algn="r">
              <a:buNone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428" y="765740"/>
            <a:ext cx="1981375" cy="1797156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BR" sz="2400" smtClean="0"/>
              <a:t>1</a:t>
            </a:fld>
            <a:endParaRPr lang="pt-BR" sz="24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F6AAF17-7926-4220-9177-BE6AFC897CD6}"/>
              </a:ext>
            </a:extLst>
          </p:cNvPr>
          <p:cNvSpPr/>
          <p:nvPr/>
        </p:nvSpPr>
        <p:spPr>
          <a:xfrm>
            <a:off x="6623862" y="5729130"/>
            <a:ext cx="4531818" cy="2757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pt-BR" sz="1600" cap="all" spc="200" dirty="0">
                <a:latin typeface="+mj-lt"/>
              </a:rPr>
              <a:t>8º PERÍODO - SISTEMAS DE INFORMAÇÃO</a:t>
            </a:r>
          </a:p>
        </p:txBody>
      </p:sp>
    </p:spTree>
    <p:extLst>
      <p:ext uri="{BB962C8B-B14F-4D97-AF65-F5344CB8AC3E}">
        <p14:creationId xmlns:p14="http://schemas.microsoft.com/office/powerpoint/2010/main" val="238795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tângulo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457200">
              <a:spcBef>
                <a:spcPts val="0"/>
              </a:spcBef>
              <a:buNone/>
            </a:pPr>
            <a:r>
              <a:rPr lang="pt-BR" sz="4400" b="0" i="0" dirty="0">
                <a:solidFill>
                  <a:schemeClr val="tx1"/>
                </a:solidFill>
                <a:latin typeface="Trebuchet MS"/>
                <a:ea typeface="+mj-ea"/>
                <a:cs typeface="+mj-cs"/>
              </a:rPr>
              <a:t>Metodologia</a:t>
            </a:r>
          </a:p>
        </p:txBody>
      </p:sp>
      <p:sp>
        <p:nvSpPr>
          <p:cNvPr id="86019" name="Retângulo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r>
              <a:rPr lang="pt-BR" sz="2800" b="0" i="0" dirty="0">
                <a:solidFill>
                  <a:schemeClr val="tx1"/>
                </a:solidFill>
                <a:latin typeface="Trebuchet MS"/>
                <a:ea typeface="+mn-ea"/>
                <a:cs typeface="+mn-cs"/>
              </a:rPr>
              <a:t> Ambiente de Desenvolvimento:</a:t>
            </a:r>
          </a:p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None/>
            </a:pPr>
            <a:r>
              <a:rPr lang="pt-BR" sz="2800" dirty="0">
                <a:solidFill>
                  <a:schemeClr val="tx1"/>
                </a:solidFill>
                <a:latin typeface="Trebuchet MS"/>
              </a:rPr>
              <a:t> </a:t>
            </a:r>
            <a:endParaRPr lang="pt-BR" sz="2800" b="0" i="0" dirty="0">
              <a:solidFill>
                <a:schemeClr val="tx1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BR" sz="2400" b="1" smtClean="0"/>
              <a:t>10</a:t>
            </a:fld>
            <a:endParaRPr lang="pt-BR" sz="24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15" y="5240832"/>
            <a:ext cx="1018282" cy="923607"/>
          </a:xfrm>
          <a:prstGeom prst="rect">
            <a:avLst/>
          </a:prstGeom>
        </p:spPr>
      </p:pic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148011"/>
              </p:ext>
            </p:extLst>
          </p:nvPr>
        </p:nvGraphicFramePr>
        <p:xfrm>
          <a:off x="2768197" y="2486045"/>
          <a:ext cx="6131104" cy="3530722"/>
        </p:xfrm>
        <a:graphic>
          <a:graphicData uri="http://schemas.openxmlformats.org/drawingml/2006/table">
            <a:tbl>
              <a:tblPr/>
              <a:tblGrid>
                <a:gridCol w="3142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8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3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 b="1" dirty="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Funcionalidade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 b="1" dirty="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Ferramenta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38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800" dirty="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Banco de Dados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80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MySQL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38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800" dirty="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Diagramas UML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80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Astah Community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38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800" dirty="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Programação </a:t>
                      </a:r>
                      <a:r>
                        <a:rPr lang="pt-BR" sz="1800" i="1" dirty="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Web</a:t>
                      </a:r>
                      <a:r>
                        <a:rPr lang="pt-BR" sz="1800" dirty="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(Servidor)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800" i="1" dirty="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Framework</a:t>
                      </a:r>
                      <a:r>
                        <a:rPr lang="pt-BR" sz="1800" dirty="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ASP .NET MVC 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877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800" dirty="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Programação para Dispositivo (Cliente)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i="1" dirty="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Framework</a:t>
                      </a:r>
                      <a:r>
                        <a:rPr lang="en-US" sz="1800" dirty="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Ionic v1 com </a:t>
                      </a:r>
                      <a:r>
                        <a:rPr lang="en-US" sz="1800" dirty="0" err="1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AngularJS</a:t>
                      </a:r>
                      <a:endParaRPr lang="pt-BR" sz="1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38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80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Sistemas Operacionais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800" dirty="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Windows 7 /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259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tângulo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457200">
              <a:spcBef>
                <a:spcPts val="0"/>
              </a:spcBef>
              <a:buNone/>
            </a:pPr>
            <a:r>
              <a:rPr lang="pt-BR" sz="4400" b="0" i="0" dirty="0">
                <a:solidFill>
                  <a:schemeClr val="tx1"/>
                </a:solidFill>
                <a:latin typeface="Trebuchet MS"/>
                <a:ea typeface="+mj-ea"/>
                <a:cs typeface="+mj-cs"/>
              </a:rPr>
              <a:t>Desenvolvimento</a:t>
            </a:r>
          </a:p>
        </p:txBody>
      </p:sp>
      <p:sp>
        <p:nvSpPr>
          <p:cNvPr id="86019" name="Retângulo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r>
              <a:rPr lang="pt-BR" sz="2800" b="0" i="0" dirty="0">
                <a:solidFill>
                  <a:schemeClr val="tx1"/>
                </a:solidFill>
                <a:latin typeface="Trebuchet MS"/>
                <a:ea typeface="+mn-ea"/>
                <a:cs typeface="+mn-cs"/>
              </a:rPr>
              <a:t> Levantamento de Requisitos (principais):</a:t>
            </a:r>
          </a:p>
          <a:p>
            <a:pPr lvl="1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r>
              <a:rPr lang="pt-BR" sz="2600" b="0" i="0" dirty="0">
                <a:solidFill>
                  <a:schemeClr val="tx1"/>
                </a:solidFill>
                <a:latin typeface="Trebuchet MS"/>
                <a:ea typeface="+mn-ea"/>
                <a:cs typeface="+mn-cs"/>
              </a:rPr>
              <a:t> Cadastrar Carona.</a:t>
            </a:r>
          </a:p>
          <a:p>
            <a:pPr lvl="1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r>
              <a:rPr lang="pt-BR" sz="2600" dirty="0">
                <a:solidFill>
                  <a:schemeClr val="tx1"/>
                </a:solidFill>
                <a:latin typeface="Trebuchet MS"/>
              </a:rPr>
              <a:t> Buscar Carona.</a:t>
            </a:r>
          </a:p>
          <a:p>
            <a:pPr lvl="1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r>
              <a:rPr lang="pt-BR" sz="2600" b="0" i="0" dirty="0">
                <a:solidFill>
                  <a:schemeClr val="tx1"/>
                </a:solidFill>
                <a:latin typeface="Trebuchet MS"/>
                <a:ea typeface="+mn-ea"/>
                <a:cs typeface="+mn-cs"/>
              </a:rPr>
              <a:t> S</a:t>
            </a:r>
            <a:r>
              <a:rPr lang="pt-BR" sz="2600" dirty="0">
                <a:solidFill>
                  <a:schemeClr val="tx1"/>
                </a:solidFill>
                <a:latin typeface="Trebuchet MS"/>
              </a:rPr>
              <a:t>olicitar Carona.</a:t>
            </a:r>
          </a:p>
          <a:p>
            <a:pPr lvl="1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r>
              <a:rPr lang="pt-BR" sz="2600" b="0" i="0" dirty="0">
                <a:solidFill>
                  <a:schemeClr val="tx1"/>
                </a:solidFill>
                <a:latin typeface="Trebuchet MS"/>
                <a:ea typeface="+mn-ea"/>
                <a:cs typeface="+mn-cs"/>
              </a:rPr>
              <a:t> Gerar notificações.</a:t>
            </a:r>
          </a:p>
          <a:p>
            <a:pPr lvl="1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r>
              <a:rPr lang="pt-BR" sz="2600" dirty="0">
                <a:solidFill>
                  <a:schemeClr val="tx1"/>
                </a:solidFill>
                <a:latin typeface="Trebuchet MS"/>
              </a:rPr>
              <a:t> Avaliar Carona.</a:t>
            </a:r>
            <a:endParaRPr lang="pt-BR" sz="2600" b="0" i="0" dirty="0">
              <a:solidFill>
                <a:schemeClr val="tx1"/>
              </a:solidFill>
              <a:latin typeface="Trebuchet MS"/>
              <a:ea typeface="+mn-ea"/>
              <a:cs typeface="+mn-cs"/>
            </a:endParaRPr>
          </a:p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None/>
            </a:pPr>
            <a:endParaRPr lang="pt-BR" sz="2800" b="0" i="0" dirty="0">
              <a:solidFill>
                <a:schemeClr val="tx1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BR" sz="2400" b="1" smtClean="0"/>
              <a:t>11</a:t>
            </a:fld>
            <a:endParaRPr lang="pt-BR" sz="24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15" y="5240832"/>
            <a:ext cx="1018282" cy="92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23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tângulo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457200">
              <a:spcBef>
                <a:spcPts val="0"/>
              </a:spcBef>
              <a:buNone/>
            </a:pPr>
            <a:r>
              <a:rPr lang="pt-BR" sz="4400" b="0" i="0" dirty="0">
                <a:solidFill>
                  <a:schemeClr val="tx1"/>
                </a:solidFill>
                <a:latin typeface="Trebuchet MS"/>
                <a:ea typeface="+mj-ea"/>
                <a:cs typeface="+mj-cs"/>
              </a:rPr>
              <a:t>Desenvolvimento</a:t>
            </a:r>
          </a:p>
        </p:txBody>
      </p:sp>
      <p:sp>
        <p:nvSpPr>
          <p:cNvPr id="86019" name="Retângulo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r>
              <a:rPr lang="pt-BR" sz="2800" b="0" i="0" dirty="0">
                <a:solidFill>
                  <a:schemeClr val="tx1"/>
                </a:solidFill>
                <a:latin typeface="Trebuchet MS"/>
                <a:ea typeface="+mn-ea"/>
                <a:cs typeface="+mn-cs"/>
              </a:rPr>
              <a:t> Modelagem do Sistema (UML):</a:t>
            </a:r>
          </a:p>
          <a:p>
            <a:pPr lvl="1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r>
              <a:rPr lang="pt-BR" sz="2600" dirty="0">
                <a:solidFill>
                  <a:schemeClr val="tx1"/>
                </a:solidFill>
                <a:latin typeface="Trebuchet MS"/>
              </a:rPr>
              <a:t> </a:t>
            </a:r>
            <a:r>
              <a:rPr lang="pt-BR" sz="2600" dirty="0">
                <a:solidFill>
                  <a:schemeClr val="tx1"/>
                </a:solidFill>
                <a:latin typeface="Trebuchet MS"/>
                <a:hlinkClick r:id="rId3" action="ppaction://hlinkfile"/>
              </a:rPr>
              <a:t>Diagrama de Casos de Uso</a:t>
            </a:r>
            <a:endParaRPr lang="pt-BR" sz="2600" dirty="0">
              <a:solidFill>
                <a:schemeClr val="tx1"/>
              </a:solidFill>
              <a:latin typeface="Trebuchet MS"/>
            </a:endParaRPr>
          </a:p>
          <a:p>
            <a:pPr lvl="1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r>
              <a:rPr lang="pt-BR" sz="2600" b="0" i="0" dirty="0">
                <a:solidFill>
                  <a:schemeClr val="tx1"/>
                </a:solidFill>
                <a:latin typeface="Trebuchet MS"/>
                <a:ea typeface="+mn-ea"/>
                <a:cs typeface="+mn-cs"/>
              </a:rPr>
              <a:t> </a:t>
            </a:r>
            <a:r>
              <a:rPr lang="pt-BR" sz="2600" b="0" i="0" dirty="0">
                <a:solidFill>
                  <a:schemeClr val="tx1"/>
                </a:solidFill>
                <a:latin typeface="Trebuchet MS"/>
                <a:ea typeface="+mn-ea"/>
                <a:cs typeface="+mn-cs"/>
                <a:hlinkClick r:id="rId4" action="ppaction://hlinkfile"/>
              </a:rPr>
              <a:t>Diagrama de Classes</a:t>
            </a:r>
            <a:endParaRPr lang="pt-BR" sz="2600" b="0" i="0" dirty="0">
              <a:solidFill>
                <a:schemeClr val="tx1"/>
              </a:solidFill>
              <a:latin typeface="Trebuchet MS"/>
              <a:ea typeface="+mn-ea"/>
              <a:cs typeface="+mn-cs"/>
            </a:endParaRPr>
          </a:p>
          <a:p>
            <a:pPr algn="l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endParaRPr lang="pt-BR" sz="2800" b="0" i="0" dirty="0">
              <a:solidFill>
                <a:schemeClr val="tx1"/>
              </a:solidFill>
              <a:latin typeface="Trebuchet MS"/>
              <a:ea typeface="+mn-ea"/>
              <a:cs typeface="+mn-cs"/>
            </a:endParaRPr>
          </a:p>
          <a:p>
            <a:pPr algn="l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endParaRPr lang="pt-BR" sz="2800" b="0" i="0" dirty="0">
              <a:solidFill>
                <a:schemeClr val="tx1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BR" sz="2400" b="1" smtClean="0"/>
              <a:t>12</a:t>
            </a:fld>
            <a:endParaRPr lang="pt-BR" sz="24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15" y="5240832"/>
            <a:ext cx="1018282" cy="92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43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8331D47-DE7A-4F51-9D59-FD68F3BDD2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DEDC60-6312-4214-B219-E46479D7E13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2A1B31-DB63-435D-93E6-9712CDFB20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C8A6700-138A-4B28-A602-3F593BB49E7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EEBE6E-D1AD-4689-87A2-E59CE55BF5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339824" y="0"/>
            <a:ext cx="68583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8B253D-B2B5-4BE7-A40D-3382AACBB7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81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0978E81-48A2-4933-975D-7091DDCBCA1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61343" y="4343400"/>
            <a:ext cx="5202616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B836096F-4234-4A9A-BCEC-C7AA64A77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438" y="2542032"/>
            <a:ext cx="2839209" cy="19580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9AA1978-A617-4379-8051-8F0EC4306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1344" y="758952"/>
            <a:ext cx="5542398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>
                <a:solidFill>
                  <a:srgbClr val="FFFFFF"/>
                </a:solidFill>
              </a:rPr>
              <a:t>Apresentação do Aplicativo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F077E1-A66E-4F0C-B4F0-7E05087E9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61343" y="4455620"/>
            <a:ext cx="5542399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Colabore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888238-E411-454D-8DA4-77550458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3639" y="6459785"/>
            <a:ext cx="7804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DEC7A5AD-5AEC-42D0-A3BE-F46B40576360}" type="slidenum">
              <a:rPr lang="en-US" smtClean="0"/>
              <a:pPr defTabSz="457200"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48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tângulo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457200">
              <a:spcBef>
                <a:spcPts val="0"/>
              </a:spcBef>
              <a:buNone/>
            </a:pPr>
            <a:r>
              <a:rPr lang="pt-BR" sz="4400" b="0" i="0" dirty="0">
                <a:solidFill>
                  <a:schemeClr val="tx1"/>
                </a:solidFill>
                <a:latin typeface="Trebuchet MS"/>
                <a:ea typeface="+mj-ea"/>
                <a:cs typeface="+mj-cs"/>
              </a:rPr>
              <a:t>Conclusão</a:t>
            </a:r>
          </a:p>
        </p:txBody>
      </p:sp>
      <p:sp>
        <p:nvSpPr>
          <p:cNvPr id="86019" name="Retângulo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r>
              <a:rPr lang="pt-BR" sz="2800" b="0" i="0" dirty="0">
                <a:solidFill>
                  <a:schemeClr val="tx1"/>
                </a:solidFill>
                <a:latin typeface="Trebuchet MS"/>
                <a:ea typeface="+mn-ea"/>
                <a:cs typeface="+mn-cs"/>
              </a:rPr>
              <a:t> Funcionalidades principais desenvolvidas.</a:t>
            </a:r>
          </a:p>
          <a:p>
            <a:pPr algn="l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r>
              <a:rPr lang="pt-BR" sz="2800" dirty="0">
                <a:solidFill>
                  <a:schemeClr val="tx1"/>
                </a:solidFill>
                <a:latin typeface="Trebuchet MS"/>
              </a:rPr>
              <a:t> Aplicativo não disponibilizado para uso geral.</a:t>
            </a:r>
          </a:p>
          <a:p>
            <a:pPr algn="l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r>
              <a:rPr lang="pt-BR" sz="2800" dirty="0">
                <a:solidFill>
                  <a:schemeClr val="tx1"/>
                </a:solidFill>
                <a:latin typeface="Trebuchet MS"/>
              </a:rPr>
              <a:t> Principais contribuições.</a:t>
            </a:r>
          </a:p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None/>
            </a:pPr>
            <a:endParaRPr lang="pt-BR" sz="2800" dirty="0">
              <a:solidFill>
                <a:schemeClr val="tx1"/>
              </a:solidFill>
              <a:latin typeface="Trebuchet MS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BR" sz="2400" b="1" smtClean="0"/>
              <a:t>14</a:t>
            </a:fld>
            <a:endParaRPr lang="pt-BR" sz="24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15" y="5240832"/>
            <a:ext cx="1018282" cy="92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52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tângulo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457200">
              <a:spcBef>
                <a:spcPts val="0"/>
              </a:spcBef>
              <a:buNone/>
            </a:pPr>
            <a:r>
              <a:rPr lang="pt-BR" sz="4400" b="0" i="0" dirty="0">
                <a:solidFill>
                  <a:schemeClr val="tx1"/>
                </a:solidFill>
                <a:latin typeface="Trebuchet MS"/>
                <a:ea typeface="+mj-ea"/>
                <a:cs typeface="+mj-cs"/>
              </a:rPr>
              <a:t>Conclusão</a:t>
            </a:r>
          </a:p>
        </p:txBody>
      </p:sp>
      <p:sp>
        <p:nvSpPr>
          <p:cNvPr id="86019" name="Retângulo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r>
              <a:rPr lang="pt-BR" sz="2800" b="0" i="0" dirty="0">
                <a:solidFill>
                  <a:schemeClr val="tx1"/>
                </a:solidFill>
                <a:latin typeface="Trebuchet MS"/>
                <a:ea typeface="+mn-ea"/>
                <a:cs typeface="+mn-cs"/>
              </a:rPr>
              <a:t> Trabalhos futuros:</a:t>
            </a:r>
          </a:p>
          <a:p>
            <a:pPr lvl="1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r>
              <a:rPr lang="pt-BR" sz="2600" dirty="0">
                <a:solidFill>
                  <a:schemeClr val="tx1"/>
                </a:solidFill>
                <a:latin typeface="Trebuchet MS"/>
              </a:rPr>
              <a:t> Mecanismo do bate-papo.</a:t>
            </a:r>
          </a:p>
          <a:p>
            <a:pPr lvl="1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r>
              <a:rPr lang="pt-BR" sz="2600" dirty="0">
                <a:solidFill>
                  <a:schemeClr val="tx1"/>
                </a:solidFill>
                <a:latin typeface="Trebuchet MS"/>
              </a:rPr>
              <a:t> Avaliação dos passageiros.</a:t>
            </a:r>
          </a:p>
          <a:p>
            <a:pPr lvl="1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r>
              <a:rPr lang="pt-BR" sz="2600" dirty="0">
                <a:solidFill>
                  <a:schemeClr val="tx1"/>
                </a:solidFill>
                <a:latin typeface="Trebuchet MS"/>
              </a:rPr>
              <a:t> Servidor próprio de imagens, áudios e vídeos.</a:t>
            </a:r>
          </a:p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None/>
            </a:pPr>
            <a:endParaRPr lang="pt-BR" sz="2800" dirty="0">
              <a:solidFill>
                <a:schemeClr val="tx1"/>
              </a:solidFill>
              <a:latin typeface="Trebuchet MS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BR" sz="2400" b="1" smtClean="0"/>
              <a:t>15</a:t>
            </a:fld>
            <a:endParaRPr lang="pt-BR" sz="24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15" y="5240832"/>
            <a:ext cx="1018282" cy="92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14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BR" sz="2400" b="1" smtClean="0"/>
              <a:t>16</a:t>
            </a:fld>
            <a:endParaRPr lang="pt-BR" sz="24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632" y="5292347"/>
            <a:ext cx="1018282" cy="923607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160655" y="0"/>
            <a:ext cx="5031345" cy="632352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24025" y="875351"/>
            <a:ext cx="69159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/>
              <a:t>OBRIGADO!!!</a:t>
            </a:r>
          </a:p>
        </p:txBody>
      </p:sp>
    </p:spTree>
    <p:extLst>
      <p:ext uri="{BB962C8B-B14F-4D97-AF65-F5344CB8AC3E}">
        <p14:creationId xmlns:p14="http://schemas.microsoft.com/office/powerpoint/2010/main" val="283514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tângulo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457200">
              <a:spcBef>
                <a:spcPts val="0"/>
              </a:spcBef>
              <a:buNone/>
            </a:pPr>
            <a:r>
              <a:rPr lang="pt-BR" sz="4400" b="0" i="0" dirty="0">
                <a:solidFill>
                  <a:schemeClr val="tx1"/>
                </a:solidFill>
                <a:latin typeface="Trebuchet MS"/>
                <a:ea typeface="+mj-ea"/>
                <a:cs typeface="+mj-cs"/>
              </a:rPr>
              <a:t>Sumário</a:t>
            </a:r>
          </a:p>
        </p:txBody>
      </p:sp>
      <p:sp>
        <p:nvSpPr>
          <p:cNvPr id="86019" name="Retângulo 3"/>
          <p:cNvSpPr>
            <a:spLocks noGrp="1" noChangeArrowheads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algn="l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r>
              <a:rPr lang="pt-BR" sz="2800" b="0" i="0" dirty="0">
                <a:solidFill>
                  <a:schemeClr val="tx1"/>
                </a:solidFill>
                <a:latin typeface="Trebuchet MS"/>
                <a:ea typeface="+mn-ea"/>
                <a:cs typeface="+mn-cs"/>
              </a:rPr>
              <a:t> Introdução</a:t>
            </a:r>
          </a:p>
          <a:p>
            <a:pPr algn="l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r>
              <a:rPr lang="pt-BR" sz="2800" dirty="0">
                <a:solidFill>
                  <a:schemeClr val="tx1"/>
                </a:solidFill>
                <a:latin typeface="Trebuchet MS"/>
              </a:rPr>
              <a:t> Problema</a:t>
            </a:r>
          </a:p>
          <a:p>
            <a:pPr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r>
              <a:rPr lang="pt-BR" sz="2800" dirty="0">
                <a:solidFill>
                  <a:schemeClr val="tx1"/>
                </a:solidFill>
                <a:latin typeface="Trebuchet MS"/>
              </a:rPr>
              <a:t> Objetivo</a:t>
            </a:r>
          </a:p>
          <a:p>
            <a:pPr algn="l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r>
              <a:rPr lang="pt-BR" sz="2800" b="0" i="0" dirty="0">
                <a:solidFill>
                  <a:schemeClr val="tx1"/>
                </a:solidFill>
                <a:latin typeface="Trebuchet MS"/>
                <a:ea typeface="+mn-ea"/>
                <a:cs typeface="+mn-cs"/>
              </a:rPr>
              <a:t> Justificativa</a:t>
            </a:r>
          </a:p>
          <a:p>
            <a:pPr algn="l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r>
              <a:rPr lang="pt-BR" sz="2800" b="0" i="0" dirty="0">
                <a:solidFill>
                  <a:schemeClr val="tx1"/>
                </a:solidFill>
                <a:latin typeface="Trebuchet MS"/>
                <a:ea typeface="+mn-ea"/>
                <a:cs typeface="+mn-cs"/>
              </a:rPr>
              <a:t> Referencial Teórico</a:t>
            </a:r>
          </a:p>
          <a:p>
            <a:pPr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r>
              <a:rPr lang="pt-BR" sz="2800" dirty="0">
                <a:solidFill>
                  <a:schemeClr val="tx1"/>
                </a:solidFill>
                <a:latin typeface="Trebuchet MS"/>
              </a:rPr>
              <a:t> Trabalhos Relacionados</a:t>
            </a:r>
          </a:p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None/>
            </a:pPr>
            <a:endParaRPr lang="pt-BR" sz="2800" dirty="0">
              <a:solidFill>
                <a:schemeClr val="tx1"/>
              </a:solidFill>
              <a:latin typeface="Trebuchet MS"/>
            </a:endParaRPr>
          </a:p>
          <a:p>
            <a:pPr algn="l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r>
              <a:rPr lang="pt-BR" sz="2800" dirty="0">
                <a:solidFill>
                  <a:schemeClr val="tx1"/>
                </a:solidFill>
                <a:latin typeface="Trebuchet MS"/>
              </a:rPr>
              <a:t> Metodologia</a:t>
            </a:r>
          </a:p>
          <a:p>
            <a:pPr algn="l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r>
              <a:rPr lang="pt-BR" sz="2800" dirty="0">
                <a:solidFill>
                  <a:schemeClr val="tx1"/>
                </a:solidFill>
                <a:latin typeface="Trebuchet MS"/>
              </a:rPr>
              <a:t> Desenvolvimento</a:t>
            </a:r>
          </a:p>
          <a:p>
            <a:pPr algn="l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r>
              <a:rPr lang="pt-BR" sz="2800" dirty="0">
                <a:solidFill>
                  <a:schemeClr val="tx1"/>
                </a:solidFill>
                <a:latin typeface="Trebuchet MS"/>
              </a:rPr>
              <a:t> Apresentação do Aplicativo</a:t>
            </a:r>
          </a:p>
          <a:p>
            <a:pPr algn="l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r>
              <a:rPr lang="pt-BR" sz="2800" dirty="0">
                <a:solidFill>
                  <a:schemeClr val="tx1"/>
                </a:solidFill>
                <a:latin typeface="Trebuchet MS"/>
              </a:rPr>
              <a:t> Conclusão</a:t>
            </a:r>
          </a:p>
          <a:p>
            <a:pPr algn="l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endParaRPr lang="pt-BR" sz="2800" b="0" i="0" dirty="0">
              <a:solidFill>
                <a:schemeClr val="tx1"/>
              </a:solidFill>
              <a:latin typeface="Trebuchet MS"/>
              <a:ea typeface="+mn-ea"/>
              <a:cs typeface="+mn-cs"/>
            </a:endParaRPr>
          </a:p>
          <a:p>
            <a:pPr algn="l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endParaRPr lang="pt-BR" sz="2800" dirty="0">
              <a:solidFill>
                <a:schemeClr val="tx1"/>
              </a:solidFill>
              <a:latin typeface="Trebuchet MS"/>
            </a:endParaRPr>
          </a:p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None/>
            </a:pPr>
            <a:endParaRPr lang="pt-BR" sz="2800" b="0" i="0" dirty="0">
              <a:solidFill>
                <a:schemeClr val="tx1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BR" sz="2400" b="1" smtClean="0"/>
              <a:t>2</a:t>
            </a:fld>
            <a:endParaRPr lang="pt-BR" sz="24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15" y="5240832"/>
            <a:ext cx="1018282" cy="92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6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tângulo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457200">
              <a:spcBef>
                <a:spcPts val="0"/>
              </a:spcBef>
              <a:buNone/>
            </a:pPr>
            <a:r>
              <a:rPr lang="pt-BR" sz="4400" b="0" i="0" dirty="0">
                <a:solidFill>
                  <a:schemeClr val="tx1"/>
                </a:solidFill>
                <a:latin typeface="Trebuchet MS"/>
                <a:ea typeface="+mj-ea"/>
                <a:cs typeface="+mj-cs"/>
              </a:rPr>
              <a:t>Introdução</a:t>
            </a:r>
          </a:p>
        </p:txBody>
      </p:sp>
      <p:sp>
        <p:nvSpPr>
          <p:cNvPr id="86019" name="Retângulo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r>
              <a:rPr lang="pt-BR" sz="2800" b="0" i="0" dirty="0">
                <a:solidFill>
                  <a:schemeClr val="tx1"/>
                </a:solidFill>
                <a:latin typeface="Trebuchet MS"/>
                <a:ea typeface="+mn-ea"/>
                <a:cs typeface="+mn-cs"/>
              </a:rPr>
              <a:t> Invasão massiva das tecnolo</a:t>
            </a:r>
            <a:r>
              <a:rPr lang="pt-BR" sz="2800" dirty="0">
                <a:solidFill>
                  <a:schemeClr val="tx1"/>
                </a:solidFill>
                <a:latin typeface="Trebuchet MS"/>
              </a:rPr>
              <a:t>gias da informação nas atividades cotidianas:</a:t>
            </a:r>
          </a:p>
          <a:p>
            <a:pPr lvl="1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r>
              <a:rPr lang="pt-BR" sz="2600" dirty="0">
                <a:solidFill>
                  <a:schemeClr val="tx1"/>
                </a:solidFill>
                <a:latin typeface="Trebuchet MS"/>
              </a:rPr>
              <a:t> Comunicação mais rápida e consistente.</a:t>
            </a:r>
            <a:endParaRPr lang="pt-BR" sz="2600" b="0" i="0" dirty="0">
              <a:solidFill>
                <a:schemeClr val="tx1"/>
              </a:solidFill>
              <a:latin typeface="Trebuchet MS"/>
              <a:ea typeface="+mn-ea"/>
              <a:cs typeface="+mn-cs"/>
            </a:endParaRPr>
          </a:p>
          <a:p>
            <a:pPr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r>
              <a:rPr lang="pt-BR" sz="2800" dirty="0">
                <a:solidFill>
                  <a:schemeClr val="tx1"/>
                </a:solidFill>
                <a:latin typeface="Trebuchet MS"/>
              </a:rPr>
              <a:t> Economia colaborativa: compartilhamento de bens e serviços entre os interessados.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BR" sz="2400" b="1" smtClean="0"/>
              <a:t>3</a:t>
            </a:fld>
            <a:endParaRPr lang="pt-BR" sz="24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15" y="5240832"/>
            <a:ext cx="1018282" cy="92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7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tângulo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457200">
              <a:spcBef>
                <a:spcPts val="0"/>
              </a:spcBef>
              <a:buNone/>
            </a:pPr>
            <a:r>
              <a:rPr lang="pt-BR" sz="4400" b="0" i="0" dirty="0">
                <a:solidFill>
                  <a:schemeClr val="tx1"/>
                </a:solidFill>
                <a:latin typeface="Trebuchet MS"/>
                <a:ea typeface="+mj-ea"/>
                <a:cs typeface="+mj-cs"/>
              </a:rPr>
              <a:t>Problema</a:t>
            </a:r>
          </a:p>
        </p:txBody>
      </p:sp>
      <p:sp>
        <p:nvSpPr>
          <p:cNvPr id="86019" name="Retângulo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r>
              <a:rPr lang="pt-BR" sz="2800" b="0" i="0" dirty="0">
                <a:solidFill>
                  <a:schemeClr val="tx1"/>
                </a:solidFill>
                <a:latin typeface="Trebuchet MS"/>
                <a:ea typeface="+mn-ea"/>
                <a:cs typeface="+mn-cs"/>
              </a:rPr>
              <a:t> Problemas com o transporte público.</a:t>
            </a:r>
          </a:p>
          <a:p>
            <a:pPr algn="l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r>
              <a:rPr lang="pt-BR" sz="2800" dirty="0">
                <a:solidFill>
                  <a:schemeClr val="tx1"/>
                </a:solidFill>
                <a:latin typeface="Trebuchet MS"/>
              </a:rPr>
              <a:t> Problemas de mobilidade.</a:t>
            </a:r>
          </a:p>
          <a:p>
            <a:pPr algn="l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endParaRPr lang="pt-BR" sz="2800" b="0" i="0" dirty="0">
              <a:solidFill>
                <a:schemeClr val="tx1"/>
              </a:solidFill>
              <a:latin typeface="Trebuchet MS"/>
              <a:ea typeface="+mn-ea"/>
              <a:cs typeface="+mn-cs"/>
            </a:endParaRPr>
          </a:p>
          <a:p>
            <a:pPr algn="l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r>
              <a:rPr lang="pt-BR" sz="2800" dirty="0">
                <a:solidFill>
                  <a:schemeClr val="tx1"/>
                </a:solidFill>
                <a:latin typeface="Trebuchet MS"/>
              </a:rPr>
              <a:t> Como pode-se atrelar o conceito de economia colaborativa com o uso das tecnologias de informação, de forma a contribuir com a mobilidade urbana no Brasil?</a:t>
            </a:r>
            <a:endParaRPr lang="pt-BR" sz="2800" b="0" i="0" dirty="0">
              <a:solidFill>
                <a:schemeClr val="tx1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BR" sz="2400" b="1" smtClean="0"/>
              <a:t>4</a:t>
            </a:fld>
            <a:endParaRPr lang="pt-BR" sz="24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15" y="5240832"/>
            <a:ext cx="1018282" cy="92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40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tângulo 2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l" defTabSz="457200">
              <a:spcBef>
                <a:spcPts val="0"/>
              </a:spcBef>
              <a:buNone/>
            </a:pPr>
            <a:r>
              <a:rPr lang="pt-BR" sz="4400" b="0" i="0">
                <a:solidFill>
                  <a:schemeClr val="tx1"/>
                </a:solidFill>
                <a:latin typeface="Trebuchet MS"/>
                <a:ea typeface="+mj-ea"/>
                <a:cs typeface="+mj-cs"/>
              </a:rPr>
              <a:t>Objetivo</a:t>
            </a:r>
            <a:endParaRPr lang="pt-BR" sz="4400" b="0" i="0" dirty="0">
              <a:solidFill>
                <a:schemeClr val="tx1"/>
              </a:solidFill>
              <a:latin typeface="Trebuchet MS"/>
              <a:ea typeface="+mj-ea"/>
              <a:cs typeface="+mj-cs"/>
            </a:endParaRPr>
          </a:p>
        </p:txBody>
      </p:sp>
      <p:sp>
        <p:nvSpPr>
          <p:cNvPr id="86019" name="Retângulo 3"/>
          <p:cNvSpPr>
            <a:spLocks noGrp="1" noChangeArrowheads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r>
              <a:rPr lang="pt-BR" sz="2800" b="0" i="0">
                <a:solidFill>
                  <a:schemeClr val="tx1"/>
                </a:solidFill>
                <a:latin typeface="Trebuchet MS"/>
                <a:ea typeface="+mn-ea"/>
                <a:cs typeface="+mn-cs"/>
              </a:rPr>
              <a:t> </a:t>
            </a:r>
            <a:r>
              <a:rPr lang="pt-BR" sz="2800">
                <a:solidFill>
                  <a:schemeClr val="tx1"/>
                </a:solidFill>
                <a:latin typeface="Trebuchet MS"/>
              </a:rPr>
              <a:t>Desenvolver um aplicativo para dispositivos móveis que:</a:t>
            </a:r>
          </a:p>
          <a:p>
            <a:pPr marL="274320" lvl="2" indent="-91440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r>
              <a:rPr lang="pt-BR" sz="2400">
                <a:solidFill>
                  <a:schemeClr val="tx1"/>
                </a:solidFill>
                <a:latin typeface="Trebuchet MS"/>
              </a:rPr>
              <a:t> Ofereça uma plataforma simplificada de comunicação, de forma a aproximar pessoas que queiram negociar uma carona.</a:t>
            </a:r>
          </a:p>
          <a:p>
            <a:pPr marL="0" indent="0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None/>
            </a:pPr>
            <a:endParaRPr lang="pt-BR" sz="2800" b="0" i="0" dirty="0">
              <a:solidFill>
                <a:schemeClr val="tx1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DEC7A5AD-5AEC-42D0-A3BE-F46B40576360}" type="slidenum">
              <a:rPr lang="pt-BR" sz="2400" b="1" smtClean="0"/>
              <a:t>5</a:t>
            </a:fld>
            <a:endParaRPr lang="pt-BR" sz="24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15" y="5240832"/>
            <a:ext cx="1018282" cy="923607"/>
          </a:xfrm>
          <a:prstGeom prst="rect">
            <a:avLst/>
          </a:prstGeom>
        </p:spPr>
      </p:pic>
      <p:pic>
        <p:nvPicPr>
          <p:cNvPr id="6" name="Picture 6" descr="http://www.pngall.com/wp-content/uploads/2016/03/Smartphone-Free-Download-PNG.png">
            <a:extLst>
              <a:ext uri="{FF2B5EF4-FFF2-40B4-BE49-F238E27FC236}">
                <a16:creationId xmlns:a16="http://schemas.microsoft.com/office/drawing/2014/main" id="{E205BFE2-B380-4773-B3BD-3C58D0EBD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148" y="3402189"/>
            <a:ext cx="28575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59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tângulo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457200">
              <a:spcBef>
                <a:spcPts val="0"/>
              </a:spcBef>
              <a:buNone/>
            </a:pPr>
            <a:r>
              <a:rPr lang="pt-BR" sz="4400" b="0" i="0" dirty="0">
                <a:solidFill>
                  <a:schemeClr val="tx1"/>
                </a:solidFill>
                <a:latin typeface="Trebuchet MS"/>
                <a:ea typeface="+mj-ea"/>
                <a:cs typeface="+mj-cs"/>
              </a:rPr>
              <a:t>Justificativa</a:t>
            </a:r>
          </a:p>
        </p:txBody>
      </p:sp>
      <p:sp>
        <p:nvSpPr>
          <p:cNvPr id="86019" name="Retângulo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r>
              <a:rPr lang="pt-BR" sz="2800" b="0" i="0" dirty="0">
                <a:solidFill>
                  <a:schemeClr val="tx1"/>
                </a:solidFill>
                <a:latin typeface="Trebuchet MS"/>
                <a:ea typeface="+mn-ea"/>
                <a:cs typeface="+mn-cs"/>
              </a:rPr>
              <a:t> Percebe-se qu</a:t>
            </a:r>
            <a:r>
              <a:rPr lang="pt-BR" sz="2800" dirty="0">
                <a:solidFill>
                  <a:schemeClr val="tx1"/>
                </a:solidFill>
                <a:latin typeface="Trebuchet MS"/>
              </a:rPr>
              <a:t>e:</a:t>
            </a:r>
            <a:r>
              <a:rPr lang="pt-BR" sz="2800" b="0" i="0" dirty="0">
                <a:solidFill>
                  <a:schemeClr val="tx1"/>
                </a:solidFill>
                <a:latin typeface="Trebuchet MS"/>
                <a:ea typeface="+mn-ea"/>
                <a:cs typeface="+mn-cs"/>
              </a:rPr>
              <a:t> </a:t>
            </a:r>
          </a:p>
          <a:p>
            <a:pPr lvl="1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r>
              <a:rPr lang="pt-BR" sz="2600" b="0" i="0" dirty="0">
                <a:solidFill>
                  <a:schemeClr val="tx1"/>
                </a:solidFill>
                <a:latin typeface="Trebuchet MS"/>
                <a:ea typeface="+mn-ea"/>
                <a:cs typeface="+mn-cs"/>
              </a:rPr>
              <a:t> Há um</a:t>
            </a:r>
            <a:r>
              <a:rPr lang="pt-BR" sz="2600" dirty="0">
                <a:solidFill>
                  <a:schemeClr val="tx1"/>
                </a:solidFill>
                <a:latin typeface="Trebuchet MS"/>
              </a:rPr>
              <a:t>a </a:t>
            </a:r>
            <a:r>
              <a:rPr lang="pt-BR" sz="2600" b="0" i="0" dirty="0">
                <a:solidFill>
                  <a:schemeClr val="tx1"/>
                </a:solidFill>
                <a:latin typeface="Trebuchet MS"/>
                <a:ea typeface="+mn-ea"/>
                <a:cs typeface="+mn-cs"/>
              </a:rPr>
              <a:t>procura por meios de transporte alternativos, como caronas. </a:t>
            </a:r>
          </a:p>
          <a:p>
            <a:pPr lvl="1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r>
              <a:rPr lang="pt-BR" sz="2600" dirty="0">
                <a:solidFill>
                  <a:schemeClr val="tx1"/>
                </a:solidFill>
                <a:latin typeface="Trebuchet MS"/>
              </a:rPr>
              <a:t> Há uma demanda por um aplicativo, que através de um sistema de notificações, pudesse aproximar pessoas que tivessem um destino comum, e que estivessem dispostas a negociar uma carona.</a:t>
            </a:r>
          </a:p>
          <a:p>
            <a:pPr algn="l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endParaRPr lang="pt-BR" sz="2800" b="0" i="0" dirty="0">
              <a:solidFill>
                <a:schemeClr val="tx1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BR" sz="2400" b="1" smtClean="0"/>
              <a:t>6</a:t>
            </a:fld>
            <a:endParaRPr lang="pt-BR" sz="24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15" y="5240832"/>
            <a:ext cx="1018282" cy="92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01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tângulo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457200">
              <a:spcBef>
                <a:spcPts val="0"/>
              </a:spcBef>
              <a:buNone/>
            </a:pPr>
            <a:r>
              <a:rPr lang="pt-BR" sz="4400" b="0" i="0" dirty="0">
                <a:solidFill>
                  <a:schemeClr val="tx1"/>
                </a:solidFill>
                <a:latin typeface="Trebuchet MS"/>
                <a:ea typeface="+mj-ea"/>
                <a:cs typeface="+mj-cs"/>
              </a:rPr>
              <a:t>Referencial Teórico</a:t>
            </a:r>
          </a:p>
        </p:txBody>
      </p:sp>
      <p:sp>
        <p:nvSpPr>
          <p:cNvPr id="86019" name="Retângulo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r>
              <a:rPr lang="pt-BR" sz="2800" b="0" i="0" dirty="0">
                <a:solidFill>
                  <a:schemeClr val="tx1"/>
                </a:solidFill>
                <a:latin typeface="Trebuchet MS"/>
                <a:ea typeface="+mn-ea"/>
                <a:cs typeface="+mn-cs"/>
              </a:rPr>
              <a:t> Temas abordados: </a:t>
            </a:r>
          </a:p>
          <a:p>
            <a:pPr lvl="1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r>
              <a:rPr lang="pt-BR" sz="2600" dirty="0">
                <a:solidFill>
                  <a:schemeClr val="tx1"/>
                </a:solidFill>
                <a:latin typeface="Trebuchet MS"/>
              </a:rPr>
              <a:t> </a:t>
            </a:r>
            <a:r>
              <a:rPr lang="pt-BR" sz="2600" b="0" i="0" dirty="0">
                <a:solidFill>
                  <a:schemeClr val="tx1"/>
                </a:solidFill>
                <a:latin typeface="Trebuchet MS"/>
                <a:ea typeface="+mn-ea"/>
                <a:cs typeface="+mn-cs"/>
              </a:rPr>
              <a:t>Sistemas de Informação.</a:t>
            </a:r>
          </a:p>
          <a:p>
            <a:pPr lvl="1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r>
              <a:rPr lang="pt-BR" sz="2600" dirty="0">
                <a:solidFill>
                  <a:schemeClr val="tx1"/>
                </a:solidFill>
                <a:latin typeface="Trebuchet MS"/>
              </a:rPr>
              <a:t> Projeto de </a:t>
            </a:r>
            <a:r>
              <a:rPr lang="pt-BR" sz="2600" i="1" dirty="0">
                <a:solidFill>
                  <a:schemeClr val="tx1"/>
                </a:solidFill>
                <a:latin typeface="Trebuchet MS"/>
              </a:rPr>
              <a:t>Software</a:t>
            </a:r>
            <a:r>
              <a:rPr lang="pt-BR" sz="2600" dirty="0">
                <a:solidFill>
                  <a:schemeClr val="tx1"/>
                </a:solidFill>
                <a:latin typeface="Trebuchet MS"/>
              </a:rPr>
              <a:t>.</a:t>
            </a:r>
          </a:p>
          <a:p>
            <a:pPr lvl="1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r>
              <a:rPr lang="pt-BR" sz="2600" b="0" i="0" dirty="0">
                <a:solidFill>
                  <a:schemeClr val="tx1"/>
                </a:solidFill>
                <a:latin typeface="Trebuchet MS"/>
                <a:ea typeface="+mn-ea"/>
                <a:cs typeface="+mn-cs"/>
              </a:rPr>
              <a:t> </a:t>
            </a:r>
            <a:r>
              <a:rPr lang="pt-BR" sz="2600" dirty="0">
                <a:solidFill>
                  <a:schemeClr val="tx1"/>
                </a:solidFill>
                <a:latin typeface="Trebuchet MS"/>
              </a:rPr>
              <a:t>Engenharia de </a:t>
            </a:r>
            <a:r>
              <a:rPr lang="pt-BR" sz="2600" i="1" dirty="0">
                <a:solidFill>
                  <a:schemeClr val="tx1"/>
                </a:solidFill>
                <a:latin typeface="Trebuchet MS"/>
              </a:rPr>
              <a:t>Software</a:t>
            </a:r>
            <a:r>
              <a:rPr lang="pt-BR" sz="2600" dirty="0">
                <a:solidFill>
                  <a:schemeClr val="tx1"/>
                </a:solidFill>
                <a:latin typeface="Trebuchet MS"/>
              </a:rPr>
              <a:t>.</a:t>
            </a:r>
          </a:p>
          <a:p>
            <a:pPr lvl="1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r>
              <a:rPr lang="pt-BR" sz="2600" dirty="0">
                <a:solidFill>
                  <a:schemeClr val="tx1"/>
                </a:solidFill>
                <a:latin typeface="Trebuchet MS"/>
              </a:rPr>
              <a:t> Banco de Dados.</a:t>
            </a:r>
          </a:p>
          <a:p>
            <a:pPr lvl="1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r>
              <a:rPr lang="pt-BR" sz="2600" dirty="0">
                <a:solidFill>
                  <a:schemeClr val="tx1"/>
                </a:solidFill>
                <a:latin typeface="Trebuchet MS"/>
              </a:rPr>
              <a:t> Computação Móvel.</a:t>
            </a:r>
          </a:p>
          <a:p>
            <a:pPr algn="l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endParaRPr lang="pt-BR" sz="2800" b="0" i="0" dirty="0">
              <a:solidFill>
                <a:schemeClr val="tx1"/>
              </a:solidFill>
              <a:latin typeface="Trebuchet MS"/>
              <a:ea typeface="+mn-ea"/>
              <a:cs typeface="+mn-cs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BR" sz="2400" b="1" smtClean="0"/>
              <a:t>7</a:t>
            </a:fld>
            <a:endParaRPr lang="pt-BR" sz="24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15" y="5240832"/>
            <a:ext cx="1018282" cy="92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11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tângulo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457200">
              <a:spcBef>
                <a:spcPts val="0"/>
              </a:spcBef>
              <a:buNone/>
            </a:pPr>
            <a:r>
              <a:rPr lang="pt-BR" sz="4400" b="0" i="0" dirty="0">
                <a:solidFill>
                  <a:schemeClr val="tx1"/>
                </a:solidFill>
                <a:latin typeface="Trebuchet MS"/>
                <a:ea typeface="+mj-ea"/>
                <a:cs typeface="+mj-cs"/>
              </a:rPr>
              <a:t>Trabalhos Relacionados</a:t>
            </a:r>
          </a:p>
        </p:txBody>
      </p:sp>
      <p:sp>
        <p:nvSpPr>
          <p:cNvPr id="86019" name="Retângulo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None/>
            </a:pPr>
            <a:r>
              <a:rPr lang="pt-BR" sz="2800" b="0" i="0" dirty="0">
                <a:solidFill>
                  <a:schemeClr val="tx1"/>
                </a:solidFill>
                <a:latin typeface="Trebuchet MS"/>
                <a:ea typeface="+mn-ea"/>
                <a:cs typeface="+mn-cs"/>
              </a:rPr>
              <a:t>   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BR" sz="2400" b="1" smtClean="0"/>
              <a:t>8</a:t>
            </a:fld>
            <a:endParaRPr lang="pt-BR" sz="24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15" y="5240832"/>
            <a:ext cx="1018282" cy="923607"/>
          </a:xfrm>
          <a:prstGeom prst="rect">
            <a:avLst/>
          </a:prstGeom>
        </p:spPr>
      </p:pic>
      <p:pic>
        <p:nvPicPr>
          <p:cNvPr id="6" name="Picture 2" descr="Resultado de imagem para airbn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845" y="2201657"/>
            <a:ext cx="3429903" cy="107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m para ub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414" y="2060663"/>
            <a:ext cx="2179044" cy="217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Resultado de imagem para cabif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251" y="4239707"/>
            <a:ext cx="3374810" cy="99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398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tângulo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457200">
              <a:spcBef>
                <a:spcPts val="0"/>
              </a:spcBef>
              <a:buNone/>
            </a:pPr>
            <a:r>
              <a:rPr lang="pt-BR" sz="4400" b="0" i="0" dirty="0">
                <a:solidFill>
                  <a:schemeClr val="tx1"/>
                </a:solidFill>
                <a:latin typeface="Trebuchet MS"/>
                <a:ea typeface="+mj-ea"/>
                <a:cs typeface="+mj-cs"/>
              </a:rPr>
              <a:t>Metodologia</a:t>
            </a:r>
          </a:p>
        </p:txBody>
      </p:sp>
      <p:sp>
        <p:nvSpPr>
          <p:cNvPr id="86019" name="Retângulo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r>
              <a:rPr lang="pt-BR" sz="2800" b="0" i="0" dirty="0">
                <a:solidFill>
                  <a:schemeClr val="tx1"/>
                </a:solidFill>
                <a:latin typeface="Trebuchet MS"/>
                <a:ea typeface="+mn-ea"/>
                <a:cs typeface="+mn-cs"/>
              </a:rPr>
              <a:t> Etapas do Trabalho:</a:t>
            </a:r>
          </a:p>
          <a:p>
            <a:pPr lvl="1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r>
              <a:rPr lang="pt-BR" sz="2600" dirty="0">
                <a:solidFill>
                  <a:schemeClr val="tx1"/>
                </a:solidFill>
                <a:latin typeface="Trebuchet MS"/>
              </a:rPr>
              <a:t> Levantamento dos requisitos.</a:t>
            </a:r>
          </a:p>
          <a:p>
            <a:pPr lvl="1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r>
              <a:rPr lang="pt-BR" sz="2600" b="0" i="0" dirty="0">
                <a:solidFill>
                  <a:schemeClr val="tx1"/>
                </a:solidFill>
                <a:latin typeface="Trebuchet MS"/>
                <a:ea typeface="+mn-ea"/>
                <a:cs typeface="+mn-cs"/>
              </a:rPr>
              <a:t> Modelagem do sistema.</a:t>
            </a:r>
          </a:p>
          <a:p>
            <a:pPr lvl="1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r>
              <a:rPr lang="pt-BR" sz="2600" dirty="0">
                <a:solidFill>
                  <a:schemeClr val="tx1"/>
                </a:solidFill>
                <a:latin typeface="Trebuchet MS"/>
              </a:rPr>
              <a:t> Desenvolvimento.</a:t>
            </a:r>
          </a:p>
          <a:p>
            <a:pPr lvl="1" defTabSz="457200">
              <a:spcBef>
                <a:spcPts val="1000"/>
              </a:spcBef>
              <a:spcAft>
                <a:spcPts val="0"/>
              </a:spcAft>
              <a:buClr>
                <a:srgbClr val="40859A"/>
              </a:buClr>
              <a:buSzPct val="80000"/>
              <a:buFont typeface="Wingdings 3" panose="05040102010807070707" pitchFamily="18" charset="2"/>
              <a:buChar char=""/>
            </a:pPr>
            <a:r>
              <a:rPr lang="pt-BR" sz="2600" b="0" i="0" dirty="0">
                <a:solidFill>
                  <a:schemeClr val="tx1"/>
                </a:solidFill>
                <a:latin typeface="Trebuchet MS"/>
                <a:ea typeface="+mn-ea"/>
                <a:cs typeface="+mn-cs"/>
              </a:rPr>
              <a:t> Testes.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pt-BR" sz="2400" b="1" smtClean="0"/>
              <a:t>9</a:t>
            </a:fld>
            <a:endParaRPr lang="pt-BR" sz="24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15" y="5240832"/>
            <a:ext cx="1018282" cy="92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745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Personalizada 25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D8D8D8"/>
      </a:accent1>
      <a:accent2>
        <a:srgbClr val="6397A9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186</TotalTime>
  <Words>429</Words>
  <Application>Microsoft Office PowerPoint</Application>
  <PresentationFormat>Widescreen</PresentationFormat>
  <Paragraphs>117</Paragraphs>
  <Slides>16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Calibri</vt:lpstr>
      <vt:lpstr>Calibri Light</vt:lpstr>
      <vt:lpstr>Times</vt:lpstr>
      <vt:lpstr>Times New Roman</vt:lpstr>
      <vt:lpstr>Trebuchet MS</vt:lpstr>
      <vt:lpstr>Wingdings 3</vt:lpstr>
      <vt:lpstr>Retrospectiva</vt:lpstr>
      <vt:lpstr>Colabore: Uma Aplicação para os Interessados em Compartilhar</vt:lpstr>
      <vt:lpstr>Sumário</vt:lpstr>
      <vt:lpstr>Introdução</vt:lpstr>
      <vt:lpstr>Problema</vt:lpstr>
      <vt:lpstr>Objetivo</vt:lpstr>
      <vt:lpstr>Justificativa</vt:lpstr>
      <vt:lpstr>Referencial Teórico</vt:lpstr>
      <vt:lpstr>Trabalhos Relacionados</vt:lpstr>
      <vt:lpstr>Metodologia</vt:lpstr>
      <vt:lpstr>Metodologia</vt:lpstr>
      <vt:lpstr>Desenvolvimento</vt:lpstr>
      <vt:lpstr>Desenvolvimento</vt:lpstr>
      <vt:lpstr>Apresentação do Aplicativo</vt:lpstr>
      <vt:lpstr>Conclusão</vt:lpstr>
      <vt:lpstr>Conclusão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 Works  Proposta de Vendas para &lt;ano&gt;</dc:title>
  <dc:creator>Guilherme Sanzio</dc:creator>
  <cp:keywords/>
  <cp:lastModifiedBy>Amaury Costa</cp:lastModifiedBy>
  <cp:revision>19</cp:revision>
  <dcterms:created xsi:type="dcterms:W3CDTF">2017-11-27T22:54:22Z</dcterms:created>
  <dcterms:modified xsi:type="dcterms:W3CDTF">2017-11-30T18:31:25Z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