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jr0cket.co.uk/2013/08/getting-to-grips-with-git-understanding-the-simple-workflow.ht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git-scm.com/book/fr/v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t.cern/technologies/rem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ends.google.com/trends/explore?date=all,all,all,all&amp;geo=,,,&amp;q=git,svn,mercurial,perforce#TIMESER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011" y="1447800"/>
            <a:ext cx="9985960" cy="3329581"/>
          </a:xfrm>
        </p:spPr>
        <p:txBody>
          <a:bodyPr/>
          <a:lstStyle/>
          <a:p>
            <a:pPr algn="ctr"/>
            <a:r>
              <a:rPr lang="fr-FR" dirty="0" smtClean="0"/>
              <a:t>La gestion de </a:t>
            </a:r>
            <a:r>
              <a:rPr lang="fr-FR" dirty="0" smtClean="0"/>
              <a:t>versions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avec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Alexandru Savulescu – CERN</a:t>
            </a:r>
          </a:p>
          <a:p>
            <a:pPr algn="r"/>
            <a:r>
              <a:rPr lang="fr-FR" dirty="0" smtClean="0"/>
              <a:t>21/01/2019 </a:t>
            </a:r>
          </a:p>
          <a:p>
            <a:pPr algn="r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875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notions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Repository </a:t>
            </a:r>
          </a:p>
          <a:p>
            <a:pPr lvl="1"/>
            <a:r>
              <a:rPr lang="fr-FR" dirty="0" smtClean="0"/>
              <a:t>dépôt du répertoire</a:t>
            </a:r>
          </a:p>
          <a:p>
            <a:pPr lvl="1"/>
            <a:r>
              <a:rPr lang="fr-FR" dirty="0" smtClean="0"/>
              <a:t>Base de données -&gt; les différents versions du projet</a:t>
            </a:r>
          </a:p>
          <a:p>
            <a:r>
              <a:rPr lang="fr-FR" dirty="0" smtClean="0"/>
              <a:t>Checkout</a:t>
            </a:r>
          </a:p>
          <a:p>
            <a:pPr lvl="1"/>
            <a:r>
              <a:rPr lang="fr-FR" dirty="0" smtClean="0"/>
              <a:t>Extraction unique d’une version du projet</a:t>
            </a:r>
          </a:p>
          <a:p>
            <a:pPr lvl="1"/>
            <a:r>
              <a:rPr lang="fr-FR" dirty="0" smtClean="0"/>
              <a:t>Qui donne le répertoire de travail</a:t>
            </a:r>
          </a:p>
          <a:p>
            <a:r>
              <a:rPr lang="fr-FR" dirty="0" smtClean="0"/>
              <a:t>Working directory</a:t>
            </a:r>
          </a:p>
          <a:p>
            <a:r>
              <a:rPr lang="fr-FR" dirty="0" smtClean="0"/>
              <a:t>Commit</a:t>
            </a:r>
          </a:p>
          <a:p>
            <a:pPr lvl="1"/>
            <a:r>
              <a:rPr lang="fr-FR" dirty="0" smtClean="0"/>
              <a:t>Instantané du répertoire  (snapshot)</a:t>
            </a:r>
          </a:p>
          <a:p>
            <a:pPr lvl="1"/>
            <a:r>
              <a:rPr lang="fr-FR" dirty="0" smtClean="0"/>
              <a:t>Contient les modifications du répertoire a un moment donne</a:t>
            </a:r>
          </a:p>
          <a:p>
            <a:r>
              <a:rPr lang="fr-FR" dirty="0" smtClean="0"/>
              <a:t>Staging area</a:t>
            </a:r>
          </a:p>
          <a:p>
            <a:pPr lvl="1"/>
            <a:r>
              <a:rPr lang="fr-FR" dirty="0" smtClean="0"/>
              <a:t>Stocke les informations qui feront partie d’un futur commit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85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– flux de travail locale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08" y="2052638"/>
            <a:ext cx="761135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flux de travail locale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dans le répertoire de travail</a:t>
            </a:r>
          </a:p>
          <a:p>
            <a:pPr lvl="1"/>
            <a:r>
              <a:rPr lang="fr-FR" dirty="0" smtClean="0"/>
              <a:t>Modifier/supprimer/ajouter des fichiers</a:t>
            </a:r>
          </a:p>
          <a:p>
            <a:endParaRPr lang="fr-FR" dirty="0" smtClean="0"/>
          </a:p>
          <a:p>
            <a:r>
              <a:rPr lang="fr-FR" dirty="0" smtClean="0"/>
              <a:t>Indexer les fichiers souhaites (staging)</a:t>
            </a:r>
          </a:p>
          <a:p>
            <a:pPr lvl="1"/>
            <a:r>
              <a:rPr lang="fr-FR" dirty="0" smtClean="0"/>
              <a:t>Commande : </a:t>
            </a:r>
            <a:r>
              <a:rPr lang="fr-FR" b="1" dirty="0" smtClean="0"/>
              <a:t>git add</a:t>
            </a:r>
          </a:p>
          <a:p>
            <a:pPr lvl="1"/>
            <a:r>
              <a:rPr lang="fr-FR" dirty="0" smtClean="0"/>
              <a:t>La base du future commit</a:t>
            </a:r>
          </a:p>
          <a:p>
            <a:pPr lvl="1"/>
            <a:r>
              <a:rPr lang="fr-FR" dirty="0" smtClean="0"/>
              <a:t>Les fichiers qui ne sont pas indexes ne feront pas partie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Faire un nouveau instantané du répertoire (commit)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commit</a:t>
            </a:r>
            <a:endParaRPr lang="fr-F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45" y="1603169"/>
            <a:ext cx="3971663" cy="2292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69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démarrer un dépôt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nouveau répertoire ou existant mais non-versionné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init</a:t>
            </a:r>
          </a:p>
          <a:p>
            <a:pPr lvl="1"/>
            <a:r>
              <a:rPr lang="fr-FR" dirty="0" smtClean="0"/>
              <a:t>généré dans le répertoire: </a:t>
            </a:r>
            <a:r>
              <a:rPr lang="fr-FR" b="1" dirty="0" smtClean="0"/>
              <a:t>.git</a:t>
            </a:r>
          </a:p>
          <a:p>
            <a:endParaRPr lang="fr-FR" b="1" dirty="0" smtClean="0"/>
          </a:p>
          <a:p>
            <a:r>
              <a:rPr lang="fr-FR" dirty="0" smtClean="0"/>
              <a:t>Cloner un dépôt existant (locale ou distant)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clone</a:t>
            </a:r>
          </a:p>
          <a:p>
            <a:pPr lvl="1"/>
            <a:r>
              <a:rPr lang="fr-FR" dirty="0" smtClean="0"/>
              <a:t>copie </a:t>
            </a:r>
            <a:r>
              <a:rPr lang="fr-FR" b="1" u="sng" dirty="0" smtClean="0"/>
              <a:t>complète</a:t>
            </a:r>
            <a:r>
              <a:rPr lang="fr-FR" dirty="0" smtClean="0"/>
              <a:t> (qui peut server comme sauvegarde)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73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branches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Flux de commits (d’instantanés)</a:t>
            </a:r>
          </a:p>
          <a:p>
            <a:pPr lvl="1"/>
            <a:r>
              <a:rPr lang="fr-FR" dirty="0" smtClean="0"/>
              <a:t>série de commits (arbre)</a:t>
            </a:r>
          </a:p>
          <a:p>
            <a:endParaRPr lang="fr-FR" b="1" dirty="0" smtClean="0"/>
          </a:p>
          <a:p>
            <a:r>
              <a:rPr lang="fr-FR" dirty="0" smtClean="0"/>
              <a:t>Branche</a:t>
            </a:r>
          </a:p>
          <a:p>
            <a:pPr lvl="1"/>
            <a:r>
              <a:rPr lang="fr-FR" dirty="0" smtClean="0"/>
              <a:t>un pointeur léger et déplaçable vers un de ces commits</a:t>
            </a:r>
          </a:p>
          <a:p>
            <a:pPr lvl="1"/>
            <a:r>
              <a:rPr lang="fr-FR" dirty="0" smtClean="0"/>
              <a:t>Branche par défaut: « </a:t>
            </a:r>
            <a:r>
              <a:rPr lang="fr-FR" b="1" dirty="0" smtClean="0"/>
              <a:t>master</a:t>
            </a:r>
            <a:r>
              <a:rPr lang="fr-FR" dirty="0" smtClean="0"/>
              <a:t> »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03" y="1451882"/>
            <a:ext cx="4445881" cy="19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nouvelle branche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Commande: </a:t>
            </a:r>
            <a:r>
              <a:rPr lang="fr-FR" b="1" dirty="0" smtClean="0"/>
              <a:t>git branch </a:t>
            </a:r>
          </a:p>
          <a:p>
            <a:pPr lvl="1"/>
            <a:r>
              <a:rPr lang="fr-FR" dirty="0" smtClean="0"/>
              <a:t>Cela crée un nouveau pointeur</a:t>
            </a:r>
          </a:p>
          <a:p>
            <a:pPr lvl="2"/>
            <a:r>
              <a:rPr lang="fr-FR" dirty="0" smtClean="0"/>
              <a:t>Par exemple: la branche </a:t>
            </a:r>
            <a:r>
              <a:rPr lang="fr-FR" b="1" dirty="0" smtClean="0"/>
              <a:t>testing</a:t>
            </a:r>
          </a:p>
          <a:p>
            <a:pPr lvl="2"/>
            <a:endParaRPr lang="fr-FR" b="1" dirty="0" smtClean="0"/>
          </a:p>
          <a:p>
            <a:r>
              <a:rPr lang="fr-FR" dirty="0" smtClean="0"/>
              <a:t>Pointeur spécial : </a:t>
            </a:r>
            <a:r>
              <a:rPr lang="fr-FR" b="1" dirty="0" smtClean="0"/>
              <a:t>HEAD</a:t>
            </a:r>
          </a:p>
          <a:p>
            <a:pPr lvl="1"/>
            <a:r>
              <a:rPr lang="fr-FR" dirty="0" smtClean="0"/>
              <a:t>Pointe vers la branche courante</a:t>
            </a:r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36" y="2190997"/>
            <a:ext cx="4374522" cy="25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sélectionner la branche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Commande: </a:t>
            </a:r>
            <a:r>
              <a:rPr lang="fr-FR" b="1" dirty="0" smtClean="0"/>
              <a:t>git checkout</a:t>
            </a:r>
          </a:p>
          <a:p>
            <a:pPr lvl="1"/>
            <a:r>
              <a:rPr lang="fr-FR" dirty="0" smtClean="0"/>
              <a:t>Par exemple : </a:t>
            </a:r>
            <a:r>
              <a:rPr lang="fr-FR" b="1" dirty="0" smtClean="0"/>
              <a:t>git checkout testing</a:t>
            </a:r>
          </a:p>
          <a:p>
            <a:pPr lvl="1"/>
            <a:r>
              <a:rPr lang="fr-FR" b="1" dirty="0" smtClean="0"/>
              <a:t>HEAD</a:t>
            </a:r>
            <a:r>
              <a:rPr lang="fr-FR" dirty="0" smtClean="0"/>
              <a:t> pointe vers </a:t>
            </a:r>
            <a:r>
              <a:rPr lang="fr-FR" b="1" dirty="0" smtClean="0"/>
              <a:t>testing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8" y="2945080"/>
            <a:ext cx="4538009" cy="26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nouveau commit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Commande: git commit –m ”Commit message” </a:t>
            </a:r>
          </a:p>
          <a:p>
            <a:pPr lvl="1"/>
            <a:r>
              <a:rPr lang="fr-FR" dirty="0" smtClean="0"/>
              <a:t>Faire un instantané en utilisant l’index</a:t>
            </a:r>
          </a:p>
          <a:p>
            <a:pPr lvl="1"/>
            <a:r>
              <a:rPr lang="fr-FR" dirty="0" smtClean="0"/>
              <a:t>HEAD se déplace et pointe vers le nouveau commit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34" y="3565736"/>
            <a:ext cx="5060232" cy="211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3672615"/>
            <a:ext cx="3319695" cy="19088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4495352" y="4622060"/>
            <a:ext cx="159448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4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 déplacement du HEAD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HEAD se déplace automatiquement</a:t>
            </a:r>
          </a:p>
          <a:p>
            <a:pPr lvl="1"/>
            <a:r>
              <a:rPr lang="fr-FR" dirty="0" smtClean="0"/>
              <a:t>A chaque commit</a:t>
            </a:r>
          </a:p>
          <a:p>
            <a:pPr lvl="1"/>
            <a:r>
              <a:rPr lang="fr-FR" dirty="0" smtClean="0"/>
              <a:t>A chaque checkout</a:t>
            </a:r>
          </a:p>
          <a:p>
            <a:pPr lvl="1"/>
            <a:r>
              <a:rPr lang="fr-FR" dirty="0" smtClean="0"/>
              <a:t>Par exemple: </a:t>
            </a:r>
            <a:r>
              <a:rPr lang="fr-FR" b="1" dirty="0" smtClean="0"/>
              <a:t>git checkout master</a:t>
            </a:r>
            <a:endParaRPr lang="fr-F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67" y="2825475"/>
            <a:ext cx="5227122" cy="2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fusions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 de fusionner</a:t>
            </a:r>
          </a:p>
          <a:p>
            <a:pPr lvl="1"/>
            <a:r>
              <a:rPr lang="fr-FR" dirty="0" smtClean="0"/>
              <a:t>Quand on veut intégrer les commits d’une branche a(</a:t>
            </a:r>
            <a:r>
              <a:rPr lang="fr-FR" dirty="0" err="1" smtClean="0"/>
              <a:t>ux</a:t>
            </a:r>
            <a:r>
              <a:rPr lang="fr-FR" dirty="0" smtClean="0"/>
              <a:t>)  l’autre(s)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merge</a:t>
            </a:r>
          </a:p>
          <a:p>
            <a:pPr lvl="2"/>
            <a:r>
              <a:rPr lang="fr-FR" dirty="0" smtClean="0"/>
              <a:t>Par exemple: </a:t>
            </a:r>
            <a:r>
              <a:rPr lang="fr-FR" b="1" dirty="0" smtClean="0"/>
              <a:t>git merge hotfix</a:t>
            </a:r>
          </a:p>
          <a:p>
            <a:pPr lvl="1"/>
            <a:r>
              <a:rPr lang="fr-FR" dirty="0" smtClean="0"/>
              <a:t>Problématique: quand les branches ont divergé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07" y="4515940"/>
            <a:ext cx="4300847" cy="205903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551469" y="5613649"/>
            <a:ext cx="159448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51" y="4435112"/>
            <a:ext cx="3701143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gestion de </a:t>
            </a:r>
            <a:r>
              <a:rPr lang="fr-FR" dirty="0" smtClean="0"/>
              <a:t>versions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système qui enregistre l’évolution d’un ensemble de fichiers (projet)</a:t>
            </a:r>
          </a:p>
          <a:p>
            <a:pPr lvl="1"/>
            <a:r>
              <a:rPr lang="fr-FR" dirty="0" smtClean="0"/>
              <a:t>Version Control System (VCS)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Permet d’avoir un journal d’audit / historique</a:t>
            </a:r>
          </a:p>
          <a:p>
            <a:pPr lvl="1"/>
            <a:r>
              <a:rPr lang="fr-FR" dirty="0" smtClean="0"/>
              <a:t>Qui / Quoi / Quand</a:t>
            </a:r>
          </a:p>
          <a:p>
            <a:endParaRPr lang="fr-FR" dirty="0" smtClean="0"/>
          </a:p>
          <a:p>
            <a:r>
              <a:rPr lang="fr-FR" dirty="0" smtClean="0"/>
              <a:t>Permet rétablir les modifications à un état précédent</a:t>
            </a:r>
          </a:p>
          <a:p>
            <a:endParaRPr lang="fr-FR" dirty="0" smtClean="0"/>
          </a:p>
          <a:p>
            <a:r>
              <a:rPr lang="fr-FR" dirty="0" smtClean="0"/>
              <a:t>Permet le versioning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fusions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Branches divergentes</a:t>
            </a:r>
          </a:p>
          <a:p>
            <a:pPr lvl="1"/>
            <a:r>
              <a:rPr lang="fr-FR" dirty="0" smtClean="0"/>
              <a:t>Pas de conflits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Conflits – modifications dans les mêmes parties du/des fichier(s)</a:t>
            </a:r>
          </a:p>
          <a:p>
            <a:pPr lvl="2"/>
            <a:r>
              <a:rPr lang="fr-FR" dirty="0" smtClean="0"/>
              <a:t>Obliges de résoudre le conflit manuellement et faire un commit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2774943"/>
            <a:ext cx="3026476" cy="260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92" y="3092489"/>
            <a:ext cx="4200525" cy="2228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396310" y="4145691"/>
            <a:ext cx="159448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</a:t>
            </a:r>
            <a:r>
              <a:rPr lang="fr-FR" dirty="0" err="1" smtClean="0"/>
              <a:t>rebaser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95" y="1381160"/>
            <a:ext cx="8946541" cy="4195481"/>
          </a:xfrm>
        </p:spPr>
        <p:txBody>
          <a:bodyPr/>
          <a:lstStyle/>
          <a:p>
            <a:r>
              <a:rPr lang="fr-FR" dirty="0" smtClean="0"/>
              <a:t>Alternative a la fusion</a:t>
            </a:r>
          </a:p>
          <a:p>
            <a:pPr lvl="1"/>
            <a:r>
              <a:rPr lang="fr-FR" dirty="0" smtClean="0"/>
              <a:t>Quand on veut intégrer les commits d’une branche a(</a:t>
            </a:r>
            <a:r>
              <a:rPr lang="fr-FR" dirty="0" err="1" smtClean="0"/>
              <a:t>ux</a:t>
            </a:r>
            <a:r>
              <a:rPr lang="fr-FR" dirty="0" smtClean="0"/>
              <a:t>)  l’autre(s)</a:t>
            </a:r>
          </a:p>
          <a:p>
            <a:pPr lvl="1"/>
            <a:r>
              <a:rPr lang="fr-FR" dirty="0" smtClean="0"/>
              <a:t>Commande</a:t>
            </a:r>
            <a:r>
              <a:rPr lang="fr-FR" b="1" dirty="0" smtClean="0"/>
              <a:t>: git rebase &lt;branch&gt;</a:t>
            </a:r>
          </a:p>
          <a:p>
            <a:pPr lvl="2"/>
            <a:r>
              <a:rPr lang="fr-FR" dirty="0" smtClean="0"/>
              <a:t>Par exemple: </a:t>
            </a:r>
            <a:r>
              <a:rPr lang="fr-FR" b="1" dirty="0" smtClean="0"/>
              <a:t>git checkout experiment &amp;&amp; git rebase master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939" y="3216209"/>
            <a:ext cx="1941131" cy="1534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46" y="3216209"/>
            <a:ext cx="2787608" cy="17154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635117" y="4128640"/>
            <a:ext cx="159448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99387" y="38270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Fusion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387" y="5200873"/>
            <a:ext cx="2799484" cy="13279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670708" y="5947034"/>
            <a:ext cx="159448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4977" y="5645458"/>
            <a:ext cx="102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Rebase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190" y="5157540"/>
            <a:ext cx="2971135" cy="13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gestion des branches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Adapté au cycle de développement</a:t>
            </a:r>
          </a:p>
          <a:p>
            <a:r>
              <a:rPr lang="fr-FR" dirty="0" smtClean="0"/>
              <a:t>Par exemple: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7" y="3252107"/>
            <a:ext cx="476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branches de suivi a distance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branches d’un dépôt distant (remote)</a:t>
            </a:r>
          </a:p>
          <a:p>
            <a:pPr lvl="1"/>
            <a:r>
              <a:rPr lang="fr-FR" dirty="0" smtClean="0"/>
              <a:t>Toujours des pointeurs</a:t>
            </a:r>
          </a:p>
          <a:p>
            <a:r>
              <a:rPr lang="fr-FR" dirty="0" smtClean="0"/>
              <a:t>Remote spécial: </a:t>
            </a:r>
            <a:r>
              <a:rPr lang="fr-FR" b="1" dirty="0" smtClean="0"/>
              <a:t>origin</a:t>
            </a:r>
            <a:r>
              <a:rPr lang="fr-FR" dirty="0" smtClean="0"/>
              <a:t>	 </a:t>
            </a:r>
          </a:p>
          <a:p>
            <a:pPr lvl="1"/>
            <a:r>
              <a:rPr lang="fr-FR" dirty="0" smtClean="0"/>
              <a:t>Suivant le clone d’un dépôt existant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77" y="3880338"/>
            <a:ext cx="2949285" cy="2849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98" y="3880338"/>
            <a:ext cx="4041816" cy="29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– mis a jour des remotes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a jour les références distantes</a:t>
            </a:r>
          </a:p>
          <a:p>
            <a:pPr lvl="1"/>
            <a:r>
              <a:rPr lang="fr-FR" dirty="0" smtClean="0"/>
              <a:t>Commande </a:t>
            </a:r>
            <a:r>
              <a:rPr lang="fr-FR" b="1" dirty="0" smtClean="0"/>
              <a:t>: git fetch origin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Récupérer les nouveaux commits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pull</a:t>
            </a:r>
          </a:p>
          <a:p>
            <a:pPr lvl="1"/>
            <a:r>
              <a:rPr lang="fr-FR" dirty="0" smtClean="0"/>
              <a:t>Peut entrainer une fusion</a:t>
            </a:r>
          </a:p>
          <a:p>
            <a:pPr lvl="1"/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46" y="3451449"/>
            <a:ext cx="2568291" cy="2773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705103"/>
            <a:ext cx="3121827" cy="22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5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 - publier des branches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veut publier nos branches</a:t>
            </a:r>
          </a:p>
          <a:p>
            <a:pPr lvl="1"/>
            <a:r>
              <a:rPr lang="fr-FR" dirty="0" smtClean="0"/>
              <a:t>Sur les remote</a:t>
            </a:r>
          </a:p>
          <a:p>
            <a:pPr lvl="1"/>
            <a:r>
              <a:rPr lang="fr-FR" dirty="0" smtClean="0"/>
              <a:t>Commande: </a:t>
            </a:r>
            <a:r>
              <a:rPr lang="fr-FR" b="1" dirty="0" smtClean="0"/>
              <a:t>git push</a:t>
            </a:r>
          </a:p>
          <a:p>
            <a:pPr lvl="2"/>
            <a:r>
              <a:rPr lang="fr-FR" dirty="0" smtClean="0"/>
              <a:t>Par exemple</a:t>
            </a:r>
            <a:r>
              <a:rPr lang="fr-FR" b="1" dirty="0" smtClean="0"/>
              <a:t>: git push origin experiment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Requetés pull (pull requests)</a:t>
            </a:r>
          </a:p>
          <a:p>
            <a:pPr lvl="1"/>
            <a:r>
              <a:rPr lang="fr-FR" dirty="0" err="1" smtClean="0"/>
              <a:t>Mechanisme</a:t>
            </a:r>
            <a:r>
              <a:rPr lang="fr-FR" dirty="0" smtClean="0"/>
              <a:t> d’intégration auxiliaire a git</a:t>
            </a:r>
          </a:p>
          <a:p>
            <a:pPr lvl="1"/>
            <a:r>
              <a:rPr lang="fr-FR" dirty="0" smtClean="0"/>
              <a:t>Notamment fourni par certains services de dépôts </a:t>
            </a:r>
          </a:p>
          <a:p>
            <a:pPr lvl="2"/>
            <a:r>
              <a:rPr lang="fr-FR" dirty="0" smtClean="0"/>
              <a:t>Par exemple: Github, gitlab, </a:t>
            </a:r>
            <a:r>
              <a:rPr lang="fr-FR" dirty="0" err="1" smtClean="0"/>
              <a:t>stash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3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collaborative de développement </a:t>
            </a:r>
            <a:r>
              <a:rPr lang="fr-FR" b="1" dirty="0" smtClean="0"/>
              <a:t>en ligne</a:t>
            </a:r>
          </a:p>
          <a:p>
            <a:pPr lvl="1"/>
            <a:r>
              <a:rPr lang="fr-FR" dirty="0" smtClean="0"/>
              <a:t>La plus utilisée dans le monde de logiciels libres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Service web d'hébergement et de gestion de développement de logiciels</a:t>
            </a:r>
          </a:p>
          <a:p>
            <a:pPr lvl="1"/>
            <a:r>
              <a:rPr lang="fr-FR" dirty="0" smtClean="0"/>
              <a:t>logiciel de gestion de versions : Git</a:t>
            </a:r>
          </a:p>
          <a:p>
            <a:pPr lvl="1"/>
            <a:r>
              <a:rPr lang="fr-FR" dirty="0" smtClean="0"/>
              <a:t>Différentes fonctionnalités</a:t>
            </a:r>
          </a:p>
          <a:p>
            <a:pPr lvl="2"/>
            <a:r>
              <a:rPr lang="fr-FR" dirty="0" smtClean="0"/>
              <a:t>Suivi des bugs et demandes de fonctionnalités</a:t>
            </a:r>
          </a:p>
          <a:p>
            <a:pPr lvl="2"/>
            <a:r>
              <a:rPr lang="fr-FR" dirty="0" smtClean="0"/>
              <a:t>Gestion des taches</a:t>
            </a:r>
          </a:p>
          <a:p>
            <a:pPr lvl="2"/>
            <a:r>
              <a:rPr lang="fr-FR" dirty="0" smtClean="0"/>
              <a:t>Intégrations des contributions: code review, pull requests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699" y="2052918"/>
            <a:ext cx="1438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flux de travail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826377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u="sng" dirty="0" smtClean="0">
                          <a:latin typeface="Cambria Math" panose="02040503050406030204" pitchFamily="18" charset="0"/>
                        </a:rPr>
                        <m:t>©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𝑏𝑙𝑜𝑔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.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𝑗𝑟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0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𝑐𝑘𝑒𝑡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.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𝑐𝑜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.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𝑢𝑘</m:t>
                      </m:r>
                      <m:r>
                        <a:rPr lang="en-US" sz="1800" i="1" u="sng" dirty="0">
                          <a:latin typeface="Cambria Math" panose="02040503050406030204" pitchFamily="18" charset="0"/>
                          <a:hlinkClick r:id="rId2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Creative</m:t>
                      </m:r>
                      <m: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Commons</m:t>
                      </m:r>
                      <m: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Attribution</m:t>
                      </m:r>
                      <m: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 4.0 </m:t>
                      </m:r>
                      <m:r>
                        <m:rPr>
                          <m:sty m:val="p"/>
                        </m:rP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ShareAlike</m:t>
                      </m:r>
                      <m: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i="1" u="sng" dirty="0" smtClean="0">
                          <a:latin typeface="Cambria Math" panose="02040503050406030204" pitchFamily="18" charset="0"/>
                          <a:hlinkClick r:id="rId3"/>
                        </a:rPr>
                        <m:t>License</m:t>
                      </m:r>
                    </m:oMath>
                  </m:oMathPara>
                </a14:m>
                <a:endParaRPr lang="en-GB" sz="1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82637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361" y="1152983"/>
            <a:ext cx="7407171" cy="50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et attributions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Outils git pour le travail en local</a:t>
            </a:r>
          </a:p>
          <a:p>
            <a:pPr lvl="1"/>
            <a:r>
              <a:rPr lang="en-US" dirty="0" smtClean="0"/>
              <a:t>Github Desktop (Mac et Windows) - </a:t>
            </a:r>
            <a:r>
              <a:rPr lang="en-US" dirty="0" err="1" smtClean="0"/>
              <a:t>gratuit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Extensions (Windows) – </a:t>
            </a:r>
            <a:r>
              <a:rPr lang="en-US" dirty="0" err="1" smtClean="0"/>
              <a:t>gratuit</a:t>
            </a:r>
            <a:endParaRPr lang="en-US" dirty="0" smtClean="0"/>
          </a:p>
          <a:p>
            <a:pPr lvl="1"/>
            <a:r>
              <a:rPr lang="en-US" dirty="0" err="1" smtClean="0"/>
              <a:t>Sourcetree</a:t>
            </a:r>
            <a:r>
              <a:rPr lang="en-US" dirty="0" smtClean="0"/>
              <a:t> App (Windows et Mac) – </a:t>
            </a:r>
            <a:r>
              <a:rPr lang="en-US" dirty="0" err="1" smtClean="0"/>
              <a:t>gratuit</a:t>
            </a:r>
            <a:endParaRPr lang="en-US" dirty="0" smtClean="0"/>
          </a:p>
          <a:p>
            <a:pPr lvl="1"/>
            <a:r>
              <a:rPr lang="en-US" dirty="0" err="1" smtClean="0"/>
              <a:t>GitKraken</a:t>
            </a:r>
            <a:r>
              <a:rPr lang="en-US" dirty="0" smtClean="0"/>
              <a:t> (Linux, Mac et Windows) – </a:t>
            </a:r>
            <a:r>
              <a:rPr lang="en-US" dirty="0" err="1" smtClean="0"/>
              <a:t>gratuit</a:t>
            </a:r>
            <a:r>
              <a:rPr lang="en-US" dirty="0" smtClean="0"/>
              <a:t>/</a:t>
            </a:r>
            <a:r>
              <a:rPr lang="en-US" dirty="0" err="1" smtClean="0"/>
              <a:t>payant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fr-FR" dirty="0"/>
              <a:t>Livre git gratuit en ligne</a:t>
            </a:r>
          </a:p>
          <a:p>
            <a:pPr lvl="1"/>
            <a:r>
              <a:rPr lang="fr-FR" dirty="0">
                <a:hlinkClick r:id="rId2"/>
              </a:rPr>
              <a:t>https://git-scm.com/book/fr/v2</a:t>
            </a:r>
            <a:endParaRPr lang="fr-FR" dirty="0"/>
          </a:p>
          <a:p>
            <a:pPr lvl="1"/>
            <a:r>
              <a:rPr lang="fr-FR" dirty="0"/>
              <a:t>La </a:t>
            </a:r>
            <a:r>
              <a:rPr lang="fr-FR" dirty="0" smtClean="0"/>
              <a:t>grande majorité </a:t>
            </a:r>
            <a:r>
              <a:rPr lang="fr-FR" dirty="0"/>
              <a:t>des photos de cette présentation </a:t>
            </a:r>
            <a:r>
              <a:rPr lang="fr-FR" dirty="0" smtClean="0"/>
              <a:t>proviennent de </a:t>
            </a:r>
            <a:r>
              <a:rPr lang="fr-FR" dirty="0" smtClean="0"/>
              <a:t>ce livre </a:t>
            </a:r>
            <a:endParaRPr lang="fr-FR" dirty="0"/>
          </a:p>
          <a:p>
            <a:pPr lvl="2"/>
            <a:r>
              <a:rPr lang="fr-FR" dirty="0" err="1">
                <a:hlinkClick r:id="rId3"/>
              </a:rPr>
              <a:t>Creative</a:t>
            </a:r>
            <a:r>
              <a:rPr lang="fr-FR" dirty="0">
                <a:hlinkClick r:id="rId3"/>
              </a:rPr>
              <a:t> Commons Attribution Non Commercial Share </a:t>
            </a:r>
            <a:r>
              <a:rPr lang="fr-FR" dirty="0" err="1">
                <a:hlinkClick r:id="rId3"/>
              </a:rPr>
              <a:t>Alike</a:t>
            </a:r>
            <a:r>
              <a:rPr lang="fr-FR" dirty="0">
                <a:hlinkClick r:id="rId3"/>
              </a:rPr>
              <a:t> 3.0 </a:t>
            </a:r>
            <a:r>
              <a:rPr lang="fr-FR" dirty="0" err="1">
                <a:hlinkClick r:id="rId3"/>
              </a:rPr>
              <a:t>license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fr-FR" dirty="0"/>
          </a:p>
        </p:txBody>
      </p:sp>
      <p:pic>
        <p:nvPicPr>
          <p:cNvPr id="8" name="Picture 7" descr="File:Blue question mark (italic)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87" y="1275521"/>
            <a:ext cx="4747591" cy="47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 collaboratif</a:t>
            </a:r>
          </a:p>
          <a:p>
            <a:endParaRPr lang="fr-FR" dirty="0" smtClean="0"/>
          </a:p>
          <a:p>
            <a:r>
              <a:rPr lang="fr-FR" dirty="0" smtClean="0"/>
              <a:t>Intégration continue</a:t>
            </a:r>
          </a:p>
          <a:p>
            <a:endParaRPr lang="fr-FR" dirty="0" smtClean="0"/>
          </a:p>
          <a:p>
            <a:r>
              <a:rPr lang="fr-FR" dirty="0" smtClean="0"/>
              <a:t>Stockage des versions du projet</a:t>
            </a:r>
          </a:p>
          <a:p>
            <a:endParaRPr lang="fr-FR" dirty="0" smtClean="0"/>
          </a:p>
          <a:p>
            <a:r>
              <a:rPr lang="fr-FR" dirty="0" smtClean="0"/>
              <a:t>Stratégie de releasing</a:t>
            </a:r>
          </a:p>
          <a:p>
            <a:endParaRPr lang="fr-FR" dirty="0" smtClean="0"/>
          </a:p>
          <a:p>
            <a:r>
              <a:rPr lang="fr-FR" dirty="0" smtClean="0"/>
              <a:t>Sauvegarde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71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Optionnel – cas d’étude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Dépôts du projet REMUS au CERN</a:t>
            </a:r>
          </a:p>
          <a:p>
            <a:pPr lvl="1"/>
            <a:r>
              <a:rPr lang="fr-FR" dirty="0" smtClean="0"/>
              <a:t>Plateforme collaborative</a:t>
            </a:r>
          </a:p>
          <a:p>
            <a:pPr lvl="1"/>
            <a:r>
              <a:rPr lang="fr-FR" dirty="0" smtClean="0"/>
              <a:t>Fluxes de </a:t>
            </a:r>
            <a:r>
              <a:rPr lang="fr-FR" dirty="0" smtClean="0"/>
              <a:t>travail</a:t>
            </a:r>
          </a:p>
          <a:p>
            <a:pPr lvl="1"/>
            <a:r>
              <a:rPr lang="fr-FR" dirty="0" smtClean="0"/>
              <a:t>Releasing et versions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Détails de REMUS: </a:t>
            </a:r>
            <a:r>
              <a:rPr lang="fr-FR" dirty="0" smtClean="0">
                <a:hlinkClick r:id="rId2"/>
              </a:rPr>
              <a:t>https://kt.cern/technologies/remus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6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VCS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Locales</a:t>
            </a:r>
          </a:p>
          <a:p>
            <a:pPr lvl="1"/>
            <a:r>
              <a:rPr lang="fr-FR" dirty="0" smtClean="0"/>
              <a:t>Sur la machine locale</a:t>
            </a:r>
          </a:p>
          <a:p>
            <a:endParaRPr lang="fr-FR" dirty="0" smtClean="0"/>
          </a:p>
          <a:p>
            <a:r>
              <a:rPr lang="fr-FR" dirty="0" smtClean="0"/>
              <a:t>Centralisés</a:t>
            </a:r>
          </a:p>
          <a:p>
            <a:pPr lvl="1"/>
            <a:r>
              <a:rPr lang="fr-FR" dirty="0" smtClean="0"/>
              <a:t>Par exemple: subversion (SVN), perforce, bitkeeper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Distribués</a:t>
            </a:r>
          </a:p>
          <a:p>
            <a:pPr lvl="1"/>
            <a:r>
              <a:rPr lang="fr-FR" dirty="0" smtClean="0"/>
              <a:t>Par exemple: git, mercurial, bazaar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1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VCS – Centralisés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354" y="2052638"/>
            <a:ext cx="603706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9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VCS – Distribu</a:t>
            </a:r>
            <a:r>
              <a:rPr lang="fr-FR" dirty="0"/>
              <a:t>é</a:t>
            </a:r>
            <a:r>
              <a:rPr lang="fr-FR" dirty="0" smtClean="0"/>
              <a:t>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7" y="1394948"/>
            <a:ext cx="4241034" cy="50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4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VCS </a:t>
            </a:r>
            <a:r>
              <a:rPr lang="fr-FR" dirty="0" smtClean="0"/>
              <a:t>Distribué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Open source</a:t>
            </a:r>
          </a:p>
          <a:p>
            <a:endParaRPr lang="fr-FR" b="1" dirty="0" smtClean="0"/>
          </a:p>
          <a:p>
            <a:r>
              <a:rPr lang="fr-FR" dirty="0" smtClean="0"/>
              <a:t>Ne en 2005</a:t>
            </a:r>
          </a:p>
          <a:p>
            <a:pPr lvl="1"/>
            <a:r>
              <a:rPr lang="fr-FR" dirty="0" smtClean="0"/>
              <a:t>Pour les besoins de la communauté du développement de Linux </a:t>
            </a:r>
          </a:p>
          <a:p>
            <a:pPr lvl="1"/>
            <a:r>
              <a:rPr lang="fr-FR" dirty="0" smtClean="0"/>
              <a:t>Objectifs</a:t>
            </a:r>
          </a:p>
          <a:p>
            <a:pPr lvl="2"/>
            <a:r>
              <a:rPr lang="fr-FR" dirty="0" smtClean="0"/>
              <a:t>Vitesse</a:t>
            </a:r>
          </a:p>
          <a:p>
            <a:pPr lvl="2"/>
            <a:r>
              <a:rPr lang="fr-FR" dirty="0" smtClean="0"/>
              <a:t>conception simple </a:t>
            </a:r>
          </a:p>
          <a:p>
            <a:pPr lvl="2"/>
            <a:r>
              <a:rPr lang="fr-FR" dirty="0" smtClean="0"/>
              <a:t>support pour les développements non linéaires (milliers de branches parallèles) </a:t>
            </a:r>
          </a:p>
          <a:p>
            <a:pPr lvl="2"/>
            <a:r>
              <a:rPr lang="fr-FR" dirty="0" smtClean="0"/>
              <a:t>complètement distribué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20" y="142027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popularité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hlinkClick r:id="rId2"/>
              </a:rPr>
              <a:t>Google Trends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Grandes entreprises et projets qui utilisent git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Dans le monde du open source</a:t>
            </a:r>
          </a:p>
          <a:p>
            <a:endParaRPr lang="fr-FR" dirty="0" smtClean="0"/>
          </a:p>
          <a:p>
            <a:r>
              <a:rPr lang="fr-FR" dirty="0" smtClean="0"/>
              <a:t>Dans votre future travail </a:t>
            </a:r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9" y="3102594"/>
            <a:ext cx="9153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- avantages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Totalement distribue</a:t>
            </a:r>
          </a:p>
          <a:p>
            <a:pPr lvl="1"/>
            <a:r>
              <a:rPr lang="fr-FR" dirty="0" smtClean="0"/>
              <a:t>Chaque projet git est une clone locale</a:t>
            </a:r>
          </a:p>
          <a:p>
            <a:pPr lvl="2"/>
            <a:r>
              <a:rPr lang="fr-FR" dirty="0" smtClean="0"/>
              <a:t>Donc une sauvegarde </a:t>
            </a:r>
          </a:p>
          <a:p>
            <a:pPr lvl="1"/>
            <a:r>
              <a:rPr lang="fr-FR" dirty="0" smtClean="0"/>
              <a:t>Permet de travailler hors ligne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Vitesse</a:t>
            </a:r>
          </a:p>
          <a:p>
            <a:endParaRPr lang="fr-FR" dirty="0" smtClean="0"/>
          </a:p>
          <a:p>
            <a:r>
              <a:rPr lang="fr-FR" dirty="0" smtClean="0"/>
              <a:t>Polyvalent</a:t>
            </a:r>
          </a:p>
          <a:p>
            <a:pPr lvl="1"/>
            <a:r>
              <a:rPr lang="fr-FR" dirty="0" smtClean="0"/>
              <a:t>Différents fluxes de travails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659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879</Words>
  <Application>Microsoft Office PowerPoint</Application>
  <PresentationFormat>Widescreen</PresentationFormat>
  <Paragraphs>228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Century Gothic</vt:lpstr>
      <vt:lpstr>Wingdings</vt:lpstr>
      <vt:lpstr>Wingdings 3</vt:lpstr>
      <vt:lpstr>Ion</vt:lpstr>
      <vt:lpstr>La gestion de versions avec git</vt:lpstr>
      <vt:lpstr>La gestion de versions</vt:lpstr>
      <vt:lpstr>Importance </vt:lpstr>
      <vt:lpstr>Types de VCS</vt:lpstr>
      <vt:lpstr>Types de VCS – Centralisés</vt:lpstr>
      <vt:lpstr>Types de VCS – Distribués</vt:lpstr>
      <vt:lpstr>Git</vt:lpstr>
      <vt:lpstr>Git - popularité</vt:lpstr>
      <vt:lpstr>Git - avantages</vt:lpstr>
      <vt:lpstr>Git - notions</vt:lpstr>
      <vt:lpstr>Git – flux de travail locale</vt:lpstr>
      <vt:lpstr>Git - flux de travail locale  </vt:lpstr>
      <vt:lpstr>Git – démarrer un dépôt</vt:lpstr>
      <vt:lpstr>Git - branches</vt:lpstr>
      <vt:lpstr>Git – nouvelle branche</vt:lpstr>
      <vt:lpstr>Git – sélectionner la branche</vt:lpstr>
      <vt:lpstr>Git – nouveau commit</vt:lpstr>
      <vt:lpstr>Git –  déplacement du HEAD</vt:lpstr>
      <vt:lpstr>Git – fusions</vt:lpstr>
      <vt:lpstr>Git – fusions </vt:lpstr>
      <vt:lpstr>Git - rebaser</vt:lpstr>
      <vt:lpstr>Git – gestion des branches</vt:lpstr>
      <vt:lpstr>Git – branches de suivi a distance</vt:lpstr>
      <vt:lpstr>Git – mis a jour des remotes</vt:lpstr>
      <vt:lpstr>Git  - publier des branches</vt:lpstr>
      <vt:lpstr>Github</vt:lpstr>
      <vt:lpstr>Github – flux de travail</vt:lpstr>
      <vt:lpstr>Ressources et attributions</vt:lpstr>
      <vt:lpstr>Questions? </vt:lpstr>
      <vt:lpstr>Optionnel – cas d’étude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 de version </dc:title>
  <dc:creator>Alexandru Savulescu</dc:creator>
  <cp:lastModifiedBy>Alexandru Savulescu</cp:lastModifiedBy>
  <cp:revision>84</cp:revision>
  <dcterms:created xsi:type="dcterms:W3CDTF">2019-01-17T13:13:22Z</dcterms:created>
  <dcterms:modified xsi:type="dcterms:W3CDTF">2019-01-20T17:46:10Z</dcterms:modified>
</cp:coreProperties>
</file>