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7" r:id="rId3"/>
    <p:sldId id="293" r:id="rId4"/>
    <p:sldId id="292" r:id="rId5"/>
    <p:sldId id="258" r:id="rId6"/>
    <p:sldId id="294" r:id="rId7"/>
    <p:sldId id="259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8"/>
    </p:embeddedFont>
    <p:embeddedFont>
      <p:font typeface="Orbitron" panose="020B0604020202020204" charset="0"/>
      <p:regular r:id="rId19"/>
      <p:bold r:id="rId20"/>
    </p:embeddedFont>
    <p:embeddedFont>
      <p:font typeface="Palanquin Dark" panose="020B0604020202020204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2B8CFA-F56F-48A4-8B45-416BAEA7933E}">
  <a:tblStyle styleId="{312B8CFA-F56F-48A4-8B45-416BAEA793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0facb75130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0facb75130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02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0facb75130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0facb75130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44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58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5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97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09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7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avLst/>
                <a:gdLst/>
                <a:ahLst/>
                <a:cxnLst/>
                <a:rect l="l" t="t" r="r" b="b"/>
                <a:pathLst>
                  <a:path w="22289" h="13154" extrusionOk="0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6" h="60996" extrusionOk="0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539" extrusionOk="0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1854" extrusionOk="0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49" extrusionOk="0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6629" extrusionOk="0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avLst/>
              <a:gdLst/>
              <a:ahLst/>
              <a:cxnLst/>
              <a:rect l="l" t="t" r="r" b="b"/>
              <a:pathLst>
                <a:path w="31143" h="20595" extrusionOk="0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326" extrusionOk="0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1365" extrusionOk="0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2" extrusionOk="0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9191" extrusionOk="0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10589" extrusionOk="0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157" extrusionOk="0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avLst/>
              <a:gdLst/>
              <a:ahLst/>
              <a:cxnLst/>
              <a:rect l="l" t="t" r="r" b="b"/>
              <a:pathLst>
                <a:path w="21985" h="6486" extrusionOk="0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avLst/>
              <a:gdLst/>
              <a:ahLst/>
              <a:cxnLst/>
              <a:rect l="l" t="t" r="r" b="b"/>
              <a:pathLst>
                <a:path w="15781" h="22361" extrusionOk="0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1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rot="5400000" flipH="1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rot="5400000" flipH="1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rot="5400000" flipH="1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314539" y="6507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SMARTSUPPLY</a:t>
            </a:r>
            <a:br>
              <a:rPr lang="en" dirty="0"/>
            </a:br>
            <a:r>
              <a:rPr lang="en" sz="1200" dirty="0"/>
              <a:t>A SMALL SCALE BLOCKCHAIN SOLUTION FOR SUPPLY CHAINS</a:t>
            </a:r>
            <a:endParaRPr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C369625D-D550-D8A9-D80E-EB67281D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539" y="2571750"/>
            <a:ext cx="6551700" cy="463500"/>
          </a:xfrm>
        </p:spPr>
        <p:txBody>
          <a:bodyPr/>
          <a:lstStyle/>
          <a:p>
            <a:r>
              <a:rPr lang="en-GB" dirty="0"/>
              <a:t>Using</a:t>
            </a:r>
            <a:endParaRPr lang="nl-BE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E29423A-0285-6E8D-2730-DE3B7769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25" y="2571750"/>
            <a:ext cx="3810975" cy="23453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EXECUTION</a:t>
            </a:r>
            <a:endParaRPr dirty="0"/>
          </a:p>
        </p:txBody>
      </p:sp>
      <p:sp>
        <p:nvSpPr>
          <p:cNvPr id="886" name="Google Shape;886;p35"/>
          <p:cNvSpPr txBox="1">
            <a:spLocks noGrp="1"/>
          </p:cNvSpPr>
          <p:nvPr>
            <p:ph type="title" idx="2"/>
          </p:nvPr>
        </p:nvSpPr>
        <p:spPr>
          <a:xfrm>
            <a:off x="3874155" y="1176322"/>
            <a:ext cx="139569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7" name="Google Shape;887;p35"/>
          <p:cNvSpPr txBox="1">
            <a:spLocks noGrp="1"/>
          </p:cNvSpPr>
          <p:nvPr>
            <p:ph type="subTitle" idx="1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Hyperledger Fabric in Actie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98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2" name="Google Shape;892;p36"/>
          <p:cNvCxnSpPr>
            <a:stCxn id="893" idx="6"/>
            <a:endCxn id="894" idx="2"/>
          </p:cNvCxnSpPr>
          <p:nvPr/>
        </p:nvCxnSpPr>
        <p:spPr>
          <a:xfrm>
            <a:off x="1725694" y="2653589"/>
            <a:ext cx="1438019" cy="0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5" name="Google Shape;895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896" name="Google Shape;896;p36"/>
          <p:cNvSpPr txBox="1">
            <a:spLocks noGrp="1"/>
          </p:cNvSpPr>
          <p:nvPr>
            <p:ph type="subTitle" idx="4294967295"/>
          </p:nvPr>
        </p:nvSpPr>
        <p:spPr>
          <a:xfrm flipH="1">
            <a:off x="159978" y="3131571"/>
            <a:ext cx="237893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PREREQUISITES</a:t>
            </a:r>
            <a:endParaRPr sz="1800" b="1" dirty="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97" name="Google Shape;897;p36"/>
          <p:cNvSpPr txBox="1">
            <a:spLocks noGrp="1"/>
          </p:cNvSpPr>
          <p:nvPr>
            <p:ph type="subTitle" idx="4294967295"/>
          </p:nvPr>
        </p:nvSpPr>
        <p:spPr>
          <a:xfrm flipH="1">
            <a:off x="257696" y="3753555"/>
            <a:ext cx="2183494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Installeren en configureren van de nodige</a:t>
            </a:r>
            <a:r>
              <a:rPr lang="nl-BE" dirty="0"/>
              <a:t> technologieën </a:t>
            </a:r>
            <a:endParaRPr dirty="0"/>
          </a:p>
        </p:txBody>
      </p:sp>
      <p:sp>
        <p:nvSpPr>
          <p:cNvPr id="898" name="Google Shape;898;p36"/>
          <p:cNvSpPr txBox="1">
            <a:spLocks noGrp="1"/>
          </p:cNvSpPr>
          <p:nvPr>
            <p:ph type="subTitle" idx="4294967295"/>
          </p:nvPr>
        </p:nvSpPr>
        <p:spPr>
          <a:xfrm flipH="1">
            <a:off x="4630823" y="3244047"/>
            <a:ext cx="1962497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BLOCKCHAIN SETUP</a:t>
            </a:r>
            <a:endParaRPr sz="1800" b="1" dirty="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99" name="Google Shape;899;p36"/>
          <p:cNvSpPr txBox="1">
            <a:spLocks noGrp="1"/>
          </p:cNvSpPr>
          <p:nvPr>
            <p:ph type="subTitle" idx="4294967295"/>
          </p:nvPr>
        </p:nvSpPr>
        <p:spPr>
          <a:xfrm flipH="1">
            <a:off x="4542167" y="3834181"/>
            <a:ext cx="2139808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nl-BE" dirty="0" err="1"/>
              <a:t>haincode</a:t>
            </a:r>
            <a:r>
              <a:rPr lang="nl-BE" dirty="0"/>
              <a:t> koppelen aan het Blockchain-netwerk</a:t>
            </a:r>
            <a:endParaRPr dirty="0"/>
          </a:p>
        </p:txBody>
      </p:sp>
      <p:sp>
        <p:nvSpPr>
          <p:cNvPr id="900" name="Google Shape;90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402859" y="3258414"/>
            <a:ext cx="237893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TEST NETWORK SETUP</a:t>
            </a:r>
            <a:endParaRPr sz="1800" b="1" dirty="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01" name="Google Shape;901;p36"/>
          <p:cNvSpPr txBox="1">
            <a:spLocks noGrp="1"/>
          </p:cNvSpPr>
          <p:nvPr>
            <p:ph type="subTitle" idx="4294967295"/>
          </p:nvPr>
        </p:nvSpPr>
        <p:spPr>
          <a:xfrm flipH="1">
            <a:off x="2680098" y="3834181"/>
            <a:ext cx="18165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 en config van het meegeleverde Fabric test netwerk</a:t>
            </a:r>
            <a:endParaRPr dirty="0"/>
          </a:p>
        </p:txBody>
      </p:sp>
      <p:sp>
        <p:nvSpPr>
          <p:cNvPr id="902" name="Google Shape;902;p36"/>
          <p:cNvSpPr txBox="1">
            <a:spLocks noGrp="1"/>
          </p:cNvSpPr>
          <p:nvPr>
            <p:ph type="subTitle" idx="4294967295"/>
          </p:nvPr>
        </p:nvSpPr>
        <p:spPr>
          <a:xfrm flipH="1">
            <a:off x="6327853" y="3244047"/>
            <a:ext cx="2539133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 SMART CONTRACT</a:t>
            </a:r>
            <a:endParaRPr sz="1800" b="1" dirty="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03" name="Google Shape;903;p36"/>
          <p:cNvSpPr txBox="1">
            <a:spLocks noGrp="1"/>
          </p:cNvSpPr>
          <p:nvPr>
            <p:ph type="subTitle" idx="4294967295"/>
          </p:nvPr>
        </p:nvSpPr>
        <p:spPr>
          <a:xfrm flipH="1">
            <a:off x="6745950" y="3826814"/>
            <a:ext cx="18165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Chaincode benaderen via een Smart Contract</a:t>
            </a:r>
            <a:endParaRPr dirty="0"/>
          </a:p>
        </p:txBody>
      </p:sp>
      <p:sp>
        <p:nvSpPr>
          <p:cNvPr id="893" name="Google Shape;893;p36"/>
          <p:cNvSpPr/>
          <p:nvPr/>
        </p:nvSpPr>
        <p:spPr>
          <a:xfrm>
            <a:off x="907594" y="2244539"/>
            <a:ext cx="818100" cy="8181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63713" y="2244539"/>
            <a:ext cx="818100" cy="8181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5146603" y="2244540"/>
            <a:ext cx="818100" cy="8181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7286411" y="2244540"/>
            <a:ext cx="818100" cy="8181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 txBox="1">
            <a:spLocks noGrp="1"/>
          </p:cNvSpPr>
          <p:nvPr>
            <p:ph type="subTitle" idx="4294967295"/>
          </p:nvPr>
        </p:nvSpPr>
        <p:spPr>
          <a:xfrm flipH="1">
            <a:off x="858459" y="1543424"/>
            <a:ext cx="15444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rbitron"/>
                <a:ea typeface="Orbitron"/>
                <a:cs typeface="Orbitron"/>
                <a:sym typeface="Orbitron"/>
              </a:rPr>
              <a:t>01</a:t>
            </a:r>
            <a:endParaRPr sz="30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07" name="Google Shape;907;p36"/>
          <p:cNvSpPr txBox="1">
            <a:spLocks noGrp="1"/>
          </p:cNvSpPr>
          <p:nvPr>
            <p:ph type="subTitle" idx="4294967295"/>
          </p:nvPr>
        </p:nvSpPr>
        <p:spPr>
          <a:xfrm flipH="1">
            <a:off x="4783453" y="1543424"/>
            <a:ext cx="15444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rbitron"/>
                <a:ea typeface="Orbitron"/>
                <a:cs typeface="Orbitron"/>
                <a:sym typeface="Orbitron"/>
              </a:rPr>
              <a:t>03</a:t>
            </a:r>
            <a:endParaRPr sz="30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08" name="Google Shape;908;p36"/>
          <p:cNvSpPr txBox="1">
            <a:spLocks noGrp="1"/>
          </p:cNvSpPr>
          <p:nvPr>
            <p:ph type="subTitle" idx="4294967295"/>
          </p:nvPr>
        </p:nvSpPr>
        <p:spPr>
          <a:xfrm flipH="1">
            <a:off x="2820956" y="1543424"/>
            <a:ext cx="15444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rbitron"/>
                <a:ea typeface="Orbitron"/>
                <a:cs typeface="Orbitron"/>
                <a:sym typeface="Orbitron"/>
              </a:rPr>
              <a:t>02</a:t>
            </a:r>
            <a:endParaRPr sz="30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09" name="Google Shape;909;p36"/>
          <p:cNvSpPr txBox="1">
            <a:spLocks noGrp="1"/>
          </p:cNvSpPr>
          <p:nvPr>
            <p:ph type="subTitle" idx="4294967295"/>
          </p:nvPr>
        </p:nvSpPr>
        <p:spPr>
          <a:xfrm flipH="1">
            <a:off x="6745950" y="1543424"/>
            <a:ext cx="15444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rbitron"/>
                <a:ea typeface="Orbitron"/>
                <a:cs typeface="Orbitron"/>
                <a:sym typeface="Orbitron"/>
              </a:rPr>
              <a:t>04</a:t>
            </a:r>
            <a:endParaRPr sz="3000" b="1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910" name="Google Shape;910;p36"/>
          <p:cNvCxnSpPr>
            <a:stCxn id="894" idx="6"/>
            <a:endCxn id="904" idx="2"/>
          </p:cNvCxnSpPr>
          <p:nvPr/>
        </p:nvCxnSpPr>
        <p:spPr>
          <a:xfrm>
            <a:off x="3981813" y="2653589"/>
            <a:ext cx="1164790" cy="1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36"/>
          <p:cNvCxnSpPr>
            <a:stCxn id="904" idx="6"/>
            <a:endCxn id="905" idx="2"/>
          </p:cNvCxnSpPr>
          <p:nvPr/>
        </p:nvCxnSpPr>
        <p:spPr>
          <a:xfrm>
            <a:off x="5964703" y="2653590"/>
            <a:ext cx="1321708" cy="0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2" name="Google Shape;912;p36"/>
          <p:cNvGrpSpPr/>
          <p:nvPr/>
        </p:nvGrpSpPr>
        <p:grpSpPr>
          <a:xfrm>
            <a:off x="5382925" y="2483962"/>
            <a:ext cx="339306" cy="339253"/>
            <a:chOff x="2685825" y="840375"/>
            <a:chExt cx="481900" cy="481825"/>
          </a:xfrm>
        </p:grpSpPr>
        <p:sp>
          <p:nvSpPr>
            <p:cNvPr id="913" name="Google Shape;913;p3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7" name="Graphic 6" descr="Flask with solid fill">
            <a:extLst>
              <a:ext uri="{FF2B5EF4-FFF2-40B4-BE49-F238E27FC236}">
                <a16:creationId xmlns:a16="http://schemas.microsoft.com/office/drawing/2014/main" id="{A0008DF0-43D2-44AC-1993-6882EB737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5702" y="2326753"/>
            <a:ext cx="615389" cy="615389"/>
          </a:xfrm>
          <a:prstGeom prst="rect">
            <a:avLst/>
          </a:prstGeom>
        </p:spPr>
      </p:pic>
      <p:pic>
        <p:nvPicPr>
          <p:cNvPr id="9" name="Graphic 8" descr="Clipboard Checked with solid fill">
            <a:extLst>
              <a:ext uri="{FF2B5EF4-FFF2-40B4-BE49-F238E27FC236}">
                <a16:creationId xmlns:a16="http://schemas.microsoft.com/office/drawing/2014/main" id="{363D6CC5-320A-4EA8-7E1D-8DC81F7B8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489" y="2365774"/>
            <a:ext cx="537347" cy="537347"/>
          </a:xfrm>
          <a:prstGeom prst="rect">
            <a:avLst/>
          </a:prstGeom>
        </p:spPr>
      </p:pic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BB3C798B-7092-8D64-E0F6-FDF845E5D6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8306" y="2365774"/>
            <a:ext cx="585694" cy="5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2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75EA42-4486-F6E5-FA2D-9C7DCE14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98950"/>
            <a:ext cx="3067140" cy="3509700"/>
          </a:xfrm>
        </p:spPr>
        <p:txBody>
          <a:bodyPr/>
          <a:lstStyle/>
          <a:p>
            <a:r>
              <a:rPr lang="en-GB" sz="2000" dirty="0"/>
              <a:t>GIT </a:t>
            </a:r>
          </a:p>
          <a:p>
            <a:r>
              <a:rPr lang="en-GB" sz="2000" dirty="0" err="1"/>
              <a:t>cURL</a:t>
            </a:r>
            <a:endParaRPr lang="en-GB" sz="2000" dirty="0"/>
          </a:p>
          <a:p>
            <a:r>
              <a:rPr lang="en-GB" sz="2000" dirty="0"/>
              <a:t>Docker + Compose</a:t>
            </a:r>
          </a:p>
          <a:p>
            <a:r>
              <a:rPr lang="en-GB" sz="2000" dirty="0"/>
              <a:t>WSL + Ubuntu</a:t>
            </a:r>
          </a:p>
          <a:p>
            <a:r>
              <a:rPr lang="en-GB" sz="2000" dirty="0"/>
              <a:t>Node.js</a:t>
            </a:r>
            <a:endParaRPr lang="nl-B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82960-C0A4-75DC-5D07-514744A3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A676F-F50C-5E5C-567F-2ED46B97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2" y="1208850"/>
            <a:ext cx="1968873" cy="5922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BB59A49-0E3C-EBC9-713F-85F6FC70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2" y="1314362"/>
            <a:ext cx="1501140" cy="626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F1808-A6BA-6A9D-9C32-1F77F0408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395" y="2030100"/>
            <a:ext cx="1424927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B1F49-DEBF-7EE8-DB5F-3227E09EA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582" y="3389450"/>
            <a:ext cx="12192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5E3CD-64C0-A445-8A4C-5412AB9AA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858" y="3478350"/>
            <a:ext cx="199307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4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09FEDA-BD07-A175-E9F0-2697890E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615805"/>
            <a:ext cx="7704000" cy="3122750"/>
          </a:xfrm>
        </p:spPr>
        <p:txBody>
          <a:bodyPr/>
          <a:lstStyle/>
          <a:p>
            <a:r>
              <a:rPr lang="en-GB" dirty="0" err="1"/>
              <a:t>Binnenhalen</a:t>
            </a:r>
            <a:r>
              <a:rPr lang="en-GB" dirty="0"/>
              <a:t> van de Fabric Binaries </a:t>
            </a:r>
            <a:r>
              <a:rPr lang="en-GB" dirty="0" err="1"/>
              <a:t>a.d.h.v</a:t>
            </a:r>
            <a:r>
              <a:rPr lang="en-GB" dirty="0"/>
              <a:t>. </a:t>
            </a:r>
            <a:r>
              <a:rPr lang="en-GB" dirty="0" err="1"/>
              <a:t>cURL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Initialisatie</a:t>
            </a:r>
            <a:r>
              <a:rPr lang="en-GB" dirty="0"/>
              <a:t> van het test-</a:t>
            </a:r>
            <a:r>
              <a:rPr lang="en-GB" dirty="0" err="1"/>
              <a:t>netwerk</a:t>
            </a:r>
            <a:r>
              <a:rPr lang="en-GB" dirty="0"/>
              <a:t>: Docker-containers </a:t>
            </a:r>
            <a:r>
              <a:rPr lang="en-GB" dirty="0" err="1"/>
              <a:t>als</a:t>
            </a:r>
            <a:r>
              <a:rPr lang="en-GB" dirty="0"/>
              <a:t> peers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orderer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Resultaat</a:t>
            </a:r>
            <a:r>
              <a:rPr lang="en-GB" dirty="0"/>
              <a:t>: 3 Docker-containers die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peers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orderer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FC24F-D728-478A-5F36-4E9F233C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NETWORK SETUP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33346-5A8C-CD36-2963-6BA69DA9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11" y="1445660"/>
            <a:ext cx="4359018" cy="464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304C7-3747-1577-C8AA-DF67CA595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11" y="2370861"/>
            <a:ext cx="3619814" cy="58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7B7939-B384-B8A5-345D-4321519E2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111" y="3307786"/>
            <a:ext cx="6469380" cy="12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4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E8AF1-931E-5080-0F16-311BB478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683700"/>
            <a:ext cx="7704000" cy="3509700"/>
          </a:xfrm>
        </p:spPr>
        <p:txBody>
          <a:bodyPr/>
          <a:lstStyle/>
          <a:p>
            <a:r>
              <a:rPr lang="en-GB" dirty="0"/>
              <a:t>TLS-</a:t>
            </a:r>
            <a:r>
              <a:rPr lang="en-GB" dirty="0" err="1"/>
              <a:t>certificaten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</a:t>
            </a:r>
            <a:r>
              <a:rPr lang="en-GB" dirty="0" err="1"/>
              <a:t>verschillende</a:t>
            </a:r>
            <a:r>
              <a:rPr lang="en-GB" dirty="0"/>
              <a:t> nodes op het network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  <a:p>
            <a:r>
              <a:rPr lang="nl-BE" dirty="0"/>
              <a:t>Chaincode installeren op de verschillende </a:t>
            </a:r>
            <a:r>
              <a:rPr lang="nl-BE" dirty="0" err="1"/>
              <a:t>nodes</a:t>
            </a:r>
            <a:r>
              <a:rPr lang="nl-BE" dirty="0"/>
              <a:t> van het netwerk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Chaincode definiëren voor elke node op het netwerk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AD0AA-0DEE-1CD0-0875-3DF8F3BD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BLOCKCHAIN SETUP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28B1-4C46-8E5A-3DE9-70B135FD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75" y="1364286"/>
            <a:ext cx="1070685" cy="266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702F0-1370-4871-B2C2-C5D7C889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75" y="1630768"/>
            <a:ext cx="4320891" cy="573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947E0-656B-83C9-0333-537A67B4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275" y="2679426"/>
            <a:ext cx="3189045" cy="339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BA4935-66BE-DDFB-E609-6D85F2190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275" y="3357447"/>
            <a:ext cx="3858086" cy="14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6"/>
          <p:cNvSpPr txBox="1">
            <a:spLocks noGrp="1"/>
          </p:cNvSpPr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</a:t>
            </a:r>
            <a:br>
              <a:rPr lang="en" dirty="0"/>
            </a:br>
            <a:r>
              <a:rPr lang="en" dirty="0"/>
              <a:t>CONTRACT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02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INHOUD VAN DEZE PRESENTATIE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Deze presentatie is opgedeeld in 2 delen: </a:t>
            </a:r>
            <a:endParaRPr dirty="0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" b="1" dirty="0"/>
              <a:t>Research</a:t>
            </a:r>
            <a:r>
              <a:rPr lang="en" dirty="0"/>
              <a:t>: basisbegrippen van blockchain en hyperledger fabric.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" dirty="0"/>
              <a:t>Wat is een blockchain? Enkele basisbegrippen …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" dirty="0"/>
              <a:t>Wat is het nut van een blockchain?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" dirty="0"/>
              <a:t>Wat is Hyperledger Fabric?</a:t>
            </a:r>
          </a:p>
          <a:p>
            <a:pPr marL="609600" lvl="1" indent="0">
              <a:spcBef>
                <a:spcPts val="800"/>
              </a:spcBef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nl-BE" b="1" dirty="0"/>
              <a:t>Demo </a:t>
            </a:r>
            <a:r>
              <a:rPr lang="nl-BE" dirty="0"/>
              <a:t>van de werking van een </a:t>
            </a:r>
            <a:r>
              <a:rPr lang="nl-BE" dirty="0" err="1"/>
              <a:t>Fabric</a:t>
            </a:r>
            <a:r>
              <a:rPr lang="nl-BE" dirty="0"/>
              <a:t>-blockchain.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" dirty="0"/>
              <a:t>Opzetten van het test-netwerk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" dirty="0"/>
              <a:t>Initieren van de chaincode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" dirty="0"/>
              <a:t>Uploaden van het smart contract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" dirty="0"/>
              <a:t>Bevragen van de blockchain-API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886" name="Google Shape;886;p35"/>
          <p:cNvSpPr txBox="1">
            <a:spLocks noGrp="1"/>
          </p:cNvSpPr>
          <p:nvPr>
            <p:ph type="title" idx="2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7" name="Google Shape;887;p35"/>
          <p:cNvSpPr txBox="1">
            <a:spLocks noGrp="1"/>
          </p:cNvSpPr>
          <p:nvPr>
            <p:ph type="subTitle" idx="1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Blockchain? Chaincode? Smart Contracts? Ledgers? Consensus? Fabric?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87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Een </a:t>
            </a:r>
            <a:r>
              <a:rPr lang="en" b="1" dirty="0"/>
              <a:t>gedecentraliseerd netwerk</a:t>
            </a:r>
            <a:r>
              <a:rPr lang="en" dirty="0"/>
              <a:t> waarbij gebruikers gezamenlijk een database van </a:t>
            </a:r>
            <a:r>
              <a:rPr lang="en" b="1" dirty="0"/>
              <a:t>permanente transacties </a:t>
            </a:r>
            <a:r>
              <a:rPr lang="en" dirty="0"/>
              <a:t>kunnen bijhouden. </a:t>
            </a:r>
            <a:endParaRPr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3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FEATURES</a:t>
            </a:r>
            <a:endParaRPr dirty="0"/>
          </a:p>
        </p:txBody>
      </p:sp>
      <p:sp>
        <p:nvSpPr>
          <p:cNvPr id="847" name="Google Shape;847;p32"/>
          <p:cNvSpPr txBox="1">
            <a:spLocks noGrp="1"/>
          </p:cNvSpPr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805990" y="1803247"/>
            <a:ext cx="385745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GEDECENTRALISEERD</a:t>
            </a:r>
            <a:endParaRPr sz="2000" dirty="0"/>
          </a:p>
        </p:txBody>
      </p:sp>
      <p:sp>
        <p:nvSpPr>
          <p:cNvPr id="849" name="Google Shape;849;p32"/>
          <p:cNvSpPr txBox="1">
            <a:spLocks noGrp="1"/>
          </p:cNvSpPr>
          <p:nvPr>
            <p:ph type="subTitle" idx="2"/>
          </p:nvPr>
        </p:nvSpPr>
        <p:spPr>
          <a:xfrm>
            <a:off x="1325465" y="2234501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is geen centrale autoriteit in het netwerk, alle gebruikers zijn peers</a:t>
            </a:r>
            <a:endParaRPr dirty="0"/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3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1" name="Google Shape;851;p32"/>
          <p:cNvSpPr txBox="1">
            <a:spLocks noGrp="1"/>
          </p:cNvSpPr>
          <p:nvPr>
            <p:ph type="subTitle" idx="4"/>
          </p:nvPr>
        </p:nvSpPr>
        <p:spPr>
          <a:xfrm>
            <a:off x="4759347" y="1805411"/>
            <a:ext cx="348275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GEDEELD LOGBOEK</a:t>
            </a:r>
            <a:endParaRPr sz="2000" dirty="0"/>
          </a:p>
        </p:txBody>
      </p:sp>
      <p:sp>
        <p:nvSpPr>
          <p:cNvPr id="852" name="Google Shape;852;p32"/>
          <p:cNvSpPr txBox="1">
            <a:spLocks noGrp="1"/>
          </p:cNvSpPr>
          <p:nvPr>
            <p:ph type="subTitle" idx="5"/>
          </p:nvPr>
        </p:nvSpPr>
        <p:spPr>
          <a:xfrm>
            <a:off x="4965951" y="2234501"/>
            <a:ext cx="3069545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centraal</a:t>
            </a:r>
            <a:r>
              <a:rPr lang="en-GB" dirty="0"/>
              <a:t> </a:t>
            </a:r>
            <a:r>
              <a:rPr lang="en-GB" dirty="0" err="1"/>
              <a:t>logboek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up to date </a:t>
            </a:r>
            <a:r>
              <a:rPr lang="en-GB" dirty="0" err="1"/>
              <a:t>gehouden</a:t>
            </a:r>
            <a:r>
              <a:rPr lang="en-GB" dirty="0"/>
              <a:t> door de </a:t>
            </a:r>
            <a:r>
              <a:rPr lang="en-GB" dirty="0" err="1"/>
              <a:t>gedeelde</a:t>
            </a:r>
            <a:r>
              <a:rPr lang="en-GB" dirty="0"/>
              <a:t> </a:t>
            </a:r>
            <a:r>
              <a:rPr lang="en-GB" dirty="0" err="1"/>
              <a:t>logboeken</a:t>
            </a:r>
            <a:r>
              <a:rPr lang="en-GB" dirty="0"/>
              <a:t> van de </a:t>
            </a:r>
            <a:r>
              <a:rPr lang="en-GB" dirty="0" err="1"/>
              <a:t>gebruikers</a:t>
            </a:r>
            <a:endParaRPr dirty="0"/>
          </a:p>
        </p:txBody>
      </p:sp>
      <p:sp>
        <p:nvSpPr>
          <p:cNvPr id="853" name="Google Shape;853;p32"/>
          <p:cNvSpPr txBox="1">
            <a:spLocks noGrp="1"/>
          </p:cNvSpPr>
          <p:nvPr>
            <p:ph type="title" idx="6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4" name="Google Shape;854;p32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PERMANENTE TRANSACTIES</a:t>
            </a:r>
            <a:endParaRPr sz="2000" dirty="0"/>
          </a:p>
        </p:txBody>
      </p:sp>
      <p:sp>
        <p:nvSpPr>
          <p:cNvPr id="855" name="Google Shape;855;p32"/>
          <p:cNvSpPr txBox="1">
            <a:spLocks noGrp="1"/>
          </p:cNvSpPr>
          <p:nvPr>
            <p:ph type="subTitle" idx="8"/>
          </p:nvPr>
        </p:nvSpPr>
        <p:spPr>
          <a:xfrm>
            <a:off x="1234025" y="4163700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</a:t>
            </a:r>
            <a:r>
              <a:rPr lang="nl-BE" dirty="0"/>
              <a:t>l</a:t>
            </a:r>
            <a:r>
              <a:rPr lang="en" dirty="0"/>
              <a:t>ke transactie of handeling op de blockchain is permanent en zo ‘tamper-proof’.</a:t>
            </a:r>
            <a:endParaRPr dirty="0"/>
          </a:p>
        </p:txBody>
      </p:sp>
      <p:sp>
        <p:nvSpPr>
          <p:cNvPr id="856" name="Google Shape;856;p32"/>
          <p:cNvSpPr txBox="1">
            <a:spLocks noGrp="1"/>
          </p:cNvSpPr>
          <p:nvPr>
            <p:ph type="title" idx="13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7" name="Google Shape;857;p32"/>
          <p:cNvSpPr txBox="1">
            <a:spLocks noGrp="1"/>
          </p:cNvSpPr>
          <p:nvPr>
            <p:ph type="subTitle" idx="14"/>
          </p:nvPr>
        </p:nvSpPr>
        <p:spPr>
          <a:xfrm>
            <a:off x="5091477" y="3460049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CONSENSUS</a:t>
            </a:r>
            <a:endParaRPr sz="2000" dirty="0"/>
          </a:p>
        </p:txBody>
      </p:sp>
      <p:sp>
        <p:nvSpPr>
          <p:cNvPr id="858" name="Google Shape;858;p32"/>
          <p:cNvSpPr txBox="1">
            <a:spLocks noGrp="1"/>
          </p:cNvSpPr>
          <p:nvPr>
            <p:ph type="subTitle" idx="15"/>
          </p:nvPr>
        </p:nvSpPr>
        <p:spPr>
          <a:xfrm>
            <a:off x="5091475" y="4057020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Het proces van alle transacties gesychroniseerd te houden tussen alle gebruikers noemt ‘consenus’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5D6745-CC85-768C-9C09-7658610D4355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GB" dirty="0"/>
              <a:t>TECHNICAL OVERVIEW</a:t>
            </a:r>
            <a:endParaRPr lang="nl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3C1E32-BD9C-67C1-5C2C-FC9F3EE08A0E}"/>
              </a:ext>
            </a:extLst>
          </p:cNvPr>
          <p:cNvSpPr/>
          <p:nvPr/>
        </p:nvSpPr>
        <p:spPr>
          <a:xfrm>
            <a:off x="1592580" y="1250700"/>
            <a:ext cx="2461260" cy="3482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CB32E-0EDE-D75F-01FB-33415D0A6BE7}"/>
              </a:ext>
            </a:extLst>
          </p:cNvPr>
          <p:cNvSpPr/>
          <p:nvPr/>
        </p:nvSpPr>
        <p:spPr>
          <a:xfrm>
            <a:off x="4686300" y="1250700"/>
            <a:ext cx="2461260" cy="3482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2493A-2910-C681-1159-B7BE8E5A9B16}"/>
              </a:ext>
            </a:extLst>
          </p:cNvPr>
          <p:cNvSpPr txBox="1"/>
          <p:nvPr/>
        </p:nvSpPr>
        <p:spPr>
          <a:xfrm>
            <a:off x="1592580" y="1250700"/>
            <a:ext cx="2461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Orbitron"/>
                <a:sym typeface="Orbitron"/>
              </a:rPr>
              <a:t>Genesis Block</a:t>
            </a:r>
            <a:endParaRPr lang="nl-BE" sz="1600" b="1" dirty="0">
              <a:solidFill>
                <a:schemeClr val="lt1"/>
              </a:solidFill>
              <a:latin typeface="Orbitron"/>
              <a:sym typeface="Orbitro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F0ED7-7E5B-4252-E5A2-F1047BAC3B04}"/>
              </a:ext>
            </a:extLst>
          </p:cNvPr>
          <p:cNvSpPr txBox="1"/>
          <p:nvPr/>
        </p:nvSpPr>
        <p:spPr>
          <a:xfrm>
            <a:off x="4686300" y="1250700"/>
            <a:ext cx="2461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Orbitron"/>
              </a:rPr>
              <a:t>Second Block</a:t>
            </a:r>
            <a:endParaRPr lang="nl-BE" sz="1600" b="1" dirty="0">
              <a:solidFill>
                <a:schemeClr val="lt1"/>
              </a:solidFill>
              <a:latin typeface="Orbitro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95F43F-6BFC-92F0-9E2B-3B8629F109C8}"/>
              </a:ext>
            </a:extLst>
          </p:cNvPr>
          <p:cNvSpPr txBox="1"/>
          <p:nvPr/>
        </p:nvSpPr>
        <p:spPr>
          <a:xfrm>
            <a:off x="1592580" y="1558477"/>
            <a:ext cx="2461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Block ID</a:t>
            </a:r>
            <a:b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b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Nonce</a:t>
            </a:r>
            <a:b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5499</a:t>
            </a:r>
          </a:p>
          <a:p>
            <a:endParaRPr lang="en-GB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b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&gt;&gt; B: 40 bitcoin</a:t>
            </a:r>
          </a:p>
          <a:p>
            <a:endParaRPr lang="en-GB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block’s hash</a:t>
            </a:r>
          </a:p>
          <a:p>
            <a: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000000000000000000000…</a:t>
            </a:r>
          </a:p>
          <a:p>
            <a:endParaRPr lang="en-GB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block’s hash</a:t>
            </a:r>
          </a:p>
          <a:p>
            <a:r>
              <a:rPr lang="nl-B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0007b6e3f434c0154f1352…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97E4D-3612-7B97-86F0-43BEF2E7FDF4}"/>
              </a:ext>
            </a:extLst>
          </p:cNvPr>
          <p:cNvSpPr txBox="1"/>
          <p:nvPr/>
        </p:nvSpPr>
        <p:spPr>
          <a:xfrm>
            <a:off x="4686300" y="1580244"/>
            <a:ext cx="2461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Block ID</a:t>
            </a:r>
            <a:b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</a:br>
            <a: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2</a:t>
            </a:r>
            <a:b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</a:br>
            <a:b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</a:br>
            <a:r>
              <a:rPr lang="en-GB" b="1" u="sng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Nonce</a:t>
            </a:r>
            <a:b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</a:br>
            <a: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9336</a:t>
            </a:r>
          </a:p>
          <a:p>
            <a:endParaRPr lang="en-GB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  <a:p>
            <a:r>
              <a:rPr lang="en-GB" b="1" u="sng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Data</a:t>
            </a:r>
            <a:b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</a:br>
            <a: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B &gt;&gt; C: 20 bitcoin</a:t>
            </a:r>
          </a:p>
          <a:p>
            <a:endParaRPr lang="en-GB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  <a:p>
            <a:r>
              <a:rPr lang="en-GB" b="1" u="sng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Previous block’s hash</a:t>
            </a:r>
          </a:p>
          <a:p>
            <a:r>
              <a:rPr lang="nl-BE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0007b6e3f434c0154f1352…</a:t>
            </a:r>
          </a:p>
          <a:p>
            <a:endParaRPr lang="en-GB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  <a:p>
            <a:r>
              <a:rPr lang="en-GB" b="1" u="sng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This block’s hash</a:t>
            </a:r>
          </a:p>
          <a:p>
            <a:r>
              <a:rPr lang="nl-BE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000da39a6f3148bf49db89…</a:t>
            </a:r>
          </a:p>
        </p:txBody>
      </p:sp>
      <p:pic>
        <p:nvPicPr>
          <p:cNvPr id="22" name="Graphic 21" descr="Link with solid fill">
            <a:extLst>
              <a:ext uri="{FF2B5EF4-FFF2-40B4-BE49-F238E27FC236}">
                <a16:creationId xmlns:a16="http://schemas.microsoft.com/office/drawing/2014/main" id="{5CEE59A6-3330-4CBD-B982-438AC1DD4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57963">
            <a:off x="4133423" y="2666588"/>
            <a:ext cx="458038" cy="4580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AB49D8-4DD8-5859-B8FC-EE34427B6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255" y="2561040"/>
            <a:ext cx="652329" cy="6584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008319-DF82-4036-E9B2-9CAC04CC7BF5}"/>
              </a:ext>
            </a:extLst>
          </p:cNvPr>
          <p:cNvSpPr txBox="1"/>
          <p:nvPr/>
        </p:nvSpPr>
        <p:spPr>
          <a:xfrm>
            <a:off x="7877584" y="2735385"/>
            <a:ext cx="65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nl-B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C56B9-34F8-14B1-DFC2-985A9637EAAF}"/>
              </a:ext>
            </a:extLst>
          </p:cNvPr>
          <p:cNvCxnSpPr/>
          <p:nvPr/>
        </p:nvCxnSpPr>
        <p:spPr>
          <a:xfrm flipV="1">
            <a:off x="4053840" y="3837354"/>
            <a:ext cx="632460" cy="648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E907E0D-27A9-34F0-C698-D5ACC62F5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560" y="3824850"/>
            <a:ext cx="719390" cy="7376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988BFFC-561B-4DC1-CFB3-03CBFEC3FE30}"/>
              </a:ext>
            </a:extLst>
          </p:cNvPr>
          <p:cNvSpPr txBox="1"/>
          <p:nvPr/>
        </p:nvSpPr>
        <p:spPr>
          <a:xfrm>
            <a:off x="7979508" y="3720123"/>
            <a:ext cx="44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…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9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business-logic van een blockchain. Handhaaft de regels om blocks te uit te lezen en blocks aan te maken. Definieert de ‘assets’ op een blockchain.</a:t>
            </a:r>
            <a:endParaRPr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CHAINCODE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Wordt</a:t>
            </a:r>
            <a:r>
              <a:rPr lang="en-GB" dirty="0"/>
              <a:t> op de blockchain </a:t>
            </a:r>
            <a:r>
              <a:rPr lang="en-GB" dirty="0" err="1"/>
              <a:t>geschreven</a:t>
            </a:r>
            <a:r>
              <a:rPr lang="en-GB" dirty="0"/>
              <a:t> om </a:t>
            </a:r>
            <a:r>
              <a:rPr lang="en-GB" dirty="0" err="1"/>
              <a:t>wederzijdse</a:t>
            </a:r>
            <a:r>
              <a:rPr lang="en-GB" dirty="0"/>
              <a:t> </a:t>
            </a:r>
            <a:r>
              <a:rPr lang="en-GB" dirty="0" err="1"/>
              <a:t>prestaties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twee of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partijen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geautomatiseerde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dwingen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13369" y="1697025"/>
            <a:ext cx="5288845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CONTRACT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25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UTILITY OF BLOCKCHAIN</a:t>
            </a:r>
            <a:endParaRPr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A0EFE1-E098-6BA7-09CC-D1A368FB8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45" y="1690761"/>
            <a:ext cx="2490633" cy="29593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C0F602-3066-E96A-0B4E-5F9C07E5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578" y="1690761"/>
            <a:ext cx="3425175" cy="295957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DB20D1-A8EC-5DC9-5558-DF29E6EF3380}"/>
              </a:ext>
            </a:extLst>
          </p:cNvPr>
          <p:cNvCxnSpPr>
            <a:cxnSpLocks/>
          </p:cNvCxnSpPr>
          <p:nvPr/>
        </p:nvCxnSpPr>
        <p:spPr>
          <a:xfrm>
            <a:off x="4360148" y="1344567"/>
            <a:ext cx="0" cy="365173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B096F5-0407-1786-13D0-377E48C2F003}"/>
              </a:ext>
            </a:extLst>
          </p:cNvPr>
          <p:cNvSpPr txBox="1"/>
          <p:nvPr/>
        </p:nvSpPr>
        <p:spPr>
          <a:xfrm>
            <a:off x="1580595" y="1271443"/>
            <a:ext cx="288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Traditioneel</a:t>
            </a:r>
            <a:r>
              <a:rPr lang="en-GB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Bedrijfsnetwerk</a:t>
            </a:r>
            <a:endParaRPr lang="nl-BE"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646929-06C8-E99F-7198-A18642172B1D}"/>
              </a:ext>
            </a:extLst>
          </p:cNvPr>
          <p:cNvSpPr txBox="1"/>
          <p:nvPr/>
        </p:nvSpPr>
        <p:spPr>
          <a:xfrm>
            <a:off x="4466074" y="1271443"/>
            <a:ext cx="237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Blockchain-</a:t>
            </a:r>
            <a:r>
              <a:rPr lang="en-GB" sz="1600" dirty="0" err="1">
                <a:solidFill>
                  <a:schemeClr val="lt1"/>
                </a:solidFill>
                <a:latin typeface="Roboto"/>
                <a:ea typeface="Roboto"/>
                <a:cs typeface="Roboto"/>
              </a:rPr>
              <a:t>netwerk</a:t>
            </a:r>
            <a:endParaRPr lang="nl-BE" sz="1600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2989528"/>
      </p:ext>
    </p:extLst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430</Words>
  <Application>Microsoft Office PowerPoint</Application>
  <PresentationFormat>On-screen Show (16:9)</PresentationFormat>
  <Paragraphs>111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Fredoka One</vt:lpstr>
      <vt:lpstr>Orbitron</vt:lpstr>
      <vt:lpstr>Palanquin Dark</vt:lpstr>
      <vt:lpstr>Roboto Condensed Light</vt:lpstr>
      <vt:lpstr>Roboto</vt:lpstr>
      <vt:lpstr>The Evolution of Invention in Canada Thesis by Slidesgo</vt:lpstr>
      <vt:lpstr>SMARTSUPPLY A SMALL SCALE BLOCKCHAIN SOLUTION FOR SUPPLY CHAINS</vt:lpstr>
      <vt:lpstr>INHOUD VAN DEZE PRESENTATIE</vt:lpstr>
      <vt:lpstr>RESEARCH</vt:lpstr>
      <vt:lpstr>BLOCKCHAIN</vt:lpstr>
      <vt:lpstr>CORE FEATURES</vt:lpstr>
      <vt:lpstr>TECHNICAL OVERVIEW</vt:lpstr>
      <vt:lpstr>CHAINCODE</vt:lpstr>
      <vt:lpstr>SMART CONTRACT</vt:lpstr>
      <vt:lpstr>UTILITY OF BLOCKCHAIN</vt:lpstr>
      <vt:lpstr>EXECUTION</vt:lpstr>
      <vt:lpstr>ROADMAP</vt:lpstr>
      <vt:lpstr>PREREQUISITES</vt:lpstr>
      <vt:lpstr>TEST NETWORK SETUP</vt:lpstr>
      <vt:lpstr>BLOCKCHAIN SETUP</vt:lpstr>
      <vt:lpstr>SMART CONTRACT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SMARTSUPPLY A SMALL SCALE BLOCKCHAIN SOLUTION FOR SUPPLY CHAINS</dc:title>
  <dc:creator>Amaury Decru</dc:creator>
  <cp:lastModifiedBy>Amaury Decru</cp:lastModifiedBy>
  <cp:revision>8</cp:revision>
  <dcterms:modified xsi:type="dcterms:W3CDTF">2022-06-16T09:10:08Z</dcterms:modified>
</cp:coreProperties>
</file>