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79" r:id="rId6"/>
    <p:sldId id="277" r:id="rId7"/>
    <p:sldId id="278" r:id="rId8"/>
    <p:sldId id="280" r:id="rId9"/>
    <p:sldId id="281" r:id="rId10"/>
    <p:sldId id="285" r:id="rId11"/>
    <p:sldId id="286" r:id="rId12"/>
    <p:sldId id="287" r:id="rId13"/>
    <p:sldId id="288" r:id="rId14"/>
    <p:sldId id="282"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DDA"/>
    <a:srgbClr val="FFFFFF"/>
    <a:srgbClr val="0064A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pPr>
            <a:lnSpc>
              <a:spcPct val="100000"/>
            </a:lnSpc>
          </a:pPr>
          <a:r>
            <a:rPr lang="en-US" sz="2000" b="1" i="0" dirty="0">
              <a:solidFill>
                <a:schemeClr val="tx1">
                  <a:lumMod val="75000"/>
                  <a:lumOff val="25000"/>
                </a:schemeClr>
              </a:solidFill>
            </a:rPr>
            <a:t>LinkedIn</a:t>
          </a:r>
          <a:br>
            <a:rPr lang="en-US" sz="2000" b="0" i="0" dirty="0">
              <a:solidFill>
                <a:schemeClr val="tx1">
                  <a:lumMod val="75000"/>
                  <a:lumOff val="25000"/>
                </a:schemeClr>
              </a:solidFill>
            </a:rPr>
          </a:br>
          <a:r>
            <a:rPr lang="fr-FR" sz="1600" b="0" i="0" dirty="0">
              <a:solidFill>
                <a:schemeClr val="tx1">
                  <a:lumMod val="75000"/>
                  <a:lumOff val="25000"/>
                </a:schemeClr>
              </a:solidFill>
            </a:rPr>
            <a:t>https://www.linkedin.com/in/amaury-doux/</a:t>
          </a:r>
          <a:endParaRPr lang="en-US" sz="1600" b="0" i="0" dirty="0">
            <a:solidFill>
              <a:schemeClr val="tx1">
                <a:lumMod val="75000"/>
                <a:lumOff val="25000"/>
              </a:schemeClr>
            </a:solidFill>
          </a:endParaRPr>
        </a:p>
      </dgm:t>
    </dgm:pt>
    <dgm:pt modelId="{2EA7AC4A-E82B-43F0-A6EA-F599428578FC}" type="parTrans" cxnId="{92D3A76D-ADBB-49F3-861D-D2B74F81812E}">
      <dgm:prSet/>
      <dgm:spPr/>
      <dgm:t>
        <a:bodyPr/>
        <a:lstStyle/>
        <a:p>
          <a:endParaRPr lang="en-US" sz="1600" b="0" i="0">
            <a:solidFill>
              <a:schemeClr val="tx1">
                <a:lumMod val="75000"/>
                <a:lumOff val="25000"/>
              </a:schemeClr>
            </a:solidFill>
          </a:endParaRPr>
        </a:p>
      </dgm:t>
    </dgm:pt>
    <dgm:pt modelId="{8862CE7B-AE72-45E8-B982-5279C14F7985}" type="sibTrans" cxnId="{92D3A76D-ADBB-49F3-861D-D2B74F81812E}">
      <dgm:prSet/>
      <dgm:spPr/>
      <dgm:t>
        <a:bodyPr/>
        <a:lstStyle/>
        <a:p>
          <a:endParaRPr lang="en-US" sz="1600" b="0" i="0">
            <a:solidFill>
              <a:schemeClr val="tx1">
                <a:lumMod val="75000"/>
                <a:lumOff val="25000"/>
              </a:schemeClr>
            </a:solidFill>
          </a:endParaRPr>
        </a:p>
      </dgm:t>
    </dgm:pt>
    <dgm:pt modelId="{BC68B812-A325-41D8-A08E-C2392666DF66}">
      <dgm:prSet custT="1"/>
      <dgm:spPr/>
      <dgm:t>
        <a:bodyPr/>
        <a:lstStyle/>
        <a:p>
          <a:pPr>
            <a:lnSpc>
              <a:spcPct val="100000"/>
            </a:lnSpc>
          </a:pPr>
          <a:r>
            <a:rPr lang="en-US" sz="2000" b="1" i="0" dirty="0">
              <a:solidFill>
                <a:schemeClr val="tx1">
                  <a:lumMod val="75000"/>
                  <a:lumOff val="25000"/>
                </a:schemeClr>
              </a:solidFill>
            </a:rPr>
            <a:t>Email</a:t>
          </a:r>
          <a:br>
            <a:rPr lang="en-US" sz="2000" b="0" i="0" dirty="0">
              <a:solidFill>
                <a:schemeClr val="tx1">
                  <a:lumMod val="75000"/>
                  <a:lumOff val="25000"/>
                </a:schemeClr>
              </a:solidFill>
            </a:rPr>
          </a:br>
          <a:r>
            <a:rPr lang="en-US" sz="1600" b="0" i="0" dirty="0">
              <a:solidFill>
                <a:schemeClr val="tx1">
                  <a:lumMod val="75000"/>
                  <a:lumOff val="25000"/>
                </a:schemeClr>
              </a:solidFill>
            </a:rPr>
            <a:t>Amaury.doux@gmail.com</a:t>
          </a:r>
        </a:p>
      </dgm:t>
    </dgm:pt>
    <dgm:pt modelId="{23A01A1D-B409-49E7-91BA-2321B9A237C2}" type="parTrans" cxnId="{AAD26E9B-C129-46B7-BFCC-98D5999B6B9A}">
      <dgm:prSet/>
      <dgm:spPr/>
      <dgm:t>
        <a:bodyPr/>
        <a:lstStyle/>
        <a:p>
          <a:endParaRPr lang="en-US" sz="1600" b="0" i="0">
            <a:solidFill>
              <a:schemeClr val="tx1">
                <a:lumMod val="75000"/>
                <a:lumOff val="25000"/>
              </a:schemeClr>
            </a:solidFill>
          </a:endParaRPr>
        </a:p>
      </dgm:t>
    </dgm:pt>
    <dgm:pt modelId="{E950D3C2-0472-429B-98B0-86C856FA65A1}" type="sibTrans" cxnId="{AAD26E9B-C129-46B7-BFCC-98D5999B6B9A}">
      <dgm:prSet/>
      <dgm:spPr/>
      <dgm:t>
        <a:bodyPr/>
        <a:lstStyle/>
        <a:p>
          <a:endParaRPr lang="en-US" sz="1600" b="0" i="0">
            <a:solidFill>
              <a:schemeClr val="tx1">
                <a:lumMod val="75000"/>
                <a:lumOff val="25000"/>
              </a:schemeClr>
            </a:solidFill>
          </a:endParaRPr>
        </a:p>
      </dgm:t>
    </dgm:pt>
    <dgm:pt modelId="{7D1766B6-66CF-40CE-9693-BD20AFFFA3C9}">
      <dgm:prSet custT="1"/>
      <dgm:spPr/>
      <dgm:t>
        <a:bodyPr/>
        <a:lstStyle/>
        <a:p>
          <a:pPr>
            <a:lnSpc>
              <a:spcPct val="100000"/>
            </a:lnSpc>
          </a:pPr>
          <a:r>
            <a:rPr lang="en-US" sz="2000" b="1" i="0" dirty="0">
              <a:solidFill>
                <a:schemeClr val="tx1">
                  <a:lumMod val="75000"/>
                  <a:lumOff val="25000"/>
                </a:schemeClr>
              </a:solidFill>
            </a:rPr>
            <a:t>Phone</a:t>
          </a:r>
          <a:br>
            <a:rPr lang="en-US" sz="2000" b="0" i="0" dirty="0">
              <a:solidFill>
                <a:schemeClr val="tx1">
                  <a:lumMod val="75000"/>
                  <a:lumOff val="25000"/>
                </a:schemeClr>
              </a:solidFill>
            </a:rPr>
          </a:br>
          <a:r>
            <a:rPr lang="en-US" sz="1600" b="0" i="0" dirty="0">
              <a:solidFill>
                <a:schemeClr val="tx1">
                  <a:lumMod val="75000"/>
                  <a:lumOff val="25000"/>
                </a:schemeClr>
              </a:solidFill>
            </a:rPr>
            <a:t>0781242154</a:t>
          </a:r>
        </a:p>
      </dgm:t>
    </dgm:pt>
    <dgm:pt modelId="{76694DF4-F7BE-4AF1-9E12-BAEDD42D9ED3}" type="parTrans" cxnId="{EA0F618E-4C96-42F0-9E3C-66B0158BCCBE}">
      <dgm:prSet/>
      <dgm:spPr/>
      <dgm:t>
        <a:bodyPr/>
        <a:lstStyle/>
        <a:p>
          <a:endParaRPr lang="en-US" sz="1600" b="0" i="0">
            <a:solidFill>
              <a:schemeClr val="tx1">
                <a:lumMod val="75000"/>
                <a:lumOff val="25000"/>
              </a:schemeClr>
            </a:solidFill>
          </a:endParaRPr>
        </a:p>
      </dgm:t>
    </dgm:pt>
    <dgm:pt modelId="{0C6A2CC7-5741-4D63-A8FF-E7E06F0D1222}" type="sibTrans" cxnId="{EA0F618E-4C96-42F0-9E3C-66B0158BCCBE}">
      <dgm:prSet/>
      <dgm:spPr/>
      <dgm:t>
        <a:bodyPr/>
        <a:lstStyle/>
        <a:p>
          <a:endParaRPr lang="en-US" sz="1600" b="0" i="0">
            <a:solidFill>
              <a:schemeClr val="tx1">
                <a:lumMod val="75000"/>
                <a:lumOff val="25000"/>
              </a:schemeClr>
            </a:solidFill>
          </a:endParaRPr>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3"/>
      <dgm:spPr>
        <a:prstGeom prst="rect">
          <a:avLst/>
        </a:prstGeom>
        <a:noFill/>
        <a:ln w="22225">
          <a:noFill/>
        </a:ln>
        <a:effectLst/>
      </dgm:spPr>
    </dgm:pt>
    <dgm:pt modelId="{70C56EED-B0B5-4180-A100-474B69DE81C3}" type="pres">
      <dgm:prSet presAssocID="{65B3944D-D926-4D0F-A305-F5740000747A}" presName="iconRect" presStyleLbl="node1" presStyleIdx="0" presStyleCnt="3"/>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3">
        <dgm:presLayoutVars>
          <dgm:chMax val="0"/>
          <dgm:chPref val="0"/>
        </dgm:presLayoutVars>
      </dgm:prSet>
      <dgm:spPr/>
    </dgm:pt>
    <dgm:pt modelId="{21CE6EA1-CB92-41CD-8FAE-4CFF03E26BE6}" type="pres">
      <dgm:prSet presAssocID="{8862CE7B-AE72-45E8-B982-5279C14F7985}"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1" presStyleCnt="3"/>
      <dgm:spPr>
        <a:prstGeom prst="rect">
          <a:avLst/>
        </a:prstGeom>
        <a:noFill/>
        <a:ln w="22225">
          <a:noFill/>
        </a:ln>
        <a:effectLst/>
      </dgm:spPr>
    </dgm:pt>
    <dgm:pt modelId="{6C7A9EF9-02EB-4D4D-A251-EC3A2F0EFD57}" type="pres">
      <dgm:prSet presAssocID="{BC68B812-A325-41D8-A08E-C2392666DF66}" presName="iconRect" presStyleLbl="node1" presStyleIdx="1" presStyleCnt="3"/>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1" presStyleCnt="3">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2" presStyleCnt="3"/>
      <dgm:spPr>
        <a:prstGeom prst="rect">
          <a:avLst/>
        </a:prstGeom>
        <a:noFill/>
        <a:ln w="22225">
          <a:noFill/>
        </a:ln>
        <a:effectLst/>
      </dgm:spPr>
    </dgm:pt>
    <dgm:pt modelId="{E81A461C-9D61-4B88-8277-F9DC532D2140}" type="pres">
      <dgm:prSet presAssocID="{7D1766B6-66CF-40CE-9693-BD20AFFFA3C9}" presName="iconRect" presStyleLbl="node1" presStyleIdx="2" presStyleCnt="3"/>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2" presStyleCnt="3">
        <dgm:presLayoutVars>
          <dgm:chMax val="0"/>
          <dgm:chPref val="0"/>
        </dgm:presLayoutVars>
      </dgm:prSet>
      <dgm:spPr/>
    </dgm:pt>
  </dgm:ptLst>
  <dgm:cxnL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2" destOrd="0" parTransId="{76694DF4-F7BE-4AF1-9E12-BAEDD42D9ED3}" sibTransId="{0C6A2CC7-5741-4D63-A8FF-E7E06F0D1222}"/>
    <dgm:cxn modelId="{AAD26E9B-C129-46B7-BFCC-98D5999B6B9A}" srcId="{D7951F77-4E36-4893-91C6-3151A6D51694}" destId="{BC68B812-A325-41D8-A08E-C2392666DF66}" srcOrd="1"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AC8A67FF-09EA-4C04-AE25-5A9F33A57654}" type="presParOf" srcId="{F61FEBF0-CB2F-4364-8F44-722FB7578D18}" destId="{763367BB-4527-4646-8015-D79C10A337E8}" srcOrd="2"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3" destOrd="0" presId="urn:microsoft.com/office/officeart/2018/2/layout/IconVerticalSolidList"/>
    <dgm:cxn modelId="{69E1E3B7-31C1-4B29-966A-E5A8BB0D531A}" type="presParOf" srcId="{F61FEBF0-CB2F-4364-8F44-722FB7578D18}" destId="{DD57C002-1714-4E12-872A-FCE88CC043FE}" srcOrd="4"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459"/>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24960" y="242164"/>
          <a:ext cx="590836" cy="59083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240757" y="459"/>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LinkedIn</a:t>
          </a:r>
          <a:br>
            <a:rPr lang="en-US" sz="2000" b="0" i="0" kern="1200" dirty="0">
              <a:solidFill>
                <a:schemeClr val="tx1">
                  <a:lumMod val="75000"/>
                  <a:lumOff val="25000"/>
                </a:schemeClr>
              </a:solidFill>
            </a:rPr>
          </a:br>
          <a:r>
            <a:rPr lang="fr-FR" sz="1600" b="0" i="0" kern="1200" dirty="0">
              <a:solidFill>
                <a:schemeClr val="tx1">
                  <a:lumMod val="75000"/>
                  <a:lumOff val="25000"/>
                </a:schemeClr>
              </a:solidFill>
            </a:rPr>
            <a:t>https://www.linkedin.com/in/amaury-doux/</a:t>
          </a:r>
          <a:endParaRPr lang="en-US" sz="1600" b="0" i="0" kern="1200" dirty="0">
            <a:solidFill>
              <a:schemeClr val="tx1">
                <a:lumMod val="75000"/>
                <a:lumOff val="25000"/>
              </a:schemeClr>
            </a:solidFill>
          </a:endParaRPr>
        </a:p>
      </dsp:txBody>
      <dsp:txXfrm>
        <a:off x="1240757" y="459"/>
        <a:ext cx="8817642" cy="1074248"/>
      </dsp:txXfrm>
    </dsp:sp>
    <dsp:sp modelId="{712D2B29-4977-4B70-ABE9-215A9E804015}">
      <dsp:nvSpPr>
        <dsp:cNvPr id="0" name=""/>
        <dsp:cNvSpPr/>
      </dsp:nvSpPr>
      <dsp:spPr>
        <a:xfrm>
          <a:off x="0" y="1343269"/>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324960" y="1584975"/>
          <a:ext cx="590836" cy="59083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1240757" y="1343269"/>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Email</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Amaury.doux@gmail.com</a:t>
          </a:r>
        </a:p>
      </dsp:txBody>
      <dsp:txXfrm>
        <a:off x="1240757" y="1343269"/>
        <a:ext cx="8817642" cy="1074248"/>
      </dsp:txXfrm>
    </dsp:sp>
    <dsp:sp modelId="{59534EC1-7FD9-454B-8378-AACE14683CA9}">
      <dsp:nvSpPr>
        <dsp:cNvPr id="0" name=""/>
        <dsp:cNvSpPr/>
      </dsp:nvSpPr>
      <dsp:spPr>
        <a:xfrm>
          <a:off x="0" y="2686080"/>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324960" y="2927786"/>
          <a:ext cx="590836" cy="59083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1240757" y="2686080"/>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Phone</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0781242154</a:t>
          </a:r>
        </a:p>
      </dsp:txBody>
      <dsp:txXfrm>
        <a:off x="1240757" y="2686080"/>
        <a:ext cx="8817642" cy="10742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17418"/>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457396" y="3382899"/>
            <a:ext cx="2265622" cy="1090938"/>
          </a:xfrm>
        </p:spPr>
        <p:txBody>
          <a:bodyPr anchor="b">
            <a:normAutofit/>
          </a:bodyPr>
          <a:lstStyle/>
          <a:p>
            <a:pPr algn="l"/>
            <a:r>
              <a:rPr lang="en-US" sz="6600" dirty="0">
                <a:solidFill>
                  <a:srgbClr val="FFFFFF"/>
                </a:solidFill>
              </a:rPr>
              <a:t>URSSAF</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10" name="Title 1">
            <a:extLst>
              <a:ext uri="{FF2B5EF4-FFF2-40B4-BE49-F238E27FC236}">
                <a16:creationId xmlns:a16="http://schemas.microsoft.com/office/drawing/2014/main" id="{735BBFB2-692C-4744-84D5-CA6CC6EFA4C5}"/>
              </a:ext>
            </a:extLst>
          </p:cNvPr>
          <p:cNvSpPr txBox="1">
            <a:spLocks/>
          </p:cNvSpPr>
          <p:nvPr/>
        </p:nvSpPr>
        <p:spPr>
          <a:xfrm>
            <a:off x="3896785" y="4666479"/>
            <a:ext cx="8295215" cy="887019"/>
          </a:xfrm>
          <a:prstGeom prst="rect">
            <a:avLst/>
          </a:prstGeom>
        </p:spPr>
        <p:txBody>
          <a:bodyPr vert="horz" lIns="91440" tIns="45720" rIns="91440" bIns="45720" rtlCol="0" anchor="ctr">
            <a:normAutofit fontScale="97500"/>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lnSpc>
                <a:spcPct val="125000"/>
              </a:lnSpc>
            </a:pPr>
            <a:r>
              <a:rPr lang="en-US" sz="2000" dirty="0">
                <a:solidFill>
                  <a:schemeClr val="bg1"/>
                </a:solidFill>
                <a:latin typeface="+mn-lt"/>
              </a:rPr>
              <a:t>“Une application </a:t>
            </a:r>
            <a:r>
              <a:rPr lang="en-US" sz="2000" dirty="0" err="1">
                <a:solidFill>
                  <a:schemeClr val="accent1">
                    <a:lumMod val="75000"/>
                  </a:schemeClr>
                </a:solidFill>
                <a:latin typeface="+mn-lt"/>
              </a:rPr>
              <a:t>aussi</a:t>
            </a:r>
            <a:r>
              <a:rPr lang="en-US" sz="2000" dirty="0">
                <a:solidFill>
                  <a:schemeClr val="accent1">
                    <a:lumMod val="75000"/>
                  </a:schemeClr>
                </a:solidFill>
                <a:latin typeface="+mn-lt"/>
              </a:rPr>
              <a:t> simple</a:t>
            </a:r>
            <a:r>
              <a:rPr lang="en-US" sz="2000" dirty="0">
                <a:solidFill>
                  <a:schemeClr val="bg1"/>
                </a:solidFill>
                <a:latin typeface="+mn-lt"/>
              </a:rPr>
              <a:t> à </a:t>
            </a:r>
            <a:r>
              <a:rPr lang="en-US" sz="2000" dirty="0" err="1">
                <a:solidFill>
                  <a:schemeClr val="bg1"/>
                </a:solidFill>
                <a:latin typeface="+mn-lt"/>
              </a:rPr>
              <a:t>utiliser</a:t>
            </a:r>
            <a:r>
              <a:rPr lang="en-US" sz="2000" dirty="0">
                <a:solidFill>
                  <a:schemeClr val="bg1"/>
                </a:solidFill>
                <a:latin typeface="+mn-lt"/>
              </a:rPr>
              <a:t> que </a:t>
            </a:r>
            <a:r>
              <a:rPr lang="en-US" sz="2000" dirty="0" err="1">
                <a:solidFill>
                  <a:schemeClr val="bg1"/>
                </a:solidFill>
                <a:latin typeface="+mn-lt"/>
              </a:rPr>
              <a:t>celle</a:t>
            </a:r>
            <a:r>
              <a:rPr lang="en-US" sz="2000" dirty="0">
                <a:solidFill>
                  <a:schemeClr val="bg1"/>
                </a:solidFill>
                <a:latin typeface="+mn-lt"/>
              </a:rPr>
              <a:t> du </a:t>
            </a:r>
          </a:p>
          <a:p>
            <a:pPr algn="ctr">
              <a:lnSpc>
                <a:spcPct val="125000"/>
              </a:lnSpc>
            </a:pPr>
            <a:r>
              <a:rPr lang="en-US" sz="2000" dirty="0" err="1">
                <a:solidFill>
                  <a:schemeClr val="bg1"/>
                </a:solidFill>
                <a:latin typeface="+mn-lt"/>
              </a:rPr>
              <a:t>Pôle</a:t>
            </a:r>
            <a:r>
              <a:rPr lang="en-US" sz="2000" dirty="0">
                <a:solidFill>
                  <a:schemeClr val="bg1"/>
                </a:solidFill>
                <a:latin typeface="+mn-lt"/>
              </a:rPr>
              <a:t> </a:t>
            </a:r>
            <a:r>
              <a:rPr lang="en-US" sz="2000" dirty="0" err="1">
                <a:solidFill>
                  <a:schemeClr val="bg1"/>
                </a:solidFill>
                <a:latin typeface="+mn-lt"/>
              </a:rPr>
              <a:t>Emploi</a:t>
            </a:r>
            <a:r>
              <a:rPr lang="en-US" sz="2000" dirty="0">
                <a:solidFill>
                  <a:schemeClr val="bg1"/>
                </a:solidFill>
                <a:latin typeface="+mn-lt"/>
              </a:rPr>
              <a:t>, </a:t>
            </a:r>
            <a:r>
              <a:rPr lang="en-US" sz="2000" dirty="0" err="1">
                <a:solidFill>
                  <a:schemeClr val="bg1"/>
                </a:solidFill>
                <a:latin typeface="+mn-lt"/>
              </a:rPr>
              <a:t>mais</a:t>
            </a:r>
            <a:r>
              <a:rPr lang="en-US" sz="2000" dirty="0">
                <a:solidFill>
                  <a:schemeClr val="bg1"/>
                </a:solidFill>
                <a:latin typeface="+mn-lt"/>
              </a:rPr>
              <a:t> à </a:t>
            </a:r>
            <a:r>
              <a:rPr lang="en-US" sz="2000" dirty="0">
                <a:solidFill>
                  <a:schemeClr val="accent1">
                    <a:lumMod val="75000"/>
                  </a:schemeClr>
                </a:solidFill>
                <a:latin typeface="+mn-lt"/>
              </a:rPr>
              <a:t>destination</a:t>
            </a:r>
            <a:r>
              <a:rPr lang="en-US" sz="2000" dirty="0">
                <a:solidFill>
                  <a:schemeClr val="bg1"/>
                </a:solidFill>
                <a:latin typeface="+mn-lt"/>
              </a:rPr>
              <a:t> des </a:t>
            </a:r>
            <a:r>
              <a:rPr lang="en-US" sz="2000" dirty="0">
                <a:solidFill>
                  <a:schemeClr val="accent1">
                    <a:lumMod val="75000"/>
                  </a:schemeClr>
                </a:solidFill>
                <a:latin typeface="+mn-lt"/>
              </a:rPr>
              <a:t>entrepreneurs</a:t>
            </a:r>
            <a:r>
              <a:rPr lang="en-US" sz="2000" dirty="0">
                <a:solidFill>
                  <a:schemeClr val="bg1"/>
                </a:solidFill>
                <a:latin typeface="+mn-lt"/>
              </a:rPr>
              <a:t>”</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dirty="0"/>
              <a:t>Icones de Navigation rapide</a:t>
            </a:r>
          </a:p>
        </p:txBody>
      </p:sp>
      <p:pic>
        <p:nvPicPr>
          <p:cNvPr id="5" name="Content Placeholder 4">
            <a:extLst>
              <a:ext uri="{FF2B5EF4-FFF2-40B4-BE49-F238E27FC236}">
                <a16:creationId xmlns:a16="http://schemas.microsoft.com/office/drawing/2014/main" id="{A31539E5-3109-430C-A4CB-B56D7064B5C2}"/>
              </a:ext>
            </a:extLst>
          </p:cNvPr>
          <p:cNvPicPr>
            <a:picLocks noGrp="1" noChangeAspect="1"/>
          </p:cNvPicPr>
          <p:nvPr>
            <p:ph idx="1"/>
          </p:nvPr>
        </p:nvPicPr>
        <p:blipFill>
          <a:blip r:embed="rId2"/>
          <a:stretch>
            <a:fillRect/>
          </a:stretch>
        </p:blipFill>
        <p:spPr>
          <a:xfrm>
            <a:off x="4534643" y="2760134"/>
            <a:ext cx="3000794" cy="409632"/>
          </a:xfrm>
        </p:spPr>
      </p:pic>
      <p:sp>
        <p:nvSpPr>
          <p:cNvPr id="6" name="TextBox 5">
            <a:extLst>
              <a:ext uri="{FF2B5EF4-FFF2-40B4-BE49-F238E27FC236}">
                <a16:creationId xmlns:a16="http://schemas.microsoft.com/office/drawing/2014/main" id="{67337109-6B59-4655-9A16-311AAD665BC4}"/>
              </a:ext>
            </a:extLst>
          </p:cNvPr>
          <p:cNvSpPr txBox="1"/>
          <p:nvPr/>
        </p:nvSpPr>
        <p:spPr>
          <a:xfrm>
            <a:off x="3158687" y="3701453"/>
            <a:ext cx="5874625" cy="923330"/>
          </a:xfrm>
          <a:prstGeom prst="rect">
            <a:avLst/>
          </a:prstGeom>
          <a:noFill/>
        </p:spPr>
        <p:txBody>
          <a:bodyPr wrap="square" rtlCol="0">
            <a:spAutoFit/>
          </a:bodyPr>
          <a:lstStyle/>
          <a:p>
            <a:r>
              <a:rPr lang="fr-FR" dirty="0"/>
              <a:t>La mise en place de la navigation rapide en bas de la page, permet à l’utilisateur de naviguer rapidement à l’aide de ses pouces entre la page profile, aide et se déconnecter.</a:t>
            </a:r>
          </a:p>
        </p:txBody>
      </p:sp>
    </p:spTree>
    <p:extLst>
      <p:ext uri="{BB962C8B-B14F-4D97-AF65-F5344CB8AC3E}">
        <p14:creationId xmlns:p14="http://schemas.microsoft.com/office/powerpoint/2010/main" val="284749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Charte</a:t>
            </a:r>
            <a:r>
              <a:rPr lang="en-US" dirty="0"/>
              <a:t> </a:t>
            </a:r>
            <a:r>
              <a:rPr lang="en-US" dirty="0" err="1"/>
              <a:t>graphique</a:t>
            </a:r>
            <a:endParaRPr lang="en-US" dirty="0"/>
          </a:p>
        </p:txBody>
      </p:sp>
      <p:sp>
        <p:nvSpPr>
          <p:cNvPr id="3" name="TextBox 2">
            <a:extLst>
              <a:ext uri="{FF2B5EF4-FFF2-40B4-BE49-F238E27FC236}">
                <a16:creationId xmlns:a16="http://schemas.microsoft.com/office/drawing/2014/main" id="{FF7B2604-7952-4F95-8522-58CEAE38EDF4}"/>
              </a:ext>
            </a:extLst>
          </p:cNvPr>
          <p:cNvSpPr txBox="1"/>
          <p:nvPr/>
        </p:nvSpPr>
        <p:spPr>
          <a:xfrm>
            <a:off x="6630099" y="2449362"/>
            <a:ext cx="4450257" cy="2031325"/>
          </a:xfrm>
          <a:prstGeom prst="rect">
            <a:avLst/>
          </a:prstGeom>
          <a:noFill/>
        </p:spPr>
        <p:txBody>
          <a:bodyPr wrap="none" rtlCol="0">
            <a:spAutoFit/>
          </a:bodyPr>
          <a:lstStyle/>
          <a:p>
            <a:r>
              <a:rPr lang="fr-FR" u="sng" dirty="0">
                <a:latin typeface="Roboto" panose="02000000000000000000" pitchFamily="2" charset="0"/>
                <a:ea typeface="Roboto" panose="02000000000000000000" pitchFamily="2" charset="0"/>
                <a:cs typeface="Roboto" panose="02000000000000000000" pitchFamily="2" charset="0"/>
              </a:rPr>
              <a:t>La typographie:</a:t>
            </a:r>
          </a:p>
          <a:p>
            <a:endParaRPr lang="fr-FR" dirty="0">
              <a:latin typeface="Roboto" panose="02000000000000000000" pitchFamily="2" charset="0"/>
              <a:ea typeface="Roboto" panose="02000000000000000000" pitchFamily="2" charset="0"/>
              <a:cs typeface="Roboto" panose="02000000000000000000" pitchFamily="2" charset="0"/>
            </a:endParaRPr>
          </a:p>
          <a:p>
            <a:r>
              <a:rPr lang="fr-FR" dirty="0">
                <a:latin typeface="Roboto" panose="02000000000000000000" pitchFamily="2" charset="0"/>
                <a:ea typeface="Roboto" panose="02000000000000000000" pitchFamily="2" charset="0"/>
                <a:cs typeface="Roboto" panose="02000000000000000000" pitchFamily="2" charset="0"/>
              </a:rPr>
              <a:t> </a:t>
            </a:r>
            <a:r>
              <a:rPr lang="fr-FR" dirty="0" err="1">
                <a:latin typeface="Roboto" panose="02000000000000000000" pitchFamily="2" charset="0"/>
                <a:ea typeface="Roboto" panose="02000000000000000000" pitchFamily="2" charset="0"/>
                <a:cs typeface="Roboto" panose="02000000000000000000" pitchFamily="2" charset="0"/>
              </a:rPr>
              <a:t>Roboto</a:t>
            </a:r>
            <a:endParaRPr lang="fr-FR" dirty="0">
              <a:latin typeface="Roboto" panose="02000000000000000000" pitchFamily="2" charset="0"/>
              <a:ea typeface="Roboto" panose="02000000000000000000" pitchFamily="2" charset="0"/>
              <a:cs typeface="Roboto" panose="02000000000000000000" pitchFamily="2" charset="0"/>
            </a:endParaRPr>
          </a:p>
          <a:p>
            <a:endParaRPr lang="fr-FR" dirty="0">
              <a:latin typeface="Roboto" panose="02000000000000000000" pitchFamily="2" charset="0"/>
              <a:ea typeface="Roboto" panose="02000000000000000000" pitchFamily="2" charset="0"/>
              <a:cs typeface="Roboto" panose="02000000000000000000" pitchFamily="2" charset="0"/>
            </a:endParaRPr>
          </a:p>
          <a:p>
            <a:r>
              <a:rPr lang="fr-FR" dirty="0">
                <a:latin typeface="Roboto" panose="02000000000000000000" pitchFamily="2" charset="0"/>
                <a:ea typeface="Roboto" panose="02000000000000000000" pitchFamily="2" charset="0"/>
                <a:cs typeface="Roboto" panose="02000000000000000000" pitchFamily="2" charset="0"/>
              </a:rPr>
              <a:t>	</a:t>
            </a:r>
            <a:r>
              <a:rPr lang="fr-FR" dirty="0" err="1">
                <a:latin typeface="Roboto" panose="02000000000000000000" pitchFamily="2" charset="0"/>
                <a:ea typeface="Roboto" panose="02000000000000000000" pitchFamily="2" charset="0"/>
                <a:cs typeface="Roboto" panose="02000000000000000000" pitchFamily="2" charset="0"/>
              </a:rPr>
              <a:t>abcdefghijklmnopqrstuvwxyz</a:t>
            </a:r>
            <a:endParaRPr lang="fr-FR" dirty="0">
              <a:latin typeface="Roboto" panose="02000000000000000000" pitchFamily="2" charset="0"/>
              <a:ea typeface="Roboto" panose="02000000000000000000" pitchFamily="2" charset="0"/>
              <a:cs typeface="Roboto" panose="02000000000000000000" pitchFamily="2" charset="0"/>
            </a:endParaRPr>
          </a:p>
          <a:p>
            <a:r>
              <a:rPr lang="fr-FR" dirty="0">
                <a:latin typeface="Roboto" panose="02000000000000000000" pitchFamily="2" charset="0"/>
                <a:ea typeface="Roboto" panose="02000000000000000000" pitchFamily="2" charset="0"/>
                <a:cs typeface="Roboto" panose="02000000000000000000" pitchFamily="2" charset="0"/>
              </a:rPr>
              <a:t>	0123456789</a:t>
            </a:r>
          </a:p>
          <a:p>
            <a:r>
              <a:rPr lang="fr-FR" dirty="0">
                <a:latin typeface="Roboto" panose="02000000000000000000" pitchFamily="2" charset="0"/>
                <a:ea typeface="Roboto" panose="02000000000000000000" pitchFamily="2" charset="0"/>
                <a:cs typeface="Roboto" panose="02000000000000000000" pitchFamily="2" charset="0"/>
              </a:rPr>
              <a:t>	ABCDEFGHIJKLMNOPQRSTUVWXYZ</a:t>
            </a:r>
          </a:p>
        </p:txBody>
      </p:sp>
      <p:sp>
        <p:nvSpPr>
          <p:cNvPr id="4" name="TextBox 3">
            <a:extLst>
              <a:ext uri="{FF2B5EF4-FFF2-40B4-BE49-F238E27FC236}">
                <a16:creationId xmlns:a16="http://schemas.microsoft.com/office/drawing/2014/main" id="{480F90B0-DBCF-4EEB-9031-0588C4BD4C42}"/>
              </a:ext>
            </a:extLst>
          </p:cNvPr>
          <p:cNvSpPr txBox="1"/>
          <p:nvPr/>
        </p:nvSpPr>
        <p:spPr>
          <a:xfrm>
            <a:off x="1824978" y="2784994"/>
            <a:ext cx="1111202" cy="369332"/>
          </a:xfrm>
          <a:prstGeom prst="rect">
            <a:avLst/>
          </a:prstGeom>
          <a:noFill/>
        </p:spPr>
        <p:txBody>
          <a:bodyPr wrap="none" rtlCol="0">
            <a:spAutoFit/>
          </a:bodyPr>
          <a:lstStyle/>
          <a:p>
            <a:r>
              <a:rPr lang="fr-FR" dirty="0"/>
              <a:t>#0064A7</a:t>
            </a:r>
          </a:p>
        </p:txBody>
      </p:sp>
      <p:sp>
        <p:nvSpPr>
          <p:cNvPr id="5" name="Rectangle 4">
            <a:extLst>
              <a:ext uri="{FF2B5EF4-FFF2-40B4-BE49-F238E27FC236}">
                <a16:creationId xmlns:a16="http://schemas.microsoft.com/office/drawing/2014/main" id="{C6F73120-39C6-4C8E-9EA5-2A566076DBEC}"/>
              </a:ext>
            </a:extLst>
          </p:cNvPr>
          <p:cNvSpPr/>
          <p:nvPr/>
        </p:nvSpPr>
        <p:spPr>
          <a:xfrm>
            <a:off x="1949504" y="2415662"/>
            <a:ext cx="862149" cy="369332"/>
          </a:xfrm>
          <a:prstGeom prst="rect">
            <a:avLst/>
          </a:prstGeom>
          <a:solidFill>
            <a:srgbClr val="0064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6DEB1B39-F669-415D-9B6B-92603CE267C3}"/>
              </a:ext>
            </a:extLst>
          </p:cNvPr>
          <p:cNvSpPr txBox="1"/>
          <p:nvPr/>
        </p:nvSpPr>
        <p:spPr>
          <a:xfrm>
            <a:off x="1824978" y="3582441"/>
            <a:ext cx="1111202" cy="369332"/>
          </a:xfrm>
          <a:prstGeom prst="rect">
            <a:avLst/>
          </a:prstGeom>
          <a:noFill/>
        </p:spPr>
        <p:txBody>
          <a:bodyPr wrap="none" rtlCol="0">
            <a:spAutoFit/>
          </a:bodyPr>
          <a:lstStyle/>
          <a:p>
            <a:r>
              <a:rPr lang="fr-FR" dirty="0"/>
              <a:t>#D4EDDA</a:t>
            </a:r>
          </a:p>
        </p:txBody>
      </p:sp>
      <p:sp>
        <p:nvSpPr>
          <p:cNvPr id="7" name="Rectangle 6">
            <a:extLst>
              <a:ext uri="{FF2B5EF4-FFF2-40B4-BE49-F238E27FC236}">
                <a16:creationId xmlns:a16="http://schemas.microsoft.com/office/drawing/2014/main" id="{546750D5-8CB4-4683-9B6D-97D9C39F94A1}"/>
              </a:ext>
            </a:extLst>
          </p:cNvPr>
          <p:cNvSpPr/>
          <p:nvPr/>
        </p:nvSpPr>
        <p:spPr>
          <a:xfrm>
            <a:off x="1949504" y="3213109"/>
            <a:ext cx="862149" cy="369332"/>
          </a:xfrm>
          <a:prstGeom prst="rect">
            <a:avLst/>
          </a:prstGeom>
          <a:solidFill>
            <a:srgbClr val="D4E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45984FAA-47F2-460A-B920-E66DD23AF239}"/>
              </a:ext>
            </a:extLst>
          </p:cNvPr>
          <p:cNvSpPr txBox="1"/>
          <p:nvPr/>
        </p:nvSpPr>
        <p:spPr>
          <a:xfrm>
            <a:off x="1824978" y="4403837"/>
            <a:ext cx="944489" cy="369332"/>
          </a:xfrm>
          <a:prstGeom prst="rect">
            <a:avLst/>
          </a:prstGeom>
          <a:noFill/>
        </p:spPr>
        <p:txBody>
          <a:bodyPr wrap="none" rtlCol="0">
            <a:spAutoFit/>
          </a:bodyPr>
          <a:lstStyle/>
          <a:p>
            <a:r>
              <a:rPr lang="fr-FR" dirty="0"/>
              <a:t>#FFFFFF</a:t>
            </a:r>
          </a:p>
        </p:txBody>
      </p:sp>
      <p:sp>
        <p:nvSpPr>
          <p:cNvPr id="9" name="Rectangle 8">
            <a:extLst>
              <a:ext uri="{FF2B5EF4-FFF2-40B4-BE49-F238E27FC236}">
                <a16:creationId xmlns:a16="http://schemas.microsoft.com/office/drawing/2014/main" id="{839B8846-540B-4AD2-BA82-74DAAAAB4679}"/>
              </a:ext>
            </a:extLst>
          </p:cNvPr>
          <p:cNvSpPr/>
          <p:nvPr/>
        </p:nvSpPr>
        <p:spPr>
          <a:xfrm>
            <a:off x="1949504" y="4034505"/>
            <a:ext cx="862149" cy="369332"/>
          </a:xfrm>
          <a:prstGeom prst="rect">
            <a:avLst/>
          </a:prstGeom>
          <a:solidFill>
            <a:srgbClr val="FFFF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8816AE2C-C8C6-4676-A344-70FAFBD84E89}"/>
              </a:ext>
            </a:extLst>
          </p:cNvPr>
          <p:cNvSpPr txBox="1"/>
          <p:nvPr/>
        </p:nvSpPr>
        <p:spPr>
          <a:xfrm>
            <a:off x="2968340" y="2414657"/>
            <a:ext cx="2383345" cy="369332"/>
          </a:xfrm>
          <a:prstGeom prst="rect">
            <a:avLst/>
          </a:prstGeom>
          <a:noFill/>
        </p:spPr>
        <p:txBody>
          <a:bodyPr wrap="none" rtlCol="0">
            <a:spAutoFit/>
          </a:bodyPr>
          <a:lstStyle/>
          <a:p>
            <a:r>
              <a:rPr lang="fr-FR" dirty="0"/>
              <a:t>Boutons et typographie</a:t>
            </a:r>
          </a:p>
        </p:txBody>
      </p:sp>
      <p:sp>
        <p:nvSpPr>
          <p:cNvPr id="11" name="TextBox 10">
            <a:extLst>
              <a:ext uri="{FF2B5EF4-FFF2-40B4-BE49-F238E27FC236}">
                <a16:creationId xmlns:a16="http://schemas.microsoft.com/office/drawing/2014/main" id="{78E098E9-45DA-4321-8841-0C7C9463D65D}"/>
              </a:ext>
            </a:extLst>
          </p:cNvPr>
          <p:cNvSpPr txBox="1"/>
          <p:nvPr/>
        </p:nvSpPr>
        <p:spPr>
          <a:xfrm>
            <a:off x="2968340" y="3195226"/>
            <a:ext cx="1293944" cy="369332"/>
          </a:xfrm>
          <a:prstGeom prst="rect">
            <a:avLst/>
          </a:prstGeom>
          <a:noFill/>
        </p:spPr>
        <p:txBody>
          <a:bodyPr wrap="none" rtlCol="0">
            <a:spAutoFit/>
          </a:bodyPr>
          <a:lstStyle/>
          <a:p>
            <a:r>
              <a:rPr lang="fr-FR" dirty="0"/>
              <a:t>Informations</a:t>
            </a:r>
          </a:p>
        </p:txBody>
      </p:sp>
      <p:sp>
        <p:nvSpPr>
          <p:cNvPr id="12" name="TextBox 11">
            <a:extLst>
              <a:ext uri="{FF2B5EF4-FFF2-40B4-BE49-F238E27FC236}">
                <a16:creationId xmlns:a16="http://schemas.microsoft.com/office/drawing/2014/main" id="{AFF6AF57-C195-4B9D-AEFC-329DBA8DC65D}"/>
              </a:ext>
            </a:extLst>
          </p:cNvPr>
          <p:cNvSpPr txBox="1"/>
          <p:nvPr/>
        </p:nvSpPr>
        <p:spPr>
          <a:xfrm>
            <a:off x="2968340" y="4034505"/>
            <a:ext cx="1670842" cy="369332"/>
          </a:xfrm>
          <a:prstGeom prst="rect">
            <a:avLst/>
          </a:prstGeom>
          <a:noFill/>
        </p:spPr>
        <p:txBody>
          <a:bodyPr wrap="none" rtlCol="0">
            <a:spAutoFit/>
          </a:bodyPr>
          <a:lstStyle/>
          <a:p>
            <a:r>
              <a:rPr lang="fr-FR" dirty="0"/>
              <a:t>Couleur de fond</a:t>
            </a:r>
          </a:p>
        </p:txBody>
      </p:sp>
      <p:sp>
        <p:nvSpPr>
          <p:cNvPr id="13" name="TextBox 12">
            <a:extLst>
              <a:ext uri="{FF2B5EF4-FFF2-40B4-BE49-F238E27FC236}">
                <a16:creationId xmlns:a16="http://schemas.microsoft.com/office/drawing/2014/main" id="{62F81870-5878-4407-A971-220BFF7F5430}"/>
              </a:ext>
            </a:extLst>
          </p:cNvPr>
          <p:cNvSpPr txBox="1"/>
          <p:nvPr/>
        </p:nvSpPr>
        <p:spPr>
          <a:xfrm>
            <a:off x="829659" y="5041329"/>
            <a:ext cx="10109010" cy="923330"/>
          </a:xfrm>
          <a:prstGeom prst="rect">
            <a:avLst/>
          </a:prstGeom>
          <a:noFill/>
        </p:spPr>
        <p:txBody>
          <a:bodyPr wrap="square" rtlCol="0">
            <a:spAutoFit/>
          </a:bodyPr>
          <a:lstStyle/>
          <a:p>
            <a:r>
              <a:rPr lang="fr-FR" dirty="0"/>
              <a:t>La charte graphique de l’application mobile de l'URSSAF se doit d’être discrète et professionnelle. J’ai donc réutilisé la couleur bleu du site web original de l'URSSAF afin de rappeler le thème originale, et appliqué un font sobre et épuré pour faciliter la lecture des informations sur l’application. </a:t>
            </a:r>
          </a:p>
        </p:txBody>
      </p:sp>
    </p:spTree>
    <p:extLst>
      <p:ext uri="{BB962C8B-B14F-4D97-AF65-F5344CB8AC3E}">
        <p14:creationId xmlns:p14="http://schemas.microsoft.com/office/powerpoint/2010/main" val="288377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Contactez-moi</a:t>
            </a:r>
            <a:endParaRPr lang="en-US" dirty="0"/>
          </a:p>
        </p:txBody>
      </p:sp>
      <p:graphicFrame>
        <p:nvGraphicFramePr>
          <p:cNvPr id="18" name="Content Placeholder 2" descr="SmartArt Placeholder - Contact List">
            <a:extLst>
              <a:ext uri="{FF2B5EF4-FFF2-40B4-BE49-F238E27FC236}">
                <a16:creationId xmlns:a16="http://schemas.microsoft.com/office/drawing/2014/main" id="{FF3B03D0-74E1-466F-8185-646A0E41A1A3}"/>
              </a:ext>
            </a:extLst>
          </p:cNvPr>
          <p:cNvGraphicFramePr>
            <a:graphicFrameLocks noGrp="1"/>
          </p:cNvGraphicFramePr>
          <p:nvPr>
            <p:ph idx="1"/>
            <p:extLst>
              <p:ext uri="{D42A27DB-BD31-4B8C-83A1-F6EECF244321}">
                <p14:modId xmlns:p14="http://schemas.microsoft.com/office/powerpoint/2010/main" val="3334338073"/>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70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SOmmaire</a:t>
            </a:r>
            <a:endParaRPr lang="en-US" dirty="0"/>
          </a:p>
        </p:txBody>
      </p:sp>
      <p:sp>
        <p:nvSpPr>
          <p:cNvPr id="8" name="Oval 7">
            <a:extLst>
              <a:ext uri="{FF2B5EF4-FFF2-40B4-BE49-F238E27FC236}">
                <a16:creationId xmlns:a16="http://schemas.microsoft.com/office/drawing/2014/main" id="{71D92657-F512-407B-BB99-E1EBF70E4A1C}"/>
              </a:ext>
            </a:extLst>
          </p:cNvPr>
          <p:cNvSpPr/>
          <p:nvPr/>
        </p:nvSpPr>
        <p:spPr>
          <a:xfrm>
            <a:off x="1445622" y="2203268"/>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4D9807A7-FCFB-434E-ACEE-4C41955EFDA5}"/>
              </a:ext>
            </a:extLst>
          </p:cNvPr>
          <p:cNvSpPr txBox="1"/>
          <p:nvPr/>
        </p:nvSpPr>
        <p:spPr>
          <a:xfrm>
            <a:off x="2107474" y="2332111"/>
            <a:ext cx="4110446" cy="369332"/>
          </a:xfrm>
          <a:prstGeom prst="rect">
            <a:avLst/>
          </a:prstGeom>
          <a:noFill/>
        </p:spPr>
        <p:txBody>
          <a:bodyPr wrap="square" rtlCol="0">
            <a:spAutoFit/>
          </a:bodyPr>
          <a:lstStyle/>
          <a:p>
            <a:r>
              <a:rPr lang="fr-FR" b="1" i="0" u="none" strike="noStrike" baseline="0" dirty="0">
                <a:solidFill>
                  <a:srgbClr val="000000"/>
                </a:solidFill>
              </a:rPr>
              <a:t>Le public concerné par l’application</a:t>
            </a:r>
            <a:endParaRPr lang="fr-FR" dirty="0"/>
          </a:p>
        </p:txBody>
      </p:sp>
      <p:sp>
        <p:nvSpPr>
          <p:cNvPr id="24" name="Oval 23">
            <a:extLst>
              <a:ext uri="{FF2B5EF4-FFF2-40B4-BE49-F238E27FC236}">
                <a16:creationId xmlns:a16="http://schemas.microsoft.com/office/drawing/2014/main" id="{B5577E66-2147-4F68-95C8-FDDEA3EC98EC}"/>
              </a:ext>
            </a:extLst>
          </p:cNvPr>
          <p:cNvSpPr/>
          <p:nvPr/>
        </p:nvSpPr>
        <p:spPr>
          <a:xfrm>
            <a:off x="1445622" y="2959129"/>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TextBox 25">
            <a:extLst>
              <a:ext uri="{FF2B5EF4-FFF2-40B4-BE49-F238E27FC236}">
                <a16:creationId xmlns:a16="http://schemas.microsoft.com/office/drawing/2014/main" id="{9D74A9CE-1F50-4D46-AE09-629E20AA02BA}"/>
              </a:ext>
            </a:extLst>
          </p:cNvPr>
          <p:cNvSpPr txBox="1"/>
          <p:nvPr/>
        </p:nvSpPr>
        <p:spPr>
          <a:xfrm>
            <a:off x="2107474" y="3087972"/>
            <a:ext cx="4110446" cy="369332"/>
          </a:xfrm>
          <a:prstGeom prst="rect">
            <a:avLst/>
          </a:prstGeom>
          <a:noFill/>
        </p:spPr>
        <p:txBody>
          <a:bodyPr wrap="square" rtlCol="0">
            <a:spAutoFit/>
          </a:bodyPr>
          <a:lstStyle/>
          <a:p>
            <a:r>
              <a:rPr lang="fr-FR" b="1" i="0" u="none" strike="noStrike" baseline="0" dirty="0">
                <a:solidFill>
                  <a:srgbClr val="000000"/>
                </a:solidFill>
              </a:rPr>
              <a:t>Les fonctionnalités principales</a:t>
            </a:r>
          </a:p>
        </p:txBody>
      </p:sp>
      <p:sp>
        <p:nvSpPr>
          <p:cNvPr id="27" name="Oval 26">
            <a:extLst>
              <a:ext uri="{FF2B5EF4-FFF2-40B4-BE49-F238E27FC236}">
                <a16:creationId xmlns:a16="http://schemas.microsoft.com/office/drawing/2014/main" id="{AF30F5ED-1783-4098-A7A7-19F5FB9576CD}"/>
              </a:ext>
            </a:extLst>
          </p:cNvPr>
          <p:cNvSpPr/>
          <p:nvPr/>
        </p:nvSpPr>
        <p:spPr>
          <a:xfrm>
            <a:off x="1445622" y="3714990"/>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8B426384-5CD0-406F-94D1-E48139F05975}"/>
              </a:ext>
            </a:extLst>
          </p:cNvPr>
          <p:cNvSpPr txBox="1"/>
          <p:nvPr/>
        </p:nvSpPr>
        <p:spPr>
          <a:xfrm>
            <a:off x="2107474" y="3843833"/>
            <a:ext cx="4110446" cy="369332"/>
          </a:xfrm>
          <a:prstGeom prst="rect">
            <a:avLst/>
          </a:prstGeom>
          <a:noFill/>
        </p:spPr>
        <p:txBody>
          <a:bodyPr wrap="square" rtlCol="0">
            <a:spAutoFit/>
          </a:bodyPr>
          <a:lstStyle/>
          <a:p>
            <a:r>
              <a:rPr lang="fr-FR" b="1" i="0" u="none" strike="noStrike" baseline="0" dirty="0">
                <a:solidFill>
                  <a:srgbClr val="000000"/>
                </a:solidFill>
              </a:rPr>
              <a:t>Le détail du parcours utilisateur</a:t>
            </a:r>
            <a:endParaRPr lang="fr-FR" dirty="0"/>
          </a:p>
        </p:txBody>
      </p:sp>
      <p:sp>
        <p:nvSpPr>
          <p:cNvPr id="30" name="Oval 29">
            <a:extLst>
              <a:ext uri="{FF2B5EF4-FFF2-40B4-BE49-F238E27FC236}">
                <a16:creationId xmlns:a16="http://schemas.microsoft.com/office/drawing/2014/main" id="{93D3E514-C93B-4490-B716-A21B97004021}"/>
              </a:ext>
            </a:extLst>
          </p:cNvPr>
          <p:cNvSpPr/>
          <p:nvPr/>
        </p:nvSpPr>
        <p:spPr>
          <a:xfrm>
            <a:off x="1445622" y="4474313"/>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370E6EFF-5EB1-46E4-BA11-654C34BA1E05}"/>
              </a:ext>
            </a:extLst>
          </p:cNvPr>
          <p:cNvSpPr txBox="1"/>
          <p:nvPr/>
        </p:nvSpPr>
        <p:spPr>
          <a:xfrm>
            <a:off x="2107473" y="4603156"/>
            <a:ext cx="7881257" cy="369332"/>
          </a:xfrm>
          <a:prstGeom prst="rect">
            <a:avLst/>
          </a:prstGeom>
          <a:noFill/>
        </p:spPr>
        <p:txBody>
          <a:bodyPr wrap="square" rtlCol="0">
            <a:spAutoFit/>
          </a:bodyPr>
          <a:lstStyle/>
          <a:p>
            <a:r>
              <a:rPr lang="fr-FR" b="1" i="0" u="none" strike="noStrike" baseline="0" dirty="0">
                <a:solidFill>
                  <a:srgbClr val="000000"/>
                </a:solidFill>
              </a:rPr>
              <a:t>L’explication du positionnement des blocs principaux d’un écran au choix</a:t>
            </a:r>
          </a:p>
        </p:txBody>
      </p:sp>
      <p:sp>
        <p:nvSpPr>
          <p:cNvPr id="33" name="Oval 32">
            <a:extLst>
              <a:ext uri="{FF2B5EF4-FFF2-40B4-BE49-F238E27FC236}">
                <a16:creationId xmlns:a16="http://schemas.microsoft.com/office/drawing/2014/main" id="{77F35E9C-99B3-4911-B6B2-8B10D7D55821}"/>
              </a:ext>
            </a:extLst>
          </p:cNvPr>
          <p:cNvSpPr/>
          <p:nvPr/>
        </p:nvSpPr>
        <p:spPr>
          <a:xfrm>
            <a:off x="1445622" y="5230174"/>
            <a:ext cx="661852" cy="62701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a:extLst>
              <a:ext uri="{FF2B5EF4-FFF2-40B4-BE49-F238E27FC236}">
                <a16:creationId xmlns:a16="http://schemas.microsoft.com/office/drawing/2014/main" id="{BDBE71AA-4B40-4398-A77C-A9C8BBFB806C}"/>
              </a:ext>
            </a:extLst>
          </p:cNvPr>
          <p:cNvSpPr txBox="1"/>
          <p:nvPr/>
        </p:nvSpPr>
        <p:spPr>
          <a:xfrm>
            <a:off x="2107474" y="5359017"/>
            <a:ext cx="4110446" cy="369332"/>
          </a:xfrm>
          <a:prstGeom prst="rect">
            <a:avLst/>
          </a:prstGeom>
          <a:noFill/>
        </p:spPr>
        <p:txBody>
          <a:bodyPr wrap="square" rtlCol="0">
            <a:spAutoFit/>
          </a:bodyPr>
          <a:lstStyle/>
          <a:p>
            <a:r>
              <a:rPr lang="fr-FR" b="1" i="0" u="none" strike="noStrike" baseline="0" dirty="0">
                <a:solidFill>
                  <a:srgbClr val="000000"/>
                </a:solidFill>
              </a:rPr>
              <a:t>Le public concerné par l’application</a:t>
            </a:r>
            <a:endParaRPr lang="fr-FR" dirty="0"/>
          </a:p>
        </p:txBody>
      </p:sp>
      <p:sp>
        <p:nvSpPr>
          <p:cNvPr id="3" name="TextBox 2">
            <a:extLst>
              <a:ext uri="{FF2B5EF4-FFF2-40B4-BE49-F238E27FC236}">
                <a16:creationId xmlns:a16="http://schemas.microsoft.com/office/drawing/2014/main" id="{B02A6657-5D0F-4247-AEE0-B2C070BB7841}"/>
              </a:ext>
            </a:extLst>
          </p:cNvPr>
          <p:cNvSpPr txBox="1"/>
          <p:nvPr/>
        </p:nvSpPr>
        <p:spPr>
          <a:xfrm>
            <a:off x="1602462" y="4556989"/>
            <a:ext cx="348172" cy="461665"/>
          </a:xfrm>
          <a:prstGeom prst="rect">
            <a:avLst/>
          </a:prstGeom>
          <a:noFill/>
        </p:spPr>
        <p:txBody>
          <a:bodyPr wrap="none" rtlCol="0">
            <a:spAutoFit/>
          </a:bodyPr>
          <a:lstStyle/>
          <a:p>
            <a:r>
              <a:rPr lang="fr-FR" sz="2400" b="1" dirty="0">
                <a:solidFill>
                  <a:schemeClr val="bg1"/>
                </a:solidFill>
              </a:rPr>
              <a:t>4</a:t>
            </a:r>
          </a:p>
        </p:txBody>
      </p:sp>
      <p:sp>
        <p:nvSpPr>
          <p:cNvPr id="17" name="TextBox 16">
            <a:extLst>
              <a:ext uri="{FF2B5EF4-FFF2-40B4-BE49-F238E27FC236}">
                <a16:creationId xmlns:a16="http://schemas.microsoft.com/office/drawing/2014/main" id="{A7F68D15-175B-49A6-AF9D-437C82A29934}"/>
              </a:ext>
            </a:extLst>
          </p:cNvPr>
          <p:cNvSpPr txBox="1"/>
          <p:nvPr/>
        </p:nvSpPr>
        <p:spPr>
          <a:xfrm>
            <a:off x="1611168" y="5312850"/>
            <a:ext cx="348172" cy="461665"/>
          </a:xfrm>
          <a:prstGeom prst="rect">
            <a:avLst/>
          </a:prstGeom>
          <a:noFill/>
        </p:spPr>
        <p:txBody>
          <a:bodyPr wrap="none" rtlCol="0">
            <a:spAutoFit/>
          </a:bodyPr>
          <a:lstStyle/>
          <a:p>
            <a:r>
              <a:rPr lang="fr-FR" sz="2400" b="1" dirty="0">
                <a:solidFill>
                  <a:schemeClr val="bg1"/>
                </a:solidFill>
              </a:rPr>
              <a:t>5</a:t>
            </a:r>
          </a:p>
        </p:txBody>
      </p:sp>
      <p:sp>
        <p:nvSpPr>
          <p:cNvPr id="18" name="TextBox 17">
            <a:extLst>
              <a:ext uri="{FF2B5EF4-FFF2-40B4-BE49-F238E27FC236}">
                <a16:creationId xmlns:a16="http://schemas.microsoft.com/office/drawing/2014/main" id="{E964A280-5357-4CC5-9140-A2BF7F48B461}"/>
              </a:ext>
            </a:extLst>
          </p:cNvPr>
          <p:cNvSpPr txBox="1"/>
          <p:nvPr/>
        </p:nvSpPr>
        <p:spPr>
          <a:xfrm>
            <a:off x="1602462" y="3797666"/>
            <a:ext cx="348172" cy="461665"/>
          </a:xfrm>
          <a:prstGeom prst="rect">
            <a:avLst/>
          </a:prstGeom>
          <a:noFill/>
        </p:spPr>
        <p:txBody>
          <a:bodyPr wrap="none" rtlCol="0">
            <a:spAutoFit/>
          </a:bodyPr>
          <a:lstStyle/>
          <a:p>
            <a:r>
              <a:rPr lang="fr-FR" sz="2400" b="1" dirty="0">
                <a:solidFill>
                  <a:schemeClr val="bg1"/>
                </a:solidFill>
              </a:rPr>
              <a:t>3</a:t>
            </a:r>
          </a:p>
        </p:txBody>
      </p:sp>
      <p:sp>
        <p:nvSpPr>
          <p:cNvPr id="19" name="TextBox 18">
            <a:extLst>
              <a:ext uri="{FF2B5EF4-FFF2-40B4-BE49-F238E27FC236}">
                <a16:creationId xmlns:a16="http://schemas.microsoft.com/office/drawing/2014/main" id="{70285B65-A9F1-4A1E-AED5-FE0E6FAAFD05}"/>
              </a:ext>
            </a:extLst>
          </p:cNvPr>
          <p:cNvSpPr txBox="1"/>
          <p:nvPr/>
        </p:nvSpPr>
        <p:spPr>
          <a:xfrm>
            <a:off x="1602462" y="3048740"/>
            <a:ext cx="348172" cy="461665"/>
          </a:xfrm>
          <a:prstGeom prst="rect">
            <a:avLst/>
          </a:prstGeom>
          <a:noFill/>
        </p:spPr>
        <p:txBody>
          <a:bodyPr wrap="none" rtlCol="0">
            <a:spAutoFit/>
          </a:bodyPr>
          <a:lstStyle/>
          <a:p>
            <a:r>
              <a:rPr lang="fr-FR" sz="2400" b="1" dirty="0">
                <a:solidFill>
                  <a:schemeClr val="bg1"/>
                </a:solidFill>
              </a:rPr>
              <a:t>2</a:t>
            </a:r>
          </a:p>
        </p:txBody>
      </p:sp>
      <p:sp>
        <p:nvSpPr>
          <p:cNvPr id="20" name="TextBox 19">
            <a:extLst>
              <a:ext uri="{FF2B5EF4-FFF2-40B4-BE49-F238E27FC236}">
                <a16:creationId xmlns:a16="http://schemas.microsoft.com/office/drawing/2014/main" id="{ADDE9431-B769-4D48-9DCF-95F7CA1012BD}"/>
              </a:ext>
            </a:extLst>
          </p:cNvPr>
          <p:cNvSpPr txBox="1"/>
          <p:nvPr/>
        </p:nvSpPr>
        <p:spPr>
          <a:xfrm>
            <a:off x="1585173" y="2293803"/>
            <a:ext cx="348172" cy="461665"/>
          </a:xfrm>
          <a:prstGeom prst="rect">
            <a:avLst/>
          </a:prstGeom>
          <a:noFill/>
        </p:spPr>
        <p:txBody>
          <a:bodyPr wrap="none" rtlCol="0">
            <a:spAutoFit/>
          </a:bodyPr>
          <a:lstStyle/>
          <a:p>
            <a:r>
              <a:rPr lang="fr-FR" sz="2400" b="1" dirty="0">
                <a:solidFill>
                  <a:schemeClr val="bg1"/>
                </a:solidFill>
              </a:rPr>
              <a:t>1</a:t>
            </a:r>
          </a:p>
        </p:txBody>
      </p:sp>
    </p:spTree>
    <p:extLst>
      <p:ext uri="{BB962C8B-B14F-4D97-AF65-F5344CB8AC3E}">
        <p14:creationId xmlns:p14="http://schemas.microsoft.com/office/powerpoint/2010/main" val="105936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solidFill>
                  <a:schemeClr val="tx1"/>
                </a:solidFill>
              </a:rPr>
              <a:t>Publique</a:t>
            </a:r>
            <a:r>
              <a:rPr lang="en-US" dirty="0">
                <a:solidFill>
                  <a:schemeClr val="tx1"/>
                </a:solidFill>
              </a:rPr>
              <a:t> </a:t>
            </a:r>
            <a:r>
              <a:rPr lang="en-US" dirty="0" err="1">
                <a:solidFill>
                  <a:schemeClr val="tx1"/>
                </a:solidFill>
              </a:rPr>
              <a:t>Concerné</a:t>
            </a:r>
            <a:endParaRPr lang="en-US" dirty="0">
              <a:solidFill>
                <a:schemeClr val="tx1"/>
              </a:solidFill>
            </a:endParaRPr>
          </a:p>
        </p:txBody>
      </p:sp>
      <p:sp>
        <p:nvSpPr>
          <p:cNvPr id="6" name="Content Placeholder 3">
            <a:extLst>
              <a:ext uri="{FF2B5EF4-FFF2-40B4-BE49-F238E27FC236}">
                <a16:creationId xmlns:a16="http://schemas.microsoft.com/office/drawing/2014/main" id="{5758134D-D64D-4760-A083-A7C1172D6869}"/>
              </a:ext>
            </a:extLst>
          </p:cNvPr>
          <p:cNvSpPr txBox="1">
            <a:spLocks/>
          </p:cNvSpPr>
          <p:nvPr/>
        </p:nvSpPr>
        <p:spPr>
          <a:xfrm>
            <a:off x="2526247" y="3169794"/>
            <a:ext cx="6715833"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i="1" spc="-25" dirty="0">
                <a:solidFill>
                  <a:schemeClr val="tx1"/>
                </a:solidFill>
                <a:latin typeface="Arial"/>
                <a:cs typeface="Arial"/>
              </a:rPr>
              <a:t>Les </a:t>
            </a:r>
            <a:r>
              <a:rPr lang="en-US" sz="1800" i="1" spc="-25" dirty="0" err="1">
                <a:solidFill>
                  <a:schemeClr val="tx1"/>
                </a:solidFill>
                <a:latin typeface="Arial"/>
                <a:cs typeface="Arial"/>
              </a:rPr>
              <a:t>personnes</a:t>
            </a:r>
            <a:r>
              <a:rPr lang="en-US" sz="1800" i="1" spc="-25" dirty="0">
                <a:solidFill>
                  <a:schemeClr val="tx1"/>
                </a:solidFill>
                <a:latin typeface="Arial"/>
                <a:cs typeface="Arial"/>
              </a:rPr>
              <a:t> les plus susceptible </a:t>
            </a:r>
            <a:r>
              <a:rPr lang="en-US" sz="1800" i="1" spc="-25" dirty="0" err="1">
                <a:solidFill>
                  <a:schemeClr val="tx1"/>
                </a:solidFill>
                <a:latin typeface="Arial"/>
                <a:cs typeface="Arial"/>
              </a:rPr>
              <a:t>d’utiliser</a:t>
            </a:r>
            <a:r>
              <a:rPr lang="en-US" sz="1800" i="1" spc="-25" dirty="0">
                <a:solidFill>
                  <a:schemeClr val="tx1"/>
                </a:solidFill>
                <a:latin typeface="Arial"/>
                <a:cs typeface="Arial"/>
              </a:rPr>
              <a:t> </a:t>
            </a:r>
            <a:r>
              <a:rPr lang="en-US" sz="1800" i="1" spc="-25" dirty="0" err="1">
                <a:solidFill>
                  <a:schemeClr val="tx1"/>
                </a:solidFill>
                <a:latin typeface="Arial"/>
                <a:cs typeface="Arial"/>
              </a:rPr>
              <a:t>cette</a:t>
            </a:r>
            <a:r>
              <a:rPr lang="en-US" sz="1800" i="1" spc="-25" dirty="0">
                <a:solidFill>
                  <a:schemeClr val="tx1"/>
                </a:solidFill>
                <a:latin typeface="Arial"/>
                <a:cs typeface="Arial"/>
              </a:rPr>
              <a:t> application </a:t>
            </a:r>
            <a:r>
              <a:rPr lang="en-US" sz="1800" i="1" spc="-25" dirty="0" err="1">
                <a:solidFill>
                  <a:schemeClr val="tx1"/>
                </a:solidFill>
                <a:latin typeface="Arial"/>
                <a:cs typeface="Arial"/>
              </a:rPr>
              <a:t>sont</a:t>
            </a:r>
            <a:r>
              <a:rPr lang="en-US" sz="1800" i="1" spc="-25" dirty="0">
                <a:solidFill>
                  <a:schemeClr val="tx1"/>
                </a:solidFill>
                <a:latin typeface="Arial"/>
                <a:cs typeface="Arial"/>
              </a:rPr>
              <a:t> les entrepreneurs qui </a:t>
            </a:r>
            <a:r>
              <a:rPr lang="en-US" sz="1800" i="1" spc="-25" dirty="0" err="1">
                <a:solidFill>
                  <a:schemeClr val="tx1"/>
                </a:solidFill>
                <a:latin typeface="Arial"/>
                <a:cs typeface="Arial"/>
              </a:rPr>
              <a:t>chercheront</a:t>
            </a:r>
            <a:r>
              <a:rPr lang="en-US" sz="1800" i="1" spc="-25" dirty="0">
                <a:solidFill>
                  <a:schemeClr val="tx1"/>
                </a:solidFill>
                <a:latin typeface="Arial"/>
                <a:cs typeface="Arial"/>
              </a:rPr>
              <a:t> à </a:t>
            </a:r>
            <a:r>
              <a:rPr lang="en-US" sz="1800" i="1" spc="-25" dirty="0" err="1">
                <a:solidFill>
                  <a:schemeClr val="tx1"/>
                </a:solidFill>
                <a:latin typeface="Arial"/>
                <a:cs typeface="Arial"/>
              </a:rPr>
              <a:t>déclarer</a:t>
            </a:r>
            <a:r>
              <a:rPr lang="en-US" sz="1800" i="1" spc="-25" dirty="0">
                <a:solidFill>
                  <a:schemeClr val="tx1"/>
                </a:solidFill>
                <a:latin typeface="Arial"/>
                <a:cs typeface="Arial"/>
              </a:rPr>
              <a:t> </a:t>
            </a:r>
            <a:r>
              <a:rPr lang="en-US" sz="1800" i="1" spc="-25" dirty="0" err="1">
                <a:solidFill>
                  <a:schemeClr val="tx1"/>
                </a:solidFill>
                <a:latin typeface="Arial"/>
                <a:cs typeface="Arial"/>
              </a:rPr>
              <a:t>leur</a:t>
            </a:r>
            <a:r>
              <a:rPr lang="en-US" sz="1800" i="1" spc="-25" dirty="0">
                <a:solidFill>
                  <a:schemeClr val="tx1"/>
                </a:solidFill>
                <a:latin typeface="Arial"/>
                <a:cs typeface="Arial"/>
              </a:rPr>
              <a:t> chiffre </a:t>
            </a:r>
            <a:r>
              <a:rPr lang="en-US" sz="1800" i="1" spc="-25" dirty="0" err="1">
                <a:solidFill>
                  <a:schemeClr val="tx1"/>
                </a:solidFill>
                <a:latin typeface="Arial"/>
                <a:cs typeface="Arial"/>
              </a:rPr>
              <a:t>d’affaires</a:t>
            </a:r>
            <a:r>
              <a:rPr lang="en-US" sz="1800" i="1" spc="-25" dirty="0">
                <a:solidFill>
                  <a:schemeClr val="tx1"/>
                </a:solidFill>
                <a:latin typeface="Arial"/>
                <a:cs typeface="Arial"/>
              </a:rPr>
              <a:t> </a:t>
            </a:r>
            <a:r>
              <a:rPr lang="en-US" sz="1800" i="1" spc="-25" dirty="0" err="1">
                <a:solidFill>
                  <a:schemeClr val="tx1"/>
                </a:solidFill>
                <a:latin typeface="Arial"/>
                <a:cs typeface="Arial"/>
              </a:rPr>
              <a:t>ainsi</a:t>
            </a:r>
            <a:r>
              <a:rPr lang="en-US" sz="1800" i="1" spc="-25" dirty="0">
                <a:solidFill>
                  <a:schemeClr val="tx1"/>
                </a:solidFill>
                <a:latin typeface="Arial"/>
                <a:cs typeface="Arial"/>
              </a:rPr>
              <a:t> </a:t>
            </a:r>
            <a:r>
              <a:rPr lang="en-US" sz="1800" i="1" spc="-25" dirty="0" err="1">
                <a:solidFill>
                  <a:schemeClr val="tx1"/>
                </a:solidFill>
                <a:latin typeface="Arial"/>
                <a:cs typeface="Arial"/>
              </a:rPr>
              <a:t>qu’à</a:t>
            </a:r>
            <a:r>
              <a:rPr lang="en-US" sz="1800" i="1" spc="-25" dirty="0">
                <a:solidFill>
                  <a:schemeClr val="tx1"/>
                </a:solidFill>
                <a:latin typeface="Arial"/>
                <a:cs typeface="Arial"/>
              </a:rPr>
              <a:t> consulter </a:t>
            </a:r>
            <a:r>
              <a:rPr lang="en-US" sz="1800" i="1" spc="-25" dirty="0" err="1">
                <a:solidFill>
                  <a:schemeClr val="tx1"/>
                </a:solidFill>
                <a:latin typeface="Arial"/>
                <a:cs typeface="Arial"/>
              </a:rPr>
              <a:t>leurs</a:t>
            </a:r>
            <a:r>
              <a:rPr lang="en-US" sz="1800" i="1" spc="-25" dirty="0">
                <a:solidFill>
                  <a:schemeClr val="tx1"/>
                </a:solidFill>
                <a:latin typeface="Arial"/>
                <a:cs typeface="Arial"/>
              </a:rPr>
              <a:t> attestations </a:t>
            </a:r>
            <a:r>
              <a:rPr lang="en-US" sz="1800" i="1" spc="-25" dirty="0" err="1">
                <a:solidFill>
                  <a:schemeClr val="tx1"/>
                </a:solidFill>
                <a:latin typeface="Arial"/>
                <a:cs typeface="Arial"/>
              </a:rPr>
              <a:t>rapidement</a:t>
            </a:r>
            <a:r>
              <a:rPr lang="en-US" sz="1800" i="1" spc="-25" dirty="0">
                <a:solidFill>
                  <a:schemeClr val="tx1"/>
                </a:solidFill>
                <a:latin typeface="Arial"/>
                <a:cs typeface="Arial"/>
              </a:rPr>
              <a:t> tout </a:t>
            </a:r>
            <a:r>
              <a:rPr lang="en-US" sz="1800" i="1" spc="-25" dirty="0" err="1">
                <a:solidFill>
                  <a:schemeClr val="tx1"/>
                </a:solidFill>
                <a:latin typeface="Arial"/>
                <a:cs typeface="Arial"/>
              </a:rPr>
              <a:t>en</a:t>
            </a:r>
            <a:r>
              <a:rPr lang="en-US" sz="1800" i="1" spc="-25" dirty="0">
                <a:solidFill>
                  <a:schemeClr val="tx1"/>
                </a:solidFill>
                <a:latin typeface="Arial"/>
                <a:cs typeface="Arial"/>
              </a:rPr>
              <a:t> </a:t>
            </a:r>
            <a:r>
              <a:rPr lang="en-US" sz="1800" i="1" spc="-25" dirty="0" err="1">
                <a:solidFill>
                  <a:schemeClr val="tx1"/>
                </a:solidFill>
                <a:latin typeface="Arial"/>
                <a:cs typeface="Arial"/>
              </a:rPr>
              <a:t>étant</a:t>
            </a:r>
            <a:r>
              <a:rPr lang="en-US" sz="1800" i="1" spc="-25" dirty="0">
                <a:solidFill>
                  <a:schemeClr val="tx1"/>
                </a:solidFill>
                <a:latin typeface="Arial"/>
                <a:cs typeface="Arial"/>
              </a:rPr>
              <a:t> mobile</a:t>
            </a:r>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Fonctionnalitée</a:t>
            </a:r>
            <a:r>
              <a:rPr lang="en-US" dirty="0"/>
              <a:t> principal</a:t>
            </a:r>
          </a:p>
        </p:txBody>
      </p:sp>
      <p:sp>
        <p:nvSpPr>
          <p:cNvPr id="6" name="TextBox 5">
            <a:extLst>
              <a:ext uri="{FF2B5EF4-FFF2-40B4-BE49-F238E27FC236}">
                <a16:creationId xmlns:a16="http://schemas.microsoft.com/office/drawing/2014/main" id="{8217BCE8-8BA7-4A99-82FD-6FBAF68F01DB}"/>
              </a:ext>
            </a:extLst>
          </p:cNvPr>
          <p:cNvSpPr txBox="1"/>
          <p:nvPr/>
        </p:nvSpPr>
        <p:spPr>
          <a:xfrm>
            <a:off x="2272937" y="2795451"/>
            <a:ext cx="5644046" cy="923330"/>
          </a:xfrm>
          <a:prstGeom prst="rect">
            <a:avLst/>
          </a:prstGeom>
          <a:noFill/>
        </p:spPr>
        <p:txBody>
          <a:bodyPr wrap="none" rtlCol="0">
            <a:spAutoFit/>
          </a:bodyPr>
          <a:lstStyle/>
          <a:p>
            <a:pPr marL="285750" indent="-285750">
              <a:buFont typeface="Arial" panose="020B0604020202020204" pitchFamily="34" charset="0"/>
              <a:buChar char="•"/>
            </a:pPr>
            <a:r>
              <a:rPr lang="fr-FR" dirty="0"/>
              <a:t>La declaration du chiffre d’affaire</a:t>
            </a:r>
          </a:p>
          <a:p>
            <a:pPr marL="285750" indent="-285750">
              <a:buFont typeface="Arial" panose="020B0604020202020204" pitchFamily="34" charset="0"/>
              <a:buChar char="•"/>
            </a:pPr>
            <a:r>
              <a:rPr lang="fr-FR" dirty="0"/>
              <a:t>La consultation et le téléchargement des Attestations </a:t>
            </a:r>
          </a:p>
          <a:p>
            <a:pPr marL="285750" indent="-285750">
              <a:buFont typeface="Arial" panose="020B0604020202020204" pitchFamily="34" charset="0"/>
              <a:buChar char="•"/>
            </a:pPr>
            <a:r>
              <a:rPr lang="fr-FR" dirty="0"/>
              <a:t>La demande de génération des attestations de vigilance</a:t>
            </a:r>
          </a:p>
        </p:txBody>
      </p:sp>
    </p:spTree>
    <p:extLst>
      <p:ext uri="{BB962C8B-B14F-4D97-AF65-F5344CB8AC3E}">
        <p14:creationId xmlns:p14="http://schemas.microsoft.com/office/powerpoint/2010/main" val="153608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solidFill>
                  <a:schemeClr val="tx1"/>
                </a:solidFill>
              </a:rPr>
              <a:t>Parcour</a:t>
            </a:r>
            <a:r>
              <a:rPr lang="en-US" dirty="0">
                <a:solidFill>
                  <a:schemeClr val="tx1"/>
                </a:solidFill>
              </a:rPr>
              <a:t> </a:t>
            </a:r>
            <a:r>
              <a:rPr lang="en-US" dirty="0" err="1">
                <a:solidFill>
                  <a:schemeClr val="tx1"/>
                </a:solidFill>
              </a:rPr>
              <a:t>utilisateur</a:t>
            </a:r>
            <a:endParaRPr lang="en-US" dirty="0">
              <a:solidFill>
                <a:schemeClr val="tx1"/>
              </a:solidFill>
            </a:endParaRPr>
          </a:p>
        </p:txBody>
      </p:sp>
      <p:sp>
        <p:nvSpPr>
          <p:cNvPr id="4" name="TextBox 3">
            <a:extLst>
              <a:ext uri="{FF2B5EF4-FFF2-40B4-BE49-F238E27FC236}">
                <a16:creationId xmlns:a16="http://schemas.microsoft.com/office/drawing/2014/main" id="{138D7FFF-D902-45B4-AE1E-98DBEDAF209E}"/>
              </a:ext>
            </a:extLst>
          </p:cNvPr>
          <p:cNvSpPr txBox="1"/>
          <p:nvPr/>
        </p:nvSpPr>
        <p:spPr>
          <a:xfrm>
            <a:off x="4184532" y="2252986"/>
            <a:ext cx="3457998" cy="369332"/>
          </a:xfrm>
          <a:prstGeom prst="rect">
            <a:avLst/>
          </a:prstGeom>
          <a:noFill/>
        </p:spPr>
        <p:txBody>
          <a:bodyPr wrap="none" rtlCol="0">
            <a:spAutoFit/>
          </a:bodyPr>
          <a:lstStyle/>
          <a:p>
            <a:r>
              <a:rPr lang="fr-FR" b="1" dirty="0"/>
              <a:t>La declaration du chiffre d’affaire:</a:t>
            </a:r>
          </a:p>
        </p:txBody>
      </p:sp>
      <p:sp>
        <p:nvSpPr>
          <p:cNvPr id="5" name="TextBox 4">
            <a:extLst>
              <a:ext uri="{FF2B5EF4-FFF2-40B4-BE49-F238E27FC236}">
                <a16:creationId xmlns:a16="http://schemas.microsoft.com/office/drawing/2014/main" id="{21308C5D-422B-4EFA-9A22-AEFFFF6B8B84}"/>
              </a:ext>
            </a:extLst>
          </p:cNvPr>
          <p:cNvSpPr txBox="1"/>
          <p:nvPr/>
        </p:nvSpPr>
        <p:spPr>
          <a:xfrm>
            <a:off x="1800753" y="2585787"/>
            <a:ext cx="8590493" cy="369332"/>
          </a:xfrm>
          <a:prstGeom prst="rect">
            <a:avLst/>
          </a:prstGeom>
          <a:noFill/>
        </p:spPr>
        <p:txBody>
          <a:bodyPr wrap="none" rtlCol="0">
            <a:spAutoFit/>
          </a:bodyPr>
          <a:lstStyle/>
          <a:p>
            <a:pPr algn="ctr"/>
            <a:r>
              <a:rPr lang="fr-FR" dirty="0"/>
              <a:t>L’utilisateur pourra par lui-même effectuer la declaration du chiffre d’affaire sur son mobile</a:t>
            </a:r>
          </a:p>
        </p:txBody>
      </p:sp>
      <p:sp>
        <p:nvSpPr>
          <p:cNvPr id="7" name="TextBox 6">
            <a:extLst>
              <a:ext uri="{FF2B5EF4-FFF2-40B4-BE49-F238E27FC236}">
                <a16:creationId xmlns:a16="http://schemas.microsoft.com/office/drawing/2014/main" id="{D74513CA-4098-4CE1-B651-FB117C46362B}"/>
              </a:ext>
            </a:extLst>
          </p:cNvPr>
          <p:cNvSpPr txBox="1"/>
          <p:nvPr/>
        </p:nvSpPr>
        <p:spPr>
          <a:xfrm>
            <a:off x="3446811" y="3573936"/>
            <a:ext cx="5298374" cy="369332"/>
          </a:xfrm>
          <a:prstGeom prst="rect">
            <a:avLst/>
          </a:prstGeom>
          <a:noFill/>
        </p:spPr>
        <p:txBody>
          <a:bodyPr wrap="square">
            <a:spAutoFit/>
          </a:bodyPr>
          <a:lstStyle/>
          <a:p>
            <a:r>
              <a:rPr lang="fr-FR" b="1" dirty="0"/>
              <a:t>La consultation et le téléchargement des Attestations:</a:t>
            </a:r>
          </a:p>
        </p:txBody>
      </p:sp>
      <p:sp>
        <p:nvSpPr>
          <p:cNvPr id="8" name="TextBox 7">
            <a:extLst>
              <a:ext uri="{FF2B5EF4-FFF2-40B4-BE49-F238E27FC236}">
                <a16:creationId xmlns:a16="http://schemas.microsoft.com/office/drawing/2014/main" id="{88F64A30-9A86-4A72-A303-37E25400FBF7}"/>
              </a:ext>
            </a:extLst>
          </p:cNvPr>
          <p:cNvSpPr txBox="1"/>
          <p:nvPr/>
        </p:nvSpPr>
        <p:spPr>
          <a:xfrm>
            <a:off x="337126" y="3924517"/>
            <a:ext cx="11517745" cy="646331"/>
          </a:xfrm>
          <a:prstGeom prst="rect">
            <a:avLst/>
          </a:prstGeom>
          <a:noFill/>
        </p:spPr>
        <p:txBody>
          <a:bodyPr wrap="square" rtlCol="0">
            <a:spAutoFit/>
          </a:bodyPr>
          <a:lstStyle/>
          <a:p>
            <a:pPr algn="ctr"/>
            <a:r>
              <a:rPr lang="fr-FR" dirty="0"/>
              <a:t>Il sera également possible de consulter facilement les attestation par type, les télécharger en </a:t>
            </a:r>
            <a:r>
              <a:rPr lang="fr-FR" dirty="0" err="1"/>
              <a:t>pdf</a:t>
            </a:r>
            <a:r>
              <a:rPr lang="fr-FR" dirty="0"/>
              <a:t> ainsi que les envoyer directement par email.</a:t>
            </a:r>
          </a:p>
        </p:txBody>
      </p:sp>
      <p:sp>
        <p:nvSpPr>
          <p:cNvPr id="9" name="TextBox 8">
            <a:extLst>
              <a:ext uri="{FF2B5EF4-FFF2-40B4-BE49-F238E27FC236}">
                <a16:creationId xmlns:a16="http://schemas.microsoft.com/office/drawing/2014/main" id="{0E54C675-BC9C-4248-88F6-F081B54E2F42}"/>
              </a:ext>
            </a:extLst>
          </p:cNvPr>
          <p:cNvSpPr txBox="1"/>
          <p:nvPr/>
        </p:nvSpPr>
        <p:spPr>
          <a:xfrm>
            <a:off x="3114838" y="5004999"/>
            <a:ext cx="5538651" cy="369332"/>
          </a:xfrm>
          <a:prstGeom prst="rect">
            <a:avLst/>
          </a:prstGeom>
          <a:noFill/>
        </p:spPr>
        <p:txBody>
          <a:bodyPr wrap="square">
            <a:spAutoFit/>
          </a:bodyPr>
          <a:lstStyle/>
          <a:p>
            <a:r>
              <a:rPr lang="fr-FR" b="1" dirty="0"/>
              <a:t>La demande de génération des attestations de vigilance:</a:t>
            </a:r>
          </a:p>
        </p:txBody>
      </p:sp>
      <p:sp>
        <p:nvSpPr>
          <p:cNvPr id="10" name="TextBox 9">
            <a:extLst>
              <a:ext uri="{FF2B5EF4-FFF2-40B4-BE49-F238E27FC236}">
                <a16:creationId xmlns:a16="http://schemas.microsoft.com/office/drawing/2014/main" id="{E562C4B7-0DE8-4BAD-AB0B-97AC82AA7A72}"/>
              </a:ext>
            </a:extLst>
          </p:cNvPr>
          <p:cNvSpPr txBox="1"/>
          <p:nvPr/>
        </p:nvSpPr>
        <p:spPr>
          <a:xfrm>
            <a:off x="1624355" y="5374331"/>
            <a:ext cx="8943286" cy="646331"/>
          </a:xfrm>
          <a:prstGeom prst="rect">
            <a:avLst/>
          </a:prstGeom>
          <a:noFill/>
        </p:spPr>
        <p:txBody>
          <a:bodyPr wrap="square">
            <a:spAutoFit/>
          </a:bodyPr>
          <a:lstStyle/>
          <a:p>
            <a:pPr algn="ctr"/>
            <a:r>
              <a:rPr lang="fr-FR" dirty="0"/>
              <a:t>Il est tout aussi possible de faire une demande d’attestation de vigilance directement via l’application pour ensuite l’envoyer à la personne concerné</a:t>
            </a:r>
          </a:p>
        </p:txBody>
      </p:sp>
    </p:spTree>
    <p:extLst>
      <p:ext uri="{BB962C8B-B14F-4D97-AF65-F5344CB8AC3E}">
        <p14:creationId xmlns:p14="http://schemas.microsoft.com/office/powerpoint/2010/main" val="323385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Positionnement</a:t>
            </a:r>
            <a:r>
              <a:rPr lang="en-US" dirty="0"/>
              <a:t> des blocs</a:t>
            </a:r>
          </a:p>
        </p:txBody>
      </p:sp>
      <p:pic>
        <p:nvPicPr>
          <p:cNvPr id="4" name="Picture 3">
            <a:extLst>
              <a:ext uri="{FF2B5EF4-FFF2-40B4-BE49-F238E27FC236}">
                <a16:creationId xmlns:a16="http://schemas.microsoft.com/office/drawing/2014/main" id="{7F9C763F-9CA1-494C-929B-73C6D46F010C}"/>
              </a:ext>
            </a:extLst>
          </p:cNvPr>
          <p:cNvPicPr>
            <a:picLocks noChangeAspect="1"/>
          </p:cNvPicPr>
          <p:nvPr/>
        </p:nvPicPr>
        <p:blipFill>
          <a:blip r:embed="rId2"/>
          <a:stretch>
            <a:fillRect/>
          </a:stretch>
        </p:blipFill>
        <p:spPr>
          <a:xfrm>
            <a:off x="8139040" y="335280"/>
            <a:ext cx="2910007" cy="6187440"/>
          </a:xfrm>
          <a:prstGeom prst="rect">
            <a:avLst/>
          </a:prstGeom>
        </p:spPr>
      </p:pic>
      <p:sp>
        <p:nvSpPr>
          <p:cNvPr id="5" name="TextBox 4">
            <a:extLst>
              <a:ext uri="{FF2B5EF4-FFF2-40B4-BE49-F238E27FC236}">
                <a16:creationId xmlns:a16="http://schemas.microsoft.com/office/drawing/2014/main" id="{FE54F680-3AF5-4EC5-9ABF-FF3E296777D2}"/>
              </a:ext>
            </a:extLst>
          </p:cNvPr>
          <p:cNvSpPr txBox="1"/>
          <p:nvPr/>
        </p:nvSpPr>
        <p:spPr>
          <a:xfrm>
            <a:off x="3831360" y="2225351"/>
            <a:ext cx="2910007" cy="369332"/>
          </a:xfrm>
          <a:prstGeom prst="rect">
            <a:avLst/>
          </a:prstGeom>
          <a:noFill/>
        </p:spPr>
        <p:txBody>
          <a:bodyPr wrap="square" rtlCol="0">
            <a:spAutoFit/>
          </a:bodyPr>
          <a:lstStyle/>
          <a:p>
            <a:r>
              <a:rPr lang="fr-FR" dirty="0"/>
              <a:t>Tabulations de navigation</a:t>
            </a:r>
          </a:p>
        </p:txBody>
      </p:sp>
      <p:sp>
        <p:nvSpPr>
          <p:cNvPr id="7" name="TextBox 6">
            <a:extLst>
              <a:ext uri="{FF2B5EF4-FFF2-40B4-BE49-F238E27FC236}">
                <a16:creationId xmlns:a16="http://schemas.microsoft.com/office/drawing/2014/main" id="{678613FE-05AF-400E-BB8F-7A82CE471ED0}"/>
              </a:ext>
            </a:extLst>
          </p:cNvPr>
          <p:cNvSpPr txBox="1"/>
          <p:nvPr/>
        </p:nvSpPr>
        <p:spPr>
          <a:xfrm>
            <a:off x="3831360" y="2735202"/>
            <a:ext cx="2910007" cy="646331"/>
          </a:xfrm>
          <a:prstGeom prst="rect">
            <a:avLst/>
          </a:prstGeom>
          <a:noFill/>
        </p:spPr>
        <p:txBody>
          <a:bodyPr wrap="square" rtlCol="0">
            <a:spAutoFit/>
          </a:bodyPr>
          <a:lstStyle/>
          <a:p>
            <a:r>
              <a:rPr lang="fr-FR" dirty="0"/>
              <a:t>Information sur dernières declaration</a:t>
            </a:r>
          </a:p>
        </p:txBody>
      </p:sp>
      <p:sp>
        <p:nvSpPr>
          <p:cNvPr id="8" name="TextBox 7">
            <a:extLst>
              <a:ext uri="{FF2B5EF4-FFF2-40B4-BE49-F238E27FC236}">
                <a16:creationId xmlns:a16="http://schemas.microsoft.com/office/drawing/2014/main" id="{5FB09154-5CFF-46F3-A0D6-A14B726B2DDE}"/>
              </a:ext>
            </a:extLst>
          </p:cNvPr>
          <p:cNvSpPr txBox="1"/>
          <p:nvPr/>
        </p:nvSpPr>
        <p:spPr>
          <a:xfrm>
            <a:off x="3831359" y="3940152"/>
            <a:ext cx="2910007" cy="369332"/>
          </a:xfrm>
          <a:prstGeom prst="rect">
            <a:avLst/>
          </a:prstGeom>
          <a:noFill/>
        </p:spPr>
        <p:txBody>
          <a:bodyPr wrap="square" rtlCol="0">
            <a:spAutoFit/>
          </a:bodyPr>
          <a:lstStyle/>
          <a:p>
            <a:r>
              <a:rPr lang="fr-FR" dirty="0"/>
              <a:t>Formulaire de declaration</a:t>
            </a:r>
          </a:p>
        </p:txBody>
      </p:sp>
      <p:sp>
        <p:nvSpPr>
          <p:cNvPr id="9" name="TextBox 8">
            <a:extLst>
              <a:ext uri="{FF2B5EF4-FFF2-40B4-BE49-F238E27FC236}">
                <a16:creationId xmlns:a16="http://schemas.microsoft.com/office/drawing/2014/main" id="{134BD033-AC32-492E-A673-AC4B0758CB5C}"/>
              </a:ext>
            </a:extLst>
          </p:cNvPr>
          <p:cNvSpPr txBox="1"/>
          <p:nvPr/>
        </p:nvSpPr>
        <p:spPr>
          <a:xfrm>
            <a:off x="3831359" y="4683437"/>
            <a:ext cx="2910007" cy="369332"/>
          </a:xfrm>
          <a:prstGeom prst="rect">
            <a:avLst/>
          </a:prstGeom>
          <a:noFill/>
        </p:spPr>
        <p:txBody>
          <a:bodyPr wrap="square" rtlCol="0">
            <a:spAutoFit/>
          </a:bodyPr>
          <a:lstStyle/>
          <a:p>
            <a:r>
              <a:rPr lang="fr-FR" dirty="0"/>
              <a:t>Icones navigation rapide</a:t>
            </a:r>
          </a:p>
        </p:txBody>
      </p:sp>
      <p:cxnSp>
        <p:nvCxnSpPr>
          <p:cNvPr id="11" name="Straight Arrow Connector 10">
            <a:extLst>
              <a:ext uri="{FF2B5EF4-FFF2-40B4-BE49-F238E27FC236}">
                <a16:creationId xmlns:a16="http://schemas.microsoft.com/office/drawing/2014/main" id="{09A4A2AE-3278-4CE1-9797-23029E8F2B4B}"/>
              </a:ext>
            </a:extLst>
          </p:cNvPr>
          <p:cNvCxnSpPr>
            <a:cxnSpLocks/>
          </p:cNvCxnSpPr>
          <p:nvPr/>
        </p:nvCxnSpPr>
        <p:spPr>
          <a:xfrm flipV="1">
            <a:off x="6428792" y="1116480"/>
            <a:ext cx="1494141" cy="1244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232BE-D8AE-4125-B36A-78F84D0B8690}"/>
              </a:ext>
            </a:extLst>
          </p:cNvPr>
          <p:cNvCxnSpPr>
            <a:cxnSpLocks/>
          </p:cNvCxnSpPr>
          <p:nvPr/>
        </p:nvCxnSpPr>
        <p:spPr>
          <a:xfrm flipV="1">
            <a:off x="6428792" y="2225351"/>
            <a:ext cx="1436915" cy="72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EECEBD-C3C4-47E7-9549-4823C4D8AC53}"/>
              </a:ext>
            </a:extLst>
          </p:cNvPr>
          <p:cNvCxnSpPr/>
          <p:nvPr/>
        </p:nvCxnSpPr>
        <p:spPr>
          <a:xfrm flipV="1">
            <a:off x="6514011" y="3675017"/>
            <a:ext cx="1436915" cy="449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FDB4408-ED78-4FD7-A41B-DF0DBFA32C24}"/>
              </a:ext>
            </a:extLst>
          </p:cNvPr>
          <p:cNvCxnSpPr>
            <a:cxnSpLocks/>
          </p:cNvCxnSpPr>
          <p:nvPr/>
        </p:nvCxnSpPr>
        <p:spPr>
          <a:xfrm>
            <a:off x="6331131" y="4868103"/>
            <a:ext cx="1591802" cy="121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10B32F-2E4A-4E62-A1BB-1D46EFE255EE}"/>
              </a:ext>
            </a:extLst>
          </p:cNvPr>
          <p:cNvSpPr/>
          <p:nvPr/>
        </p:nvSpPr>
        <p:spPr>
          <a:xfrm>
            <a:off x="8020594" y="914231"/>
            <a:ext cx="3147278" cy="38334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B0208D9-B496-4937-A0DA-7D805B5E778D}"/>
              </a:ext>
            </a:extLst>
          </p:cNvPr>
          <p:cNvSpPr/>
          <p:nvPr/>
        </p:nvSpPr>
        <p:spPr>
          <a:xfrm>
            <a:off x="8020404" y="1675099"/>
            <a:ext cx="3147278" cy="9195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BEBFD791-4C6B-4A19-98BF-F903FE3435F3}"/>
              </a:ext>
            </a:extLst>
          </p:cNvPr>
          <p:cNvSpPr/>
          <p:nvPr/>
        </p:nvSpPr>
        <p:spPr>
          <a:xfrm>
            <a:off x="8020404" y="2764415"/>
            <a:ext cx="3147278" cy="29459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C9A8AB0E-4BC2-4ADC-A491-6B8CACE72BF3}"/>
              </a:ext>
            </a:extLst>
          </p:cNvPr>
          <p:cNvSpPr/>
          <p:nvPr/>
        </p:nvSpPr>
        <p:spPr>
          <a:xfrm>
            <a:off x="8020404" y="5907379"/>
            <a:ext cx="3147278" cy="44117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737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dirty="0"/>
              <a:t>Tabulations de navigation</a:t>
            </a:r>
          </a:p>
        </p:txBody>
      </p:sp>
      <p:pic>
        <p:nvPicPr>
          <p:cNvPr id="7" name="Picture 6">
            <a:extLst>
              <a:ext uri="{FF2B5EF4-FFF2-40B4-BE49-F238E27FC236}">
                <a16:creationId xmlns:a16="http://schemas.microsoft.com/office/drawing/2014/main" id="{1EE1B523-E238-4F03-9EE9-1F372DAE73FF}"/>
              </a:ext>
            </a:extLst>
          </p:cNvPr>
          <p:cNvPicPr>
            <a:picLocks noChangeAspect="1"/>
          </p:cNvPicPr>
          <p:nvPr/>
        </p:nvPicPr>
        <p:blipFill>
          <a:blip r:embed="rId2"/>
          <a:stretch>
            <a:fillRect/>
          </a:stretch>
        </p:blipFill>
        <p:spPr>
          <a:xfrm>
            <a:off x="2226053" y="2084832"/>
            <a:ext cx="3658111" cy="447737"/>
          </a:xfrm>
          <a:prstGeom prst="rect">
            <a:avLst/>
          </a:prstGeom>
        </p:spPr>
      </p:pic>
      <p:sp>
        <p:nvSpPr>
          <p:cNvPr id="8" name="TextBox 7">
            <a:extLst>
              <a:ext uri="{FF2B5EF4-FFF2-40B4-BE49-F238E27FC236}">
                <a16:creationId xmlns:a16="http://schemas.microsoft.com/office/drawing/2014/main" id="{BB281DB4-7B60-49BF-99A6-18F1DE864F60}"/>
              </a:ext>
            </a:extLst>
          </p:cNvPr>
          <p:cNvSpPr txBox="1"/>
          <p:nvPr/>
        </p:nvSpPr>
        <p:spPr>
          <a:xfrm>
            <a:off x="1776292" y="3213462"/>
            <a:ext cx="9659952" cy="1477328"/>
          </a:xfrm>
          <a:prstGeom prst="rect">
            <a:avLst/>
          </a:prstGeom>
          <a:noFill/>
        </p:spPr>
        <p:txBody>
          <a:bodyPr wrap="none" rtlCol="0">
            <a:spAutoFit/>
          </a:bodyPr>
          <a:lstStyle/>
          <a:p>
            <a:r>
              <a:rPr lang="fr-FR" dirty="0"/>
              <a:t>Le positionnement des tabulations de navigation est placé sur le haut de la page</a:t>
            </a:r>
          </a:p>
          <a:p>
            <a:r>
              <a:rPr lang="fr-FR" dirty="0"/>
              <a:t>Ce qui facilite à première vue la connaissance de la sections active. </a:t>
            </a:r>
          </a:p>
          <a:p>
            <a:endParaRPr lang="fr-FR" dirty="0"/>
          </a:p>
          <a:p>
            <a:r>
              <a:rPr lang="fr-FR" dirty="0"/>
              <a:t>Etant placé sur le haut de la page, il est plus facile d’appuyer sur une tab afin de changer rapidement </a:t>
            </a:r>
          </a:p>
          <a:p>
            <a:r>
              <a:rPr lang="fr-FR" dirty="0"/>
              <a:t>de section.</a:t>
            </a:r>
          </a:p>
        </p:txBody>
      </p:sp>
    </p:spTree>
    <p:extLst>
      <p:ext uri="{BB962C8B-B14F-4D97-AF65-F5344CB8AC3E}">
        <p14:creationId xmlns:p14="http://schemas.microsoft.com/office/powerpoint/2010/main" val="55523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dirty="0"/>
              <a:t>Information sur dernières declaration</a:t>
            </a:r>
          </a:p>
        </p:txBody>
      </p:sp>
      <p:pic>
        <p:nvPicPr>
          <p:cNvPr id="5" name="Picture 4">
            <a:extLst>
              <a:ext uri="{FF2B5EF4-FFF2-40B4-BE49-F238E27FC236}">
                <a16:creationId xmlns:a16="http://schemas.microsoft.com/office/drawing/2014/main" id="{48391DF0-7CEA-4B16-B62E-F4D3A1D1D746}"/>
              </a:ext>
            </a:extLst>
          </p:cNvPr>
          <p:cNvPicPr>
            <a:picLocks noChangeAspect="1"/>
          </p:cNvPicPr>
          <p:nvPr/>
        </p:nvPicPr>
        <p:blipFill>
          <a:blip r:embed="rId2"/>
          <a:stretch>
            <a:fillRect/>
          </a:stretch>
        </p:blipFill>
        <p:spPr>
          <a:xfrm>
            <a:off x="2311790" y="2084832"/>
            <a:ext cx="3572374" cy="1171739"/>
          </a:xfrm>
          <a:prstGeom prst="rect">
            <a:avLst/>
          </a:prstGeom>
        </p:spPr>
      </p:pic>
      <p:sp>
        <p:nvSpPr>
          <p:cNvPr id="6" name="TextBox 5">
            <a:extLst>
              <a:ext uri="{FF2B5EF4-FFF2-40B4-BE49-F238E27FC236}">
                <a16:creationId xmlns:a16="http://schemas.microsoft.com/office/drawing/2014/main" id="{78EEBFF3-2B78-48B9-AF8D-7B203CC5F292}"/>
              </a:ext>
            </a:extLst>
          </p:cNvPr>
          <p:cNvSpPr txBox="1"/>
          <p:nvPr/>
        </p:nvSpPr>
        <p:spPr>
          <a:xfrm>
            <a:off x="747419" y="3672452"/>
            <a:ext cx="10697162" cy="923330"/>
          </a:xfrm>
          <a:prstGeom prst="rect">
            <a:avLst/>
          </a:prstGeom>
          <a:noFill/>
        </p:spPr>
        <p:txBody>
          <a:bodyPr wrap="square" rtlCol="0">
            <a:spAutoFit/>
          </a:bodyPr>
          <a:lstStyle/>
          <a:p>
            <a:r>
              <a:rPr lang="fr-FR" dirty="0"/>
              <a:t>Il est nécessaire de placer le bloque des informations sur les dernières declaration en haut de page, directement visible par l’</a:t>
            </a:r>
            <a:r>
              <a:rPr lang="fr-FR" dirty="0" err="1"/>
              <a:t>uitilisateur</a:t>
            </a:r>
            <a:r>
              <a:rPr lang="fr-FR" dirty="0"/>
              <a:t> ce qui permet de voir directement les informations nécessaires dés l’arrivé sur </a:t>
            </a:r>
          </a:p>
          <a:p>
            <a:r>
              <a:rPr lang="fr-FR" dirty="0"/>
              <a:t>La page. </a:t>
            </a:r>
          </a:p>
        </p:txBody>
      </p:sp>
    </p:spTree>
    <p:extLst>
      <p:ext uri="{BB962C8B-B14F-4D97-AF65-F5344CB8AC3E}">
        <p14:creationId xmlns:p14="http://schemas.microsoft.com/office/powerpoint/2010/main" val="27662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dirty="0"/>
              <a:t>Formulaire de declaration</a:t>
            </a:r>
          </a:p>
        </p:txBody>
      </p:sp>
      <p:pic>
        <p:nvPicPr>
          <p:cNvPr id="5" name="Picture 4">
            <a:extLst>
              <a:ext uri="{FF2B5EF4-FFF2-40B4-BE49-F238E27FC236}">
                <a16:creationId xmlns:a16="http://schemas.microsoft.com/office/drawing/2014/main" id="{9A08FC4E-D8F4-4536-B9AD-D729C1AFC8B5}"/>
              </a:ext>
            </a:extLst>
          </p:cNvPr>
          <p:cNvPicPr>
            <a:picLocks noChangeAspect="1"/>
          </p:cNvPicPr>
          <p:nvPr/>
        </p:nvPicPr>
        <p:blipFill>
          <a:blip r:embed="rId2"/>
          <a:stretch>
            <a:fillRect/>
          </a:stretch>
        </p:blipFill>
        <p:spPr>
          <a:xfrm>
            <a:off x="1447800" y="2084832"/>
            <a:ext cx="3448531" cy="4067743"/>
          </a:xfrm>
          <a:prstGeom prst="rect">
            <a:avLst/>
          </a:prstGeom>
        </p:spPr>
      </p:pic>
      <p:sp>
        <p:nvSpPr>
          <p:cNvPr id="3" name="TextBox 2">
            <a:extLst>
              <a:ext uri="{FF2B5EF4-FFF2-40B4-BE49-F238E27FC236}">
                <a16:creationId xmlns:a16="http://schemas.microsoft.com/office/drawing/2014/main" id="{BC26A20D-1B1F-4044-9E22-08995BF96239}"/>
              </a:ext>
            </a:extLst>
          </p:cNvPr>
          <p:cNvSpPr txBox="1"/>
          <p:nvPr/>
        </p:nvSpPr>
        <p:spPr>
          <a:xfrm>
            <a:off x="5320003" y="3429000"/>
            <a:ext cx="6392091" cy="1200329"/>
          </a:xfrm>
          <a:prstGeom prst="rect">
            <a:avLst/>
          </a:prstGeom>
          <a:noFill/>
        </p:spPr>
        <p:txBody>
          <a:bodyPr wrap="square" rtlCol="0">
            <a:spAutoFit/>
          </a:bodyPr>
          <a:lstStyle/>
          <a:p>
            <a:r>
              <a:rPr lang="fr-FR" dirty="0"/>
              <a:t>Le formulaire de declaration au centre permet d’être bien visible et facilite l’entrée des donné. Le formulaire se doit d’être suffisamment épuré afin de faciliter son utilisation et de garder une bonne visibilité sur un appareil mobile. </a:t>
            </a:r>
          </a:p>
        </p:txBody>
      </p:sp>
    </p:spTree>
    <p:extLst>
      <p:ext uri="{BB962C8B-B14F-4D97-AF65-F5344CB8AC3E}">
        <p14:creationId xmlns:p14="http://schemas.microsoft.com/office/powerpoint/2010/main" val="3632218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694</TotalTime>
  <Words>485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Tw Cen MT</vt:lpstr>
      <vt:lpstr>Tw Cen MT Condensed</vt:lpstr>
      <vt:lpstr>Wingdings 3</vt:lpstr>
      <vt:lpstr>Integral</vt:lpstr>
      <vt:lpstr>URSSAF</vt:lpstr>
      <vt:lpstr>SOmmaire</vt:lpstr>
      <vt:lpstr>Publique Concerné</vt:lpstr>
      <vt:lpstr>Fonctionnalitée principal</vt:lpstr>
      <vt:lpstr>Parcour utilisateur</vt:lpstr>
      <vt:lpstr>Positionnement des blocs</vt:lpstr>
      <vt:lpstr>Tabulations de navigation</vt:lpstr>
      <vt:lpstr>Information sur dernières declaration</vt:lpstr>
      <vt:lpstr>Formulaire de declaration</vt:lpstr>
      <vt:lpstr>Icones de Navigation rapide</vt:lpstr>
      <vt:lpstr>Charte graphique</vt:lpstr>
      <vt:lpstr>Contactez-moi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URSSAF</dc:title>
  <dc:creator>Amaury Doux</dc:creator>
  <cp:lastModifiedBy>Amaury Doux</cp:lastModifiedBy>
  <cp:revision>25</cp:revision>
  <dcterms:created xsi:type="dcterms:W3CDTF">2021-03-15T16:52:24Z</dcterms:created>
  <dcterms:modified xsi:type="dcterms:W3CDTF">2021-04-12T07:59:50Z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70596ad-2b36-4a7e-8ba0-ae3f91e8c922_Enabled">
    <vt:lpwstr>True</vt:lpwstr>
  </property>
  <property fmtid="{D5CDD505-2E9C-101B-9397-08002B2CF9AE}" pid="4" name="MSIP_Label_570596ad-2b36-4a7e-8ba0-ae3f91e8c922_SiteId">
    <vt:lpwstr>34314e6e-4023-4e4b-a15e-143f63244e2b</vt:lpwstr>
  </property>
  <property fmtid="{D5CDD505-2E9C-101B-9397-08002B2CF9AE}" pid="5" name="MSIP_Label_570596ad-2b36-4a7e-8ba0-ae3f91e8c922_Owner">
    <vt:lpwstr>amaury.doux@cdbdx.biz</vt:lpwstr>
  </property>
  <property fmtid="{D5CDD505-2E9C-101B-9397-08002B2CF9AE}" pid="6" name="MSIP_Label_570596ad-2b36-4a7e-8ba0-ae3f91e8c922_SetDate">
    <vt:lpwstr>2021-03-15T21:15:43.1450772Z</vt:lpwstr>
  </property>
  <property fmtid="{D5CDD505-2E9C-101B-9397-08002B2CF9AE}" pid="7" name="MSIP_Label_570596ad-2b36-4a7e-8ba0-ae3f91e8c922_Name">
    <vt:lpwstr>Public</vt:lpwstr>
  </property>
  <property fmtid="{D5CDD505-2E9C-101B-9397-08002B2CF9AE}" pid="8" name="MSIP_Label_570596ad-2b36-4a7e-8ba0-ae3f91e8c922_Application">
    <vt:lpwstr>Microsoft Azure Information Protection</vt:lpwstr>
  </property>
  <property fmtid="{D5CDD505-2E9C-101B-9397-08002B2CF9AE}" pid="9" name="MSIP_Label_570596ad-2b36-4a7e-8ba0-ae3f91e8c922_ActionId">
    <vt:lpwstr>c2c5676f-b7fd-4680-8e0d-94e9db5b4981</vt:lpwstr>
  </property>
  <property fmtid="{D5CDD505-2E9C-101B-9397-08002B2CF9AE}" pid="10" name="MSIP_Label_570596ad-2b36-4a7e-8ba0-ae3f91e8c922_Extended_MSFT_Method">
    <vt:lpwstr>Automatic</vt:lpwstr>
  </property>
  <property fmtid="{D5CDD505-2E9C-101B-9397-08002B2CF9AE}" pid="11" name="Sensitivity">
    <vt:lpwstr>Public</vt:lpwstr>
  </property>
</Properties>
</file>