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2" r:id="rId29"/>
    <p:sldId id="303" r:id="rId30"/>
    <p:sldId id="300" r:id="rId31"/>
    <p:sldId id="301" r:id="rId32"/>
    <p:sldId id="304" r:id="rId33"/>
    <p:sldId id="27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64CFD-F7DD-4A87-BE7A-CD2625DE1577}" type="datetimeFigureOut">
              <a:rPr lang="es-CO" smtClean="0"/>
              <a:t>18/05/2017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O" smtClean="0"/>
              <a:t>Universidad de Cartagena - Ingenieria de sistemas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B35E5-EDD3-4831-B07D-7AC5207E544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3794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63014-99F6-4516-8228-2B538C750553}" type="datetimeFigureOut">
              <a:rPr lang="es-CO" smtClean="0"/>
              <a:t>18/05/2017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O" smtClean="0"/>
              <a:t>Universidad de Cartagena - Ingenieria de sistemas</a:t>
            </a:r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4B7F9-7D0D-4F53-9C2F-554483772C76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1262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7B3-767D-4313-8F1B-82BB982DA09C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7224-981D-4199-AC43-CBAC2268FA24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EF489-DD58-493C-8FB2-56F456385FA2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2BD-EDBB-4C7E-92C6-9D1F61E8A705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559B-BED8-42F8-BED0-F5F8AC002825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2A3F-FFB8-4C05-8D11-6871FD056E9F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DDDE-C630-4839-B2C6-77D296D59DDF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F01E-ED7A-482B-A5EF-AB4063B556EF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1205-19B0-475F-81A0-7D49D3ED1961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960A-D4D7-4A52-B798-28A790AE0223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A3D7-A71F-47CB-82C9-9F8F2DF1286D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A77D-D59D-4F74-BF25-CB849232DA49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uryOrtega/AI-Pyth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8000" dirty="0" smtClean="0"/>
              <a:t>Regresión lineal</a:t>
            </a:r>
            <a:endParaRPr lang="es-CO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76171"/>
            <a:ext cx="9144000" cy="1655762"/>
          </a:xfrm>
        </p:spPr>
        <p:txBody>
          <a:bodyPr/>
          <a:lstStyle/>
          <a:p>
            <a:pPr algn="r"/>
            <a:r>
              <a:rPr lang="es-CO" dirty="0"/>
              <a:t>Amaury Rafael Ortega Camargo</a:t>
            </a:r>
          </a:p>
          <a:p>
            <a:pPr algn="r"/>
            <a:r>
              <a:rPr lang="es-CO" dirty="0" smtClean="0"/>
              <a:t>amauryocortega@gmail.com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1302"/>
            <a:ext cx="8067675" cy="105727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¿Por qué tantos en 0? 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485935" y="2074579"/>
            <a:ext cx="4867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juegos[juegos["</a:t>
            </a:r>
            <a:r>
              <a:rPr lang="es-CO" dirty="0" err="1" smtClean="0"/>
              <a:t>average_rating</a:t>
            </a:r>
            <a:r>
              <a:rPr lang="es-CO" dirty="0" smtClean="0"/>
              <a:t>"] == 0]</a:t>
            </a:r>
            <a:br>
              <a:rPr lang="es-CO" dirty="0" smtClean="0"/>
            </a:br>
            <a:r>
              <a:rPr lang="es-CO" dirty="0" smtClean="0"/>
              <a:t>retornara </a:t>
            </a:r>
            <a:r>
              <a:rPr lang="es-CO" dirty="0"/>
              <a:t>un </a:t>
            </a:r>
            <a:r>
              <a:rPr lang="es-CO" dirty="0" err="1"/>
              <a:t>dataframe</a:t>
            </a:r>
            <a:r>
              <a:rPr lang="es-CO" dirty="0"/>
              <a:t> con solo </a:t>
            </a:r>
            <a:r>
              <a:rPr lang="es-CO" dirty="0" smtClean="0"/>
              <a:t>las filas </a:t>
            </a:r>
            <a:r>
              <a:rPr lang="es-CO" dirty="0"/>
              <a:t>donde el valor de la columna </a:t>
            </a:r>
            <a:r>
              <a:rPr lang="es-CO" dirty="0" err="1"/>
              <a:t>average_rating</a:t>
            </a:r>
            <a:r>
              <a:rPr lang="es-CO" dirty="0"/>
              <a:t> es </a:t>
            </a:r>
            <a:r>
              <a:rPr lang="es-CO" dirty="0" smtClean="0"/>
              <a:t>0</a:t>
            </a:r>
          </a:p>
          <a:p>
            <a:pPr algn="just"/>
            <a:endParaRPr lang="es-CO" dirty="0"/>
          </a:p>
          <a:p>
            <a:pPr algn="just"/>
            <a:r>
              <a:rPr lang="es-CO" dirty="0" err="1"/>
              <a:t>iloc</a:t>
            </a:r>
            <a:r>
              <a:rPr lang="es-CO" dirty="0"/>
              <a:t>[0] retornara toda la primera fila del </a:t>
            </a:r>
            <a:r>
              <a:rPr lang="es-CO" dirty="0" err="1" smtClean="0"/>
              <a:t>dataframe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3" idx="1"/>
          </p:cNvCxnSpPr>
          <p:nvPr/>
        </p:nvCxnSpPr>
        <p:spPr>
          <a:xfrm flipH="1" flipV="1">
            <a:off x="5830349" y="2147584"/>
            <a:ext cx="655586" cy="66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¿Por qué tantos en 0? 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>
          <a:xfrm>
            <a:off x="392512" y="1817387"/>
            <a:ext cx="6317683" cy="39079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6"/>
          <a:stretch/>
        </p:blipFill>
        <p:spPr>
          <a:xfrm>
            <a:off x="5642017" y="2321741"/>
            <a:ext cx="5438775" cy="31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¿Por qué tantos en 0? 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11"/>
          <a:stretch/>
        </p:blipFill>
        <p:spPr>
          <a:xfrm>
            <a:off x="392512" y="1817387"/>
            <a:ext cx="6317683" cy="39079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6"/>
          <a:stretch/>
        </p:blipFill>
        <p:spPr>
          <a:xfrm>
            <a:off x="5642017" y="2321741"/>
            <a:ext cx="5438775" cy="31943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92512" y="3759909"/>
            <a:ext cx="3100331" cy="18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648195" y="3822357"/>
            <a:ext cx="3211174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1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Hay que eliminar el ruido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9" y="1572027"/>
            <a:ext cx="4000500" cy="495300"/>
          </a:xfrm>
        </p:spPr>
      </p:pic>
      <p:sp>
        <p:nvSpPr>
          <p:cNvPr id="12" name="CuadroTexto 11"/>
          <p:cNvSpPr txBox="1"/>
          <p:nvPr/>
        </p:nvSpPr>
        <p:spPr>
          <a:xfrm>
            <a:off x="4926603" y="1551648"/>
            <a:ext cx="359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Remueve cualquier fila que le hagan falta valores</a:t>
            </a:r>
          </a:p>
        </p:txBody>
      </p:sp>
      <p:cxnSp>
        <p:nvCxnSpPr>
          <p:cNvPr id="14" name="Conector recto de flecha 13"/>
          <p:cNvCxnSpPr>
            <a:stCxn id="12" idx="1"/>
          </p:cNvCxnSpPr>
          <p:nvPr/>
        </p:nvCxnSpPr>
        <p:spPr>
          <a:xfrm flipH="1">
            <a:off x="3410842" y="1874814"/>
            <a:ext cx="1515761" cy="9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9" y="2352352"/>
            <a:ext cx="5705475" cy="28098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27" y="1874814"/>
            <a:ext cx="5852172" cy="438912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43" y="5162227"/>
            <a:ext cx="4549265" cy="55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grupos o agrupamiento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dirty="0"/>
              <a:t>Es la tarea principal de la minería de datos exploratoria y es una técnica común en el análisis de datos estadísticos. </a:t>
            </a: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Además </a:t>
            </a:r>
            <a:r>
              <a:rPr lang="es-CO" dirty="0"/>
              <a:t>es utilizada en múltiples campos </a:t>
            </a:r>
            <a:r>
              <a:rPr lang="es-CO" dirty="0" smtClean="0"/>
              <a:t>como</a:t>
            </a:r>
          </a:p>
          <a:p>
            <a:pPr algn="just"/>
            <a:r>
              <a:rPr lang="es-CO" dirty="0" smtClean="0"/>
              <a:t>Aprendizaje automático</a:t>
            </a:r>
          </a:p>
          <a:p>
            <a:pPr algn="just"/>
            <a:r>
              <a:rPr lang="es-CO" dirty="0" smtClean="0"/>
              <a:t>Reconocimiento </a:t>
            </a:r>
            <a:r>
              <a:rPr lang="es-CO" dirty="0"/>
              <a:t>de </a:t>
            </a:r>
            <a:r>
              <a:rPr lang="es-CO" dirty="0" smtClean="0"/>
              <a:t>patrones</a:t>
            </a:r>
          </a:p>
          <a:p>
            <a:pPr algn="just"/>
            <a:r>
              <a:rPr lang="es-CO" dirty="0" smtClean="0"/>
              <a:t>Análisis </a:t>
            </a:r>
            <a:r>
              <a:rPr lang="es-CO" dirty="0"/>
              <a:t>de </a:t>
            </a:r>
            <a:r>
              <a:rPr lang="es-CO" dirty="0" smtClean="0"/>
              <a:t>imágenes</a:t>
            </a:r>
          </a:p>
          <a:p>
            <a:pPr algn="just"/>
            <a:r>
              <a:rPr lang="es-CO" dirty="0" smtClean="0"/>
              <a:t>Búsqueda </a:t>
            </a:r>
            <a:r>
              <a:rPr lang="es-CO" dirty="0"/>
              <a:t>y recuperación de </a:t>
            </a:r>
            <a:r>
              <a:rPr lang="es-CO" dirty="0" smtClean="0"/>
              <a:t>información</a:t>
            </a:r>
          </a:p>
          <a:p>
            <a:pPr algn="just"/>
            <a:r>
              <a:rPr lang="es-CO" dirty="0" smtClean="0"/>
              <a:t>Bioinformática</a:t>
            </a:r>
          </a:p>
          <a:p>
            <a:pPr algn="just"/>
            <a:r>
              <a:rPr lang="es-CO" dirty="0" smtClean="0"/>
              <a:t>Compresión </a:t>
            </a:r>
            <a:r>
              <a:rPr lang="es-CO" dirty="0"/>
              <a:t>de datos </a:t>
            </a:r>
            <a:endParaRPr lang="es-CO" dirty="0" smtClean="0"/>
          </a:p>
          <a:p>
            <a:pPr algn="just"/>
            <a:r>
              <a:rPr lang="es-CO" dirty="0" smtClean="0"/>
              <a:t>Computación </a:t>
            </a:r>
            <a:r>
              <a:rPr lang="es-CO" dirty="0"/>
              <a:t>gráfica.</a:t>
            </a:r>
          </a:p>
        </p:txBody>
      </p:sp>
    </p:spTree>
    <p:extLst>
      <p:ext uri="{BB962C8B-B14F-4D97-AF65-F5344CB8AC3E}">
        <p14:creationId xmlns:p14="http://schemas.microsoft.com/office/powerpoint/2010/main" val="9290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grupos o agrupamiento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Un ejemplo de grupo son los juegos que no </a:t>
            </a:r>
            <a:r>
              <a:rPr lang="es-CO" dirty="0" smtClean="0"/>
              <a:t>tienen puntuación.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sz="3200" b="1" dirty="0" smtClean="0"/>
              <a:t>K-</a:t>
            </a:r>
            <a:r>
              <a:rPr lang="es-CO" sz="3200" b="1" dirty="0" err="1" smtClean="0"/>
              <a:t>means</a:t>
            </a:r>
            <a:endParaRPr lang="es-CO" sz="3200" b="1" dirty="0" smtClean="0"/>
          </a:p>
          <a:p>
            <a:pPr marL="0" indent="0" algn="just">
              <a:buNone/>
            </a:pPr>
            <a:r>
              <a:rPr lang="es-CO" dirty="0" smtClean="0"/>
              <a:t>Método </a:t>
            </a:r>
            <a:r>
              <a:rPr lang="es-CO" dirty="0"/>
              <a:t>de agrupamiento, que tiene como objetivo la partición de un conjunto de </a:t>
            </a:r>
            <a:r>
              <a:rPr lang="es-CO" i="1" dirty="0"/>
              <a:t>n</a:t>
            </a:r>
            <a:r>
              <a:rPr lang="es-CO" dirty="0"/>
              <a:t> observaciones en </a:t>
            </a:r>
            <a:r>
              <a:rPr lang="es-CO" i="1" dirty="0"/>
              <a:t>k</a:t>
            </a:r>
            <a:r>
              <a:rPr lang="es-CO" dirty="0"/>
              <a:t> grupos en el que cada observación pertenece al grupo cuyo valor medio es más cercano. Es un método utilizado en minería de datos.</a:t>
            </a:r>
          </a:p>
        </p:txBody>
      </p:sp>
    </p:spTree>
    <p:extLst>
      <p:ext uri="{BB962C8B-B14F-4D97-AF65-F5344CB8AC3E}">
        <p14:creationId xmlns:p14="http://schemas.microsoft.com/office/powerpoint/2010/main" val="19009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grupos o </a:t>
            </a:r>
            <a:r>
              <a:rPr lang="es-CO" dirty="0" smtClean="0"/>
              <a:t>agrupamiento – K-</a:t>
            </a:r>
            <a:r>
              <a:rPr lang="es-CO" dirty="0" err="1" smtClean="0"/>
              <a:t>Means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33750" cy="304800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93"/>
          <a:stretch/>
        </p:blipFill>
        <p:spPr>
          <a:xfrm>
            <a:off x="838200" y="2110302"/>
            <a:ext cx="5648325" cy="99536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618330" y="1843088"/>
            <a:ext cx="426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crea el modelo con 5 clusters y una semilla </a:t>
            </a:r>
            <a:r>
              <a:rPr lang="es-CO" dirty="0" err="1"/>
              <a:t>random</a:t>
            </a:r>
            <a:r>
              <a:rPr lang="es-CO" dirty="0"/>
              <a:t> de 1</a:t>
            </a:r>
          </a:p>
        </p:txBody>
      </p:sp>
    </p:spTree>
    <p:extLst>
      <p:ext uri="{BB962C8B-B14F-4D97-AF65-F5344CB8AC3E}">
        <p14:creationId xmlns:p14="http://schemas.microsoft.com/office/powerpoint/2010/main" val="38520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grupos o </a:t>
            </a:r>
            <a:r>
              <a:rPr lang="es-CO" dirty="0" smtClean="0"/>
              <a:t>agrupamiento – K-</a:t>
            </a:r>
            <a:r>
              <a:rPr lang="es-CO" dirty="0" err="1" smtClean="0"/>
              <a:t>Means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33750" cy="304800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93"/>
          <a:stretch/>
        </p:blipFill>
        <p:spPr>
          <a:xfrm>
            <a:off x="838200" y="2110302"/>
            <a:ext cx="5648325" cy="9953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2"/>
          <a:stretch/>
        </p:blipFill>
        <p:spPr>
          <a:xfrm>
            <a:off x="838200" y="3740451"/>
            <a:ext cx="5648325" cy="5337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35651"/>
            <a:ext cx="4219575" cy="25717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98508" y="1771135"/>
            <a:ext cx="4959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Para </a:t>
            </a:r>
            <a:r>
              <a:rPr lang="es-CO" dirty="0"/>
              <a:t>visualizar los clusters o grupos, es necesario reducir el numero </a:t>
            </a:r>
            <a:r>
              <a:rPr lang="es-CO" dirty="0" smtClean="0"/>
              <a:t>de columnas </a:t>
            </a:r>
            <a:r>
              <a:rPr lang="es-CO" dirty="0"/>
              <a:t>debido a que cada columna aumentara el grafico en 1 </a:t>
            </a:r>
            <a:r>
              <a:rPr lang="es-CO" dirty="0" smtClean="0"/>
              <a:t>dimensión.</a:t>
            </a:r>
          </a:p>
          <a:p>
            <a:pPr algn="just"/>
            <a:endParaRPr lang="es-CO" dirty="0"/>
          </a:p>
          <a:p>
            <a:pPr algn="just"/>
            <a:r>
              <a:rPr lang="es-CO" b="1" dirty="0" smtClean="0"/>
              <a:t>Análisis </a:t>
            </a:r>
            <a:r>
              <a:rPr lang="es-CO" b="1" dirty="0"/>
              <a:t>de Componentes Principales </a:t>
            </a:r>
            <a:r>
              <a:rPr lang="es-CO" dirty="0"/>
              <a:t>(En español ACP, en inglés, </a:t>
            </a:r>
            <a:r>
              <a:rPr lang="es-CO" dirty="0" smtClean="0"/>
              <a:t>PCA)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Es </a:t>
            </a:r>
            <a:r>
              <a:rPr lang="es-CO" dirty="0"/>
              <a:t>una </a:t>
            </a:r>
            <a:r>
              <a:rPr lang="es-CO" dirty="0" smtClean="0"/>
              <a:t>técnica </a:t>
            </a:r>
            <a:r>
              <a:rPr lang="es-CO" dirty="0"/>
              <a:t>para reducir </a:t>
            </a:r>
            <a:r>
              <a:rPr lang="es-CO" dirty="0" smtClean="0"/>
              <a:t>las dimensiones de </a:t>
            </a:r>
            <a:r>
              <a:rPr lang="es-CO" dirty="0"/>
              <a:t>un conjunto de datos </a:t>
            </a:r>
            <a:r>
              <a:rPr lang="es-CO" dirty="0" smtClean="0"/>
              <a:t>usando correlación </a:t>
            </a:r>
            <a:r>
              <a:rPr lang="es-CO" dirty="0"/>
              <a:t>entre </a:t>
            </a:r>
            <a:r>
              <a:rPr lang="es-CO" dirty="0" smtClean="0"/>
              <a:t>columnas.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46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grupos o </a:t>
            </a:r>
            <a:r>
              <a:rPr lang="es-CO" dirty="0" smtClean="0"/>
              <a:t>agrupamiento – K-</a:t>
            </a:r>
            <a:r>
              <a:rPr lang="es-CO" dirty="0" err="1" smtClean="0"/>
              <a:t>Means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33750" cy="304800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93"/>
          <a:stretch/>
        </p:blipFill>
        <p:spPr>
          <a:xfrm>
            <a:off x="838200" y="2110302"/>
            <a:ext cx="5648325" cy="9953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2"/>
          <a:stretch/>
        </p:blipFill>
        <p:spPr>
          <a:xfrm>
            <a:off x="838200" y="3740451"/>
            <a:ext cx="5648325" cy="5337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35651"/>
            <a:ext cx="4219575" cy="2571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7" y="4707297"/>
            <a:ext cx="8534400" cy="12477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4" y="1208999"/>
            <a:ext cx="5057775" cy="37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Inteligencia artificial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Para lograr una predicción correcta, es necesario:</a:t>
            </a:r>
          </a:p>
          <a:p>
            <a:r>
              <a:rPr lang="es-CO" dirty="0" smtClean="0"/>
              <a:t>Medir el error </a:t>
            </a:r>
          </a:p>
          <a:p>
            <a:r>
              <a:rPr lang="es-CO" dirty="0" smtClean="0"/>
              <a:t>Que se va a predecir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49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es?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sz="3200" b="1" dirty="0"/>
              <a:t>Machine </a:t>
            </a:r>
            <a:r>
              <a:rPr lang="es-CO" sz="3200" b="1" dirty="0" err="1" smtClean="0"/>
              <a:t>learning</a:t>
            </a:r>
            <a:endParaRPr lang="es-CO" sz="3200" b="1" dirty="0" smtClean="0"/>
          </a:p>
          <a:p>
            <a:pPr marL="0" indent="0" algn="just">
              <a:buNone/>
            </a:pPr>
            <a:r>
              <a:rPr lang="es-CO" dirty="0" smtClean="0"/>
              <a:t>Es un campo donde se usan algoritmos para aprender basados en información para hacer predicciones en el futuro.</a:t>
            </a:r>
          </a:p>
          <a:p>
            <a:pPr marL="0" indent="0" algn="just">
              <a:buNone/>
            </a:pPr>
            <a:endParaRPr lang="es-CO" dirty="0" smtClean="0"/>
          </a:p>
          <a:p>
            <a:pPr algn="just"/>
            <a:r>
              <a:rPr lang="es-CO" dirty="0" smtClean="0"/>
              <a:t>Carros que se manejan solos</a:t>
            </a:r>
          </a:p>
          <a:p>
            <a:pPr algn="just"/>
            <a:r>
              <a:rPr lang="es-CO" dirty="0" smtClean="0"/>
              <a:t>Predicciones de valores en la bolsa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Inteligencia artificial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200" b="1" dirty="0" smtClean="0"/>
              <a:t>Predecir</a:t>
            </a:r>
          </a:p>
          <a:p>
            <a:pPr marL="0" indent="0" algn="just">
              <a:buNone/>
            </a:pPr>
            <a:r>
              <a:rPr lang="es-CO" dirty="0" smtClean="0"/>
              <a:t>El puntaje promedio que se le dará a un juego</a:t>
            </a:r>
            <a:r>
              <a:rPr lang="es-CO" dirty="0"/>
              <a:t>. (</a:t>
            </a:r>
            <a:r>
              <a:rPr lang="es-CO" dirty="0" err="1"/>
              <a:t>average_rating</a:t>
            </a:r>
            <a:r>
              <a:rPr lang="es-CO" dirty="0"/>
              <a:t>)</a:t>
            </a:r>
            <a:endParaRPr lang="es-CO" dirty="0" smtClean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sz="3200" b="1" dirty="0" smtClean="0"/>
              <a:t>Error - </a:t>
            </a:r>
            <a:r>
              <a:rPr lang="es-CO" sz="3200" u="sng" dirty="0" smtClean="0"/>
              <a:t>Regresión </a:t>
            </a:r>
            <a:r>
              <a:rPr lang="es-CO" sz="3200" u="sng" dirty="0"/>
              <a:t>&amp; variables continuas != </a:t>
            </a:r>
            <a:r>
              <a:rPr lang="es-CO" sz="3200" u="sng" dirty="0" smtClean="0"/>
              <a:t>Clasificación </a:t>
            </a:r>
            <a:r>
              <a:rPr lang="es-CO" sz="3200" u="sng" dirty="0"/>
              <a:t>&amp; variables </a:t>
            </a:r>
            <a:r>
              <a:rPr lang="es-CO" sz="3200" u="sng" dirty="0" smtClean="0"/>
              <a:t>discretas</a:t>
            </a:r>
          </a:p>
          <a:p>
            <a:pPr marL="0" indent="0" algn="just">
              <a:buNone/>
            </a:pPr>
            <a:r>
              <a:rPr lang="es-CO" dirty="0" smtClean="0"/>
              <a:t>Error </a:t>
            </a:r>
            <a:r>
              <a:rPr lang="es-CO" dirty="0"/>
              <a:t>Cuadrático Medio (En español ECM, en inglés, </a:t>
            </a:r>
            <a:r>
              <a:rPr lang="es-CO" dirty="0" smtClean="0"/>
              <a:t>MSE) porque </a:t>
            </a:r>
            <a:r>
              <a:rPr lang="es-CO" dirty="0"/>
              <a:t>es </a:t>
            </a:r>
            <a:r>
              <a:rPr lang="es-CO" dirty="0" smtClean="0"/>
              <a:t>rápido </a:t>
            </a:r>
            <a:r>
              <a:rPr lang="es-CO" dirty="0"/>
              <a:t>de calcular y determina el promedio de que tan </a:t>
            </a:r>
            <a:r>
              <a:rPr lang="es-CO" dirty="0" smtClean="0"/>
              <a:t>distantes están las </a:t>
            </a:r>
            <a:r>
              <a:rPr lang="es-CO" dirty="0"/>
              <a:t>predicciones de los valores reales</a:t>
            </a:r>
          </a:p>
        </p:txBody>
      </p:sp>
    </p:spTree>
    <p:extLst>
      <p:ext uri="{BB962C8B-B14F-4D97-AF65-F5344CB8AC3E}">
        <p14:creationId xmlns:p14="http://schemas.microsoft.com/office/powerpoint/2010/main" val="38400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Regresión lineal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690688"/>
            <a:ext cx="6781800" cy="4191000"/>
          </a:xfrm>
        </p:spPr>
      </p:pic>
      <p:sp>
        <p:nvSpPr>
          <p:cNvPr id="6" name="CuadroTexto 5"/>
          <p:cNvSpPr txBox="1"/>
          <p:nvPr/>
        </p:nvSpPr>
        <p:spPr>
          <a:xfrm>
            <a:off x="6943725" y="1169591"/>
            <a:ext cx="4905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En estadística la </a:t>
            </a:r>
            <a:r>
              <a:rPr lang="es-CO" b="1" dirty="0"/>
              <a:t>regresión lineal</a:t>
            </a:r>
            <a:r>
              <a:rPr lang="es-CO" dirty="0"/>
              <a:t> o </a:t>
            </a:r>
            <a:r>
              <a:rPr lang="es-CO" b="1" dirty="0"/>
              <a:t>ajuste lineal</a:t>
            </a:r>
            <a:r>
              <a:rPr lang="es-CO" dirty="0"/>
              <a:t> es un modelo matemático usado para aproximar la relación de dependencia entre una variable dependiente </a:t>
            </a:r>
            <a:r>
              <a:rPr lang="es-CO" i="1" dirty="0"/>
              <a:t>Y</a:t>
            </a:r>
            <a:r>
              <a:rPr lang="es-CO" dirty="0"/>
              <a:t>, las variables independientes </a:t>
            </a:r>
            <a:r>
              <a:rPr lang="es-CO" i="1" dirty="0"/>
              <a:t>X</a:t>
            </a:r>
            <a:r>
              <a:rPr lang="es-CO" i="1" baseline="-25000" dirty="0"/>
              <a:t>i</a:t>
            </a:r>
            <a:r>
              <a:rPr lang="es-CO" dirty="0"/>
              <a:t> y un término aleatorio ε. Este modelo puede ser expresado </a:t>
            </a:r>
            <a:r>
              <a:rPr lang="es-CO" dirty="0" smtClean="0"/>
              <a:t>como:</a:t>
            </a:r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Predictores (Columnas)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Objetivo (Columna a predecir) - </a:t>
            </a:r>
            <a:r>
              <a:rPr lang="es-CO" dirty="0" err="1" smtClean="0"/>
              <a:t>average_rating</a:t>
            </a:r>
            <a:endParaRPr lang="es-CO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57" y="3257669"/>
            <a:ext cx="3799836" cy="4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57213"/>
            <a:ext cx="5334000" cy="5467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Correlación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10175" cy="800100"/>
          </a:xfrm>
        </p:spPr>
      </p:pic>
      <p:sp>
        <p:nvSpPr>
          <p:cNvPr id="11" name="Rectángulo 10"/>
          <p:cNvSpPr/>
          <p:nvPr/>
        </p:nvSpPr>
        <p:spPr>
          <a:xfrm>
            <a:off x="6324600" y="5400675"/>
            <a:ext cx="4419600" cy="274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6324600" y="817561"/>
            <a:ext cx="4419600" cy="25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460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Correlación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10175" cy="800100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57213"/>
            <a:ext cx="3048000" cy="3124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3934421"/>
            <a:ext cx="11496675" cy="7429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38200" y="2686646"/>
            <a:ext cx="605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Columnas </a:t>
            </a:r>
            <a:r>
              <a:rPr lang="es-CO" dirty="0"/>
              <a:t>no </a:t>
            </a:r>
            <a:r>
              <a:rPr lang="es-CO" dirty="0" smtClean="0"/>
              <a:t>numéricas</a:t>
            </a: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Columnas </a:t>
            </a:r>
            <a:r>
              <a:rPr lang="es-CO" dirty="0"/>
              <a:t>que se calculen usando la columna a predecir </a:t>
            </a:r>
            <a:r>
              <a:rPr lang="es-CO" dirty="0" err="1"/>
              <a:t>average_rating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8610600" y="3323431"/>
            <a:ext cx="2544294" cy="143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8610600" y="723106"/>
            <a:ext cx="2544294" cy="143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78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Regresión lineal </a:t>
            </a:r>
            <a:r>
              <a:rPr lang="es-CO" dirty="0" smtClean="0"/>
              <a:t>– </a:t>
            </a:r>
            <a:r>
              <a:rPr lang="es-CO" dirty="0" err="1" smtClean="0"/>
              <a:t>DataSets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sz="3200" b="1" dirty="0" err="1"/>
              <a:t>O</a:t>
            </a:r>
            <a:r>
              <a:rPr lang="es-CO" sz="3200" b="1" dirty="0" err="1" smtClean="0"/>
              <a:t>verfitting</a:t>
            </a:r>
            <a:r>
              <a:rPr lang="es-CO" sz="3200" b="1" dirty="0" smtClean="0"/>
              <a:t> </a:t>
            </a:r>
            <a:r>
              <a:rPr lang="es-CO" sz="3200" b="1" dirty="0"/>
              <a:t>o sobre-ajuste</a:t>
            </a:r>
            <a:endParaRPr lang="es-CO" sz="3200" b="1" dirty="0" smtClean="0"/>
          </a:p>
          <a:p>
            <a:pPr marL="0" indent="0" algn="just">
              <a:buNone/>
            </a:pPr>
            <a:r>
              <a:rPr lang="es-CO" dirty="0" smtClean="0"/>
              <a:t>Si </a:t>
            </a:r>
            <a:r>
              <a:rPr lang="es-CO" dirty="0"/>
              <a:t>aprendes 1+1=2 y 2+2=4, </a:t>
            </a:r>
            <a:r>
              <a:rPr lang="es-CO" dirty="0" smtClean="0"/>
              <a:t>serás </a:t>
            </a:r>
            <a:r>
              <a:rPr lang="es-CO" dirty="0"/>
              <a:t>capaz de </a:t>
            </a:r>
            <a:r>
              <a:rPr lang="es-CO" dirty="0" smtClean="0"/>
              <a:t>responder 1+1 o 2+2 </a:t>
            </a:r>
            <a:r>
              <a:rPr lang="es-CO" dirty="0"/>
              <a:t>con 0 </a:t>
            </a:r>
            <a:r>
              <a:rPr lang="es-CO" dirty="0" smtClean="0"/>
              <a:t>errores.</a:t>
            </a:r>
          </a:p>
          <a:p>
            <a:pPr marL="0" indent="0" algn="just">
              <a:buNone/>
            </a:pPr>
            <a:r>
              <a:rPr lang="es-CO" dirty="0" smtClean="0"/>
              <a:t>Si te preguntan 3+3 no serás capaz de responder.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Como norma, si el algoritmo de aprendizaje produce una cantidad de errores baja es recomendable revisar que no se este presentando un </a:t>
            </a:r>
            <a:r>
              <a:rPr lang="es-CO" dirty="0" smtClean="0"/>
              <a:t>sobre-ajuste.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62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Regresión lineal </a:t>
            </a:r>
            <a:r>
              <a:rPr lang="es-CO" dirty="0" smtClean="0"/>
              <a:t>– </a:t>
            </a:r>
            <a:r>
              <a:rPr lang="es-CO" dirty="0" err="1" smtClean="0"/>
              <a:t>DataSets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606"/>
            <a:ext cx="6181725" cy="752475"/>
          </a:xfrm>
        </p:spPr>
      </p:pic>
      <p:sp>
        <p:nvSpPr>
          <p:cNvPr id="7" name="CuadroTexto 6"/>
          <p:cNvSpPr txBox="1"/>
          <p:nvPr/>
        </p:nvSpPr>
        <p:spPr>
          <a:xfrm>
            <a:off x="7353300" y="1371600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Se </a:t>
            </a:r>
            <a:r>
              <a:rPr lang="es-CO" dirty="0"/>
              <a:t>usara el 80% del </a:t>
            </a:r>
            <a:r>
              <a:rPr lang="es-CO" dirty="0" err="1"/>
              <a:t>DataSet</a:t>
            </a:r>
            <a:r>
              <a:rPr lang="es-CO" dirty="0"/>
              <a:t> para entrenar y el 20% para </a:t>
            </a:r>
            <a:r>
              <a:rPr lang="es-CO" dirty="0" smtClean="0"/>
              <a:t>predecir.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5797"/>
            <a:ext cx="6619875" cy="23050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35" y="4543316"/>
            <a:ext cx="5922465" cy="118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Regresión </a:t>
            </a:r>
            <a:r>
              <a:rPr lang="es-CO" dirty="0" smtClean="0"/>
              <a:t>lineal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6550"/>
            <a:ext cx="7419975" cy="3275988"/>
          </a:xfr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37" y="2722165"/>
            <a:ext cx="5748338" cy="1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Regresión </a:t>
            </a:r>
            <a:r>
              <a:rPr lang="es-CO" dirty="0" smtClean="0"/>
              <a:t>lineal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742057"/>
            <a:ext cx="7429500" cy="2200275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89" y="365125"/>
            <a:ext cx="5852172" cy="438912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1651767"/>
            <a:ext cx="5748338" cy="1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Regresión </a:t>
            </a: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Forest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/>
              <a:t>forest</a:t>
            </a:r>
            <a:r>
              <a:rPr lang="es-CO" dirty="0"/>
              <a:t> que es capaz de encontrar correlaciones entre </a:t>
            </a:r>
            <a:r>
              <a:rPr lang="es-CO" dirty="0" err="1"/>
              <a:t>DataSets</a:t>
            </a:r>
            <a:r>
              <a:rPr lang="es-CO" dirty="0"/>
              <a:t> no </a:t>
            </a:r>
            <a:r>
              <a:rPr lang="es-CO" dirty="0" smtClean="0"/>
              <a:t>lineales </a:t>
            </a:r>
            <a:r>
              <a:rPr lang="es-CO" dirty="0"/>
              <a:t>cosa que la </a:t>
            </a:r>
            <a:r>
              <a:rPr lang="es-CO" dirty="0" smtClean="0"/>
              <a:t>Regresión </a:t>
            </a:r>
            <a:r>
              <a:rPr lang="es-CO" dirty="0"/>
              <a:t>lineal no seria capaz</a:t>
            </a:r>
          </a:p>
          <a:p>
            <a:pPr marL="0" indent="0" algn="just">
              <a:buNone/>
            </a:pPr>
            <a:r>
              <a:rPr lang="es-CO" dirty="0" err="1" smtClean="0"/>
              <a:t>Ej</a:t>
            </a:r>
            <a:r>
              <a:rPr lang="es-CO" dirty="0" smtClean="0"/>
              <a:t>: </a:t>
            </a:r>
            <a:r>
              <a:rPr lang="es-CO" dirty="0"/>
              <a:t>si </a:t>
            </a:r>
            <a:r>
              <a:rPr lang="es-CO" dirty="0" err="1"/>
              <a:t>minage</a:t>
            </a:r>
            <a:r>
              <a:rPr lang="es-CO" dirty="0"/>
              <a:t> o edad </a:t>
            </a:r>
            <a:r>
              <a:rPr lang="es-CO" dirty="0" smtClean="0"/>
              <a:t>mínima </a:t>
            </a:r>
            <a:r>
              <a:rPr lang="es-CO" dirty="0"/>
              <a:t>para un juego afecta a la </a:t>
            </a:r>
            <a:r>
              <a:rPr lang="es-CO" dirty="0" smtClean="0"/>
              <a:t>puntuación</a:t>
            </a:r>
            <a:endParaRPr lang="es-CO" dirty="0"/>
          </a:p>
          <a:p>
            <a:pPr algn="just"/>
            <a:r>
              <a:rPr lang="es-CO" dirty="0" smtClean="0"/>
              <a:t>edad </a:t>
            </a:r>
            <a:r>
              <a:rPr lang="es-CO" dirty="0"/>
              <a:t>&lt; 5, el puntaje es bajo</a:t>
            </a:r>
          </a:p>
          <a:p>
            <a:pPr algn="just"/>
            <a:r>
              <a:rPr lang="es-CO" dirty="0" smtClean="0"/>
              <a:t>edad </a:t>
            </a:r>
            <a:r>
              <a:rPr lang="es-CO" dirty="0"/>
              <a:t>5-10, el puntaje es alto</a:t>
            </a:r>
          </a:p>
          <a:p>
            <a:pPr algn="just"/>
            <a:r>
              <a:rPr lang="es-CO" dirty="0" smtClean="0"/>
              <a:t>edad </a:t>
            </a:r>
            <a:r>
              <a:rPr lang="es-CO" dirty="0"/>
              <a:t>10-15, el puntaje es bajo</a:t>
            </a:r>
          </a:p>
        </p:txBody>
      </p:sp>
    </p:spTree>
    <p:extLst>
      <p:ext uri="{BB962C8B-B14F-4D97-AF65-F5344CB8AC3E}">
        <p14:creationId xmlns:p14="http://schemas.microsoft.com/office/powerpoint/2010/main" val="20778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Regresión </a:t>
            </a: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Forest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486694"/>
            <a:ext cx="8096250" cy="3924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664" y="2812257"/>
            <a:ext cx="6121871" cy="19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usaremos?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b="1" dirty="0" smtClean="0"/>
              <a:t>Python</a:t>
            </a:r>
          </a:p>
          <a:p>
            <a:r>
              <a:rPr lang="es-CO" dirty="0" err="1" smtClean="0"/>
              <a:t>Scikit-learn</a:t>
            </a:r>
            <a:endParaRPr lang="es-CO" dirty="0" smtClean="0"/>
          </a:p>
          <a:p>
            <a:r>
              <a:rPr lang="es-CO" dirty="0" smtClean="0"/>
              <a:t>Pandas</a:t>
            </a:r>
          </a:p>
          <a:p>
            <a:r>
              <a:rPr lang="es-CO" dirty="0" err="1"/>
              <a:t>Matplotlib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758010"/>
            <a:ext cx="7429500" cy="2295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88282"/>
            <a:ext cx="6121871" cy="19669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Regresión </a:t>
            </a: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Forest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66" y="939800"/>
            <a:ext cx="5185833" cy="3889375"/>
          </a:xfrm>
        </p:spPr>
      </p:pic>
    </p:spTree>
    <p:extLst>
      <p:ext uri="{BB962C8B-B14F-4D97-AF65-F5344CB8AC3E}">
        <p14:creationId xmlns:p14="http://schemas.microsoft.com/office/powerpoint/2010/main" val="2901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Regresión </a:t>
            </a:r>
            <a:r>
              <a:rPr lang="es-CO" dirty="0" smtClean="0"/>
              <a:t>lineal vs Regresión </a:t>
            </a:r>
            <a:r>
              <a:rPr lang="es-CO" dirty="0" err="1" smtClean="0"/>
              <a:t>Random</a:t>
            </a:r>
            <a:r>
              <a:rPr lang="es-CO" dirty="0" smtClean="0"/>
              <a:t> </a:t>
            </a:r>
            <a:r>
              <a:rPr lang="es-CO" dirty="0" err="1" smtClean="0"/>
              <a:t>Forest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329530"/>
            <a:ext cx="5801784" cy="4351338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06" y="13106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Codigo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O" sz="3600" dirty="0">
                <a:hlinkClick r:id="rId2"/>
              </a:rPr>
              <a:t>https://</a:t>
            </a:r>
            <a:r>
              <a:rPr lang="es-CO" sz="3600" dirty="0" smtClean="0">
                <a:hlinkClick r:id="rId2"/>
              </a:rPr>
              <a:t>github.com/AmauryOrtega/AI-Python</a:t>
            </a:r>
            <a:endParaRPr lang="es-CO" sz="3600" dirty="0" smtClean="0"/>
          </a:p>
          <a:p>
            <a:pPr marL="0" indent="0">
              <a:buNone/>
            </a:pP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8631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900" dirty="0" smtClean="0"/>
              <a:t>Bibliografía</a:t>
            </a:r>
            <a:endParaRPr lang="es-CO" sz="49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 smtClean="0"/>
              <a:t>Modulo </a:t>
            </a:r>
            <a:r>
              <a:rPr lang="es-CO" dirty="0" err="1" smtClean="0"/>
              <a:t>scikit-learn</a:t>
            </a:r>
            <a:r>
              <a:rPr lang="es-CO" dirty="0"/>
              <a:t>. Machine </a:t>
            </a:r>
            <a:r>
              <a:rPr lang="es-CO" dirty="0" err="1"/>
              <a:t>Learning</a:t>
            </a:r>
            <a:r>
              <a:rPr lang="es-CO" dirty="0"/>
              <a:t> in </a:t>
            </a:r>
            <a:r>
              <a:rPr lang="es-CO" dirty="0" smtClean="0"/>
              <a:t>Python.</a:t>
            </a:r>
            <a:br>
              <a:rPr lang="es-CO" dirty="0" smtClean="0"/>
            </a:br>
            <a:r>
              <a:rPr lang="es-CO" i="1" dirty="0" smtClean="0"/>
              <a:t>http://scikit-learn.org/stable/</a:t>
            </a:r>
          </a:p>
          <a:p>
            <a:r>
              <a:rPr lang="es-CO" dirty="0" smtClean="0"/>
              <a:t>Modulo </a:t>
            </a:r>
            <a:r>
              <a:rPr lang="es-CO" dirty="0" err="1" smtClean="0"/>
              <a:t>Matplotlib</a:t>
            </a:r>
            <a:r>
              <a:rPr lang="es-CO" i="1" dirty="0"/>
              <a:t/>
            </a:r>
            <a:br>
              <a:rPr lang="es-CO" i="1" dirty="0"/>
            </a:br>
            <a:r>
              <a:rPr lang="es-CO" i="1" dirty="0"/>
              <a:t>https://matplotlib.org</a:t>
            </a:r>
            <a:r>
              <a:rPr lang="es-CO" i="1" dirty="0" smtClean="0"/>
              <a:t>/</a:t>
            </a:r>
          </a:p>
          <a:p>
            <a:r>
              <a:rPr lang="es-CO" dirty="0"/>
              <a:t>Python Data </a:t>
            </a:r>
            <a:r>
              <a:rPr lang="es-CO" dirty="0" err="1"/>
              <a:t>Analysis</a:t>
            </a:r>
            <a:r>
              <a:rPr lang="es-CO" dirty="0"/>
              <a:t> Library.</a:t>
            </a:r>
            <a:r>
              <a:rPr lang="es-CO" i="1" dirty="0"/>
              <a:t/>
            </a:r>
            <a:br>
              <a:rPr lang="es-CO" i="1" dirty="0"/>
            </a:br>
            <a:r>
              <a:rPr lang="es-CO" i="1" dirty="0"/>
              <a:t>http://pandas.pydata.org/</a:t>
            </a:r>
            <a:endParaRPr lang="es-CO" i="1" dirty="0" smtClean="0"/>
          </a:p>
          <a:p>
            <a:r>
              <a:rPr lang="en-US" dirty="0"/>
              <a:t>Machine Learning Exercises In Python</a:t>
            </a:r>
            <a:r>
              <a:rPr lang="es-CO" dirty="0"/>
              <a:t>. John </a:t>
            </a:r>
            <a:r>
              <a:rPr lang="es-CO" dirty="0" err="1"/>
              <a:t>Wittenauer</a:t>
            </a:r>
            <a:r>
              <a:rPr lang="es-CO" dirty="0"/>
              <a:t>.</a:t>
            </a:r>
            <a:br>
              <a:rPr lang="es-CO" dirty="0"/>
            </a:br>
            <a:r>
              <a:rPr lang="es-CO" i="1" dirty="0"/>
              <a:t>http://www.johnwittenauer.net/machine-learning-exercises-in-python-part-2</a:t>
            </a:r>
            <a:r>
              <a:rPr lang="es-CO" i="1" dirty="0" smtClean="0"/>
              <a:t>/</a:t>
            </a:r>
          </a:p>
          <a:p>
            <a:r>
              <a:rPr lang="en-US" dirty="0"/>
              <a:t>Machine learning with Python: A </a:t>
            </a:r>
            <a:r>
              <a:rPr lang="en-US" dirty="0" smtClean="0"/>
              <a:t>Tutorial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s-CO" dirty="0" err="1"/>
              <a:t>Vik</a:t>
            </a:r>
            <a:r>
              <a:rPr lang="es-CO" dirty="0"/>
              <a:t> </a:t>
            </a:r>
            <a:r>
              <a:rPr lang="es-CO" dirty="0" err="1" smtClean="0"/>
              <a:t>Paruchuri</a:t>
            </a:r>
            <a:r>
              <a:rPr lang="es-CO" dirty="0" smtClean="0"/>
              <a:t> (2015).</a:t>
            </a:r>
            <a:r>
              <a:rPr lang="es-CO" i="1" dirty="0" smtClean="0"/>
              <a:t/>
            </a:r>
            <a:br>
              <a:rPr lang="es-CO" i="1" dirty="0" smtClean="0"/>
            </a:br>
            <a:r>
              <a:rPr lang="es-CO" i="1" dirty="0" smtClean="0"/>
              <a:t>https://www.dataquest.io/blog/machine-learning-python/</a:t>
            </a:r>
          </a:p>
          <a:p>
            <a:r>
              <a:rPr lang="es-CO" dirty="0" err="1" smtClean="0"/>
              <a:t>DataSet</a:t>
            </a:r>
            <a:r>
              <a:rPr lang="es-CO" dirty="0" smtClean="0"/>
              <a:t> por </a:t>
            </a:r>
            <a:r>
              <a:rPr lang="es-CO" dirty="0"/>
              <a:t>Sean Beck</a:t>
            </a:r>
            <a:r>
              <a:rPr lang="es-CO" dirty="0" smtClean="0"/>
              <a:t>.</a:t>
            </a:r>
            <a:r>
              <a:rPr lang="es-CO" i="1" dirty="0" smtClean="0"/>
              <a:t/>
            </a:r>
            <a:br>
              <a:rPr lang="es-CO" i="1" dirty="0" smtClean="0"/>
            </a:br>
            <a:r>
              <a:rPr lang="es-CO" i="1" dirty="0" smtClean="0"/>
              <a:t>https</a:t>
            </a:r>
            <a:r>
              <a:rPr lang="es-CO" i="1" dirty="0"/>
              <a:t>://</a:t>
            </a:r>
            <a:r>
              <a:rPr lang="es-CO" i="1" dirty="0" smtClean="0"/>
              <a:t>github.com/ThaWeatherman</a:t>
            </a:r>
          </a:p>
          <a:p>
            <a:r>
              <a:rPr lang="es-CO" dirty="0" smtClean="0"/>
              <a:t>BoardGamesGeek</a:t>
            </a:r>
            <a:r>
              <a:rPr lang="es-CO" i="1" dirty="0"/>
              <a:t/>
            </a:r>
            <a:br>
              <a:rPr lang="es-CO" i="1" dirty="0"/>
            </a:br>
            <a:r>
              <a:rPr lang="es-CO" i="1" dirty="0"/>
              <a:t>http://www.boardgamegeek.com</a:t>
            </a:r>
            <a:r>
              <a:rPr lang="es-CO" i="1" dirty="0" smtClean="0"/>
              <a:t>/</a:t>
            </a:r>
          </a:p>
          <a:p>
            <a:endParaRPr lang="es-CO" i="1" dirty="0"/>
          </a:p>
          <a:p>
            <a:endParaRPr lang="es-CO" i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/>
              <a:t>Amaury Rafael Ortega Camargo [amauryocortega@gmail.com]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usaremos?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200" b="1" dirty="0" smtClean="0"/>
              <a:t>Python</a:t>
            </a:r>
          </a:p>
          <a:p>
            <a:pPr algn="just"/>
            <a:r>
              <a:rPr lang="es-CO" dirty="0" err="1" smtClean="0"/>
              <a:t>Scikit-learn</a:t>
            </a:r>
            <a:endParaRPr lang="es-CO" dirty="0" smtClean="0"/>
          </a:p>
          <a:p>
            <a:pPr lvl="1" algn="just"/>
            <a:r>
              <a:rPr lang="es-CO" dirty="0" smtClean="0"/>
              <a:t>Herramientas para minería y análisis de datos</a:t>
            </a:r>
          </a:p>
          <a:p>
            <a:pPr lvl="1" algn="just"/>
            <a:r>
              <a:rPr lang="es-CO" dirty="0" smtClean="0"/>
              <a:t>Construida sobre </a:t>
            </a:r>
            <a:r>
              <a:rPr lang="es-CO" dirty="0" err="1"/>
              <a:t>NumPy</a:t>
            </a:r>
            <a:r>
              <a:rPr lang="es-CO" dirty="0"/>
              <a:t>, </a:t>
            </a:r>
            <a:r>
              <a:rPr lang="es-CO" dirty="0" err="1"/>
              <a:t>SciPy</a:t>
            </a:r>
            <a:r>
              <a:rPr lang="es-CO" dirty="0"/>
              <a:t>, </a:t>
            </a:r>
            <a:r>
              <a:rPr lang="es-CO" dirty="0" smtClean="0"/>
              <a:t>y </a:t>
            </a:r>
            <a:r>
              <a:rPr lang="es-CO" dirty="0" err="1"/>
              <a:t>matplotlib</a:t>
            </a:r>
            <a:endParaRPr lang="es-CO" dirty="0" smtClean="0"/>
          </a:p>
          <a:p>
            <a:pPr algn="just"/>
            <a:r>
              <a:rPr lang="es-CO" dirty="0" smtClean="0"/>
              <a:t>Pandas</a:t>
            </a:r>
          </a:p>
          <a:p>
            <a:pPr lvl="1" algn="just"/>
            <a:r>
              <a:rPr lang="es-CO" dirty="0" smtClean="0"/>
              <a:t>Estructuras de datos y herramientas para análisis de datos</a:t>
            </a:r>
          </a:p>
          <a:p>
            <a:pPr algn="just"/>
            <a:r>
              <a:rPr lang="es-CO" dirty="0" err="1" smtClean="0"/>
              <a:t>Matplotlib</a:t>
            </a:r>
            <a:endParaRPr lang="es-CO" dirty="0"/>
          </a:p>
          <a:p>
            <a:pPr lvl="1" algn="just"/>
            <a:r>
              <a:rPr lang="es-CO" dirty="0" smtClean="0"/>
              <a:t>Graficas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DataSet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dirty="0"/>
              <a:t>BoardGamesGeek (http://www.boardgamegeek.com</a:t>
            </a:r>
            <a:r>
              <a:rPr lang="es-CO" dirty="0" smtClean="0"/>
              <a:t>/)</a:t>
            </a:r>
          </a:p>
          <a:p>
            <a:pPr marL="0" indent="0" algn="just">
              <a:buNone/>
            </a:pPr>
            <a:r>
              <a:rPr lang="es-CO" dirty="0"/>
              <a:t>Sean Beck </a:t>
            </a:r>
            <a:r>
              <a:rPr lang="es-CO" dirty="0" smtClean="0"/>
              <a:t>convirtió </a:t>
            </a:r>
            <a:r>
              <a:rPr lang="es-CO" dirty="0"/>
              <a:t>la </a:t>
            </a:r>
            <a:r>
              <a:rPr lang="es-CO" dirty="0" smtClean="0"/>
              <a:t>información </a:t>
            </a:r>
            <a:r>
              <a:rPr lang="es-CO" dirty="0"/>
              <a:t>de </a:t>
            </a:r>
            <a:r>
              <a:rPr lang="es-CO" dirty="0" smtClean="0"/>
              <a:t>los juegos en </a:t>
            </a:r>
            <a:r>
              <a:rPr lang="es-CO" dirty="0"/>
              <a:t>formato </a:t>
            </a:r>
            <a:r>
              <a:rPr lang="es-CO" dirty="0" err="1"/>
              <a:t>csv</a:t>
            </a:r>
            <a:r>
              <a:rPr lang="es-CO" dirty="0" smtClean="0"/>
              <a:t>.</a:t>
            </a:r>
          </a:p>
          <a:p>
            <a:pPr marL="457200" lvl="1" indent="0" algn="just">
              <a:buNone/>
            </a:pPr>
            <a:r>
              <a:rPr lang="es-CO" dirty="0" err="1">
                <a:latin typeface="Consolas" panose="020B0609020204030204" pitchFamily="49" charset="0"/>
              </a:rPr>
              <a:t>n</a:t>
            </a:r>
            <a:r>
              <a:rPr lang="es-CO" dirty="0" err="1" smtClean="0">
                <a:latin typeface="Consolas" panose="020B0609020204030204" pitchFamily="49" charset="0"/>
              </a:rPr>
              <a:t>ame</a:t>
            </a:r>
            <a:r>
              <a:rPr lang="es-CO" dirty="0" smtClean="0"/>
              <a:t> </a:t>
            </a:r>
            <a:r>
              <a:rPr lang="es-CO" dirty="0"/>
              <a:t>– </a:t>
            </a:r>
            <a:r>
              <a:rPr lang="es-CO" dirty="0" smtClean="0"/>
              <a:t> Nombre </a:t>
            </a:r>
            <a:r>
              <a:rPr lang="es-CO" dirty="0"/>
              <a:t>del juego.</a:t>
            </a:r>
          </a:p>
          <a:p>
            <a:pPr marL="457200" lvl="1" indent="0" algn="just">
              <a:buNone/>
            </a:pPr>
            <a:r>
              <a:rPr lang="es-CO" dirty="0" err="1">
                <a:latin typeface="Consolas" panose="020B0609020204030204" pitchFamily="49" charset="0"/>
              </a:rPr>
              <a:t>playingtime</a:t>
            </a:r>
            <a:r>
              <a:rPr lang="es-CO" dirty="0" smtClean="0"/>
              <a:t> –  Tiempo </a:t>
            </a:r>
            <a:r>
              <a:rPr lang="es-CO" dirty="0"/>
              <a:t>de juego (Por el creador del juego).</a:t>
            </a:r>
          </a:p>
          <a:p>
            <a:pPr marL="457200" lvl="1" indent="0" algn="just">
              <a:buNone/>
            </a:pPr>
            <a:r>
              <a:rPr lang="es-CO" dirty="0" err="1">
                <a:latin typeface="Consolas" panose="020B0609020204030204" pitchFamily="49" charset="0"/>
              </a:rPr>
              <a:t>minplaytime</a:t>
            </a:r>
            <a:r>
              <a:rPr lang="es-CO" dirty="0" smtClean="0"/>
              <a:t> –  Tiempo mínimo </a:t>
            </a:r>
            <a:r>
              <a:rPr lang="es-CO" dirty="0"/>
              <a:t>de juego (Por el creador del juego).</a:t>
            </a:r>
          </a:p>
          <a:p>
            <a:pPr marL="457200" lvl="1" indent="0" algn="just">
              <a:buNone/>
            </a:pPr>
            <a:r>
              <a:rPr lang="es-CO" dirty="0" err="1">
                <a:latin typeface="Consolas" panose="020B0609020204030204" pitchFamily="49" charset="0"/>
              </a:rPr>
              <a:t>maxplaytime</a:t>
            </a:r>
            <a:r>
              <a:rPr lang="es-CO" dirty="0" smtClean="0"/>
              <a:t> –  Tiempo máximo </a:t>
            </a:r>
            <a:r>
              <a:rPr lang="es-CO" dirty="0"/>
              <a:t>de juego (Por el creador del juego).</a:t>
            </a:r>
          </a:p>
          <a:p>
            <a:pPr marL="457200" lvl="1" indent="0" algn="just">
              <a:buNone/>
            </a:pPr>
            <a:r>
              <a:rPr lang="es-CO" dirty="0" err="1">
                <a:latin typeface="Consolas" panose="020B0609020204030204" pitchFamily="49" charset="0"/>
              </a:rPr>
              <a:t>minage</a:t>
            </a:r>
            <a:r>
              <a:rPr lang="es-CO" dirty="0" smtClean="0"/>
              <a:t> –  Edad mínima </a:t>
            </a:r>
            <a:r>
              <a:rPr lang="es-CO" dirty="0"/>
              <a:t>recomendada para jugar.</a:t>
            </a:r>
          </a:p>
          <a:p>
            <a:pPr marL="457200" lvl="1" indent="0" algn="just">
              <a:buNone/>
            </a:pPr>
            <a:r>
              <a:rPr lang="es-CO" dirty="0" err="1">
                <a:latin typeface="Consolas" panose="020B0609020204030204" pitchFamily="49" charset="0"/>
              </a:rPr>
              <a:t>users_rated</a:t>
            </a:r>
            <a:r>
              <a:rPr lang="es-CO" dirty="0" smtClean="0"/>
              <a:t> –  Numero </a:t>
            </a:r>
            <a:r>
              <a:rPr lang="es-CO" dirty="0"/>
              <a:t>de usuarios que calificaron el juego.</a:t>
            </a:r>
          </a:p>
          <a:p>
            <a:pPr marL="457200" lvl="1" indent="0" algn="just">
              <a:buNone/>
            </a:pPr>
            <a:r>
              <a:rPr lang="es-CO" dirty="0" err="1">
                <a:latin typeface="Consolas" panose="020B0609020204030204" pitchFamily="49" charset="0"/>
              </a:rPr>
              <a:t>average_rating</a:t>
            </a:r>
            <a:r>
              <a:rPr lang="es-CO" dirty="0" smtClean="0"/>
              <a:t> –  Calificación </a:t>
            </a:r>
            <a:r>
              <a:rPr lang="es-CO" dirty="0"/>
              <a:t>promedio de los usuarios (1-10).</a:t>
            </a:r>
          </a:p>
          <a:p>
            <a:pPr marL="457200" lvl="1" indent="0" algn="just">
              <a:buNone/>
            </a:pPr>
            <a:r>
              <a:rPr lang="es-CO" dirty="0" err="1">
                <a:latin typeface="Consolas" panose="020B0609020204030204" pitchFamily="49" charset="0"/>
              </a:rPr>
              <a:t>total_weights</a:t>
            </a:r>
            <a:r>
              <a:rPr lang="es-CO" dirty="0" smtClean="0"/>
              <a:t> –  Numero </a:t>
            </a:r>
            <a:r>
              <a:rPr lang="es-CO" dirty="0"/>
              <a:t>de Weights dados por los usuarios. Es una medida de que tan complicado es el juego.</a:t>
            </a:r>
          </a:p>
          <a:p>
            <a:pPr marL="457200" lvl="1" indent="0" algn="just">
              <a:buNone/>
            </a:pPr>
            <a:r>
              <a:rPr lang="es-CO" dirty="0" err="1">
                <a:latin typeface="Consolas" panose="020B0609020204030204" pitchFamily="49" charset="0"/>
              </a:rPr>
              <a:t>average_weight</a:t>
            </a:r>
            <a:r>
              <a:rPr lang="es-CO" dirty="0" smtClean="0"/>
              <a:t> –  Weight </a:t>
            </a:r>
            <a:r>
              <a:rPr lang="es-CO" dirty="0"/>
              <a:t>promedio (0-5).</a:t>
            </a:r>
            <a:endParaRPr lang="es-CO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DataSet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26" y="1383957"/>
            <a:ext cx="8710856" cy="4793006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6977449" y="2347784"/>
            <a:ext cx="29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81.313 </a:t>
            </a:r>
            <a:r>
              <a:rPr lang="es-CO" dirty="0" err="1" smtClean="0"/>
              <a:t>Lineas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05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DataSet</a:t>
            </a:r>
            <a:r>
              <a:rPr lang="es-CO" dirty="0" smtClean="0"/>
              <a:t> - Matriz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991644"/>
            <a:ext cx="7543800" cy="2019300"/>
          </a:xfrm>
        </p:spPr>
      </p:pic>
    </p:spTree>
    <p:extLst>
      <p:ext uri="{BB962C8B-B14F-4D97-AF65-F5344CB8AC3E}">
        <p14:creationId xmlns:p14="http://schemas.microsoft.com/office/powerpoint/2010/main" val="37697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DataSet</a:t>
            </a:r>
            <a:r>
              <a:rPr lang="es-CO" dirty="0" smtClean="0"/>
              <a:t> - Pandas</a:t>
            </a:r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Leer e imprimir resúmenes estadísticos del </a:t>
            </a:r>
            <a:r>
              <a:rPr lang="es-CO" dirty="0" err="1" smtClean="0"/>
              <a:t>DataSet</a:t>
            </a:r>
            <a:r>
              <a:rPr lang="es-CO" dirty="0" smtClean="0"/>
              <a:t>.</a:t>
            </a:r>
            <a:br>
              <a:rPr lang="es-CO" dirty="0" smtClean="0"/>
            </a:b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Con la estructura de datos </a:t>
            </a:r>
            <a:r>
              <a:rPr lang="es-CO" dirty="0" err="1" smtClean="0">
                <a:latin typeface="Consolas" panose="020B0609020204030204" pitchFamily="49" charset="0"/>
              </a:rPr>
              <a:t>dataframe</a:t>
            </a:r>
            <a:endParaRPr lang="es-CO" dirty="0"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47" y="3326413"/>
            <a:ext cx="5848350" cy="2676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37" y="3482160"/>
            <a:ext cx="5934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Distribución de </a:t>
            </a:r>
            <a:r>
              <a:rPr lang="es-CO" dirty="0" err="1"/>
              <a:t>average_rating</a:t>
            </a:r>
            <a:r>
              <a:rPr lang="es-CO" dirty="0"/>
              <a:t>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Amaury Rafael Ortega Camargo [amauryocortega@gmail.com]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5416"/>
            <a:ext cx="5724525" cy="1876425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05" y="1306913"/>
            <a:ext cx="5852172" cy="4389129"/>
          </a:xfrm>
          <a:prstGeom prst="rect">
            <a:avLst/>
          </a:prstGeom>
        </p:spPr>
      </p:pic>
      <p:pic>
        <p:nvPicPr>
          <p:cNvPr id="11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3" y="3005416"/>
            <a:ext cx="5724525" cy="18764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3" y="2447668"/>
            <a:ext cx="3514725" cy="3810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833229" y="5058589"/>
            <a:ext cx="344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Indexación </a:t>
            </a:r>
            <a:r>
              <a:rPr lang="es-CO" dirty="0"/>
              <a:t>por columna que retorna toda </a:t>
            </a:r>
            <a:r>
              <a:rPr lang="es-CO" dirty="0" smtClean="0"/>
              <a:t>la </a:t>
            </a:r>
            <a:r>
              <a:rPr lang="es-CO" dirty="0"/>
              <a:t>columna</a:t>
            </a:r>
          </a:p>
        </p:txBody>
      </p:sp>
      <p:cxnSp>
        <p:nvCxnSpPr>
          <p:cNvPr id="15" name="Conector recto de flecha 14"/>
          <p:cNvCxnSpPr>
            <a:stCxn id="13" idx="0"/>
          </p:cNvCxnSpPr>
          <p:nvPr/>
        </p:nvCxnSpPr>
        <p:spPr>
          <a:xfrm flipH="1" flipV="1">
            <a:off x="3477565" y="4303177"/>
            <a:ext cx="1079602" cy="75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9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1007</Words>
  <Application>Microsoft Office PowerPoint</Application>
  <PresentationFormat>Panorámica</PresentationFormat>
  <Paragraphs>193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Tema de Office</vt:lpstr>
      <vt:lpstr>Regresión lineal</vt:lpstr>
      <vt:lpstr>¿Qué es?</vt:lpstr>
      <vt:lpstr>¿Qué usaremos?</vt:lpstr>
      <vt:lpstr>¿Qué usaremos?</vt:lpstr>
      <vt:lpstr>DataSet</vt:lpstr>
      <vt:lpstr>DataSet</vt:lpstr>
      <vt:lpstr>DataSet - Matriz</vt:lpstr>
      <vt:lpstr>DataSet - Pandas</vt:lpstr>
      <vt:lpstr>Distribución de average_rating </vt:lpstr>
      <vt:lpstr>¿Por qué tantos en 0? </vt:lpstr>
      <vt:lpstr>¿Por qué tantos en 0? </vt:lpstr>
      <vt:lpstr>¿Por qué tantos en 0? </vt:lpstr>
      <vt:lpstr>Hay que eliminar el ruido</vt:lpstr>
      <vt:lpstr>Análisis de grupos o agrupamiento</vt:lpstr>
      <vt:lpstr>Análisis de grupos o agrupamiento</vt:lpstr>
      <vt:lpstr>Análisis de grupos o agrupamiento – K-Means</vt:lpstr>
      <vt:lpstr>Análisis de grupos o agrupamiento – K-Means</vt:lpstr>
      <vt:lpstr>Análisis de grupos o agrupamiento – K-Means</vt:lpstr>
      <vt:lpstr>Inteligencia artificial</vt:lpstr>
      <vt:lpstr>Inteligencia artificial</vt:lpstr>
      <vt:lpstr>Regresión lineal</vt:lpstr>
      <vt:lpstr>Correlación</vt:lpstr>
      <vt:lpstr>Correlación</vt:lpstr>
      <vt:lpstr>Regresión lineal – DataSets</vt:lpstr>
      <vt:lpstr>Regresión lineal – DataSets</vt:lpstr>
      <vt:lpstr>Regresión lineal</vt:lpstr>
      <vt:lpstr>Regresión lineal</vt:lpstr>
      <vt:lpstr>Regresión Random Forest</vt:lpstr>
      <vt:lpstr>Regresión Random Forest</vt:lpstr>
      <vt:lpstr>Regresión Random Forest</vt:lpstr>
      <vt:lpstr>Regresión lineal vs Regresión Random Forest</vt:lpstr>
      <vt:lpstr>Codigo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Amaury Ortega</dc:creator>
  <cp:lastModifiedBy>Amaury Ortega</cp:lastModifiedBy>
  <cp:revision>43</cp:revision>
  <dcterms:created xsi:type="dcterms:W3CDTF">2017-03-06T04:11:02Z</dcterms:created>
  <dcterms:modified xsi:type="dcterms:W3CDTF">2017-05-18T16:40:36Z</dcterms:modified>
</cp:coreProperties>
</file>