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59" r:id="rId4"/>
    <p:sldId id="261" r:id="rId5"/>
    <p:sldId id="262" r:id="rId6"/>
    <p:sldId id="264" r:id="rId7"/>
    <p:sldId id="265" r:id="rId8"/>
    <p:sldId id="266" r:id="rId9"/>
    <p:sldId id="272" r:id="rId10"/>
    <p:sldId id="273" r:id="rId11"/>
    <p:sldId id="274" r:id="rId12"/>
    <p:sldId id="275" r:id="rId13"/>
    <p:sldId id="271" r:id="rId14"/>
    <p:sldId id="276" r:id="rId15"/>
    <p:sldId id="27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6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5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09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3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6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5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9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47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9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940B-8EB5-4FF0-86FA-B145EB988870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9A1C-60A0-4BBC-8922-486812108A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4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uryOrtega/Clips-example/" TargetMode="External"/><Relationship Id="rId2" Type="http://schemas.openxmlformats.org/officeDocument/2006/relationships/hyperlink" Target="mailto:amauryocorteg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Clips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O" dirty="0" smtClean="0"/>
              <a:t>Amaury Rafael Ortega Camargo</a:t>
            </a:r>
          </a:p>
          <a:p>
            <a:pPr algn="r"/>
            <a:r>
              <a:rPr lang="es-CO" dirty="0" smtClean="0">
                <a:hlinkClick r:id="rId2"/>
              </a:rPr>
              <a:t>amauryocortega@gmail.com</a:t>
            </a:r>
            <a:endParaRPr lang="es-CO" dirty="0" smtClean="0"/>
          </a:p>
          <a:p>
            <a:pPr algn="r"/>
            <a:r>
              <a:rPr lang="es-CO" dirty="0" smtClean="0">
                <a:hlinkClick r:id="rId3"/>
              </a:rPr>
              <a:t>github.com/</a:t>
            </a:r>
            <a:r>
              <a:rPr lang="es-CO" dirty="0" err="1" smtClean="0">
                <a:hlinkClick r:id="rId3"/>
              </a:rPr>
              <a:t>AmauryOrtega</a:t>
            </a:r>
            <a:r>
              <a:rPr lang="es-CO" dirty="0" smtClean="0">
                <a:hlinkClick r:id="rId3"/>
              </a:rPr>
              <a:t>/Clips-</a:t>
            </a:r>
            <a:r>
              <a:rPr lang="es-CO" dirty="0" err="1" smtClean="0">
                <a:hlinkClick r:id="rId3"/>
              </a:rPr>
              <a:t>example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268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12497"/>
              </p:ext>
            </p:extLst>
          </p:nvPr>
        </p:nvGraphicFramePr>
        <p:xfrm>
          <a:off x="517073" y="506187"/>
          <a:ext cx="3078847" cy="44265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21042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36442" y="2901308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36442" y="5210165"/>
            <a:ext cx="64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F-9 (tengo-extintor-de co2)</a:t>
            </a:r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F-5 (extintores </a:t>
            </a:r>
            <a:r>
              <a:rPr lang="es-CO" dirty="0" smtClean="0">
                <a:latin typeface="Consolas" panose="020B0609020204030204" pitchFamily="49" charset="0"/>
              </a:rPr>
              <a:t>B </a:t>
            </a:r>
            <a:r>
              <a:rPr lang="es-CO" dirty="0" smtClean="0">
                <a:latin typeface="Consolas" panose="020B0609020204030204" pitchFamily="49" charset="0"/>
              </a:rPr>
              <a:t>co2 sustancia-química-seca)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F-9 (tengo-extintor-de co2)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F-6 </a:t>
            </a:r>
            <a:r>
              <a:rPr lang="es-CO" dirty="0">
                <a:latin typeface="Consolas" panose="020B0609020204030204" pitchFamily="49" charset="0"/>
              </a:rPr>
              <a:t>(extintores </a:t>
            </a:r>
            <a:r>
              <a:rPr lang="es-CO" dirty="0">
                <a:latin typeface="Consolas" panose="020B0609020204030204" pitchFamily="49" charset="0"/>
              </a:rPr>
              <a:t>C</a:t>
            </a:r>
            <a:r>
              <a:rPr lang="es-CO" dirty="0" smtClean="0">
                <a:latin typeface="Consolas" panose="020B0609020204030204" pitchFamily="49" charset="0"/>
              </a:rPr>
              <a:t> co2 espuma)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95920" y="710575"/>
            <a:ext cx="64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Se detecto extintor de tipo C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12497"/>
              </p:ext>
            </p:extLst>
          </p:nvPr>
        </p:nvGraphicFramePr>
        <p:xfrm>
          <a:off x="517073" y="506187"/>
          <a:ext cx="3078847" cy="44265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21042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36442" y="2901308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36442" y="5210165"/>
            <a:ext cx="648332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F-9 (tengo-extintor-de co2)</a:t>
            </a:r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F-5 (extintores </a:t>
            </a:r>
            <a:r>
              <a:rPr lang="es-CO" dirty="0" smtClean="0">
                <a:latin typeface="Consolas" panose="020B0609020204030204" pitchFamily="49" charset="0"/>
              </a:rPr>
              <a:t>B </a:t>
            </a:r>
            <a:r>
              <a:rPr lang="es-CO" dirty="0" smtClean="0">
                <a:latin typeface="Consolas" panose="020B0609020204030204" pitchFamily="49" charset="0"/>
              </a:rPr>
              <a:t>co2 sustancia-química-seca)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F-9 (tengo-extintor-de co2)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F-6 </a:t>
            </a:r>
            <a:r>
              <a:rPr lang="es-CO" dirty="0">
                <a:latin typeface="Consolas" panose="020B0609020204030204" pitchFamily="49" charset="0"/>
              </a:rPr>
              <a:t>(extintores </a:t>
            </a:r>
            <a:r>
              <a:rPr lang="es-CO" dirty="0">
                <a:latin typeface="Consolas" panose="020B0609020204030204" pitchFamily="49" charset="0"/>
              </a:rPr>
              <a:t>C</a:t>
            </a:r>
            <a:r>
              <a:rPr lang="es-CO" dirty="0" smtClean="0">
                <a:latin typeface="Consolas" panose="020B0609020204030204" pitchFamily="49" charset="0"/>
              </a:rPr>
              <a:t> co2 espuma)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95920" y="710575"/>
            <a:ext cx="64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Se detecto extintor de tipo C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49416"/>
              </p:ext>
            </p:extLst>
          </p:nvPr>
        </p:nvGraphicFramePr>
        <p:xfrm>
          <a:off x="517073" y="506187"/>
          <a:ext cx="3078847" cy="47954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3210421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B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171905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36442" y="2901308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36442" y="5210165"/>
            <a:ext cx="648332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F-9 (tengo-extintor-de co2)</a:t>
            </a:r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F-5 (extintores </a:t>
            </a:r>
            <a:r>
              <a:rPr lang="es-CO" dirty="0" smtClean="0">
                <a:latin typeface="Consolas" panose="020B0609020204030204" pitchFamily="49" charset="0"/>
              </a:rPr>
              <a:t>B </a:t>
            </a:r>
            <a:r>
              <a:rPr lang="es-CO" dirty="0" smtClean="0">
                <a:latin typeface="Consolas" panose="020B0609020204030204" pitchFamily="49" charset="0"/>
              </a:rPr>
              <a:t>co2 sustancia-química-seca)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F-9 (tengo-extintor-de co2)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F-6 </a:t>
            </a:r>
            <a:r>
              <a:rPr lang="es-CO" dirty="0">
                <a:latin typeface="Consolas" panose="020B0609020204030204" pitchFamily="49" charset="0"/>
              </a:rPr>
              <a:t>(extintores </a:t>
            </a:r>
            <a:r>
              <a:rPr lang="es-CO" dirty="0">
                <a:latin typeface="Consolas" panose="020B0609020204030204" pitchFamily="49" charset="0"/>
              </a:rPr>
              <a:t>C</a:t>
            </a:r>
            <a:r>
              <a:rPr lang="es-CO" dirty="0" smtClean="0">
                <a:latin typeface="Consolas" panose="020B0609020204030204" pitchFamily="49" charset="0"/>
              </a:rPr>
              <a:t> co2 espuma)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95920" y="710575"/>
            <a:ext cx="64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Se detecto extintor de tipo C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95920" y="1034007"/>
            <a:ext cx="64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Se detecto extintor de tipo B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90866"/>
              </p:ext>
            </p:extLst>
          </p:nvPr>
        </p:nvGraphicFramePr>
        <p:xfrm>
          <a:off x="517073" y="506187"/>
          <a:ext cx="3078847" cy="47954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120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B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72896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3669614" y="2903887"/>
            <a:ext cx="8522386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puedo-apagar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	(</a:t>
            </a:r>
            <a:r>
              <a:rPr lang="es-CO" sz="1200" dirty="0" smtClean="0">
                <a:latin typeface="Consolas" panose="020B0609020204030204" pitchFamily="49" charset="0"/>
              </a:rPr>
              <a:t>incendio-tipo ?tipo)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 ?tipo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(puedo-apagar))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"El incendio se puede apagar con el extintor de " ?x "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F-8 (incendio-tipo B)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F-11 (tengo-extintor B co2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2733"/>
              </p:ext>
            </p:extLst>
          </p:nvPr>
        </p:nvGraphicFramePr>
        <p:xfrm>
          <a:off x="517073" y="506187"/>
          <a:ext cx="3078847" cy="51642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120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B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72896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(puedo-apagar)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53842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3669614" y="2903887"/>
            <a:ext cx="8522386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puedo-apagar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	(</a:t>
            </a:r>
            <a:r>
              <a:rPr lang="es-CO" sz="1200" dirty="0" smtClean="0">
                <a:latin typeface="Consolas" panose="020B0609020204030204" pitchFamily="49" charset="0"/>
              </a:rPr>
              <a:t>incendio-tipo ?tipo)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 ?tipo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(puedo-apagar))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"El incendio se puede apagar con el extintor de " ?x "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F-8 (incendio-tipo B)</a:t>
            </a:r>
            <a:endParaRPr lang="es-CO" dirty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F-11 (tengo-extintor B co2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95920" y="664187"/>
            <a:ext cx="51536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El incendio se puede apagar con el extintor de co2 de tipo B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2733"/>
              </p:ext>
            </p:extLst>
          </p:nvPr>
        </p:nvGraphicFramePr>
        <p:xfrm>
          <a:off x="517073" y="506187"/>
          <a:ext cx="3078847" cy="51642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F-10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C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120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 B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72896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(puedo-apagar)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53842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310182" y="1153228"/>
            <a:ext cx="3437172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vivir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(puedo-apagar)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</a:t>
            </a:r>
            <a:r>
              <a:rPr lang="es-CO" sz="1200" dirty="0" err="1" smtClean="0">
                <a:latin typeface="Consolas" panose="020B0609020204030204" pitchFamily="49" charset="0"/>
              </a:rPr>
              <a:t>Viviras</a:t>
            </a:r>
            <a:r>
              <a:rPr lang="es-CO" sz="1200" dirty="0" smtClean="0">
                <a:latin typeface="Consolas" panose="020B0609020204030204" pitchFamily="49" charset="0"/>
              </a:rPr>
              <a:t>"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96927" y="2441995"/>
            <a:ext cx="51536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err="1" smtClean="0">
                <a:latin typeface="Consolas" panose="020B0609020204030204" pitchFamily="49" charset="0"/>
              </a:rPr>
              <a:t>Viviras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81721" y="507319"/>
            <a:ext cx="4065814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inicio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initial-fact</a:t>
            </a:r>
            <a:r>
              <a:rPr lang="es-CO" sz="1200" dirty="0" smtClean="0">
                <a:latin typeface="Consolas" panose="020B0609020204030204" pitchFamily="49" charset="0"/>
              </a:rPr>
              <a:t>)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	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"Que se quema? "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(se-quema (</a:t>
            </a:r>
            <a:r>
              <a:rPr lang="es-CO" sz="1200" dirty="0" err="1" smtClean="0">
                <a:latin typeface="Consolas" panose="020B0609020204030204" pitchFamily="49" charset="0"/>
              </a:rPr>
              <a:t>read</a:t>
            </a:r>
            <a:r>
              <a:rPr lang="es-CO" sz="1200" dirty="0" smtClean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20463" y="1258566"/>
            <a:ext cx="5411560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(</a:t>
            </a:r>
            <a:r>
              <a:rPr lang="es-CO" sz="1200" dirty="0" err="1">
                <a:latin typeface="Consolas" panose="020B0609020204030204" pitchFamily="49" charset="0"/>
              </a:rPr>
              <a:t>defrule</a:t>
            </a:r>
            <a:r>
              <a:rPr lang="es-CO" sz="1200" dirty="0">
                <a:latin typeface="Consolas" panose="020B0609020204030204" pitchFamily="49" charset="0"/>
              </a:rPr>
              <a:t> tipo-incendio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(se-quema ?material)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(materiales ?tipo $? ?material </a:t>
            </a:r>
            <a:r>
              <a:rPr lang="es-CO" sz="1200" dirty="0" smtClean="0">
                <a:latin typeface="Consolas" panose="020B0609020204030204" pitchFamily="49" charset="0"/>
              </a:rPr>
              <a:t>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  <a:endParaRPr lang="es-CO" sz="1200" dirty="0">
              <a:latin typeface="Consolas" panose="020B0609020204030204" pitchFamily="49" charset="0"/>
            </a:endParaRP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(incendio-tipo ?tipo))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"Hay un incendio de tipo " ?tipo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"De que es el extintor?"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(tengo-extintor-de (</a:t>
            </a:r>
            <a:r>
              <a:rPr lang="es-CO" sz="1200" dirty="0" err="1">
                <a:latin typeface="Consolas" panose="020B0609020204030204" pitchFamily="49" charset="0"/>
              </a:rPr>
              <a:t>read</a:t>
            </a:r>
            <a:r>
              <a:rPr lang="es-CO" sz="1200" dirty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1721" y="2320394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09637" y="3826249"/>
            <a:ext cx="8522386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puedo-apagar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(incendio-tipo ?tipo)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 ?tipo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(puedo-apagar))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"El incendio se puede apagar con el extintor de " ?x "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1721" y="5332104"/>
            <a:ext cx="3437172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vivir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(puedo-apagar)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</a:t>
            </a:r>
            <a:r>
              <a:rPr lang="es-CO" sz="1200" dirty="0" err="1" smtClean="0">
                <a:latin typeface="Consolas" panose="020B0609020204030204" pitchFamily="49" charset="0"/>
              </a:rPr>
              <a:t>Viviras</a:t>
            </a:r>
            <a:r>
              <a:rPr lang="es-CO" sz="1200" dirty="0" smtClean="0">
                <a:latin typeface="Consolas" panose="020B0609020204030204" pitchFamily="49" charset="0"/>
              </a:rPr>
              <a:t>"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cxnSp>
        <p:nvCxnSpPr>
          <p:cNvPr id="14" name="Conector angular 13"/>
          <p:cNvCxnSpPr>
            <a:endCxn id="9" idx="0"/>
          </p:cNvCxnSpPr>
          <p:nvPr/>
        </p:nvCxnSpPr>
        <p:spPr>
          <a:xfrm>
            <a:off x="4564076" y="725570"/>
            <a:ext cx="4662167" cy="53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0" idx="0"/>
          </p:cNvCxnSpPr>
          <p:nvPr/>
        </p:nvCxnSpPr>
        <p:spPr>
          <a:xfrm rot="10800000" flipV="1">
            <a:off x="3259293" y="1929660"/>
            <a:ext cx="3261171" cy="390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endCxn id="11" idx="1"/>
          </p:cNvCxnSpPr>
          <p:nvPr/>
        </p:nvCxnSpPr>
        <p:spPr>
          <a:xfrm>
            <a:off x="2178427" y="3705391"/>
            <a:ext cx="1231210" cy="81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1" idx="2"/>
            <a:endCxn id="13" idx="3"/>
          </p:cNvCxnSpPr>
          <p:nvPr/>
        </p:nvCxnSpPr>
        <p:spPr>
          <a:xfrm rot="5400000">
            <a:off x="5430516" y="3599622"/>
            <a:ext cx="628692" cy="385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00348"/>
              </p:ext>
            </p:extLst>
          </p:nvPr>
        </p:nvGraphicFramePr>
        <p:xfrm>
          <a:off x="517073" y="506187"/>
          <a:ext cx="3078847" cy="2951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b="1" dirty="0" err="1" smtClean="0"/>
                        <a:t>Facts</a:t>
                      </a:r>
                      <a:r>
                        <a:rPr lang="es-CO" sz="1700" b="1" dirty="0" smtClean="0"/>
                        <a:t> (Hechos)</a:t>
                      </a:r>
                      <a:endParaRPr lang="es-CO" sz="1700" b="1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36789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b="1" dirty="0" smtClean="0"/>
                        <a:t>Rules</a:t>
                      </a:r>
                      <a:r>
                        <a:rPr lang="es-CO" sz="1700" b="1" baseline="0" dirty="0" smtClean="0"/>
                        <a:t> (Reglas)</a:t>
                      </a:r>
                      <a:endParaRPr lang="es-CO" sz="1700" b="1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Inicio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996418" y="759280"/>
            <a:ext cx="2841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clips –f programa.clp</a:t>
            </a:r>
          </a:p>
          <a:p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CLIPS&gt;(</a:t>
            </a:r>
            <a:r>
              <a:rPr lang="es-CO" dirty="0" err="1" smtClean="0">
                <a:latin typeface="Consolas" panose="020B0609020204030204" pitchFamily="49" charset="0"/>
              </a:rPr>
              <a:t>reset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CLIPS&gt;(</a:t>
            </a:r>
            <a:r>
              <a:rPr lang="es-CO" dirty="0" err="1" smtClean="0">
                <a:latin typeface="Consolas" panose="020B0609020204030204" pitchFamily="49" charset="0"/>
              </a:rPr>
              <a:t>facts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</a:p>
          <a:p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CLIPS&gt;(rules)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CLIPS&gt;(</a:t>
            </a:r>
            <a:r>
              <a:rPr lang="es-CO" dirty="0" err="1" smtClean="0">
                <a:latin typeface="Consolas" panose="020B0609020204030204" pitchFamily="49" charset="0"/>
              </a:rPr>
              <a:t>watch</a:t>
            </a:r>
            <a:r>
              <a:rPr lang="es-CO" dirty="0" smtClean="0">
                <a:latin typeface="Consolas" panose="020B0609020204030204" pitchFamily="49" charset="0"/>
              </a:rPr>
              <a:t> </a:t>
            </a:r>
            <a:r>
              <a:rPr lang="es-CO" dirty="0" err="1" smtClean="0">
                <a:latin typeface="Consolas" panose="020B0609020204030204" pitchFamily="49" charset="0"/>
              </a:rPr>
              <a:t>all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CLIPS&gt;(</a:t>
            </a:r>
            <a:r>
              <a:rPr lang="es-CO" dirty="0" err="1" smtClean="0">
                <a:latin typeface="Consolas" panose="020B0609020204030204" pitchFamily="49" charset="0"/>
              </a:rPr>
              <a:t>unwatch</a:t>
            </a:r>
            <a:r>
              <a:rPr lang="es-CO" dirty="0" smtClean="0">
                <a:latin typeface="Consolas" panose="020B0609020204030204" pitchFamily="49" charset="0"/>
              </a:rPr>
              <a:t> </a:t>
            </a:r>
            <a:r>
              <a:rPr lang="es-CO" dirty="0" err="1" smtClean="0">
                <a:latin typeface="Consolas" panose="020B0609020204030204" pitchFamily="49" charset="0"/>
              </a:rPr>
              <a:t>all</a:t>
            </a:r>
            <a:r>
              <a:rPr lang="es-CO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4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7288"/>
              </p:ext>
            </p:extLst>
          </p:nvPr>
        </p:nvGraphicFramePr>
        <p:xfrm>
          <a:off x="517073" y="506187"/>
          <a:ext cx="3078847" cy="2951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996418" y="759280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CLIPS&gt;(run)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96418" y="1661060"/>
            <a:ext cx="4065814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inicio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initial-fact</a:t>
            </a:r>
            <a:r>
              <a:rPr lang="es-CO" sz="1200" dirty="0" smtClean="0">
                <a:latin typeface="Consolas" panose="020B0609020204030204" pitchFamily="49" charset="0"/>
              </a:rPr>
              <a:t>)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	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"Que se quema? "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(se-quema (</a:t>
            </a:r>
            <a:r>
              <a:rPr lang="es-CO" sz="1200" dirty="0" err="1" smtClean="0">
                <a:latin typeface="Consolas" panose="020B0609020204030204" pitchFamily="49" charset="0"/>
              </a:rPr>
              <a:t>read</a:t>
            </a:r>
            <a:r>
              <a:rPr lang="es-CO" sz="1200" dirty="0" smtClean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96418" y="2933529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Que se quema?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gas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427"/>
              </p:ext>
            </p:extLst>
          </p:nvPr>
        </p:nvGraphicFramePr>
        <p:xfrm>
          <a:off x="517073" y="506187"/>
          <a:ext cx="3078847" cy="33198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595920" y="554429"/>
            <a:ext cx="5411560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(</a:t>
            </a:r>
            <a:r>
              <a:rPr lang="es-CO" sz="1200" dirty="0" err="1">
                <a:latin typeface="Consolas" panose="020B0609020204030204" pitchFamily="49" charset="0"/>
              </a:rPr>
              <a:t>defrule</a:t>
            </a:r>
            <a:r>
              <a:rPr lang="es-CO" sz="1200" dirty="0">
                <a:latin typeface="Consolas" panose="020B0609020204030204" pitchFamily="49" charset="0"/>
              </a:rPr>
              <a:t> tipo-incendio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(se-quema ?material)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(materiales ?tipo $? ?material </a:t>
            </a:r>
            <a:r>
              <a:rPr lang="es-CO" sz="1200" dirty="0" smtClean="0">
                <a:latin typeface="Consolas" panose="020B0609020204030204" pitchFamily="49" charset="0"/>
              </a:rPr>
              <a:t>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  <a:endParaRPr lang="es-CO" sz="1200" dirty="0">
              <a:latin typeface="Consolas" panose="020B0609020204030204" pitchFamily="49" charset="0"/>
            </a:endParaRP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(incendio-tipo ?tipo))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"Hay un incendio de tipo " ?tipo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"De que es el extintor?"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(tengo-extintor-de (</a:t>
            </a:r>
            <a:r>
              <a:rPr lang="es-CO" sz="1200" dirty="0" err="1">
                <a:latin typeface="Consolas" panose="020B0609020204030204" pitchFamily="49" charset="0"/>
              </a:rPr>
              <a:t>read</a:t>
            </a:r>
            <a:r>
              <a:rPr lang="es-CO" sz="1200" dirty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709547" y="2880022"/>
            <a:ext cx="54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F-7 (se-quema gas)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F-2 (materiales B aceite gas lubricante)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73027"/>
              </p:ext>
            </p:extLst>
          </p:nvPr>
        </p:nvGraphicFramePr>
        <p:xfrm>
          <a:off x="517073" y="506187"/>
          <a:ext cx="3078847" cy="36887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595920" y="554429"/>
            <a:ext cx="5411560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(</a:t>
            </a:r>
            <a:r>
              <a:rPr lang="es-CO" sz="1200" dirty="0" err="1">
                <a:latin typeface="Consolas" panose="020B0609020204030204" pitchFamily="49" charset="0"/>
              </a:rPr>
              <a:t>defrule</a:t>
            </a:r>
            <a:r>
              <a:rPr lang="es-CO" sz="1200" dirty="0">
                <a:latin typeface="Consolas" panose="020B0609020204030204" pitchFamily="49" charset="0"/>
              </a:rPr>
              <a:t> tipo-incendio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(se-quema ?material)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(materiales ?tipo $? ?material </a:t>
            </a:r>
            <a:r>
              <a:rPr lang="es-CO" sz="1200" dirty="0" smtClean="0">
                <a:latin typeface="Consolas" panose="020B0609020204030204" pitchFamily="49" charset="0"/>
              </a:rPr>
              <a:t>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  <a:endParaRPr lang="es-CO" sz="1200" dirty="0">
              <a:latin typeface="Consolas" panose="020B0609020204030204" pitchFamily="49" charset="0"/>
            </a:endParaRP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(incendio-tipo ?tipo))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"Hay un incendio de tipo " ?tipo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"De que es el extintor?"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(tengo-extintor-de (</a:t>
            </a:r>
            <a:r>
              <a:rPr lang="es-CO" sz="1200" dirty="0" err="1">
                <a:latin typeface="Consolas" panose="020B0609020204030204" pitchFamily="49" charset="0"/>
              </a:rPr>
              <a:t>read</a:t>
            </a:r>
            <a:r>
              <a:rPr lang="es-CO" sz="1200" dirty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09547" y="2880022"/>
            <a:ext cx="54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F-7 (se-quema gas)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F-2 (materiales B aceite gas lubricante)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09547" y="3638684"/>
            <a:ext cx="547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Hay un incendio de tipo B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De que es el extintor?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co2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4267"/>
              </p:ext>
            </p:extLst>
          </p:nvPr>
        </p:nvGraphicFramePr>
        <p:xfrm>
          <a:off x="517073" y="506187"/>
          <a:ext cx="3078847" cy="4057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3595920" y="554429"/>
            <a:ext cx="5411560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Consolas" panose="020B0609020204030204" pitchFamily="49" charset="0"/>
              </a:rPr>
              <a:t>(</a:t>
            </a:r>
            <a:r>
              <a:rPr lang="es-CO" sz="1200" dirty="0" err="1">
                <a:latin typeface="Consolas" panose="020B0609020204030204" pitchFamily="49" charset="0"/>
              </a:rPr>
              <a:t>defrule</a:t>
            </a:r>
            <a:r>
              <a:rPr lang="es-CO" sz="1200" dirty="0">
                <a:latin typeface="Consolas" panose="020B0609020204030204" pitchFamily="49" charset="0"/>
              </a:rPr>
              <a:t> tipo-incendio	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(se-quema ?material)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(materiales ?tipo $? ?material </a:t>
            </a:r>
            <a:r>
              <a:rPr lang="es-CO" sz="1200" dirty="0" smtClean="0">
                <a:latin typeface="Consolas" panose="020B0609020204030204" pitchFamily="49" charset="0"/>
              </a:rPr>
              <a:t>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  <a:endParaRPr lang="es-CO" sz="1200" dirty="0">
              <a:latin typeface="Consolas" panose="020B0609020204030204" pitchFamily="49" charset="0"/>
            </a:endParaRP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(incendio-tipo ?tipo))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"Hay un incendio de tipo " ?tipo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printout</a:t>
            </a:r>
            <a:r>
              <a:rPr lang="es-CO" sz="1200" dirty="0">
                <a:latin typeface="Consolas" panose="020B0609020204030204" pitchFamily="49" charset="0"/>
              </a:rPr>
              <a:t> t "De que es el extintor?" </a:t>
            </a:r>
            <a:r>
              <a:rPr lang="es-CO" sz="1200" dirty="0" err="1">
                <a:latin typeface="Consolas" panose="020B0609020204030204" pitchFamily="49" charset="0"/>
              </a:rPr>
              <a:t>crlf</a:t>
            </a:r>
            <a:r>
              <a:rPr lang="es-CO" sz="1200" dirty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(</a:t>
            </a:r>
            <a:r>
              <a:rPr lang="es-CO" sz="1200" dirty="0" err="1">
                <a:latin typeface="Consolas" panose="020B0609020204030204" pitchFamily="49" charset="0"/>
              </a:rPr>
              <a:t>assert</a:t>
            </a:r>
            <a:r>
              <a:rPr lang="es-CO" sz="1200" dirty="0">
                <a:latin typeface="Consolas" panose="020B0609020204030204" pitchFamily="49" charset="0"/>
              </a:rPr>
              <a:t> (tengo-extintor-de (</a:t>
            </a:r>
            <a:r>
              <a:rPr lang="es-CO" sz="1200" dirty="0" err="1">
                <a:latin typeface="Consolas" panose="020B0609020204030204" pitchFamily="49" charset="0"/>
              </a:rPr>
              <a:t>read</a:t>
            </a:r>
            <a:r>
              <a:rPr lang="es-CO" sz="1200" dirty="0">
                <a:latin typeface="Consolas" panose="020B0609020204030204" pitchFamily="49" charset="0"/>
              </a:rPr>
              <a:t>)))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09547" y="2880022"/>
            <a:ext cx="54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F-7 (se-quema gas)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F-2 (materiales B aceite gas lubricante)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09547" y="3638684"/>
            <a:ext cx="5470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Hay un incendio de tipo B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De que es el extintor?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co2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4267"/>
              </p:ext>
            </p:extLst>
          </p:nvPr>
        </p:nvGraphicFramePr>
        <p:xfrm>
          <a:off x="517073" y="506187"/>
          <a:ext cx="3078847" cy="4057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36442" y="2901308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36442" y="5210165"/>
            <a:ext cx="64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F-9 (tengo-extintor-de co2)</a:t>
            </a:r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F-5 (extintores </a:t>
            </a:r>
            <a:r>
              <a:rPr lang="es-CO" dirty="0" smtClean="0">
                <a:latin typeface="Consolas" panose="020B0609020204030204" pitchFamily="49" charset="0"/>
              </a:rPr>
              <a:t>B </a:t>
            </a:r>
            <a:r>
              <a:rPr lang="es-CO" dirty="0" smtClean="0">
                <a:latin typeface="Consolas" panose="020B0609020204030204" pitchFamily="49" charset="0"/>
              </a:rPr>
              <a:t>co2 sustancia-química-seca)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F-9 (tengo-extintor-de co2)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F-6 </a:t>
            </a:r>
            <a:r>
              <a:rPr lang="es-CO" dirty="0">
                <a:latin typeface="Consolas" panose="020B0609020204030204" pitchFamily="49" charset="0"/>
              </a:rPr>
              <a:t>(extintores </a:t>
            </a:r>
            <a:r>
              <a:rPr lang="es-CO" dirty="0">
                <a:latin typeface="Consolas" panose="020B0609020204030204" pitchFamily="49" charset="0"/>
              </a:rPr>
              <a:t>C</a:t>
            </a:r>
            <a:r>
              <a:rPr lang="es-CO" dirty="0" smtClean="0">
                <a:latin typeface="Consolas" panose="020B0609020204030204" pitchFamily="49" charset="0"/>
              </a:rPr>
              <a:t> co2 espuma)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4267"/>
              </p:ext>
            </p:extLst>
          </p:nvPr>
        </p:nvGraphicFramePr>
        <p:xfrm>
          <a:off x="517073" y="506187"/>
          <a:ext cx="3078847" cy="4057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8934">
                  <a:extLst>
                    <a:ext uri="{9D8B030D-6E8A-4147-A177-3AD203B41FA5}">
                      <a16:colId xmlns:a16="http://schemas.microsoft.com/office/drawing/2014/main" val="1372866944"/>
                    </a:ext>
                  </a:extLst>
                </a:gridCol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 gridSpan="2">
                  <a:txBody>
                    <a:bodyPr/>
                    <a:lstStyle/>
                    <a:p>
                      <a:pPr algn="ctr"/>
                      <a:r>
                        <a:rPr lang="es-CO" sz="1700" dirty="0" err="1" smtClean="0"/>
                        <a:t>Facts</a:t>
                      </a:r>
                      <a:r>
                        <a:rPr lang="es-CO" sz="1700" dirty="0" smtClean="0"/>
                        <a:t> (Hechos)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F-0</a:t>
                      </a:r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</a:t>
                      </a:r>
                      <a:r>
                        <a:rPr lang="es-CO" sz="1100" b="1" u="none" strike="noStrike" dirty="0" err="1">
                          <a:effectLst/>
                        </a:rPr>
                        <a:t>initial-fact</a:t>
                      </a:r>
                      <a:r>
                        <a:rPr lang="es-CO" sz="1100" b="1" u="none" strike="noStrike" dirty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F-1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A papel madera tela)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F-2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(materiales B aceite gas lubricante)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F-3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effectLst/>
                        </a:rPr>
                        <a:t>(materiales C magnesio sodio potasio)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F-4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A agua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02688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F-5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B co2 sustancia-</a:t>
                      </a:r>
                      <a:r>
                        <a:rPr lang="es-CO" sz="1100" b="1" u="none" strike="noStrike" dirty="0" err="1">
                          <a:effectLst/>
                        </a:rPr>
                        <a:t>quimica</a:t>
                      </a:r>
                      <a:r>
                        <a:rPr lang="es-CO" sz="1100" b="1" u="none" strike="noStrike" dirty="0">
                          <a:effectLst/>
                        </a:rPr>
                        <a:t>-seca)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23341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F-6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(extintores C co2 espuma</a:t>
                      </a:r>
                      <a:r>
                        <a:rPr lang="es-CO" sz="1100" b="1" u="none" strike="noStrike" dirty="0" smtClean="0">
                          <a:effectLst/>
                        </a:rPr>
                        <a:t>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9028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F-7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(se-quema gas)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54812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F-8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(incendio-tipo B)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965630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r>
                        <a:rPr lang="es-CO" sz="1100" b="1" dirty="0" smtClean="0"/>
                        <a:t>F-9</a:t>
                      </a:r>
                      <a:endParaRPr lang="es-CO" sz="1100" b="1" dirty="0"/>
                    </a:p>
                  </a:txBody>
                  <a:tcPr marL="88111" marR="88111" marT="44055" marB="4405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(tengo-extintor-de</a:t>
                      </a:r>
                      <a:r>
                        <a:rPr lang="es-CO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co2)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95602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6110"/>
              </p:ext>
            </p:extLst>
          </p:nvPr>
        </p:nvGraphicFramePr>
        <p:xfrm>
          <a:off x="9050560" y="554429"/>
          <a:ext cx="2579913" cy="2213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9913">
                  <a:extLst>
                    <a:ext uri="{9D8B030D-6E8A-4147-A177-3AD203B41FA5}">
                      <a16:colId xmlns:a16="http://schemas.microsoft.com/office/drawing/2014/main" val="980784001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ctr"/>
                      <a:r>
                        <a:rPr lang="es-CO" sz="1700" dirty="0" smtClean="0"/>
                        <a:t>Rules</a:t>
                      </a:r>
                      <a:r>
                        <a:rPr lang="es-CO" sz="1700" baseline="0" dirty="0" smtClean="0"/>
                        <a:t> (Reglas)</a:t>
                      </a:r>
                      <a:endParaRPr lang="es-CO" sz="1700" dirty="0"/>
                    </a:p>
                  </a:txBody>
                  <a:tcPr marL="88111" marR="88111" marT="44055" marB="44055"/>
                </a:tc>
                <a:extLst>
                  <a:ext uri="{0D108BD9-81ED-4DB2-BD59-A6C34878D82A}">
                    <a16:rowId xmlns:a16="http://schemas.microsoft.com/office/drawing/2014/main" val="3102663669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CO" sz="1100" b="1" u="none" strike="noStrike" kern="1200" dirty="0" smtClean="0">
                          <a:effectLst/>
                        </a:rPr>
                        <a:t>Inicio</a:t>
                      </a:r>
                      <a:endParaRPr lang="es-CO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039656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Tipo-incendio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677027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Tipo-extintor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43133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Puedo-apagar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5973763"/>
                  </a:ext>
                </a:extLst>
              </a:tr>
              <a:tr h="3688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 smtClean="0">
                          <a:effectLst/>
                        </a:rPr>
                        <a:t>Vivir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313549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36442" y="2901308"/>
            <a:ext cx="5755141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defrule</a:t>
            </a:r>
            <a:r>
              <a:rPr lang="es-CO" sz="1200" dirty="0" smtClean="0">
                <a:latin typeface="Consolas" panose="020B0609020204030204" pitchFamily="49" charset="0"/>
              </a:rPr>
              <a:t> tipo-extintor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(tengo-extintor-de ?x)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(extintores ?tipo $? ?x $?)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=&gt;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assert</a:t>
            </a:r>
            <a:r>
              <a:rPr lang="es-CO" sz="1200" dirty="0" smtClean="0">
                <a:latin typeface="Consolas" panose="020B0609020204030204" pitchFamily="49" charset="0"/>
              </a:rPr>
              <a:t> (tengo-extintor ?tipo ?x))</a:t>
            </a:r>
          </a:p>
          <a:p>
            <a:r>
              <a:rPr lang="es-CO" sz="1200" dirty="0">
                <a:latin typeface="Consolas" panose="020B0609020204030204" pitchFamily="49" charset="0"/>
              </a:rPr>
              <a:t>	</a:t>
            </a:r>
            <a:r>
              <a:rPr lang="es-CO" sz="1200" dirty="0" smtClean="0">
                <a:latin typeface="Consolas" panose="020B0609020204030204" pitchFamily="49" charset="0"/>
              </a:rPr>
              <a:t>(</a:t>
            </a:r>
            <a:r>
              <a:rPr lang="es-CO" sz="1200" dirty="0" err="1" smtClean="0">
                <a:latin typeface="Consolas" panose="020B0609020204030204" pitchFamily="49" charset="0"/>
              </a:rPr>
              <a:t>printout</a:t>
            </a:r>
            <a:r>
              <a:rPr lang="es-CO" sz="1200" dirty="0" smtClean="0">
                <a:latin typeface="Consolas" panose="020B0609020204030204" pitchFamily="49" charset="0"/>
              </a:rPr>
              <a:t> t "Se detecto  extintor de tipo " ?tipo </a:t>
            </a:r>
            <a:r>
              <a:rPr lang="es-CO" sz="1200" dirty="0" err="1" smtClean="0">
                <a:latin typeface="Consolas" panose="020B0609020204030204" pitchFamily="49" charset="0"/>
              </a:rPr>
              <a:t>crlf</a:t>
            </a:r>
            <a:r>
              <a:rPr lang="es-CO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s-CO" sz="1200" dirty="0" smtClean="0">
                <a:latin typeface="Consolas" panose="020B0609020204030204" pitchFamily="49" charset="0"/>
              </a:rPr>
              <a:t>)</a:t>
            </a:r>
            <a:endParaRPr lang="es-CO" sz="12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36442" y="5210165"/>
            <a:ext cx="64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onsolas" panose="020B0609020204030204" pitchFamily="49" charset="0"/>
              </a:rPr>
              <a:t>F-9 (tengo-extintor-de co2)</a:t>
            </a:r>
            <a:endParaRPr lang="es-CO" dirty="0" smtClean="0">
              <a:latin typeface="Consolas" panose="020B0609020204030204" pitchFamily="49" charset="0"/>
            </a:endParaRPr>
          </a:p>
          <a:p>
            <a:r>
              <a:rPr lang="es-CO" dirty="0" smtClean="0">
                <a:latin typeface="Consolas" panose="020B0609020204030204" pitchFamily="49" charset="0"/>
              </a:rPr>
              <a:t>F-5 (extintores </a:t>
            </a:r>
            <a:r>
              <a:rPr lang="es-CO" dirty="0" smtClean="0">
                <a:latin typeface="Consolas" panose="020B0609020204030204" pitchFamily="49" charset="0"/>
              </a:rPr>
              <a:t>B </a:t>
            </a:r>
            <a:r>
              <a:rPr lang="es-CO" dirty="0" smtClean="0">
                <a:latin typeface="Consolas" panose="020B0609020204030204" pitchFamily="49" charset="0"/>
              </a:rPr>
              <a:t>co2 sustancia-química-seca)</a:t>
            </a:r>
            <a:endParaRPr lang="es-CO" dirty="0">
              <a:latin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6442" y="4563834"/>
            <a:ext cx="54703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F-9 (tengo-extintor-de co2)</a:t>
            </a:r>
          </a:p>
          <a:p>
            <a:r>
              <a:rPr lang="es-CO" dirty="0" smtClean="0">
                <a:latin typeface="Consolas" panose="020B0609020204030204" pitchFamily="49" charset="0"/>
              </a:rPr>
              <a:t>F-6 </a:t>
            </a:r>
            <a:r>
              <a:rPr lang="es-CO" dirty="0">
                <a:latin typeface="Consolas" panose="020B0609020204030204" pitchFamily="49" charset="0"/>
              </a:rPr>
              <a:t>(extintores </a:t>
            </a:r>
            <a:r>
              <a:rPr lang="es-CO" dirty="0">
                <a:latin typeface="Consolas" panose="020B0609020204030204" pitchFamily="49" charset="0"/>
              </a:rPr>
              <a:t>C</a:t>
            </a:r>
            <a:r>
              <a:rPr lang="es-CO" dirty="0" smtClean="0">
                <a:latin typeface="Consolas" panose="020B0609020204030204" pitchFamily="49" charset="0"/>
              </a:rPr>
              <a:t> co2 espuma)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1362</Words>
  <Application>Microsoft Office PowerPoint</Application>
  <PresentationFormat>Panorámica</PresentationFormat>
  <Paragraphs>538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de Office</vt:lpstr>
      <vt:lpstr>Clips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Amaury Ortega</dc:creator>
  <cp:lastModifiedBy>Amaury Ortega</cp:lastModifiedBy>
  <cp:revision>23</cp:revision>
  <dcterms:created xsi:type="dcterms:W3CDTF">2017-04-05T20:56:31Z</dcterms:created>
  <dcterms:modified xsi:type="dcterms:W3CDTF">2017-04-06T18:33:22Z</dcterms:modified>
</cp:coreProperties>
</file>