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Archivo Black" charset="1" panose="020B0A03020202020B04"/>
      <p:regular r:id="rId20"/>
    </p:embeddedFont>
    <p:embeddedFont>
      <p:font typeface="Bebas Neue" charset="1" panose="00000500000000000000"/>
      <p:regular r:id="rId21"/>
    </p:embeddedFont>
    <p:embeddedFont>
      <p:font typeface="Inter" charset="1" panose="020B0502030000000004"/>
      <p:regular r:id="rId22"/>
    </p:embeddedFont>
    <p:embeddedFont>
      <p:font typeface="Garet Bold" charset="1" panose="00000000000000000000"/>
      <p:regular r:id="rId23"/>
    </p:embeddedFont>
    <p:embeddedFont>
      <p:font typeface="Inter Bold" charset="1" panose="020B08020300000000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jpeg" Type="http://schemas.openxmlformats.org/officeDocument/2006/relationships/image"/><Relationship Id="rId4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9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91036"/>
            <a:ext cx="16285488" cy="10287000"/>
          </a:xfrm>
          <a:custGeom>
            <a:avLst/>
            <a:gdLst/>
            <a:ahLst/>
            <a:cxnLst/>
            <a:rect r="r" b="b" t="t" l="l"/>
            <a:pathLst>
              <a:path h="10287000" w="16285488">
                <a:moveTo>
                  <a:pt x="0" y="0"/>
                </a:moveTo>
                <a:lnTo>
                  <a:pt x="16285488" y="0"/>
                </a:lnTo>
                <a:lnTo>
                  <a:pt x="1628548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6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926065" y="9609919"/>
            <a:ext cx="979337" cy="93337"/>
            <a:chOff x="0" y="0"/>
            <a:chExt cx="1305783" cy="12445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24450" cy="124450"/>
              <a:chOff x="0" y="0"/>
              <a:chExt cx="6350000" cy="63500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0">
              <a:off x="298680" y="0"/>
              <a:ext cx="124450" cy="124450"/>
              <a:chOff x="0" y="0"/>
              <a:chExt cx="6350000" cy="63500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8" id="8"/>
            <p:cNvGrpSpPr/>
            <p:nvPr/>
          </p:nvGrpSpPr>
          <p:grpSpPr>
            <a:xfrm rot="0">
              <a:off x="592177" y="0"/>
              <a:ext cx="124450" cy="124450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0">
              <a:off x="886750" y="0"/>
              <a:ext cx="124450" cy="124450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12" id="12"/>
            <p:cNvGrpSpPr/>
            <p:nvPr/>
          </p:nvGrpSpPr>
          <p:grpSpPr>
            <a:xfrm rot="0">
              <a:off x="1181333" y="0"/>
              <a:ext cx="124450" cy="124450"/>
              <a:chOff x="0" y="0"/>
              <a:chExt cx="6350000" cy="63500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sp>
        <p:nvSpPr>
          <p:cNvPr name="Freeform 14" id="14"/>
          <p:cNvSpPr/>
          <p:nvPr/>
        </p:nvSpPr>
        <p:spPr>
          <a:xfrm flipH="false" flipV="false" rot="0">
            <a:off x="7841958" y="5217028"/>
            <a:ext cx="2604084" cy="2604084"/>
          </a:xfrm>
          <a:custGeom>
            <a:avLst/>
            <a:gdLst/>
            <a:ahLst/>
            <a:cxnLst/>
            <a:rect r="r" b="b" t="t" l="l"/>
            <a:pathLst>
              <a:path h="2604084" w="2604084">
                <a:moveTo>
                  <a:pt x="0" y="0"/>
                </a:moveTo>
                <a:lnTo>
                  <a:pt x="2604084" y="0"/>
                </a:lnTo>
                <a:lnTo>
                  <a:pt x="2604084" y="2604084"/>
                </a:lnTo>
                <a:lnTo>
                  <a:pt x="0" y="26040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574360" y="1931594"/>
            <a:ext cx="11139280" cy="2904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60"/>
              </a:lnSpc>
            </a:pPr>
            <a:r>
              <a:rPr lang="en-US" sz="16900" spc="777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ROARER</a:t>
            </a:r>
          </a:p>
        </p:txBody>
      </p:sp>
      <p:sp>
        <p:nvSpPr>
          <p:cNvPr name="TextBox 16" id="16"/>
          <p:cNvSpPr txBox="true"/>
          <p:nvPr/>
        </p:nvSpPr>
        <p:spPr>
          <a:xfrm rot="-5400000">
            <a:off x="14220311" y="4992873"/>
            <a:ext cx="5904119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spc="982">
                <a:solidFill>
                  <a:srgbClr val="5E5E5E"/>
                </a:solidFill>
                <a:latin typeface="Bebas Neue"/>
                <a:ea typeface="Bebas Neue"/>
                <a:cs typeface="Bebas Neue"/>
                <a:sym typeface="Bebas Neue"/>
              </a:rPr>
              <a:t>2025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338045" y="7593147"/>
            <a:ext cx="7611910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 spc="459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HACKATON PROJECT TEAM 20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21050" y="7678884"/>
            <a:ext cx="2639318" cy="1931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Hayet DERDOUR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Juliette MYLLE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Amaury TISSOT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Abdessamad BENNOUF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Hedi MATHLOUTHI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Berenger AKODO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Nathan BARBIER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0609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84554" y="3808237"/>
            <a:ext cx="13118891" cy="1523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6"/>
              </a:lnSpc>
            </a:pPr>
            <a:r>
              <a:rPr lang="en-US" sz="4700" spc="502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DÉMONSTRATION – APPLICATION (FRONT &amp; BACK)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0609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84554" y="4381627"/>
            <a:ext cx="13118891" cy="761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6"/>
              </a:lnSpc>
            </a:pPr>
            <a:r>
              <a:rPr lang="en-US" sz="4700" spc="502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DÉMONSTRATION – IA EN ACTION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9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5916" y="5397354"/>
            <a:ext cx="3927332" cy="4052238"/>
          </a:xfrm>
          <a:custGeom>
            <a:avLst/>
            <a:gdLst/>
            <a:ahLst/>
            <a:cxnLst/>
            <a:rect r="r" b="b" t="t" l="l"/>
            <a:pathLst>
              <a:path h="4052238" w="3927332">
                <a:moveTo>
                  <a:pt x="0" y="0"/>
                </a:moveTo>
                <a:lnTo>
                  <a:pt x="3927333" y="0"/>
                </a:lnTo>
                <a:lnTo>
                  <a:pt x="3927333" y="4052239"/>
                </a:lnTo>
                <a:lnTo>
                  <a:pt x="0" y="40522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6" t="0" r="-31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77783" y="785439"/>
            <a:ext cx="3940609" cy="4013808"/>
          </a:xfrm>
          <a:custGeom>
            <a:avLst/>
            <a:gdLst/>
            <a:ahLst/>
            <a:cxnLst/>
            <a:rect r="r" b="b" t="t" l="l"/>
            <a:pathLst>
              <a:path h="4013808" w="3940609">
                <a:moveTo>
                  <a:pt x="0" y="0"/>
                </a:moveTo>
                <a:lnTo>
                  <a:pt x="3940610" y="0"/>
                </a:lnTo>
                <a:lnTo>
                  <a:pt x="3940610" y="4013808"/>
                </a:lnTo>
                <a:lnTo>
                  <a:pt x="0" y="40138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30" r="0" b="-33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723614" y="3622890"/>
            <a:ext cx="1820582" cy="0"/>
          </a:xfrm>
          <a:prstGeom prst="line">
            <a:avLst/>
          </a:prstGeom>
          <a:ln cap="flat" w="19050">
            <a:solidFill>
              <a:srgbClr val="F271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723614" y="1098540"/>
            <a:ext cx="7852605" cy="869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12"/>
              </a:lnSpc>
            </a:pPr>
            <a:r>
              <a:rPr lang="en-US" sz="5400" spc="577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CONCLUSION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3614" y="2433310"/>
            <a:ext cx="6094779" cy="688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6"/>
              </a:lnSpc>
            </a:pPr>
            <a:r>
              <a:rPr lang="en-US" sz="4004" spc="124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Améliorations futures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3614" y="4761147"/>
            <a:ext cx="12862892" cy="1934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6" indent="-237488" lvl="1">
              <a:lnSpc>
                <a:spcPts val="3079"/>
              </a:lnSpc>
              <a:buFont typeface="Arial"/>
              <a:buChar char="•"/>
            </a:pPr>
            <a:r>
              <a:rPr lang="en-US" sz="2199" spc="246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Amélioration d</a:t>
            </a:r>
            <a:r>
              <a:rPr lang="en-US" sz="2199" spc="246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e la précision du modèle</a:t>
            </a:r>
            <a:r>
              <a:rPr lang="en-US" sz="2199" spc="246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 IA</a:t>
            </a:r>
          </a:p>
          <a:p>
            <a:pPr algn="l" marL="474976" indent="-237488" lvl="1">
              <a:lnSpc>
                <a:spcPts val="3079"/>
              </a:lnSpc>
              <a:buFont typeface="Arial"/>
              <a:buChar char="•"/>
            </a:pPr>
            <a:r>
              <a:rPr lang="en-US" sz="2199" spc="246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Ajout d’u</a:t>
            </a:r>
            <a:r>
              <a:rPr lang="en-US" sz="2199" spc="246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ne reconnaissance voca</a:t>
            </a:r>
            <a:r>
              <a:rPr lang="en-US" sz="2199" spc="246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le des émotions</a:t>
            </a:r>
          </a:p>
          <a:p>
            <a:pPr algn="l" marL="474976" indent="-237488" lvl="1">
              <a:lnSpc>
                <a:spcPts val="3079"/>
              </a:lnSpc>
              <a:buFont typeface="Arial"/>
              <a:buChar char="•"/>
            </a:pPr>
            <a:r>
              <a:rPr lang="en-US" sz="2199" spc="246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Développem</a:t>
            </a:r>
            <a:r>
              <a:rPr lang="en-US" sz="2199" spc="246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ent d’une application mobile</a:t>
            </a:r>
          </a:p>
          <a:p>
            <a:pPr algn="l" marL="474976" indent="-237488" lvl="1">
              <a:lnSpc>
                <a:spcPts val="3079"/>
              </a:lnSpc>
              <a:buFont typeface="Arial"/>
              <a:buChar char="•"/>
            </a:pPr>
            <a:r>
              <a:rPr lang="en-US" sz="2199" spc="246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Optimisation des performances (temps de réponse, gestion des ressources)</a:t>
            </a:r>
          </a:p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 spc="246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Sécurité renforcée (protection des données et gestion des accès)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48" t="0" r="-448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8049560" y="9116683"/>
            <a:ext cx="2343436" cy="0"/>
          </a:xfrm>
          <a:prstGeom prst="line">
            <a:avLst/>
          </a:prstGeom>
          <a:ln cap="rnd" w="66675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772427" y="2563968"/>
            <a:ext cx="2382550" cy="2579532"/>
          </a:xfrm>
          <a:custGeom>
            <a:avLst/>
            <a:gdLst/>
            <a:ahLst/>
            <a:cxnLst/>
            <a:rect r="r" b="b" t="t" l="l"/>
            <a:pathLst>
              <a:path h="2579532" w="2382550">
                <a:moveTo>
                  <a:pt x="0" y="0"/>
                </a:moveTo>
                <a:lnTo>
                  <a:pt x="2382550" y="0"/>
                </a:lnTo>
                <a:lnTo>
                  <a:pt x="2382550" y="2579532"/>
                </a:lnTo>
                <a:lnTo>
                  <a:pt x="0" y="25795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195503" y="971550"/>
            <a:ext cx="3896994" cy="764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8"/>
              </a:lnSpc>
            </a:pPr>
            <a:r>
              <a:rPr lang="en-US" sz="4700" spc="526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THE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831005" y="1526159"/>
            <a:ext cx="13627547" cy="3641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</a:pPr>
            <a:r>
              <a:rPr lang="en-US" sz="10400" spc="988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CONCLUSION</a:t>
            </a:r>
          </a:p>
          <a:p>
            <a:pPr algn="ctr">
              <a:lnSpc>
                <a:spcPts val="1456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751102" y="4493000"/>
            <a:ext cx="10785796" cy="1828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4"/>
              </a:lnSpc>
              <a:spcBef>
                <a:spcPct val="0"/>
              </a:spcBef>
            </a:pPr>
            <a:r>
              <a:rPr lang="en-US" sz="3800" spc="406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lang="en-US" sz="3800" spc="406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BRAVO À TOUTE L’ÉQUIPE ROAR POUR LE TRAVAIL ACCOMPLI EN UN TEMPS RECORD !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7841958" y="6545936"/>
            <a:ext cx="2604084" cy="2604084"/>
          </a:xfrm>
          <a:custGeom>
            <a:avLst/>
            <a:gdLst/>
            <a:ahLst/>
            <a:cxnLst/>
            <a:rect r="r" b="b" t="t" l="l"/>
            <a:pathLst>
              <a:path h="2604084" w="2604084">
                <a:moveTo>
                  <a:pt x="0" y="0"/>
                </a:moveTo>
                <a:lnTo>
                  <a:pt x="2604084" y="0"/>
                </a:lnTo>
                <a:lnTo>
                  <a:pt x="2604084" y="2604084"/>
                </a:lnTo>
                <a:lnTo>
                  <a:pt x="0" y="26040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9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3230868" cy="10287000"/>
          </a:xfrm>
          <a:custGeom>
            <a:avLst/>
            <a:gdLst/>
            <a:ahLst/>
            <a:cxnLst/>
            <a:rect r="r" b="b" t="t" l="l"/>
            <a:pathLst>
              <a:path h="10287000" w="13230868">
                <a:moveTo>
                  <a:pt x="0" y="0"/>
                </a:moveTo>
                <a:lnTo>
                  <a:pt x="13230868" y="0"/>
                </a:lnTo>
                <a:lnTo>
                  <a:pt x="1323086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4515505" y="3682862"/>
            <a:ext cx="9256990" cy="0"/>
          </a:xfrm>
          <a:prstGeom prst="line">
            <a:avLst/>
          </a:prstGeom>
          <a:ln cap="flat" w="28575">
            <a:solidFill>
              <a:srgbClr val="F271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4515505" y="5871653"/>
            <a:ext cx="9256990" cy="0"/>
          </a:xfrm>
          <a:prstGeom prst="line">
            <a:avLst/>
          </a:prstGeom>
          <a:ln cap="flat" w="28575">
            <a:solidFill>
              <a:srgbClr val="F271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2695943" y="3651097"/>
            <a:ext cx="12896114" cy="2157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1"/>
              </a:lnSpc>
            </a:pPr>
            <a:r>
              <a:rPr lang="en-US" sz="6200" spc="223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MERCI POUR VOTRE ATTENTION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7841958" y="5944708"/>
            <a:ext cx="2604084" cy="2604084"/>
          </a:xfrm>
          <a:custGeom>
            <a:avLst/>
            <a:gdLst/>
            <a:ahLst/>
            <a:cxnLst/>
            <a:rect r="r" b="b" t="t" l="l"/>
            <a:pathLst>
              <a:path h="2604084" w="2604084">
                <a:moveTo>
                  <a:pt x="0" y="0"/>
                </a:moveTo>
                <a:lnTo>
                  <a:pt x="2604084" y="0"/>
                </a:lnTo>
                <a:lnTo>
                  <a:pt x="2604084" y="2604084"/>
                </a:lnTo>
                <a:lnTo>
                  <a:pt x="0" y="26040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574360" y="792659"/>
            <a:ext cx="11139280" cy="2904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60"/>
              </a:lnSpc>
            </a:pPr>
            <a:r>
              <a:rPr lang="en-US" sz="16900" spc="777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ROARER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9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7409539"/>
            <a:ext cx="740300" cy="70556"/>
            <a:chOff x="0" y="0"/>
            <a:chExt cx="987066" cy="94074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94074" cy="94074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225778" y="0"/>
              <a:ext cx="94074" cy="94074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447638" y="0"/>
              <a:ext cx="94074" cy="94074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670311" y="0"/>
              <a:ext cx="94074" cy="94074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892992" y="0"/>
              <a:ext cx="94074" cy="94074"/>
              <a:chOff x="0" y="0"/>
              <a:chExt cx="6350000" cy="63500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6149373" y="-130425"/>
            <a:ext cx="12138627" cy="10287000"/>
          </a:xfrm>
          <a:custGeom>
            <a:avLst/>
            <a:gdLst/>
            <a:ahLst/>
            <a:cxnLst/>
            <a:rect r="r" b="b" t="t" l="l"/>
            <a:pathLst>
              <a:path h="10287000" w="12138627">
                <a:moveTo>
                  <a:pt x="0" y="0"/>
                </a:moveTo>
                <a:lnTo>
                  <a:pt x="12138627" y="0"/>
                </a:lnTo>
                <a:lnTo>
                  <a:pt x="1213862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7" r="0" b="-887"/>
            </a:stretch>
          </a:blipFill>
        </p:spPr>
      </p:sp>
      <p:sp>
        <p:nvSpPr>
          <p:cNvPr name="AutoShape 14" id="14"/>
          <p:cNvSpPr/>
          <p:nvPr/>
        </p:nvSpPr>
        <p:spPr>
          <a:xfrm rot="-5400000">
            <a:off x="7317956" y="2009010"/>
            <a:ext cx="938074" cy="0"/>
          </a:xfrm>
          <a:prstGeom prst="line">
            <a:avLst/>
          </a:prstGeom>
          <a:ln cap="flat" w="28575">
            <a:solidFill>
              <a:srgbClr val="F271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rot="-5400000">
            <a:off x="12821306" y="2009010"/>
            <a:ext cx="938074" cy="0"/>
          </a:xfrm>
          <a:prstGeom prst="line">
            <a:avLst/>
          </a:prstGeom>
          <a:ln cap="flat" w="28575">
            <a:solidFill>
              <a:srgbClr val="F271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flipV="true">
            <a:off x="13276055" y="4056268"/>
            <a:ext cx="0" cy="938074"/>
          </a:xfrm>
          <a:prstGeom prst="line">
            <a:avLst/>
          </a:prstGeom>
          <a:ln cap="flat" w="28575">
            <a:solidFill>
              <a:srgbClr val="F271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flipV="true">
            <a:off x="7772705" y="4137638"/>
            <a:ext cx="0" cy="938074"/>
          </a:xfrm>
          <a:prstGeom prst="line">
            <a:avLst/>
          </a:prstGeom>
          <a:ln cap="flat" w="28575">
            <a:solidFill>
              <a:srgbClr val="F271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8" id="18"/>
          <p:cNvSpPr txBox="true"/>
          <p:nvPr/>
        </p:nvSpPr>
        <p:spPr>
          <a:xfrm rot="0">
            <a:off x="1028700" y="1120226"/>
            <a:ext cx="4791909" cy="1680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56"/>
              </a:lnSpc>
            </a:pPr>
            <a:r>
              <a:rPr lang="en-US" sz="5200" spc="556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TABLE DES MATIERES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589491" y="1612225"/>
            <a:ext cx="775500" cy="880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140"/>
              </a:lnSpc>
            </a:pPr>
            <a:r>
              <a:rPr lang="en-US" sz="5100" spc="632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01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205349" y="1569425"/>
            <a:ext cx="3513003" cy="976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spc="92" b="true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Introduction &amp; Contexte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192383" y="2762844"/>
            <a:ext cx="3713836" cy="1378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 spc="179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Présentation du projet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 spc="179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Objectifs du hackathon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 spc="179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Répartition des rôles dans l’équipe</a:t>
            </a:r>
          </a:p>
          <a:p>
            <a:pPr algn="l">
              <a:lnSpc>
                <a:spcPts val="2240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3666888" y="2762844"/>
            <a:ext cx="3758466" cy="826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 spc="179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Technologi</a:t>
            </a:r>
            <a:r>
              <a:rPr lang="en-US" sz="1599" spc="179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es utilisées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 spc="179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Fonctionnalités développées</a:t>
            </a:r>
          </a:p>
          <a:p>
            <a:pPr algn="l">
              <a:lnSpc>
                <a:spcPts val="2240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3599944" y="5213527"/>
            <a:ext cx="3892355" cy="1102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 spc="179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Obj</a:t>
            </a:r>
            <a:r>
              <a:rPr lang="en-US" sz="1599" spc="179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ectif et rôle de l’IA</a:t>
            </a:r>
          </a:p>
          <a:p>
            <a:pPr algn="l" marL="345440" indent="-172720" lvl="1">
              <a:lnSpc>
                <a:spcPts val="2240"/>
              </a:lnSpc>
              <a:buFont typeface="Arial"/>
              <a:buChar char="•"/>
            </a:pPr>
            <a:r>
              <a:rPr lang="en-US" sz="1600" spc="179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Modèle utilisé</a:t>
            </a:r>
            <a:r>
              <a:rPr lang="en-US" sz="1600" spc="179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 et datasets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 spc="179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Entraîn</a:t>
            </a:r>
            <a:r>
              <a:rPr lang="en-US" sz="1599" spc="179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ement et intégration</a:t>
            </a:r>
          </a:p>
          <a:p>
            <a:pPr algn="l">
              <a:lnSpc>
                <a:spcPts val="2240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8209309" y="5213527"/>
            <a:ext cx="3713836" cy="826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 spc="179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Technologi</a:t>
            </a:r>
            <a:r>
              <a:rPr lang="en-US" sz="1599" spc="179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es utilisées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 spc="179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Fonctionnalités développées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209309" y="4341454"/>
            <a:ext cx="3513003" cy="48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spc="92" b="true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Front-End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666888" y="4147144"/>
            <a:ext cx="3592412" cy="86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spc="82" b="true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Intelligence Artificielle (FER)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666888" y="1695726"/>
            <a:ext cx="4306478" cy="48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spc="92" b="true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Back-End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589491" y="4114233"/>
            <a:ext cx="775500" cy="880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140"/>
              </a:lnSpc>
            </a:pPr>
            <a:r>
              <a:rPr lang="en-US" sz="5100" spc="632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02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112837" y="4114233"/>
            <a:ext cx="775500" cy="880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140"/>
              </a:lnSpc>
            </a:pPr>
            <a:r>
              <a:rPr lang="en-US" sz="5100" spc="632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04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122421" y="1612225"/>
            <a:ext cx="775500" cy="880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140"/>
              </a:lnSpc>
            </a:pPr>
            <a:r>
              <a:rPr lang="en-US" sz="5100" spc="632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03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673356" y="6564707"/>
            <a:ext cx="775500" cy="880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140"/>
              </a:lnSpc>
            </a:pPr>
            <a:r>
              <a:rPr lang="en-US" sz="5100" spc="632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05</a:t>
            </a:r>
          </a:p>
        </p:txBody>
      </p:sp>
      <p:sp>
        <p:nvSpPr>
          <p:cNvPr name="AutoShape 32" id="32"/>
          <p:cNvSpPr/>
          <p:nvPr/>
        </p:nvSpPr>
        <p:spPr>
          <a:xfrm flipV="true">
            <a:off x="13304630" y="6667841"/>
            <a:ext cx="0" cy="938074"/>
          </a:xfrm>
          <a:prstGeom prst="line">
            <a:avLst/>
          </a:prstGeom>
          <a:ln cap="flat" w="28575">
            <a:solidFill>
              <a:srgbClr val="F271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3" id="33"/>
          <p:cNvSpPr txBox="true"/>
          <p:nvPr/>
        </p:nvSpPr>
        <p:spPr>
          <a:xfrm rot="0">
            <a:off x="13706592" y="6797435"/>
            <a:ext cx="3513003" cy="455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 spc="89" b="true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Conclusion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3505759" y="7748029"/>
            <a:ext cx="3713836" cy="1102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</a:pP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 spc="179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A</a:t>
            </a:r>
            <a:r>
              <a:rPr lang="en-US" sz="1599" spc="179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mélio</a:t>
            </a:r>
            <a:r>
              <a:rPr lang="en-US" sz="1599" spc="179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rations futures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 spc="179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Remerciements</a:t>
            </a:r>
          </a:p>
          <a:p>
            <a:pPr algn="l">
              <a:lnSpc>
                <a:spcPts val="2240"/>
              </a:lnSpc>
            </a:pPr>
          </a:p>
        </p:txBody>
      </p:sp>
      <p:sp>
        <p:nvSpPr>
          <p:cNvPr name="TextBox 35" id="35"/>
          <p:cNvSpPr txBox="true"/>
          <p:nvPr/>
        </p:nvSpPr>
        <p:spPr>
          <a:xfrm rot="0">
            <a:off x="8205349" y="6736193"/>
            <a:ext cx="4217372" cy="763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 spc="72" b="true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Démonstration Application &amp; IA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2218686" y="6705007"/>
            <a:ext cx="775500" cy="880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140"/>
              </a:lnSpc>
            </a:pPr>
            <a:r>
              <a:rPr lang="en-US" sz="5100" spc="632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06</a:t>
            </a:r>
          </a:p>
        </p:txBody>
      </p:sp>
      <p:sp>
        <p:nvSpPr>
          <p:cNvPr name="AutoShape 37" id="37"/>
          <p:cNvSpPr/>
          <p:nvPr/>
        </p:nvSpPr>
        <p:spPr>
          <a:xfrm flipV="true">
            <a:off x="7758418" y="6586888"/>
            <a:ext cx="0" cy="938074"/>
          </a:xfrm>
          <a:prstGeom prst="line">
            <a:avLst/>
          </a:prstGeom>
          <a:ln cap="flat" w="28575">
            <a:solidFill>
              <a:srgbClr val="F271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8" id="38"/>
          <p:cNvSpPr txBox="true"/>
          <p:nvPr/>
        </p:nvSpPr>
        <p:spPr>
          <a:xfrm rot="0">
            <a:off x="8008476" y="7879715"/>
            <a:ext cx="3713836" cy="165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 spc="179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Présentation de l’application en action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 spc="179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Explication du fonctionnement du modèle IA (détection, classification, restitution)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9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50" y="4408313"/>
            <a:ext cx="18288000" cy="5904999"/>
          </a:xfrm>
          <a:custGeom>
            <a:avLst/>
            <a:gdLst/>
            <a:ahLst/>
            <a:cxnLst/>
            <a:rect r="r" b="b" t="t" l="l"/>
            <a:pathLst>
              <a:path h="5904999" w="18288000">
                <a:moveTo>
                  <a:pt x="0" y="0"/>
                </a:moveTo>
                <a:lnTo>
                  <a:pt x="18288000" y="0"/>
                </a:lnTo>
                <a:lnTo>
                  <a:pt x="18288000" y="5904999"/>
                </a:lnTo>
                <a:lnTo>
                  <a:pt x="0" y="59049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07" r="0" b="-90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8288000" cy="4408313"/>
          </a:xfrm>
          <a:custGeom>
            <a:avLst/>
            <a:gdLst/>
            <a:ahLst/>
            <a:cxnLst/>
            <a:rect r="r" b="b" t="t" l="l"/>
            <a:pathLst>
              <a:path h="4408313" w="18288000">
                <a:moveTo>
                  <a:pt x="0" y="0"/>
                </a:moveTo>
                <a:lnTo>
                  <a:pt x="18288000" y="0"/>
                </a:lnTo>
                <a:lnTo>
                  <a:pt x="18288000" y="4408313"/>
                </a:lnTo>
                <a:lnTo>
                  <a:pt x="0" y="44083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980" r="0" b="-2980"/>
            </a:stretch>
          </a:blipFill>
        </p:spPr>
      </p:sp>
      <p:sp>
        <p:nvSpPr>
          <p:cNvPr name="AutoShape 4" id="4"/>
          <p:cNvSpPr/>
          <p:nvPr/>
        </p:nvSpPr>
        <p:spPr>
          <a:xfrm rot="-5400000">
            <a:off x="10648277" y="1496404"/>
            <a:ext cx="973508" cy="0"/>
          </a:xfrm>
          <a:prstGeom prst="line">
            <a:avLst/>
          </a:prstGeom>
          <a:ln cap="flat" w="38100">
            <a:solidFill>
              <a:srgbClr val="F271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3699312" y="6446199"/>
            <a:ext cx="0" cy="777842"/>
          </a:xfrm>
          <a:prstGeom prst="line">
            <a:avLst/>
          </a:prstGeom>
          <a:ln cap="rnd" w="38100">
            <a:solidFill>
              <a:srgbClr val="F27100"/>
            </a:solidFill>
            <a:prstDash val="sysDot"/>
            <a:headEnd type="none" len="sm" w="sm"/>
            <a:tailEnd type="triangle" len="med" w="lg"/>
          </a:ln>
        </p:spPr>
      </p:sp>
      <p:sp>
        <p:nvSpPr>
          <p:cNvPr name="AutoShape 6" id="6"/>
          <p:cNvSpPr/>
          <p:nvPr/>
        </p:nvSpPr>
        <p:spPr>
          <a:xfrm>
            <a:off x="9124950" y="6446199"/>
            <a:ext cx="0" cy="777842"/>
          </a:xfrm>
          <a:prstGeom prst="line">
            <a:avLst/>
          </a:prstGeom>
          <a:ln cap="rnd" w="38100">
            <a:solidFill>
              <a:srgbClr val="F27100"/>
            </a:solidFill>
            <a:prstDash val="sysDot"/>
            <a:headEnd type="none" len="sm" w="sm"/>
            <a:tailEnd type="triangle" len="med" w="lg"/>
          </a:ln>
        </p:spPr>
      </p:sp>
      <p:sp>
        <p:nvSpPr>
          <p:cNvPr name="AutoShape 7" id="7"/>
          <p:cNvSpPr/>
          <p:nvPr/>
        </p:nvSpPr>
        <p:spPr>
          <a:xfrm>
            <a:off x="14633086" y="6446199"/>
            <a:ext cx="0" cy="777842"/>
          </a:xfrm>
          <a:prstGeom prst="line">
            <a:avLst/>
          </a:prstGeom>
          <a:ln cap="rnd" w="38100">
            <a:solidFill>
              <a:srgbClr val="F27100"/>
            </a:solidFill>
            <a:prstDash val="sysDot"/>
            <a:headEnd type="none" len="sm" w="sm"/>
            <a:tailEnd type="triangle" len="med" w="lg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2385064" y="3041254"/>
            <a:ext cx="2552297" cy="2552297"/>
          </a:xfrm>
          <a:custGeom>
            <a:avLst/>
            <a:gdLst/>
            <a:ahLst/>
            <a:cxnLst/>
            <a:rect r="r" b="b" t="t" l="l"/>
            <a:pathLst>
              <a:path h="2552297" w="2552297">
                <a:moveTo>
                  <a:pt x="0" y="0"/>
                </a:moveTo>
                <a:lnTo>
                  <a:pt x="2552296" y="0"/>
                </a:lnTo>
                <a:lnTo>
                  <a:pt x="2552296" y="2552297"/>
                </a:lnTo>
                <a:lnTo>
                  <a:pt x="0" y="25522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858327" y="3041254"/>
            <a:ext cx="2552297" cy="2552297"/>
          </a:xfrm>
          <a:custGeom>
            <a:avLst/>
            <a:gdLst/>
            <a:ahLst/>
            <a:cxnLst/>
            <a:rect r="r" b="b" t="t" l="l"/>
            <a:pathLst>
              <a:path h="2552297" w="2552297">
                <a:moveTo>
                  <a:pt x="0" y="0"/>
                </a:moveTo>
                <a:lnTo>
                  <a:pt x="2552296" y="0"/>
                </a:lnTo>
                <a:lnTo>
                  <a:pt x="2552296" y="2552297"/>
                </a:lnTo>
                <a:lnTo>
                  <a:pt x="0" y="25522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337887" y="3041254"/>
            <a:ext cx="2552297" cy="2552297"/>
          </a:xfrm>
          <a:custGeom>
            <a:avLst/>
            <a:gdLst/>
            <a:ahLst/>
            <a:cxnLst/>
            <a:rect r="r" b="b" t="t" l="l"/>
            <a:pathLst>
              <a:path h="2552297" w="2552297">
                <a:moveTo>
                  <a:pt x="0" y="0"/>
                </a:moveTo>
                <a:lnTo>
                  <a:pt x="2552297" y="0"/>
                </a:lnTo>
                <a:lnTo>
                  <a:pt x="2552297" y="2552297"/>
                </a:lnTo>
                <a:lnTo>
                  <a:pt x="0" y="25522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1446547" y="1165569"/>
            <a:ext cx="6637839" cy="644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2"/>
              </a:lnSpc>
            </a:pPr>
            <a:r>
              <a:rPr lang="en-US" sz="1899" spc="91">
                <a:solidFill>
                  <a:srgbClr val="9FA0A4"/>
                </a:solidFill>
                <a:latin typeface="Inter"/>
                <a:ea typeface="Inter"/>
                <a:cs typeface="Inter"/>
                <a:sym typeface="Inter"/>
              </a:rPr>
              <a:t>Nous avons créé un réseau social amélioré avec une IA capable d'analyser les émotions en temps réel.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01722" y="3925290"/>
            <a:ext cx="2557080" cy="681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0"/>
              </a:lnSpc>
            </a:pPr>
            <a:r>
              <a:rPr lang="en-US" sz="2200" spc="6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PRÉSENTATION DU PROJET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020770" y="3925290"/>
            <a:ext cx="2208360" cy="681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0"/>
              </a:lnSpc>
            </a:pPr>
            <a:r>
              <a:rPr lang="en-US" sz="2200" spc="6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OBJECTIFS DU HACKATHON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546108" y="3283305"/>
            <a:ext cx="2173955" cy="195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4"/>
              </a:lnSpc>
            </a:pPr>
          </a:p>
          <a:p>
            <a:pPr algn="ctr">
              <a:lnSpc>
                <a:spcPts val="3124"/>
              </a:lnSpc>
            </a:pPr>
            <a:r>
              <a:rPr lang="en-US" sz="2499" spc="6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RÉPARTITION DES RÔLES DANS L’ÉQUIPE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1205701"/>
            <a:ext cx="8673997" cy="564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500" spc="374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INTRODUCTION &amp; CONTEXTE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83017" y="7405017"/>
            <a:ext cx="4415785" cy="1514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31"/>
              </a:lnSpc>
            </a:pPr>
            <a:r>
              <a:rPr lang="en-US" b="true" sz="1899" spc="273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ROARER est un réseau social inspiré de Twitter intégrant une IA pour analyser les émotions des utilisateurs en temps réel.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955158" y="7429626"/>
            <a:ext cx="4491390" cy="1561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5"/>
              </a:lnSpc>
            </a:pPr>
            <a:r>
              <a:rPr lang="en-US" b="true" sz="1934" spc="278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Développer une application innovante combinant réseaux sociaux et IA afin d’améliorer l’expérience utilisateur.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406143" y="7429626"/>
            <a:ext cx="5509209" cy="250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31801" indent="-215900" lvl="1">
              <a:lnSpc>
                <a:spcPts val="2560"/>
              </a:lnSpc>
              <a:buFont typeface="Arial"/>
              <a:buChar char="•"/>
            </a:pPr>
            <a:r>
              <a:rPr lang="en-US" b="true" sz="2000" spc="288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Front-end (2) : Interface utilisateur (React.js, TailwindCSS, Axios)</a:t>
            </a:r>
          </a:p>
          <a:p>
            <a:pPr algn="ctr" marL="431801" indent="-215900" lvl="1">
              <a:lnSpc>
                <a:spcPts val="2560"/>
              </a:lnSpc>
              <a:buFont typeface="Arial"/>
              <a:buChar char="•"/>
            </a:pPr>
            <a:r>
              <a:rPr lang="en-US" b="true" sz="2000" spc="288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 Back-end (3) : API, base de données, sécurité et authentification</a:t>
            </a:r>
          </a:p>
          <a:p>
            <a:pPr algn="ctr" marL="388622" indent="-194311" lvl="1">
              <a:lnSpc>
                <a:spcPts val="2304"/>
              </a:lnSpc>
              <a:buFont typeface="Arial"/>
              <a:buChar char="•"/>
            </a:pPr>
            <a:r>
              <a:rPr lang="en-US" b="true" sz="1800" spc="25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 IA (2) : Modèle de détection des émotions via Flask/Django + CNN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83017" y="5934957"/>
            <a:ext cx="4156389" cy="317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7"/>
              </a:lnSpc>
            </a:pPr>
            <a:r>
              <a:rPr lang="en-US" sz="1699" spc="98">
                <a:solidFill>
                  <a:srgbClr val="9FA0A4"/>
                </a:solidFill>
                <a:latin typeface="Inter"/>
                <a:ea typeface="Inter"/>
                <a:cs typeface="Inter"/>
                <a:sym typeface="Inter"/>
              </a:rPr>
              <a:t>Idée globale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056280" y="5934957"/>
            <a:ext cx="4156389" cy="317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7"/>
              </a:lnSpc>
            </a:pPr>
            <a:r>
              <a:rPr lang="en-US" sz="1699" spc="98">
                <a:solidFill>
                  <a:srgbClr val="9FA0A4"/>
                </a:solidFill>
                <a:latin typeface="Inter"/>
                <a:ea typeface="Inter"/>
                <a:cs typeface="Inter"/>
                <a:sym typeface="Inter"/>
              </a:rPr>
              <a:t>Objectifs à réaliser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535841" y="5934957"/>
            <a:ext cx="4156389" cy="317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7"/>
              </a:lnSpc>
            </a:pPr>
            <a:r>
              <a:rPr lang="en-US" sz="1699" spc="98">
                <a:solidFill>
                  <a:srgbClr val="9FA0A4"/>
                </a:solidFill>
                <a:latin typeface="Inter"/>
                <a:ea typeface="Inter"/>
                <a:cs typeface="Inter"/>
                <a:sym typeface="Inter"/>
              </a:rPr>
              <a:t>Répartition des taches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9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959799"/>
            <a:ext cx="6810056" cy="3183701"/>
          </a:xfrm>
          <a:custGeom>
            <a:avLst/>
            <a:gdLst/>
            <a:ahLst/>
            <a:cxnLst/>
            <a:rect r="r" b="b" t="t" l="l"/>
            <a:pathLst>
              <a:path h="3183701" w="6810056">
                <a:moveTo>
                  <a:pt x="0" y="0"/>
                </a:moveTo>
                <a:lnTo>
                  <a:pt x="6810056" y="0"/>
                </a:lnTo>
                <a:lnTo>
                  <a:pt x="6810056" y="3183701"/>
                </a:lnTo>
                <a:lnTo>
                  <a:pt x="0" y="31837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24775" y="1775342"/>
            <a:ext cx="7234525" cy="3065630"/>
          </a:xfrm>
          <a:custGeom>
            <a:avLst/>
            <a:gdLst/>
            <a:ahLst/>
            <a:cxnLst/>
            <a:rect r="r" b="b" t="t" l="l"/>
            <a:pathLst>
              <a:path h="3065630" w="7234525">
                <a:moveTo>
                  <a:pt x="0" y="0"/>
                </a:moveTo>
                <a:lnTo>
                  <a:pt x="7234525" y="0"/>
                </a:lnTo>
                <a:lnTo>
                  <a:pt x="7234525" y="3065630"/>
                </a:lnTo>
                <a:lnTo>
                  <a:pt x="0" y="30656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996054" y="5524500"/>
            <a:ext cx="8263246" cy="3646157"/>
          </a:xfrm>
          <a:custGeom>
            <a:avLst/>
            <a:gdLst/>
            <a:ahLst/>
            <a:cxnLst/>
            <a:rect r="r" b="b" t="t" l="l"/>
            <a:pathLst>
              <a:path h="3646157" w="8263246">
                <a:moveTo>
                  <a:pt x="0" y="0"/>
                </a:moveTo>
                <a:lnTo>
                  <a:pt x="8263246" y="0"/>
                </a:lnTo>
                <a:lnTo>
                  <a:pt x="8263246" y="3646157"/>
                </a:lnTo>
                <a:lnTo>
                  <a:pt x="0" y="36461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23405" y="259964"/>
            <a:ext cx="15742149" cy="564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500" spc="374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OUTILS UTILISÉS POUR LE TRAVAIL EN EQUIPE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52500"/>
            <a:ext cx="3494084" cy="622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6"/>
              </a:lnSpc>
            </a:pPr>
            <a:r>
              <a:rPr lang="en-US" sz="3604" spc="11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Trello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765216" y="952500"/>
            <a:ext cx="3494084" cy="622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6"/>
              </a:lnSpc>
            </a:pPr>
            <a:r>
              <a:rPr lang="en-US" sz="3604" spc="11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Github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215567" y="7271379"/>
            <a:ext cx="3494084" cy="622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6"/>
              </a:lnSpc>
            </a:pPr>
            <a:r>
              <a:rPr lang="en-US" sz="3604" spc="11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Lucidchart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9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5916" y="5397354"/>
            <a:ext cx="3927332" cy="4052238"/>
          </a:xfrm>
          <a:custGeom>
            <a:avLst/>
            <a:gdLst/>
            <a:ahLst/>
            <a:cxnLst/>
            <a:rect r="r" b="b" t="t" l="l"/>
            <a:pathLst>
              <a:path h="4052238" w="3927332">
                <a:moveTo>
                  <a:pt x="0" y="0"/>
                </a:moveTo>
                <a:lnTo>
                  <a:pt x="3927333" y="0"/>
                </a:lnTo>
                <a:lnTo>
                  <a:pt x="3927333" y="4052239"/>
                </a:lnTo>
                <a:lnTo>
                  <a:pt x="0" y="40522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6" t="0" r="-31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77783" y="785439"/>
            <a:ext cx="3940609" cy="4013808"/>
          </a:xfrm>
          <a:custGeom>
            <a:avLst/>
            <a:gdLst/>
            <a:ahLst/>
            <a:cxnLst/>
            <a:rect r="r" b="b" t="t" l="l"/>
            <a:pathLst>
              <a:path h="4013808" w="3940609">
                <a:moveTo>
                  <a:pt x="0" y="0"/>
                </a:moveTo>
                <a:lnTo>
                  <a:pt x="3940610" y="0"/>
                </a:lnTo>
                <a:lnTo>
                  <a:pt x="3940610" y="4013808"/>
                </a:lnTo>
                <a:lnTo>
                  <a:pt x="0" y="40138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30" r="0" b="-33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723614" y="3904539"/>
            <a:ext cx="950169" cy="0"/>
          </a:xfrm>
          <a:prstGeom prst="line">
            <a:avLst/>
          </a:prstGeom>
          <a:ln cap="flat" w="19050">
            <a:solidFill>
              <a:srgbClr val="F271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1359065" y="3914064"/>
            <a:ext cx="950169" cy="0"/>
          </a:xfrm>
          <a:prstGeom prst="line">
            <a:avLst/>
          </a:prstGeom>
          <a:ln cap="flat" w="19050">
            <a:solidFill>
              <a:srgbClr val="F271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723614" y="1098540"/>
            <a:ext cx="7852605" cy="869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12"/>
              </a:lnSpc>
            </a:pPr>
            <a:r>
              <a:rPr lang="en-US" sz="5400" spc="577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FRONT-END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3614" y="2442835"/>
            <a:ext cx="3494084" cy="1260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6"/>
              </a:lnSpc>
            </a:pPr>
            <a:r>
              <a:rPr lang="en-US" sz="3604" spc="11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Technologies utilisées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359065" y="2442835"/>
            <a:ext cx="3600292" cy="1260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6"/>
              </a:lnSpc>
            </a:pPr>
            <a:r>
              <a:rPr lang="en-US" sz="3604" spc="11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Fonctionnalités développées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161821" y="4075989"/>
            <a:ext cx="4762631" cy="2966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87" indent="-226693" lvl="1">
              <a:lnSpc>
                <a:spcPts val="2939"/>
              </a:lnSpc>
              <a:buFont typeface="Arial"/>
              <a:buChar char="•"/>
            </a:pPr>
            <a:r>
              <a:rPr lang="en-US" sz="2099" spc="235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Publi</a:t>
            </a:r>
            <a:r>
              <a:rPr lang="en-US" sz="2099" spc="235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er et gérer des tweets</a:t>
            </a:r>
          </a:p>
          <a:p>
            <a:pPr algn="l" marL="453387" indent="-226693" lvl="1">
              <a:lnSpc>
                <a:spcPts val="2939"/>
              </a:lnSpc>
              <a:buFont typeface="Arial"/>
              <a:buChar char="•"/>
            </a:pPr>
            <a:r>
              <a:rPr lang="en-US" sz="2099" spc="235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 I</a:t>
            </a:r>
            <a:r>
              <a:rPr lang="en-US" sz="2099" spc="235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nteragir (Like, Retweet, Commen</a:t>
            </a:r>
            <a:r>
              <a:rPr lang="en-US" sz="2099" spc="235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taire)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 spc="235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 Fil d’actualité dynamique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 spc="235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Profil de l’utilisateur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 spc="235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Fonctionnalité de recherche des tweets ou d’utilisateurs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96468" y="4075989"/>
            <a:ext cx="4762631" cy="3709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87" indent="-226693" lvl="1">
              <a:lnSpc>
                <a:spcPts val="2939"/>
              </a:lnSpc>
              <a:buFont typeface="Arial"/>
              <a:buChar char="•"/>
            </a:pPr>
            <a:r>
              <a:rPr lang="en-US" sz="2099" spc="235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R</a:t>
            </a:r>
            <a:r>
              <a:rPr lang="en-US" sz="2099" spc="235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eact.js –</a:t>
            </a:r>
            <a:r>
              <a:rPr lang="en-US" sz="2099" spc="235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 I</a:t>
            </a:r>
            <a:r>
              <a:rPr lang="en-US" sz="2099" spc="235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nterface u</a:t>
            </a:r>
            <a:r>
              <a:rPr lang="en-US" sz="2099" spc="235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tilisateur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 spc="235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CSS</a:t>
            </a:r>
            <a:r>
              <a:rPr lang="en-US" sz="2099" spc="235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 – Design et styles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 spc="235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React-router-dom : pour le router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 spc="235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Yup : pour la validation des formulaires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 spc="235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Axios : pour les requêtes API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 spc="235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Netlify pour le déploiement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9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5916" y="5397354"/>
            <a:ext cx="3927332" cy="4052238"/>
          </a:xfrm>
          <a:custGeom>
            <a:avLst/>
            <a:gdLst/>
            <a:ahLst/>
            <a:cxnLst/>
            <a:rect r="r" b="b" t="t" l="l"/>
            <a:pathLst>
              <a:path h="4052238" w="3927332">
                <a:moveTo>
                  <a:pt x="0" y="0"/>
                </a:moveTo>
                <a:lnTo>
                  <a:pt x="3927333" y="0"/>
                </a:lnTo>
                <a:lnTo>
                  <a:pt x="3927333" y="4052239"/>
                </a:lnTo>
                <a:lnTo>
                  <a:pt x="0" y="40522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6" t="0" r="-31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77783" y="785439"/>
            <a:ext cx="3940609" cy="4013808"/>
          </a:xfrm>
          <a:custGeom>
            <a:avLst/>
            <a:gdLst/>
            <a:ahLst/>
            <a:cxnLst/>
            <a:rect r="r" b="b" t="t" l="l"/>
            <a:pathLst>
              <a:path h="4013808" w="3940609">
                <a:moveTo>
                  <a:pt x="0" y="0"/>
                </a:moveTo>
                <a:lnTo>
                  <a:pt x="3940610" y="0"/>
                </a:lnTo>
                <a:lnTo>
                  <a:pt x="3940610" y="4013808"/>
                </a:lnTo>
                <a:lnTo>
                  <a:pt x="0" y="40138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30" r="0" b="-33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177399" y="3479705"/>
            <a:ext cx="950169" cy="0"/>
          </a:xfrm>
          <a:prstGeom prst="line">
            <a:avLst/>
          </a:prstGeom>
          <a:ln cap="flat" w="19050">
            <a:solidFill>
              <a:srgbClr val="F271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851232" y="3489230"/>
            <a:ext cx="950169" cy="0"/>
          </a:xfrm>
          <a:prstGeom prst="line">
            <a:avLst/>
          </a:prstGeom>
          <a:ln cap="flat" w="19050">
            <a:solidFill>
              <a:srgbClr val="F271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177399" y="1050792"/>
            <a:ext cx="7852605" cy="869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12"/>
              </a:lnSpc>
            </a:pPr>
            <a:r>
              <a:rPr lang="en-US" sz="5400" spc="577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BACK-END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77399" y="2081778"/>
            <a:ext cx="3494084" cy="1260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6"/>
              </a:lnSpc>
            </a:pPr>
            <a:r>
              <a:rPr lang="en-US" sz="3604" spc="11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Technologies utilisées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851232" y="2081778"/>
            <a:ext cx="3600292" cy="1260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6"/>
              </a:lnSpc>
            </a:pPr>
            <a:r>
              <a:rPr lang="en-US" sz="3604" spc="11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Fonctionnalités développées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641032" y="4010693"/>
            <a:ext cx="6957600" cy="2325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7875" indent="-238937" lvl="1">
              <a:lnSpc>
                <a:spcPts val="3098"/>
              </a:lnSpc>
              <a:buFont typeface="Arial"/>
              <a:buChar char="•"/>
            </a:pPr>
            <a:r>
              <a:rPr lang="en-US" sz="2213" spc="247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Gestion des utilisateurs</a:t>
            </a:r>
          </a:p>
          <a:p>
            <a:pPr algn="l" marL="477875" indent="-238937" lvl="1">
              <a:lnSpc>
                <a:spcPts val="3098"/>
              </a:lnSpc>
              <a:buFont typeface="Arial"/>
              <a:buChar char="•"/>
            </a:pPr>
            <a:r>
              <a:rPr lang="en-US" sz="2213" spc="247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Gestion des tweets</a:t>
            </a:r>
          </a:p>
          <a:p>
            <a:pPr algn="l" marL="477875" indent="-238937" lvl="1">
              <a:lnSpc>
                <a:spcPts val="3098"/>
              </a:lnSpc>
              <a:buFont typeface="Arial"/>
              <a:buChar char="•"/>
            </a:pPr>
            <a:r>
              <a:rPr lang="en-US" sz="2213" spc="247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API sécurisée</a:t>
            </a:r>
          </a:p>
          <a:p>
            <a:pPr algn="l" marL="477875" indent="-238937" lvl="1">
              <a:lnSpc>
                <a:spcPts val="3098"/>
              </a:lnSpc>
              <a:buFont typeface="Arial"/>
              <a:buChar char="•"/>
            </a:pPr>
            <a:r>
              <a:rPr lang="en-US" sz="2213" spc="247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Notifications en temps réel</a:t>
            </a:r>
          </a:p>
          <a:p>
            <a:pPr algn="l" marL="477876" indent="-238938" lvl="1">
              <a:lnSpc>
                <a:spcPts val="3098"/>
              </a:lnSpc>
              <a:buFont typeface="Arial"/>
              <a:buChar char="•"/>
            </a:pPr>
            <a:r>
              <a:rPr lang="en-US" sz="2213" spc="247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Fil d’actualité dynamique</a:t>
            </a:r>
          </a:p>
          <a:p>
            <a:pPr algn="l" marL="477876" indent="-238938" lvl="1">
              <a:lnSpc>
                <a:spcPts val="3098"/>
              </a:lnSpc>
              <a:buFont typeface="Arial"/>
              <a:buChar char="•"/>
            </a:pPr>
            <a:r>
              <a:rPr lang="en-US" sz="2213" spc="247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Système de recherche avancée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3679730"/>
            <a:ext cx="6789693" cy="3990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</a:p>
          <a:p>
            <a:pPr algn="l" marL="488661" indent="-244330" lvl="1">
              <a:lnSpc>
                <a:spcPts val="3168"/>
              </a:lnSpc>
              <a:buFont typeface="Arial"/>
              <a:buChar char="•"/>
            </a:pPr>
            <a:r>
              <a:rPr lang="en-US" sz="2263" spc="253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Express.js (Node.js)</a:t>
            </a:r>
          </a:p>
          <a:p>
            <a:pPr algn="l" marL="488661" indent="-244330" lvl="1">
              <a:lnSpc>
                <a:spcPts val="3168"/>
              </a:lnSpc>
              <a:buFont typeface="Arial"/>
              <a:buChar char="•"/>
            </a:pPr>
            <a:r>
              <a:rPr lang="en-US" sz="2263" spc="253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MongoDB </a:t>
            </a:r>
          </a:p>
          <a:p>
            <a:pPr algn="l" marL="488661" indent="-244330" lvl="1">
              <a:lnSpc>
                <a:spcPts val="3168"/>
              </a:lnSpc>
              <a:buFont typeface="Arial"/>
              <a:buChar char="•"/>
            </a:pPr>
            <a:r>
              <a:rPr lang="en-US" sz="2263" spc="253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JWT</a:t>
            </a:r>
          </a:p>
          <a:p>
            <a:pPr algn="l" marL="488661" indent="-244330" lvl="1">
              <a:lnSpc>
                <a:spcPts val="3168"/>
              </a:lnSpc>
              <a:buFont typeface="Arial"/>
              <a:buChar char="•"/>
            </a:pPr>
            <a:r>
              <a:rPr lang="en-US" sz="2263" spc="253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Bcryptjs pour le hachage des mots de passe</a:t>
            </a:r>
          </a:p>
          <a:p>
            <a:pPr algn="l" marL="488661" indent="-244330" lvl="1">
              <a:lnSpc>
                <a:spcPts val="3168"/>
              </a:lnSpc>
              <a:buFont typeface="Arial"/>
              <a:buChar char="•"/>
            </a:pPr>
            <a:r>
              <a:rPr lang="en-US" sz="2263" spc="253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API REST</a:t>
            </a:r>
          </a:p>
          <a:p>
            <a:pPr algn="l" marL="488661" indent="-244330" lvl="1">
              <a:lnSpc>
                <a:spcPts val="3168"/>
              </a:lnSpc>
              <a:buFont typeface="Arial"/>
              <a:buChar char="•"/>
            </a:pPr>
            <a:r>
              <a:rPr lang="en-US" sz="2263" spc="253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WebSockets</a:t>
            </a:r>
          </a:p>
          <a:p>
            <a:pPr algn="l" marL="488661" indent="-244330" lvl="1">
              <a:lnSpc>
                <a:spcPts val="3168"/>
              </a:lnSpc>
              <a:buFont typeface="Arial"/>
              <a:buChar char="•"/>
            </a:pPr>
            <a:r>
              <a:rPr lang="en-US" sz="2263" spc="253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Render pour le déploiement</a:t>
            </a:r>
          </a:p>
          <a:p>
            <a:pPr algn="l">
              <a:lnSpc>
                <a:spcPts val="3168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259" r="0" b="-3259"/>
            </a:stretch>
          </a:blipFill>
        </p:spPr>
      </p:sp>
      <p:sp>
        <p:nvSpPr>
          <p:cNvPr name="AutoShape 3" id="3"/>
          <p:cNvSpPr/>
          <p:nvPr/>
        </p:nvSpPr>
        <p:spPr>
          <a:xfrm rot="-10800000">
            <a:off x="1178286" y="3542783"/>
            <a:ext cx="1169612" cy="0"/>
          </a:xfrm>
          <a:prstGeom prst="line">
            <a:avLst/>
          </a:prstGeom>
          <a:ln cap="flat" w="28575">
            <a:solidFill>
              <a:srgbClr val="F271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8995382" y="5061659"/>
            <a:ext cx="7351939" cy="0"/>
          </a:xfrm>
          <a:prstGeom prst="line">
            <a:avLst/>
          </a:prstGeom>
          <a:ln cap="rnd" w="28575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8995382" y="7245289"/>
            <a:ext cx="7351939" cy="0"/>
          </a:xfrm>
          <a:prstGeom prst="line">
            <a:avLst/>
          </a:prstGeom>
          <a:ln cap="rnd" w="28575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0">
            <a:off x="8995382" y="2879747"/>
            <a:ext cx="7351939" cy="0"/>
          </a:xfrm>
          <a:prstGeom prst="line">
            <a:avLst/>
          </a:prstGeom>
          <a:ln cap="rnd" w="28575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7762867" y="736608"/>
            <a:ext cx="2171714" cy="2171714"/>
          </a:xfrm>
          <a:custGeom>
            <a:avLst/>
            <a:gdLst/>
            <a:ahLst/>
            <a:cxnLst/>
            <a:rect r="r" b="b" t="t" l="l"/>
            <a:pathLst>
              <a:path h="2171714" w="2171714">
                <a:moveTo>
                  <a:pt x="0" y="0"/>
                </a:moveTo>
                <a:lnTo>
                  <a:pt x="2171713" y="0"/>
                </a:lnTo>
                <a:lnTo>
                  <a:pt x="2171713" y="2171714"/>
                </a:lnTo>
                <a:lnTo>
                  <a:pt x="0" y="21717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762867" y="2908611"/>
            <a:ext cx="2171714" cy="2171714"/>
          </a:xfrm>
          <a:custGeom>
            <a:avLst/>
            <a:gdLst/>
            <a:ahLst/>
            <a:cxnLst/>
            <a:rect r="r" b="b" t="t" l="l"/>
            <a:pathLst>
              <a:path h="2171714" w="2171714">
                <a:moveTo>
                  <a:pt x="0" y="0"/>
                </a:moveTo>
                <a:lnTo>
                  <a:pt x="2171713" y="0"/>
                </a:lnTo>
                <a:lnTo>
                  <a:pt x="2171713" y="2171713"/>
                </a:lnTo>
                <a:lnTo>
                  <a:pt x="0" y="21717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762867" y="5090234"/>
            <a:ext cx="2171714" cy="2171714"/>
          </a:xfrm>
          <a:custGeom>
            <a:avLst/>
            <a:gdLst/>
            <a:ahLst/>
            <a:cxnLst/>
            <a:rect r="r" b="b" t="t" l="l"/>
            <a:pathLst>
              <a:path h="2171714" w="2171714">
                <a:moveTo>
                  <a:pt x="0" y="0"/>
                </a:moveTo>
                <a:lnTo>
                  <a:pt x="2171713" y="0"/>
                </a:lnTo>
                <a:lnTo>
                  <a:pt x="2171713" y="2171714"/>
                </a:lnTo>
                <a:lnTo>
                  <a:pt x="0" y="21717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762867" y="7259576"/>
            <a:ext cx="2171714" cy="2171714"/>
          </a:xfrm>
          <a:custGeom>
            <a:avLst/>
            <a:gdLst/>
            <a:ahLst/>
            <a:cxnLst/>
            <a:rect r="r" b="b" t="t" l="l"/>
            <a:pathLst>
              <a:path h="2171714" w="2171714">
                <a:moveTo>
                  <a:pt x="0" y="0"/>
                </a:moveTo>
                <a:lnTo>
                  <a:pt x="2171713" y="0"/>
                </a:lnTo>
                <a:lnTo>
                  <a:pt x="2171713" y="2171714"/>
                </a:lnTo>
                <a:lnTo>
                  <a:pt x="0" y="21717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56968" y="4120723"/>
            <a:ext cx="7210624" cy="3569259"/>
          </a:xfrm>
          <a:custGeom>
            <a:avLst/>
            <a:gdLst/>
            <a:ahLst/>
            <a:cxnLst/>
            <a:rect r="r" b="b" t="t" l="l"/>
            <a:pathLst>
              <a:path h="3569259" w="7210624">
                <a:moveTo>
                  <a:pt x="0" y="0"/>
                </a:moveTo>
                <a:lnTo>
                  <a:pt x="7210624" y="0"/>
                </a:lnTo>
                <a:lnTo>
                  <a:pt x="7210624" y="3569258"/>
                </a:lnTo>
                <a:lnTo>
                  <a:pt x="0" y="35692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78286" y="1019175"/>
            <a:ext cx="7078425" cy="2435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00"/>
              </a:lnSpc>
            </a:pPr>
            <a:r>
              <a:rPr lang="en-US" sz="5000" spc="535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INTELLIGENCE ARTIFICIELLE (FER)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816724" y="1500314"/>
            <a:ext cx="2025898" cy="593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2000" spc="14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OBJECTIF ET RÔLE DE L’IA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816724" y="3557070"/>
            <a:ext cx="2025898" cy="888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2000" spc="14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MODÈLE UTILISÉ ET DATASETS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835774" y="5716249"/>
            <a:ext cx="2025898" cy="593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2000" spc="14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NOTRE MODEL CNN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28979" y="1016508"/>
            <a:ext cx="1586610" cy="1427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19"/>
              </a:lnSpc>
            </a:pPr>
            <a:r>
              <a:rPr lang="en-US" b="true" sz="8300">
                <a:solidFill>
                  <a:srgbClr val="5E5E5E"/>
                </a:solidFill>
                <a:latin typeface="Inter Bold"/>
                <a:ea typeface="Inter Bold"/>
                <a:cs typeface="Inter Bold"/>
                <a:sym typeface="Inter Bold"/>
              </a:rPr>
              <a:t>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28979" y="3188970"/>
            <a:ext cx="1586610" cy="1427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20"/>
              </a:lnSpc>
            </a:pPr>
            <a:r>
              <a:rPr lang="en-US" b="true" sz="8300">
                <a:solidFill>
                  <a:srgbClr val="5E5E5E"/>
                </a:solidFill>
                <a:latin typeface="Inter Bold"/>
                <a:ea typeface="Inter Bold"/>
                <a:cs typeface="Inter Bold"/>
                <a:sym typeface="Inter Bold"/>
              </a:rPr>
              <a:t>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28979" y="5360967"/>
            <a:ext cx="1586610" cy="1427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20"/>
              </a:lnSpc>
            </a:pPr>
            <a:r>
              <a:rPr lang="en-US" b="true" sz="8300">
                <a:solidFill>
                  <a:srgbClr val="5E5E5E"/>
                </a:solidFill>
                <a:latin typeface="Inter Bold"/>
                <a:ea typeface="Inter Bold"/>
                <a:cs typeface="Inter Bold"/>
                <a:sym typeface="Inter Bold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28979" y="7518531"/>
            <a:ext cx="1586610" cy="1427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20"/>
              </a:lnSpc>
            </a:pPr>
            <a:r>
              <a:rPr lang="en-US" b="true" sz="8300">
                <a:solidFill>
                  <a:srgbClr val="5E5E5E"/>
                </a:solidFill>
                <a:latin typeface="Inter Bold"/>
                <a:ea typeface="Inter Bold"/>
                <a:cs typeface="Inter Bold"/>
                <a:sym typeface="Inter Bold"/>
              </a:rPr>
              <a:t>4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038391" y="3341370"/>
            <a:ext cx="5032951" cy="944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39"/>
              </a:lnSpc>
            </a:pPr>
            <a:r>
              <a:rPr lang="en-US" sz="1999" spc="-5">
                <a:solidFill>
                  <a:srgbClr val="9FA0A4"/>
                </a:solidFill>
                <a:latin typeface="Inter"/>
                <a:ea typeface="Inter"/>
                <a:cs typeface="Inter"/>
                <a:sym typeface="Inter"/>
              </a:rPr>
              <a:t>dima806/facial_emotions_image_detection</a:t>
            </a:r>
          </a:p>
          <a:p>
            <a:pPr algn="l">
              <a:lnSpc>
                <a:spcPts val="2539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2028866" y="1149858"/>
            <a:ext cx="4016037" cy="1258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39"/>
              </a:lnSpc>
            </a:pPr>
            <a:r>
              <a:rPr lang="en-US" sz="1999" spc="-5">
                <a:solidFill>
                  <a:srgbClr val="9FA0A4"/>
                </a:solidFill>
                <a:latin typeface="Inter"/>
                <a:ea typeface="Inter"/>
                <a:cs typeface="Inter"/>
                <a:sym typeface="Inter"/>
              </a:rPr>
              <a:t>Une intelligence artificielle qui permet de détecter les émotions de l’utilisateur en fonction des tweets qu’il lit.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522565" y="5403802"/>
            <a:ext cx="4016037" cy="944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39"/>
              </a:lnSpc>
            </a:pPr>
            <a:r>
              <a:rPr lang="en-US" sz="1999" spc="-5">
                <a:solidFill>
                  <a:srgbClr val="9FA0A4"/>
                </a:solidFill>
                <a:latin typeface="Inter"/>
                <a:ea typeface="Inter"/>
                <a:cs typeface="Inter"/>
                <a:sym typeface="Inter"/>
              </a:rPr>
              <a:t>dataset : https://www.kaggle.com/datasets/msambare/fer2013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038391" y="7726811"/>
            <a:ext cx="4016037" cy="1572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39"/>
              </a:lnSpc>
            </a:pPr>
            <a:r>
              <a:rPr lang="en-US" sz="1999" spc="-5">
                <a:solidFill>
                  <a:srgbClr val="9FA0A4"/>
                </a:solidFill>
                <a:latin typeface="Inter"/>
                <a:ea typeface="Inter"/>
                <a:cs typeface="Inter"/>
                <a:sym typeface="Inter"/>
              </a:rPr>
              <a:t>MLFlow: pour la gestion des metrics et des models</a:t>
            </a:r>
          </a:p>
          <a:p>
            <a:pPr algn="l">
              <a:lnSpc>
                <a:spcPts val="2539"/>
              </a:lnSpc>
            </a:pPr>
          </a:p>
          <a:p>
            <a:pPr algn="l">
              <a:lnSpc>
                <a:spcPts val="2539"/>
              </a:lnSpc>
            </a:pPr>
            <a:r>
              <a:rPr lang="en-US" sz="1999" spc="-5">
                <a:solidFill>
                  <a:srgbClr val="9FA0A4"/>
                </a:solidFill>
                <a:latin typeface="Inter"/>
                <a:ea typeface="Inter"/>
                <a:cs typeface="Inter"/>
                <a:sym typeface="Inter"/>
              </a:rPr>
              <a:t>MLflow-client: pour la gestion de la mise en production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672176" y="3007160"/>
            <a:ext cx="1634649" cy="54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spc="17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pré-entrainé </a:t>
            </a:r>
          </a:p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spc="17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835774" y="8093014"/>
            <a:ext cx="2025898" cy="297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2000" spc="14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TOOLS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9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58146" y="5726178"/>
            <a:ext cx="3927332" cy="4052238"/>
          </a:xfrm>
          <a:custGeom>
            <a:avLst/>
            <a:gdLst/>
            <a:ahLst/>
            <a:cxnLst/>
            <a:rect r="r" b="b" t="t" l="l"/>
            <a:pathLst>
              <a:path h="4052238" w="3927332">
                <a:moveTo>
                  <a:pt x="0" y="0"/>
                </a:moveTo>
                <a:lnTo>
                  <a:pt x="3927332" y="0"/>
                </a:lnTo>
                <a:lnTo>
                  <a:pt x="3927332" y="4052238"/>
                </a:lnTo>
                <a:lnTo>
                  <a:pt x="0" y="405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6" t="0" r="-31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77783" y="785439"/>
            <a:ext cx="3940609" cy="4013808"/>
          </a:xfrm>
          <a:custGeom>
            <a:avLst/>
            <a:gdLst/>
            <a:ahLst/>
            <a:cxnLst/>
            <a:rect r="r" b="b" t="t" l="l"/>
            <a:pathLst>
              <a:path h="4013808" w="3940609">
                <a:moveTo>
                  <a:pt x="0" y="0"/>
                </a:moveTo>
                <a:lnTo>
                  <a:pt x="3940610" y="0"/>
                </a:lnTo>
                <a:lnTo>
                  <a:pt x="3940610" y="4013808"/>
                </a:lnTo>
                <a:lnTo>
                  <a:pt x="0" y="40138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30" r="0" b="-33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291395" y="5554728"/>
            <a:ext cx="950169" cy="0"/>
          </a:xfrm>
          <a:prstGeom prst="line">
            <a:avLst/>
          </a:prstGeom>
          <a:ln cap="flat" w="19050">
            <a:solidFill>
              <a:srgbClr val="F271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204852" y="4078919"/>
            <a:ext cx="9538907" cy="5699497"/>
          </a:xfrm>
          <a:custGeom>
            <a:avLst/>
            <a:gdLst/>
            <a:ahLst/>
            <a:cxnLst/>
            <a:rect r="r" b="b" t="t" l="l"/>
            <a:pathLst>
              <a:path h="5699497" w="9538907">
                <a:moveTo>
                  <a:pt x="0" y="0"/>
                </a:moveTo>
                <a:lnTo>
                  <a:pt x="9538907" y="0"/>
                </a:lnTo>
                <a:lnTo>
                  <a:pt x="9538907" y="5699497"/>
                </a:lnTo>
                <a:lnTo>
                  <a:pt x="0" y="56994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91395" y="1156583"/>
            <a:ext cx="7852605" cy="2621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12"/>
              </a:lnSpc>
            </a:pPr>
            <a:r>
              <a:rPr lang="en-US" sz="5400" spc="577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INTELLIGENCE ARTIFICIELLE (FER)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1395" y="4126837"/>
            <a:ext cx="3494084" cy="1260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6"/>
              </a:lnSpc>
            </a:pPr>
            <a:r>
              <a:rPr lang="en-US" sz="3604" spc="11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Technologies utilisées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85457" y="5678553"/>
            <a:ext cx="4762631" cy="185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87" indent="-226693" lvl="1">
              <a:lnSpc>
                <a:spcPts val="2939"/>
              </a:lnSpc>
              <a:buFont typeface="Arial"/>
              <a:buChar char="•"/>
            </a:pPr>
            <a:r>
              <a:rPr lang="en-US" sz="2099" spc="235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Python</a:t>
            </a:r>
          </a:p>
          <a:p>
            <a:pPr algn="l" marL="453387" indent="-226693" lvl="1">
              <a:lnSpc>
                <a:spcPts val="2939"/>
              </a:lnSpc>
              <a:buFont typeface="Arial"/>
              <a:buChar char="•"/>
            </a:pPr>
            <a:r>
              <a:rPr lang="en-US" sz="2099" spc="235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FastApi</a:t>
            </a:r>
          </a:p>
          <a:p>
            <a:pPr algn="l" marL="453387" indent="-226693" lvl="1">
              <a:lnSpc>
                <a:spcPts val="2939"/>
              </a:lnSpc>
              <a:buFont typeface="Arial"/>
              <a:buChar char="•"/>
            </a:pPr>
            <a:r>
              <a:rPr lang="en-US" sz="2099" spc="235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MLFlow</a:t>
            </a:r>
          </a:p>
          <a:p>
            <a:pPr algn="l" marL="453387" indent="-226693" lvl="1">
              <a:lnSpc>
                <a:spcPts val="2939"/>
              </a:lnSpc>
              <a:buFont typeface="Arial"/>
              <a:buChar char="•"/>
            </a:pPr>
            <a:r>
              <a:rPr lang="en-US" sz="2099" spc="235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Docker</a:t>
            </a:r>
          </a:p>
          <a:p>
            <a:pPr algn="l">
              <a:lnSpc>
                <a:spcPts val="293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0609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91395" y="1156583"/>
            <a:ext cx="15708609" cy="869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12"/>
              </a:lnSpc>
            </a:pPr>
            <a:r>
              <a:rPr lang="en-US" sz="5400" spc="577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LES FONCTIONNALITÉS FUTURES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91395" y="2753064"/>
            <a:ext cx="16649090" cy="2790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</a:p>
          <a:p>
            <a:pPr algn="l" marL="488661" indent="-244330" lvl="1">
              <a:lnSpc>
                <a:spcPts val="3168"/>
              </a:lnSpc>
              <a:buFont typeface="Arial"/>
              <a:buChar char="•"/>
            </a:pPr>
            <a:r>
              <a:rPr lang="en-US" sz="2263" spc="253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Afficher les profils de tous les utilisateurs</a:t>
            </a:r>
          </a:p>
          <a:p>
            <a:pPr algn="l" marL="488661" indent="-244330" lvl="1">
              <a:lnSpc>
                <a:spcPts val="3168"/>
              </a:lnSpc>
              <a:buFont typeface="Arial"/>
              <a:buChar char="•"/>
            </a:pPr>
            <a:r>
              <a:rPr lang="en-US" sz="2263" spc="253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Afficher et récupérer les notifications en temps réels </a:t>
            </a:r>
          </a:p>
          <a:p>
            <a:pPr algn="l" marL="488661" indent="-244330" lvl="1">
              <a:lnSpc>
                <a:spcPts val="3168"/>
              </a:lnSpc>
              <a:buFont typeface="Arial"/>
              <a:buChar char="•"/>
            </a:pPr>
            <a:r>
              <a:rPr lang="en-US" sz="2263" spc="253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Afficher les onglets sauvegardés des utilisateurs</a:t>
            </a:r>
          </a:p>
          <a:p>
            <a:pPr algn="l" marL="488661" indent="-244330" lvl="1">
              <a:lnSpc>
                <a:spcPts val="3168"/>
              </a:lnSpc>
              <a:buFont typeface="Arial"/>
              <a:buChar char="•"/>
            </a:pPr>
            <a:r>
              <a:rPr lang="en-US" sz="2263" spc="253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Un dashboard de visualisation de l’état de nos données</a:t>
            </a:r>
          </a:p>
          <a:p>
            <a:pPr algn="l" marL="488661" indent="-244330" lvl="1">
              <a:lnSpc>
                <a:spcPts val="3168"/>
              </a:lnSpc>
              <a:buFont typeface="Arial"/>
              <a:buChar char="•"/>
            </a:pPr>
            <a:r>
              <a:rPr lang="en-US" sz="2263" spc="253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mise en place des hashtags</a:t>
            </a:r>
          </a:p>
          <a:p>
            <a:pPr algn="l" marL="488661" indent="-244330" lvl="1">
              <a:lnSpc>
                <a:spcPts val="3168"/>
              </a:lnSpc>
              <a:buFont typeface="Arial"/>
              <a:buChar char="•"/>
            </a:pPr>
            <a:r>
              <a:rPr lang="en-US" sz="2263" spc="253">
                <a:solidFill>
                  <a:srgbClr val="FFFFFF">
                    <a:alpha val="60000"/>
                  </a:srgbClr>
                </a:solidFill>
                <a:latin typeface="Inter"/>
                <a:ea typeface="Inter"/>
                <a:cs typeface="Inter"/>
                <a:sym typeface="Inter"/>
              </a:rPr>
              <a:t>Un outil pour pouvoir supprimer ou éditer ses préférences via l’IA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DAGhn5HP0uI</dc:identifier>
  <dcterms:modified xsi:type="dcterms:W3CDTF">2011-08-01T06:04:30Z</dcterms:modified>
  <cp:revision>1</cp:revision>
  <dc:title>ROARER</dc:title>
</cp:coreProperties>
</file>