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28"/>
  </p:notesMasterIdLst>
  <p:sldIdLst>
    <p:sldId id="265" r:id="rId3"/>
    <p:sldId id="273" r:id="rId4"/>
    <p:sldId id="274" r:id="rId5"/>
    <p:sldId id="275" r:id="rId6"/>
    <p:sldId id="276" r:id="rId7"/>
    <p:sldId id="277" r:id="rId8"/>
    <p:sldId id="294" r:id="rId9"/>
    <p:sldId id="295" r:id="rId10"/>
    <p:sldId id="278" r:id="rId11"/>
    <p:sldId id="279" r:id="rId12"/>
    <p:sldId id="296" r:id="rId13"/>
    <p:sldId id="280" r:id="rId14"/>
    <p:sldId id="297" r:id="rId15"/>
    <p:sldId id="281" r:id="rId16"/>
    <p:sldId id="282" r:id="rId17"/>
    <p:sldId id="283" r:id="rId18"/>
    <p:sldId id="285" r:id="rId19"/>
    <p:sldId id="284" r:id="rId20"/>
    <p:sldId id="298" r:id="rId21"/>
    <p:sldId id="286" r:id="rId22"/>
    <p:sldId id="289" r:id="rId23"/>
    <p:sldId id="287" r:id="rId24"/>
    <p:sldId id="292" r:id="rId25"/>
    <p:sldId id="291" r:id="rId26"/>
    <p:sldId id="293" r:id="rId27"/>
  </p:sldIdLst>
  <p:sldSz cx="9144000" cy="5143500" type="screen16x9"/>
  <p:notesSz cx="6858000" cy="9144000"/>
  <p:embeddedFontLst>
    <p:embeddedFont>
      <p:font typeface="Arial-ItalicMT" pitchFamily="50" charset="0"/>
      <p: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Inter" panose="020B0604020202020204" charset="0"/>
      <p:bold r:id="rId34"/>
    </p:embeddedFont>
    <p:embeddedFont>
      <p:font typeface="Inter Light" panose="020B0604020202020204" charset="0"/>
      <p:regular r:id="rId35"/>
      <p:bold r:id="rId36"/>
    </p:embeddedFont>
    <p:embeddedFont>
      <p:font typeface="Noto Sans Symbols" pitchFamily="2" charset="0"/>
      <p:regular r:id="rId37"/>
    </p:embeddedFont>
  </p:embeddedFontLst>
  <p:custShowLst>
    <p:custShow name="Video 1 - Servlet" id="0">
      <p:sldLst>
        <p:sld r:id="rId3"/>
        <p:sld r:id="rId4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3E049-1729-456E-AD25-E56B3654D65F}" v="30" dt="2022-01-16T11:34:27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75" d="100"/>
          <a:sy n="75" d="100"/>
        </p:scale>
        <p:origin x="94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b4963f119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fb4963f119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875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37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080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2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b4963f119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fb4963f119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475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b4963f119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fb4963f119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5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48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4576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97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317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b4963f119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fb4963f119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852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258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290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517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919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b4963f119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fb4963f119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18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50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75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33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883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2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21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4963f11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b4963f11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00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6F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752206" y="1301755"/>
            <a:ext cx="4690051" cy="176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9968" y="232039"/>
            <a:ext cx="468547" cy="479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6440" y="2322248"/>
            <a:ext cx="3337559" cy="282125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296897" y="4508937"/>
            <a:ext cx="399573" cy="3995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296898" y="4513499"/>
            <a:ext cx="399574" cy="39957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539755"/>
            <a:ext cx="51699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2800"/>
              <a:buNone/>
              <a:defRPr sz="3200" b="1">
                <a:solidFill>
                  <a:srgbClr val="216FF4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4380" y="232041"/>
            <a:ext cx="467872" cy="47944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287414" y="1467803"/>
            <a:ext cx="5194277" cy="304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800"/>
              <a:buFont typeface="Noto Sans Symbols"/>
              <a:buChar char="▪"/>
              <a:defRPr/>
            </a:lvl1pPr>
            <a:lvl2pPr marL="914400" lvl="1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15521" y="4530090"/>
            <a:ext cx="5791641" cy="39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296898" y="4513499"/>
            <a:ext cx="399574" cy="39957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6935470" y="1077913"/>
            <a:ext cx="1752600" cy="191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215"/>
              <a:buNone/>
              <a:defRPr sz="9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05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05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05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05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6873240" y="975360"/>
            <a:ext cx="1897380" cy="2110740"/>
          </a:xfrm>
          <a:prstGeom prst="rect">
            <a:avLst/>
          </a:prstGeom>
          <a:noFill/>
          <a:ln w="25400" cap="flat" cmpd="sng">
            <a:solidFill>
              <a:srgbClr val="216F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rot="10800000">
            <a:off x="453416" y="471762"/>
            <a:ext cx="6054064" cy="3703998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171450" dist="57150" dir="2700000" algn="b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4380" y="232041"/>
            <a:ext cx="467872" cy="47944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>
            <a:spLocks noGrp="1"/>
          </p:cNvSpPr>
          <p:nvPr>
            <p:ph type="pic" idx="2"/>
          </p:nvPr>
        </p:nvSpPr>
        <p:spPr>
          <a:xfrm>
            <a:off x="454025" y="471488"/>
            <a:ext cx="6053138" cy="3703637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>
            <a:spLocks noGrp="1"/>
          </p:cNvSpPr>
          <p:nvPr>
            <p:ph type="body" idx="3"/>
          </p:nvPr>
        </p:nvSpPr>
        <p:spPr>
          <a:xfrm>
            <a:off x="715521" y="4530090"/>
            <a:ext cx="5791641" cy="39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296898" y="4513499"/>
            <a:ext cx="399574" cy="39957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6935470" y="1077913"/>
            <a:ext cx="1752600" cy="191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215"/>
              <a:buNone/>
              <a:defRPr sz="9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05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05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05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05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/>
          <p:nvPr/>
        </p:nvSpPr>
        <p:spPr>
          <a:xfrm>
            <a:off x="6873240" y="975360"/>
            <a:ext cx="1897380" cy="2110740"/>
          </a:xfrm>
          <a:prstGeom prst="rect">
            <a:avLst/>
          </a:prstGeom>
          <a:noFill/>
          <a:ln w="25400" cap="flat" cmpd="sng">
            <a:solidFill>
              <a:srgbClr val="216F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4380" y="232041"/>
            <a:ext cx="467872" cy="4794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/>
          <p:nvPr/>
        </p:nvSpPr>
        <p:spPr>
          <a:xfrm rot="10800000">
            <a:off x="453416" y="471762"/>
            <a:ext cx="2884144" cy="3703998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171450" dist="57150" dir="2700000" algn="b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 rot="10800000">
            <a:off x="3579508" y="471762"/>
            <a:ext cx="2884144" cy="3703998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171450" dist="57150" dir="2700000" algn="bl" rotWithShape="0">
              <a:srgbClr val="000000">
                <a:alpha val="2392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>
            <a:spLocks noGrp="1"/>
          </p:cNvSpPr>
          <p:nvPr>
            <p:ph type="pic" idx="2"/>
          </p:nvPr>
        </p:nvSpPr>
        <p:spPr>
          <a:xfrm>
            <a:off x="454025" y="471488"/>
            <a:ext cx="2882900" cy="3703637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>
            <a:spLocks noGrp="1"/>
          </p:cNvSpPr>
          <p:nvPr>
            <p:ph type="pic" idx="3"/>
          </p:nvPr>
        </p:nvSpPr>
        <p:spPr>
          <a:xfrm>
            <a:off x="3578225" y="471488"/>
            <a:ext cx="2882900" cy="3703637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715521" y="4530090"/>
            <a:ext cx="5791641" cy="39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 b="1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Servlets</a:t>
            </a:r>
            <a:r>
              <a:rPr lang="pt-BR" sz="4000" b="1" dirty="0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dirty="0"/>
          </a:p>
        </p:txBody>
      </p:sp>
      <p:pic>
        <p:nvPicPr>
          <p:cNvPr id="3" name="Google Shape;269;p38">
            <a:extLst>
              <a:ext uri="{FF2B5EF4-FFF2-40B4-BE49-F238E27FC236}">
                <a16:creationId xmlns:a16="http://schemas.microsoft.com/office/drawing/2014/main" id="{F2D1DFD0-1849-48C1-805B-96D91A92C7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2974553" y="3777916"/>
            <a:ext cx="3532608" cy="342394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Java Runtime Environment (JRE)</a:t>
            </a:r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974553" y="462707"/>
            <a:ext cx="3532607" cy="3218956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189" y="3093155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902853" y="3194131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3133845" y="322490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3282714" y="804232"/>
            <a:ext cx="2937612" cy="21707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3366762" y="2541614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465243" y="1548623"/>
            <a:ext cx="1401154" cy="23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465243" y="2209200"/>
            <a:ext cx="140115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465243" y="1323474"/>
            <a:ext cx="124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636955" y="1778944"/>
            <a:ext cx="109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HTTP POST/GET</a:t>
            </a:r>
            <a:endParaRPr lang="es-E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465243" y="2445310"/>
            <a:ext cx="126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3729312" y="1127223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175BA-FA9B-4E11-BD9E-7D86C0314A56}"/>
              </a:ext>
            </a:extLst>
          </p:cNvPr>
          <p:cNvSpPr/>
          <p:nvPr/>
        </p:nvSpPr>
        <p:spPr>
          <a:xfrm>
            <a:off x="3727215" y="1980396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JSP</a:t>
            </a:r>
            <a:endParaRPr lang="es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93EC7D-F340-4900-A7E4-5CB1977AAE9E}"/>
              </a:ext>
            </a:extLst>
          </p:cNvPr>
          <p:cNvSpPr txBox="1"/>
          <p:nvPr/>
        </p:nvSpPr>
        <p:spPr>
          <a:xfrm>
            <a:off x="926432" y="4403558"/>
            <a:ext cx="558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JSP – Java Server Page</a:t>
            </a:r>
            <a:endParaRPr lang="es-ES" sz="3200" dirty="0"/>
          </a:p>
        </p:txBody>
      </p:sp>
      <p:pic>
        <p:nvPicPr>
          <p:cNvPr id="20" name="Google Shape;269;p38">
            <a:extLst>
              <a:ext uri="{FF2B5EF4-FFF2-40B4-BE49-F238E27FC236}">
                <a16:creationId xmlns:a16="http://schemas.microsoft.com/office/drawing/2014/main" id="{076FB875-E47E-4A45-A995-03C93183A0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F2A6C9C6-9EF0-4880-BC6C-B629C600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" y="1666678"/>
            <a:ext cx="666366" cy="6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6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2974553" y="3777916"/>
            <a:ext cx="3532608" cy="342394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Java Runtime Environment (JRE)</a:t>
            </a:r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974553" y="462707"/>
            <a:ext cx="3532607" cy="3218956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189" y="3093155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902853" y="3194131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3133845" y="322490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3282714" y="804232"/>
            <a:ext cx="2937612" cy="21707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3366762" y="2541614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465243" y="1548623"/>
            <a:ext cx="1401154" cy="23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465243" y="2209200"/>
            <a:ext cx="140115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465243" y="1323474"/>
            <a:ext cx="124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636955" y="1778944"/>
            <a:ext cx="109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HTTP POST/GET</a:t>
            </a:r>
            <a:endParaRPr lang="es-E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465243" y="2445310"/>
            <a:ext cx="126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3729312" y="1127223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175BA-FA9B-4E11-BD9E-7D86C0314A56}"/>
              </a:ext>
            </a:extLst>
          </p:cNvPr>
          <p:cNvSpPr/>
          <p:nvPr/>
        </p:nvSpPr>
        <p:spPr>
          <a:xfrm>
            <a:off x="3727215" y="1980396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JSP</a:t>
            </a:r>
            <a:endParaRPr lang="es-E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6F0B19-1514-4514-807E-691DF1DB7105}"/>
              </a:ext>
            </a:extLst>
          </p:cNvPr>
          <p:cNvSpPr/>
          <p:nvPr/>
        </p:nvSpPr>
        <p:spPr>
          <a:xfrm>
            <a:off x="4641312" y="1734723"/>
            <a:ext cx="199087" cy="249952"/>
          </a:xfrm>
          <a:prstGeom prst="downArrow">
            <a:avLst>
              <a:gd name="adj1" fmla="val 372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93EC7D-F340-4900-A7E4-5CB1977AAE9E}"/>
              </a:ext>
            </a:extLst>
          </p:cNvPr>
          <p:cNvSpPr txBox="1"/>
          <p:nvPr/>
        </p:nvSpPr>
        <p:spPr>
          <a:xfrm>
            <a:off x="926432" y="4403558"/>
            <a:ext cx="558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JSP – Java Server Page</a:t>
            </a:r>
            <a:endParaRPr lang="es-ES" sz="3200" dirty="0"/>
          </a:p>
        </p:txBody>
      </p:sp>
      <p:pic>
        <p:nvPicPr>
          <p:cNvPr id="20" name="Google Shape;269;p38">
            <a:extLst>
              <a:ext uri="{FF2B5EF4-FFF2-40B4-BE49-F238E27FC236}">
                <a16:creationId xmlns:a16="http://schemas.microsoft.com/office/drawing/2014/main" id="{076FB875-E47E-4A45-A995-03C93183A0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F2A6C9C6-9EF0-4880-BC6C-B629C600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" y="1666678"/>
            <a:ext cx="666366" cy="6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9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057401" y="462706"/>
            <a:ext cx="4449760" cy="37122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8" y="3551679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767132" y="3551679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2141865" y="3645743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2442411" y="804231"/>
            <a:ext cx="3777915" cy="24935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2464393" y="2866395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8" y="1719112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041238" y="1306399"/>
            <a:ext cx="2141775" cy="209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041239" y="2209200"/>
            <a:ext cx="214177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973695" y="1072533"/>
            <a:ext cx="10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047387" y="1718786"/>
            <a:ext cx="109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HTTP POST/GET</a:t>
            </a:r>
            <a:endParaRPr lang="es-E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028179" y="2445310"/>
            <a:ext cx="10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3324740" y="1120425"/>
            <a:ext cx="2477977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175BA-FA9B-4E11-BD9E-7D86C0314A56}"/>
              </a:ext>
            </a:extLst>
          </p:cNvPr>
          <p:cNvSpPr/>
          <p:nvPr/>
        </p:nvSpPr>
        <p:spPr>
          <a:xfrm>
            <a:off x="3324740" y="2018677"/>
            <a:ext cx="2477977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JSP</a:t>
            </a:r>
            <a:endParaRPr lang="es-E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6F0B19-1514-4514-807E-691DF1DB7105}"/>
              </a:ext>
            </a:extLst>
          </p:cNvPr>
          <p:cNvSpPr/>
          <p:nvPr/>
        </p:nvSpPr>
        <p:spPr>
          <a:xfrm>
            <a:off x="4482316" y="1752840"/>
            <a:ext cx="199087" cy="249952"/>
          </a:xfrm>
          <a:prstGeom prst="downArrow">
            <a:avLst>
              <a:gd name="adj1" fmla="val 372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6FFF4-7A67-4838-B2B2-1D5286DC5FB0}"/>
              </a:ext>
            </a:extLst>
          </p:cNvPr>
          <p:cNvSpPr txBox="1"/>
          <p:nvPr/>
        </p:nvSpPr>
        <p:spPr>
          <a:xfrm>
            <a:off x="4873908" y="1697759"/>
            <a:ext cx="140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Dispatcher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1" name="Google Shape;269;p38">
            <a:extLst>
              <a:ext uri="{FF2B5EF4-FFF2-40B4-BE49-F238E27FC236}">
                <a16:creationId xmlns:a16="http://schemas.microsoft.com/office/drawing/2014/main" id="{D93FF317-8F52-4D90-BFA3-75E81BD5E7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83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057401" y="462706"/>
            <a:ext cx="4449760" cy="37122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8" y="3551679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767132" y="3551679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2141865" y="3645743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2442411" y="804231"/>
            <a:ext cx="3777915" cy="24935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2464393" y="2866395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8" y="1719112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041238" y="1306399"/>
            <a:ext cx="2141775" cy="209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041239" y="2209200"/>
            <a:ext cx="214177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973695" y="1072533"/>
            <a:ext cx="10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047387" y="1718786"/>
            <a:ext cx="109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HTTP POST/GET</a:t>
            </a:r>
            <a:endParaRPr lang="es-E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028179" y="2445310"/>
            <a:ext cx="10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3324740" y="1120425"/>
            <a:ext cx="1173541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175BA-FA9B-4E11-BD9E-7D86C0314A56}"/>
              </a:ext>
            </a:extLst>
          </p:cNvPr>
          <p:cNvSpPr/>
          <p:nvPr/>
        </p:nvSpPr>
        <p:spPr>
          <a:xfrm>
            <a:off x="3318635" y="2018677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JSP</a:t>
            </a:r>
            <a:endParaRPr lang="es-E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6F0B19-1514-4514-807E-691DF1DB7105}"/>
              </a:ext>
            </a:extLst>
          </p:cNvPr>
          <p:cNvSpPr/>
          <p:nvPr/>
        </p:nvSpPr>
        <p:spPr>
          <a:xfrm>
            <a:off x="3875460" y="1735429"/>
            <a:ext cx="199087" cy="249952"/>
          </a:xfrm>
          <a:prstGeom prst="downArrow">
            <a:avLst>
              <a:gd name="adj1" fmla="val 372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217F3-636A-4800-8027-8573B47D8D3D}"/>
              </a:ext>
            </a:extLst>
          </p:cNvPr>
          <p:cNvSpPr/>
          <p:nvPr/>
        </p:nvSpPr>
        <p:spPr>
          <a:xfrm>
            <a:off x="4995082" y="1120425"/>
            <a:ext cx="1173541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ES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F0E848-2A93-4A25-A8CC-5125CB85DF90}"/>
              </a:ext>
            </a:extLst>
          </p:cNvPr>
          <p:cNvSpPr/>
          <p:nvPr/>
        </p:nvSpPr>
        <p:spPr>
          <a:xfrm>
            <a:off x="4520297" y="1307058"/>
            <a:ext cx="423082" cy="1871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6FFF4-7A67-4838-B2B2-1D5286DC5FB0}"/>
              </a:ext>
            </a:extLst>
          </p:cNvPr>
          <p:cNvSpPr txBox="1"/>
          <p:nvPr/>
        </p:nvSpPr>
        <p:spPr>
          <a:xfrm>
            <a:off x="4074547" y="1697148"/>
            <a:ext cx="140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Dispatcher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1" name="Google Shape;269;p38">
            <a:extLst>
              <a:ext uri="{FF2B5EF4-FFF2-40B4-BE49-F238E27FC236}">
                <a16:creationId xmlns:a16="http://schemas.microsoft.com/office/drawing/2014/main" id="{D93FF317-8F52-4D90-BFA3-75E81BD5E7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06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057401" y="462706"/>
            <a:ext cx="4449760" cy="37122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8" y="3551679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767132" y="3551679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2141865" y="3645743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2442411" y="804231"/>
            <a:ext cx="3777915" cy="24935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2464393" y="2866395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8" y="1719112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041238" y="1306399"/>
            <a:ext cx="2141775" cy="209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041239" y="2209200"/>
            <a:ext cx="214177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973695" y="1072533"/>
            <a:ext cx="10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047387" y="1718786"/>
            <a:ext cx="109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HTTP POST/GET</a:t>
            </a:r>
            <a:endParaRPr lang="es-E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028179" y="2445310"/>
            <a:ext cx="10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3324740" y="1120425"/>
            <a:ext cx="1173541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175BA-FA9B-4E11-BD9E-7D86C0314A56}"/>
              </a:ext>
            </a:extLst>
          </p:cNvPr>
          <p:cNvSpPr/>
          <p:nvPr/>
        </p:nvSpPr>
        <p:spPr>
          <a:xfrm>
            <a:off x="3318635" y="2018677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JSP</a:t>
            </a:r>
            <a:br>
              <a:rPr lang="es-MX" b="1" dirty="0"/>
            </a:br>
            <a:r>
              <a:rPr lang="es-MX" dirty="0"/>
              <a:t>JSTL + EL</a:t>
            </a:r>
            <a:endParaRPr lang="es-E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6F0B19-1514-4514-807E-691DF1DB7105}"/>
              </a:ext>
            </a:extLst>
          </p:cNvPr>
          <p:cNvSpPr/>
          <p:nvPr/>
        </p:nvSpPr>
        <p:spPr>
          <a:xfrm>
            <a:off x="3875460" y="1735429"/>
            <a:ext cx="199087" cy="249952"/>
          </a:xfrm>
          <a:prstGeom prst="downArrow">
            <a:avLst>
              <a:gd name="adj1" fmla="val 372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217F3-636A-4800-8027-8573B47D8D3D}"/>
              </a:ext>
            </a:extLst>
          </p:cNvPr>
          <p:cNvSpPr/>
          <p:nvPr/>
        </p:nvSpPr>
        <p:spPr>
          <a:xfrm>
            <a:off x="4995082" y="1120425"/>
            <a:ext cx="1173541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ES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F0E848-2A93-4A25-A8CC-5125CB85DF90}"/>
              </a:ext>
            </a:extLst>
          </p:cNvPr>
          <p:cNvSpPr/>
          <p:nvPr/>
        </p:nvSpPr>
        <p:spPr>
          <a:xfrm>
            <a:off x="4520297" y="1307058"/>
            <a:ext cx="423082" cy="1871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6FFF4-7A67-4838-B2B2-1D5286DC5FB0}"/>
              </a:ext>
            </a:extLst>
          </p:cNvPr>
          <p:cNvSpPr txBox="1"/>
          <p:nvPr/>
        </p:nvSpPr>
        <p:spPr>
          <a:xfrm>
            <a:off x="4074547" y="1697148"/>
            <a:ext cx="140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Dispatcher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1" name="Google Shape;269;p38">
            <a:extLst>
              <a:ext uri="{FF2B5EF4-FFF2-40B4-BE49-F238E27FC236}">
                <a16:creationId xmlns:a16="http://schemas.microsoft.com/office/drawing/2014/main" id="{359FC6A0-5C4F-42E4-9E29-4A1889390C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14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700" y="539755"/>
            <a:ext cx="72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v-SE" dirty="0"/>
              <a:t>JSTL (Java Standard Tag Library)</a:t>
            </a:r>
            <a:r>
              <a:rPr lang="pt-BR" sz="3200" b="1" dirty="0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br>
              <a:rPr lang="pt-BR" sz="3200" b="1" dirty="0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</a:br>
            <a:endParaRPr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287414" y="1467803"/>
            <a:ext cx="8468168" cy="304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es-419" sz="1600" dirty="0" err="1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core</a:t>
            </a:r>
            <a:r>
              <a:rPr lang="es-419" sz="1600" dirty="0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– </a:t>
            </a:r>
            <a:r>
              <a:rPr lang="es-419" sz="1600" dirty="0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control de flujo </a:t>
            </a:r>
            <a:endParaRPr lang="es-419" sz="1600" dirty="0">
              <a:latin typeface="Inter Light" panose="020B0604020202020204" charset="0"/>
              <a:ea typeface="Inter Light" panose="020B0604020202020204" charset="0"/>
            </a:endParaRPr>
          </a:p>
          <a:p>
            <a:pPr marL="17145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None/>
            </a:pPr>
            <a:endParaRPr lang="es-419" sz="1600" dirty="0">
              <a:solidFill>
                <a:srgbClr val="727374"/>
              </a:solidFill>
              <a:latin typeface="Inter Light" panose="020B0604020202020204" charset="0"/>
              <a:ea typeface="Inter Light" panose="020B0604020202020204" charset="0"/>
              <a:cs typeface="Inter Light"/>
              <a:sym typeface="Inter Ligh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es-419" sz="1600" dirty="0" err="1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fmt</a:t>
            </a:r>
            <a:r>
              <a:rPr lang="es-419" sz="1600" dirty="0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– </a:t>
            </a:r>
            <a:r>
              <a:rPr lang="es-419" sz="1600" dirty="0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formato /i18n (internacionalización) </a:t>
            </a:r>
            <a:endParaRPr lang="es-419" sz="1600" dirty="0">
              <a:latin typeface="Inter Light" panose="020B0604020202020204" charset="0"/>
              <a:ea typeface="Inter Light" panose="020B0604020202020204" charset="0"/>
            </a:endParaRPr>
          </a:p>
          <a:p>
            <a:pPr marL="17145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None/>
            </a:pPr>
            <a:endParaRPr lang="es-419" sz="1600" dirty="0">
              <a:solidFill>
                <a:srgbClr val="727374"/>
              </a:solidFill>
              <a:latin typeface="Inter Light" panose="020B0604020202020204" charset="0"/>
              <a:ea typeface="Inter Light" panose="020B0604020202020204" charset="0"/>
              <a:cs typeface="Inter Light"/>
              <a:sym typeface="Inter Ligh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es-419" sz="1600" dirty="0" err="1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sql</a:t>
            </a:r>
            <a:r>
              <a:rPr lang="es-419" sz="1600" dirty="0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– </a:t>
            </a:r>
            <a:r>
              <a:rPr lang="es-419" sz="1600" dirty="0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ejecutar SQL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endParaRPr lang="es-419" sz="1600" dirty="0">
              <a:solidFill>
                <a:srgbClr val="727374"/>
              </a:solidFill>
              <a:latin typeface="Inter Light" panose="020B0604020202020204" charset="0"/>
              <a:ea typeface="Inter Light" panose="020B0604020202020204" charset="0"/>
              <a:cs typeface="Inter Light"/>
              <a:sym typeface="Inter Ligh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es-419" sz="1600" dirty="0" err="1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xml</a:t>
            </a:r>
            <a:r>
              <a:rPr lang="es-419" sz="1600" dirty="0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– generar XML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None/>
            </a:pPr>
            <a:endParaRPr lang="pt-BR" dirty="0"/>
          </a:p>
          <a:p>
            <a:pPr marL="22860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800"/>
              <a:buFont typeface="Noto Sans Symbols"/>
              <a:buNone/>
            </a:pPr>
            <a:endParaRPr dirty="0"/>
          </a:p>
        </p:txBody>
      </p:sp>
      <p:pic>
        <p:nvPicPr>
          <p:cNvPr id="4" name="Google Shape;269;p38">
            <a:extLst>
              <a:ext uri="{FF2B5EF4-FFF2-40B4-BE49-F238E27FC236}">
                <a16:creationId xmlns:a16="http://schemas.microsoft.com/office/drawing/2014/main" id="{C9312AEC-249F-46B5-B84A-4653180ED3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39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700" y="539755"/>
            <a:ext cx="72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v-SE" dirty="0"/>
              <a:t>JSTL (Java Standard Tag Library)</a:t>
            </a:r>
            <a:r>
              <a:rPr lang="pt-BR" sz="3200" b="1" dirty="0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br>
              <a:rPr lang="pt-BR" sz="3200" b="1" dirty="0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</a:br>
            <a:endParaRPr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287413" y="1467803"/>
            <a:ext cx="8678561" cy="304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es-419" sz="1600" dirty="0" err="1">
                <a:solidFill>
                  <a:srgbClr val="216FF4"/>
                </a:solidFill>
                <a:latin typeface="Inter Light"/>
                <a:ea typeface="Inter Light"/>
                <a:cs typeface="Inter Light"/>
                <a:sym typeface="Inter Light"/>
              </a:rPr>
              <a:t>core</a:t>
            </a:r>
            <a:r>
              <a:rPr lang="es-419" sz="1600" dirty="0">
                <a:solidFill>
                  <a:srgbClr val="216FF4"/>
                </a:solidFill>
                <a:latin typeface="Inter Light"/>
                <a:ea typeface="Inter Light"/>
                <a:cs typeface="Inter Light"/>
                <a:sym typeface="Inter Light"/>
              </a:rPr>
              <a:t> – </a:t>
            </a:r>
            <a:r>
              <a:rPr lang="es-419" sz="1600" dirty="0">
                <a:solidFill>
                  <a:srgbClr val="727374"/>
                </a:solidFill>
                <a:latin typeface="Inter Light"/>
                <a:ea typeface="Inter Light"/>
                <a:cs typeface="Inter Light"/>
                <a:sym typeface="Inter Light"/>
              </a:rPr>
              <a:t>control de flujo </a:t>
            </a:r>
          </a:p>
          <a:p>
            <a:pPr marL="0" indent="0">
              <a:buSzPts val="1100"/>
              <a:buNone/>
            </a:pPr>
            <a:r>
              <a:rPr lang="it-IT" sz="1600" b="0" i="0" u="none" strike="noStrike" baseline="0" dirty="0">
                <a:solidFill>
                  <a:srgbClr val="666600"/>
                </a:solidFill>
                <a:latin typeface="Consolas" panose="020B0609020204030204" pitchFamily="49" charset="0"/>
              </a:rPr>
              <a:t>&lt;%@ </a:t>
            </a:r>
            <a:r>
              <a:rPr lang="it-IT" sz="1600" b="0" i="0" u="none" strike="noStrike" baseline="0" dirty="0">
                <a:solidFill>
                  <a:srgbClr val="313131"/>
                </a:solidFill>
                <a:latin typeface="Consolas" panose="020B0609020204030204" pitchFamily="49" charset="0"/>
              </a:rPr>
              <a:t>taglib uri </a:t>
            </a:r>
            <a:r>
              <a:rPr lang="it-IT" sz="1600" b="0" i="0" u="none" strike="noStrike" baseline="0" dirty="0">
                <a:solidFill>
                  <a:srgbClr val="666600"/>
                </a:solidFill>
                <a:latin typeface="Consolas" panose="020B0609020204030204" pitchFamily="49" charset="0"/>
              </a:rPr>
              <a:t>= </a:t>
            </a:r>
            <a:r>
              <a:rPr lang="it-IT" sz="1600" b="0" i="0" u="none" strike="noStrike" baseline="0" dirty="0">
                <a:solidFill>
                  <a:srgbClr val="008900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1600" b="0" i="0" u="none" strike="noStrike" baseline="0" dirty="0">
                <a:solidFill>
                  <a:srgbClr val="313131"/>
                </a:solidFill>
                <a:latin typeface="Consolas" panose="020B0609020204030204" pitchFamily="49" charset="0"/>
              </a:rPr>
              <a:t>prefix </a:t>
            </a:r>
            <a:r>
              <a:rPr lang="it-IT" sz="1600" b="0" i="0" u="none" strike="noStrike" baseline="0" dirty="0">
                <a:solidFill>
                  <a:srgbClr val="666600"/>
                </a:solidFill>
                <a:latin typeface="Consolas" panose="020B0609020204030204" pitchFamily="49" charset="0"/>
              </a:rPr>
              <a:t>= </a:t>
            </a:r>
            <a:r>
              <a:rPr lang="it-IT" sz="1600" b="0" i="0" u="none" strike="noStrike" baseline="0" dirty="0">
                <a:solidFill>
                  <a:srgbClr val="008900"/>
                </a:solidFill>
                <a:latin typeface="Consolas" panose="020B0609020204030204" pitchFamily="49" charset="0"/>
              </a:rPr>
              <a:t>"c"</a:t>
            </a:r>
            <a:r>
              <a:rPr lang="it-IT" sz="1600" b="0" i="0" u="none" strike="noStrike" baseline="0" dirty="0">
                <a:solidFill>
                  <a:srgbClr val="313131"/>
                </a:solidFill>
                <a:latin typeface="Consolas" panose="020B0609020204030204" pitchFamily="49" charset="0"/>
              </a:rPr>
              <a:t>%&gt;</a:t>
            </a:r>
            <a:endParaRPr lang="es-ES" sz="1600" dirty="0"/>
          </a:p>
          <a:p>
            <a:pPr marL="17145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None/>
            </a:pPr>
            <a:endParaRPr sz="1100" dirty="0">
              <a:solidFill>
                <a:srgbClr val="727374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es-419" sz="1600" dirty="0" err="1">
                <a:solidFill>
                  <a:srgbClr val="216FF4"/>
                </a:solidFill>
                <a:latin typeface="Inter Light"/>
                <a:ea typeface="Inter Light"/>
                <a:cs typeface="Inter Light"/>
                <a:sym typeface="Inter Light"/>
              </a:rPr>
              <a:t>fmt</a:t>
            </a:r>
            <a:r>
              <a:rPr lang="es-419" sz="1600" dirty="0">
                <a:solidFill>
                  <a:srgbClr val="216FF4"/>
                </a:solidFill>
                <a:latin typeface="Inter Light"/>
                <a:ea typeface="Inter Light"/>
                <a:cs typeface="Inter Light"/>
                <a:sym typeface="Inter Light"/>
              </a:rPr>
              <a:t> – </a:t>
            </a:r>
            <a:r>
              <a:rPr lang="es-419" sz="1600" dirty="0">
                <a:solidFill>
                  <a:srgbClr val="727374"/>
                </a:solidFill>
                <a:latin typeface="Inter Light"/>
                <a:ea typeface="Inter Light"/>
                <a:cs typeface="Inter Light"/>
                <a:sym typeface="Inter Light"/>
              </a:rPr>
              <a:t>formato /i18n (internacionalización) </a:t>
            </a:r>
          </a:p>
          <a:p>
            <a:pPr marL="0" indent="0">
              <a:buSzPts val="1100"/>
              <a:buNone/>
            </a:pPr>
            <a:r>
              <a:rPr lang="it-IT" sz="1600" b="0" i="0" u="none" strike="noStrike" baseline="0" dirty="0">
                <a:solidFill>
                  <a:srgbClr val="666600"/>
                </a:solidFill>
                <a:latin typeface="Consolas" panose="020B0609020204030204" pitchFamily="49" charset="0"/>
              </a:rPr>
              <a:t>&lt;%@ </a:t>
            </a:r>
            <a:r>
              <a:rPr lang="it-IT" sz="1600" b="0" i="0" u="none" strike="noStrike" baseline="0" dirty="0">
                <a:solidFill>
                  <a:srgbClr val="313131"/>
                </a:solidFill>
                <a:latin typeface="Consolas" panose="020B0609020204030204" pitchFamily="49" charset="0"/>
              </a:rPr>
              <a:t>taglib uri </a:t>
            </a:r>
            <a:r>
              <a:rPr lang="it-IT" sz="1600" b="0" i="0" u="none" strike="noStrike" baseline="0" dirty="0">
                <a:solidFill>
                  <a:srgbClr val="666600"/>
                </a:solidFill>
                <a:latin typeface="Consolas" panose="020B0609020204030204" pitchFamily="49" charset="0"/>
              </a:rPr>
              <a:t>= </a:t>
            </a:r>
            <a:r>
              <a:rPr lang="it-IT" sz="1600" b="0" i="0" u="none" strike="noStrike" baseline="0" dirty="0">
                <a:solidFill>
                  <a:srgbClr val="008900"/>
                </a:solidFill>
                <a:latin typeface="Consolas" panose="020B0609020204030204" pitchFamily="49" charset="0"/>
              </a:rPr>
              <a:t>"http://java.sun.com/jsp/jstl/fmt" </a:t>
            </a:r>
            <a:r>
              <a:rPr lang="it-IT" sz="1600" b="0" i="0" u="none" strike="noStrike" baseline="0" dirty="0">
                <a:solidFill>
                  <a:srgbClr val="313131"/>
                </a:solidFill>
                <a:latin typeface="Consolas" panose="020B0609020204030204" pitchFamily="49" charset="0"/>
              </a:rPr>
              <a:t>prefix </a:t>
            </a:r>
            <a:r>
              <a:rPr lang="it-IT" sz="1600" b="0" i="0" u="none" strike="noStrike" baseline="0" dirty="0">
                <a:solidFill>
                  <a:srgbClr val="666600"/>
                </a:solidFill>
                <a:latin typeface="Consolas" panose="020B0609020204030204" pitchFamily="49" charset="0"/>
              </a:rPr>
              <a:t>= </a:t>
            </a:r>
            <a:r>
              <a:rPr lang="it-IT" sz="1600" b="0" i="0" u="none" strike="noStrike" baseline="0" dirty="0">
                <a:solidFill>
                  <a:srgbClr val="008900"/>
                </a:solidFill>
                <a:latin typeface="Consolas" panose="020B0609020204030204" pitchFamily="49" charset="0"/>
              </a:rPr>
              <a:t>"fmt"</a:t>
            </a:r>
            <a:r>
              <a:rPr lang="it-IT" sz="1600" b="0" i="0" u="none" strike="noStrike" baseline="0" dirty="0">
                <a:solidFill>
                  <a:srgbClr val="313131"/>
                </a:solidFill>
                <a:latin typeface="Consolas" panose="020B0609020204030204" pitchFamily="49" charset="0"/>
              </a:rPr>
              <a:t>%&gt;</a:t>
            </a:r>
            <a:endParaRPr lang="es-ES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None/>
            </a:pPr>
            <a:endParaRPr lang="pt-BR" dirty="0"/>
          </a:p>
          <a:p>
            <a:pPr marL="22860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800"/>
              <a:buFont typeface="Noto Sans Symbols"/>
              <a:buNone/>
            </a:pPr>
            <a:endParaRPr lang="es-419" dirty="0"/>
          </a:p>
        </p:txBody>
      </p:sp>
      <p:pic>
        <p:nvPicPr>
          <p:cNvPr id="6" name="Google Shape;269;p38">
            <a:extLst>
              <a:ext uri="{FF2B5EF4-FFF2-40B4-BE49-F238E27FC236}">
                <a16:creationId xmlns:a16="http://schemas.microsoft.com/office/drawing/2014/main" id="{60C4522F-625E-4586-A050-603F7201CE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85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D187E10-B872-42FB-8812-6F02FA22BDE7}"/>
              </a:ext>
            </a:extLst>
          </p:cNvPr>
          <p:cNvSpPr/>
          <p:nvPr/>
        </p:nvSpPr>
        <p:spPr>
          <a:xfrm>
            <a:off x="415611" y="804231"/>
            <a:ext cx="496687" cy="22056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257275" y="462706"/>
            <a:ext cx="4249886" cy="37122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8" y="3551679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767132" y="3551679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2793690" y="363635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2442411" y="804231"/>
            <a:ext cx="3777915" cy="24935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2464393" y="2866395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4" y="1847722"/>
            <a:ext cx="341909" cy="3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008119" y="928101"/>
            <a:ext cx="2141775" cy="14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008119" y="681181"/>
            <a:ext cx="10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request</a:t>
            </a:r>
            <a:endParaRPr lang="es-E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3351792" y="895570"/>
            <a:ext cx="1258541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175BA-FA9B-4E11-BD9E-7D86C0314A56}"/>
              </a:ext>
            </a:extLst>
          </p:cNvPr>
          <p:cNvSpPr/>
          <p:nvPr/>
        </p:nvSpPr>
        <p:spPr>
          <a:xfrm>
            <a:off x="3149894" y="2392385"/>
            <a:ext cx="1617238" cy="527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JSP</a:t>
            </a:r>
            <a:br>
              <a:rPr lang="es-MX" b="1" dirty="0"/>
            </a:br>
            <a:r>
              <a:rPr lang="es-MX" dirty="0"/>
              <a:t>JSTL + EL</a:t>
            </a:r>
            <a:endParaRPr lang="es-E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6F0B19-1514-4514-807E-691DF1DB7105}"/>
              </a:ext>
            </a:extLst>
          </p:cNvPr>
          <p:cNvSpPr/>
          <p:nvPr/>
        </p:nvSpPr>
        <p:spPr>
          <a:xfrm>
            <a:off x="3801397" y="2096647"/>
            <a:ext cx="199087" cy="249952"/>
          </a:xfrm>
          <a:prstGeom prst="downArrow">
            <a:avLst>
              <a:gd name="adj1" fmla="val 372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217F3-636A-4800-8027-8573B47D8D3D}"/>
              </a:ext>
            </a:extLst>
          </p:cNvPr>
          <p:cNvSpPr/>
          <p:nvPr/>
        </p:nvSpPr>
        <p:spPr>
          <a:xfrm>
            <a:off x="5075667" y="1032643"/>
            <a:ext cx="1092956" cy="66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ES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F0E848-2A93-4A25-A8CC-5125CB85DF90}"/>
              </a:ext>
            </a:extLst>
          </p:cNvPr>
          <p:cNvSpPr/>
          <p:nvPr/>
        </p:nvSpPr>
        <p:spPr>
          <a:xfrm rot="775203">
            <a:off x="4637014" y="1077573"/>
            <a:ext cx="423082" cy="1871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6FFF4-7A67-4838-B2B2-1D5286DC5FB0}"/>
              </a:ext>
            </a:extLst>
          </p:cNvPr>
          <p:cNvSpPr txBox="1"/>
          <p:nvPr/>
        </p:nvSpPr>
        <p:spPr>
          <a:xfrm>
            <a:off x="4029404" y="2050981"/>
            <a:ext cx="14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Dispatcher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84103736-709C-4C20-A344-C7D12BAC7A76}"/>
              </a:ext>
            </a:extLst>
          </p:cNvPr>
          <p:cNvSpPr/>
          <p:nvPr/>
        </p:nvSpPr>
        <p:spPr>
          <a:xfrm>
            <a:off x="3335030" y="1651024"/>
            <a:ext cx="1301273" cy="35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24" name="Arrow: Left 11">
            <a:extLst>
              <a:ext uri="{FF2B5EF4-FFF2-40B4-BE49-F238E27FC236}">
                <a16:creationId xmlns:a16="http://schemas.microsoft.com/office/drawing/2014/main" id="{EA4AE32B-3B64-4982-95A3-AE19E31B3FBB}"/>
              </a:ext>
            </a:extLst>
          </p:cNvPr>
          <p:cNvSpPr/>
          <p:nvPr/>
        </p:nvSpPr>
        <p:spPr>
          <a:xfrm>
            <a:off x="928365" y="2585264"/>
            <a:ext cx="2141774" cy="1421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EBCFB22E-2DFC-4DF6-82BD-08D75EBAD217}"/>
              </a:ext>
            </a:extLst>
          </p:cNvPr>
          <p:cNvSpPr txBox="1"/>
          <p:nvPr/>
        </p:nvSpPr>
        <p:spPr>
          <a:xfrm>
            <a:off x="1059448" y="2340881"/>
            <a:ext cx="10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response</a:t>
            </a:r>
            <a:endParaRPr lang="es-ES" b="1" dirty="0"/>
          </a:p>
        </p:txBody>
      </p:sp>
      <p:sp>
        <p:nvSpPr>
          <p:cNvPr id="26" name="Arrow: Left-Right 2">
            <a:extLst>
              <a:ext uri="{FF2B5EF4-FFF2-40B4-BE49-F238E27FC236}">
                <a16:creationId xmlns:a16="http://schemas.microsoft.com/office/drawing/2014/main" id="{DE813EC9-C8B7-4BBD-82EF-77A9E513A027}"/>
              </a:ext>
            </a:extLst>
          </p:cNvPr>
          <p:cNvSpPr/>
          <p:nvPr/>
        </p:nvSpPr>
        <p:spPr>
          <a:xfrm rot="19820419">
            <a:off x="4665997" y="1554721"/>
            <a:ext cx="423082" cy="1871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Google Shape;269;p38">
            <a:extLst>
              <a:ext uri="{FF2B5EF4-FFF2-40B4-BE49-F238E27FC236}">
                <a16:creationId xmlns:a16="http://schemas.microsoft.com/office/drawing/2014/main" id="{83CB0800-C0B6-4A9F-A70A-73529F0C83B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Arrow: Down 16">
            <a:extLst>
              <a:ext uri="{FF2B5EF4-FFF2-40B4-BE49-F238E27FC236}">
                <a16:creationId xmlns:a16="http://schemas.microsoft.com/office/drawing/2014/main" id="{FFE17F42-E2D9-4C61-9D71-410BFBF7EEB7}"/>
              </a:ext>
            </a:extLst>
          </p:cNvPr>
          <p:cNvSpPr/>
          <p:nvPr/>
        </p:nvSpPr>
        <p:spPr>
          <a:xfrm>
            <a:off x="3702182" y="1325463"/>
            <a:ext cx="199087" cy="249952"/>
          </a:xfrm>
          <a:prstGeom prst="downArrow">
            <a:avLst>
              <a:gd name="adj1" fmla="val 372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A5EE0459-5E71-4E60-AC89-97C179E0EA14}"/>
              </a:ext>
            </a:extLst>
          </p:cNvPr>
          <p:cNvSpPr txBox="1"/>
          <p:nvPr/>
        </p:nvSpPr>
        <p:spPr>
          <a:xfrm>
            <a:off x="3909882" y="1297071"/>
            <a:ext cx="14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Dispatcher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7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D187E10-B872-42FB-8812-6F02FA22BDE7}"/>
              </a:ext>
            </a:extLst>
          </p:cNvPr>
          <p:cNvSpPr/>
          <p:nvPr/>
        </p:nvSpPr>
        <p:spPr>
          <a:xfrm>
            <a:off x="415611" y="804231"/>
            <a:ext cx="496687" cy="22056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257275" y="462706"/>
            <a:ext cx="4249886" cy="37122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8" y="3551679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767132" y="3551679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2793690" y="363635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2442411" y="804231"/>
            <a:ext cx="3777915" cy="24935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2464393" y="2866395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4" y="1847722"/>
            <a:ext cx="341909" cy="3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008119" y="928101"/>
            <a:ext cx="2141775" cy="14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976484" y="1118915"/>
            <a:ext cx="2141774" cy="1421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008119" y="681181"/>
            <a:ext cx="10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request</a:t>
            </a:r>
            <a:endParaRPr lang="es-E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713153" y="1229083"/>
            <a:ext cx="1716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Response con redirect</a:t>
            </a:r>
            <a:endParaRPr lang="es-ES" sz="11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3351792" y="895570"/>
            <a:ext cx="1258541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175BA-FA9B-4E11-BD9E-7D86C0314A56}"/>
              </a:ext>
            </a:extLst>
          </p:cNvPr>
          <p:cNvSpPr/>
          <p:nvPr/>
        </p:nvSpPr>
        <p:spPr>
          <a:xfrm>
            <a:off x="3149894" y="2392385"/>
            <a:ext cx="1617238" cy="527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JSP</a:t>
            </a:r>
            <a:br>
              <a:rPr lang="es-MX" b="1" dirty="0"/>
            </a:br>
            <a:r>
              <a:rPr lang="es-MX" dirty="0"/>
              <a:t>JSTL + EL</a:t>
            </a:r>
            <a:endParaRPr lang="es-E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6F0B19-1514-4514-807E-691DF1DB7105}"/>
              </a:ext>
            </a:extLst>
          </p:cNvPr>
          <p:cNvSpPr/>
          <p:nvPr/>
        </p:nvSpPr>
        <p:spPr>
          <a:xfrm>
            <a:off x="3801397" y="2096647"/>
            <a:ext cx="199087" cy="249952"/>
          </a:xfrm>
          <a:prstGeom prst="downArrow">
            <a:avLst>
              <a:gd name="adj1" fmla="val 372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217F3-636A-4800-8027-8573B47D8D3D}"/>
              </a:ext>
            </a:extLst>
          </p:cNvPr>
          <p:cNvSpPr/>
          <p:nvPr/>
        </p:nvSpPr>
        <p:spPr>
          <a:xfrm>
            <a:off x="5075667" y="1032643"/>
            <a:ext cx="1092956" cy="66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ES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F0E848-2A93-4A25-A8CC-5125CB85DF90}"/>
              </a:ext>
            </a:extLst>
          </p:cNvPr>
          <p:cNvSpPr/>
          <p:nvPr/>
        </p:nvSpPr>
        <p:spPr>
          <a:xfrm rot="775203">
            <a:off x="4637014" y="1077573"/>
            <a:ext cx="423082" cy="1871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6FFF4-7A67-4838-B2B2-1D5286DC5FB0}"/>
              </a:ext>
            </a:extLst>
          </p:cNvPr>
          <p:cNvSpPr txBox="1"/>
          <p:nvPr/>
        </p:nvSpPr>
        <p:spPr>
          <a:xfrm>
            <a:off x="4029404" y="2050981"/>
            <a:ext cx="14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Dispatcher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84103736-709C-4C20-A344-C7D12BAC7A76}"/>
              </a:ext>
            </a:extLst>
          </p:cNvPr>
          <p:cNvSpPr/>
          <p:nvPr/>
        </p:nvSpPr>
        <p:spPr>
          <a:xfrm>
            <a:off x="3335030" y="1651024"/>
            <a:ext cx="1301273" cy="35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22" name="Arrow: Right 7">
            <a:extLst>
              <a:ext uri="{FF2B5EF4-FFF2-40B4-BE49-F238E27FC236}">
                <a16:creationId xmlns:a16="http://schemas.microsoft.com/office/drawing/2014/main" id="{D6D1125D-A7B3-485B-ACAE-3AA7E684D2A7}"/>
              </a:ext>
            </a:extLst>
          </p:cNvPr>
          <p:cNvSpPr/>
          <p:nvPr/>
        </p:nvSpPr>
        <p:spPr>
          <a:xfrm>
            <a:off x="1005721" y="1784138"/>
            <a:ext cx="2141775" cy="14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3875EE56-1BEC-4358-9FFE-38255AE6E279}"/>
              </a:ext>
            </a:extLst>
          </p:cNvPr>
          <p:cNvSpPr txBox="1"/>
          <p:nvPr/>
        </p:nvSpPr>
        <p:spPr>
          <a:xfrm>
            <a:off x="941218" y="1593941"/>
            <a:ext cx="10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request</a:t>
            </a:r>
            <a:endParaRPr lang="es-ES" b="1" dirty="0"/>
          </a:p>
        </p:txBody>
      </p:sp>
      <p:sp>
        <p:nvSpPr>
          <p:cNvPr id="24" name="Arrow: Left 11">
            <a:extLst>
              <a:ext uri="{FF2B5EF4-FFF2-40B4-BE49-F238E27FC236}">
                <a16:creationId xmlns:a16="http://schemas.microsoft.com/office/drawing/2014/main" id="{EA4AE32B-3B64-4982-95A3-AE19E31B3FBB}"/>
              </a:ext>
            </a:extLst>
          </p:cNvPr>
          <p:cNvSpPr/>
          <p:nvPr/>
        </p:nvSpPr>
        <p:spPr>
          <a:xfrm>
            <a:off x="928365" y="2585264"/>
            <a:ext cx="2141774" cy="1421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EBCFB22E-2DFC-4DF6-82BD-08D75EBAD217}"/>
              </a:ext>
            </a:extLst>
          </p:cNvPr>
          <p:cNvSpPr txBox="1"/>
          <p:nvPr/>
        </p:nvSpPr>
        <p:spPr>
          <a:xfrm>
            <a:off x="1059448" y="2340881"/>
            <a:ext cx="10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response</a:t>
            </a:r>
            <a:endParaRPr lang="es-ES" b="1" dirty="0"/>
          </a:p>
        </p:txBody>
      </p:sp>
      <p:sp>
        <p:nvSpPr>
          <p:cNvPr id="26" name="Arrow: Left-Right 2">
            <a:extLst>
              <a:ext uri="{FF2B5EF4-FFF2-40B4-BE49-F238E27FC236}">
                <a16:creationId xmlns:a16="http://schemas.microsoft.com/office/drawing/2014/main" id="{DE813EC9-C8B7-4BBD-82EF-77A9E513A027}"/>
              </a:ext>
            </a:extLst>
          </p:cNvPr>
          <p:cNvSpPr/>
          <p:nvPr/>
        </p:nvSpPr>
        <p:spPr>
          <a:xfrm rot="19820419">
            <a:off x="4665997" y="1554721"/>
            <a:ext cx="423082" cy="1871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Google Shape;269;p38">
            <a:extLst>
              <a:ext uri="{FF2B5EF4-FFF2-40B4-BE49-F238E27FC236}">
                <a16:creationId xmlns:a16="http://schemas.microsoft.com/office/drawing/2014/main" id="{83CB0800-C0B6-4A9F-A70A-73529F0C83B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5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D187E10-B872-42FB-8812-6F02FA22BDE7}"/>
              </a:ext>
            </a:extLst>
          </p:cNvPr>
          <p:cNvSpPr/>
          <p:nvPr/>
        </p:nvSpPr>
        <p:spPr>
          <a:xfrm>
            <a:off x="415611" y="804231"/>
            <a:ext cx="496687" cy="22056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257275" y="462706"/>
            <a:ext cx="4249886" cy="37122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8" y="3551679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767132" y="3551679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2793690" y="363635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2442411" y="804231"/>
            <a:ext cx="3777915" cy="24935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2464393" y="2866395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4" y="1847722"/>
            <a:ext cx="341909" cy="3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008119" y="928101"/>
            <a:ext cx="1638223" cy="161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976484" y="1118915"/>
            <a:ext cx="1638222" cy="141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008119" y="681181"/>
            <a:ext cx="10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request</a:t>
            </a:r>
            <a:endParaRPr lang="es-E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713153" y="1229083"/>
            <a:ext cx="1716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Response con redirect</a:t>
            </a:r>
            <a:endParaRPr lang="es-ES" sz="11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2678892" y="881274"/>
            <a:ext cx="1931441" cy="538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EliminarEmpresaServlet</a:t>
            </a:r>
            <a:endParaRPr lang="es-E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175BA-FA9B-4E11-BD9E-7D86C0314A56}"/>
              </a:ext>
            </a:extLst>
          </p:cNvPr>
          <p:cNvSpPr/>
          <p:nvPr/>
        </p:nvSpPr>
        <p:spPr>
          <a:xfrm>
            <a:off x="3149894" y="2392385"/>
            <a:ext cx="1617238" cy="527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JSP</a:t>
            </a:r>
            <a:br>
              <a:rPr lang="es-MX" b="1" dirty="0"/>
            </a:br>
            <a:r>
              <a:rPr lang="es-MX" dirty="0"/>
              <a:t>JSTL + EL</a:t>
            </a:r>
            <a:endParaRPr lang="es-E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6F0B19-1514-4514-807E-691DF1DB7105}"/>
              </a:ext>
            </a:extLst>
          </p:cNvPr>
          <p:cNvSpPr/>
          <p:nvPr/>
        </p:nvSpPr>
        <p:spPr>
          <a:xfrm>
            <a:off x="3801397" y="2096647"/>
            <a:ext cx="199087" cy="249952"/>
          </a:xfrm>
          <a:prstGeom prst="downArrow">
            <a:avLst>
              <a:gd name="adj1" fmla="val 372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217F3-636A-4800-8027-8573B47D8D3D}"/>
              </a:ext>
            </a:extLst>
          </p:cNvPr>
          <p:cNvSpPr/>
          <p:nvPr/>
        </p:nvSpPr>
        <p:spPr>
          <a:xfrm>
            <a:off x="5075667" y="1032643"/>
            <a:ext cx="1092956" cy="66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ES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F0E848-2A93-4A25-A8CC-5125CB85DF90}"/>
              </a:ext>
            </a:extLst>
          </p:cNvPr>
          <p:cNvSpPr/>
          <p:nvPr/>
        </p:nvSpPr>
        <p:spPr>
          <a:xfrm rot="775203">
            <a:off x="4637014" y="1077573"/>
            <a:ext cx="423082" cy="1871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6FFF4-7A67-4838-B2B2-1D5286DC5FB0}"/>
              </a:ext>
            </a:extLst>
          </p:cNvPr>
          <p:cNvSpPr txBox="1"/>
          <p:nvPr/>
        </p:nvSpPr>
        <p:spPr>
          <a:xfrm>
            <a:off x="4029404" y="2050981"/>
            <a:ext cx="14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Dispatcher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84103736-709C-4C20-A344-C7D12BAC7A76}"/>
              </a:ext>
            </a:extLst>
          </p:cNvPr>
          <p:cNvSpPr/>
          <p:nvPr/>
        </p:nvSpPr>
        <p:spPr>
          <a:xfrm>
            <a:off x="2941242" y="1633069"/>
            <a:ext cx="1662454" cy="445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ListaEmpresaServlet</a:t>
            </a:r>
            <a:endParaRPr lang="es-ES" dirty="0"/>
          </a:p>
        </p:txBody>
      </p:sp>
      <p:sp>
        <p:nvSpPr>
          <p:cNvPr id="22" name="Arrow: Right 7">
            <a:extLst>
              <a:ext uri="{FF2B5EF4-FFF2-40B4-BE49-F238E27FC236}">
                <a16:creationId xmlns:a16="http://schemas.microsoft.com/office/drawing/2014/main" id="{D6D1125D-A7B3-485B-ACAE-3AA7E684D2A7}"/>
              </a:ext>
            </a:extLst>
          </p:cNvPr>
          <p:cNvSpPr/>
          <p:nvPr/>
        </p:nvSpPr>
        <p:spPr>
          <a:xfrm>
            <a:off x="1005721" y="1761214"/>
            <a:ext cx="1858129" cy="15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3875EE56-1BEC-4358-9FFE-38255AE6E279}"/>
              </a:ext>
            </a:extLst>
          </p:cNvPr>
          <p:cNvSpPr txBox="1"/>
          <p:nvPr/>
        </p:nvSpPr>
        <p:spPr>
          <a:xfrm>
            <a:off x="941218" y="1593941"/>
            <a:ext cx="10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request</a:t>
            </a:r>
            <a:endParaRPr lang="es-ES" b="1" dirty="0"/>
          </a:p>
        </p:txBody>
      </p:sp>
      <p:sp>
        <p:nvSpPr>
          <p:cNvPr id="24" name="Arrow: Left 11">
            <a:extLst>
              <a:ext uri="{FF2B5EF4-FFF2-40B4-BE49-F238E27FC236}">
                <a16:creationId xmlns:a16="http://schemas.microsoft.com/office/drawing/2014/main" id="{EA4AE32B-3B64-4982-95A3-AE19E31B3FBB}"/>
              </a:ext>
            </a:extLst>
          </p:cNvPr>
          <p:cNvSpPr/>
          <p:nvPr/>
        </p:nvSpPr>
        <p:spPr>
          <a:xfrm>
            <a:off x="928365" y="2585263"/>
            <a:ext cx="2100585" cy="149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EBCFB22E-2DFC-4DF6-82BD-08D75EBAD217}"/>
              </a:ext>
            </a:extLst>
          </p:cNvPr>
          <p:cNvSpPr txBox="1"/>
          <p:nvPr/>
        </p:nvSpPr>
        <p:spPr>
          <a:xfrm>
            <a:off x="1059448" y="2340881"/>
            <a:ext cx="10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response</a:t>
            </a:r>
            <a:endParaRPr lang="es-ES" b="1" dirty="0"/>
          </a:p>
        </p:txBody>
      </p:sp>
      <p:sp>
        <p:nvSpPr>
          <p:cNvPr id="26" name="Arrow: Left-Right 2">
            <a:extLst>
              <a:ext uri="{FF2B5EF4-FFF2-40B4-BE49-F238E27FC236}">
                <a16:creationId xmlns:a16="http://schemas.microsoft.com/office/drawing/2014/main" id="{DE813EC9-C8B7-4BBD-82EF-77A9E513A027}"/>
              </a:ext>
            </a:extLst>
          </p:cNvPr>
          <p:cNvSpPr/>
          <p:nvPr/>
        </p:nvSpPr>
        <p:spPr>
          <a:xfrm rot="19820419">
            <a:off x="4665997" y="1554721"/>
            <a:ext cx="423082" cy="1871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Google Shape;269;p38">
            <a:extLst>
              <a:ext uri="{FF2B5EF4-FFF2-40B4-BE49-F238E27FC236}">
                <a16:creationId xmlns:a16="http://schemas.microsoft.com/office/drawing/2014/main" id="{83CB0800-C0B6-4A9F-A70A-73529F0C83B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757" y="448545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0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455930" y="462707"/>
            <a:ext cx="6051231" cy="36906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579ED-E179-41D0-95DE-20A6F9E348A9}"/>
              </a:ext>
            </a:extLst>
          </p:cNvPr>
          <p:cNvSpPr txBox="1"/>
          <p:nvPr/>
        </p:nvSpPr>
        <p:spPr>
          <a:xfrm>
            <a:off x="4257820" y="2015644"/>
            <a:ext cx="191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JAVA</a:t>
            </a:r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D54AC-4BF6-4BD2-A87E-1C5E535BD3D5}"/>
              </a:ext>
            </a:extLst>
          </p:cNvPr>
          <p:cNvSpPr/>
          <p:nvPr/>
        </p:nvSpPr>
        <p:spPr>
          <a:xfrm>
            <a:off x="1388125" y="1255923"/>
            <a:ext cx="2148289" cy="9134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HTTP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94D2C-D2AF-4FB4-BCFB-CA35F1A81E0F}"/>
              </a:ext>
            </a:extLst>
          </p:cNvPr>
          <p:cNvSpPr/>
          <p:nvPr/>
        </p:nvSpPr>
        <p:spPr>
          <a:xfrm>
            <a:off x="1388124" y="2540453"/>
            <a:ext cx="2148289" cy="9134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HTML</a:t>
            </a:r>
            <a:endParaRPr lang="es-ES" dirty="0"/>
          </a:p>
        </p:txBody>
      </p:sp>
      <p:pic>
        <p:nvPicPr>
          <p:cNvPr id="6" name="Google Shape;269;p38">
            <a:extLst>
              <a:ext uri="{FF2B5EF4-FFF2-40B4-BE49-F238E27FC236}">
                <a16:creationId xmlns:a16="http://schemas.microsoft.com/office/drawing/2014/main" id="{BB75EE4F-E708-4864-85DF-CD136C5CBB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69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700" y="539755"/>
            <a:ext cx="723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v-SE" dirty="0"/>
              <a:t>CRUD</a:t>
            </a:r>
            <a:r>
              <a:rPr lang="pt-BR" sz="3200" b="1" dirty="0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br>
              <a:rPr lang="pt-BR" sz="3200" b="1" dirty="0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</a:br>
            <a:endParaRPr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287414" y="1467803"/>
            <a:ext cx="8581870" cy="304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pt-BR" sz="1600" dirty="0" err="1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Create</a:t>
            </a:r>
            <a:r>
              <a:rPr lang="pt-BR" sz="1600" dirty="0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– </a:t>
            </a:r>
            <a:r>
              <a:rPr lang="pt-BR" sz="1600" dirty="0" err="1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creación</a:t>
            </a:r>
            <a:r>
              <a:rPr lang="pt-BR" sz="1600" dirty="0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de registro/objeto</a:t>
            </a:r>
            <a:endParaRPr sz="1600" dirty="0">
              <a:latin typeface="Inter Light" panose="020B0604020202020204" charset="0"/>
              <a:ea typeface="Inter Light" panose="020B0604020202020204" charset="0"/>
            </a:endParaRPr>
          </a:p>
          <a:p>
            <a:pPr marL="17145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None/>
            </a:pPr>
            <a:endParaRPr sz="1600" dirty="0">
              <a:solidFill>
                <a:srgbClr val="727374"/>
              </a:solidFill>
              <a:latin typeface="Inter Light" panose="020B0604020202020204" charset="0"/>
              <a:ea typeface="Inter Light" panose="020B0604020202020204" charset="0"/>
              <a:cs typeface="Inter Light"/>
              <a:sym typeface="Inter Ligh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pt-BR" sz="1600" dirty="0" err="1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Read</a:t>
            </a:r>
            <a:r>
              <a:rPr lang="pt-BR" sz="1600" dirty="0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– </a:t>
            </a:r>
            <a:r>
              <a:rPr lang="pt-BR" sz="1600" dirty="0" err="1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lectura</a:t>
            </a:r>
            <a:r>
              <a:rPr lang="pt-BR" sz="1600" dirty="0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de registro(s), objeto(s) </a:t>
            </a:r>
            <a:endParaRPr sz="1600" dirty="0">
              <a:latin typeface="Inter Light" panose="020B0604020202020204" charset="0"/>
              <a:ea typeface="Inter Light" panose="020B0604020202020204" charset="0"/>
            </a:endParaRPr>
          </a:p>
          <a:p>
            <a:pPr marL="17145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None/>
            </a:pPr>
            <a:endParaRPr sz="1600" dirty="0">
              <a:solidFill>
                <a:srgbClr val="727374"/>
              </a:solidFill>
              <a:latin typeface="Inter Light" panose="020B0604020202020204" charset="0"/>
              <a:ea typeface="Inter Light" panose="020B0604020202020204" charset="0"/>
              <a:cs typeface="Inter Light"/>
              <a:sym typeface="Inter Ligh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pt-BR" sz="1600" dirty="0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Update – </a:t>
            </a:r>
            <a:r>
              <a:rPr lang="pt-BR" sz="1600" dirty="0" err="1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actualizar</a:t>
            </a:r>
            <a:r>
              <a:rPr lang="pt-BR" sz="1600" dirty="0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registro/objeto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endParaRPr lang="pt-BR" sz="1600" dirty="0">
              <a:solidFill>
                <a:srgbClr val="727374"/>
              </a:solidFill>
              <a:latin typeface="Inter Light" panose="020B0604020202020204" charset="0"/>
              <a:ea typeface="Inter Light" panose="020B0604020202020204" charset="0"/>
              <a:cs typeface="Inter Light"/>
              <a:sym typeface="Inter Ligh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Font typeface="Arial"/>
              <a:buChar char="•"/>
            </a:pPr>
            <a:r>
              <a:rPr lang="pt-BR" sz="1600" dirty="0">
                <a:solidFill>
                  <a:srgbClr val="216FF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Delete</a:t>
            </a:r>
            <a:r>
              <a:rPr lang="pt-BR" sz="1600" dirty="0">
                <a:solidFill>
                  <a:srgbClr val="727374"/>
                </a:solidFill>
                <a:latin typeface="Inter Light" panose="020B0604020202020204" charset="0"/>
                <a:ea typeface="Inter Light" panose="020B0604020202020204" charset="0"/>
                <a:cs typeface="Inter Light"/>
                <a:sym typeface="Inter Light"/>
              </a:rPr>
              <a:t> – eliminar registro/objeto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100"/>
              <a:buNone/>
            </a:pPr>
            <a:endParaRPr lang="pt-BR" dirty="0"/>
          </a:p>
          <a:p>
            <a:pPr marL="22860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6FF4"/>
              </a:buClr>
              <a:buSzPts val="1800"/>
              <a:buFont typeface="Noto Sans Symbols"/>
              <a:buNone/>
            </a:pPr>
            <a:endParaRPr dirty="0"/>
          </a:p>
        </p:txBody>
      </p:sp>
      <p:pic>
        <p:nvPicPr>
          <p:cNvPr id="4" name="Google Shape;269;p38">
            <a:extLst>
              <a:ext uri="{FF2B5EF4-FFF2-40B4-BE49-F238E27FC236}">
                <a16:creationId xmlns:a16="http://schemas.microsoft.com/office/drawing/2014/main" id="{C9312AEC-249F-46B5-B84A-4653180ED3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3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D187E10-B872-42FB-8812-6F02FA22BDE7}"/>
              </a:ext>
            </a:extLst>
          </p:cNvPr>
          <p:cNvSpPr/>
          <p:nvPr/>
        </p:nvSpPr>
        <p:spPr>
          <a:xfrm>
            <a:off x="415611" y="905038"/>
            <a:ext cx="530028" cy="25887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257275" y="462706"/>
            <a:ext cx="4249886" cy="37122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37" y="3867016"/>
            <a:ext cx="316938" cy="22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5282608" y="3867017"/>
            <a:ext cx="720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2370305" y="3867016"/>
            <a:ext cx="1578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http://localhost:8080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2442411" y="804231"/>
            <a:ext cx="3777915" cy="30554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2490946" y="3501073"/>
            <a:ext cx="1337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/gerenciador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4" y="1847722"/>
            <a:ext cx="341909" cy="3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012661" y="980551"/>
            <a:ext cx="2253396" cy="162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217F3-636A-4800-8027-8573B47D8D3D}"/>
              </a:ext>
            </a:extLst>
          </p:cNvPr>
          <p:cNvSpPr/>
          <p:nvPr/>
        </p:nvSpPr>
        <p:spPr>
          <a:xfrm>
            <a:off x="5159380" y="1682178"/>
            <a:ext cx="1060946" cy="37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Modelo</a:t>
            </a:r>
            <a:endParaRPr lang="es-ES" dirty="0"/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84103736-709C-4C20-A344-C7D12BAC7A76}"/>
              </a:ext>
            </a:extLst>
          </p:cNvPr>
          <p:cNvSpPr/>
          <p:nvPr/>
        </p:nvSpPr>
        <p:spPr>
          <a:xfrm>
            <a:off x="3661324" y="1483308"/>
            <a:ext cx="788630" cy="3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JSP</a:t>
            </a:r>
            <a:endParaRPr lang="es-ES" sz="1050" dirty="0"/>
          </a:p>
        </p:txBody>
      </p:sp>
      <p:sp>
        <p:nvSpPr>
          <p:cNvPr id="26" name="Arrow: Left-Right 2">
            <a:extLst>
              <a:ext uri="{FF2B5EF4-FFF2-40B4-BE49-F238E27FC236}">
                <a16:creationId xmlns:a16="http://schemas.microsoft.com/office/drawing/2014/main" id="{DE813EC9-C8B7-4BBD-82EF-77A9E513A027}"/>
              </a:ext>
            </a:extLst>
          </p:cNvPr>
          <p:cNvSpPr/>
          <p:nvPr/>
        </p:nvSpPr>
        <p:spPr>
          <a:xfrm rot="19820419">
            <a:off x="4949555" y="2066025"/>
            <a:ext cx="372379" cy="1321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Google Shape;269;p38">
            <a:extLst>
              <a:ext uri="{FF2B5EF4-FFF2-40B4-BE49-F238E27FC236}">
                <a16:creationId xmlns:a16="http://schemas.microsoft.com/office/drawing/2014/main" id="{83CB0800-C0B6-4A9F-A70A-73529F0C83B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Oval 15">
            <a:extLst>
              <a:ext uri="{FF2B5EF4-FFF2-40B4-BE49-F238E27FC236}">
                <a16:creationId xmlns:a16="http://schemas.microsoft.com/office/drawing/2014/main" id="{4ACB8A4D-FF93-449F-AD74-72EC2BE5C830}"/>
              </a:ext>
            </a:extLst>
          </p:cNvPr>
          <p:cNvSpPr/>
          <p:nvPr/>
        </p:nvSpPr>
        <p:spPr>
          <a:xfrm>
            <a:off x="3154436" y="1922395"/>
            <a:ext cx="1802405" cy="434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ModificarEmpresaServlet</a:t>
            </a:r>
            <a:endParaRPr lang="es-ES" sz="1050" dirty="0"/>
          </a:p>
        </p:txBody>
      </p:sp>
      <p:sp>
        <p:nvSpPr>
          <p:cNvPr id="31" name="Oval 15">
            <a:extLst>
              <a:ext uri="{FF2B5EF4-FFF2-40B4-BE49-F238E27FC236}">
                <a16:creationId xmlns:a16="http://schemas.microsoft.com/office/drawing/2014/main" id="{945DEE7E-9C39-4606-B14B-5AB838CAA0D1}"/>
              </a:ext>
            </a:extLst>
          </p:cNvPr>
          <p:cNvSpPr/>
          <p:nvPr/>
        </p:nvSpPr>
        <p:spPr>
          <a:xfrm>
            <a:off x="3371027" y="2582389"/>
            <a:ext cx="1501518" cy="3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ListaEmpresaServlet</a:t>
            </a:r>
            <a:endParaRPr lang="es-ES" sz="1050" dirty="0"/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id="{4881DCED-1353-43C6-85F4-DE5C3EA0026A}"/>
              </a:ext>
            </a:extLst>
          </p:cNvPr>
          <p:cNvSpPr/>
          <p:nvPr/>
        </p:nvSpPr>
        <p:spPr>
          <a:xfrm>
            <a:off x="3266058" y="859913"/>
            <a:ext cx="1670010" cy="350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MostrarEmpresaServlet</a:t>
            </a:r>
            <a:endParaRPr lang="es-ES" sz="1050" dirty="0"/>
          </a:p>
        </p:txBody>
      </p:sp>
      <p:sp>
        <p:nvSpPr>
          <p:cNvPr id="33" name="Arrow: Left-Right 2">
            <a:extLst>
              <a:ext uri="{FF2B5EF4-FFF2-40B4-BE49-F238E27FC236}">
                <a16:creationId xmlns:a16="http://schemas.microsoft.com/office/drawing/2014/main" id="{0A985F0D-9AA4-4939-BE43-0989963B30EB}"/>
              </a:ext>
            </a:extLst>
          </p:cNvPr>
          <p:cNvSpPr/>
          <p:nvPr/>
        </p:nvSpPr>
        <p:spPr>
          <a:xfrm rot="19170060">
            <a:off x="4880717" y="2373667"/>
            <a:ext cx="987609" cy="1574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row: Left-Right 2">
            <a:extLst>
              <a:ext uri="{FF2B5EF4-FFF2-40B4-BE49-F238E27FC236}">
                <a16:creationId xmlns:a16="http://schemas.microsoft.com/office/drawing/2014/main" id="{0EB0A18E-7075-4361-99F5-5994EF4225CA}"/>
              </a:ext>
            </a:extLst>
          </p:cNvPr>
          <p:cNvSpPr/>
          <p:nvPr/>
        </p:nvSpPr>
        <p:spPr>
          <a:xfrm rot="2655248">
            <a:off x="4953089" y="1306354"/>
            <a:ext cx="744975" cy="1635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Arrow: Right 7">
            <a:extLst>
              <a:ext uri="{FF2B5EF4-FFF2-40B4-BE49-F238E27FC236}">
                <a16:creationId xmlns:a16="http://schemas.microsoft.com/office/drawing/2014/main" id="{8AEE73FC-5296-4EA5-B74A-9B386E73C153}"/>
              </a:ext>
            </a:extLst>
          </p:cNvPr>
          <p:cNvSpPr/>
          <p:nvPr/>
        </p:nvSpPr>
        <p:spPr>
          <a:xfrm>
            <a:off x="945639" y="1986440"/>
            <a:ext cx="2208797" cy="138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Arrow: Right 7">
            <a:extLst>
              <a:ext uri="{FF2B5EF4-FFF2-40B4-BE49-F238E27FC236}">
                <a16:creationId xmlns:a16="http://schemas.microsoft.com/office/drawing/2014/main" id="{F3692C68-C086-4D70-96B6-F071DF311095}"/>
              </a:ext>
            </a:extLst>
          </p:cNvPr>
          <p:cNvSpPr/>
          <p:nvPr/>
        </p:nvSpPr>
        <p:spPr>
          <a:xfrm>
            <a:off x="988072" y="2670122"/>
            <a:ext cx="2307618" cy="162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Oval 18">
            <a:extLst>
              <a:ext uri="{FF2B5EF4-FFF2-40B4-BE49-F238E27FC236}">
                <a16:creationId xmlns:a16="http://schemas.microsoft.com/office/drawing/2014/main" id="{E4881E7E-C1F3-4856-93E8-6C0646AA26C8}"/>
              </a:ext>
            </a:extLst>
          </p:cNvPr>
          <p:cNvSpPr/>
          <p:nvPr/>
        </p:nvSpPr>
        <p:spPr>
          <a:xfrm>
            <a:off x="3517964" y="3145216"/>
            <a:ext cx="1267279" cy="348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JSP</a:t>
            </a:r>
            <a:br>
              <a:rPr lang="es-MX" sz="1100" b="1" dirty="0"/>
            </a:br>
            <a:r>
              <a:rPr lang="es-MX" sz="1100" dirty="0"/>
              <a:t>JSTL + EL</a:t>
            </a:r>
            <a:endParaRPr lang="es-ES" sz="1100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B3D35F3D-66C8-4659-A60A-51DA87D6F15F}"/>
              </a:ext>
            </a:extLst>
          </p:cNvPr>
          <p:cNvSpPr/>
          <p:nvPr/>
        </p:nvSpPr>
        <p:spPr>
          <a:xfrm>
            <a:off x="4029075" y="2902495"/>
            <a:ext cx="114300" cy="235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071649D8-F805-4E60-A11F-FAB6E2848A84}"/>
              </a:ext>
            </a:extLst>
          </p:cNvPr>
          <p:cNvSpPr txBox="1"/>
          <p:nvPr/>
        </p:nvSpPr>
        <p:spPr>
          <a:xfrm>
            <a:off x="4150733" y="2883606"/>
            <a:ext cx="92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Dispatcher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43" name="Flecha: hacia abajo 42">
            <a:extLst>
              <a:ext uri="{FF2B5EF4-FFF2-40B4-BE49-F238E27FC236}">
                <a16:creationId xmlns:a16="http://schemas.microsoft.com/office/drawing/2014/main" id="{04994C20-7023-49D1-BDA4-8B72F1956817}"/>
              </a:ext>
            </a:extLst>
          </p:cNvPr>
          <p:cNvSpPr/>
          <p:nvPr/>
        </p:nvSpPr>
        <p:spPr>
          <a:xfrm>
            <a:off x="4035451" y="1225857"/>
            <a:ext cx="135470" cy="235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884CE29E-E454-4586-8034-E21B03CDC34B}"/>
              </a:ext>
            </a:extLst>
          </p:cNvPr>
          <p:cNvSpPr/>
          <p:nvPr/>
        </p:nvSpPr>
        <p:spPr>
          <a:xfrm>
            <a:off x="1003987" y="1519309"/>
            <a:ext cx="2625280" cy="1628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: hacia la izquierda 43">
            <a:extLst>
              <a:ext uri="{FF2B5EF4-FFF2-40B4-BE49-F238E27FC236}">
                <a16:creationId xmlns:a16="http://schemas.microsoft.com/office/drawing/2014/main" id="{A3726CB6-7916-4C44-845C-FC25843ECAC7}"/>
              </a:ext>
            </a:extLst>
          </p:cNvPr>
          <p:cNvSpPr/>
          <p:nvPr/>
        </p:nvSpPr>
        <p:spPr>
          <a:xfrm>
            <a:off x="960759" y="2166337"/>
            <a:ext cx="2193677" cy="1628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9EA6CF6A-399B-45FC-A1D6-775506F181FA}"/>
              </a:ext>
            </a:extLst>
          </p:cNvPr>
          <p:cNvSpPr/>
          <p:nvPr/>
        </p:nvSpPr>
        <p:spPr>
          <a:xfrm>
            <a:off x="960759" y="3243412"/>
            <a:ext cx="2557205" cy="1724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465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D187E10-B872-42FB-8812-6F02FA22BDE7}"/>
              </a:ext>
            </a:extLst>
          </p:cNvPr>
          <p:cNvSpPr/>
          <p:nvPr/>
        </p:nvSpPr>
        <p:spPr>
          <a:xfrm>
            <a:off x="415611" y="804231"/>
            <a:ext cx="496687" cy="22056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257275" y="462706"/>
            <a:ext cx="4249886" cy="37122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8" y="3551679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767132" y="3551679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2793690" y="363635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2442411" y="804231"/>
            <a:ext cx="3777915" cy="24935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2464393" y="2866395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4" y="1847722"/>
            <a:ext cx="341909" cy="3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008119" y="928101"/>
            <a:ext cx="2141775" cy="14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008119" y="681181"/>
            <a:ext cx="1232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/</a:t>
            </a:r>
            <a:r>
              <a:rPr lang="es-MX" sz="1050" b="1" dirty="0" err="1"/>
              <a:t>nuevaEmpresa</a:t>
            </a:r>
            <a:endParaRPr lang="es-ES" sz="11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217F3-636A-4800-8027-8573B47D8D3D}"/>
              </a:ext>
            </a:extLst>
          </p:cNvPr>
          <p:cNvSpPr/>
          <p:nvPr/>
        </p:nvSpPr>
        <p:spPr>
          <a:xfrm>
            <a:off x="5159380" y="1682178"/>
            <a:ext cx="1060946" cy="37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Modelo</a:t>
            </a:r>
            <a:endParaRPr lang="es-ES" dirty="0"/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84103736-709C-4C20-A344-C7D12BAC7A76}"/>
              </a:ext>
            </a:extLst>
          </p:cNvPr>
          <p:cNvSpPr/>
          <p:nvPr/>
        </p:nvSpPr>
        <p:spPr>
          <a:xfrm>
            <a:off x="3091295" y="2496276"/>
            <a:ext cx="2120620" cy="3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EliminarEmpresaSer</a:t>
            </a:r>
            <a:r>
              <a:rPr lang="es-MX" sz="1050" dirty="0"/>
              <a:t>.</a:t>
            </a:r>
            <a:endParaRPr lang="es-ES" sz="1050" dirty="0"/>
          </a:p>
        </p:txBody>
      </p:sp>
      <p:sp>
        <p:nvSpPr>
          <p:cNvPr id="26" name="Arrow: Left-Right 2">
            <a:extLst>
              <a:ext uri="{FF2B5EF4-FFF2-40B4-BE49-F238E27FC236}">
                <a16:creationId xmlns:a16="http://schemas.microsoft.com/office/drawing/2014/main" id="{DE813EC9-C8B7-4BBD-82EF-77A9E513A027}"/>
              </a:ext>
            </a:extLst>
          </p:cNvPr>
          <p:cNvSpPr/>
          <p:nvPr/>
        </p:nvSpPr>
        <p:spPr>
          <a:xfrm rot="19820419">
            <a:off x="4796169" y="1923924"/>
            <a:ext cx="372379" cy="1321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Google Shape;269;p38">
            <a:extLst>
              <a:ext uri="{FF2B5EF4-FFF2-40B4-BE49-F238E27FC236}">
                <a16:creationId xmlns:a16="http://schemas.microsoft.com/office/drawing/2014/main" id="{83CB0800-C0B6-4A9F-A70A-73529F0C83B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Oval 15">
            <a:extLst>
              <a:ext uri="{FF2B5EF4-FFF2-40B4-BE49-F238E27FC236}">
                <a16:creationId xmlns:a16="http://schemas.microsoft.com/office/drawing/2014/main" id="{4ACB8A4D-FF93-449F-AD74-72EC2BE5C830}"/>
              </a:ext>
            </a:extLst>
          </p:cNvPr>
          <p:cNvSpPr/>
          <p:nvPr/>
        </p:nvSpPr>
        <p:spPr>
          <a:xfrm>
            <a:off x="3070139" y="2094396"/>
            <a:ext cx="2225761" cy="3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CambiarEmpresasSer</a:t>
            </a:r>
            <a:r>
              <a:rPr lang="es-MX" sz="1050" dirty="0"/>
              <a:t>.</a:t>
            </a:r>
            <a:endParaRPr lang="es-ES" sz="1050" dirty="0"/>
          </a:p>
        </p:txBody>
      </p:sp>
      <p:sp>
        <p:nvSpPr>
          <p:cNvPr id="31" name="Oval 15">
            <a:extLst>
              <a:ext uri="{FF2B5EF4-FFF2-40B4-BE49-F238E27FC236}">
                <a16:creationId xmlns:a16="http://schemas.microsoft.com/office/drawing/2014/main" id="{945DEE7E-9C39-4606-B14B-5AB838CAA0D1}"/>
              </a:ext>
            </a:extLst>
          </p:cNvPr>
          <p:cNvSpPr/>
          <p:nvPr/>
        </p:nvSpPr>
        <p:spPr>
          <a:xfrm>
            <a:off x="3080717" y="1362072"/>
            <a:ext cx="2141775" cy="3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ListaEmpresasSer</a:t>
            </a:r>
            <a:r>
              <a:rPr lang="es-MX" sz="1050" dirty="0"/>
              <a:t>.</a:t>
            </a:r>
            <a:endParaRPr lang="es-ES" sz="1050" dirty="0"/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id="{4881DCED-1353-43C6-85F4-DE5C3EA0026A}"/>
              </a:ext>
            </a:extLst>
          </p:cNvPr>
          <p:cNvSpPr/>
          <p:nvPr/>
        </p:nvSpPr>
        <p:spPr>
          <a:xfrm>
            <a:off x="3159448" y="826240"/>
            <a:ext cx="2141775" cy="3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NuevaEmpresaSer</a:t>
            </a:r>
            <a:r>
              <a:rPr lang="es-MX" sz="1050" dirty="0"/>
              <a:t>.</a:t>
            </a:r>
            <a:endParaRPr lang="es-ES" sz="1050" dirty="0"/>
          </a:p>
        </p:txBody>
      </p:sp>
      <p:sp>
        <p:nvSpPr>
          <p:cNvPr id="33" name="Arrow: Left-Right 2">
            <a:extLst>
              <a:ext uri="{FF2B5EF4-FFF2-40B4-BE49-F238E27FC236}">
                <a16:creationId xmlns:a16="http://schemas.microsoft.com/office/drawing/2014/main" id="{0A985F0D-9AA4-4939-BE43-0989963B30EB}"/>
              </a:ext>
            </a:extLst>
          </p:cNvPr>
          <p:cNvSpPr/>
          <p:nvPr/>
        </p:nvSpPr>
        <p:spPr>
          <a:xfrm rot="19170060">
            <a:off x="5129979" y="2255131"/>
            <a:ext cx="795087" cy="2027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row: Left-Right 2">
            <a:extLst>
              <a:ext uri="{FF2B5EF4-FFF2-40B4-BE49-F238E27FC236}">
                <a16:creationId xmlns:a16="http://schemas.microsoft.com/office/drawing/2014/main" id="{6BE67038-BE93-4969-B733-21DC43D23FF3}"/>
              </a:ext>
            </a:extLst>
          </p:cNvPr>
          <p:cNvSpPr/>
          <p:nvPr/>
        </p:nvSpPr>
        <p:spPr>
          <a:xfrm rot="1326524">
            <a:off x="4739501" y="1689921"/>
            <a:ext cx="425986" cy="1436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row: Left-Right 2">
            <a:extLst>
              <a:ext uri="{FF2B5EF4-FFF2-40B4-BE49-F238E27FC236}">
                <a16:creationId xmlns:a16="http://schemas.microsoft.com/office/drawing/2014/main" id="{0EB0A18E-7075-4361-99F5-5994EF4225CA}"/>
              </a:ext>
            </a:extLst>
          </p:cNvPr>
          <p:cNvSpPr/>
          <p:nvPr/>
        </p:nvSpPr>
        <p:spPr>
          <a:xfrm rot="2655248">
            <a:off x="5088815" y="1242165"/>
            <a:ext cx="795087" cy="2027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row: Right 7">
            <a:extLst>
              <a:ext uri="{FF2B5EF4-FFF2-40B4-BE49-F238E27FC236}">
                <a16:creationId xmlns:a16="http://schemas.microsoft.com/office/drawing/2014/main" id="{BEF05A1A-8C12-4A13-AA70-89203D2F2E3A}"/>
              </a:ext>
            </a:extLst>
          </p:cNvPr>
          <p:cNvSpPr/>
          <p:nvPr/>
        </p:nvSpPr>
        <p:spPr>
          <a:xfrm>
            <a:off x="999792" y="1451059"/>
            <a:ext cx="2070347" cy="14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Arrow: Right 7">
            <a:extLst>
              <a:ext uri="{FF2B5EF4-FFF2-40B4-BE49-F238E27FC236}">
                <a16:creationId xmlns:a16="http://schemas.microsoft.com/office/drawing/2014/main" id="{8AEE73FC-5296-4EA5-B74A-9B386E73C153}"/>
              </a:ext>
            </a:extLst>
          </p:cNvPr>
          <p:cNvSpPr/>
          <p:nvPr/>
        </p:nvSpPr>
        <p:spPr>
          <a:xfrm>
            <a:off x="990346" y="2183383"/>
            <a:ext cx="2070347" cy="14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Arrow: Right 7">
            <a:extLst>
              <a:ext uri="{FF2B5EF4-FFF2-40B4-BE49-F238E27FC236}">
                <a16:creationId xmlns:a16="http://schemas.microsoft.com/office/drawing/2014/main" id="{F3692C68-C086-4D70-96B6-F071DF311095}"/>
              </a:ext>
            </a:extLst>
          </p:cNvPr>
          <p:cNvSpPr/>
          <p:nvPr/>
        </p:nvSpPr>
        <p:spPr>
          <a:xfrm>
            <a:off x="990345" y="2598426"/>
            <a:ext cx="2070347" cy="142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E6B31276-3441-467B-8668-B72320A5D719}"/>
              </a:ext>
            </a:extLst>
          </p:cNvPr>
          <p:cNvSpPr txBox="1"/>
          <p:nvPr/>
        </p:nvSpPr>
        <p:spPr>
          <a:xfrm>
            <a:off x="1037500" y="1208009"/>
            <a:ext cx="12322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/</a:t>
            </a:r>
            <a:r>
              <a:rPr lang="es-MX" sz="1050" b="1" dirty="0" err="1"/>
              <a:t>listaEmpresas</a:t>
            </a:r>
            <a:endParaRPr lang="es-ES" sz="1100" b="1" dirty="0"/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7D59B8CD-9C10-45CA-8326-5CFD7CFD9D51}"/>
              </a:ext>
            </a:extLst>
          </p:cNvPr>
          <p:cNvSpPr txBox="1"/>
          <p:nvPr/>
        </p:nvSpPr>
        <p:spPr>
          <a:xfrm>
            <a:off x="990345" y="1891718"/>
            <a:ext cx="1333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/</a:t>
            </a:r>
            <a:r>
              <a:rPr lang="es-MX" sz="1050" b="1" dirty="0" err="1"/>
              <a:t>cambiarEmpresa</a:t>
            </a:r>
            <a:endParaRPr lang="es-ES" sz="1100" b="1" dirty="0"/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4ABEF8E8-FD3B-4BE3-9F7D-B5467549D9E3}"/>
              </a:ext>
            </a:extLst>
          </p:cNvPr>
          <p:cNvSpPr txBox="1"/>
          <p:nvPr/>
        </p:nvSpPr>
        <p:spPr>
          <a:xfrm>
            <a:off x="1008119" y="2415575"/>
            <a:ext cx="1333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/>
              <a:t>/</a:t>
            </a:r>
            <a:r>
              <a:rPr lang="es-MX" sz="1050" b="1" dirty="0" err="1"/>
              <a:t>eliminarEmpresa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3832582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2974553" y="3504241"/>
            <a:ext cx="3532608" cy="616069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JRE</a:t>
            </a:r>
            <a:endParaRPr lang="es-E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974553" y="462707"/>
            <a:ext cx="3532607" cy="2864387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70" y="2825784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854475" y="2880875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3148562" y="290591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3635566" y="804231"/>
            <a:ext cx="2456762" cy="176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4035264" y="2161860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1" y="1548623"/>
            <a:ext cx="660577" cy="66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328794" y="1476957"/>
            <a:ext cx="1537603" cy="21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277370" y="2272421"/>
            <a:ext cx="1537603" cy="2177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394646" y="1219370"/>
            <a:ext cx="124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241771" y="1812097"/>
            <a:ext cx="161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HTTP POST/GET</a:t>
            </a:r>
            <a:endParaRPr lang="es-E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266134" y="2553961"/>
            <a:ext cx="126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pic>
        <p:nvPicPr>
          <p:cNvPr id="18" name="Google Shape;269;p38">
            <a:extLst>
              <a:ext uri="{FF2B5EF4-FFF2-40B4-BE49-F238E27FC236}">
                <a16:creationId xmlns:a16="http://schemas.microsoft.com/office/drawing/2014/main" id="{0BC467B5-E41E-4ADA-B2CF-E97B7E22D2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5">
            <a:extLst>
              <a:ext uri="{FF2B5EF4-FFF2-40B4-BE49-F238E27FC236}">
                <a16:creationId xmlns:a16="http://schemas.microsoft.com/office/drawing/2014/main" id="{ADA92E88-03E0-41A8-A180-2CDCF54794F9}"/>
              </a:ext>
            </a:extLst>
          </p:cNvPr>
          <p:cNvSpPr/>
          <p:nvPr/>
        </p:nvSpPr>
        <p:spPr>
          <a:xfrm>
            <a:off x="4198727" y="1219370"/>
            <a:ext cx="1173541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719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1638300" y="462706"/>
            <a:ext cx="4868861" cy="3712251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06623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3536414" y="3734169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1676893" y="3782190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1788710" y="804232"/>
            <a:ext cx="3378405" cy="24935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1788710" y="2922235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8" y="1719112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115194" y="1300039"/>
            <a:ext cx="1026671" cy="215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143645" y="2242332"/>
            <a:ext cx="998220" cy="202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078007" y="1730190"/>
            <a:ext cx="64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HTTP</a:t>
            </a:r>
            <a:endParaRPr lang="es-E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2264306" y="1139840"/>
            <a:ext cx="1062769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9175BA-FA9B-4E11-BD9E-7D86C0314A56}"/>
              </a:ext>
            </a:extLst>
          </p:cNvPr>
          <p:cNvSpPr/>
          <p:nvPr/>
        </p:nvSpPr>
        <p:spPr>
          <a:xfrm>
            <a:off x="2220804" y="2074605"/>
            <a:ext cx="1446321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JSP</a:t>
            </a:r>
            <a:br>
              <a:rPr lang="es-MX" b="1" dirty="0"/>
            </a:br>
            <a:r>
              <a:rPr lang="es-MX" dirty="0"/>
              <a:t>JSTL + EL</a:t>
            </a:r>
            <a:endParaRPr lang="es-E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6F0B19-1514-4514-807E-691DF1DB7105}"/>
              </a:ext>
            </a:extLst>
          </p:cNvPr>
          <p:cNvSpPr/>
          <p:nvPr/>
        </p:nvSpPr>
        <p:spPr>
          <a:xfrm>
            <a:off x="2744877" y="1775624"/>
            <a:ext cx="199087" cy="249952"/>
          </a:xfrm>
          <a:prstGeom prst="downArrow">
            <a:avLst>
              <a:gd name="adj1" fmla="val 372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217F3-636A-4800-8027-8573B47D8D3D}"/>
              </a:ext>
            </a:extLst>
          </p:cNvPr>
          <p:cNvSpPr/>
          <p:nvPr/>
        </p:nvSpPr>
        <p:spPr>
          <a:xfrm>
            <a:off x="3802671" y="1139839"/>
            <a:ext cx="1173541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ES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F0E848-2A93-4A25-A8CC-5125CB85DF90}"/>
              </a:ext>
            </a:extLst>
          </p:cNvPr>
          <p:cNvSpPr/>
          <p:nvPr/>
        </p:nvSpPr>
        <p:spPr>
          <a:xfrm>
            <a:off x="3330061" y="1326357"/>
            <a:ext cx="423082" cy="1871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6FFF4-7A67-4838-B2B2-1D5286DC5FB0}"/>
              </a:ext>
            </a:extLst>
          </p:cNvPr>
          <p:cNvSpPr txBox="1"/>
          <p:nvPr/>
        </p:nvSpPr>
        <p:spPr>
          <a:xfrm>
            <a:off x="2943964" y="1736679"/>
            <a:ext cx="858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</a:rPr>
              <a:t>Dispatcher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21" name="Google Shape;269;p38">
            <a:extLst>
              <a:ext uri="{FF2B5EF4-FFF2-40B4-BE49-F238E27FC236}">
                <a16:creationId xmlns:a16="http://schemas.microsoft.com/office/drawing/2014/main" id="{359FC6A0-5C4F-42E4-9E29-4A1889390C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83A0E817-276F-4470-B3C4-D68921623F24}"/>
              </a:ext>
            </a:extLst>
          </p:cNvPr>
          <p:cNvSpPr/>
          <p:nvPr/>
        </p:nvSpPr>
        <p:spPr>
          <a:xfrm>
            <a:off x="415611" y="905038"/>
            <a:ext cx="647880" cy="25887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6147BE24-A453-4C08-A44A-2D35333CF35A}"/>
              </a:ext>
            </a:extLst>
          </p:cNvPr>
          <p:cNvSpPr txBox="1"/>
          <p:nvPr/>
        </p:nvSpPr>
        <p:spPr>
          <a:xfrm>
            <a:off x="415610" y="2417861"/>
            <a:ext cx="728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HTML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284DB9-87AB-4A34-B8BD-638E7ED1BB42}"/>
              </a:ext>
            </a:extLst>
          </p:cNvPr>
          <p:cNvSpPr txBox="1"/>
          <p:nvPr/>
        </p:nvSpPr>
        <p:spPr>
          <a:xfrm>
            <a:off x="2036693" y="476982"/>
            <a:ext cx="114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Spring MVC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A14BDA-5C16-4BFD-9E68-CD22DAA49CAF}"/>
              </a:ext>
            </a:extLst>
          </p:cNvPr>
          <p:cNvSpPr txBox="1"/>
          <p:nvPr/>
        </p:nvSpPr>
        <p:spPr>
          <a:xfrm>
            <a:off x="4072730" y="1811763"/>
            <a:ext cx="72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</a:rPr>
              <a:t>JDBC</a:t>
            </a:r>
            <a:br>
              <a:rPr lang="es-AR" dirty="0">
                <a:solidFill>
                  <a:schemeClr val="accent1"/>
                </a:solidFill>
              </a:rPr>
            </a:br>
            <a:r>
              <a:rPr lang="es-AR" dirty="0">
                <a:solidFill>
                  <a:schemeClr val="accent1"/>
                </a:solidFill>
              </a:rPr>
              <a:t>JPA</a:t>
            </a:r>
          </a:p>
        </p:txBody>
      </p:sp>
      <p:pic>
        <p:nvPicPr>
          <p:cNvPr id="13" name="Gráfico 12" descr="Base de datos con relleno sólido">
            <a:extLst>
              <a:ext uri="{FF2B5EF4-FFF2-40B4-BE49-F238E27FC236}">
                <a16:creationId xmlns:a16="http://schemas.microsoft.com/office/drawing/2014/main" id="{6BD3EABA-8C14-469F-AF58-0B13762C0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021" y="1056342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D67A873-2DFC-439D-8C59-9FD7192856A5}"/>
              </a:ext>
            </a:extLst>
          </p:cNvPr>
          <p:cNvSpPr txBox="1"/>
          <p:nvPr/>
        </p:nvSpPr>
        <p:spPr>
          <a:xfrm>
            <a:off x="5629275" y="1998289"/>
            <a:ext cx="693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Base de datos</a:t>
            </a:r>
          </a:p>
        </p:txBody>
      </p:sp>
      <p:sp>
        <p:nvSpPr>
          <p:cNvPr id="26" name="Arrow: Left-Right 2">
            <a:extLst>
              <a:ext uri="{FF2B5EF4-FFF2-40B4-BE49-F238E27FC236}">
                <a16:creationId xmlns:a16="http://schemas.microsoft.com/office/drawing/2014/main" id="{D0D692C2-C261-4AD8-99C6-036CDB337FA6}"/>
              </a:ext>
            </a:extLst>
          </p:cNvPr>
          <p:cNvSpPr/>
          <p:nvPr/>
        </p:nvSpPr>
        <p:spPr>
          <a:xfrm>
            <a:off x="5016215" y="1300039"/>
            <a:ext cx="595114" cy="2135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7B09E6E-2F2A-4678-9CD8-0D9652DCEFCE}"/>
              </a:ext>
            </a:extLst>
          </p:cNvPr>
          <p:cNvSpPr txBox="1"/>
          <p:nvPr/>
        </p:nvSpPr>
        <p:spPr>
          <a:xfrm>
            <a:off x="5101350" y="1486067"/>
            <a:ext cx="59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78809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FD38F09-BD35-4AA0-AD3F-CF8724D19449}"/>
              </a:ext>
            </a:extLst>
          </p:cNvPr>
          <p:cNvSpPr/>
          <p:nvPr/>
        </p:nvSpPr>
        <p:spPr>
          <a:xfrm>
            <a:off x="461255" y="561975"/>
            <a:ext cx="2853445" cy="2822269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 descr="Tomcat Home">
            <a:extLst>
              <a:ext uri="{FF2B5EF4-FFF2-40B4-BE49-F238E27FC236}">
                <a16:creationId xmlns:a16="http://schemas.microsoft.com/office/drawing/2014/main" id="{28ECA897-FAED-4B89-9BD8-C04B2D3A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796" y="2974516"/>
            <a:ext cx="493116" cy="34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1E94FAB9-EF42-4BD3-AED5-66497513E9FC}"/>
              </a:ext>
            </a:extLst>
          </p:cNvPr>
          <p:cNvSpPr txBox="1"/>
          <p:nvPr/>
        </p:nvSpPr>
        <p:spPr>
          <a:xfrm>
            <a:off x="1821435" y="3035971"/>
            <a:ext cx="83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028C9C0-6194-44BD-B0DA-1A8284BB764B}"/>
              </a:ext>
            </a:extLst>
          </p:cNvPr>
          <p:cNvSpPr txBox="1"/>
          <p:nvPr/>
        </p:nvSpPr>
        <p:spPr>
          <a:xfrm>
            <a:off x="424943" y="3064014"/>
            <a:ext cx="144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</a:rPr>
              <a:t>http://localhost:8080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BFE8324-1691-4FD1-BD13-539C85AF73B3}"/>
              </a:ext>
            </a:extLst>
          </p:cNvPr>
          <p:cNvSpPr/>
          <p:nvPr/>
        </p:nvSpPr>
        <p:spPr>
          <a:xfrm>
            <a:off x="752475" y="887371"/>
            <a:ext cx="2365437" cy="20245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7609508-2437-4251-8104-1E3B1F0A2F10}"/>
              </a:ext>
            </a:extLst>
          </p:cNvPr>
          <p:cNvSpPr txBox="1"/>
          <p:nvPr/>
        </p:nvSpPr>
        <p:spPr>
          <a:xfrm>
            <a:off x="815033" y="2466121"/>
            <a:ext cx="1424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587A88FD-24DA-4293-8BE9-DA29F498328A}"/>
              </a:ext>
            </a:extLst>
          </p:cNvPr>
          <p:cNvSpPr/>
          <p:nvPr/>
        </p:nvSpPr>
        <p:spPr>
          <a:xfrm>
            <a:off x="1200150" y="1404866"/>
            <a:ext cx="1457774" cy="568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007A32B-18D1-4129-A296-07535906FB10}"/>
              </a:ext>
            </a:extLst>
          </p:cNvPr>
          <p:cNvSpPr/>
          <p:nvPr/>
        </p:nvSpPr>
        <p:spPr>
          <a:xfrm>
            <a:off x="3636171" y="580175"/>
            <a:ext cx="2853445" cy="2822269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" name="Picture 2" descr="Tomcat Home">
            <a:extLst>
              <a:ext uri="{FF2B5EF4-FFF2-40B4-BE49-F238E27FC236}">
                <a16:creationId xmlns:a16="http://schemas.microsoft.com/office/drawing/2014/main" id="{20786D79-19B2-4AEF-8942-AA18230A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12" y="2992716"/>
            <a:ext cx="493116" cy="34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C2549554-DCF5-4591-8DAF-01794080C183}"/>
              </a:ext>
            </a:extLst>
          </p:cNvPr>
          <p:cNvSpPr txBox="1"/>
          <p:nvPr/>
        </p:nvSpPr>
        <p:spPr>
          <a:xfrm>
            <a:off x="4996351" y="3054171"/>
            <a:ext cx="83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EF1F1677-CAA8-4550-BA1C-F1E3646A2D68}"/>
              </a:ext>
            </a:extLst>
          </p:cNvPr>
          <p:cNvSpPr txBox="1"/>
          <p:nvPr/>
        </p:nvSpPr>
        <p:spPr>
          <a:xfrm>
            <a:off x="3599859" y="3082214"/>
            <a:ext cx="144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</a:rPr>
              <a:t>http://localhost:8080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425E6AE-88A6-4448-A0DB-48C47F2A5521}"/>
              </a:ext>
            </a:extLst>
          </p:cNvPr>
          <p:cNvSpPr/>
          <p:nvPr/>
        </p:nvSpPr>
        <p:spPr>
          <a:xfrm>
            <a:off x="3927391" y="905571"/>
            <a:ext cx="2365437" cy="20245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E06042D-D54D-4ED5-AEF2-7744D8E9A372}"/>
              </a:ext>
            </a:extLst>
          </p:cNvPr>
          <p:cNvSpPr txBox="1"/>
          <p:nvPr/>
        </p:nvSpPr>
        <p:spPr>
          <a:xfrm>
            <a:off x="3989949" y="2484321"/>
            <a:ext cx="1424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7DDB9B6-31B1-41EC-A184-9E7AA7528A65}"/>
              </a:ext>
            </a:extLst>
          </p:cNvPr>
          <p:cNvSpPr/>
          <p:nvPr/>
        </p:nvSpPr>
        <p:spPr>
          <a:xfrm>
            <a:off x="4375066" y="1423066"/>
            <a:ext cx="1457774" cy="568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1652DF5-27A3-4172-A989-A0957448AED1}"/>
              </a:ext>
            </a:extLst>
          </p:cNvPr>
          <p:cNvSpPr txBox="1"/>
          <p:nvPr/>
        </p:nvSpPr>
        <p:spPr>
          <a:xfrm>
            <a:off x="461255" y="3629025"/>
            <a:ext cx="285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Desarrollo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A26D08F-7149-400D-BAA9-3E4AF2C5D053}"/>
              </a:ext>
            </a:extLst>
          </p:cNvPr>
          <p:cNvSpPr txBox="1"/>
          <p:nvPr/>
        </p:nvSpPr>
        <p:spPr>
          <a:xfrm>
            <a:off x="3571733" y="3629025"/>
            <a:ext cx="291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Producción</a:t>
            </a:r>
          </a:p>
        </p:txBody>
      </p:sp>
      <p:pic>
        <p:nvPicPr>
          <p:cNvPr id="22" name="Google Shape;269;p38">
            <a:extLst>
              <a:ext uri="{FF2B5EF4-FFF2-40B4-BE49-F238E27FC236}">
                <a16:creationId xmlns:a16="http://schemas.microsoft.com/office/drawing/2014/main" id="{71B3D2C6-6E49-4E32-BDCB-7E1D02EB69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97AA94-9F69-4756-AD3B-6411D787D0CA}"/>
              </a:ext>
            </a:extLst>
          </p:cNvPr>
          <p:cNvSpPr txBox="1"/>
          <p:nvPr/>
        </p:nvSpPr>
        <p:spPr>
          <a:xfrm>
            <a:off x="424943" y="0"/>
            <a:ext cx="606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Deploy</a:t>
            </a:r>
            <a:r>
              <a:rPr lang="es-AR" sz="2000" dirty="0"/>
              <a:t> WAR – Web </a:t>
            </a:r>
            <a:r>
              <a:rPr lang="es-AR" sz="2000" dirty="0" err="1"/>
              <a:t>ARchive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3029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455930" y="3450117"/>
            <a:ext cx="6051231" cy="670193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Java Runtime Environment (JRE)</a:t>
            </a:r>
            <a:endParaRPr lang="es-E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455930" y="462707"/>
            <a:ext cx="6051231" cy="2864387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86" y="2713518"/>
            <a:ext cx="724532" cy="51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387162" y="2817001"/>
            <a:ext cx="1309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705080" y="2817001"/>
            <a:ext cx="319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http://localhost:8080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1564395" y="804231"/>
            <a:ext cx="4527933" cy="176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1663547" y="2077827"/>
            <a:ext cx="24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/gerenciador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6CF9-2889-4679-904C-64B750E2E464}"/>
              </a:ext>
            </a:extLst>
          </p:cNvPr>
          <p:cNvSpPr/>
          <p:nvPr/>
        </p:nvSpPr>
        <p:spPr>
          <a:xfrm>
            <a:off x="2522863" y="1520328"/>
            <a:ext cx="3174220" cy="460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bienvenido.html</a:t>
            </a:r>
            <a:endParaRPr lang="es-ES" sz="2000" dirty="0"/>
          </a:p>
        </p:txBody>
      </p:sp>
      <p:pic>
        <p:nvPicPr>
          <p:cNvPr id="12" name="Google Shape;269;p38">
            <a:extLst>
              <a:ext uri="{FF2B5EF4-FFF2-40B4-BE49-F238E27FC236}">
                <a16:creationId xmlns:a16="http://schemas.microsoft.com/office/drawing/2014/main" id="{C0CBFE41-CCF6-4923-A03D-3EFFB29C2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09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2974553" y="3504241"/>
            <a:ext cx="3532608" cy="616069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Java Runtime Environment (JRE)</a:t>
            </a:r>
            <a:endParaRPr lang="es-E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974553" y="462707"/>
            <a:ext cx="3532607" cy="2864387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70" y="2825784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854475" y="2880875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3148562" y="290591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3635566" y="804231"/>
            <a:ext cx="2456762" cy="176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4035264" y="2161860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6CF9-2889-4679-904C-64B750E2E464}"/>
              </a:ext>
            </a:extLst>
          </p:cNvPr>
          <p:cNvSpPr/>
          <p:nvPr/>
        </p:nvSpPr>
        <p:spPr>
          <a:xfrm>
            <a:off x="4187061" y="1548623"/>
            <a:ext cx="1797111" cy="460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bienvenido.html</a:t>
            </a:r>
            <a:endParaRPr lang="es-ES" sz="16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7BF453C-30D5-4317-8755-9A69402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" y="1666678"/>
            <a:ext cx="666366" cy="6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465243" y="1548623"/>
            <a:ext cx="1401154" cy="23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465243" y="2209200"/>
            <a:ext cx="140115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465243" y="1323474"/>
            <a:ext cx="124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636955" y="1778944"/>
            <a:ext cx="109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HTTP</a:t>
            </a:r>
            <a:endParaRPr lang="es-E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465243" y="2445310"/>
            <a:ext cx="126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pic>
        <p:nvPicPr>
          <p:cNvPr id="16" name="Google Shape;269;p38">
            <a:extLst>
              <a:ext uri="{FF2B5EF4-FFF2-40B4-BE49-F238E27FC236}">
                <a16:creationId xmlns:a16="http://schemas.microsoft.com/office/drawing/2014/main" id="{6BE0A1E4-66DA-4B35-AD45-D43534BA321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7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2974553" y="3504241"/>
            <a:ext cx="3532608" cy="616069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Java Runtime Environment (JRE)</a:t>
            </a:r>
            <a:endParaRPr lang="es-E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974553" y="462707"/>
            <a:ext cx="3532607" cy="2864387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70" y="2825784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854475" y="2880875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3148562" y="290591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3635566" y="804231"/>
            <a:ext cx="2456762" cy="176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4035264" y="2161860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6CF9-2889-4679-904C-64B750E2E464}"/>
              </a:ext>
            </a:extLst>
          </p:cNvPr>
          <p:cNvSpPr/>
          <p:nvPr/>
        </p:nvSpPr>
        <p:spPr>
          <a:xfrm>
            <a:off x="4187061" y="1548623"/>
            <a:ext cx="1797111" cy="460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bienvenido.html</a:t>
            </a:r>
            <a:endParaRPr lang="es-E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465243" y="1548623"/>
            <a:ext cx="1401154" cy="23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465243" y="2209200"/>
            <a:ext cx="140115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465243" y="1323474"/>
            <a:ext cx="124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636955" y="1778944"/>
            <a:ext cx="109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HTTP</a:t>
            </a:r>
            <a:endParaRPr lang="es-E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465243" y="2445310"/>
            <a:ext cx="126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87039-BE30-41BB-B444-3EC4F509DA23}"/>
              </a:ext>
            </a:extLst>
          </p:cNvPr>
          <p:cNvSpPr txBox="1"/>
          <p:nvPr/>
        </p:nvSpPr>
        <p:spPr>
          <a:xfrm>
            <a:off x="518018" y="767008"/>
            <a:ext cx="2237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0" i="1" u="none" strike="noStrike" baseline="0" dirty="0">
                <a:latin typeface="Arial-ItalicMT"/>
              </a:rPr>
              <a:t>http://localhost:8080/gerenciador/bienvenido.html</a:t>
            </a:r>
            <a:endParaRPr lang="es-E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91F25-5373-4DD6-8CA8-7303D8D85D24}"/>
              </a:ext>
            </a:extLst>
          </p:cNvPr>
          <p:cNvSpPr txBox="1"/>
          <p:nvPr/>
        </p:nvSpPr>
        <p:spPr>
          <a:xfrm>
            <a:off x="518018" y="2825784"/>
            <a:ext cx="234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Bienvenido al curso de </a:t>
            </a:r>
            <a:r>
              <a:rPr lang="es-MX" dirty="0" err="1"/>
              <a:t>Servlets</a:t>
            </a:r>
            <a:r>
              <a:rPr lang="es-MX" dirty="0"/>
              <a:t> de </a:t>
            </a:r>
            <a:r>
              <a:rPr lang="es-MX" dirty="0" err="1"/>
              <a:t>Alura</a:t>
            </a:r>
            <a:r>
              <a:rPr lang="es-MX" dirty="0"/>
              <a:t>!</a:t>
            </a:r>
            <a:endParaRPr lang="es-ES" dirty="0"/>
          </a:p>
        </p:txBody>
      </p:sp>
      <p:pic>
        <p:nvPicPr>
          <p:cNvPr id="18" name="Google Shape;269;p38">
            <a:extLst>
              <a:ext uri="{FF2B5EF4-FFF2-40B4-BE49-F238E27FC236}">
                <a16:creationId xmlns:a16="http://schemas.microsoft.com/office/drawing/2014/main" id="{0BC467B5-E41E-4ADA-B2CF-E97B7E22D2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3F729319-91D6-429D-836B-62BC41589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" y="1666678"/>
            <a:ext cx="666366" cy="6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3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2974553" y="3504241"/>
            <a:ext cx="3532608" cy="616069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Java Runtime Environment (JRE)</a:t>
            </a:r>
            <a:endParaRPr lang="es-E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974553" y="462707"/>
            <a:ext cx="3532607" cy="2864387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70" y="2825784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854475" y="2880875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3148562" y="290591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3635566" y="804231"/>
            <a:ext cx="2456762" cy="176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4035264" y="2161860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6CF9-2889-4679-904C-64B750E2E464}"/>
              </a:ext>
            </a:extLst>
          </p:cNvPr>
          <p:cNvSpPr/>
          <p:nvPr/>
        </p:nvSpPr>
        <p:spPr>
          <a:xfrm>
            <a:off x="4187061" y="1548623"/>
            <a:ext cx="1797111" cy="460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bienvenido.html</a:t>
            </a:r>
            <a:endParaRPr lang="es-E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465243" y="1548623"/>
            <a:ext cx="1401154" cy="23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465243" y="2209200"/>
            <a:ext cx="140115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465243" y="1323474"/>
            <a:ext cx="124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636955" y="1778944"/>
            <a:ext cx="109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HTTP</a:t>
            </a:r>
            <a:endParaRPr lang="es-E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465243" y="2445310"/>
            <a:ext cx="126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87039-BE30-41BB-B444-3EC4F509DA23}"/>
              </a:ext>
            </a:extLst>
          </p:cNvPr>
          <p:cNvSpPr txBox="1"/>
          <p:nvPr/>
        </p:nvSpPr>
        <p:spPr>
          <a:xfrm>
            <a:off x="518018" y="767008"/>
            <a:ext cx="2237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0" i="1" u="none" strike="noStrike" baseline="0" dirty="0">
                <a:latin typeface="Arial-ItalicMT"/>
              </a:rPr>
              <a:t>http://localhost:8080/gerenciador/bienvenido.html</a:t>
            </a:r>
            <a:endParaRPr lang="es-E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91F25-5373-4DD6-8CA8-7303D8D85D24}"/>
              </a:ext>
            </a:extLst>
          </p:cNvPr>
          <p:cNvSpPr txBox="1"/>
          <p:nvPr/>
        </p:nvSpPr>
        <p:spPr>
          <a:xfrm>
            <a:off x="518018" y="2825784"/>
            <a:ext cx="234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Bienvenido al curso de </a:t>
            </a:r>
            <a:r>
              <a:rPr lang="es-MX" dirty="0" err="1"/>
              <a:t>Servlets</a:t>
            </a:r>
            <a:r>
              <a:rPr lang="es-MX" dirty="0"/>
              <a:t> de </a:t>
            </a:r>
            <a:r>
              <a:rPr lang="es-MX" dirty="0" err="1"/>
              <a:t>Alura</a:t>
            </a:r>
            <a:r>
              <a:rPr lang="es-MX" dirty="0"/>
              <a:t>!</a:t>
            </a:r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4035264" y="935387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pic>
        <p:nvPicPr>
          <p:cNvPr id="19" name="Google Shape;269;p38">
            <a:extLst>
              <a:ext uri="{FF2B5EF4-FFF2-40B4-BE49-F238E27FC236}">
                <a16:creationId xmlns:a16="http://schemas.microsoft.com/office/drawing/2014/main" id="{230B9F6A-5A68-4B3E-A8AC-EB3D09A50D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9994F768-F470-4C20-9040-68D99A9B2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" y="1666678"/>
            <a:ext cx="666366" cy="6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8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2974553" y="3504241"/>
            <a:ext cx="3532608" cy="616069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Java Runtime Environment (JRE)</a:t>
            </a:r>
            <a:endParaRPr lang="es-E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974553" y="462707"/>
            <a:ext cx="3532607" cy="2864387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70" y="2825784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854475" y="2880875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3148562" y="290591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3635566" y="804231"/>
            <a:ext cx="2456762" cy="176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4035264" y="2161860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6CF9-2889-4679-904C-64B750E2E464}"/>
              </a:ext>
            </a:extLst>
          </p:cNvPr>
          <p:cNvSpPr/>
          <p:nvPr/>
        </p:nvSpPr>
        <p:spPr>
          <a:xfrm>
            <a:off x="4187061" y="1548623"/>
            <a:ext cx="1797111" cy="460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bienvenido.html</a:t>
            </a:r>
            <a:endParaRPr lang="es-E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465243" y="1548623"/>
            <a:ext cx="1401154" cy="23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465243" y="2209200"/>
            <a:ext cx="140115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465243" y="1323474"/>
            <a:ext cx="124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636955" y="1778944"/>
            <a:ext cx="109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HTTP</a:t>
            </a:r>
            <a:endParaRPr lang="es-E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465243" y="2445310"/>
            <a:ext cx="126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87039-BE30-41BB-B444-3EC4F509DA23}"/>
              </a:ext>
            </a:extLst>
          </p:cNvPr>
          <p:cNvSpPr txBox="1"/>
          <p:nvPr/>
        </p:nvSpPr>
        <p:spPr>
          <a:xfrm>
            <a:off x="518018" y="767008"/>
            <a:ext cx="2237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0" i="1" u="none" strike="noStrike" baseline="0" dirty="0">
                <a:latin typeface="Arial-ItalicMT"/>
              </a:rPr>
              <a:t>http://localhost:8080/gerenciador/hola</a:t>
            </a:r>
            <a:endParaRPr lang="es-E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91F25-5373-4DD6-8CA8-7303D8D85D24}"/>
              </a:ext>
            </a:extLst>
          </p:cNvPr>
          <p:cNvSpPr txBox="1"/>
          <p:nvPr/>
        </p:nvSpPr>
        <p:spPr>
          <a:xfrm>
            <a:off x="518018" y="2825784"/>
            <a:ext cx="234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Bienvenido al curso de </a:t>
            </a:r>
            <a:r>
              <a:rPr lang="es-MX" dirty="0" err="1"/>
              <a:t>Servlets</a:t>
            </a:r>
            <a:r>
              <a:rPr lang="es-MX" dirty="0"/>
              <a:t> de </a:t>
            </a:r>
            <a:r>
              <a:rPr lang="es-MX" dirty="0" err="1"/>
              <a:t>Alura</a:t>
            </a:r>
            <a:r>
              <a:rPr lang="es-MX" dirty="0"/>
              <a:t>!</a:t>
            </a:r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4035264" y="935387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pic>
        <p:nvPicPr>
          <p:cNvPr id="19" name="Google Shape;269;p38">
            <a:extLst>
              <a:ext uri="{FF2B5EF4-FFF2-40B4-BE49-F238E27FC236}">
                <a16:creationId xmlns:a16="http://schemas.microsoft.com/office/drawing/2014/main" id="{230B9F6A-5A68-4B3E-A8AC-EB3D09A50D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B6E20A72-FE5B-4B6B-9F40-425F4455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" y="1666678"/>
            <a:ext cx="666366" cy="6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2974553" y="3504241"/>
            <a:ext cx="3532608" cy="616069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Java Runtime Environment (JRE)</a:t>
            </a:r>
            <a:endParaRPr lang="es-E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974553" y="462707"/>
            <a:ext cx="3532607" cy="2864387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70" y="2825784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854475" y="2880875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3148562" y="290591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3635566" y="804231"/>
            <a:ext cx="2456762" cy="176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4035264" y="2161860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6CF9-2889-4679-904C-64B750E2E464}"/>
              </a:ext>
            </a:extLst>
          </p:cNvPr>
          <p:cNvSpPr/>
          <p:nvPr/>
        </p:nvSpPr>
        <p:spPr>
          <a:xfrm>
            <a:off x="4187061" y="1548623"/>
            <a:ext cx="1797111" cy="460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bienvenido.html</a:t>
            </a:r>
            <a:endParaRPr lang="es-E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465243" y="1548623"/>
            <a:ext cx="1401154" cy="23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465243" y="2209200"/>
            <a:ext cx="140115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465243" y="1323474"/>
            <a:ext cx="124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636955" y="1778944"/>
            <a:ext cx="109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HTTP</a:t>
            </a:r>
            <a:endParaRPr lang="es-E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465243" y="2445310"/>
            <a:ext cx="126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87039-BE30-41BB-B444-3EC4F509DA23}"/>
              </a:ext>
            </a:extLst>
          </p:cNvPr>
          <p:cNvSpPr txBox="1"/>
          <p:nvPr/>
        </p:nvSpPr>
        <p:spPr>
          <a:xfrm>
            <a:off x="518018" y="767008"/>
            <a:ext cx="2237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0" i="1" u="none" strike="noStrike" baseline="0" dirty="0">
                <a:latin typeface="Arial-ItalicMT"/>
              </a:rPr>
              <a:t>http://localhost:8080/gerenciador/hola</a:t>
            </a:r>
            <a:endParaRPr lang="es-E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91F25-5373-4DD6-8CA8-7303D8D85D24}"/>
              </a:ext>
            </a:extLst>
          </p:cNvPr>
          <p:cNvSpPr txBox="1"/>
          <p:nvPr/>
        </p:nvSpPr>
        <p:spPr>
          <a:xfrm>
            <a:off x="518018" y="2825784"/>
            <a:ext cx="2348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&lt;body&gt;</a:t>
            </a:r>
          </a:p>
          <a:p>
            <a:r>
              <a:rPr lang="es-ES" sz="1200" dirty="0"/>
              <a:t>Hola Mundo! Felicitaciones por crear tu primer Servlet!</a:t>
            </a:r>
            <a:endParaRPr lang="pt-BR" sz="1200" dirty="0"/>
          </a:p>
          <a:p>
            <a:r>
              <a:rPr lang="pt-BR" sz="1200" dirty="0"/>
              <a:t>&lt;/body&gt;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  <a:endParaRPr lang="es-E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4035264" y="935387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pic>
        <p:nvPicPr>
          <p:cNvPr id="19" name="Google Shape;269;p38">
            <a:extLst>
              <a:ext uri="{FF2B5EF4-FFF2-40B4-BE49-F238E27FC236}">
                <a16:creationId xmlns:a16="http://schemas.microsoft.com/office/drawing/2014/main" id="{230B9F6A-5A68-4B3E-A8AC-EB3D09A50D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59D6073F-91F2-457D-9EB9-4889F1D8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" y="1666678"/>
            <a:ext cx="666366" cy="6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1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9397D1-CCA6-480A-9AAD-36C7CFC3632D}"/>
              </a:ext>
            </a:extLst>
          </p:cNvPr>
          <p:cNvSpPr/>
          <p:nvPr/>
        </p:nvSpPr>
        <p:spPr>
          <a:xfrm>
            <a:off x="2974553" y="3777916"/>
            <a:ext cx="3532608" cy="342394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Java Runtime Environment (JRE)</a:t>
            </a:r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AB21-D2A4-4FA7-9DCE-0DFA7577BE97}"/>
              </a:ext>
            </a:extLst>
          </p:cNvPr>
          <p:cNvSpPr/>
          <p:nvPr/>
        </p:nvSpPr>
        <p:spPr>
          <a:xfrm>
            <a:off x="2974553" y="462707"/>
            <a:ext cx="3532607" cy="3218956"/>
          </a:xfrm>
          <a:prstGeom prst="rect">
            <a:avLst/>
          </a:prstGeom>
          <a:solidFill>
            <a:srgbClr val="216F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Tomcat Home">
            <a:extLst>
              <a:ext uri="{FF2B5EF4-FFF2-40B4-BE49-F238E27FC236}">
                <a16:creationId xmlns:a16="http://schemas.microsoft.com/office/drawing/2014/main" id="{D668B395-962E-4A77-8BC6-DAD95AF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189" y="3093155"/>
            <a:ext cx="595115" cy="4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9D763-3C7A-4857-9CF8-861558AB8F3A}"/>
              </a:ext>
            </a:extLst>
          </p:cNvPr>
          <p:cNvSpPr txBox="1"/>
          <p:nvPr/>
        </p:nvSpPr>
        <p:spPr>
          <a:xfrm>
            <a:off x="4902853" y="3194131"/>
            <a:ext cx="10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Tomcat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890E-3318-4825-849D-BA90AC0D4B78}"/>
              </a:ext>
            </a:extLst>
          </p:cNvPr>
          <p:cNvSpPr txBox="1"/>
          <p:nvPr/>
        </p:nvSpPr>
        <p:spPr>
          <a:xfrm>
            <a:off x="3133845" y="3224908"/>
            <a:ext cx="186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http://localhost:8080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6A597-DAE6-48DC-BEDF-EEDA7C89442C}"/>
              </a:ext>
            </a:extLst>
          </p:cNvPr>
          <p:cNvSpPr/>
          <p:nvPr/>
        </p:nvSpPr>
        <p:spPr>
          <a:xfrm>
            <a:off x="3282714" y="804232"/>
            <a:ext cx="2937612" cy="21707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E57E5-D271-43F1-A9B8-094E2E64796C}"/>
              </a:ext>
            </a:extLst>
          </p:cNvPr>
          <p:cNvSpPr txBox="1"/>
          <p:nvPr/>
        </p:nvSpPr>
        <p:spPr>
          <a:xfrm>
            <a:off x="3366762" y="2541614"/>
            <a:ext cx="133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/gerenciador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6CF9-2889-4679-904C-64B750E2E464}"/>
              </a:ext>
            </a:extLst>
          </p:cNvPr>
          <p:cNvSpPr/>
          <p:nvPr/>
        </p:nvSpPr>
        <p:spPr>
          <a:xfrm>
            <a:off x="3462114" y="1981216"/>
            <a:ext cx="2522057" cy="460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formNuevaEmpresa.html</a:t>
            </a:r>
            <a:endParaRPr lang="es-E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484AB-C8B0-4F44-B8C8-4B423059330C}"/>
              </a:ext>
            </a:extLst>
          </p:cNvPr>
          <p:cNvSpPr/>
          <p:nvPr/>
        </p:nvSpPr>
        <p:spPr>
          <a:xfrm>
            <a:off x="1465243" y="1548623"/>
            <a:ext cx="1401154" cy="23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9B4397-BD75-4387-A194-87DE38B3FE43}"/>
              </a:ext>
            </a:extLst>
          </p:cNvPr>
          <p:cNvSpPr/>
          <p:nvPr/>
        </p:nvSpPr>
        <p:spPr>
          <a:xfrm>
            <a:off x="1465243" y="2209200"/>
            <a:ext cx="1401154" cy="236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9B6FB-D19D-4A41-A6BA-B0C933EC8414}"/>
              </a:ext>
            </a:extLst>
          </p:cNvPr>
          <p:cNvSpPr txBox="1"/>
          <p:nvPr/>
        </p:nvSpPr>
        <p:spPr>
          <a:xfrm>
            <a:off x="1465243" y="1323474"/>
            <a:ext cx="124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request</a:t>
            </a:r>
            <a:endParaRPr lang="es-E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6334F-8CE8-471B-B10A-E8B750496A66}"/>
              </a:ext>
            </a:extLst>
          </p:cNvPr>
          <p:cNvSpPr txBox="1"/>
          <p:nvPr/>
        </p:nvSpPr>
        <p:spPr>
          <a:xfrm>
            <a:off x="1636955" y="1778944"/>
            <a:ext cx="109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HTTP POST/GET</a:t>
            </a:r>
            <a:endParaRPr lang="es-E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BEE9A-32D7-475A-8A19-1B2DC31B1331}"/>
              </a:ext>
            </a:extLst>
          </p:cNvPr>
          <p:cNvSpPr txBox="1"/>
          <p:nvPr/>
        </p:nvSpPr>
        <p:spPr>
          <a:xfrm>
            <a:off x="1465243" y="2445310"/>
            <a:ext cx="126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response</a:t>
            </a:r>
            <a:endParaRPr lang="es-E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87039-BE30-41BB-B444-3EC4F509DA23}"/>
              </a:ext>
            </a:extLst>
          </p:cNvPr>
          <p:cNvSpPr txBox="1"/>
          <p:nvPr/>
        </p:nvSpPr>
        <p:spPr>
          <a:xfrm>
            <a:off x="518018" y="767008"/>
            <a:ext cx="2237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0" i="1" u="none" strike="noStrike" baseline="0" dirty="0">
                <a:latin typeface="Arial-ItalicMT"/>
              </a:rPr>
              <a:t>http://localhost:8080/gerenciador/nuevaEmpresa</a:t>
            </a:r>
            <a:endParaRPr lang="es-E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91F25-5373-4DD6-8CA8-7303D8D85D24}"/>
              </a:ext>
            </a:extLst>
          </p:cNvPr>
          <p:cNvSpPr txBox="1"/>
          <p:nvPr/>
        </p:nvSpPr>
        <p:spPr>
          <a:xfrm>
            <a:off x="518018" y="2825784"/>
            <a:ext cx="2348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&lt;body&gt;</a:t>
            </a:r>
          </a:p>
          <a:p>
            <a:r>
              <a:rPr lang="es-ES" sz="1200" dirty="0"/>
              <a:t>Empresa </a:t>
            </a:r>
            <a:r>
              <a:rPr lang="es-ES" sz="1200" dirty="0" err="1"/>
              <a:t>Alura</a:t>
            </a:r>
            <a:r>
              <a:rPr lang="es-ES" sz="1200" dirty="0"/>
              <a:t> registrada!</a:t>
            </a:r>
            <a:endParaRPr lang="pt-BR" sz="1200" dirty="0"/>
          </a:p>
          <a:p>
            <a:r>
              <a:rPr lang="pt-BR" sz="1200" dirty="0"/>
              <a:t>&lt;/body&gt;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  <a:endParaRPr lang="es-E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C3DFFE-FC53-4EA9-A413-B93F62C03FB8}"/>
              </a:ext>
            </a:extLst>
          </p:cNvPr>
          <p:cNvSpPr/>
          <p:nvPr/>
        </p:nvSpPr>
        <p:spPr>
          <a:xfrm>
            <a:off x="3729312" y="1127223"/>
            <a:ext cx="1948908" cy="57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Servlet</a:t>
            </a:r>
            <a:endParaRPr lang="es-ES" dirty="0"/>
          </a:p>
        </p:txBody>
      </p:sp>
      <p:pic>
        <p:nvPicPr>
          <p:cNvPr id="19" name="Google Shape;269;p38">
            <a:extLst>
              <a:ext uri="{FF2B5EF4-FFF2-40B4-BE49-F238E27FC236}">
                <a16:creationId xmlns:a16="http://schemas.microsoft.com/office/drawing/2014/main" id="{A27A4E3D-8DE3-4B32-BAE6-72E5FC8657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716" y="4505777"/>
            <a:ext cx="399574" cy="39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696E3F-6FED-467B-9D7B-4BBC7F5A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" y="1666678"/>
            <a:ext cx="666366" cy="6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65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2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683</Words>
  <Application>Microsoft Office PowerPoint</Application>
  <PresentationFormat>Presentación en pantalla (16:9)</PresentationFormat>
  <Paragraphs>239</Paragraphs>
  <Slides>25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  <vt:variant>
        <vt:lpstr>Presentaciones personalizadas</vt:lpstr>
      </vt:variant>
      <vt:variant>
        <vt:i4>1</vt:i4>
      </vt:variant>
    </vt:vector>
  </HeadingPairs>
  <TitlesOfParts>
    <vt:vector size="34" baseType="lpstr">
      <vt:lpstr>Arial</vt:lpstr>
      <vt:lpstr>Consolas</vt:lpstr>
      <vt:lpstr>Inter Light</vt:lpstr>
      <vt:lpstr>Inter</vt:lpstr>
      <vt:lpstr>Noto Sans Symbols</vt:lpstr>
      <vt:lpstr>Arial-ItalicMT</vt:lpstr>
      <vt:lpstr>Simple Light</vt:lpstr>
      <vt:lpstr>Simple Light</vt:lpstr>
      <vt:lpstr>Servlets.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JSTL (Java Standard Tag Library). </vt:lpstr>
      <vt:lpstr>JSTL (Java Standard Tag Library). </vt:lpstr>
      <vt:lpstr>Presentación de PowerPoint</vt:lpstr>
      <vt:lpstr>Presentación de PowerPoint</vt:lpstr>
      <vt:lpstr>Presentación de PowerPoint</vt:lpstr>
      <vt:lpstr>CRUD.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Video 1 - Servlet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Fernández</dc:creator>
  <cp:lastModifiedBy>Bruno Fernández</cp:lastModifiedBy>
  <cp:revision>3</cp:revision>
  <dcterms:modified xsi:type="dcterms:W3CDTF">2022-01-22T13:57:49Z</dcterms:modified>
</cp:coreProperties>
</file>