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7" r:id="rId5"/>
    <p:sldId id="278" r:id="rId6"/>
    <p:sldId id="279" r:id="rId7"/>
    <p:sldId id="273" r:id="rId8"/>
    <p:sldId id="274" r:id="rId9"/>
    <p:sldId id="275" r:id="rId10"/>
    <p:sldId id="276" r:id="rId11"/>
    <p:sldId id="280" r:id="rId12"/>
    <p:sldId id="259" r:id="rId13"/>
    <p:sldId id="260" r:id="rId14"/>
    <p:sldId id="261" r:id="rId15"/>
    <p:sldId id="262" r:id="rId16"/>
    <p:sldId id="263" r:id="rId17"/>
    <p:sldId id="264" r:id="rId18"/>
    <p:sldId id="265" r:id="rId19"/>
    <p:sldId id="266" r:id="rId20"/>
    <p:sldId id="267" r:id="rId21"/>
    <p:sldId id="268" r:id="rId22"/>
    <p:sldId id="269" r:id="rId23"/>
    <p:sldId id="281" r:id="rId24"/>
    <p:sldId id="270" r:id="rId25"/>
    <p:sldId id="271" r:id="rId26"/>
    <p:sldId id="27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5C5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6.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10" Type="http://schemas.openxmlformats.org/officeDocument/2006/relationships/image" Target="../media/image53.svg"/><Relationship Id="rId4" Type="http://schemas.openxmlformats.org/officeDocument/2006/relationships/image" Target="../media/image47.svg"/><Relationship Id="rId9" Type="http://schemas.openxmlformats.org/officeDocument/2006/relationships/image" Target="../media/image5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6.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10" Type="http://schemas.openxmlformats.org/officeDocument/2006/relationships/image" Target="../media/image53.svg"/><Relationship Id="rId4" Type="http://schemas.openxmlformats.org/officeDocument/2006/relationships/image" Target="../media/image47.svg"/><Relationship Id="rId9" Type="http://schemas.openxmlformats.org/officeDocument/2006/relationships/image" Target="../media/image5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5A5C42-D895-4049-8984-572D3CD9779E}"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42608C51-52FD-4640-A037-42729EA0AD39}">
      <dgm:prSet/>
      <dgm:spPr>
        <a:effectLst>
          <a:outerShdw blurRad="50800" dist="38100" dir="5400000" algn="t" rotWithShape="0">
            <a:prstClr val="black">
              <a:alpha val="40000"/>
            </a:prstClr>
          </a:outerShdw>
        </a:effectLst>
      </dgm:spPr>
      <dgm:t>
        <a:bodyPr/>
        <a:lstStyle/>
        <a:p>
          <a:pPr>
            <a:lnSpc>
              <a:spcPct val="100000"/>
            </a:lnSpc>
          </a:pPr>
          <a:r>
            <a:rPr lang="en-US"/>
            <a:t>INTRODUCTION</a:t>
          </a:r>
        </a:p>
      </dgm:t>
    </dgm:pt>
    <dgm:pt modelId="{794626F7-3244-4203-BBAA-D8F2B0BCD13F}" type="parTrans" cxnId="{5EDE6B83-9982-4052-B37A-036AC78ACDEF}">
      <dgm:prSet/>
      <dgm:spPr/>
      <dgm:t>
        <a:bodyPr/>
        <a:lstStyle/>
        <a:p>
          <a:endParaRPr lang="en-US"/>
        </a:p>
      </dgm:t>
    </dgm:pt>
    <dgm:pt modelId="{DD10F996-6A7A-483C-B4CE-02E46D153A91}" type="sibTrans" cxnId="{5EDE6B83-9982-4052-B37A-036AC78ACDEF}">
      <dgm:prSet/>
      <dgm:spPr/>
      <dgm:t>
        <a:bodyPr/>
        <a:lstStyle/>
        <a:p>
          <a:pPr>
            <a:lnSpc>
              <a:spcPct val="100000"/>
            </a:lnSpc>
          </a:pPr>
          <a:endParaRPr lang="en-US"/>
        </a:p>
      </dgm:t>
    </dgm:pt>
    <dgm:pt modelId="{CAAAA5C7-D9F7-48C4-AE42-2B88F79F6F16}">
      <dgm:prSet/>
      <dgm:spPr>
        <a:effectLst>
          <a:outerShdw blurRad="50800" dist="38100" dir="5400000" algn="t" rotWithShape="0">
            <a:prstClr val="black">
              <a:alpha val="40000"/>
            </a:prstClr>
          </a:outerShdw>
        </a:effectLst>
      </dgm:spPr>
      <dgm:t>
        <a:bodyPr/>
        <a:lstStyle/>
        <a:p>
          <a:pPr>
            <a:lnSpc>
              <a:spcPct val="100000"/>
            </a:lnSpc>
          </a:pPr>
          <a:r>
            <a:rPr lang="en-US"/>
            <a:t>WORKING</a:t>
          </a:r>
        </a:p>
      </dgm:t>
    </dgm:pt>
    <dgm:pt modelId="{A4426D70-EBE3-445D-A73E-053D5AA79679}" type="parTrans" cxnId="{0CFDA9B4-ED35-4837-9607-706D92738C57}">
      <dgm:prSet/>
      <dgm:spPr/>
      <dgm:t>
        <a:bodyPr/>
        <a:lstStyle/>
        <a:p>
          <a:endParaRPr lang="en-US"/>
        </a:p>
      </dgm:t>
    </dgm:pt>
    <dgm:pt modelId="{95C7EA7D-F5A5-4ABC-9758-277B279152AE}" type="sibTrans" cxnId="{0CFDA9B4-ED35-4837-9607-706D92738C57}">
      <dgm:prSet/>
      <dgm:spPr/>
      <dgm:t>
        <a:bodyPr/>
        <a:lstStyle/>
        <a:p>
          <a:pPr>
            <a:lnSpc>
              <a:spcPct val="100000"/>
            </a:lnSpc>
          </a:pPr>
          <a:endParaRPr lang="en-US"/>
        </a:p>
      </dgm:t>
    </dgm:pt>
    <dgm:pt modelId="{3DA6C5EA-65F1-4372-BA5E-83AA3DA9EDCF}">
      <dgm:prSet/>
      <dgm:spPr>
        <a:effectLst>
          <a:outerShdw blurRad="50800" dist="38100" dir="5400000" algn="t" rotWithShape="0">
            <a:prstClr val="black">
              <a:alpha val="40000"/>
            </a:prstClr>
          </a:outerShdw>
        </a:effectLst>
      </dgm:spPr>
      <dgm:t>
        <a:bodyPr/>
        <a:lstStyle/>
        <a:p>
          <a:pPr>
            <a:lnSpc>
              <a:spcPct val="100000"/>
            </a:lnSpc>
          </a:pPr>
          <a:r>
            <a:rPr lang="en-US"/>
            <a:t>TECHNOLOGIES</a:t>
          </a:r>
        </a:p>
      </dgm:t>
    </dgm:pt>
    <dgm:pt modelId="{0ECF38CA-BF03-45F8-A45A-594085D1696F}" type="parTrans" cxnId="{C5C2A48E-0F10-4A44-83B8-77AAE3E89973}">
      <dgm:prSet/>
      <dgm:spPr/>
      <dgm:t>
        <a:bodyPr/>
        <a:lstStyle/>
        <a:p>
          <a:endParaRPr lang="en-US"/>
        </a:p>
      </dgm:t>
    </dgm:pt>
    <dgm:pt modelId="{52D2E1FE-5327-46B2-901D-9A35CA31172C}" type="sibTrans" cxnId="{C5C2A48E-0F10-4A44-83B8-77AAE3E89973}">
      <dgm:prSet/>
      <dgm:spPr/>
      <dgm:t>
        <a:bodyPr/>
        <a:lstStyle/>
        <a:p>
          <a:pPr>
            <a:lnSpc>
              <a:spcPct val="100000"/>
            </a:lnSpc>
          </a:pPr>
          <a:endParaRPr lang="en-US"/>
        </a:p>
      </dgm:t>
    </dgm:pt>
    <dgm:pt modelId="{08B7E726-DED0-4D2B-979E-E506F14CAB75}">
      <dgm:prSet/>
      <dgm:spPr>
        <a:effectLst>
          <a:outerShdw blurRad="50800" dist="38100" dir="5400000" algn="t" rotWithShape="0">
            <a:prstClr val="black">
              <a:alpha val="40000"/>
            </a:prstClr>
          </a:outerShdw>
        </a:effectLst>
      </dgm:spPr>
      <dgm:t>
        <a:bodyPr/>
        <a:lstStyle/>
        <a:p>
          <a:pPr>
            <a:lnSpc>
              <a:spcPct val="100000"/>
            </a:lnSpc>
          </a:pPr>
          <a:r>
            <a:rPr lang="en-US"/>
            <a:t>TOOLS</a:t>
          </a:r>
        </a:p>
      </dgm:t>
    </dgm:pt>
    <dgm:pt modelId="{58114616-011D-4CE4-B731-C5CEE97979C1}" type="parTrans" cxnId="{690C3495-0CF3-400D-8975-EDD8CAFB8FF9}">
      <dgm:prSet/>
      <dgm:spPr/>
      <dgm:t>
        <a:bodyPr/>
        <a:lstStyle/>
        <a:p>
          <a:endParaRPr lang="en-US"/>
        </a:p>
      </dgm:t>
    </dgm:pt>
    <dgm:pt modelId="{3405E54D-5AEA-4FAA-867F-8B7D4FDA75EB}" type="sibTrans" cxnId="{690C3495-0CF3-400D-8975-EDD8CAFB8FF9}">
      <dgm:prSet/>
      <dgm:spPr/>
      <dgm:t>
        <a:bodyPr/>
        <a:lstStyle/>
        <a:p>
          <a:pPr>
            <a:lnSpc>
              <a:spcPct val="100000"/>
            </a:lnSpc>
          </a:pPr>
          <a:endParaRPr lang="en-US"/>
        </a:p>
      </dgm:t>
    </dgm:pt>
    <dgm:pt modelId="{10D1B112-7180-4D92-B73C-E245CDDE45E8}">
      <dgm:prSet/>
      <dgm:spPr>
        <a:effectLst>
          <a:outerShdw blurRad="50800" dist="38100" dir="5400000" algn="t" rotWithShape="0">
            <a:prstClr val="black">
              <a:alpha val="40000"/>
            </a:prstClr>
          </a:outerShdw>
        </a:effectLst>
      </dgm:spPr>
      <dgm:t>
        <a:bodyPr/>
        <a:lstStyle/>
        <a:p>
          <a:pPr>
            <a:lnSpc>
              <a:spcPct val="100000"/>
            </a:lnSpc>
          </a:pPr>
          <a:r>
            <a:rPr lang="en-US"/>
            <a:t>USE CASES</a:t>
          </a:r>
        </a:p>
      </dgm:t>
    </dgm:pt>
    <dgm:pt modelId="{40BDEDC2-EFC7-4CB8-98E3-8B3094D8EC2D}" type="parTrans" cxnId="{D6E8ED61-137C-47F3-9EF9-786213C14A57}">
      <dgm:prSet/>
      <dgm:spPr/>
      <dgm:t>
        <a:bodyPr/>
        <a:lstStyle/>
        <a:p>
          <a:endParaRPr lang="en-US"/>
        </a:p>
      </dgm:t>
    </dgm:pt>
    <dgm:pt modelId="{C45F11C6-D5F9-49AB-80A3-5B2A64C3A93F}" type="sibTrans" cxnId="{D6E8ED61-137C-47F3-9EF9-786213C14A57}">
      <dgm:prSet/>
      <dgm:spPr/>
      <dgm:t>
        <a:bodyPr/>
        <a:lstStyle/>
        <a:p>
          <a:pPr>
            <a:lnSpc>
              <a:spcPct val="100000"/>
            </a:lnSpc>
          </a:pPr>
          <a:endParaRPr lang="en-US"/>
        </a:p>
      </dgm:t>
    </dgm:pt>
    <dgm:pt modelId="{C8FB4FE6-6448-4C89-9536-8F1A5609776D}">
      <dgm:prSet/>
      <dgm:spPr>
        <a:effectLst>
          <a:outerShdw blurRad="50800" dist="38100" dir="5400000" algn="t" rotWithShape="0">
            <a:prstClr val="black">
              <a:alpha val="40000"/>
            </a:prstClr>
          </a:outerShdw>
        </a:effectLst>
      </dgm:spPr>
      <dgm:t>
        <a:bodyPr/>
        <a:lstStyle/>
        <a:p>
          <a:pPr>
            <a:lnSpc>
              <a:spcPct val="100000"/>
            </a:lnSpc>
          </a:pPr>
          <a:r>
            <a:rPr lang="en-US"/>
            <a:t>CONCLUSION</a:t>
          </a:r>
        </a:p>
      </dgm:t>
    </dgm:pt>
    <dgm:pt modelId="{D787C0B7-5A0E-4D93-856E-086DA1187106}" type="parTrans" cxnId="{4385F13A-39F9-4C3E-8ACC-516467F0FA8F}">
      <dgm:prSet/>
      <dgm:spPr/>
      <dgm:t>
        <a:bodyPr/>
        <a:lstStyle/>
        <a:p>
          <a:endParaRPr lang="en-US"/>
        </a:p>
      </dgm:t>
    </dgm:pt>
    <dgm:pt modelId="{E7D6A875-D933-4CA1-AE3B-B8CC442A5094}" type="sibTrans" cxnId="{4385F13A-39F9-4C3E-8ACC-516467F0FA8F}">
      <dgm:prSet/>
      <dgm:spPr/>
      <dgm:t>
        <a:bodyPr/>
        <a:lstStyle/>
        <a:p>
          <a:endParaRPr lang="en-US"/>
        </a:p>
      </dgm:t>
    </dgm:pt>
    <dgm:pt modelId="{C8C2393C-A408-4C25-9538-9CB8C68AB79D}" type="pres">
      <dgm:prSet presAssocID="{E65A5C42-D895-4049-8984-572D3CD9779E}" presName="root" presStyleCnt="0">
        <dgm:presLayoutVars>
          <dgm:dir/>
          <dgm:resizeHandles val="exact"/>
        </dgm:presLayoutVars>
      </dgm:prSet>
      <dgm:spPr/>
    </dgm:pt>
    <dgm:pt modelId="{CD35B1E9-8FEA-4FDB-A344-DE0A038C6EFC}" type="pres">
      <dgm:prSet presAssocID="{E65A5C42-D895-4049-8984-572D3CD9779E}" presName="container" presStyleCnt="0">
        <dgm:presLayoutVars>
          <dgm:dir/>
          <dgm:resizeHandles val="exact"/>
        </dgm:presLayoutVars>
      </dgm:prSet>
      <dgm:spPr/>
    </dgm:pt>
    <dgm:pt modelId="{76A04175-207E-4CB2-8611-7FB847A1AD1B}" type="pres">
      <dgm:prSet presAssocID="{42608C51-52FD-4640-A037-42729EA0AD39}" presName="compNode" presStyleCnt="0"/>
      <dgm:spPr/>
    </dgm:pt>
    <dgm:pt modelId="{9397094B-37B8-4D6E-9DC8-2948F47DCB1A}" type="pres">
      <dgm:prSet presAssocID="{42608C51-52FD-4640-A037-42729EA0AD39}" presName="iconBgRect" presStyleLbl="bgShp" presStyleIdx="0" presStyleCnt="6"/>
      <dgm:spPr>
        <a:solidFill>
          <a:srgbClr val="85C5C7"/>
        </a:solidFill>
        <a:effectLst>
          <a:outerShdw blurRad="50800" dist="38100" dir="5400000" algn="t" rotWithShape="0">
            <a:prstClr val="black">
              <a:alpha val="40000"/>
            </a:prstClr>
          </a:outerShdw>
        </a:effectLst>
      </dgm:spPr>
    </dgm:pt>
    <dgm:pt modelId="{3506C586-5585-4F2B-9B19-113EF6C0BE5A}" type="pres">
      <dgm:prSet presAssocID="{42608C51-52FD-4640-A037-42729EA0AD3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effectLst>
          <a:outerShdw blurRad="50800" dist="38100" dir="5400000" algn="t" rotWithShape="0">
            <a:prstClr val="black">
              <a:alpha val="40000"/>
            </a:prstClr>
          </a:outerShdw>
        </a:effectLst>
      </dgm:spPr>
      <dgm:extLst>
        <a:ext uri="{E40237B7-FDA0-4F09-8148-C483321AD2D9}">
          <dgm14:cNvPr xmlns:dgm14="http://schemas.microsoft.com/office/drawing/2010/diagram" id="0" name="" descr="Like"/>
        </a:ext>
      </dgm:extLst>
    </dgm:pt>
    <dgm:pt modelId="{DA6321E7-3CC3-4250-BE52-0314C52E1EF3}" type="pres">
      <dgm:prSet presAssocID="{42608C51-52FD-4640-A037-42729EA0AD39}" presName="spaceRect" presStyleCnt="0"/>
      <dgm:spPr/>
    </dgm:pt>
    <dgm:pt modelId="{4BD417B6-3B41-420C-9B6C-2953867460DE}" type="pres">
      <dgm:prSet presAssocID="{42608C51-52FD-4640-A037-42729EA0AD39}" presName="textRect" presStyleLbl="revTx" presStyleIdx="0" presStyleCnt="6">
        <dgm:presLayoutVars>
          <dgm:chMax val="1"/>
          <dgm:chPref val="1"/>
        </dgm:presLayoutVars>
      </dgm:prSet>
      <dgm:spPr/>
    </dgm:pt>
    <dgm:pt modelId="{721E9528-6313-4A16-AF57-298ED829B7F0}" type="pres">
      <dgm:prSet presAssocID="{DD10F996-6A7A-483C-B4CE-02E46D153A91}" presName="sibTrans" presStyleLbl="sibTrans2D1" presStyleIdx="0" presStyleCnt="0"/>
      <dgm:spPr/>
    </dgm:pt>
    <dgm:pt modelId="{90FBFE3E-DA5C-41C8-8A24-DC48885CB10C}" type="pres">
      <dgm:prSet presAssocID="{CAAAA5C7-D9F7-48C4-AE42-2B88F79F6F16}" presName="compNode" presStyleCnt="0"/>
      <dgm:spPr/>
    </dgm:pt>
    <dgm:pt modelId="{2F53F2DC-5283-44C2-92B6-15611E5BF7B5}" type="pres">
      <dgm:prSet presAssocID="{CAAAA5C7-D9F7-48C4-AE42-2B88F79F6F16}" presName="iconBgRect" presStyleLbl="bgShp" presStyleIdx="1" presStyleCnt="6"/>
      <dgm:spPr>
        <a:solidFill>
          <a:srgbClr val="85C5C7"/>
        </a:solidFill>
        <a:effectLst>
          <a:outerShdw blurRad="50800" dist="38100" dir="5400000" algn="t" rotWithShape="0">
            <a:prstClr val="black">
              <a:alpha val="40000"/>
            </a:prstClr>
          </a:outerShdw>
        </a:effectLst>
      </dgm:spPr>
    </dgm:pt>
    <dgm:pt modelId="{75B5E6E4-4F33-421A-AD19-213E0B85D5EA}" type="pres">
      <dgm:prSet presAssocID="{CAAAA5C7-D9F7-48C4-AE42-2B88F79F6F1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effectLst>
          <a:outerShdw blurRad="50800" dist="38100" dir="5400000" algn="t" rotWithShape="0">
            <a:prstClr val="black">
              <a:alpha val="40000"/>
            </a:prstClr>
          </a:outerShdw>
        </a:effectLst>
      </dgm:spPr>
      <dgm:extLst>
        <a:ext uri="{E40237B7-FDA0-4F09-8148-C483321AD2D9}">
          <dgm14:cNvPr xmlns:dgm14="http://schemas.microsoft.com/office/drawing/2010/diagram" id="0" name="" descr="Sync"/>
        </a:ext>
      </dgm:extLst>
    </dgm:pt>
    <dgm:pt modelId="{C12A9844-BC21-43CA-A92A-4B0D54ADB917}" type="pres">
      <dgm:prSet presAssocID="{CAAAA5C7-D9F7-48C4-AE42-2B88F79F6F16}" presName="spaceRect" presStyleCnt="0"/>
      <dgm:spPr/>
    </dgm:pt>
    <dgm:pt modelId="{62E8EBD2-60EC-4736-AC82-8D917F80E370}" type="pres">
      <dgm:prSet presAssocID="{CAAAA5C7-D9F7-48C4-AE42-2B88F79F6F16}" presName="textRect" presStyleLbl="revTx" presStyleIdx="1" presStyleCnt="6">
        <dgm:presLayoutVars>
          <dgm:chMax val="1"/>
          <dgm:chPref val="1"/>
        </dgm:presLayoutVars>
      </dgm:prSet>
      <dgm:spPr/>
    </dgm:pt>
    <dgm:pt modelId="{C7611593-A52D-449D-87BD-CB9613131E51}" type="pres">
      <dgm:prSet presAssocID="{95C7EA7D-F5A5-4ABC-9758-277B279152AE}" presName="sibTrans" presStyleLbl="sibTrans2D1" presStyleIdx="0" presStyleCnt="0"/>
      <dgm:spPr/>
    </dgm:pt>
    <dgm:pt modelId="{12C8A400-5D43-4EC2-81FD-7149F8C1BECF}" type="pres">
      <dgm:prSet presAssocID="{3DA6C5EA-65F1-4372-BA5E-83AA3DA9EDCF}" presName="compNode" presStyleCnt="0"/>
      <dgm:spPr/>
    </dgm:pt>
    <dgm:pt modelId="{117D25F1-6579-490B-9C03-C17020A3B55C}" type="pres">
      <dgm:prSet presAssocID="{3DA6C5EA-65F1-4372-BA5E-83AA3DA9EDCF}" presName="iconBgRect" presStyleLbl="bgShp" presStyleIdx="2" presStyleCnt="6"/>
      <dgm:spPr>
        <a:solidFill>
          <a:srgbClr val="85C5C7"/>
        </a:solidFill>
        <a:effectLst>
          <a:outerShdw blurRad="50800" dist="38100" dir="5400000" algn="t" rotWithShape="0">
            <a:prstClr val="black">
              <a:alpha val="40000"/>
            </a:prstClr>
          </a:outerShdw>
        </a:effectLst>
      </dgm:spPr>
    </dgm:pt>
    <dgm:pt modelId="{368E048B-B53C-4D51-AFF1-C1FC24330143}" type="pres">
      <dgm:prSet presAssocID="{3DA6C5EA-65F1-4372-BA5E-83AA3DA9EDC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effectLst>
          <a:outerShdw blurRad="50800" dist="38100" dir="5400000" algn="t" rotWithShape="0">
            <a:prstClr val="black">
              <a:alpha val="40000"/>
            </a:prstClr>
          </a:outerShdw>
        </a:effectLst>
      </dgm:spPr>
      <dgm:extLst>
        <a:ext uri="{E40237B7-FDA0-4F09-8148-C483321AD2D9}">
          <dgm14:cNvPr xmlns:dgm14="http://schemas.microsoft.com/office/drawing/2010/diagram" id="0" name="" descr="Devices"/>
        </a:ext>
      </dgm:extLst>
    </dgm:pt>
    <dgm:pt modelId="{EB4172F3-A011-4DAF-B0EF-DE060C6C18A7}" type="pres">
      <dgm:prSet presAssocID="{3DA6C5EA-65F1-4372-BA5E-83AA3DA9EDCF}" presName="spaceRect" presStyleCnt="0"/>
      <dgm:spPr/>
    </dgm:pt>
    <dgm:pt modelId="{31FB1F9A-6232-4AEE-8095-E2DBF4F50E90}" type="pres">
      <dgm:prSet presAssocID="{3DA6C5EA-65F1-4372-BA5E-83AA3DA9EDCF}" presName="textRect" presStyleLbl="revTx" presStyleIdx="2" presStyleCnt="6">
        <dgm:presLayoutVars>
          <dgm:chMax val="1"/>
          <dgm:chPref val="1"/>
        </dgm:presLayoutVars>
      </dgm:prSet>
      <dgm:spPr/>
    </dgm:pt>
    <dgm:pt modelId="{5AB4A558-B393-4613-ACF8-D6A1DD2071B8}" type="pres">
      <dgm:prSet presAssocID="{52D2E1FE-5327-46B2-901D-9A35CA31172C}" presName="sibTrans" presStyleLbl="sibTrans2D1" presStyleIdx="0" presStyleCnt="0"/>
      <dgm:spPr/>
    </dgm:pt>
    <dgm:pt modelId="{29601ACB-3669-4BC5-8984-8F10DAF9EE3A}" type="pres">
      <dgm:prSet presAssocID="{08B7E726-DED0-4D2B-979E-E506F14CAB75}" presName="compNode" presStyleCnt="0"/>
      <dgm:spPr/>
    </dgm:pt>
    <dgm:pt modelId="{8DEFD774-4D23-44E9-A907-F78CFC9FA9D9}" type="pres">
      <dgm:prSet presAssocID="{08B7E726-DED0-4D2B-979E-E506F14CAB75}" presName="iconBgRect" presStyleLbl="bgShp" presStyleIdx="3" presStyleCnt="6"/>
      <dgm:spPr>
        <a:solidFill>
          <a:srgbClr val="85C5C7"/>
        </a:solidFill>
        <a:effectLst>
          <a:outerShdw blurRad="50800" dist="38100" dir="5400000" algn="t" rotWithShape="0">
            <a:prstClr val="black">
              <a:alpha val="40000"/>
            </a:prstClr>
          </a:outerShdw>
        </a:effectLst>
      </dgm:spPr>
    </dgm:pt>
    <dgm:pt modelId="{52D2AED8-C0D0-4CE4-8A9C-C03C4DA72475}" type="pres">
      <dgm:prSet presAssocID="{08B7E726-DED0-4D2B-979E-E506F14CAB7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effectLst>
          <a:outerShdw blurRad="50800" dist="38100" dir="5400000" algn="t" rotWithShape="0">
            <a:prstClr val="black">
              <a:alpha val="40000"/>
            </a:prstClr>
          </a:outerShdw>
        </a:effectLst>
      </dgm:spPr>
      <dgm:extLst>
        <a:ext uri="{E40237B7-FDA0-4F09-8148-C483321AD2D9}">
          <dgm14:cNvPr xmlns:dgm14="http://schemas.microsoft.com/office/drawing/2010/diagram" id="0" name="" descr="Server Processes"/>
        </a:ext>
      </dgm:extLst>
    </dgm:pt>
    <dgm:pt modelId="{0819B0FC-BC73-47B7-A68A-BC90ABB1F766}" type="pres">
      <dgm:prSet presAssocID="{08B7E726-DED0-4D2B-979E-E506F14CAB75}" presName="spaceRect" presStyleCnt="0"/>
      <dgm:spPr/>
    </dgm:pt>
    <dgm:pt modelId="{B3BCEDF6-94F4-4123-A847-CDFE2020459F}" type="pres">
      <dgm:prSet presAssocID="{08B7E726-DED0-4D2B-979E-E506F14CAB75}" presName="textRect" presStyleLbl="revTx" presStyleIdx="3" presStyleCnt="6">
        <dgm:presLayoutVars>
          <dgm:chMax val="1"/>
          <dgm:chPref val="1"/>
        </dgm:presLayoutVars>
      </dgm:prSet>
      <dgm:spPr/>
    </dgm:pt>
    <dgm:pt modelId="{469FB61B-F422-4135-9F70-F3C03106EFF3}" type="pres">
      <dgm:prSet presAssocID="{3405E54D-5AEA-4FAA-867F-8B7D4FDA75EB}" presName="sibTrans" presStyleLbl="sibTrans2D1" presStyleIdx="0" presStyleCnt="0"/>
      <dgm:spPr/>
    </dgm:pt>
    <dgm:pt modelId="{BD998700-ED41-48D2-A55F-5E0788376CFE}" type="pres">
      <dgm:prSet presAssocID="{10D1B112-7180-4D92-B73C-E245CDDE45E8}" presName="compNode" presStyleCnt="0"/>
      <dgm:spPr/>
    </dgm:pt>
    <dgm:pt modelId="{7C424D68-DB90-4CDF-A653-B471FE4AE230}" type="pres">
      <dgm:prSet presAssocID="{10D1B112-7180-4D92-B73C-E245CDDE45E8}" presName="iconBgRect" presStyleLbl="bgShp" presStyleIdx="4" presStyleCnt="6"/>
      <dgm:spPr>
        <a:solidFill>
          <a:srgbClr val="85C5C7"/>
        </a:solidFill>
        <a:effectLst>
          <a:outerShdw blurRad="50800" dist="38100" dir="5400000" algn="t" rotWithShape="0">
            <a:prstClr val="black">
              <a:alpha val="40000"/>
            </a:prstClr>
          </a:outerShdw>
        </a:effectLst>
      </dgm:spPr>
    </dgm:pt>
    <dgm:pt modelId="{1BC71CE6-34BB-479D-90EA-59ED0DCB4B3B}" type="pres">
      <dgm:prSet presAssocID="{10D1B112-7180-4D92-B73C-E245CDDE45E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effectLst>
          <a:outerShdw blurRad="50800" dist="38100" dir="5400000" algn="t" rotWithShape="0">
            <a:prstClr val="black">
              <a:alpha val="40000"/>
            </a:prstClr>
          </a:outerShdw>
        </a:effectLst>
      </dgm:spPr>
      <dgm:extLst>
        <a:ext uri="{E40237B7-FDA0-4F09-8148-C483321AD2D9}">
          <dgm14:cNvPr xmlns:dgm14="http://schemas.microsoft.com/office/drawing/2010/diagram" id="0" name="" descr="Deploy"/>
        </a:ext>
      </dgm:extLst>
    </dgm:pt>
    <dgm:pt modelId="{2008EBEC-B13F-4C3F-97DC-0CC6D2944C40}" type="pres">
      <dgm:prSet presAssocID="{10D1B112-7180-4D92-B73C-E245CDDE45E8}" presName="spaceRect" presStyleCnt="0"/>
      <dgm:spPr/>
    </dgm:pt>
    <dgm:pt modelId="{2A51A968-83F4-4448-8443-1420E0E43C08}" type="pres">
      <dgm:prSet presAssocID="{10D1B112-7180-4D92-B73C-E245CDDE45E8}" presName="textRect" presStyleLbl="revTx" presStyleIdx="4" presStyleCnt="6">
        <dgm:presLayoutVars>
          <dgm:chMax val="1"/>
          <dgm:chPref val="1"/>
        </dgm:presLayoutVars>
      </dgm:prSet>
      <dgm:spPr/>
    </dgm:pt>
    <dgm:pt modelId="{5239F4D7-FB33-4D5C-B22A-A1AC8F78860C}" type="pres">
      <dgm:prSet presAssocID="{C45F11C6-D5F9-49AB-80A3-5B2A64C3A93F}" presName="sibTrans" presStyleLbl="sibTrans2D1" presStyleIdx="0" presStyleCnt="0"/>
      <dgm:spPr/>
    </dgm:pt>
    <dgm:pt modelId="{0FF3FB87-C3B9-43BF-A957-E6AEB86CE0C9}" type="pres">
      <dgm:prSet presAssocID="{C8FB4FE6-6448-4C89-9536-8F1A5609776D}" presName="compNode" presStyleCnt="0"/>
      <dgm:spPr/>
    </dgm:pt>
    <dgm:pt modelId="{E05DBE8A-069D-4034-A05A-1B897063EFC4}" type="pres">
      <dgm:prSet presAssocID="{C8FB4FE6-6448-4C89-9536-8F1A5609776D}" presName="iconBgRect" presStyleLbl="bgShp" presStyleIdx="5" presStyleCnt="6"/>
      <dgm:spPr>
        <a:solidFill>
          <a:srgbClr val="85C5C7"/>
        </a:solidFill>
        <a:effectLst>
          <a:outerShdw blurRad="50800" dist="38100" dir="5400000" algn="t" rotWithShape="0">
            <a:prstClr val="black">
              <a:alpha val="40000"/>
            </a:prstClr>
          </a:outerShdw>
        </a:effectLst>
      </dgm:spPr>
    </dgm:pt>
    <dgm:pt modelId="{1CA91A86-6B5D-4516-ADFD-9593D2D5A207}" type="pres">
      <dgm:prSet presAssocID="{C8FB4FE6-6448-4C89-9536-8F1A5609776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effectLst>
          <a:outerShdw blurRad="50800" dist="38100" dir="5400000" algn="t" rotWithShape="0">
            <a:prstClr val="black">
              <a:alpha val="40000"/>
            </a:prstClr>
          </a:outerShdw>
        </a:effectLst>
      </dgm:spPr>
      <dgm:extLst>
        <a:ext uri="{E40237B7-FDA0-4F09-8148-C483321AD2D9}">
          <dgm14:cNvPr xmlns:dgm14="http://schemas.microsoft.com/office/drawing/2010/diagram" id="0" name="" descr="Flow"/>
        </a:ext>
      </dgm:extLst>
    </dgm:pt>
    <dgm:pt modelId="{7C3A5A93-D198-43CA-8CB0-2626B42C0DFC}" type="pres">
      <dgm:prSet presAssocID="{C8FB4FE6-6448-4C89-9536-8F1A5609776D}" presName="spaceRect" presStyleCnt="0"/>
      <dgm:spPr/>
    </dgm:pt>
    <dgm:pt modelId="{A05B2283-C368-42B7-9BFC-9CBB697552EE}" type="pres">
      <dgm:prSet presAssocID="{C8FB4FE6-6448-4C89-9536-8F1A5609776D}" presName="textRect" presStyleLbl="revTx" presStyleIdx="5" presStyleCnt="6">
        <dgm:presLayoutVars>
          <dgm:chMax val="1"/>
          <dgm:chPref val="1"/>
        </dgm:presLayoutVars>
      </dgm:prSet>
      <dgm:spPr/>
    </dgm:pt>
  </dgm:ptLst>
  <dgm:cxnLst>
    <dgm:cxn modelId="{A8A92C01-8AB5-48D2-A153-4A825C9B8701}" type="presOf" srcId="{10D1B112-7180-4D92-B73C-E245CDDE45E8}" destId="{2A51A968-83F4-4448-8443-1420E0E43C08}" srcOrd="0" destOrd="0" presId="urn:microsoft.com/office/officeart/2018/2/layout/IconCircleList"/>
    <dgm:cxn modelId="{60E7A20E-C6B4-4907-9F63-5ED939D8D330}" type="presOf" srcId="{42608C51-52FD-4640-A037-42729EA0AD39}" destId="{4BD417B6-3B41-420C-9B6C-2953867460DE}" srcOrd="0" destOrd="0" presId="urn:microsoft.com/office/officeart/2018/2/layout/IconCircleList"/>
    <dgm:cxn modelId="{4385F13A-39F9-4C3E-8ACC-516467F0FA8F}" srcId="{E65A5C42-D895-4049-8984-572D3CD9779E}" destId="{C8FB4FE6-6448-4C89-9536-8F1A5609776D}" srcOrd="5" destOrd="0" parTransId="{D787C0B7-5A0E-4D93-856E-086DA1187106}" sibTransId="{E7D6A875-D933-4CA1-AE3B-B8CC442A5094}"/>
    <dgm:cxn modelId="{D6E8ED61-137C-47F3-9EF9-786213C14A57}" srcId="{E65A5C42-D895-4049-8984-572D3CD9779E}" destId="{10D1B112-7180-4D92-B73C-E245CDDE45E8}" srcOrd="4" destOrd="0" parTransId="{40BDEDC2-EFC7-4CB8-98E3-8B3094D8EC2D}" sibTransId="{C45F11C6-D5F9-49AB-80A3-5B2A64C3A93F}"/>
    <dgm:cxn modelId="{7EF00665-CCB2-4F32-A308-3999EC34337B}" type="presOf" srcId="{52D2E1FE-5327-46B2-901D-9A35CA31172C}" destId="{5AB4A558-B393-4613-ACF8-D6A1DD2071B8}" srcOrd="0" destOrd="0" presId="urn:microsoft.com/office/officeart/2018/2/layout/IconCircleList"/>
    <dgm:cxn modelId="{4B3AA573-CAAA-40A2-AD79-18D4B9985E07}" type="presOf" srcId="{3DA6C5EA-65F1-4372-BA5E-83AA3DA9EDCF}" destId="{31FB1F9A-6232-4AEE-8095-E2DBF4F50E90}" srcOrd="0" destOrd="0" presId="urn:microsoft.com/office/officeart/2018/2/layout/IconCircleList"/>
    <dgm:cxn modelId="{75F32D59-DC1A-49CC-93F7-ADCC25D97EA9}" type="presOf" srcId="{C8FB4FE6-6448-4C89-9536-8F1A5609776D}" destId="{A05B2283-C368-42B7-9BFC-9CBB697552EE}" srcOrd="0" destOrd="0" presId="urn:microsoft.com/office/officeart/2018/2/layout/IconCircleList"/>
    <dgm:cxn modelId="{DAF62C7D-113F-4915-B7FB-693C6AB9F6C2}" type="presOf" srcId="{08B7E726-DED0-4D2B-979E-E506F14CAB75}" destId="{B3BCEDF6-94F4-4123-A847-CDFE2020459F}" srcOrd="0" destOrd="0" presId="urn:microsoft.com/office/officeart/2018/2/layout/IconCircleList"/>
    <dgm:cxn modelId="{5EDE6B83-9982-4052-B37A-036AC78ACDEF}" srcId="{E65A5C42-D895-4049-8984-572D3CD9779E}" destId="{42608C51-52FD-4640-A037-42729EA0AD39}" srcOrd="0" destOrd="0" parTransId="{794626F7-3244-4203-BBAA-D8F2B0BCD13F}" sibTransId="{DD10F996-6A7A-483C-B4CE-02E46D153A91}"/>
    <dgm:cxn modelId="{94A05783-D298-4ACD-B693-F8EB098AEE30}" type="presOf" srcId="{DD10F996-6A7A-483C-B4CE-02E46D153A91}" destId="{721E9528-6313-4A16-AF57-298ED829B7F0}" srcOrd="0" destOrd="0" presId="urn:microsoft.com/office/officeart/2018/2/layout/IconCircleList"/>
    <dgm:cxn modelId="{C5C2A48E-0F10-4A44-83B8-77AAE3E89973}" srcId="{E65A5C42-D895-4049-8984-572D3CD9779E}" destId="{3DA6C5EA-65F1-4372-BA5E-83AA3DA9EDCF}" srcOrd="2" destOrd="0" parTransId="{0ECF38CA-BF03-45F8-A45A-594085D1696F}" sibTransId="{52D2E1FE-5327-46B2-901D-9A35CA31172C}"/>
    <dgm:cxn modelId="{690C3495-0CF3-400D-8975-EDD8CAFB8FF9}" srcId="{E65A5C42-D895-4049-8984-572D3CD9779E}" destId="{08B7E726-DED0-4D2B-979E-E506F14CAB75}" srcOrd="3" destOrd="0" parTransId="{58114616-011D-4CE4-B731-C5CEE97979C1}" sibTransId="{3405E54D-5AEA-4FAA-867F-8B7D4FDA75EB}"/>
    <dgm:cxn modelId="{0CFDA9B4-ED35-4837-9607-706D92738C57}" srcId="{E65A5C42-D895-4049-8984-572D3CD9779E}" destId="{CAAAA5C7-D9F7-48C4-AE42-2B88F79F6F16}" srcOrd="1" destOrd="0" parTransId="{A4426D70-EBE3-445D-A73E-053D5AA79679}" sibTransId="{95C7EA7D-F5A5-4ABC-9758-277B279152AE}"/>
    <dgm:cxn modelId="{496B5FBD-DCE8-4B36-BDE7-EC75584563BC}" type="presOf" srcId="{C45F11C6-D5F9-49AB-80A3-5B2A64C3A93F}" destId="{5239F4D7-FB33-4D5C-B22A-A1AC8F78860C}" srcOrd="0" destOrd="0" presId="urn:microsoft.com/office/officeart/2018/2/layout/IconCircleList"/>
    <dgm:cxn modelId="{405D0BC5-021E-4CFF-87CF-E4C260C32189}" type="presOf" srcId="{3405E54D-5AEA-4FAA-867F-8B7D4FDA75EB}" destId="{469FB61B-F422-4135-9F70-F3C03106EFF3}" srcOrd="0" destOrd="0" presId="urn:microsoft.com/office/officeart/2018/2/layout/IconCircleList"/>
    <dgm:cxn modelId="{563D24D1-CF85-4B7F-8C05-A478AED6FFB3}" type="presOf" srcId="{E65A5C42-D895-4049-8984-572D3CD9779E}" destId="{C8C2393C-A408-4C25-9538-9CB8C68AB79D}" srcOrd="0" destOrd="0" presId="urn:microsoft.com/office/officeart/2018/2/layout/IconCircleList"/>
    <dgm:cxn modelId="{F3D136E4-4A9A-4783-B733-4A08D690FC42}" type="presOf" srcId="{CAAAA5C7-D9F7-48C4-AE42-2B88F79F6F16}" destId="{62E8EBD2-60EC-4736-AC82-8D917F80E370}" srcOrd="0" destOrd="0" presId="urn:microsoft.com/office/officeart/2018/2/layout/IconCircleList"/>
    <dgm:cxn modelId="{E664E8F6-DC81-4127-BA5F-76CF8DD0F0A2}" type="presOf" srcId="{95C7EA7D-F5A5-4ABC-9758-277B279152AE}" destId="{C7611593-A52D-449D-87BD-CB9613131E51}" srcOrd="0" destOrd="0" presId="urn:microsoft.com/office/officeart/2018/2/layout/IconCircleList"/>
    <dgm:cxn modelId="{E1792535-5D2F-4858-90CE-EBF7743E1817}" type="presParOf" srcId="{C8C2393C-A408-4C25-9538-9CB8C68AB79D}" destId="{CD35B1E9-8FEA-4FDB-A344-DE0A038C6EFC}" srcOrd="0" destOrd="0" presId="urn:microsoft.com/office/officeart/2018/2/layout/IconCircleList"/>
    <dgm:cxn modelId="{0639F5C7-C56A-4302-A1A0-406962A495C0}" type="presParOf" srcId="{CD35B1E9-8FEA-4FDB-A344-DE0A038C6EFC}" destId="{76A04175-207E-4CB2-8611-7FB847A1AD1B}" srcOrd="0" destOrd="0" presId="urn:microsoft.com/office/officeart/2018/2/layout/IconCircleList"/>
    <dgm:cxn modelId="{BF1FB89D-1CC1-4561-AC28-29665EC3BF75}" type="presParOf" srcId="{76A04175-207E-4CB2-8611-7FB847A1AD1B}" destId="{9397094B-37B8-4D6E-9DC8-2948F47DCB1A}" srcOrd="0" destOrd="0" presId="urn:microsoft.com/office/officeart/2018/2/layout/IconCircleList"/>
    <dgm:cxn modelId="{17F01A6D-F0E6-4A94-89BC-A001AC85CFB2}" type="presParOf" srcId="{76A04175-207E-4CB2-8611-7FB847A1AD1B}" destId="{3506C586-5585-4F2B-9B19-113EF6C0BE5A}" srcOrd="1" destOrd="0" presId="urn:microsoft.com/office/officeart/2018/2/layout/IconCircleList"/>
    <dgm:cxn modelId="{8959D108-E6D5-49DE-8435-019667900CC9}" type="presParOf" srcId="{76A04175-207E-4CB2-8611-7FB847A1AD1B}" destId="{DA6321E7-3CC3-4250-BE52-0314C52E1EF3}" srcOrd="2" destOrd="0" presId="urn:microsoft.com/office/officeart/2018/2/layout/IconCircleList"/>
    <dgm:cxn modelId="{6EE8562F-1AF1-4E99-8BEA-72EB9B2DC371}" type="presParOf" srcId="{76A04175-207E-4CB2-8611-7FB847A1AD1B}" destId="{4BD417B6-3B41-420C-9B6C-2953867460DE}" srcOrd="3" destOrd="0" presId="urn:microsoft.com/office/officeart/2018/2/layout/IconCircleList"/>
    <dgm:cxn modelId="{EDEE5A2C-F791-401F-9F5D-88BBE732DD06}" type="presParOf" srcId="{CD35B1E9-8FEA-4FDB-A344-DE0A038C6EFC}" destId="{721E9528-6313-4A16-AF57-298ED829B7F0}" srcOrd="1" destOrd="0" presId="urn:microsoft.com/office/officeart/2018/2/layout/IconCircleList"/>
    <dgm:cxn modelId="{0A56E74F-9635-450E-805E-4D439D680C0A}" type="presParOf" srcId="{CD35B1E9-8FEA-4FDB-A344-DE0A038C6EFC}" destId="{90FBFE3E-DA5C-41C8-8A24-DC48885CB10C}" srcOrd="2" destOrd="0" presId="urn:microsoft.com/office/officeart/2018/2/layout/IconCircleList"/>
    <dgm:cxn modelId="{ED8A71E9-E8AF-49B9-8879-3EEFFC5175F1}" type="presParOf" srcId="{90FBFE3E-DA5C-41C8-8A24-DC48885CB10C}" destId="{2F53F2DC-5283-44C2-92B6-15611E5BF7B5}" srcOrd="0" destOrd="0" presId="urn:microsoft.com/office/officeart/2018/2/layout/IconCircleList"/>
    <dgm:cxn modelId="{A980DB2A-22BF-4008-9771-24E4F8E36E80}" type="presParOf" srcId="{90FBFE3E-DA5C-41C8-8A24-DC48885CB10C}" destId="{75B5E6E4-4F33-421A-AD19-213E0B85D5EA}" srcOrd="1" destOrd="0" presId="urn:microsoft.com/office/officeart/2018/2/layout/IconCircleList"/>
    <dgm:cxn modelId="{DE1DA245-625C-42D5-B06D-BC4B9404C36D}" type="presParOf" srcId="{90FBFE3E-DA5C-41C8-8A24-DC48885CB10C}" destId="{C12A9844-BC21-43CA-A92A-4B0D54ADB917}" srcOrd="2" destOrd="0" presId="urn:microsoft.com/office/officeart/2018/2/layout/IconCircleList"/>
    <dgm:cxn modelId="{88794F6A-6DD0-4318-8F59-59CB730E9FC2}" type="presParOf" srcId="{90FBFE3E-DA5C-41C8-8A24-DC48885CB10C}" destId="{62E8EBD2-60EC-4736-AC82-8D917F80E370}" srcOrd="3" destOrd="0" presId="urn:microsoft.com/office/officeart/2018/2/layout/IconCircleList"/>
    <dgm:cxn modelId="{BC87F04D-C812-4171-9D13-DA64B4B07C54}" type="presParOf" srcId="{CD35B1E9-8FEA-4FDB-A344-DE0A038C6EFC}" destId="{C7611593-A52D-449D-87BD-CB9613131E51}" srcOrd="3" destOrd="0" presId="urn:microsoft.com/office/officeart/2018/2/layout/IconCircleList"/>
    <dgm:cxn modelId="{B423BF9A-99F6-4DD5-80BA-150252379851}" type="presParOf" srcId="{CD35B1E9-8FEA-4FDB-A344-DE0A038C6EFC}" destId="{12C8A400-5D43-4EC2-81FD-7149F8C1BECF}" srcOrd="4" destOrd="0" presId="urn:microsoft.com/office/officeart/2018/2/layout/IconCircleList"/>
    <dgm:cxn modelId="{E5039BF7-7F62-42F9-8C01-61942620370F}" type="presParOf" srcId="{12C8A400-5D43-4EC2-81FD-7149F8C1BECF}" destId="{117D25F1-6579-490B-9C03-C17020A3B55C}" srcOrd="0" destOrd="0" presId="urn:microsoft.com/office/officeart/2018/2/layout/IconCircleList"/>
    <dgm:cxn modelId="{24E7CB1B-7577-4DB4-885C-739DD0667957}" type="presParOf" srcId="{12C8A400-5D43-4EC2-81FD-7149F8C1BECF}" destId="{368E048B-B53C-4D51-AFF1-C1FC24330143}" srcOrd="1" destOrd="0" presId="urn:microsoft.com/office/officeart/2018/2/layout/IconCircleList"/>
    <dgm:cxn modelId="{70D06A56-945E-4D94-9AE8-D898C2A887FD}" type="presParOf" srcId="{12C8A400-5D43-4EC2-81FD-7149F8C1BECF}" destId="{EB4172F3-A011-4DAF-B0EF-DE060C6C18A7}" srcOrd="2" destOrd="0" presId="urn:microsoft.com/office/officeart/2018/2/layout/IconCircleList"/>
    <dgm:cxn modelId="{C4D48C90-B8DF-4C3B-94D7-444DDF33D80D}" type="presParOf" srcId="{12C8A400-5D43-4EC2-81FD-7149F8C1BECF}" destId="{31FB1F9A-6232-4AEE-8095-E2DBF4F50E90}" srcOrd="3" destOrd="0" presId="urn:microsoft.com/office/officeart/2018/2/layout/IconCircleList"/>
    <dgm:cxn modelId="{C664549B-3D3E-4431-8FE8-A9EE2CE8D6BE}" type="presParOf" srcId="{CD35B1E9-8FEA-4FDB-A344-DE0A038C6EFC}" destId="{5AB4A558-B393-4613-ACF8-D6A1DD2071B8}" srcOrd="5" destOrd="0" presId="urn:microsoft.com/office/officeart/2018/2/layout/IconCircleList"/>
    <dgm:cxn modelId="{45C523D5-6509-4955-8EA9-3EFB15B876EE}" type="presParOf" srcId="{CD35B1E9-8FEA-4FDB-A344-DE0A038C6EFC}" destId="{29601ACB-3669-4BC5-8984-8F10DAF9EE3A}" srcOrd="6" destOrd="0" presId="urn:microsoft.com/office/officeart/2018/2/layout/IconCircleList"/>
    <dgm:cxn modelId="{59A0907B-9A1E-48AF-8AD8-845130B674BF}" type="presParOf" srcId="{29601ACB-3669-4BC5-8984-8F10DAF9EE3A}" destId="{8DEFD774-4D23-44E9-A907-F78CFC9FA9D9}" srcOrd="0" destOrd="0" presId="urn:microsoft.com/office/officeart/2018/2/layout/IconCircleList"/>
    <dgm:cxn modelId="{12AA56DB-A067-4B59-87D5-8A425B404DDE}" type="presParOf" srcId="{29601ACB-3669-4BC5-8984-8F10DAF9EE3A}" destId="{52D2AED8-C0D0-4CE4-8A9C-C03C4DA72475}" srcOrd="1" destOrd="0" presId="urn:microsoft.com/office/officeart/2018/2/layout/IconCircleList"/>
    <dgm:cxn modelId="{B4ACFFA8-56CD-43E5-A916-921785ABB1AB}" type="presParOf" srcId="{29601ACB-3669-4BC5-8984-8F10DAF9EE3A}" destId="{0819B0FC-BC73-47B7-A68A-BC90ABB1F766}" srcOrd="2" destOrd="0" presId="urn:microsoft.com/office/officeart/2018/2/layout/IconCircleList"/>
    <dgm:cxn modelId="{4D663D0D-F828-4359-B2D4-291A5286EF14}" type="presParOf" srcId="{29601ACB-3669-4BC5-8984-8F10DAF9EE3A}" destId="{B3BCEDF6-94F4-4123-A847-CDFE2020459F}" srcOrd="3" destOrd="0" presId="urn:microsoft.com/office/officeart/2018/2/layout/IconCircleList"/>
    <dgm:cxn modelId="{751D756C-1B5A-4567-9822-B36E27C0166D}" type="presParOf" srcId="{CD35B1E9-8FEA-4FDB-A344-DE0A038C6EFC}" destId="{469FB61B-F422-4135-9F70-F3C03106EFF3}" srcOrd="7" destOrd="0" presId="urn:microsoft.com/office/officeart/2018/2/layout/IconCircleList"/>
    <dgm:cxn modelId="{2FB927A7-79F8-42C2-A924-2B3724086A12}" type="presParOf" srcId="{CD35B1E9-8FEA-4FDB-A344-DE0A038C6EFC}" destId="{BD998700-ED41-48D2-A55F-5E0788376CFE}" srcOrd="8" destOrd="0" presId="urn:microsoft.com/office/officeart/2018/2/layout/IconCircleList"/>
    <dgm:cxn modelId="{6AD8A306-0209-4ADB-B09A-745AA9B223F3}" type="presParOf" srcId="{BD998700-ED41-48D2-A55F-5E0788376CFE}" destId="{7C424D68-DB90-4CDF-A653-B471FE4AE230}" srcOrd="0" destOrd="0" presId="urn:microsoft.com/office/officeart/2018/2/layout/IconCircleList"/>
    <dgm:cxn modelId="{421E8377-09D9-48F9-98CF-821A1A8FEDE1}" type="presParOf" srcId="{BD998700-ED41-48D2-A55F-5E0788376CFE}" destId="{1BC71CE6-34BB-479D-90EA-59ED0DCB4B3B}" srcOrd="1" destOrd="0" presId="urn:microsoft.com/office/officeart/2018/2/layout/IconCircleList"/>
    <dgm:cxn modelId="{3F78642F-B1F7-4605-807C-F611C78C3345}" type="presParOf" srcId="{BD998700-ED41-48D2-A55F-5E0788376CFE}" destId="{2008EBEC-B13F-4C3F-97DC-0CC6D2944C40}" srcOrd="2" destOrd="0" presId="urn:microsoft.com/office/officeart/2018/2/layout/IconCircleList"/>
    <dgm:cxn modelId="{B691D37D-461E-4932-ADD6-46DC46AC70F0}" type="presParOf" srcId="{BD998700-ED41-48D2-A55F-5E0788376CFE}" destId="{2A51A968-83F4-4448-8443-1420E0E43C08}" srcOrd="3" destOrd="0" presId="urn:microsoft.com/office/officeart/2018/2/layout/IconCircleList"/>
    <dgm:cxn modelId="{634C8201-EB83-4BCF-B794-3F823A9343C2}" type="presParOf" srcId="{CD35B1E9-8FEA-4FDB-A344-DE0A038C6EFC}" destId="{5239F4D7-FB33-4D5C-B22A-A1AC8F78860C}" srcOrd="9" destOrd="0" presId="urn:microsoft.com/office/officeart/2018/2/layout/IconCircleList"/>
    <dgm:cxn modelId="{1BC987B4-0AA6-432A-8FBB-DFB2E02E3810}" type="presParOf" srcId="{CD35B1E9-8FEA-4FDB-A344-DE0A038C6EFC}" destId="{0FF3FB87-C3B9-43BF-A957-E6AEB86CE0C9}" srcOrd="10" destOrd="0" presId="urn:microsoft.com/office/officeart/2018/2/layout/IconCircleList"/>
    <dgm:cxn modelId="{B98BBC5B-F461-4AC6-9221-207CFCD919DB}" type="presParOf" srcId="{0FF3FB87-C3B9-43BF-A957-E6AEB86CE0C9}" destId="{E05DBE8A-069D-4034-A05A-1B897063EFC4}" srcOrd="0" destOrd="0" presId="urn:microsoft.com/office/officeart/2018/2/layout/IconCircleList"/>
    <dgm:cxn modelId="{79E188E6-ED02-4EEE-8E97-99DBFE0AAE7C}" type="presParOf" srcId="{0FF3FB87-C3B9-43BF-A957-E6AEB86CE0C9}" destId="{1CA91A86-6B5D-4516-ADFD-9593D2D5A207}" srcOrd="1" destOrd="0" presId="urn:microsoft.com/office/officeart/2018/2/layout/IconCircleList"/>
    <dgm:cxn modelId="{7D12CB5C-520A-4295-BF12-2C10C213F6C0}" type="presParOf" srcId="{0FF3FB87-C3B9-43BF-A957-E6AEB86CE0C9}" destId="{7C3A5A93-D198-43CA-8CB0-2626B42C0DFC}" srcOrd="2" destOrd="0" presId="urn:microsoft.com/office/officeart/2018/2/layout/IconCircleList"/>
    <dgm:cxn modelId="{E7BE910D-54E4-44E4-9139-A044E2613261}" type="presParOf" srcId="{0FF3FB87-C3B9-43BF-A957-E6AEB86CE0C9}" destId="{A05B2283-C368-42B7-9BFC-9CBB697552E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39F3A9-4FA5-4109-907C-5821F1ADA51F}" type="doc">
      <dgm:prSet loTypeId="urn:microsoft.com/office/officeart/2018/2/layout/IconVerticalSolidList" loCatId="icon" qsTypeId="urn:microsoft.com/office/officeart/2005/8/quickstyle/3d1" qsCatId="3D" csTypeId="urn:microsoft.com/office/officeart/2005/8/colors/accent0_1" csCatId="mainScheme" phldr="1"/>
      <dgm:spPr/>
      <dgm:t>
        <a:bodyPr/>
        <a:lstStyle/>
        <a:p>
          <a:endParaRPr lang="en-US"/>
        </a:p>
      </dgm:t>
    </dgm:pt>
    <dgm:pt modelId="{BFB3174D-0AA1-4A3F-9EB0-7490F1AB3F4C}">
      <dgm:prSet/>
      <dgm:spPr/>
      <dgm:t>
        <a:bodyPr/>
        <a:lstStyle/>
        <a:p>
          <a:pPr>
            <a:lnSpc>
              <a:spcPct val="100000"/>
            </a:lnSpc>
          </a:pPr>
          <a:r>
            <a:rPr lang="en-US" dirty="0"/>
            <a:t>5.Automated Processing: With advancements in technology, automated document analysis tools and techniques have become more sophisticated. Natural Language Processing (NLP) and machine learning algorithms can be applied to analyze large volumes of text data efficiently.</a:t>
          </a:r>
        </a:p>
      </dgm:t>
    </dgm:pt>
    <dgm:pt modelId="{D3FF094A-F23F-43EA-9065-896DA57C4533}" type="parTrans" cxnId="{B447706A-B5DC-4BC1-9438-DB1E72CF4B90}">
      <dgm:prSet/>
      <dgm:spPr/>
      <dgm:t>
        <a:bodyPr/>
        <a:lstStyle/>
        <a:p>
          <a:endParaRPr lang="en-US"/>
        </a:p>
      </dgm:t>
    </dgm:pt>
    <dgm:pt modelId="{D0FE757D-8048-46FA-8706-718E21141821}" type="sibTrans" cxnId="{B447706A-B5DC-4BC1-9438-DB1E72CF4B90}">
      <dgm:prSet/>
      <dgm:spPr/>
      <dgm:t>
        <a:bodyPr/>
        <a:lstStyle/>
        <a:p>
          <a:endParaRPr lang="en-US"/>
        </a:p>
      </dgm:t>
    </dgm:pt>
    <dgm:pt modelId="{C807DFFF-CAF7-4B2F-9FD3-37528F946AD6}">
      <dgm:prSet/>
      <dgm:spPr/>
      <dgm:t>
        <a:bodyPr/>
        <a:lstStyle/>
        <a:p>
          <a:pPr>
            <a:lnSpc>
              <a:spcPct val="100000"/>
            </a:lnSpc>
          </a:pPr>
          <a:r>
            <a:rPr lang="en-US"/>
            <a:t>6.Risk Management and Compliance: Document analysis is crucial in industries where compliance and risk management are paramount. Analyzing documents helps organizations ensure that they adhere to regulatory requirements and identify potential risks.</a:t>
          </a:r>
        </a:p>
      </dgm:t>
    </dgm:pt>
    <dgm:pt modelId="{D44B4469-87DC-4F24-A9E2-30100B6A91CB}" type="parTrans" cxnId="{55B244BE-237E-432D-A80B-C8F300F6BB4A}">
      <dgm:prSet/>
      <dgm:spPr/>
      <dgm:t>
        <a:bodyPr/>
        <a:lstStyle/>
        <a:p>
          <a:endParaRPr lang="en-US"/>
        </a:p>
      </dgm:t>
    </dgm:pt>
    <dgm:pt modelId="{3DC442EE-28BF-4572-82CB-48EECE725846}" type="sibTrans" cxnId="{55B244BE-237E-432D-A80B-C8F300F6BB4A}">
      <dgm:prSet/>
      <dgm:spPr/>
      <dgm:t>
        <a:bodyPr/>
        <a:lstStyle/>
        <a:p>
          <a:endParaRPr lang="en-US"/>
        </a:p>
      </dgm:t>
    </dgm:pt>
    <dgm:pt modelId="{6A9CC996-F14A-4703-B332-AB1C8FA8E2ED}">
      <dgm:prSet/>
      <dgm:spPr/>
      <dgm:t>
        <a:bodyPr/>
        <a:lstStyle/>
        <a:p>
          <a:pPr>
            <a:lnSpc>
              <a:spcPct val="100000"/>
            </a:lnSpc>
          </a:pPr>
          <a:r>
            <a:rPr lang="en-US"/>
            <a:t>7.Research and Knowledge Discovery: In academic and scientific research, document analysis is often used to discover new knowledge, trends, or insights within a specific field. It can help researchers stay updated on the latest developments and findings.</a:t>
          </a:r>
        </a:p>
      </dgm:t>
    </dgm:pt>
    <dgm:pt modelId="{BDC8D319-1FC0-4366-8159-6960C3AAD39C}" type="parTrans" cxnId="{687E94CC-19D0-4A02-90DC-84CF63B9AD56}">
      <dgm:prSet/>
      <dgm:spPr/>
      <dgm:t>
        <a:bodyPr/>
        <a:lstStyle/>
        <a:p>
          <a:endParaRPr lang="en-US"/>
        </a:p>
      </dgm:t>
    </dgm:pt>
    <dgm:pt modelId="{C2D85194-994C-41EA-91DE-FF33F3557755}" type="sibTrans" cxnId="{687E94CC-19D0-4A02-90DC-84CF63B9AD56}">
      <dgm:prSet/>
      <dgm:spPr/>
      <dgm:t>
        <a:bodyPr/>
        <a:lstStyle/>
        <a:p>
          <a:endParaRPr lang="en-US"/>
        </a:p>
      </dgm:t>
    </dgm:pt>
    <dgm:pt modelId="{FC382B38-E73C-4306-9A10-E11505DAEB8E}" type="pres">
      <dgm:prSet presAssocID="{1F39F3A9-4FA5-4109-907C-5821F1ADA51F}" presName="root" presStyleCnt="0">
        <dgm:presLayoutVars>
          <dgm:dir/>
          <dgm:resizeHandles val="exact"/>
        </dgm:presLayoutVars>
      </dgm:prSet>
      <dgm:spPr/>
    </dgm:pt>
    <dgm:pt modelId="{1080FC02-7FC0-45AB-8084-5CA96A707582}" type="pres">
      <dgm:prSet presAssocID="{BFB3174D-0AA1-4A3F-9EB0-7490F1AB3F4C}" presName="compNode" presStyleCnt="0"/>
      <dgm:spPr/>
    </dgm:pt>
    <dgm:pt modelId="{3DEDC034-54AA-43BE-AF15-DE55CF4378F4}" type="pres">
      <dgm:prSet presAssocID="{BFB3174D-0AA1-4A3F-9EB0-7490F1AB3F4C}" presName="bgRect" presStyleLbl="bgShp" presStyleIdx="0" presStyleCnt="3"/>
      <dgm:spPr>
        <a:solidFill>
          <a:srgbClr val="85C5C7"/>
        </a:solidFill>
        <a:ln>
          <a:solidFill>
            <a:srgbClr val="85C5C7"/>
          </a:solidFill>
        </a:ln>
        <a:effectLst>
          <a:outerShdw blurRad="50800" dist="38100" dir="5400000" algn="t" rotWithShape="0">
            <a:prstClr val="black">
              <a:alpha val="40000"/>
            </a:prstClr>
          </a:outerShdw>
        </a:effectLst>
      </dgm:spPr>
    </dgm:pt>
    <dgm:pt modelId="{C94B436F-C8CF-461F-B389-C844BC9A5F82}" type="pres">
      <dgm:prSet presAssocID="{BFB3174D-0AA1-4A3F-9EB0-7490F1AB3F4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FEE00E65-2019-47DC-95E8-E7B40334F875}" type="pres">
      <dgm:prSet presAssocID="{BFB3174D-0AA1-4A3F-9EB0-7490F1AB3F4C}" presName="spaceRect" presStyleCnt="0"/>
      <dgm:spPr/>
    </dgm:pt>
    <dgm:pt modelId="{C4DBB127-973A-4A9D-B7D8-D8BA4455FDED}" type="pres">
      <dgm:prSet presAssocID="{BFB3174D-0AA1-4A3F-9EB0-7490F1AB3F4C}" presName="parTx" presStyleLbl="revTx" presStyleIdx="0" presStyleCnt="3">
        <dgm:presLayoutVars>
          <dgm:chMax val="0"/>
          <dgm:chPref val="0"/>
        </dgm:presLayoutVars>
      </dgm:prSet>
      <dgm:spPr/>
    </dgm:pt>
    <dgm:pt modelId="{F62D9861-3B57-4E7E-B3B4-DB7368D30329}" type="pres">
      <dgm:prSet presAssocID="{D0FE757D-8048-46FA-8706-718E21141821}" presName="sibTrans" presStyleCnt="0"/>
      <dgm:spPr/>
    </dgm:pt>
    <dgm:pt modelId="{230510F8-8CE3-4E4D-927E-BEA68FA1F5C3}" type="pres">
      <dgm:prSet presAssocID="{C807DFFF-CAF7-4B2F-9FD3-37528F946AD6}" presName="compNode" presStyleCnt="0"/>
      <dgm:spPr/>
    </dgm:pt>
    <dgm:pt modelId="{B2CCB4E4-3941-4903-B9AF-391198C8B84C}" type="pres">
      <dgm:prSet presAssocID="{C807DFFF-CAF7-4B2F-9FD3-37528F946AD6}" presName="bgRect" presStyleLbl="bgShp" presStyleIdx="1" presStyleCnt="3"/>
      <dgm:spPr>
        <a:solidFill>
          <a:srgbClr val="85C5C7"/>
        </a:solidFill>
        <a:ln>
          <a:solidFill>
            <a:srgbClr val="85C5C7"/>
          </a:solidFill>
        </a:ln>
        <a:effectLst>
          <a:outerShdw blurRad="50800" dist="38100" dir="5400000" algn="t" rotWithShape="0">
            <a:prstClr val="black">
              <a:alpha val="40000"/>
            </a:prstClr>
          </a:outerShdw>
        </a:effectLst>
      </dgm:spPr>
    </dgm:pt>
    <dgm:pt modelId="{64138900-33BA-4B02-8794-B1198233CAD2}" type="pres">
      <dgm:prSet presAssocID="{C807DFFF-CAF7-4B2F-9FD3-37528F946AD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ierarchy"/>
        </a:ext>
      </dgm:extLst>
    </dgm:pt>
    <dgm:pt modelId="{F4AC4E92-EE75-49CB-A2AF-F26B12EDF93F}" type="pres">
      <dgm:prSet presAssocID="{C807DFFF-CAF7-4B2F-9FD3-37528F946AD6}" presName="spaceRect" presStyleCnt="0"/>
      <dgm:spPr/>
    </dgm:pt>
    <dgm:pt modelId="{58F2FFCF-9B65-41F6-8FAF-8102B1A73DCE}" type="pres">
      <dgm:prSet presAssocID="{C807DFFF-CAF7-4B2F-9FD3-37528F946AD6}" presName="parTx" presStyleLbl="revTx" presStyleIdx="1" presStyleCnt="3">
        <dgm:presLayoutVars>
          <dgm:chMax val="0"/>
          <dgm:chPref val="0"/>
        </dgm:presLayoutVars>
      </dgm:prSet>
      <dgm:spPr/>
    </dgm:pt>
    <dgm:pt modelId="{16EEE903-8050-4125-8AA3-5CCDBA7F246C}" type="pres">
      <dgm:prSet presAssocID="{3DC442EE-28BF-4572-82CB-48EECE725846}" presName="sibTrans" presStyleCnt="0"/>
      <dgm:spPr/>
    </dgm:pt>
    <dgm:pt modelId="{2AD02AF7-25D6-4B3A-B473-7380F323E434}" type="pres">
      <dgm:prSet presAssocID="{6A9CC996-F14A-4703-B332-AB1C8FA8E2ED}" presName="compNode" presStyleCnt="0"/>
      <dgm:spPr/>
    </dgm:pt>
    <dgm:pt modelId="{102602B3-98B5-42B7-95D3-FDC56C4748F0}" type="pres">
      <dgm:prSet presAssocID="{6A9CC996-F14A-4703-B332-AB1C8FA8E2ED}" presName="bgRect" presStyleLbl="bgShp" presStyleIdx="2" presStyleCnt="3"/>
      <dgm:spPr>
        <a:solidFill>
          <a:srgbClr val="85C5C7"/>
        </a:solidFill>
        <a:ln>
          <a:solidFill>
            <a:srgbClr val="85C5C7"/>
          </a:solidFill>
        </a:ln>
        <a:effectLst>
          <a:outerShdw blurRad="50800" dist="38100" dir="5400000" algn="t" rotWithShape="0">
            <a:prstClr val="black">
              <a:alpha val="40000"/>
            </a:prstClr>
          </a:outerShdw>
        </a:effectLst>
      </dgm:spPr>
    </dgm:pt>
    <dgm:pt modelId="{8781D358-F00D-4243-A310-2642B234D42C}" type="pres">
      <dgm:prSet presAssocID="{6A9CC996-F14A-4703-B332-AB1C8FA8E2E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esearch"/>
        </a:ext>
      </dgm:extLst>
    </dgm:pt>
    <dgm:pt modelId="{9DD02DBE-7FC9-4824-9227-062E27F3A64E}" type="pres">
      <dgm:prSet presAssocID="{6A9CC996-F14A-4703-B332-AB1C8FA8E2ED}" presName="spaceRect" presStyleCnt="0"/>
      <dgm:spPr/>
    </dgm:pt>
    <dgm:pt modelId="{23945597-9D79-431C-80A7-DC2EF09E3439}" type="pres">
      <dgm:prSet presAssocID="{6A9CC996-F14A-4703-B332-AB1C8FA8E2ED}" presName="parTx" presStyleLbl="revTx" presStyleIdx="2" presStyleCnt="3">
        <dgm:presLayoutVars>
          <dgm:chMax val="0"/>
          <dgm:chPref val="0"/>
        </dgm:presLayoutVars>
      </dgm:prSet>
      <dgm:spPr/>
    </dgm:pt>
  </dgm:ptLst>
  <dgm:cxnLst>
    <dgm:cxn modelId="{13DC8A04-9A32-4A42-B32B-711256433AB9}" type="presOf" srcId="{1F39F3A9-4FA5-4109-907C-5821F1ADA51F}" destId="{FC382B38-E73C-4306-9A10-E11505DAEB8E}" srcOrd="0" destOrd="0" presId="urn:microsoft.com/office/officeart/2018/2/layout/IconVerticalSolidList"/>
    <dgm:cxn modelId="{B447706A-B5DC-4BC1-9438-DB1E72CF4B90}" srcId="{1F39F3A9-4FA5-4109-907C-5821F1ADA51F}" destId="{BFB3174D-0AA1-4A3F-9EB0-7490F1AB3F4C}" srcOrd="0" destOrd="0" parTransId="{D3FF094A-F23F-43EA-9065-896DA57C4533}" sibTransId="{D0FE757D-8048-46FA-8706-718E21141821}"/>
    <dgm:cxn modelId="{048AF8A5-BF20-4431-851C-773C86E52B37}" type="presOf" srcId="{6A9CC996-F14A-4703-B332-AB1C8FA8E2ED}" destId="{23945597-9D79-431C-80A7-DC2EF09E3439}" srcOrd="0" destOrd="0" presId="urn:microsoft.com/office/officeart/2018/2/layout/IconVerticalSolidList"/>
    <dgm:cxn modelId="{55B244BE-237E-432D-A80B-C8F300F6BB4A}" srcId="{1F39F3A9-4FA5-4109-907C-5821F1ADA51F}" destId="{C807DFFF-CAF7-4B2F-9FD3-37528F946AD6}" srcOrd="1" destOrd="0" parTransId="{D44B4469-87DC-4F24-A9E2-30100B6A91CB}" sibTransId="{3DC442EE-28BF-4572-82CB-48EECE725846}"/>
    <dgm:cxn modelId="{687E94CC-19D0-4A02-90DC-84CF63B9AD56}" srcId="{1F39F3A9-4FA5-4109-907C-5821F1ADA51F}" destId="{6A9CC996-F14A-4703-B332-AB1C8FA8E2ED}" srcOrd="2" destOrd="0" parTransId="{BDC8D319-1FC0-4366-8159-6960C3AAD39C}" sibTransId="{C2D85194-994C-41EA-91DE-FF33F3557755}"/>
    <dgm:cxn modelId="{717424D3-B4CC-43ED-9BAB-83E8DE759D79}" type="presOf" srcId="{C807DFFF-CAF7-4B2F-9FD3-37528F946AD6}" destId="{58F2FFCF-9B65-41F6-8FAF-8102B1A73DCE}" srcOrd="0" destOrd="0" presId="urn:microsoft.com/office/officeart/2018/2/layout/IconVerticalSolidList"/>
    <dgm:cxn modelId="{DEE0CDDA-2981-4A6A-A950-60C0F1913EF2}" type="presOf" srcId="{BFB3174D-0AA1-4A3F-9EB0-7490F1AB3F4C}" destId="{C4DBB127-973A-4A9D-B7D8-D8BA4455FDED}" srcOrd="0" destOrd="0" presId="urn:microsoft.com/office/officeart/2018/2/layout/IconVerticalSolidList"/>
    <dgm:cxn modelId="{032A1077-F657-4CFF-8B6D-665C1C00E060}" type="presParOf" srcId="{FC382B38-E73C-4306-9A10-E11505DAEB8E}" destId="{1080FC02-7FC0-45AB-8084-5CA96A707582}" srcOrd="0" destOrd="0" presId="urn:microsoft.com/office/officeart/2018/2/layout/IconVerticalSolidList"/>
    <dgm:cxn modelId="{5052089C-B060-4BD5-9588-626767F494DC}" type="presParOf" srcId="{1080FC02-7FC0-45AB-8084-5CA96A707582}" destId="{3DEDC034-54AA-43BE-AF15-DE55CF4378F4}" srcOrd="0" destOrd="0" presId="urn:microsoft.com/office/officeart/2018/2/layout/IconVerticalSolidList"/>
    <dgm:cxn modelId="{1116A97C-2AF5-42DD-B8D0-195F5E165999}" type="presParOf" srcId="{1080FC02-7FC0-45AB-8084-5CA96A707582}" destId="{C94B436F-C8CF-461F-B389-C844BC9A5F82}" srcOrd="1" destOrd="0" presId="urn:microsoft.com/office/officeart/2018/2/layout/IconVerticalSolidList"/>
    <dgm:cxn modelId="{15316447-6058-4BBD-9034-01809D7F79D3}" type="presParOf" srcId="{1080FC02-7FC0-45AB-8084-5CA96A707582}" destId="{FEE00E65-2019-47DC-95E8-E7B40334F875}" srcOrd="2" destOrd="0" presId="urn:microsoft.com/office/officeart/2018/2/layout/IconVerticalSolidList"/>
    <dgm:cxn modelId="{F46D6AAD-758F-4510-A79B-DABF6754D1D8}" type="presParOf" srcId="{1080FC02-7FC0-45AB-8084-5CA96A707582}" destId="{C4DBB127-973A-4A9D-B7D8-D8BA4455FDED}" srcOrd="3" destOrd="0" presId="urn:microsoft.com/office/officeart/2018/2/layout/IconVerticalSolidList"/>
    <dgm:cxn modelId="{419A3B5B-0F1F-433F-A716-47E3130C6C8C}" type="presParOf" srcId="{FC382B38-E73C-4306-9A10-E11505DAEB8E}" destId="{F62D9861-3B57-4E7E-B3B4-DB7368D30329}" srcOrd="1" destOrd="0" presId="urn:microsoft.com/office/officeart/2018/2/layout/IconVerticalSolidList"/>
    <dgm:cxn modelId="{8D05778D-D2C8-44D6-85FB-08934FF79774}" type="presParOf" srcId="{FC382B38-E73C-4306-9A10-E11505DAEB8E}" destId="{230510F8-8CE3-4E4D-927E-BEA68FA1F5C3}" srcOrd="2" destOrd="0" presId="urn:microsoft.com/office/officeart/2018/2/layout/IconVerticalSolidList"/>
    <dgm:cxn modelId="{8FA56937-70C7-4719-8A24-5FA400C58AC0}" type="presParOf" srcId="{230510F8-8CE3-4E4D-927E-BEA68FA1F5C3}" destId="{B2CCB4E4-3941-4903-B9AF-391198C8B84C}" srcOrd="0" destOrd="0" presId="urn:microsoft.com/office/officeart/2018/2/layout/IconVerticalSolidList"/>
    <dgm:cxn modelId="{538FB224-FFA7-4D45-BE03-D10C4DD34511}" type="presParOf" srcId="{230510F8-8CE3-4E4D-927E-BEA68FA1F5C3}" destId="{64138900-33BA-4B02-8794-B1198233CAD2}" srcOrd="1" destOrd="0" presId="urn:microsoft.com/office/officeart/2018/2/layout/IconVerticalSolidList"/>
    <dgm:cxn modelId="{DB7894E5-0ADA-421A-A5A6-23AB471A0E67}" type="presParOf" srcId="{230510F8-8CE3-4E4D-927E-BEA68FA1F5C3}" destId="{F4AC4E92-EE75-49CB-A2AF-F26B12EDF93F}" srcOrd="2" destOrd="0" presId="urn:microsoft.com/office/officeart/2018/2/layout/IconVerticalSolidList"/>
    <dgm:cxn modelId="{AD190238-CEC2-4716-86B0-D35CE36A06FA}" type="presParOf" srcId="{230510F8-8CE3-4E4D-927E-BEA68FA1F5C3}" destId="{58F2FFCF-9B65-41F6-8FAF-8102B1A73DCE}" srcOrd="3" destOrd="0" presId="urn:microsoft.com/office/officeart/2018/2/layout/IconVerticalSolidList"/>
    <dgm:cxn modelId="{7436831F-9340-431D-94CC-786E00087AD1}" type="presParOf" srcId="{FC382B38-E73C-4306-9A10-E11505DAEB8E}" destId="{16EEE903-8050-4125-8AA3-5CCDBA7F246C}" srcOrd="3" destOrd="0" presId="urn:microsoft.com/office/officeart/2018/2/layout/IconVerticalSolidList"/>
    <dgm:cxn modelId="{029A44ED-633F-4116-A402-718FEFF96F42}" type="presParOf" srcId="{FC382B38-E73C-4306-9A10-E11505DAEB8E}" destId="{2AD02AF7-25D6-4B3A-B473-7380F323E434}" srcOrd="4" destOrd="0" presId="urn:microsoft.com/office/officeart/2018/2/layout/IconVerticalSolidList"/>
    <dgm:cxn modelId="{A8B68C5D-EA01-42A2-B4EC-A962DF8BDB92}" type="presParOf" srcId="{2AD02AF7-25D6-4B3A-B473-7380F323E434}" destId="{102602B3-98B5-42B7-95D3-FDC56C4748F0}" srcOrd="0" destOrd="0" presId="urn:microsoft.com/office/officeart/2018/2/layout/IconVerticalSolidList"/>
    <dgm:cxn modelId="{D235B291-060F-485F-BC19-D18846B25834}" type="presParOf" srcId="{2AD02AF7-25D6-4B3A-B473-7380F323E434}" destId="{8781D358-F00D-4243-A310-2642B234D42C}" srcOrd="1" destOrd="0" presId="urn:microsoft.com/office/officeart/2018/2/layout/IconVerticalSolidList"/>
    <dgm:cxn modelId="{D23FBD0B-1A7D-47A7-9BD1-37A83433BE33}" type="presParOf" srcId="{2AD02AF7-25D6-4B3A-B473-7380F323E434}" destId="{9DD02DBE-7FC9-4824-9227-062E27F3A64E}" srcOrd="2" destOrd="0" presId="urn:microsoft.com/office/officeart/2018/2/layout/IconVerticalSolidList"/>
    <dgm:cxn modelId="{3791970D-FF9B-48F1-990C-1DB7ABA1F01C}" type="presParOf" srcId="{2AD02AF7-25D6-4B3A-B473-7380F323E434}" destId="{23945597-9D79-431C-80A7-DC2EF09E343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8BD80B22-1648-4BDD-8200-CF5444754570}" type="doc">
      <dgm:prSet loTypeId="urn:microsoft.com/office/officeart/2005/8/layout/process4" loCatId="process" qsTypeId="urn:microsoft.com/office/officeart/2005/8/quickstyle/3d1" qsCatId="3D" csTypeId="urn:microsoft.com/office/officeart/2005/8/colors/colorful2" csCatId="colorful" phldr="1"/>
      <dgm:spPr/>
      <dgm:t>
        <a:bodyPr/>
        <a:lstStyle/>
        <a:p>
          <a:endParaRPr lang="en-US"/>
        </a:p>
      </dgm:t>
    </dgm:pt>
    <dgm:pt modelId="{33648930-6AA7-4D57-8289-15E00EF156B0}">
      <dgm:prSet/>
      <dgm:spPr>
        <a:solidFill>
          <a:srgbClr val="85C5C7"/>
        </a:solidFill>
        <a:ln>
          <a:solidFill>
            <a:srgbClr val="85C5C7"/>
          </a:solidFill>
        </a:ln>
      </dgm:spPr>
      <dgm:t>
        <a:bodyPr/>
        <a:lstStyle/>
        <a:p>
          <a:r>
            <a:rPr lang="en-US" b="0" i="0" dirty="0"/>
            <a:t>A language model is a statistical method or machine learning model that analyzes and predicts the likelihood of specific sequences of words appearing in a language. In simpler terms, it's like a super-powered dictionary that not only tells you what a word means, but also how likely it is to follow or be followed by other words. This enables them to perform various tasks related to language, such as:</a:t>
          </a:r>
          <a:endParaRPr lang="en-US" dirty="0"/>
        </a:p>
      </dgm:t>
    </dgm:pt>
    <dgm:pt modelId="{ECEEC26F-AB54-4E18-BAD0-51D9D5934754}" type="parTrans" cxnId="{9D78FE4D-46D8-4C49-9A96-8558F2F66F22}">
      <dgm:prSet/>
      <dgm:spPr/>
      <dgm:t>
        <a:bodyPr/>
        <a:lstStyle/>
        <a:p>
          <a:endParaRPr lang="en-US"/>
        </a:p>
      </dgm:t>
    </dgm:pt>
    <dgm:pt modelId="{49FD65EC-95DF-4D5E-98D9-CD4B15FEF9A3}" type="sibTrans" cxnId="{9D78FE4D-46D8-4C49-9A96-8558F2F66F22}">
      <dgm:prSet/>
      <dgm:spPr/>
      <dgm:t>
        <a:bodyPr/>
        <a:lstStyle/>
        <a:p>
          <a:endParaRPr lang="en-US"/>
        </a:p>
      </dgm:t>
    </dgm:pt>
    <dgm:pt modelId="{1A5178CC-DE48-422F-B5DB-155B5408B560}">
      <dgm:prSet/>
      <dgm:spPr>
        <a:solidFill>
          <a:srgbClr val="85C5C7"/>
        </a:solidFill>
        <a:ln>
          <a:solidFill>
            <a:srgbClr val="85C5C7"/>
          </a:solidFill>
        </a:ln>
      </dgm:spPr>
      <dgm:t>
        <a:bodyPr/>
        <a:lstStyle/>
        <a:p>
          <a:r>
            <a:rPr lang="en-US" b="0" i="0" dirty="0"/>
            <a:t>1. Generating text</a:t>
          </a:r>
          <a:r>
            <a:rPr lang="en-US" dirty="0"/>
            <a:t>  </a:t>
          </a:r>
        </a:p>
        <a:p>
          <a:r>
            <a:rPr lang="en-US" dirty="0"/>
            <a:t>             2. </a:t>
          </a:r>
          <a:r>
            <a:rPr lang="en-US" b="0" i="0" dirty="0"/>
            <a:t>Translating languages </a:t>
          </a:r>
        </a:p>
        <a:p>
          <a:r>
            <a:rPr lang="en-US" b="0" i="0" dirty="0"/>
            <a:t>            3. Answering questions </a:t>
          </a:r>
        </a:p>
        <a:p>
          <a:r>
            <a:rPr lang="en-US" dirty="0"/>
            <a:t>     4.</a:t>
          </a:r>
          <a:r>
            <a:rPr lang="en-US" b="0" i="0" dirty="0"/>
            <a:t> Summarizing text</a:t>
          </a:r>
          <a:r>
            <a:rPr lang="en-US" dirty="0"/>
            <a:t>  </a:t>
          </a:r>
        </a:p>
        <a:p>
          <a:r>
            <a:rPr lang="en-US" dirty="0"/>
            <a:t>             5.</a:t>
          </a:r>
          <a:r>
            <a:rPr lang="en-US" b="0" i="0" dirty="0"/>
            <a:t> Writing different kinds of creative content</a:t>
          </a:r>
          <a:endParaRPr lang="en-US" dirty="0"/>
        </a:p>
      </dgm:t>
    </dgm:pt>
    <dgm:pt modelId="{A3A045B7-E131-43BF-8F19-3B92711BEA2B}" type="parTrans" cxnId="{4B89476D-00B4-4760-B828-44AAF30B3185}">
      <dgm:prSet/>
      <dgm:spPr/>
      <dgm:t>
        <a:bodyPr/>
        <a:lstStyle/>
        <a:p>
          <a:endParaRPr lang="en-US"/>
        </a:p>
      </dgm:t>
    </dgm:pt>
    <dgm:pt modelId="{2C1CC7C4-F7F2-43A1-92AB-DB6B67D5E416}" type="sibTrans" cxnId="{4B89476D-00B4-4760-B828-44AAF30B3185}">
      <dgm:prSet/>
      <dgm:spPr/>
      <dgm:t>
        <a:bodyPr/>
        <a:lstStyle/>
        <a:p>
          <a:endParaRPr lang="en-US"/>
        </a:p>
      </dgm:t>
    </dgm:pt>
    <dgm:pt modelId="{BEBAF448-1A3A-4DB3-B499-BB16B4F42FE6}" type="pres">
      <dgm:prSet presAssocID="{8BD80B22-1648-4BDD-8200-CF5444754570}" presName="Name0" presStyleCnt="0">
        <dgm:presLayoutVars>
          <dgm:dir/>
          <dgm:animLvl val="lvl"/>
          <dgm:resizeHandles val="exact"/>
        </dgm:presLayoutVars>
      </dgm:prSet>
      <dgm:spPr/>
    </dgm:pt>
    <dgm:pt modelId="{399ABFFE-8AA6-4566-A632-276DAE5A6AF9}" type="pres">
      <dgm:prSet presAssocID="{1A5178CC-DE48-422F-B5DB-155B5408B560}" presName="boxAndChildren" presStyleCnt="0"/>
      <dgm:spPr/>
    </dgm:pt>
    <dgm:pt modelId="{C08D8F74-83E2-4A32-A941-6622BAA9A41F}" type="pres">
      <dgm:prSet presAssocID="{1A5178CC-DE48-422F-B5DB-155B5408B560}" presName="parentTextBox" presStyleLbl="node1" presStyleIdx="0" presStyleCnt="2"/>
      <dgm:spPr/>
    </dgm:pt>
    <dgm:pt modelId="{87A6A76D-CC09-46D3-8FAD-3FDE416AF585}" type="pres">
      <dgm:prSet presAssocID="{49FD65EC-95DF-4D5E-98D9-CD4B15FEF9A3}" presName="sp" presStyleCnt="0"/>
      <dgm:spPr/>
    </dgm:pt>
    <dgm:pt modelId="{3E1B4ABA-86CF-405E-875A-40074DF79BF3}" type="pres">
      <dgm:prSet presAssocID="{33648930-6AA7-4D57-8289-15E00EF156B0}" presName="arrowAndChildren" presStyleCnt="0"/>
      <dgm:spPr/>
    </dgm:pt>
    <dgm:pt modelId="{98A3E6CE-D69C-48A0-9D75-17E6BEC152A4}" type="pres">
      <dgm:prSet presAssocID="{33648930-6AA7-4D57-8289-15E00EF156B0}" presName="parentTextArrow" presStyleLbl="node1" presStyleIdx="1" presStyleCnt="2"/>
      <dgm:spPr/>
    </dgm:pt>
  </dgm:ptLst>
  <dgm:cxnLst>
    <dgm:cxn modelId="{C23FF234-957D-4D85-834D-721290BC5FAC}" type="presOf" srcId="{33648930-6AA7-4D57-8289-15E00EF156B0}" destId="{98A3E6CE-D69C-48A0-9D75-17E6BEC152A4}" srcOrd="0" destOrd="0" presId="urn:microsoft.com/office/officeart/2005/8/layout/process4"/>
    <dgm:cxn modelId="{4B89476D-00B4-4760-B828-44AAF30B3185}" srcId="{8BD80B22-1648-4BDD-8200-CF5444754570}" destId="{1A5178CC-DE48-422F-B5DB-155B5408B560}" srcOrd="1" destOrd="0" parTransId="{A3A045B7-E131-43BF-8F19-3B92711BEA2B}" sibTransId="{2C1CC7C4-F7F2-43A1-92AB-DB6B67D5E416}"/>
    <dgm:cxn modelId="{9D78FE4D-46D8-4C49-9A96-8558F2F66F22}" srcId="{8BD80B22-1648-4BDD-8200-CF5444754570}" destId="{33648930-6AA7-4D57-8289-15E00EF156B0}" srcOrd="0" destOrd="0" parTransId="{ECEEC26F-AB54-4E18-BAD0-51D9D5934754}" sibTransId="{49FD65EC-95DF-4D5E-98D9-CD4B15FEF9A3}"/>
    <dgm:cxn modelId="{8F46FE94-ABD7-4576-95ED-1A971196C4E4}" type="presOf" srcId="{1A5178CC-DE48-422F-B5DB-155B5408B560}" destId="{C08D8F74-83E2-4A32-A941-6622BAA9A41F}" srcOrd="0" destOrd="0" presId="urn:microsoft.com/office/officeart/2005/8/layout/process4"/>
    <dgm:cxn modelId="{59CC02F9-3139-455B-8C85-4F2995B5A555}" type="presOf" srcId="{8BD80B22-1648-4BDD-8200-CF5444754570}" destId="{BEBAF448-1A3A-4DB3-B499-BB16B4F42FE6}" srcOrd="0" destOrd="0" presId="urn:microsoft.com/office/officeart/2005/8/layout/process4"/>
    <dgm:cxn modelId="{CE5FE5E4-6799-4AA1-91CE-01B024556BB4}" type="presParOf" srcId="{BEBAF448-1A3A-4DB3-B499-BB16B4F42FE6}" destId="{399ABFFE-8AA6-4566-A632-276DAE5A6AF9}" srcOrd="0" destOrd="0" presId="urn:microsoft.com/office/officeart/2005/8/layout/process4"/>
    <dgm:cxn modelId="{98A25ED4-E226-41D1-AF65-709976736396}" type="presParOf" srcId="{399ABFFE-8AA6-4566-A632-276DAE5A6AF9}" destId="{C08D8F74-83E2-4A32-A941-6622BAA9A41F}" srcOrd="0" destOrd="0" presId="urn:microsoft.com/office/officeart/2005/8/layout/process4"/>
    <dgm:cxn modelId="{D7BBCC88-7651-4003-B371-170B9D0B4D20}" type="presParOf" srcId="{BEBAF448-1A3A-4DB3-B499-BB16B4F42FE6}" destId="{87A6A76D-CC09-46D3-8FAD-3FDE416AF585}" srcOrd="1" destOrd="0" presId="urn:microsoft.com/office/officeart/2005/8/layout/process4"/>
    <dgm:cxn modelId="{B12CD4BF-3820-4417-A604-59B818F15B72}" type="presParOf" srcId="{BEBAF448-1A3A-4DB3-B499-BB16B4F42FE6}" destId="{3E1B4ABA-86CF-405E-875A-40074DF79BF3}" srcOrd="2" destOrd="0" presId="urn:microsoft.com/office/officeart/2005/8/layout/process4"/>
    <dgm:cxn modelId="{FD453F94-64CA-4DDD-BC65-8F1D3BDDA449}" type="presParOf" srcId="{3E1B4ABA-86CF-405E-875A-40074DF79BF3}" destId="{98A3E6CE-D69C-48A0-9D75-17E6BEC152A4}"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5425F5A-8B2C-49F7-A88E-8ADC825D60E3}" type="doc">
      <dgm:prSet loTypeId="urn:microsoft.com/office/officeart/2005/8/layout/hierarchy1" loCatId="hierarchy" qsTypeId="urn:microsoft.com/office/officeart/2005/8/quickstyle/3d2" qsCatId="3D" csTypeId="urn:microsoft.com/office/officeart/2005/8/colors/colorful2" csCatId="colorful" phldr="1"/>
      <dgm:spPr/>
      <dgm:t>
        <a:bodyPr/>
        <a:lstStyle/>
        <a:p>
          <a:endParaRPr lang="en-US"/>
        </a:p>
      </dgm:t>
    </dgm:pt>
    <dgm:pt modelId="{E9CA4255-8778-432A-8B18-36A72997A0F6}">
      <dgm:prSet/>
      <dgm:spPr>
        <a:ln>
          <a:solidFill>
            <a:srgbClr val="85C5C7"/>
          </a:solidFill>
        </a:ln>
        <a:effectLst>
          <a:outerShdw blurRad="50800" dist="38100" dir="5400000" algn="t" rotWithShape="0">
            <a:prstClr val="black">
              <a:alpha val="40000"/>
            </a:prstClr>
          </a:outerShdw>
        </a:effectLst>
      </dgm:spPr>
      <dgm:t>
        <a:bodyPr/>
        <a:lstStyle/>
        <a:p>
          <a:r>
            <a:rPr lang="en-US" b="0" i="0" dirty="0"/>
            <a:t>Chroma DB is an open-source vector database, also known as a vector store. It's designed specifically for storing and retrieving vector embeddings.</a:t>
          </a:r>
          <a:endParaRPr lang="en-US" dirty="0"/>
        </a:p>
      </dgm:t>
    </dgm:pt>
    <dgm:pt modelId="{64400D09-FD24-475F-90F7-A6A644D006A0}" type="parTrans" cxnId="{638F57AE-F1BF-4F97-9C15-9119F9839284}">
      <dgm:prSet/>
      <dgm:spPr/>
      <dgm:t>
        <a:bodyPr/>
        <a:lstStyle/>
        <a:p>
          <a:endParaRPr lang="en-US"/>
        </a:p>
      </dgm:t>
    </dgm:pt>
    <dgm:pt modelId="{28ADC0DF-E961-4294-B57F-60F62588C6C0}" type="sibTrans" cxnId="{638F57AE-F1BF-4F97-9C15-9119F9839284}">
      <dgm:prSet/>
      <dgm:spPr/>
      <dgm:t>
        <a:bodyPr/>
        <a:lstStyle/>
        <a:p>
          <a:endParaRPr lang="en-US"/>
        </a:p>
      </dgm:t>
    </dgm:pt>
    <dgm:pt modelId="{472DE5DB-FBC7-45CC-AB3F-C3E961B7072E}">
      <dgm:prSet/>
      <dgm:spPr>
        <a:ln>
          <a:solidFill>
            <a:srgbClr val="85C5C7"/>
          </a:solidFill>
        </a:ln>
        <a:effectLst>
          <a:outerShdw blurRad="50800" dist="38100" dir="5400000" algn="t" rotWithShape="0">
            <a:prstClr val="black">
              <a:alpha val="40000"/>
            </a:prstClr>
          </a:outerShdw>
        </a:effectLst>
      </dgm:spPr>
      <dgm:t>
        <a:bodyPr/>
        <a:lstStyle/>
        <a:p>
          <a:r>
            <a:rPr lang="en-US" b="0" i="0" dirty="0"/>
            <a:t>But what are vector embeddings? Imagine trying to represent the meaning of a word or a sentence as a point on a map. Each dimension on the map corresponds to some aspect of meaning, and the closer two points are, the more similar the things they represent. Vector embeddings are like those map coordinates - they're numerical representations of data that capture its meaning and relationships.</a:t>
          </a:r>
          <a:endParaRPr lang="en-US" dirty="0"/>
        </a:p>
      </dgm:t>
    </dgm:pt>
    <dgm:pt modelId="{DEB6AF22-19AA-4D20-B43C-AF7F433CA524}" type="parTrans" cxnId="{72FDB239-5C49-46C2-84CA-A3A732798F5D}">
      <dgm:prSet/>
      <dgm:spPr/>
      <dgm:t>
        <a:bodyPr/>
        <a:lstStyle/>
        <a:p>
          <a:endParaRPr lang="en-US"/>
        </a:p>
      </dgm:t>
    </dgm:pt>
    <dgm:pt modelId="{09BB478F-8BF1-450D-999B-E7D7FE585EC3}" type="sibTrans" cxnId="{72FDB239-5C49-46C2-84CA-A3A732798F5D}">
      <dgm:prSet/>
      <dgm:spPr/>
      <dgm:t>
        <a:bodyPr/>
        <a:lstStyle/>
        <a:p>
          <a:endParaRPr lang="en-US"/>
        </a:p>
      </dgm:t>
    </dgm:pt>
    <dgm:pt modelId="{890BC744-73DE-4BA5-9E86-F84A737B565A}">
      <dgm:prSet/>
      <dgm:spPr>
        <a:ln>
          <a:solidFill>
            <a:srgbClr val="85C5C7"/>
          </a:solidFill>
        </a:ln>
        <a:effectLst>
          <a:outerShdw blurRad="50800" dist="38100" dir="5400000" algn="t" rotWithShape="0">
            <a:prstClr val="black">
              <a:alpha val="40000"/>
            </a:prstClr>
          </a:outerShdw>
        </a:effectLst>
      </dgm:spPr>
      <dgm:t>
        <a:bodyPr/>
        <a:lstStyle/>
        <a:p>
          <a:r>
            <a:rPr lang="en-US" b="0" i="0"/>
            <a:t>Chroma DB comes in handy when you're working with large language models (LLMs) or building applications that rely on semantic search. Here's how it works:</a:t>
          </a:r>
          <a:endParaRPr lang="en-US"/>
        </a:p>
      </dgm:t>
    </dgm:pt>
    <dgm:pt modelId="{69756D13-1C38-4DBA-A232-384C1F67A42C}" type="parTrans" cxnId="{6EE0D663-1044-429A-92ED-EA7A4742E809}">
      <dgm:prSet/>
      <dgm:spPr/>
      <dgm:t>
        <a:bodyPr/>
        <a:lstStyle/>
        <a:p>
          <a:endParaRPr lang="en-US"/>
        </a:p>
      </dgm:t>
    </dgm:pt>
    <dgm:pt modelId="{1FD652A3-070F-4D51-B17A-1E5320498D9A}" type="sibTrans" cxnId="{6EE0D663-1044-429A-92ED-EA7A4742E809}">
      <dgm:prSet/>
      <dgm:spPr/>
      <dgm:t>
        <a:bodyPr/>
        <a:lstStyle/>
        <a:p>
          <a:endParaRPr lang="en-US"/>
        </a:p>
      </dgm:t>
    </dgm:pt>
    <dgm:pt modelId="{701FBFD0-09AC-44EF-8B25-BD2D632665F0}" type="pres">
      <dgm:prSet presAssocID="{65425F5A-8B2C-49F7-A88E-8ADC825D60E3}" presName="hierChild1" presStyleCnt="0">
        <dgm:presLayoutVars>
          <dgm:chPref val="1"/>
          <dgm:dir/>
          <dgm:animOne val="branch"/>
          <dgm:animLvl val="lvl"/>
          <dgm:resizeHandles/>
        </dgm:presLayoutVars>
      </dgm:prSet>
      <dgm:spPr/>
    </dgm:pt>
    <dgm:pt modelId="{F008D549-9466-41EC-8D08-BE9BB740CC6F}" type="pres">
      <dgm:prSet presAssocID="{E9CA4255-8778-432A-8B18-36A72997A0F6}" presName="hierRoot1" presStyleCnt="0"/>
      <dgm:spPr/>
    </dgm:pt>
    <dgm:pt modelId="{C3CDF6EB-C6D1-425E-8487-8ECEADE2020E}" type="pres">
      <dgm:prSet presAssocID="{E9CA4255-8778-432A-8B18-36A72997A0F6}" presName="composite" presStyleCnt="0"/>
      <dgm:spPr/>
    </dgm:pt>
    <dgm:pt modelId="{5328D4DF-78B1-428E-8C0B-64F5BC265B2D}" type="pres">
      <dgm:prSet presAssocID="{E9CA4255-8778-432A-8B18-36A72997A0F6}" presName="background" presStyleLbl="node0" presStyleIdx="0" presStyleCnt="3"/>
      <dgm:spPr>
        <a:solidFill>
          <a:srgbClr val="85C5C7"/>
        </a:solidFill>
        <a:ln>
          <a:solidFill>
            <a:srgbClr val="85C5C7"/>
          </a:solidFill>
        </a:ln>
        <a:effectLst>
          <a:outerShdw blurRad="50800" dist="38100" dir="5400000" algn="t" rotWithShape="0">
            <a:prstClr val="black">
              <a:alpha val="40000"/>
            </a:prstClr>
          </a:outerShdw>
        </a:effectLst>
      </dgm:spPr>
    </dgm:pt>
    <dgm:pt modelId="{BE26B19D-0704-4613-9CFB-EB9C6F8986CE}" type="pres">
      <dgm:prSet presAssocID="{E9CA4255-8778-432A-8B18-36A72997A0F6}" presName="text" presStyleLbl="fgAcc0" presStyleIdx="0" presStyleCnt="3">
        <dgm:presLayoutVars>
          <dgm:chPref val="3"/>
        </dgm:presLayoutVars>
      </dgm:prSet>
      <dgm:spPr/>
    </dgm:pt>
    <dgm:pt modelId="{BEE5A0DC-003A-4069-9C9A-E55338EF5DED}" type="pres">
      <dgm:prSet presAssocID="{E9CA4255-8778-432A-8B18-36A72997A0F6}" presName="hierChild2" presStyleCnt="0"/>
      <dgm:spPr/>
    </dgm:pt>
    <dgm:pt modelId="{C1DD0B4C-EE8E-4A10-A69A-805951454FF3}" type="pres">
      <dgm:prSet presAssocID="{472DE5DB-FBC7-45CC-AB3F-C3E961B7072E}" presName="hierRoot1" presStyleCnt="0"/>
      <dgm:spPr/>
    </dgm:pt>
    <dgm:pt modelId="{1F974593-BA12-4BF6-AAFC-B9BC52B764B2}" type="pres">
      <dgm:prSet presAssocID="{472DE5DB-FBC7-45CC-AB3F-C3E961B7072E}" presName="composite" presStyleCnt="0"/>
      <dgm:spPr/>
    </dgm:pt>
    <dgm:pt modelId="{B46D831C-F064-4865-BE6A-C156F02CE5FD}" type="pres">
      <dgm:prSet presAssocID="{472DE5DB-FBC7-45CC-AB3F-C3E961B7072E}" presName="background" presStyleLbl="node0" presStyleIdx="1" presStyleCnt="3"/>
      <dgm:spPr>
        <a:solidFill>
          <a:srgbClr val="85C5C7"/>
        </a:solidFill>
        <a:ln>
          <a:solidFill>
            <a:srgbClr val="85C5C7"/>
          </a:solidFill>
        </a:ln>
        <a:effectLst>
          <a:outerShdw blurRad="50800" dist="38100" dir="5400000" algn="t" rotWithShape="0">
            <a:prstClr val="black">
              <a:alpha val="40000"/>
            </a:prstClr>
          </a:outerShdw>
        </a:effectLst>
      </dgm:spPr>
    </dgm:pt>
    <dgm:pt modelId="{43377A25-0F8E-4270-84D2-2F1B994B4EA8}" type="pres">
      <dgm:prSet presAssocID="{472DE5DB-FBC7-45CC-AB3F-C3E961B7072E}" presName="text" presStyleLbl="fgAcc0" presStyleIdx="1" presStyleCnt="3">
        <dgm:presLayoutVars>
          <dgm:chPref val="3"/>
        </dgm:presLayoutVars>
      </dgm:prSet>
      <dgm:spPr/>
    </dgm:pt>
    <dgm:pt modelId="{84935CC4-A6F5-4A27-86EA-90C70FF889D7}" type="pres">
      <dgm:prSet presAssocID="{472DE5DB-FBC7-45CC-AB3F-C3E961B7072E}" presName="hierChild2" presStyleCnt="0"/>
      <dgm:spPr/>
    </dgm:pt>
    <dgm:pt modelId="{2CC2E8EB-F5E3-4A26-BD7E-019A7E73A906}" type="pres">
      <dgm:prSet presAssocID="{890BC744-73DE-4BA5-9E86-F84A737B565A}" presName="hierRoot1" presStyleCnt="0"/>
      <dgm:spPr/>
    </dgm:pt>
    <dgm:pt modelId="{E3AF9F01-1C72-4A47-B5DC-0EDCA82BA16E}" type="pres">
      <dgm:prSet presAssocID="{890BC744-73DE-4BA5-9E86-F84A737B565A}" presName="composite" presStyleCnt="0"/>
      <dgm:spPr/>
    </dgm:pt>
    <dgm:pt modelId="{17E99549-99D6-4140-BEAE-EA17CC646CFD}" type="pres">
      <dgm:prSet presAssocID="{890BC744-73DE-4BA5-9E86-F84A737B565A}" presName="background" presStyleLbl="node0" presStyleIdx="2" presStyleCnt="3"/>
      <dgm:spPr>
        <a:solidFill>
          <a:srgbClr val="85C5C7"/>
        </a:solidFill>
        <a:ln>
          <a:solidFill>
            <a:srgbClr val="85C5C7"/>
          </a:solidFill>
        </a:ln>
        <a:effectLst>
          <a:outerShdw blurRad="50800" dist="38100" dir="5400000" algn="t" rotWithShape="0">
            <a:prstClr val="black">
              <a:alpha val="40000"/>
            </a:prstClr>
          </a:outerShdw>
        </a:effectLst>
      </dgm:spPr>
    </dgm:pt>
    <dgm:pt modelId="{2FF425BF-4AB7-4320-B20A-E246E5A46D15}" type="pres">
      <dgm:prSet presAssocID="{890BC744-73DE-4BA5-9E86-F84A737B565A}" presName="text" presStyleLbl="fgAcc0" presStyleIdx="2" presStyleCnt="3">
        <dgm:presLayoutVars>
          <dgm:chPref val="3"/>
        </dgm:presLayoutVars>
      </dgm:prSet>
      <dgm:spPr/>
    </dgm:pt>
    <dgm:pt modelId="{014A0F48-8939-4359-8C7C-E8BEC6BB5537}" type="pres">
      <dgm:prSet presAssocID="{890BC744-73DE-4BA5-9E86-F84A737B565A}" presName="hierChild2" presStyleCnt="0"/>
      <dgm:spPr/>
    </dgm:pt>
  </dgm:ptLst>
  <dgm:cxnLst>
    <dgm:cxn modelId="{55AEB606-4D78-43A2-85CD-7F39EA3B34C2}" type="presOf" srcId="{472DE5DB-FBC7-45CC-AB3F-C3E961B7072E}" destId="{43377A25-0F8E-4270-84D2-2F1B994B4EA8}" srcOrd="0" destOrd="0" presId="urn:microsoft.com/office/officeart/2005/8/layout/hierarchy1"/>
    <dgm:cxn modelId="{EA902212-6035-46B7-9122-1C02B6FD76E4}" type="presOf" srcId="{890BC744-73DE-4BA5-9E86-F84A737B565A}" destId="{2FF425BF-4AB7-4320-B20A-E246E5A46D15}" srcOrd="0" destOrd="0" presId="urn:microsoft.com/office/officeart/2005/8/layout/hierarchy1"/>
    <dgm:cxn modelId="{3251851B-378B-4F55-8A26-44E282A089F8}" type="presOf" srcId="{65425F5A-8B2C-49F7-A88E-8ADC825D60E3}" destId="{701FBFD0-09AC-44EF-8B25-BD2D632665F0}" srcOrd="0" destOrd="0" presId="urn:microsoft.com/office/officeart/2005/8/layout/hierarchy1"/>
    <dgm:cxn modelId="{72FDB239-5C49-46C2-84CA-A3A732798F5D}" srcId="{65425F5A-8B2C-49F7-A88E-8ADC825D60E3}" destId="{472DE5DB-FBC7-45CC-AB3F-C3E961B7072E}" srcOrd="1" destOrd="0" parTransId="{DEB6AF22-19AA-4D20-B43C-AF7F433CA524}" sibTransId="{09BB478F-8BF1-450D-999B-E7D7FE585EC3}"/>
    <dgm:cxn modelId="{6EE0D663-1044-429A-92ED-EA7A4742E809}" srcId="{65425F5A-8B2C-49F7-A88E-8ADC825D60E3}" destId="{890BC744-73DE-4BA5-9E86-F84A737B565A}" srcOrd="2" destOrd="0" parTransId="{69756D13-1C38-4DBA-A232-384C1F67A42C}" sibTransId="{1FD652A3-070F-4D51-B17A-1E5320498D9A}"/>
    <dgm:cxn modelId="{CC674A76-BA29-417E-BAC8-3DDDA6DEB086}" type="presOf" srcId="{E9CA4255-8778-432A-8B18-36A72997A0F6}" destId="{BE26B19D-0704-4613-9CFB-EB9C6F8986CE}" srcOrd="0" destOrd="0" presId="urn:microsoft.com/office/officeart/2005/8/layout/hierarchy1"/>
    <dgm:cxn modelId="{638F57AE-F1BF-4F97-9C15-9119F9839284}" srcId="{65425F5A-8B2C-49F7-A88E-8ADC825D60E3}" destId="{E9CA4255-8778-432A-8B18-36A72997A0F6}" srcOrd="0" destOrd="0" parTransId="{64400D09-FD24-475F-90F7-A6A644D006A0}" sibTransId="{28ADC0DF-E961-4294-B57F-60F62588C6C0}"/>
    <dgm:cxn modelId="{1C6B5EEF-A26D-470E-9656-FA327239183D}" type="presParOf" srcId="{701FBFD0-09AC-44EF-8B25-BD2D632665F0}" destId="{F008D549-9466-41EC-8D08-BE9BB740CC6F}" srcOrd="0" destOrd="0" presId="urn:microsoft.com/office/officeart/2005/8/layout/hierarchy1"/>
    <dgm:cxn modelId="{4FD02EBB-8F3C-4E80-A1D7-CBC62E832E75}" type="presParOf" srcId="{F008D549-9466-41EC-8D08-BE9BB740CC6F}" destId="{C3CDF6EB-C6D1-425E-8487-8ECEADE2020E}" srcOrd="0" destOrd="0" presId="urn:microsoft.com/office/officeart/2005/8/layout/hierarchy1"/>
    <dgm:cxn modelId="{9C1E7A89-B637-4DBE-A01D-BF68178DFB64}" type="presParOf" srcId="{C3CDF6EB-C6D1-425E-8487-8ECEADE2020E}" destId="{5328D4DF-78B1-428E-8C0B-64F5BC265B2D}" srcOrd="0" destOrd="0" presId="urn:microsoft.com/office/officeart/2005/8/layout/hierarchy1"/>
    <dgm:cxn modelId="{7998FEF7-4284-4F58-B27D-6241AE05D8CC}" type="presParOf" srcId="{C3CDF6EB-C6D1-425E-8487-8ECEADE2020E}" destId="{BE26B19D-0704-4613-9CFB-EB9C6F8986CE}" srcOrd="1" destOrd="0" presId="urn:microsoft.com/office/officeart/2005/8/layout/hierarchy1"/>
    <dgm:cxn modelId="{DD2DBE4C-9ED0-42BD-B1D2-709D255982EA}" type="presParOf" srcId="{F008D549-9466-41EC-8D08-BE9BB740CC6F}" destId="{BEE5A0DC-003A-4069-9C9A-E55338EF5DED}" srcOrd="1" destOrd="0" presId="urn:microsoft.com/office/officeart/2005/8/layout/hierarchy1"/>
    <dgm:cxn modelId="{1CEAFC22-7CAB-42A8-881D-B051D0819B9C}" type="presParOf" srcId="{701FBFD0-09AC-44EF-8B25-BD2D632665F0}" destId="{C1DD0B4C-EE8E-4A10-A69A-805951454FF3}" srcOrd="1" destOrd="0" presId="urn:microsoft.com/office/officeart/2005/8/layout/hierarchy1"/>
    <dgm:cxn modelId="{84F65976-0460-4348-BA02-F7707BFCF74A}" type="presParOf" srcId="{C1DD0B4C-EE8E-4A10-A69A-805951454FF3}" destId="{1F974593-BA12-4BF6-AAFC-B9BC52B764B2}" srcOrd="0" destOrd="0" presId="urn:microsoft.com/office/officeart/2005/8/layout/hierarchy1"/>
    <dgm:cxn modelId="{8C9229F6-77E2-487A-AF3D-E1D00A3B5DFF}" type="presParOf" srcId="{1F974593-BA12-4BF6-AAFC-B9BC52B764B2}" destId="{B46D831C-F064-4865-BE6A-C156F02CE5FD}" srcOrd="0" destOrd="0" presId="urn:microsoft.com/office/officeart/2005/8/layout/hierarchy1"/>
    <dgm:cxn modelId="{2D2BCB53-5653-419C-9469-23214F382A91}" type="presParOf" srcId="{1F974593-BA12-4BF6-AAFC-B9BC52B764B2}" destId="{43377A25-0F8E-4270-84D2-2F1B994B4EA8}" srcOrd="1" destOrd="0" presId="urn:microsoft.com/office/officeart/2005/8/layout/hierarchy1"/>
    <dgm:cxn modelId="{93C4EE8E-A305-46B4-9DD6-858CEFA3435E}" type="presParOf" srcId="{C1DD0B4C-EE8E-4A10-A69A-805951454FF3}" destId="{84935CC4-A6F5-4A27-86EA-90C70FF889D7}" srcOrd="1" destOrd="0" presId="urn:microsoft.com/office/officeart/2005/8/layout/hierarchy1"/>
    <dgm:cxn modelId="{E708A0E0-90BF-4149-8B95-459D804BDF1C}" type="presParOf" srcId="{701FBFD0-09AC-44EF-8B25-BD2D632665F0}" destId="{2CC2E8EB-F5E3-4A26-BD7E-019A7E73A906}" srcOrd="2" destOrd="0" presId="urn:microsoft.com/office/officeart/2005/8/layout/hierarchy1"/>
    <dgm:cxn modelId="{31FD695F-DBF8-4583-838C-A055DDF595ED}" type="presParOf" srcId="{2CC2E8EB-F5E3-4A26-BD7E-019A7E73A906}" destId="{E3AF9F01-1C72-4A47-B5DC-0EDCA82BA16E}" srcOrd="0" destOrd="0" presId="urn:microsoft.com/office/officeart/2005/8/layout/hierarchy1"/>
    <dgm:cxn modelId="{5A05F0BC-8457-482E-86B6-91DB802F81B5}" type="presParOf" srcId="{E3AF9F01-1C72-4A47-B5DC-0EDCA82BA16E}" destId="{17E99549-99D6-4140-BEAE-EA17CC646CFD}" srcOrd="0" destOrd="0" presId="urn:microsoft.com/office/officeart/2005/8/layout/hierarchy1"/>
    <dgm:cxn modelId="{968AD80A-C85E-4C76-B18F-EE6583963C52}" type="presParOf" srcId="{E3AF9F01-1C72-4A47-B5DC-0EDCA82BA16E}" destId="{2FF425BF-4AB7-4320-B20A-E246E5A46D15}" srcOrd="1" destOrd="0" presId="urn:microsoft.com/office/officeart/2005/8/layout/hierarchy1"/>
    <dgm:cxn modelId="{AB52378C-6F88-4336-97F3-1AE3BFA0D4E6}" type="presParOf" srcId="{2CC2E8EB-F5E3-4A26-BD7E-019A7E73A906}" destId="{014A0F48-8939-4359-8C7C-E8BEC6BB553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C77EB0B-8B0A-48F7-A533-68445CE7AB32}" type="doc">
      <dgm:prSet loTypeId="urn:microsoft.com/office/officeart/2005/8/layout/default" loCatId="list" qsTypeId="urn:microsoft.com/office/officeart/2005/8/quickstyle/3d3" qsCatId="3D" csTypeId="urn:microsoft.com/office/officeart/2005/8/colors/accent1_2" csCatId="accent1" phldr="1"/>
      <dgm:spPr/>
      <dgm:t>
        <a:bodyPr/>
        <a:lstStyle/>
        <a:p>
          <a:endParaRPr lang="en-US"/>
        </a:p>
      </dgm:t>
    </dgm:pt>
    <dgm:pt modelId="{83B207F0-EDE2-4C40-9D9C-DE50AD815EDA}">
      <dgm:prSet/>
      <dgm:spPr>
        <a:solidFill>
          <a:srgbClr val="85C5C7"/>
        </a:solidFill>
      </dgm:spPr>
      <dgm:t>
        <a:bodyPr/>
        <a:lstStyle/>
        <a:p>
          <a:r>
            <a:rPr lang="en-US" b="0" i="0"/>
            <a:t>Performance and scalability:</a:t>
          </a:r>
          <a:endParaRPr lang="en-US"/>
        </a:p>
      </dgm:t>
    </dgm:pt>
    <dgm:pt modelId="{81D19D1E-F69A-4532-836D-B43723F1B964}" type="parTrans" cxnId="{DC57B2EB-655F-4C18-BFB9-D80E5BBA12D0}">
      <dgm:prSet/>
      <dgm:spPr/>
      <dgm:t>
        <a:bodyPr/>
        <a:lstStyle/>
        <a:p>
          <a:endParaRPr lang="en-US"/>
        </a:p>
      </dgm:t>
    </dgm:pt>
    <dgm:pt modelId="{3DD81E52-11D2-4DA3-A636-0ABF5087EDA7}" type="sibTrans" cxnId="{DC57B2EB-655F-4C18-BFB9-D80E5BBA12D0}">
      <dgm:prSet/>
      <dgm:spPr/>
      <dgm:t>
        <a:bodyPr/>
        <a:lstStyle/>
        <a:p>
          <a:endParaRPr lang="en-US"/>
        </a:p>
      </dgm:t>
    </dgm:pt>
    <dgm:pt modelId="{58F363B4-D521-4529-B5EF-B79AC81914B1}">
      <dgm:prSet/>
      <dgm:spPr>
        <a:solidFill>
          <a:srgbClr val="85C5C7"/>
        </a:solidFill>
      </dgm:spPr>
      <dgm:t>
        <a:bodyPr/>
        <a:lstStyle/>
        <a:p>
          <a:r>
            <a:rPr lang="en-US" b="0" i="0" dirty="0"/>
            <a:t>Optimized for vector operations: Built on top of </a:t>
          </a:r>
          <a:r>
            <a:rPr lang="en-US" b="0" i="0" dirty="0" err="1"/>
            <a:t>DuckDB</a:t>
          </a:r>
          <a:r>
            <a:rPr lang="en-US" b="0" i="0" dirty="0"/>
            <a:t> and Parquet, which excel in handling vector data, delivering high performance for search and retrieval tasks.</a:t>
          </a:r>
          <a:endParaRPr lang="en-US" dirty="0"/>
        </a:p>
      </dgm:t>
    </dgm:pt>
    <dgm:pt modelId="{7F44EAC3-20E6-4A2D-91B7-3326BA334A5C}" type="parTrans" cxnId="{69D1761F-37AC-4739-9EB7-262F9C687C38}">
      <dgm:prSet/>
      <dgm:spPr/>
      <dgm:t>
        <a:bodyPr/>
        <a:lstStyle/>
        <a:p>
          <a:endParaRPr lang="en-US"/>
        </a:p>
      </dgm:t>
    </dgm:pt>
    <dgm:pt modelId="{E4647589-6B5A-4B55-96A7-1EAC51B24F67}" type="sibTrans" cxnId="{69D1761F-37AC-4739-9EB7-262F9C687C38}">
      <dgm:prSet/>
      <dgm:spPr/>
      <dgm:t>
        <a:bodyPr/>
        <a:lstStyle/>
        <a:p>
          <a:endParaRPr lang="en-US"/>
        </a:p>
      </dgm:t>
    </dgm:pt>
    <dgm:pt modelId="{29B79FCD-3A40-4253-AFEC-514F8FBD7116}">
      <dgm:prSet/>
      <dgm:spPr>
        <a:solidFill>
          <a:srgbClr val="85C5C7"/>
        </a:solidFill>
      </dgm:spPr>
      <dgm:t>
        <a:bodyPr/>
        <a:lstStyle/>
        <a:p>
          <a:r>
            <a:rPr lang="en-US" b="0" i="0" dirty="0"/>
            <a:t>Client-server architecture (in alpha): Enables scaling to larger datasets and distributed deployments, expanding its potential for handling real-world workloads.</a:t>
          </a:r>
          <a:endParaRPr lang="en-US" dirty="0"/>
        </a:p>
      </dgm:t>
    </dgm:pt>
    <dgm:pt modelId="{CE0399E0-03EC-41C7-803C-22BCB0325AF5}" type="parTrans" cxnId="{01383D40-8699-4C39-933B-29297242E9E7}">
      <dgm:prSet/>
      <dgm:spPr/>
      <dgm:t>
        <a:bodyPr/>
        <a:lstStyle/>
        <a:p>
          <a:endParaRPr lang="en-US"/>
        </a:p>
      </dgm:t>
    </dgm:pt>
    <dgm:pt modelId="{F3511404-BC36-403A-86AD-B1F366E1618A}" type="sibTrans" cxnId="{01383D40-8699-4C39-933B-29297242E9E7}">
      <dgm:prSet/>
      <dgm:spPr/>
      <dgm:t>
        <a:bodyPr/>
        <a:lstStyle/>
        <a:p>
          <a:endParaRPr lang="en-US"/>
        </a:p>
      </dgm:t>
    </dgm:pt>
    <dgm:pt modelId="{57C22460-6829-4625-9C76-6754746B9117}">
      <dgm:prSet/>
      <dgm:spPr>
        <a:solidFill>
          <a:srgbClr val="85C5C7"/>
        </a:solidFill>
      </dgm:spPr>
      <dgm:t>
        <a:bodyPr/>
        <a:lstStyle/>
        <a:p>
          <a:r>
            <a:rPr lang="en-US" b="0" i="0" dirty="0" err="1"/>
            <a:t>ChromaDB</a:t>
          </a:r>
          <a:r>
            <a:rPr lang="en-US" b="0" i="0" dirty="0"/>
            <a:t> is particularly well-suited for:</a:t>
          </a:r>
          <a:endParaRPr lang="en-US" dirty="0"/>
        </a:p>
      </dgm:t>
    </dgm:pt>
    <dgm:pt modelId="{7740AA78-467C-42C4-9101-001FD3E43701}" type="parTrans" cxnId="{F67AEF6A-B89C-49A4-902A-F3DCD807C18E}">
      <dgm:prSet/>
      <dgm:spPr/>
      <dgm:t>
        <a:bodyPr/>
        <a:lstStyle/>
        <a:p>
          <a:endParaRPr lang="en-US"/>
        </a:p>
      </dgm:t>
    </dgm:pt>
    <dgm:pt modelId="{40716972-5677-40CE-9ADE-492B1A6C2976}" type="sibTrans" cxnId="{F67AEF6A-B89C-49A4-902A-F3DCD807C18E}">
      <dgm:prSet/>
      <dgm:spPr/>
      <dgm:t>
        <a:bodyPr/>
        <a:lstStyle/>
        <a:p>
          <a:endParaRPr lang="en-US"/>
        </a:p>
      </dgm:t>
    </dgm:pt>
    <dgm:pt modelId="{470499D9-E227-4F01-A36E-B945369E3DFC}">
      <dgm:prSet/>
      <dgm:spPr>
        <a:solidFill>
          <a:srgbClr val="85C5C7"/>
        </a:solidFill>
      </dgm:spPr>
      <dgm:t>
        <a:bodyPr/>
        <a:lstStyle/>
        <a:p>
          <a:r>
            <a:rPr lang="en-US" b="0" i="0" dirty="0"/>
            <a:t>Rapid prototyping and experimentation: Its ease of use and local testing capabilities make it ideal for trying out new ideas and approaches.</a:t>
          </a:r>
          <a:endParaRPr lang="en-US" dirty="0"/>
        </a:p>
      </dgm:t>
    </dgm:pt>
    <dgm:pt modelId="{7634A7FE-EDB6-427F-AEB2-A94A8FF397B1}" type="parTrans" cxnId="{D4DA78A2-FA56-4855-95EB-1644848A460F}">
      <dgm:prSet/>
      <dgm:spPr/>
      <dgm:t>
        <a:bodyPr/>
        <a:lstStyle/>
        <a:p>
          <a:endParaRPr lang="en-US"/>
        </a:p>
      </dgm:t>
    </dgm:pt>
    <dgm:pt modelId="{6AB34495-1AD6-4AA6-8ACC-5A4F088C1223}" type="sibTrans" cxnId="{D4DA78A2-FA56-4855-95EB-1644848A460F}">
      <dgm:prSet/>
      <dgm:spPr/>
      <dgm:t>
        <a:bodyPr/>
        <a:lstStyle/>
        <a:p>
          <a:endParaRPr lang="en-US"/>
        </a:p>
      </dgm:t>
    </dgm:pt>
    <dgm:pt modelId="{74C73272-1DDA-472E-83FC-E64ADD423411}">
      <dgm:prSet/>
      <dgm:spPr>
        <a:solidFill>
          <a:srgbClr val="85C5C7"/>
        </a:solidFill>
      </dgm:spPr>
      <dgm:t>
        <a:bodyPr/>
        <a:lstStyle/>
        <a:p>
          <a:r>
            <a:rPr lang="en-US" b="0" i="0" dirty="0"/>
            <a:t>Applications requiring high query performance: Optimized for fast vector operations, making it suitable for real-time recommendations, semantic search, chatbots, and other such applications.</a:t>
          </a:r>
          <a:endParaRPr lang="en-US" dirty="0"/>
        </a:p>
      </dgm:t>
    </dgm:pt>
    <dgm:pt modelId="{5EE2F7D6-0B1C-4546-9E0D-785E43816F64}" type="parTrans" cxnId="{6E1371A3-5ED9-48F7-A1CA-49ECDC6F5A52}">
      <dgm:prSet/>
      <dgm:spPr/>
      <dgm:t>
        <a:bodyPr/>
        <a:lstStyle/>
        <a:p>
          <a:endParaRPr lang="en-US"/>
        </a:p>
      </dgm:t>
    </dgm:pt>
    <dgm:pt modelId="{B09091C9-6C78-4312-9EC3-F1B376656500}" type="sibTrans" cxnId="{6E1371A3-5ED9-48F7-A1CA-49ECDC6F5A52}">
      <dgm:prSet/>
      <dgm:spPr/>
      <dgm:t>
        <a:bodyPr/>
        <a:lstStyle/>
        <a:p>
          <a:endParaRPr lang="en-US"/>
        </a:p>
      </dgm:t>
    </dgm:pt>
    <dgm:pt modelId="{26558C0C-CDA3-4AFC-A6E1-17372A1704A9}">
      <dgm:prSet/>
      <dgm:spPr>
        <a:solidFill>
          <a:srgbClr val="85C5C7"/>
        </a:solidFill>
      </dgm:spPr>
      <dgm:t>
        <a:bodyPr/>
        <a:lstStyle/>
        <a:p>
          <a:r>
            <a:rPr lang="en-US" b="0" i="0" dirty="0"/>
            <a:t>Projects where customizability and open-source values are important: Its open-source nature grants users control over its development and integration with other systems.</a:t>
          </a:r>
          <a:endParaRPr lang="en-US" dirty="0"/>
        </a:p>
      </dgm:t>
    </dgm:pt>
    <dgm:pt modelId="{338A518D-151C-4B0E-B097-784E2DF0E773}" type="parTrans" cxnId="{E8A05C12-6CAC-4A60-BC24-F208B2F4A722}">
      <dgm:prSet/>
      <dgm:spPr/>
      <dgm:t>
        <a:bodyPr/>
        <a:lstStyle/>
        <a:p>
          <a:endParaRPr lang="en-US"/>
        </a:p>
      </dgm:t>
    </dgm:pt>
    <dgm:pt modelId="{B42FA571-C004-4971-AB03-132EFD78F18B}" type="sibTrans" cxnId="{E8A05C12-6CAC-4A60-BC24-F208B2F4A722}">
      <dgm:prSet/>
      <dgm:spPr/>
      <dgm:t>
        <a:bodyPr/>
        <a:lstStyle/>
        <a:p>
          <a:endParaRPr lang="en-US"/>
        </a:p>
      </dgm:t>
    </dgm:pt>
    <dgm:pt modelId="{EB47469F-94F5-499A-B36D-0E3B8AAA8D61}" type="pres">
      <dgm:prSet presAssocID="{CC77EB0B-8B0A-48F7-A533-68445CE7AB32}" presName="diagram" presStyleCnt="0">
        <dgm:presLayoutVars>
          <dgm:dir/>
          <dgm:resizeHandles val="exact"/>
        </dgm:presLayoutVars>
      </dgm:prSet>
      <dgm:spPr/>
    </dgm:pt>
    <dgm:pt modelId="{299E5EA9-B591-4A00-B151-DB68C9852AB2}" type="pres">
      <dgm:prSet presAssocID="{83B207F0-EDE2-4C40-9D9C-DE50AD815EDA}" presName="node" presStyleLbl="node1" presStyleIdx="0" presStyleCnt="7">
        <dgm:presLayoutVars>
          <dgm:bulletEnabled val="1"/>
        </dgm:presLayoutVars>
      </dgm:prSet>
      <dgm:spPr/>
    </dgm:pt>
    <dgm:pt modelId="{E9780808-8EF6-4D88-A001-0FA02CD8FC16}" type="pres">
      <dgm:prSet presAssocID="{3DD81E52-11D2-4DA3-A636-0ABF5087EDA7}" presName="sibTrans" presStyleCnt="0"/>
      <dgm:spPr/>
    </dgm:pt>
    <dgm:pt modelId="{868A03AA-7E59-460A-8D50-D4D8EAEE8E19}" type="pres">
      <dgm:prSet presAssocID="{58F363B4-D521-4529-B5EF-B79AC81914B1}" presName="node" presStyleLbl="node1" presStyleIdx="1" presStyleCnt="7">
        <dgm:presLayoutVars>
          <dgm:bulletEnabled val="1"/>
        </dgm:presLayoutVars>
      </dgm:prSet>
      <dgm:spPr/>
    </dgm:pt>
    <dgm:pt modelId="{B9FDB00C-C925-4FDD-B6CC-007086E5778C}" type="pres">
      <dgm:prSet presAssocID="{E4647589-6B5A-4B55-96A7-1EAC51B24F67}" presName="sibTrans" presStyleCnt="0"/>
      <dgm:spPr/>
    </dgm:pt>
    <dgm:pt modelId="{B7EEDF63-0145-4574-B1A0-4D40F97C058B}" type="pres">
      <dgm:prSet presAssocID="{29B79FCD-3A40-4253-AFEC-514F8FBD7116}" presName="node" presStyleLbl="node1" presStyleIdx="2" presStyleCnt="7">
        <dgm:presLayoutVars>
          <dgm:bulletEnabled val="1"/>
        </dgm:presLayoutVars>
      </dgm:prSet>
      <dgm:spPr/>
    </dgm:pt>
    <dgm:pt modelId="{C265AFB3-D337-493A-AD86-71A7E71EAD48}" type="pres">
      <dgm:prSet presAssocID="{F3511404-BC36-403A-86AD-B1F366E1618A}" presName="sibTrans" presStyleCnt="0"/>
      <dgm:spPr/>
    </dgm:pt>
    <dgm:pt modelId="{60CD6974-84BF-4E21-90E8-BC903317182C}" type="pres">
      <dgm:prSet presAssocID="{57C22460-6829-4625-9C76-6754746B9117}" presName="node" presStyleLbl="node1" presStyleIdx="3" presStyleCnt="7">
        <dgm:presLayoutVars>
          <dgm:bulletEnabled val="1"/>
        </dgm:presLayoutVars>
      </dgm:prSet>
      <dgm:spPr/>
    </dgm:pt>
    <dgm:pt modelId="{5220782A-4906-4BBA-9AAE-0FE2B021D76A}" type="pres">
      <dgm:prSet presAssocID="{40716972-5677-40CE-9ADE-492B1A6C2976}" presName="sibTrans" presStyleCnt="0"/>
      <dgm:spPr/>
    </dgm:pt>
    <dgm:pt modelId="{00E664A7-6347-4B2B-A62F-30521302E3E4}" type="pres">
      <dgm:prSet presAssocID="{470499D9-E227-4F01-A36E-B945369E3DFC}" presName="node" presStyleLbl="node1" presStyleIdx="4" presStyleCnt="7">
        <dgm:presLayoutVars>
          <dgm:bulletEnabled val="1"/>
        </dgm:presLayoutVars>
      </dgm:prSet>
      <dgm:spPr/>
    </dgm:pt>
    <dgm:pt modelId="{AD92EF55-0BB2-49BC-A1BC-943E29BAB487}" type="pres">
      <dgm:prSet presAssocID="{6AB34495-1AD6-4AA6-8ACC-5A4F088C1223}" presName="sibTrans" presStyleCnt="0"/>
      <dgm:spPr/>
    </dgm:pt>
    <dgm:pt modelId="{7C9BA308-D098-4260-A248-3B21D3D9B2AB}" type="pres">
      <dgm:prSet presAssocID="{74C73272-1DDA-472E-83FC-E64ADD423411}" presName="node" presStyleLbl="node1" presStyleIdx="5" presStyleCnt="7">
        <dgm:presLayoutVars>
          <dgm:bulletEnabled val="1"/>
        </dgm:presLayoutVars>
      </dgm:prSet>
      <dgm:spPr/>
    </dgm:pt>
    <dgm:pt modelId="{489095AF-B05B-4E37-8FBC-B1D3BEE8D77A}" type="pres">
      <dgm:prSet presAssocID="{B09091C9-6C78-4312-9EC3-F1B376656500}" presName="sibTrans" presStyleCnt="0"/>
      <dgm:spPr/>
    </dgm:pt>
    <dgm:pt modelId="{B7274FFC-C630-46B5-9408-BA22EF1327C3}" type="pres">
      <dgm:prSet presAssocID="{26558C0C-CDA3-4AFC-A6E1-17372A1704A9}" presName="node" presStyleLbl="node1" presStyleIdx="6" presStyleCnt="7">
        <dgm:presLayoutVars>
          <dgm:bulletEnabled val="1"/>
        </dgm:presLayoutVars>
      </dgm:prSet>
      <dgm:spPr/>
    </dgm:pt>
  </dgm:ptLst>
  <dgm:cxnLst>
    <dgm:cxn modelId="{E8A05C12-6CAC-4A60-BC24-F208B2F4A722}" srcId="{CC77EB0B-8B0A-48F7-A533-68445CE7AB32}" destId="{26558C0C-CDA3-4AFC-A6E1-17372A1704A9}" srcOrd="6" destOrd="0" parTransId="{338A518D-151C-4B0E-B097-784E2DF0E773}" sibTransId="{B42FA571-C004-4971-AB03-132EFD78F18B}"/>
    <dgm:cxn modelId="{8BB3331E-C7F0-4CCF-8078-62B901B4A666}" type="presOf" srcId="{29B79FCD-3A40-4253-AFEC-514F8FBD7116}" destId="{B7EEDF63-0145-4574-B1A0-4D40F97C058B}" srcOrd="0" destOrd="0" presId="urn:microsoft.com/office/officeart/2005/8/layout/default"/>
    <dgm:cxn modelId="{69D1761F-37AC-4739-9EB7-262F9C687C38}" srcId="{CC77EB0B-8B0A-48F7-A533-68445CE7AB32}" destId="{58F363B4-D521-4529-B5EF-B79AC81914B1}" srcOrd="1" destOrd="0" parTransId="{7F44EAC3-20E6-4A2D-91B7-3326BA334A5C}" sibTransId="{E4647589-6B5A-4B55-96A7-1EAC51B24F67}"/>
    <dgm:cxn modelId="{60B71929-D04A-4265-85D2-616B3D650D8B}" type="presOf" srcId="{58F363B4-D521-4529-B5EF-B79AC81914B1}" destId="{868A03AA-7E59-460A-8D50-D4D8EAEE8E19}" srcOrd="0" destOrd="0" presId="urn:microsoft.com/office/officeart/2005/8/layout/default"/>
    <dgm:cxn modelId="{01383D40-8699-4C39-933B-29297242E9E7}" srcId="{CC77EB0B-8B0A-48F7-A533-68445CE7AB32}" destId="{29B79FCD-3A40-4253-AFEC-514F8FBD7116}" srcOrd="2" destOrd="0" parTransId="{CE0399E0-03EC-41C7-803C-22BCB0325AF5}" sibTransId="{F3511404-BC36-403A-86AD-B1F366E1618A}"/>
    <dgm:cxn modelId="{1B2CA65E-6DD4-4082-B495-8E122CE23455}" type="presOf" srcId="{57C22460-6829-4625-9C76-6754746B9117}" destId="{60CD6974-84BF-4E21-90E8-BC903317182C}" srcOrd="0" destOrd="0" presId="urn:microsoft.com/office/officeart/2005/8/layout/default"/>
    <dgm:cxn modelId="{00729246-FBF2-406F-A35F-71F17A5A30F2}" type="presOf" srcId="{83B207F0-EDE2-4C40-9D9C-DE50AD815EDA}" destId="{299E5EA9-B591-4A00-B151-DB68C9852AB2}" srcOrd="0" destOrd="0" presId="urn:microsoft.com/office/officeart/2005/8/layout/default"/>
    <dgm:cxn modelId="{F67AEF6A-B89C-49A4-902A-F3DCD807C18E}" srcId="{CC77EB0B-8B0A-48F7-A533-68445CE7AB32}" destId="{57C22460-6829-4625-9C76-6754746B9117}" srcOrd="3" destOrd="0" parTransId="{7740AA78-467C-42C4-9101-001FD3E43701}" sibTransId="{40716972-5677-40CE-9ADE-492B1A6C2976}"/>
    <dgm:cxn modelId="{E399DA81-4B7B-4C62-94BC-236985D26009}" type="presOf" srcId="{26558C0C-CDA3-4AFC-A6E1-17372A1704A9}" destId="{B7274FFC-C630-46B5-9408-BA22EF1327C3}" srcOrd="0" destOrd="0" presId="urn:microsoft.com/office/officeart/2005/8/layout/default"/>
    <dgm:cxn modelId="{D4DA78A2-FA56-4855-95EB-1644848A460F}" srcId="{CC77EB0B-8B0A-48F7-A533-68445CE7AB32}" destId="{470499D9-E227-4F01-A36E-B945369E3DFC}" srcOrd="4" destOrd="0" parTransId="{7634A7FE-EDB6-427F-AEB2-A94A8FF397B1}" sibTransId="{6AB34495-1AD6-4AA6-8ACC-5A4F088C1223}"/>
    <dgm:cxn modelId="{6E1371A3-5ED9-48F7-A1CA-49ECDC6F5A52}" srcId="{CC77EB0B-8B0A-48F7-A533-68445CE7AB32}" destId="{74C73272-1DDA-472E-83FC-E64ADD423411}" srcOrd="5" destOrd="0" parTransId="{5EE2F7D6-0B1C-4546-9E0D-785E43816F64}" sibTransId="{B09091C9-6C78-4312-9EC3-F1B376656500}"/>
    <dgm:cxn modelId="{23D9E6C8-C70E-4272-9314-193D901937F9}" type="presOf" srcId="{74C73272-1DDA-472E-83FC-E64ADD423411}" destId="{7C9BA308-D098-4260-A248-3B21D3D9B2AB}" srcOrd="0" destOrd="0" presId="urn:microsoft.com/office/officeart/2005/8/layout/default"/>
    <dgm:cxn modelId="{19795AD7-753B-495B-B621-D4B78C118C4A}" type="presOf" srcId="{470499D9-E227-4F01-A36E-B945369E3DFC}" destId="{00E664A7-6347-4B2B-A62F-30521302E3E4}" srcOrd="0" destOrd="0" presId="urn:microsoft.com/office/officeart/2005/8/layout/default"/>
    <dgm:cxn modelId="{DC57B2EB-655F-4C18-BFB9-D80E5BBA12D0}" srcId="{CC77EB0B-8B0A-48F7-A533-68445CE7AB32}" destId="{83B207F0-EDE2-4C40-9D9C-DE50AD815EDA}" srcOrd="0" destOrd="0" parTransId="{81D19D1E-F69A-4532-836D-B43723F1B964}" sibTransId="{3DD81E52-11D2-4DA3-A636-0ABF5087EDA7}"/>
    <dgm:cxn modelId="{7ACE80F6-6231-4697-8E34-7D17CCDF4887}" type="presOf" srcId="{CC77EB0B-8B0A-48F7-A533-68445CE7AB32}" destId="{EB47469F-94F5-499A-B36D-0E3B8AAA8D61}" srcOrd="0" destOrd="0" presId="urn:microsoft.com/office/officeart/2005/8/layout/default"/>
    <dgm:cxn modelId="{F186B0E8-5190-42BD-B411-992666ED6B93}" type="presParOf" srcId="{EB47469F-94F5-499A-B36D-0E3B8AAA8D61}" destId="{299E5EA9-B591-4A00-B151-DB68C9852AB2}" srcOrd="0" destOrd="0" presId="urn:microsoft.com/office/officeart/2005/8/layout/default"/>
    <dgm:cxn modelId="{5FCE2258-9399-43DE-A785-16062D417BA4}" type="presParOf" srcId="{EB47469F-94F5-499A-B36D-0E3B8AAA8D61}" destId="{E9780808-8EF6-4D88-A001-0FA02CD8FC16}" srcOrd="1" destOrd="0" presId="urn:microsoft.com/office/officeart/2005/8/layout/default"/>
    <dgm:cxn modelId="{9294A977-AC80-4BFC-98DC-94D83D1CCC23}" type="presParOf" srcId="{EB47469F-94F5-499A-B36D-0E3B8AAA8D61}" destId="{868A03AA-7E59-460A-8D50-D4D8EAEE8E19}" srcOrd="2" destOrd="0" presId="urn:microsoft.com/office/officeart/2005/8/layout/default"/>
    <dgm:cxn modelId="{07D9C049-5403-48BE-8A39-18FD76EE4C8B}" type="presParOf" srcId="{EB47469F-94F5-499A-B36D-0E3B8AAA8D61}" destId="{B9FDB00C-C925-4FDD-B6CC-007086E5778C}" srcOrd="3" destOrd="0" presId="urn:microsoft.com/office/officeart/2005/8/layout/default"/>
    <dgm:cxn modelId="{22075FDD-BF56-4F65-98CB-55C802906825}" type="presParOf" srcId="{EB47469F-94F5-499A-B36D-0E3B8AAA8D61}" destId="{B7EEDF63-0145-4574-B1A0-4D40F97C058B}" srcOrd="4" destOrd="0" presId="urn:microsoft.com/office/officeart/2005/8/layout/default"/>
    <dgm:cxn modelId="{2E00BA80-B67F-4C3D-9A7E-68E5A79248DC}" type="presParOf" srcId="{EB47469F-94F5-499A-B36D-0E3B8AAA8D61}" destId="{C265AFB3-D337-493A-AD86-71A7E71EAD48}" srcOrd="5" destOrd="0" presId="urn:microsoft.com/office/officeart/2005/8/layout/default"/>
    <dgm:cxn modelId="{A7E8A6DC-2733-4A7C-BCA1-E503B1D2D4C8}" type="presParOf" srcId="{EB47469F-94F5-499A-B36D-0E3B8AAA8D61}" destId="{60CD6974-84BF-4E21-90E8-BC903317182C}" srcOrd="6" destOrd="0" presId="urn:microsoft.com/office/officeart/2005/8/layout/default"/>
    <dgm:cxn modelId="{F12374BD-D2C6-41B7-B83B-8B0B8581A4EB}" type="presParOf" srcId="{EB47469F-94F5-499A-B36D-0E3B8AAA8D61}" destId="{5220782A-4906-4BBA-9AAE-0FE2B021D76A}" srcOrd="7" destOrd="0" presId="urn:microsoft.com/office/officeart/2005/8/layout/default"/>
    <dgm:cxn modelId="{C0CDC9FB-C392-4484-9113-47CD900DA2F8}" type="presParOf" srcId="{EB47469F-94F5-499A-B36D-0E3B8AAA8D61}" destId="{00E664A7-6347-4B2B-A62F-30521302E3E4}" srcOrd="8" destOrd="0" presId="urn:microsoft.com/office/officeart/2005/8/layout/default"/>
    <dgm:cxn modelId="{6D31F6C4-52D5-4129-B611-5D021AF49676}" type="presParOf" srcId="{EB47469F-94F5-499A-B36D-0E3B8AAA8D61}" destId="{AD92EF55-0BB2-49BC-A1BC-943E29BAB487}" srcOrd="9" destOrd="0" presId="urn:microsoft.com/office/officeart/2005/8/layout/default"/>
    <dgm:cxn modelId="{F6BFB86B-DA03-426D-BD01-DFD390C3FC17}" type="presParOf" srcId="{EB47469F-94F5-499A-B36D-0E3B8AAA8D61}" destId="{7C9BA308-D098-4260-A248-3B21D3D9B2AB}" srcOrd="10" destOrd="0" presId="urn:microsoft.com/office/officeart/2005/8/layout/default"/>
    <dgm:cxn modelId="{E968430C-D35D-4BA5-8878-EB8D01A74A11}" type="presParOf" srcId="{EB47469F-94F5-499A-B36D-0E3B8AAA8D61}" destId="{489095AF-B05B-4E37-8FBC-B1D3BEE8D77A}" srcOrd="11" destOrd="0" presId="urn:microsoft.com/office/officeart/2005/8/layout/default"/>
    <dgm:cxn modelId="{0CE8011E-A108-49DF-A082-BB16A10C48D3}" type="presParOf" srcId="{EB47469F-94F5-499A-B36D-0E3B8AAA8D61}" destId="{B7274FFC-C630-46B5-9408-BA22EF1327C3}"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BD072ED-E1B6-4C00-9447-1A661F7178C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AE9A0D9-2025-4792-B0F0-D8E33176BD70}">
      <dgm:prSet/>
      <dgm:spPr/>
      <dgm:t>
        <a:bodyPr/>
        <a:lstStyle/>
        <a:p>
          <a:r>
            <a:rPr lang="en-IN" b="1"/>
            <a:t>Information Extraction:</a:t>
          </a:r>
          <a:r>
            <a:rPr lang="en-IN"/>
            <a:t>Entity Recognition: Extracting information about entities such as names, dates, locations, and organizations from PDF documents.</a:t>
          </a:r>
          <a:endParaRPr lang="en-US"/>
        </a:p>
      </dgm:t>
    </dgm:pt>
    <dgm:pt modelId="{3A10D2C8-6A07-45F4-9DCB-04ABA68CAD6F}" type="parTrans" cxnId="{9BD06492-2F2C-4E7A-BAE4-1B5548458F16}">
      <dgm:prSet/>
      <dgm:spPr/>
      <dgm:t>
        <a:bodyPr/>
        <a:lstStyle/>
        <a:p>
          <a:endParaRPr lang="en-US"/>
        </a:p>
      </dgm:t>
    </dgm:pt>
    <dgm:pt modelId="{75B49944-CD25-4039-B0BB-87006E7A8D31}" type="sibTrans" cxnId="{9BD06492-2F2C-4E7A-BAE4-1B5548458F16}">
      <dgm:prSet/>
      <dgm:spPr/>
      <dgm:t>
        <a:bodyPr/>
        <a:lstStyle/>
        <a:p>
          <a:endParaRPr lang="en-US"/>
        </a:p>
      </dgm:t>
    </dgm:pt>
    <dgm:pt modelId="{D4698800-A858-440F-8FE7-EFA09B566E4A}">
      <dgm:prSet/>
      <dgm:spPr/>
      <dgm:t>
        <a:bodyPr/>
        <a:lstStyle/>
        <a:p>
          <a:r>
            <a:rPr lang="en-IN" b="1" dirty="0" err="1"/>
            <a:t>Keyphrase</a:t>
          </a:r>
          <a:r>
            <a:rPr lang="en-IN" b="1" dirty="0"/>
            <a:t> Extraction: </a:t>
          </a:r>
          <a:r>
            <a:rPr lang="en-IN" dirty="0"/>
            <a:t>Identifying and summarizing key phrases or concepts within the PDF content.</a:t>
          </a:r>
          <a:endParaRPr lang="en-US" dirty="0"/>
        </a:p>
      </dgm:t>
    </dgm:pt>
    <dgm:pt modelId="{2731E7AA-A81F-46FE-BAA3-3AA715173CE3}" type="parTrans" cxnId="{56F93900-8ED1-4ED6-B64D-ECC915F85B61}">
      <dgm:prSet/>
      <dgm:spPr/>
      <dgm:t>
        <a:bodyPr/>
        <a:lstStyle/>
        <a:p>
          <a:endParaRPr lang="en-US"/>
        </a:p>
      </dgm:t>
    </dgm:pt>
    <dgm:pt modelId="{FCFC23F1-9376-4945-A429-E3D2CA8BCBDE}" type="sibTrans" cxnId="{56F93900-8ED1-4ED6-B64D-ECC915F85B61}">
      <dgm:prSet/>
      <dgm:spPr/>
      <dgm:t>
        <a:bodyPr/>
        <a:lstStyle/>
        <a:p>
          <a:endParaRPr lang="en-US"/>
        </a:p>
      </dgm:t>
    </dgm:pt>
    <dgm:pt modelId="{A42A45B3-6AE7-4992-B70C-2556603768E4}">
      <dgm:prSet/>
      <dgm:spPr/>
      <dgm:t>
        <a:bodyPr/>
        <a:lstStyle/>
        <a:p>
          <a:r>
            <a:rPr lang="en-IN" b="1"/>
            <a:t>Document Summarization:</a:t>
          </a:r>
          <a:r>
            <a:rPr lang="en-IN"/>
            <a:t>Summarizing Text: Generating concise summaries of lengthy PDF documents, enabling quick understanding of the main points.</a:t>
          </a:r>
          <a:endParaRPr lang="en-US"/>
        </a:p>
      </dgm:t>
    </dgm:pt>
    <dgm:pt modelId="{7F589D23-4AA4-4862-99AB-DF257B6941A6}" type="parTrans" cxnId="{91D30E29-A235-4004-BA18-63EA5BB3E6A3}">
      <dgm:prSet/>
      <dgm:spPr/>
      <dgm:t>
        <a:bodyPr/>
        <a:lstStyle/>
        <a:p>
          <a:endParaRPr lang="en-US"/>
        </a:p>
      </dgm:t>
    </dgm:pt>
    <dgm:pt modelId="{3EEC97A4-03FE-4E89-9891-4F7C38B2839A}" type="sibTrans" cxnId="{91D30E29-A235-4004-BA18-63EA5BB3E6A3}">
      <dgm:prSet/>
      <dgm:spPr/>
      <dgm:t>
        <a:bodyPr/>
        <a:lstStyle/>
        <a:p>
          <a:endParaRPr lang="en-US"/>
        </a:p>
      </dgm:t>
    </dgm:pt>
    <dgm:pt modelId="{0082F037-6064-4206-9897-E24F3F4F4CFA}">
      <dgm:prSet/>
      <dgm:spPr/>
      <dgm:t>
        <a:bodyPr/>
        <a:lstStyle/>
        <a:p>
          <a:r>
            <a:rPr lang="en-IN" b="1"/>
            <a:t>Question Answering:</a:t>
          </a:r>
          <a:r>
            <a:rPr lang="en-IN"/>
            <a:t>FAQ Extraction: Extracting frequently asked questions and generating model-based answers from PDF documents.</a:t>
          </a:r>
          <a:endParaRPr lang="en-US"/>
        </a:p>
      </dgm:t>
    </dgm:pt>
    <dgm:pt modelId="{50131A53-CE01-41AE-8A30-967498398024}" type="parTrans" cxnId="{76F0369E-619F-44A6-9870-6E0AF3124C7E}">
      <dgm:prSet/>
      <dgm:spPr/>
      <dgm:t>
        <a:bodyPr/>
        <a:lstStyle/>
        <a:p>
          <a:endParaRPr lang="en-US"/>
        </a:p>
      </dgm:t>
    </dgm:pt>
    <dgm:pt modelId="{73A15AEB-F8BC-4FB8-B563-E19AC28D830A}" type="sibTrans" cxnId="{76F0369E-619F-44A6-9870-6E0AF3124C7E}">
      <dgm:prSet/>
      <dgm:spPr/>
      <dgm:t>
        <a:bodyPr/>
        <a:lstStyle/>
        <a:p>
          <a:endParaRPr lang="en-US"/>
        </a:p>
      </dgm:t>
    </dgm:pt>
    <dgm:pt modelId="{799566CC-CF71-4227-9D06-D44B3FF61006}">
      <dgm:prSet/>
      <dgm:spPr/>
      <dgm:t>
        <a:bodyPr/>
        <a:lstStyle/>
        <a:p>
          <a:r>
            <a:rPr lang="en-IN" b="1"/>
            <a:t>Interactive Documents</a:t>
          </a:r>
          <a:r>
            <a:rPr lang="en-IN"/>
            <a:t>: Creating interactive PDFs where users can ask questions, and the model provides relevant answers.</a:t>
          </a:r>
          <a:endParaRPr lang="en-US"/>
        </a:p>
      </dgm:t>
    </dgm:pt>
    <dgm:pt modelId="{6C413D91-0FF6-4B15-B6C7-BD957B3B5971}" type="parTrans" cxnId="{B37585AB-6E30-4EEA-982A-FF17538AA2C3}">
      <dgm:prSet/>
      <dgm:spPr/>
      <dgm:t>
        <a:bodyPr/>
        <a:lstStyle/>
        <a:p>
          <a:endParaRPr lang="en-US"/>
        </a:p>
      </dgm:t>
    </dgm:pt>
    <dgm:pt modelId="{518FC61C-E693-49DE-9D96-C2CCF65DF379}" type="sibTrans" cxnId="{B37585AB-6E30-4EEA-982A-FF17538AA2C3}">
      <dgm:prSet/>
      <dgm:spPr/>
      <dgm:t>
        <a:bodyPr/>
        <a:lstStyle/>
        <a:p>
          <a:endParaRPr lang="en-US"/>
        </a:p>
      </dgm:t>
    </dgm:pt>
    <dgm:pt modelId="{45A7F91B-234A-453C-AF11-ABDAA2578A4E}" type="pres">
      <dgm:prSet presAssocID="{EBD072ED-E1B6-4C00-9447-1A661F7178C1}" presName="root" presStyleCnt="0">
        <dgm:presLayoutVars>
          <dgm:dir/>
          <dgm:resizeHandles val="exact"/>
        </dgm:presLayoutVars>
      </dgm:prSet>
      <dgm:spPr/>
    </dgm:pt>
    <dgm:pt modelId="{4815D552-45AE-4369-B1BF-D86E3F09E749}" type="pres">
      <dgm:prSet presAssocID="{BAE9A0D9-2025-4792-B0F0-D8E33176BD70}" presName="compNode" presStyleCnt="0"/>
      <dgm:spPr/>
    </dgm:pt>
    <dgm:pt modelId="{6CC81134-1E05-40F6-9C3E-93D01624F19E}" type="pres">
      <dgm:prSet presAssocID="{BAE9A0D9-2025-4792-B0F0-D8E33176BD70}" presName="bgRect" presStyleLbl="bgShp" presStyleIdx="0" presStyleCnt="5"/>
      <dgm:spPr>
        <a:solidFill>
          <a:srgbClr val="85C5C7"/>
        </a:solidFill>
        <a:ln>
          <a:solidFill>
            <a:srgbClr val="85C5C7"/>
          </a:solidFill>
        </a:ln>
      </dgm:spPr>
    </dgm:pt>
    <dgm:pt modelId="{57A20E9E-A8D9-485C-BC2E-5180AF8D054E}" type="pres">
      <dgm:prSet presAssocID="{BAE9A0D9-2025-4792-B0F0-D8E33176BD7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F075CB5B-00EA-436A-A500-6B62A4BE6FBD}" type="pres">
      <dgm:prSet presAssocID="{BAE9A0D9-2025-4792-B0F0-D8E33176BD70}" presName="spaceRect" presStyleCnt="0"/>
      <dgm:spPr/>
    </dgm:pt>
    <dgm:pt modelId="{F86A1065-F746-4B85-A337-3F17CF388B3B}" type="pres">
      <dgm:prSet presAssocID="{BAE9A0D9-2025-4792-B0F0-D8E33176BD70}" presName="parTx" presStyleLbl="revTx" presStyleIdx="0" presStyleCnt="5">
        <dgm:presLayoutVars>
          <dgm:chMax val="0"/>
          <dgm:chPref val="0"/>
        </dgm:presLayoutVars>
      </dgm:prSet>
      <dgm:spPr/>
    </dgm:pt>
    <dgm:pt modelId="{BFC864D3-9176-4B59-B49F-FD382D52BE4B}" type="pres">
      <dgm:prSet presAssocID="{75B49944-CD25-4039-B0BB-87006E7A8D31}" presName="sibTrans" presStyleCnt="0"/>
      <dgm:spPr/>
    </dgm:pt>
    <dgm:pt modelId="{C8FC2517-3F4F-4092-A6B3-625A73C57219}" type="pres">
      <dgm:prSet presAssocID="{D4698800-A858-440F-8FE7-EFA09B566E4A}" presName="compNode" presStyleCnt="0"/>
      <dgm:spPr/>
    </dgm:pt>
    <dgm:pt modelId="{0BFF620E-DBE7-4A90-8353-9BCDF1841CCA}" type="pres">
      <dgm:prSet presAssocID="{D4698800-A858-440F-8FE7-EFA09B566E4A}" presName="bgRect" presStyleLbl="bgShp" presStyleIdx="1" presStyleCnt="5"/>
      <dgm:spPr>
        <a:solidFill>
          <a:srgbClr val="85C5C7"/>
        </a:solidFill>
        <a:ln>
          <a:solidFill>
            <a:srgbClr val="85C5C7"/>
          </a:solidFill>
        </a:ln>
      </dgm:spPr>
    </dgm:pt>
    <dgm:pt modelId="{C69A8DC7-A23C-4F1D-86D2-43C2BE0078C0}" type="pres">
      <dgm:prSet presAssocID="{D4698800-A858-440F-8FE7-EFA09B566E4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search"/>
        </a:ext>
      </dgm:extLst>
    </dgm:pt>
    <dgm:pt modelId="{D2D31AA9-9AE0-4452-9085-B7C1F4B859AB}" type="pres">
      <dgm:prSet presAssocID="{D4698800-A858-440F-8FE7-EFA09B566E4A}" presName="spaceRect" presStyleCnt="0"/>
      <dgm:spPr/>
    </dgm:pt>
    <dgm:pt modelId="{15552959-D975-4049-A364-0CBA684CCB0F}" type="pres">
      <dgm:prSet presAssocID="{D4698800-A858-440F-8FE7-EFA09B566E4A}" presName="parTx" presStyleLbl="revTx" presStyleIdx="1" presStyleCnt="5">
        <dgm:presLayoutVars>
          <dgm:chMax val="0"/>
          <dgm:chPref val="0"/>
        </dgm:presLayoutVars>
      </dgm:prSet>
      <dgm:spPr/>
    </dgm:pt>
    <dgm:pt modelId="{6375FA7B-DA45-44D0-8AED-B555EA3ED965}" type="pres">
      <dgm:prSet presAssocID="{FCFC23F1-9376-4945-A429-E3D2CA8BCBDE}" presName="sibTrans" presStyleCnt="0"/>
      <dgm:spPr/>
    </dgm:pt>
    <dgm:pt modelId="{39FBA428-37CA-4733-8B48-DD78C3A5CCA8}" type="pres">
      <dgm:prSet presAssocID="{A42A45B3-6AE7-4992-B70C-2556603768E4}" presName="compNode" presStyleCnt="0"/>
      <dgm:spPr/>
    </dgm:pt>
    <dgm:pt modelId="{3A040287-3665-4754-8C07-1C1D2289EE55}" type="pres">
      <dgm:prSet presAssocID="{A42A45B3-6AE7-4992-B70C-2556603768E4}" presName="bgRect" presStyleLbl="bgShp" presStyleIdx="2" presStyleCnt="5"/>
      <dgm:spPr>
        <a:solidFill>
          <a:srgbClr val="85C5C7"/>
        </a:solidFill>
        <a:ln>
          <a:solidFill>
            <a:srgbClr val="85C5C7"/>
          </a:solidFill>
        </a:ln>
      </dgm:spPr>
    </dgm:pt>
    <dgm:pt modelId="{1C35786E-8E65-4BFA-B082-D05A5C2097BA}" type="pres">
      <dgm:prSet presAssocID="{A42A45B3-6AE7-4992-B70C-2556603768E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D9495CF2-2144-4F7F-B63F-C2FF7A8C0679}" type="pres">
      <dgm:prSet presAssocID="{A42A45B3-6AE7-4992-B70C-2556603768E4}" presName="spaceRect" presStyleCnt="0"/>
      <dgm:spPr/>
    </dgm:pt>
    <dgm:pt modelId="{F7038FF6-CEA0-4E1E-BE64-916A2A7822EE}" type="pres">
      <dgm:prSet presAssocID="{A42A45B3-6AE7-4992-B70C-2556603768E4}" presName="parTx" presStyleLbl="revTx" presStyleIdx="2" presStyleCnt="5">
        <dgm:presLayoutVars>
          <dgm:chMax val="0"/>
          <dgm:chPref val="0"/>
        </dgm:presLayoutVars>
      </dgm:prSet>
      <dgm:spPr/>
    </dgm:pt>
    <dgm:pt modelId="{30C3378C-BBDB-4C9D-9F8D-853B8859E3BB}" type="pres">
      <dgm:prSet presAssocID="{3EEC97A4-03FE-4E89-9891-4F7C38B2839A}" presName="sibTrans" presStyleCnt="0"/>
      <dgm:spPr/>
    </dgm:pt>
    <dgm:pt modelId="{0B2D8A3D-B846-41BA-A643-18326B4A2EC7}" type="pres">
      <dgm:prSet presAssocID="{0082F037-6064-4206-9897-E24F3F4F4CFA}" presName="compNode" presStyleCnt="0"/>
      <dgm:spPr/>
    </dgm:pt>
    <dgm:pt modelId="{074875FE-3A17-4C1A-9974-7923F50F0BFA}" type="pres">
      <dgm:prSet presAssocID="{0082F037-6064-4206-9897-E24F3F4F4CFA}" presName="bgRect" presStyleLbl="bgShp" presStyleIdx="3" presStyleCnt="5"/>
      <dgm:spPr>
        <a:solidFill>
          <a:srgbClr val="85C5C7"/>
        </a:solidFill>
        <a:ln>
          <a:solidFill>
            <a:srgbClr val="85C5C7"/>
          </a:solidFill>
        </a:ln>
      </dgm:spPr>
    </dgm:pt>
    <dgm:pt modelId="{043CCBE8-AA7A-4AF3-9EE0-37D0F8FE1A11}" type="pres">
      <dgm:prSet presAssocID="{0082F037-6064-4206-9897-E24F3F4F4CF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ble"/>
        </a:ext>
      </dgm:extLst>
    </dgm:pt>
    <dgm:pt modelId="{D7F96087-8964-4C73-93E1-1752328AEF34}" type="pres">
      <dgm:prSet presAssocID="{0082F037-6064-4206-9897-E24F3F4F4CFA}" presName="spaceRect" presStyleCnt="0"/>
      <dgm:spPr/>
    </dgm:pt>
    <dgm:pt modelId="{7EBF35BE-B229-468A-B35A-D656FA9036B8}" type="pres">
      <dgm:prSet presAssocID="{0082F037-6064-4206-9897-E24F3F4F4CFA}" presName="parTx" presStyleLbl="revTx" presStyleIdx="3" presStyleCnt="5">
        <dgm:presLayoutVars>
          <dgm:chMax val="0"/>
          <dgm:chPref val="0"/>
        </dgm:presLayoutVars>
      </dgm:prSet>
      <dgm:spPr/>
    </dgm:pt>
    <dgm:pt modelId="{C0F835E0-998C-4B69-BFDD-F96E124B9D13}" type="pres">
      <dgm:prSet presAssocID="{73A15AEB-F8BC-4FB8-B563-E19AC28D830A}" presName="sibTrans" presStyleCnt="0"/>
      <dgm:spPr/>
    </dgm:pt>
    <dgm:pt modelId="{143672DA-07D9-4B1C-A282-9FFDACA8AB83}" type="pres">
      <dgm:prSet presAssocID="{799566CC-CF71-4227-9D06-D44B3FF61006}" presName="compNode" presStyleCnt="0"/>
      <dgm:spPr/>
    </dgm:pt>
    <dgm:pt modelId="{FFCF036D-F28C-464D-99E8-4E03BA25463C}" type="pres">
      <dgm:prSet presAssocID="{799566CC-CF71-4227-9D06-D44B3FF61006}" presName="bgRect" presStyleLbl="bgShp" presStyleIdx="4" presStyleCnt="5"/>
      <dgm:spPr>
        <a:solidFill>
          <a:srgbClr val="85C5C7"/>
        </a:solidFill>
        <a:ln>
          <a:solidFill>
            <a:srgbClr val="85C5C7"/>
          </a:solidFill>
        </a:ln>
      </dgm:spPr>
    </dgm:pt>
    <dgm:pt modelId="{87FEF721-4C08-4D94-AF4C-BA0E5B8BD4CE}" type="pres">
      <dgm:prSet presAssocID="{799566CC-CF71-4227-9D06-D44B3FF6100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ze"/>
        </a:ext>
      </dgm:extLst>
    </dgm:pt>
    <dgm:pt modelId="{8B852516-28B6-4DD1-8E88-463F1B9D77F7}" type="pres">
      <dgm:prSet presAssocID="{799566CC-CF71-4227-9D06-D44B3FF61006}" presName="spaceRect" presStyleCnt="0"/>
      <dgm:spPr/>
    </dgm:pt>
    <dgm:pt modelId="{5B442F78-17CE-46B8-887D-8528851166E8}" type="pres">
      <dgm:prSet presAssocID="{799566CC-CF71-4227-9D06-D44B3FF61006}" presName="parTx" presStyleLbl="revTx" presStyleIdx="4" presStyleCnt="5">
        <dgm:presLayoutVars>
          <dgm:chMax val="0"/>
          <dgm:chPref val="0"/>
        </dgm:presLayoutVars>
      </dgm:prSet>
      <dgm:spPr/>
    </dgm:pt>
  </dgm:ptLst>
  <dgm:cxnLst>
    <dgm:cxn modelId="{56F93900-8ED1-4ED6-B64D-ECC915F85B61}" srcId="{EBD072ED-E1B6-4C00-9447-1A661F7178C1}" destId="{D4698800-A858-440F-8FE7-EFA09B566E4A}" srcOrd="1" destOrd="0" parTransId="{2731E7AA-A81F-46FE-BAA3-3AA715173CE3}" sibTransId="{FCFC23F1-9376-4945-A429-E3D2CA8BCBDE}"/>
    <dgm:cxn modelId="{1DE0C728-34F9-49BF-B5F6-7E3C567D6B93}" type="presOf" srcId="{BAE9A0D9-2025-4792-B0F0-D8E33176BD70}" destId="{F86A1065-F746-4B85-A337-3F17CF388B3B}" srcOrd="0" destOrd="0" presId="urn:microsoft.com/office/officeart/2018/2/layout/IconVerticalSolidList"/>
    <dgm:cxn modelId="{91D30E29-A235-4004-BA18-63EA5BB3E6A3}" srcId="{EBD072ED-E1B6-4C00-9447-1A661F7178C1}" destId="{A42A45B3-6AE7-4992-B70C-2556603768E4}" srcOrd="2" destOrd="0" parTransId="{7F589D23-4AA4-4862-99AB-DF257B6941A6}" sibTransId="{3EEC97A4-03FE-4E89-9891-4F7C38B2839A}"/>
    <dgm:cxn modelId="{0A364C3F-16B1-41D8-8C18-81855197F30F}" type="presOf" srcId="{799566CC-CF71-4227-9D06-D44B3FF61006}" destId="{5B442F78-17CE-46B8-887D-8528851166E8}" srcOrd="0" destOrd="0" presId="urn:microsoft.com/office/officeart/2018/2/layout/IconVerticalSolidList"/>
    <dgm:cxn modelId="{9BD06492-2F2C-4E7A-BAE4-1B5548458F16}" srcId="{EBD072ED-E1B6-4C00-9447-1A661F7178C1}" destId="{BAE9A0D9-2025-4792-B0F0-D8E33176BD70}" srcOrd="0" destOrd="0" parTransId="{3A10D2C8-6A07-45F4-9DCB-04ABA68CAD6F}" sibTransId="{75B49944-CD25-4039-B0BB-87006E7A8D31}"/>
    <dgm:cxn modelId="{76F0369E-619F-44A6-9870-6E0AF3124C7E}" srcId="{EBD072ED-E1B6-4C00-9447-1A661F7178C1}" destId="{0082F037-6064-4206-9897-E24F3F4F4CFA}" srcOrd="3" destOrd="0" parTransId="{50131A53-CE01-41AE-8A30-967498398024}" sibTransId="{73A15AEB-F8BC-4FB8-B563-E19AC28D830A}"/>
    <dgm:cxn modelId="{B37585AB-6E30-4EEA-982A-FF17538AA2C3}" srcId="{EBD072ED-E1B6-4C00-9447-1A661F7178C1}" destId="{799566CC-CF71-4227-9D06-D44B3FF61006}" srcOrd="4" destOrd="0" parTransId="{6C413D91-0FF6-4B15-B6C7-BD957B3B5971}" sibTransId="{518FC61C-E693-49DE-9D96-C2CCF65DF379}"/>
    <dgm:cxn modelId="{97F774BB-0C62-491C-A72D-CA8D52B55FD0}" type="presOf" srcId="{0082F037-6064-4206-9897-E24F3F4F4CFA}" destId="{7EBF35BE-B229-468A-B35A-D656FA9036B8}" srcOrd="0" destOrd="0" presId="urn:microsoft.com/office/officeart/2018/2/layout/IconVerticalSolidList"/>
    <dgm:cxn modelId="{21B444C4-E385-4D7E-864D-A496F0E209DF}" type="presOf" srcId="{A42A45B3-6AE7-4992-B70C-2556603768E4}" destId="{F7038FF6-CEA0-4E1E-BE64-916A2A7822EE}" srcOrd="0" destOrd="0" presId="urn:microsoft.com/office/officeart/2018/2/layout/IconVerticalSolidList"/>
    <dgm:cxn modelId="{72C93AFB-85FC-4278-B19F-9B9E1AE59765}" type="presOf" srcId="{D4698800-A858-440F-8FE7-EFA09B566E4A}" destId="{15552959-D975-4049-A364-0CBA684CCB0F}" srcOrd="0" destOrd="0" presId="urn:microsoft.com/office/officeart/2018/2/layout/IconVerticalSolidList"/>
    <dgm:cxn modelId="{43BEC8FB-4892-43C5-A354-BE184A0A72DC}" type="presOf" srcId="{EBD072ED-E1B6-4C00-9447-1A661F7178C1}" destId="{45A7F91B-234A-453C-AF11-ABDAA2578A4E}" srcOrd="0" destOrd="0" presId="urn:microsoft.com/office/officeart/2018/2/layout/IconVerticalSolidList"/>
    <dgm:cxn modelId="{B27F41DE-7E2C-4202-83E6-88CF5E19F336}" type="presParOf" srcId="{45A7F91B-234A-453C-AF11-ABDAA2578A4E}" destId="{4815D552-45AE-4369-B1BF-D86E3F09E749}" srcOrd="0" destOrd="0" presId="urn:microsoft.com/office/officeart/2018/2/layout/IconVerticalSolidList"/>
    <dgm:cxn modelId="{1B0342C6-8BDF-4333-8631-6BA159111003}" type="presParOf" srcId="{4815D552-45AE-4369-B1BF-D86E3F09E749}" destId="{6CC81134-1E05-40F6-9C3E-93D01624F19E}" srcOrd="0" destOrd="0" presId="urn:microsoft.com/office/officeart/2018/2/layout/IconVerticalSolidList"/>
    <dgm:cxn modelId="{534DC4B9-49FF-455D-8C26-670417FC63E1}" type="presParOf" srcId="{4815D552-45AE-4369-B1BF-D86E3F09E749}" destId="{57A20E9E-A8D9-485C-BC2E-5180AF8D054E}" srcOrd="1" destOrd="0" presId="urn:microsoft.com/office/officeart/2018/2/layout/IconVerticalSolidList"/>
    <dgm:cxn modelId="{46D470DE-79EB-482E-A0BD-402C8DE2F035}" type="presParOf" srcId="{4815D552-45AE-4369-B1BF-D86E3F09E749}" destId="{F075CB5B-00EA-436A-A500-6B62A4BE6FBD}" srcOrd="2" destOrd="0" presId="urn:microsoft.com/office/officeart/2018/2/layout/IconVerticalSolidList"/>
    <dgm:cxn modelId="{395E0A2F-3CCA-4A24-A716-01E60E0F6097}" type="presParOf" srcId="{4815D552-45AE-4369-B1BF-D86E3F09E749}" destId="{F86A1065-F746-4B85-A337-3F17CF388B3B}" srcOrd="3" destOrd="0" presId="urn:microsoft.com/office/officeart/2018/2/layout/IconVerticalSolidList"/>
    <dgm:cxn modelId="{AC92659A-86B0-490D-B1A4-9455A49CD5A6}" type="presParOf" srcId="{45A7F91B-234A-453C-AF11-ABDAA2578A4E}" destId="{BFC864D3-9176-4B59-B49F-FD382D52BE4B}" srcOrd="1" destOrd="0" presId="urn:microsoft.com/office/officeart/2018/2/layout/IconVerticalSolidList"/>
    <dgm:cxn modelId="{139AAB23-C14D-4500-9898-42600B324A25}" type="presParOf" srcId="{45A7F91B-234A-453C-AF11-ABDAA2578A4E}" destId="{C8FC2517-3F4F-4092-A6B3-625A73C57219}" srcOrd="2" destOrd="0" presId="urn:microsoft.com/office/officeart/2018/2/layout/IconVerticalSolidList"/>
    <dgm:cxn modelId="{6DECEF4E-B8F4-4C73-864D-A4B0BC4C3880}" type="presParOf" srcId="{C8FC2517-3F4F-4092-A6B3-625A73C57219}" destId="{0BFF620E-DBE7-4A90-8353-9BCDF1841CCA}" srcOrd="0" destOrd="0" presId="urn:microsoft.com/office/officeart/2018/2/layout/IconVerticalSolidList"/>
    <dgm:cxn modelId="{B5467CAF-3A09-4E9D-8351-215C24544066}" type="presParOf" srcId="{C8FC2517-3F4F-4092-A6B3-625A73C57219}" destId="{C69A8DC7-A23C-4F1D-86D2-43C2BE0078C0}" srcOrd="1" destOrd="0" presId="urn:microsoft.com/office/officeart/2018/2/layout/IconVerticalSolidList"/>
    <dgm:cxn modelId="{4024215E-5437-4ECE-95C9-9DC9117B7D08}" type="presParOf" srcId="{C8FC2517-3F4F-4092-A6B3-625A73C57219}" destId="{D2D31AA9-9AE0-4452-9085-B7C1F4B859AB}" srcOrd="2" destOrd="0" presId="urn:microsoft.com/office/officeart/2018/2/layout/IconVerticalSolidList"/>
    <dgm:cxn modelId="{1FB9EE3E-1C07-4C04-904D-D885C97B48B5}" type="presParOf" srcId="{C8FC2517-3F4F-4092-A6B3-625A73C57219}" destId="{15552959-D975-4049-A364-0CBA684CCB0F}" srcOrd="3" destOrd="0" presId="urn:microsoft.com/office/officeart/2018/2/layout/IconVerticalSolidList"/>
    <dgm:cxn modelId="{558C3465-4C67-463B-9144-AE56A5557732}" type="presParOf" srcId="{45A7F91B-234A-453C-AF11-ABDAA2578A4E}" destId="{6375FA7B-DA45-44D0-8AED-B555EA3ED965}" srcOrd="3" destOrd="0" presId="urn:microsoft.com/office/officeart/2018/2/layout/IconVerticalSolidList"/>
    <dgm:cxn modelId="{BAD69CC6-5270-4A64-89E7-5E0C31453026}" type="presParOf" srcId="{45A7F91B-234A-453C-AF11-ABDAA2578A4E}" destId="{39FBA428-37CA-4733-8B48-DD78C3A5CCA8}" srcOrd="4" destOrd="0" presId="urn:microsoft.com/office/officeart/2018/2/layout/IconVerticalSolidList"/>
    <dgm:cxn modelId="{779072B1-8612-4832-AED1-B9F45296BE96}" type="presParOf" srcId="{39FBA428-37CA-4733-8B48-DD78C3A5CCA8}" destId="{3A040287-3665-4754-8C07-1C1D2289EE55}" srcOrd="0" destOrd="0" presId="urn:microsoft.com/office/officeart/2018/2/layout/IconVerticalSolidList"/>
    <dgm:cxn modelId="{E8FB1F69-B18A-49E8-8177-816629ABEA5D}" type="presParOf" srcId="{39FBA428-37CA-4733-8B48-DD78C3A5CCA8}" destId="{1C35786E-8E65-4BFA-B082-D05A5C2097BA}" srcOrd="1" destOrd="0" presId="urn:microsoft.com/office/officeart/2018/2/layout/IconVerticalSolidList"/>
    <dgm:cxn modelId="{A7E310A2-358D-4377-958B-C2124DB158D8}" type="presParOf" srcId="{39FBA428-37CA-4733-8B48-DD78C3A5CCA8}" destId="{D9495CF2-2144-4F7F-B63F-C2FF7A8C0679}" srcOrd="2" destOrd="0" presId="urn:microsoft.com/office/officeart/2018/2/layout/IconVerticalSolidList"/>
    <dgm:cxn modelId="{AE65933C-9DDE-48CB-939C-D112E9848C78}" type="presParOf" srcId="{39FBA428-37CA-4733-8B48-DD78C3A5CCA8}" destId="{F7038FF6-CEA0-4E1E-BE64-916A2A7822EE}" srcOrd="3" destOrd="0" presId="urn:microsoft.com/office/officeart/2018/2/layout/IconVerticalSolidList"/>
    <dgm:cxn modelId="{CC870803-05A1-4711-898D-A904BE479F78}" type="presParOf" srcId="{45A7F91B-234A-453C-AF11-ABDAA2578A4E}" destId="{30C3378C-BBDB-4C9D-9F8D-853B8859E3BB}" srcOrd="5" destOrd="0" presId="urn:microsoft.com/office/officeart/2018/2/layout/IconVerticalSolidList"/>
    <dgm:cxn modelId="{F7D7D6C6-9A14-488C-BBEE-34C38A26D00A}" type="presParOf" srcId="{45A7F91B-234A-453C-AF11-ABDAA2578A4E}" destId="{0B2D8A3D-B846-41BA-A643-18326B4A2EC7}" srcOrd="6" destOrd="0" presId="urn:microsoft.com/office/officeart/2018/2/layout/IconVerticalSolidList"/>
    <dgm:cxn modelId="{E9D4BE54-5AC7-439F-8C0C-970188680DD7}" type="presParOf" srcId="{0B2D8A3D-B846-41BA-A643-18326B4A2EC7}" destId="{074875FE-3A17-4C1A-9974-7923F50F0BFA}" srcOrd="0" destOrd="0" presId="urn:microsoft.com/office/officeart/2018/2/layout/IconVerticalSolidList"/>
    <dgm:cxn modelId="{82928713-BC89-4ED7-85CC-8F1840EEEBE7}" type="presParOf" srcId="{0B2D8A3D-B846-41BA-A643-18326B4A2EC7}" destId="{043CCBE8-AA7A-4AF3-9EE0-37D0F8FE1A11}" srcOrd="1" destOrd="0" presId="urn:microsoft.com/office/officeart/2018/2/layout/IconVerticalSolidList"/>
    <dgm:cxn modelId="{EE3C390C-DAFC-410B-9BEA-A6AA868036B1}" type="presParOf" srcId="{0B2D8A3D-B846-41BA-A643-18326B4A2EC7}" destId="{D7F96087-8964-4C73-93E1-1752328AEF34}" srcOrd="2" destOrd="0" presId="urn:microsoft.com/office/officeart/2018/2/layout/IconVerticalSolidList"/>
    <dgm:cxn modelId="{43E667F8-5FBC-4B14-9D53-1DBEFEB1CC27}" type="presParOf" srcId="{0B2D8A3D-B846-41BA-A643-18326B4A2EC7}" destId="{7EBF35BE-B229-468A-B35A-D656FA9036B8}" srcOrd="3" destOrd="0" presId="urn:microsoft.com/office/officeart/2018/2/layout/IconVerticalSolidList"/>
    <dgm:cxn modelId="{408DF95A-F9D1-42F3-A38A-5363E9FA0A59}" type="presParOf" srcId="{45A7F91B-234A-453C-AF11-ABDAA2578A4E}" destId="{C0F835E0-998C-4B69-BFDD-F96E124B9D13}" srcOrd="7" destOrd="0" presId="urn:microsoft.com/office/officeart/2018/2/layout/IconVerticalSolidList"/>
    <dgm:cxn modelId="{CAF4059F-32CD-49BE-9854-09480D509518}" type="presParOf" srcId="{45A7F91B-234A-453C-AF11-ABDAA2578A4E}" destId="{143672DA-07D9-4B1C-A282-9FFDACA8AB83}" srcOrd="8" destOrd="0" presId="urn:microsoft.com/office/officeart/2018/2/layout/IconVerticalSolidList"/>
    <dgm:cxn modelId="{43FEB512-315A-4EA3-8773-2A4379980DEE}" type="presParOf" srcId="{143672DA-07D9-4B1C-A282-9FFDACA8AB83}" destId="{FFCF036D-F28C-464D-99E8-4E03BA25463C}" srcOrd="0" destOrd="0" presId="urn:microsoft.com/office/officeart/2018/2/layout/IconVerticalSolidList"/>
    <dgm:cxn modelId="{E6E90BD2-F5AA-4884-8129-EFBA7E4DC779}" type="presParOf" srcId="{143672DA-07D9-4B1C-A282-9FFDACA8AB83}" destId="{87FEF721-4C08-4D94-AF4C-BA0E5B8BD4CE}" srcOrd="1" destOrd="0" presId="urn:microsoft.com/office/officeart/2018/2/layout/IconVerticalSolidList"/>
    <dgm:cxn modelId="{C4BFD0FA-2E4C-46A8-95E0-092E36EC0B4F}" type="presParOf" srcId="{143672DA-07D9-4B1C-A282-9FFDACA8AB83}" destId="{8B852516-28B6-4DD1-8E88-463F1B9D77F7}" srcOrd="2" destOrd="0" presId="urn:microsoft.com/office/officeart/2018/2/layout/IconVerticalSolidList"/>
    <dgm:cxn modelId="{316BFA31-E9B8-4E6D-9D89-64AAB72119FB}" type="presParOf" srcId="{143672DA-07D9-4B1C-A282-9FFDACA8AB83}" destId="{5B442F78-17CE-46B8-887D-8528851166E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CC7DB2D-6E7C-4802-82D3-0CCB3EB3F783}" type="doc">
      <dgm:prSet loTypeId="urn:microsoft.com/office/officeart/2005/8/layout/hierarchy1" loCatId="hierarchy" qsTypeId="urn:microsoft.com/office/officeart/2005/8/quickstyle/3d2" qsCatId="3D" csTypeId="urn:microsoft.com/office/officeart/2005/8/colors/accent6_2" csCatId="accent6"/>
      <dgm:spPr/>
      <dgm:t>
        <a:bodyPr/>
        <a:lstStyle/>
        <a:p>
          <a:endParaRPr lang="en-US"/>
        </a:p>
      </dgm:t>
    </dgm:pt>
    <dgm:pt modelId="{BE0593DF-6D1C-4A3F-83BD-C6148F79F68A}">
      <dgm:prSet/>
      <dgm:spPr/>
      <dgm:t>
        <a:bodyPr/>
        <a:lstStyle/>
        <a:p>
          <a:r>
            <a:rPr lang="en-IN"/>
            <a:t>In conclusion, the utilization of Language Models (LLMs) for PDF analysis opens up a plethora of possibilities across diverse domains. The ability of LLMs, such as GPT-3, to understand and generate human-like text allows for sophisticated processing of PDF content. From information extraction to document summarization, question answering, and beyond, the applications are extensive.</a:t>
          </a:r>
          <a:endParaRPr lang="en-US"/>
        </a:p>
      </dgm:t>
    </dgm:pt>
    <dgm:pt modelId="{32A32CCD-6515-42D6-B509-35D2E2B8B3F3}" type="parTrans" cxnId="{FDB39D40-8991-48BC-97EB-27B384232451}">
      <dgm:prSet/>
      <dgm:spPr/>
      <dgm:t>
        <a:bodyPr/>
        <a:lstStyle/>
        <a:p>
          <a:endParaRPr lang="en-US"/>
        </a:p>
      </dgm:t>
    </dgm:pt>
    <dgm:pt modelId="{568E3711-8E06-4B3A-B284-15F23B9CEBE4}" type="sibTrans" cxnId="{FDB39D40-8991-48BC-97EB-27B384232451}">
      <dgm:prSet/>
      <dgm:spPr/>
      <dgm:t>
        <a:bodyPr/>
        <a:lstStyle/>
        <a:p>
          <a:endParaRPr lang="en-US"/>
        </a:p>
      </dgm:t>
    </dgm:pt>
    <dgm:pt modelId="{BF63C2BB-502A-4B5C-AA9B-DE7441715EFA}">
      <dgm:prSet/>
      <dgm:spPr/>
      <dgm:t>
        <a:bodyPr/>
        <a:lstStyle/>
        <a:p>
          <a:r>
            <a:rPr lang="en-IN"/>
            <a:t>The efficiency of LLMs in handling natural language enables streamlined workflows for tasks like legal document analysis, healthcare record summarization, and financial document scrutiny. The technology proves valuable in industries ranging from legal and healthcare to finance and education, providing solutions for tasks that traditionally required extensive manual effort.</a:t>
          </a:r>
          <a:endParaRPr lang="en-US"/>
        </a:p>
      </dgm:t>
    </dgm:pt>
    <dgm:pt modelId="{0FCDE623-D721-4CBD-8E2D-1821B2D0F362}" type="parTrans" cxnId="{DFC46797-312D-4F08-A563-F22E6EEF5182}">
      <dgm:prSet/>
      <dgm:spPr/>
      <dgm:t>
        <a:bodyPr/>
        <a:lstStyle/>
        <a:p>
          <a:endParaRPr lang="en-US"/>
        </a:p>
      </dgm:t>
    </dgm:pt>
    <dgm:pt modelId="{E4DE4D39-33C0-4804-9B48-FCC64DEDD39E}" type="sibTrans" cxnId="{DFC46797-312D-4F08-A563-F22E6EEF5182}">
      <dgm:prSet/>
      <dgm:spPr/>
      <dgm:t>
        <a:bodyPr/>
        <a:lstStyle/>
        <a:p>
          <a:endParaRPr lang="en-US"/>
        </a:p>
      </dgm:t>
    </dgm:pt>
    <dgm:pt modelId="{C02D22C7-4FDA-4A88-9933-2B39B2D7E7ED}" type="pres">
      <dgm:prSet presAssocID="{5CC7DB2D-6E7C-4802-82D3-0CCB3EB3F783}" presName="hierChild1" presStyleCnt="0">
        <dgm:presLayoutVars>
          <dgm:chPref val="1"/>
          <dgm:dir/>
          <dgm:animOne val="branch"/>
          <dgm:animLvl val="lvl"/>
          <dgm:resizeHandles/>
        </dgm:presLayoutVars>
      </dgm:prSet>
      <dgm:spPr/>
    </dgm:pt>
    <dgm:pt modelId="{D41B7499-16ED-48A1-A3E9-6C1966B5984C}" type="pres">
      <dgm:prSet presAssocID="{BE0593DF-6D1C-4A3F-83BD-C6148F79F68A}" presName="hierRoot1" presStyleCnt="0"/>
      <dgm:spPr/>
    </dgm:pt>
    <dgm:pt modelId="{64555FB0-9734-4894-8F3D-588F06AC2253}" type="pres">
      <dgm:prSet presAssocID="{BE0593DF-6D1C-4A3F-83BD-C6148F79F68A}" presName="composite" presStyleCnt="0"/>
      <dgm:spPr/>
    </dgm:pt>
    <dgm:pt modelId="{7238F62F-7CA9-4153-BC18-2C6366E12B61}" type="pres">
      <dgm:prSet presAssocID="{BE0593DF-6D1C-4A3F-83BD-C6148F79F68A}" presName="background" presStyleLbl="node0" presStyleIdx="0" presStyleCnt="2"/>
      <dgm:spPr>
        <a:solidFill>
          <a:srgbClr val="85C5C7"/>
        </a:solidFill>
        <a:ln>
          <a:solidFill>
            <a:schemeClr val="tx2">
              <a:lumMod val="50000"/>
              <a:lumOff val="50000"/>
            </a:schemeClr>
          </a:solidFill>
        </a:ln>
      </dgm:spPr>
    </dgm:pt>
    <dgm:pt modelId="{50F5F4CA-91E0-4FA2-9E1F-31346D545A01}" type="pres">
      <dgm:prSet presAssocID="{BE0593DF-6D1C-4A3F-83BD-C6148F79F68A}" presName="text" presStyleLbl="fgAcc0" presStyleIdx="0" presStyleCnt="2">
        <dgm:presLayoutVars>
          <dgm:chPref val="3"/>
        </dgm:presLayoutVars>
      </dgm:prSet>
      <dgm:spPr/>
    </dgm:pt>
    <dgm:pt modelId="{6B953250-BC78-4436-A89F-F4A2AE10BBD5}" type="pres">
      <dgm:prSet presAssocID="{BE0593DF-6D1C-4A3F-83BD-C6148F79F68A}" presName="hierChild2" presStyleCnt="0"/>
      <dgm:spPr/>
    </dgm:pt>
    <dgm:pt modelId="{C5B37E12-8B29-4ED1-94AA-0442E2B0889F}" type="pres">
      <dgm:prSet presAssocID="{BF63C2BB-502A-4B5C-AA9B-DE7441715EFA}" presName="hierRoot1" presStyleCnt="0"/>
      <dgm:spPr/>
    </dgm:pt>
    <dgm:pt modelId="{8C26EF60-DCD2-4C56-BCAF-16403D92B221}" type="pres">
      <dgm:prSet presAssocID="{BF63C2BB-502A-4B5C-AA9B-DE7441715EFA}" presName="composite" presStyleCnt="0"/>
      <dgm:spPr/>
    </dgm:pt>
    <dgm:pt modelId="{1591A5C2-1B5B-4850-9576-C0AB846BD15E}" type="pres">
      <dgm:prSet presAssocID="{BF63C2BB-502A-4B5C-AA9B-DE7441715EFA}" presName="background" presStyleLbl="node0" presStyleIdx="1" presStyleCnt="2"/>
      <dgm:spPr>
        <a:solidFill>
          <a:srgbClr val="85C5C7"/>
        </a:solidFill>
        <a:ln>
          <a:solidFill>
            <a:schemeClr val="tx2">
              <a:lumMod val="50000"/>
              <a:lumOff val="50000"/>
            </a:schemeClr>
          </a:solidFill>
        </a:ln>
      </dgm:spPr>
    </dgm:pt>
    <dgm:pt modelId="{A9337495-A455-4296-9EB6-A98A04B77F72}" type="pres">
      <dgm:prSet presAssocID="{BF63C2BB-502A-4B5C-AA9B-DE7441715EFA}" presName="text" presStyleLbl="fgAcc0" presStyleIdx="1" presStyleCnt="2">
        <dgm:presLayoutVars>
          <dgm:chPref val="3"/>
        </dgm:presLayoutVars>
      </dgm:prSet>
      <dgm:spPr/>
    </dgm:pt>
    <dgm:pt modelId="{88085707-F77A-4FC2-95A6-372482320823}" type="pres">
      <dgm:prSet presAssocID="{BF63C2BB-502A-4B5C-AA9B-DE7441715EFA}" presName="hierChild2" presStyleCnt="0"/>
      <dgm:spPr/>
    </dgm:pt>
  </dgm:ptLst>
  <dgm:cxnLst>
    <dgm:cxn modelId="{FDB39D40-8991-48BC-97EB-27B384232451}" srcId="{5CC7DB2D-6E7C-4802-82D3-0CCB3EB3F783}" destId="{BE0593DF-6D1C-4A3F-83BD-C6148F79F68A}" srcOrd="0" destOrd="0" parTransId="{32A32CCD-6515-42D6-B509-35D2E2B8B3F3}" sibTransId="{568E3711-8E06-4B3A-B284-15F23B9CEBE4}"/>
    <dgm:cxn modelId="{951E1A57-C22A-4D80-8298-7E15AF291863}" type="presOf" srcId="{BF63C2BB-502A-4B5C-AA9B-DE7441715EFA}" destId="{A9337495-A455-4296-9EB6-A98A04B77F72}" srcOrd="0" destOrd="0" presId="urn:microsoft.com/office/officeart/2005/8/layout/hierarchy1"/>
    <dgm:cxn modelId="{B4591B7A-B9D4-4575-A4E2-C1DCAF887701}" type="presOf" srcId="{BE0593DF-6D1C-4A3F-83BD-C6148F79F68A}" destId="{50F5F4CA-91E0-4FA2-9E1F-31346D545A01}" srcOrd="0" destOrd="0" presId="urn:microsoft.com/office/officeart/2005/8/layout/hierarchy1"/>
    <dgm:cxn modelId="{DFC46797-312D-4F08-A563-F22E6EEF5182}" srcId="{5CC7DB2D-6E7C-4802-82D3-0CCB3EB3F783}" destId="{BF63C2BB-502A-4B5C-AA9B-DE7441715EFA}" srcOrd="1" destOrd="0" parTransId="{0FCDE623-D721-4CBD-8E2D-1821B2D0F362}" sibTransId="{E4DE4D39-33C0-4804-9B48-FCC64DEDD39E}"/>
    <dgm:cxn modelId="{B11BF1D9-A713-4162-928F-0C99A96517A1}" type="presOf" srcId="{5CC7DB2D-6E7C-4802-82D3-0CCB3EB3F783}" destId="{C02D22C7-4FDA-4A88-9933-2B39B2D7E7ED}" srcOrd="0" destOrd="0" presId="urn:microsoft.com/office/officeart/2005/8/layout/hierarchy1"/>
    <dgm:cxn modelId="{507A8421-E729-4A93-8C4C-8ADB358AAB15}" type="presParOf" srcId="{C02D22C7-4FDA-4A88-9933-2B39B2D7E7ED}" destId="{D41B7499-16ED-48A1-A3E9-6C1966B5984C}" srcOrd="0" destOrd="0" presId="urn:microsoft.com/office/officeart/2005/8/layout/hierarchy1"/>
    <dgm:cxn modelId="{C5AB9B4B-B463-448C-A076-254D1DFFF3C4}" type="presParOf" srcId="{D41B7499-16ED-48A1-A3E9-6C1966B5984C}" destId="{64555FB0-9734-4894-8F3D-588F06AC2253}" srcOrd="0" destOrd="0" presId="urn:microsoft.com/office/officeart/2005/8/layout/hierarchy1"/>
    <dgm:cxn modelId="{23F882DF-50BF-46B3-945E-0C5D6A8B8D7D}" type="presParOf" srcId="{64555FB0-9734-4894-8F3D-588F06AC2253}" destId="{7238F62F-7CA9-4153-BC18-2C6366E12B61}" srcOrd="0" destOrd="0" presId="urn:microsoft.com/office/officeart/2005/8/layout/hierarchy1"/>
    <dgm:cxn modelId="{9844B8BF-F8B8-445C-A696-6B4CD5377467}" type="presParOf" srcId="{64555FB0-9734-4894-8F3D-588F06AC2253}" destId="{50F5F4CA-91E0-4FA2-9E1F-31346D545A01}" srcOrd="1" destOrd="0" presId="urn:microsoft.com/office/officeart/2005/8/layout/hierarchy1"/>
    <dgm:cxn modelId="{082B0246-0B55-462C-B3BA-10E7025948D9}" type="presParOf" srcId="{D41B7499-16ED-48A1-A3E9-6C1966B5984C}" destId="{6B953250-BC78-4436-A89F-F4A2AE10BBD5}" srcOrd="1" destOrd="0" presId="urn:microsoft.com/office/officeart/2005/8/layout/hierarchy1"/>
    <dgm:cxn modelId="{5CAF78AF-C8C3-487C-B72B-98244EA79628}" type="presParOf" srcId="{C02D22C7-4FDA-4A88-9933-2B39B2D7E7ED}" destId="{C5B37E12-8B29-4ED1-94AA-0442E2B0889F}" srcOrd="1" destOrd="0" presId="urn:microsoft.com/office/officeart/2005/8/layout/hierarchy1"/>
    <dgm:cxn modelId="{364CA6F3-FCC1-4FB9-BDA4-B3DBD3E018CD}" type="presParOf" srcId="{C5B37E12-8B29-4ED1-94AA-0442E2B0889F}" destId="{8C26EF60-DCD2-4C56-BCAF-16403D92B221}" srcOrd="0" destOrd="0" presId="urn:microsoft.com/office/officeart/2005/8/layout/hierarchy1"/>
    <dgm:cxn modelId="{3E72082A-37EA-4033-8305-A68A402D305E}" type="presParOf" srcId="{8C26EF60-DCD2-4C56-BCAF-16403D92B221}" destId="{1591A5C2-1B5B-4850-9576-C0AB846BD15E}" srcOrd="0" destOrd="0" presId="urn:microsoft.com/office/officeart/2005/8/layout/hierarchy1"/>
    <dgm:cxn modelId="{3E5D4F33-3719-4DAE-B3FB-17290C461556}" type="presParOf" srcId="{8C26EF60-DCD2-4C56-BCAF-16403D92B221}" destId="{A9337495-A455-4296-9EB6-A98A04B77F72}" srcOrd="1" destOrd="0" presId="urn:microsoft.com/office/officeart/2005/8/layout/hierarchy1"/>
    <dgm:cxn modelId="{A255B650-EDAD-45F5-9E40-E5C01A15DDCF}" type="presParOf" srcId="{C5B37E12-8B29-4ED1-94AA-0442E2B0889F}" destId="{88085707-F77A-4FC2-95A6-37248232082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97094B-37B8-4D6E-9DC8-2948F47DCB1A}">
      <dsp:nvSpPr>
        <dsp:cNvPr id="0" name=""/>
        <dsp:cNvSpPr/>
      </dsp:nvSpPr>
      <dsp:spPr>
        <a:xfrm>
          <a:off x="42546" y="461100"/>
          <a:ext cx="892542" cy="892542"/>
        </a:xfrm>
        <a:prstGeom prst="ellipse">
          <a:avLst/>
        </a:prstGeom>
        <a:solidFill>
          <a:srgbClr val="85C5C7"/>
        </a:solidFill>
        <a:ln>
          <a:noFill/>
        </a:ln>
        <a:effectLst>
          <a:outerShdw blurRad="50800" dist="38100" dir="5400000" algn="t" rotWithShape="0">
            <a:prstClr val="black">
              <a:alpha val="40000"/>
            </a:prstClr>
          </a:outerShdw>
        </a:effectLst>
      </dsp:spPr>
      <dsp:style>
        <a:lnRef idx="0">
          <a:scrgbClr r="0" g="0" b="0"/>
        </a:lnRef>
        <a:fillRef idx="1">
          <a:scrgbClr r="0" g="0" b="0"/>
        </a:fillRef>
        <a:effectRef idx="0">
          <a:scrgbClr r="0" g="0" b="0"/>
        </a:effectRef>
        <a:fontRef idx="minor"/>
      </dsp:style>
    </dsp:sp>
    <dsp:sp modelId="{3506C586-5585-4F2B-9B19-113EF6C0BE5A}">
      <dsp:nvSpPr>
        <dsp:cNvPr id="0" name=""/>
        <dsp:cNvSpPr/>
      </dsp:nvSpPr>
      <dsp:spPr>
        <a:xfrm>
          <a:off x="229980" y="648534"/>
          <a:ext cx="517674" cy="5176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4BD417B6-3B41-420C-9B6C-2953867460DE}">
      <dsp:nvSpPr>
        <dsp:cNvPr id="0" name=""/>
        <dsp:cNvSpPr/>
      </dsp:nvSpPr>
      <dsp:spPr>
        <a:xfrm>
          <a:off x="1126347" y="461100"/>
          <a:ext cx="2103849" cy="892542"/>
        </a:xfrm>
        <a:prstGeom prst="rect">
          <a:avLst/>
        </a:prstGeom>
        <a:noFill/>
        <a:ln>
          <a:noFill/>
        </a:ln>
        <a:effectLst>
          <a:outerShdw blurRad="50800" dist="38100" dir="5400000" algn="t" rotWithShape="0">
            <a:prstClr val="black">
              <a:alpha val="40000"/>
            </a:prstClr>
          </a:outerShdw>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a:t>INTRODUCTION</a:t>
          </a:r>
        </a:p>
      </dsp:txBody>
      <dsp:txXfrm>
        <a:off x="1126347" y="461100"/>
        <a:ext cx="2103849" cy="892542"/>
      </dsp:txXfrm>
    </dsp:sp>
    <dsp:sp modelId="{2F53F2DC-5283-44C2-92B6-15611E5BF7B5}">
      <dsp:nvSpPr>
        <dsp:cNvPr id="0" name=""/>
        <dsp:cNvSpPr/>
      </dsp:nvSpPr>
      <dsp:spPr>
        <a:xfrm>
          <a:off x="3596777" y="461100"/>
          <a:ext cx="892542" cy="892542"/>
        </a:xfrm>
        <a:prstGeom prst="ellipse">
          <a:avLst/>
        </a:prstGeom>
        <a:solidFill>
          <a:srgbClr val="85C5C7"/>
        </a:solidFill>
        <a:ln>
          <a:noFill/>
        </a:ln>
        <a:effectLst>
          <a:outerShdw blurRad="50800" dist="38100" dir="5400000" algn="t" rotWithShape="0">
            <a:prstClr val="black">
              <a:alpha val="40000"/>
            </a:prstClr>
          </a:outerShdw>
        </a:effectLst>
      </dsp:spPr>
      <dsp:style>
        <a:lnRef idx="0">
          <a:scrgbClr r="0" g="0" b="0"/>
        </a:lnRef>
        <a:fillRef idx="1">
          <a:scrgbClr r="0" g="0" b="0"/>
        </a:fillRef>
        <a:effectRef idx="0">
          <a:scrgbClr r="0" g="0" b="0"/>
        </a:effectRef>
        <a:fontRef idx="minor"/>
      </dsp:style>
    </dsp:sp>
    <dsp:sp modelId="{75B5E6E4-4F33-421A-AD19-213E0B85D5EA}">
      <dsp:nvSpPr>
        <dsp:cNvPr id="0" name=""/>
        <dsp:cNvSpPr/>
      </dsp:nvSpPr>
      <dsp:spPr>
        <a:xfrm>
          <a:off x="3784211" y="648534"/>
          <a:ext cx="517674" cy="5176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62E8EBD2-60EC-4736-AC82-8D917F80E370}">
      <dsp:nvSpPr>
        <dsp:cNvPr id="0" name=""/>
        <dsp:cNvSpPr/>
      </dsp:nvSpPr>
      <dsp:spPr>
        <a:xfrm>
          <a:off x="4680578" y="461100"/>
          <a:ext cx="2103849" cy="892542"/>
        </a:xfrm>
        <a:prstGeom prst="rect">
          <a:avLst/>
        </a:prstGeom>
        <a:noFill/>
        <a:ln>
          <a:noFill/>
        </a:ln>
        <a:effectLst>
          <a:outerShdw blurRad="50800" dist="38100" dir="5400000" algn="t" rotWithShape="0">
            <a:prstClr val="black">
              <a:alpha val="40000"/>
            </a:prstClr>
          </a:outerShdw>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a:t>WORKING</a:t>
          </a:r>
        </a:p>
      </dsp:txBody>
      <dsp:txXfrm>
        <a:off x="4680578" y="461100"/>
        <a:ext cx="2103849" cy="892542"/>
      </dsp:txXfrm>
    </dsp:sp>
    <dsp:sp modelId="{117D25F1-6579-490B-9C03-C17020A3B55C}">
      <dsp:nvSpPr>
        <dsp:cNvPr id="0" name=""/>
        <dsp:cNvSpPr/>
      </dsp:nvSpPr>
      <dsp:spPr>
        <a:xfrm>
          <a:off x="7151007" y="461100"/>
          <a:ext cx="892542" cy="892542"/>
        </a:xfrm>
        <a:prstGeom prst="ellipse">
          <a:avLst/>
        </a:prstGeom>
        <a:solidFill>
          <a:srgbClr val="85C5C7"/>
        </a:solidFill>
        <a:ln>
          <a:noFill/>
        </a:ln>
        <a:effectLst>
          <a:outerShdw blurRad="50800" dist="38100" dir="5400000" algn="t" rotWithShape="0">
            <a:prstClr val="black">
              <a:alpha val="40000"/>
            </a:prstClr>
          </a:outerShdw>
        </a:effectLst>
      </dsp:spPr>
      <dsp:style>
        <a:lnRef idx="0">
          <a:scrgbClr r="0" g="0" b="0"/>
        </a:lnRef>
        <a:fillRef idx="1">
          <a:scrgbClr r="0" g="0" b="0"/>
        </a:fillRef>
        <a:effectRef idx="0">
          <a:scrgbClr r="0" g="0" b="0"/>
        </a:effectRef>
        <a:fontRef idx="minor"/>
      </dsp:style>
    </dsp:sp>
    <dsp:sp modelId="{368E048B-B53C-4D51-AFF1-C1FC24330143}">
      <dsp:nvSpPr>
        <dsp:cNvPr id="0" name=""/>
        <dsp:cNvSpPr/>
      </dsp:nvSpPr>
      <dsp:spPr>
        <a:xfrm>
          <a:off x="7338441" y="648534"/>
          <a:ext cx="517674" cy="5176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31FB1F9A-6232-4AEE-8095-E2DBF4F50E90}">
      <dsp:nvSpPr>
        <dsp:cNvPr id="0" name=""/>
        <dsp:cNvSpPr/>
      </dsp:nvSpPr>
      <dsp:spPr>
        <a:xfrm>
          <a:off x="8234808" y="461100"/>
          <a:ext cx="2103849" cy="892542"/>
        </a:xfrm>
        <a:prstGeom prst="rect">
          <a:avLst/>
        </a:prstGeom>
        <a:noFill/>
        <a:ln>
          <a:noFill/>
        </a:ln>
        <a:effectLst>
          <a:outerShdw blurRad="50800" dist="38100" dir="5400000" algn="t" rotWithShape="0">
            <a:prstClr val="black">
              <a:alpha val="40000"/>
            </a:prstClr>
          </a:outerShdw>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a:t>TECHNOLOGIES</a:t>
          </a:r>
        </a:p>
      </dsp:txBody>
      <dsp:txXfrm>
        <a:off x="8234808" y="461100"/>
        <a:ext cx="2103849" cy="892542"/>
      </dsp:txXfrm>
    </dsp:sp>
    <dsp:sp modelId="{8DEFD774-4D23-44E9-A907-F78CFC9FA9D9}">
      <dsp:nvSpPr>
        <dsp:cNvPr id="0" name=""/>
        <dsp:cNvSpPr/>
      </dsp:nvSpPr>
      <dsp:spPr>
        <a:xfrm>
          <a:off x="42546" y="1908146"/>
          <a:ext cx="892542" cy="892542"/>
        </a:xfrm>
        <a:prstGeom prst="ellipse">
          <a:avLst/>
        </a:prstGeom>
        <a:solidFill>
          <a:srgbClr val="85C5C7"/>
        </a:solidFill>
        <a:ln>
          <a:noFill/>
        </a:ln>
        <a:effectLst>
          <a:outerShdw blurRad="50800" dist="38100" dir="5400000" algn="t" rotWithShape="0">
            <a:prstClr val="black">
              <a:alpha val="40000"/>
            </a:prstClr>
          </a:outerShdw>
        </a:effectLst>
      </dsp:spPr>
      <dsp:style>
        <a:lnRef idx="0">
          <a:scrgbClr r="0" g="0" b="0"/>
        </a:lnRef>
        <a:fillRef idx="1">
          <a:scrgbClr r="0" g="0" b="0"/>
        </a:fillRef>
        <a:effectRef idx="0">
          <a:scrgbClr r="0" g="0" b="0"/>
        </a:effectRef>
        <a:fontRef idx="minor"/>
      </dsp:style>
    </dsp:sp>
    <dsp:sp modelId="{52D2AED8-C0D0-4CE4-8A9C-C03C4DA72475}">
      <dsp:nvSpPr>
        <dsp:cNvPr id="0" name=""/>
        <dsp:cNvSpPr/>
      </dsp:nvSpPr>
      <dsp:spPr>
        <a:xfrm>
          <a:off x="229980" y="2095580"/>
          <a:ext cx="517674" cy="5176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B3BCEDF6-94F4-4123-A847-CDFE2020459F}">
      <dsp:nvSpPr>
        <dsp:cNvPr id="0" name=""/>
        <dsp:cNvSpPr/>
      </dsp:nvSpPr>
      <dsp:spPr>
        <a:xfrm>
          <a:off x="1126347" y="1908146"/>
          <a:ext cx="2103849" cy="892542"/>
        </a:xfrm>
        <a:prstGeom prst="rect">
          <a:avLst/>
        </a:prstGeom>
        <a:noFill/>
        <a:ln>
          <a:noFill/>
        </a:ln>
        <a:effectLst>
          <a:outerShdw blurRad="50800" dist="38100" dir="5400000" algn="t" rotWithShape="0">
            <a:prstClr val="black">
              <a:alpha val="40000"/>
            </a:prstClr>
          </a:outerShdw>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a:t>TOOLS</a:t>
          </a:r>
        </a:p>
      </dsp:txBody>
      <dsp:txXfrm>
        <a:off x="1126347" y="1908146"/>
        <a:ext cx="2103849" cy="892542"/>
      </dsp:txXfrm>
    </dsp:sp>
    <dsp:sp modelId="{7C424D68-DB90-4CDF-A653-B471FE4AE230}">
      <dsp:nvSpPr>
        <dsp:cNvPr id="0" name=""/>
        <dsp:cNvSpPr/>
      </dsp:nvSpPr>
      <dsp:spPr>
        <a:xfrm>
          <a:off x="3596777" y="1908146"/>
          <a:ext cx="892542" cy="892542"/>
        </a:xfrm>
        <a:prstGeom prst="ellipse">
          <a:avLst/>
        </a:prstGeom>
        <a:solidFill>
          <a:srgbClr val="85C5C7"/>
        </a:solidFill>
        <a:ln>
          <a:noFill/>
        </a:ln>
        <a:effectLst>
          <a:outerShdw blurRad="50800" dist="38100" dir="5400000" algn="t" rotWithShape="0">
            <a:prstClr val="black">
              <a:alpha val="40000"/>
            </a:prstClr>
          </a:outerShdw>
        </a:effectLst>
      </dsp:spPr>
      <dsp:style>
        <a:lnRef idx="0">
          <a:scrgbClr r="0" g="0" b="0"/>
        </a:lnRef>
        <a:fillRef idx="1">
          <a:scrgbClr r="0" g="0" b="0"/>
        </a:fillRef>
        <a:effectRef idx="0">
          <a:scrgbClr r="0" g="0" b="0"/>
        </a:effectRef>
        <a:fontRef idx="minor"/>
      </dsp:style>
    </dsp:sp>
    <dsp:sp modelId="{1BC71CE6-34BB-479D-90EA-59ED0DCB4B3B}">
      <dsp:nvSpPr>
        <dsp:cNvPr id="0" name=""/>
        <dsp:cNvSpPr/>
      </dsp:nvSpPr>
      <dsp:spPr>
        <a:xfrm>
          <a:off x="3784211" y="2095580"/>
          <a:ext cx="517674" cy="5176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2A51A968-83F4-4448-8443-1420E0E43C08}">
      <dsp:nvSpPr>
        <dsp:cNvPr id="0" name=""/>
        <dsp:cNvSpPr/>
      </dsp:nvSpPr>
      <dsp:spPr>
        <a:xfrm>
          <a:off x="4680578" y="1908146"/>
          <a:ext cx="2103849" cy="892542"/>
        </a:xfrm>
        <a:prstGeom prst="rect">
          <a:avLst/>
        </a:prstGeom>
        <a:noFill/>
        <a:ln>
          <a:noFill/>
        </a:ln>
        <a:effectLst>
          <a:outerShdw blurRad="50800" dist="38100" dir="5400000" algn="t" rotWithShape="0">
            <a:prstClr val="black">
              <a:alpha val="40000"/>
            </a:prstClr>
          </a:outerShdw>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a:t>USE CASES</a:t>
          </a:r>
        </a:p>
      </dsp:txBody>
      <dsp:txXfrm>
        <a:off x="4680578" y="1908146"/>
        <a:ext cx="2103849" cy="892542"/>
      </dsp:txXfrm>
    </dsp:sp>
    <dsp:sp modelId="{E05DBE8A-069D-4034-A05A-1B897063EFC4}">
      <dsp:nvSpPr>
        <dsp:cNvPr id="0" name=""/>
        <dsp:cNvSpPr/>
      </dsp:nvSpPr>
      <dsp:spPr>
        <a:xfrm>
          <a:off x="7151007" y="1908146"/>
          <a:ext cx="892542" cy="892542"/>
        </a:xfrm>
        <a:prstGeom prst="ellipse">
          <a:avLst/>
        </a:prstGeom>
        <a:solidFill>
          <a:srgbClr val="85C5C7"/>
        </a:solidFill>
        <a:ln>
          <a:noFill/>
        </a:ln>
        <a:effectLst>
          <a:outerShdw blurRad="50800" dist="38100" dir="5400000" algn="t" rotWithShape="0">
            <a:prstClr val="black">
              <a:alpha val="40000"/>
            </a:prstClr>
          </a:outerShdw>
        </a:effectLst>
      </dsp:spPr>
      <dsp:style>
        <a:lnRef idx="0">
          <a:scrgbClr r="0" g="0" b="0"/>
        </a:lnRef>
        <a:fillRef idx="1">
          <a:scrgbClr r="0" g="0" b="0"/>
        </a:fillRef>
        <a:effectRef idx="0">
          <a:scrgbClr r="0" g="0" b="0"/>
        </a:effectRef>
        <a:fontRef idx="minor"/>
      </dsp:style>
    </dsp:sp>
    <dsp:sp modelId="{1CA91A86-6B5D-4516-ADFD-9593D2D5A207}">
      <dsp:nvSpPr>
        <dsp:cNvPr id="0" name=""/>
        <dsp:cNvSpPr/>
      </dsp:nvSpPr>
      <dsp:spPr>
        <a:xfrm>
          <a:off x="7338441" y="2095580"/>
          <a:ext cx="517674" cy="5176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A05B2283-C368-42B7-9BFC-9CBB697552EE}">
      <dsp:nvSpPr>
        <dsp:cNvPr id="0" name=""/>
        <dsp:cNvSpPr/>
      </dsp:nvSpPr>
      <dsp:spPr>
        <a:xfrm>
          <a:off x="8234808" y="1908146"/>
          <a:ext cx="2103849" cy="892542"/>
        </a:xfrm>
        <a:prstGeom prst="rect">
          <a:avLst/>
        </a:prstGeom>
        <a:noFill/>
        <a:ln>
          <a:noFill/>
        </a:ln>
        <a:effectLst>
          <a:outerShdw blurRad="50800" dist="38100" dir="5400000" algn="t" rotWithShape="0">
            <a:prstClr val="black">
              <a:alpha val="40000"/>
            </a:prstClr>
          </a:outerShdw>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a:t>CONCLUSION</a:t>
          </a:r>
        </a:p>
      </dsp:txBody>
      <dsp:txXfrm>
        <a:off x="8234808" y="1908146"/>
        <a:ext cx="2103849" cy="8925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EDC034-54AA-43BE-AF15-DE55CF4378F4}">
      <dsp:nvSpPr>
        <dsp:cNvPr id="0" name=""/>
        <dsp:cNvSpPr/>
      </dsp:nvSpPr>
      <dsp:spPr>
        <a:xfrm>
          <a:off x="0" y="5503"/>
          <a:ext cx="6055450" cy="1632266"/>
        </a:xfrm>
        <a:prstGeom prst="roundRect">
          <a:avLst>
            <a:gd name="adj" fmla="val 10000"/>
          </a:avLst>
        </a:prstGeom>
        <a:solidFill>
          <a:srgbClr val="85C5C7"/>
        </a:solidFill>
        <a:ln>
          <a:solidFill>
            <a:srgbClr val="85C5C7"/>
          </a:solidFill>
        </a:ln>
        <a:effectLst>
          <a:outerShdw blurRad="50800" dist="38100" dir="5400000" algn="t" rotWithShape="0">
            <a:prstClr val="black">
              <a:alpha val="40000"/>
            </a:prstClr>
          </a:outerShdw>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C94B436F-C8CF-461F-B389-C844BC9A5F82}">
      <dsp:nvSpPr>
        <dsp:cNvPr id="0" name=""/>
        <dsp:cNvSpPr/>
      </dsp:nvSpPr>
      <dsp:spPr>
        <a:xfrm>
          <a:off x="493760" y="372763"/>
          <a:ext cx="898624" cy="8977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C4DBB127-973A-4A9D-B7D8-D8BA4455FDED}">
      <dsp:nvSpPr>
        <dsp:cNvPr id="0" name=""/>
        <dsp:cNvSpPr/>
      </dsp:nvSpPr>
      <dsp:spPr>
        <a:xfrm>
          <a:off x="1886145" y="5503"/>
          <a:ext cx="4019303" cy="1633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917" tIns="172917" rIns="172917" bIns="172917" numCol="1" spcCol="1270" anchor="ctr" anchorCtr="0">
          <a:noAutofit/>
        </a:bodyPr>
        <a:lstStyle/>
        <a:p>
          <a:pPr marL="0" lvl="0" indent="0" algn="l" defTabSz="622300">
            <a:lnSpc>
              <a:spcPct val="100000"/>
            </a:lnSpc>
            <a:spcBef>
              <a:spcPct val="0"/>
            </a:spcBef>
            <a:spcAft>
              <a:spcPct val="35000"/>
            </a:spcAft>
            <a:buNone/>
          </a:pPr>
          <a:r>
            <a:rPr lang="en-US" sz="1400" kern="1200" dirty="0"/>
            <a:t>5.Automated Processing: With advancements in technology, automated document analysis tools and techniques have become more sophisticated. Natural Language Processing (NLP) and machine learning algorithms can be applied to analyze large volumes of text data efficiently.</a:t>
          </a:r>
        </a:p>
      </dsp:txBody>
      <dsp:txXfrm>
        <a:off x="1886145" y="5503"/>
        <a:ext cx="4019303" cy="1633862"/>
      </dsp:txXfrm>
    </dsp:sp>
    <dsp:sp modelId="{B2CCB4E4-3941-4903-B9AF-391198C8B84C}">
      <dsp:nvSpPr>
        <dsp:cNvPr id="0" name=""/>
        <dsp:cNvSpPr/>
      </dsp:nvSpPr>
      <dsp:spPr>
        <a:xfrm>
          <a:off x="0" y="2002446"/>
          <a:ext cx="6055450" cy="1632266"/>
        </a:xfrm>
        <a:prstGeom prst="roundRect">
          <a:avLst>
            <a:gd name="adj" fmla="val 10000"/>
          </a:avLst>
        </a:prstGeom>
        <a:solidFill>
          <a:srgbClr val="85C5C7"/>
        </a:solidFill>
        <a:ln>
          <a:solidFill>
            <a:srgbClr val="85C5C7"/>
          </a:solidFill>
        </a:ln>
        <a:effectLst>
          <a:outerShdw blurRad="50800" dist="38100" dir="5400000" algn="t" rotWithShape="0">
            <a:prstClr val="black">
              <a:alpha val="40000"/>
            </a:prstClr>
          </a:outerShdw>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64138900-33BA-4B02-8794-B1198233CAD2}">
      <dsp:nvSpPr>
        <dsp:cNvPr id="0" name=""/>
        <dsp:cNvSpPr/>
      </dsp:nvSpPr>
      <dsp:spPr>
        <a:xfrm>
          <a:off x="493760" y="2369706"/>
          <a:ext cx="898624" cy="8977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8F2FFCF-9B65-41F6-8FAF-8102B1A73DCE}">
      <dsp:nvSpPr>
        <dsp:cNvPr id="0" name=""/>
        <dsp:cNvSpPr/>
      </dsp:nvSpPr>
      <dsp:spPr>
        <a:xfrm>
          <a:off x="1886145" y="2002446"/>
          <a:ext cx="4019303" cy="1633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917" tIns="172917" rIns="172917" bIns="172917" numCol="1" spcCol="1270" anchor="ctr" anchorCtr="0">
          <a:noAutofit/>
        </a:bodyPr>
        <a:lstStyle/>
        <a:p>
          <a:pPr marL="0" lvl="0" indent="0" algn="l" defTabSz="622300">
            <a:lnSpc>
              <a:spcPct val="100000"/>
            </a:lnSpc>
            <a:spcBef>
              <a:spcPct val="0"/>
            </a:spcBef>
            <a:spcAft>
              <a:spcPct val="35000"/>
            </a:spcAft>
            <a:buNone/>
          </a:pPr>
          <a:r>
            <a:rPr lang="en-US" sz="1400" kern="1200"/>
            <a:t>6.Risk Management and Compliance: Document analysis is crucial in industries where compliance and risk management are paramount. Analyzing documents helps organizations ensure that they adhere to regulatory requirements and identify potential risks.</a:t>
          </a:r>
        </a:p>
      </dsp:txBody>
      <dsp:txXfrm>
        <a:off x="1886145" y="2002446"/>
        <a:ext cx="4019303" cy="1633862"/>
      </dsp:txXfrm>
    </dsp:sp>
    <dsp:sp modelId="{102602B3-98B5-42B7-95D3-FDC56C4748F0}">
      <dsp:nvSpPr>
        <dsp:cNvPr id="0" name=""/>
        <dsp:cNvSpPr/>
      </dsp:nvSpPr>
      <dsp:spPr>
        <a:xfrm>
          <a:off x="0" y="3999389"/>
          <a:ext cx="6055450" cy="1632266"/>
        </a:xfrm>
        <a:prstGeom prst="roundRect">
          <a:avLst>
            <a:gd name="adj" fmla="val 10000"/>
          </a:avLst>
        </a:prstGeom>
        <a:solidFill>
          <a:srgbClr val="85C5C7"/>
        </a:solidFill>
        <a:ln>
          <a:solidFill>
            <a:srgbClr val="85C5C7"/>
          </a:solidFill>
        </a:ln>
        <a:effectLst>
          <a:outerShdw blurRad="50800" dist="38100" dir="5400000" algn="t" rotWithShape="0">
            <a:prstClr val="black">
              <a:alpha val="40000"/>
            </a:prstClr>
          </a:outerShdw>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8781D358-F00D-4243-A310-2642B234D42C}">
      <dsp:nvSpPr>
        <dsp:cNvPr id="0" name=""/>
        <dsp:cNvSpPr/>
      </dsp:nvSpPr>
      <dsp:spPr>
        <a:xfrm>
          <a:off x="493760" y="4366648"/>
          <a:ext cx="898624" cy="8977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3945597-9D79-431C-80A7-DC2EF09E3439}">
      <dsp:nvSpPr>
        <dsp:cNvPr id="0" name=""/>
        <dsp:cNvSpPr/>
      </dsp:nvSpPr>
      <dsp:spPr>
        <a:xfrm>
          <a:off x="1886145" y="3999389"/>
          <a:ext cx="4019303" cy="1633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917" tIns="172917" rIns="172917" bIns="172917" numCol="1" spcCol="1270" anchor="ctr" anchorCtr="0">
          <a:noAutofit/>
        </a:bodyPr>
        <a:lstStyle/>
        <a:p>
          <a:pPr marL="0" lvl="0" indent="0" algn="l" defTabSz="622300">
            <a:lnSpc>
              <a:spcPct val="100000"/>
            </a:lnSpc>
            <a:spcBef>
              <a:spcPct val="0"/>
            </a:spcBef>
            <a:spcAft>
              <a:spcPct val="35000"/>
            </a:spcAft>
            <a:buNone/>
          </a:pPr>
          <a:r>
            <a:rPr lang="en-US" sz="1400" kern="1200"/>
            <a:t>7.Research and Knowledge Discovery: In academic and scientific research, document analysis is often used to discover new knowledge, trends, or insights within a specific field. It can help researchers stay updated on the latest developments and findings.</a:t>
          </a:r>
        </a:p>
      </dsp:txBody>
      <dsp:txXfrm>
        <a:off x="1886145" y="3999389"/>
        <a:ext cx="4019303" cy="16338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8D8F74-83E2-4A32-A941-6622BAA9A41F}">
      <dsp:nvSpPr>
        <dsp:cNvPr id="0" name=""/>
        <dsp:cNvSpPr/>
      </dsp:nvSpPr>
      <dsp:spPr>
        <a:xfrm>
          <a:off x="0" y="3403287"/>
          <a:ext cx="6055450" cy="2232924"/>
        </a:xfrm>
        <a:prstGeom prst="rect">
          <a:avLst/>
        </a:prstGeom>
        <a:solidFill>
          <a:srgbClr val="85C5C7"/>
        </a:solidFill>
        <a:ln>
          <a:solidFill>
            <a:srgbClr val="85C5C7"/>
          </a:solid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0" i="0" kern="1200" dirty="0"/>
            <a:t>1. Generating text</a:t>
          </a:r>
          <a:r>
            <a:rPr lang="en-US" sz="1800" kern="1200" dirty="0"/>
            <a:t>  </a:t>
          </a:r>
        </a:p>
        <a:p>
          <a:pPr marL="0" lvl="0" indent="0" algn="ctr" defTabSz="800100">
            <a:lnSpc>
              <a:spcPct val="90000"/>
            </a:lnSpc>
            <a:spcBef>
              <a:spcPct val="0"/>
            </a:spcBef>
            <a:spcAft>
              <a:spcPct val="35000"/>
            </a:spcAft>
            <a:buNone/>
          </a:pPr>
          <a:r>
            <a:rPr lang="en-US" sz="1800" kern="1200" dirty="0"/>
            <a:t>             2. </a:t>
          </a:r>
          <a:r>
            <a:rPr lang="en-US" sz="1800" b="0" i="0" kern="1200" dirty="0"/>
            <a:t>Translating languages </a:t>
          </a:r>
        </a:p>
        <a:p>
          <a:pPr marL="0" lvl="0" indent="0" algn="ctr" defTabSz="800100">
            <a:lnSpc>
              <a:spcPct val="90000"/>
            </a:lnSpc>
            <a:spcBef>
              <a:spcPct val="0"/>
            </a:spcBef>
            <a:spcAft>
              <a:spcPct val="35000"/>
            </a:spcAft>
            <a:buNone/>
          </a:pPr>
          <a:r>
            <a:rPr lang="en-US" sz="1800" b="0" i="0" kern="1200" dirty="0"/>
            <a:t>            3. Answering questions </a:t>
          </a:r>
        </a:p>
        <a:p>
          <a:pPr marL="0" lvl="0" indent="0" algn="ctr" defTabSz="800100">
            <a:lnSpc>
              <a:spcPct val="90000"/>
            </a:lnSpc>
            <a:spcBef>
              <a:spcPct val="0"/>
            </a:spcBef>
            <a:spcAft>
              <a:spcPct val="35000"/>
            </a:spcAft>
            <a:buNone/>
          </a:pPr>
          <a:r>
            <a:rPr lang="en-US" sz="1800" kern="1200" dirty="0"/>
            <a:t>     4.</a:t>
          </a:r>
          <a:r>
            <a:rPr lang="en-US" sz="1800" b="0" i="0" kern="1200" dirty="0"/>
            <a:t> Summarizing text</a:t>
          </a:r>
          <a:r>
            <a:rPr lang="en-US" sz="1800" kern="1200" dirty="0"/>
            <a:t>  </a:t>
          </a:r>
        </a:p>
        <a:p>
          <a:pPr marL="0" lvl="0" indent="0" algn="ctr" defTabSz="800100">
            <a:lnSpc>
              <a:spcPct val="90000"/>
            </a:lnSpc>
            <a:spcBef>
              <a:spcPct val="0"/>
            </a:spcBef>
            <a:spcAft>
              <a:spcPct val="35000"/>
            </a:spcAft>
            <a:buNone/>
          </a:pPr>
          <a:r>
            <a:rPr lang="en-US" sz="1800" kern="1200" dirty="0"/>
            <a:t>             5.</a:t>
          </a:r>
          <a:r>
            <a:rPr lang="en-US" sz="1800" b="0" i="0" kern="1200" dirty="0"/>
            <a:t> Writing different kinds of creative content</a:t>
          </a:r>
          <a:endParaRPr lang="en-US" sz="1800" kern="1200" dirty="0"/>
        </a:p>
      </dsp:txBody>
      <dsp:txXfrm>
        <a:off x="0" y="3403287"/>
        <a:ext cx="6055450" cy="2232924"/>
      </dsp:txXfrm>
    </dsp:sp>
    <dsp:sp modelId="{98A3E6CE-D69C-48A0-9D75-17E6BEC152A4}">
      <dsp:nvSpPr>
        <dsp:cNvPr id="0" name=""/>
        <dsp:cNvSpPr/>
      </dsp:nvSpPr>
      <dsp:spPr>
        <a:xfrm rot="10800000">
          <a:off x="0" y="2542"/>
          <a:ext cx="6055450" cy="3434238"/>
        </a:xfrm>
        <a:prstGeom prst="upArrowCallout">
          <a:avLst/>
        </a:prstGeom>
        <a:solidFill>
          <a:srgbClr val="85C5C7"/>
        </a:solidFill>
        <a:ln>
          <a:solidFill>
            <a:srgbClr val="85C5C7"/>
          </a:solid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0" i="0" kern="1200" dirty="0"/>
            <a:t>A language model is a statistical method or machine learning model that analyzes and predicts the likelihood of specific sequences of words appearing in a language. In simpler terms, it's like a super-powered dictionary that not only tells you what a word means, but also how likely it is to follow or be followed by other words. This enables them to perform various tasks related to language, such as:</a:t>
          </a:r>
          <a:endParaRPr lang="en-US" sz="1800" kern="1200" dirty="0"/>
        </a:p>
      </dsp:txBody>
      <dsp:txXfrm rot="10800000">
        <a:off x="0" y="2542"/>
        <a:ext cx="6055450" cy="22314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28D4DF-78B1-428E-8C0B-64F5BC265B2D}">
      <dsp:nvSpPr>
        <dsp:cNvPr id="0" name=""/>
        <dsp:cNvSpPr/>
      </dsp:nvSpPr>
      <dsp:spPr>
        <a:xfrm>
          <a:off x="0" y="695168"/>
          <a:ext cx="2986542" cy="1896454"/>
        </a:xfrm>
        <a:prstGeom prst="roundRect">
          <a:avLst>
            <a:gd name="adj" fmla="val 10000"/>
          </a:avLst>
        </a:prstGeom>
        <a:solidFill>
          <a:srgbClr val="85C5C7"/>
        </a:solidFill>
        <a:ln>
          <a:solidFill>
            <a:srgbClr val="85C5C7"/>
          </a:solidFill>
        </a:ln>
        <a:effectLst>
          <a:outerShdw blurRad="50800" dist="38100" dir="5400000" algn="t" rotWithShape="0">
            <a:prstClr val="black">
              <a:alpha val="40000"/>
            </a:prst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E26B19D-0704-4613-9CFB-EB9C6F8986CE}">
      <dsp:nvSpPr>
        <dsp:cNvPr id="0" name=""/>
        <dsp:cNvSpPr/>
      </dsp:nvSpPr>
      <dsp:spPr>
        <a:xfrm>
          <a:off x="331838" y="1010414"/>
          <a:ext cx="2986542" cy="1896454"/>
        </a:xfrm>
        <a:prstGeom prst="roundRect">
          <a:avLst>
            <a:gd name="adj" fmla="val 10000"/>
          </a:avLst>
        </a:prstGeom>
        <a:solidFill>
          <a:schemeClr val="lt1">
            <a:alpha val="90000"/>
            <a:hueOff val="0"/>
            <a:satOff val="0"/>
            <a:lumOff val="0"/>
            <a:alphaOff val="0"/>
          </a:schemeClr>
        </a:solidFill>
        <a:ln w="6350" cap="flat" cmpd="sng" algn="ctr">
          <a:solidFill>
            <a:srgbClr val="85C5C7"/>
          </a:solidFill>
          <a:prstDash val="solid"/>
          <a:miter lim="800000"/>
        </a:ln>
        <a:effectLst>
          <a:outerShdw blurRad="50800" dist="38100" dir="5400000" algn="t" rotWithShape="0">
            <a:prstClr val="black">
              <a:alpha val="40000"/>
            </a:prst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Chroma DB is an open-source vector database, also known as a vector store. It's designed specifically for storing and retrieving vector embeddings.</a:t>
          </a:r>
          <a:endParaRPr lang="en-US" sz="1200" kern="1200" dirty="0"/>
        </a:p>
      </dsp:txBody>
      <dsp:txXfrm>
        <a:off x="387383" y="1065959"/>
        <a:ext cx="2875452" cy="1785364"/>
      </dsp:txXfrm>
    </dsp:sp>
    <dsp:sp modelId="{B46D831C-F064-4865-BE6A-C156F02CE5FD}">
      <dsp:nvSpPr>
        <dsp:cNvPr id="0" name=""/>
        <dsp:cNvSpPr/>
      </dsp:nvSpPr>
      <dsp:spPr>
        <a:xfrm>
          <a:off x="3650219" y="695168"/>
          <a:ext cx="2986542" cy="1896454"/>
        </a:xfrm>
        <a:prstGeom prst="roundRect">
          <a:avLst>
            <a:gd name="adj" fmla="val 10000"/>
          </a:avLst>
        </a:prstGeom>
        <a:solidFill>
          <a:srgbClr val="85C5C7"/>
        </a:solidFill>
        <a:ln>
          <a:solidFill>
            <a:srgbClr val="85C5C7"/>
          </a:solidFill>
        </a:ln>
        <a:effectLst>
          <a:outerShdw blurRad="50800" dist="38100" dir="5400000" algn="t" rotWithShape="0">
            <a:prstClr val="black">
              <a:alpha val="40000"/>
            </a:prst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3377A25-0F8E-4270-84D2-2F1B994B4EA8}">
      <dsp:nvSpPr>
        <dsp:cNvPr id="0" name=""/>
        <dsp:cNvSpPr/>
      </dsp:nvSpPr>
      <dsp:spPr>
        <a:xfrm>
          <a:off x="3982057" y="1010414"/>
          <a:ext cx="2986542" cy="1896454"/>
        </a:xfrm>
        <a:prstGeom prst="roundRect">
          <a:avLst>
            <a:gd name="adj" fmla="val 10000"/>
          </a:avLst>
        </a:prstGeom>
        <a:solidFill>
          <a:schemeClr val="lt1">
            <a:alpha val="90000"/>
            <a:hueOff val="0"/>
            <a:satOff val="0"/>
            <a:lumOff val="0"/>
            <a:alphaOff val="0"/>
          </a:schemeClr>
        </a:solidFill>
        <a:ln w="6350" cap="flat" cmpd="sng" algn="ctr">
          <a:solidFill>
            <a:srgbClr val="85C5C7"/>
          </a:solidFill>
          <a:prstDash val="solid"/>
          <a:miter lim="800000"/>
        </a:ln>
        <a:effectLst>
          <a:outerShdw blurRad="50800" dist="38100" dir="5400000" algn="t" rotWithShape="0">
            <a:prstClr val="black">
              <a:alpha val="40000"/>
            </a:prst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But what are vector embeddings? Imagine trying to represent the meaning of a word or a sentence as a point on a map. Each dimension on the map corresponds to some aspect of meaning, and the closer two points are, the more similar the things they represent. Vector embeddings are like those map coordinates - they're numerical representations of data that capture its meaning and relationships.</a:t>
          </a:r>
          <a:endParaRPr lang="en-US" sz="1200" kern="1200" dirty="0"/>
        </a:p>
      </dsp:txBody>
      <dsp:txXfrm>
        <a:off x="4037602" y="1065959"/>
        <a:ext cx="2875452" cy="1785364"/>
      </dsp:txXfrm>
    </dsp:sp>
    <dsp:sp modelId="{17E99549-99D6-4140-BEAE-EA17CC646CFD}">
      <dsp:nvSpPr>
        <dsp:cNvPr id="0" name=""/>
        <dsp:cNvSpPr/>
      </dsp:nvSpPr>
      <dsp:spPr>
        <a:xfrm>
          <a:off x="7300438" y="695168"/>
          <a:ext cx="2986542" cy="1896454"/>
        </a:xfrm>
        <a:prstGeom prst="roundRect">
          <a:avLst>
            <a:gd name="adj" fmla="val 10000"/>
          </a:avLst>
        </a:prstGeom>
        <a:solidFill>
          <a:srgbClr val="85C5C7"/>
        </a:solidFill>
        <a:ln>
          <a:solidFill>
            <a:srgbClr val="85C5C7"/>
          </a:solidFill>
        </a:ln>
        <a:effectLst>
          <a:outerShdw blurRad="50800" dist="38100" dir="5400000" algn="t" rotWithShape="0">
            <a:prstClr val="black">
              <a:alpha val="40000"/>
            </a:prst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FF425BF-4AB7-4320-B20A-E246E5A46D15}">
      <dsp:nvSpPr>
        <dsp:cNvPr id="0" name=""/>
        <dsp:cNvSpPr/>
      </dsp:nvSpPr>
      <dsp:spPr>
        <a:xfrm>
          <a:off x="7632276" y="1010414"/>
          <a:ext cx="2986542" cy="1896454"/>
        </a:xfrm>
        <a:prstGeom prst="roundRect">
          <a:avLst>
            <a:gd name="adj" fmla="val 10000"/>
          </a:avLst>
        </a:prstGeom>
        <a:solidFill>
          <a:schemeClr val="lt1">
            <a:alpha val="90000"/>
            <a:hueOff val="0"/>
            <a:satOff val="0"/>
            <a:lumOff val="0"/>
            <a:alphaOff val="0"/>
          </a:schemeClr>
        </a:solidFill>
        <a:ln w="6350" cap="flat" cmpd="sng" algn="ctr">
          <a:solidFill>
            <a:srgbClr val="85C5C7"/>
          </a:solidFill>
          <a:prstDash val="solid"/>
          <a:miter lim="800000"/>
        </a:ln>
        <a:effectLst>
          <a:outerShdw blurRad="50800" dist="38100" dir="5400000" algn="t" rotWithShape="0">
            <a:prstClr val="black">
              <a:alpha val="40000"/>
            </a:prst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Chroma DB comes in handy when you're working with large language models (LLMs) or building applications that rely on semantic search. Here's how it works:</a:t>
          </a:r>
          <a:endParaRPr lang="en-US" sz="1200" kern="1200"/>
        </a:p>
      </dsp:txBody>
      <dsp:txXfrm>
        <a:off x="7687821" y="1065959"/>
        <a:ext cx="2875452" cy="17853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9E5EA9-B591-4A00-B151-DB68C9852AB2}">
      <dsp:nvSpPr>
        <dsp:cNvPr id="0" name=""/>
        <dsp:cNvSpPr/>
      </dsp:nvSpPr>
      <dsp:spPr>
        <a:xfrm>
          <a:off x="3041" y="62562"/>
          <a:ext cx="2412819" cy="1447691"/>
        </a:xfrm>
        <a:prstGeom prst="rect">
          <a:avLst/>
        </a:prstGeom>
        <a:solidFill>
          <a:srgbClr val="85C5C7"/>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Performance and scalability:</a:t>
          </a:r>
          <a:endParaRPr lang="en-US" sz="1200" kern="1200"/>
        </a:p>
      </dsp:txBody>
      <dsp:txXfrm>
        <a:off x="3041" y="62562"/>
        <a:ext cx="2412819" cy="1447691"/>
      </dsp:txXfrm>
    </dsp:sp>
    <dsp:sp modelId="{868A03AA-7E59-460A-8D50-D4D8EAEE8E19}">
      <dsp:nvSpPr>
        <dsp:cNvPr id="0" name=""/>
        <dsp:cNvSpPr/>
      </dsp:nvSpPr>
      <dsp:spPr>
        <a:xfrm>
          <a:off x="2657142" y="62562"/>
          <a:ext cx="2412819" cy="1447691"/>
        </a:xfrm>
        <a:prstGeom prst="rect">
          <a:avLst/>
        </a:prstGeom>
        <a:solidFill>
          <a:srgbClr val="85C5C7"/>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Optimized for vector operations: Built on top of </a:t>
          </a:r>
          <a:r>
            <a:rPr lang="en-US" sz="1200" b="0" i="0" kern="1200" dirty="0" err="1"/>
            <a:t>DuckDB</a:t>
          </a:r>
          <a:r>
            <a:rPr lang="en-US" sz="1200" b="0" i="0" kern="1200" dirty="0"/>
            <a:t> and Parquet, which excel in handling vector data, delivering high performance for search and retrieval tasks.</a:t>
          </a:r>
          <a:endParaRPr lang="en-US" sz="1200" kern="1200" dirty="0"/>
        </a:p>
      </dsp:txBody>
      <dsp:txXfrm>
        <a:off x="2657142" y="62562"/>
        <a:ext cx="2412819" cy="1447691"/>
      </dsp:txXfrm>
    </dsp:sp>
    <dsp:sp modelId="{B7EEDF63-0145-4574-B1A0-4D40F97C058B}">
      <dsp:nvSpPr>
        <dsp:cNvPr id="0" name=""/>
        <dsp:cNvSpPr/>
      </dsp:nvSpPr>
      <dsp:spPr>
        <a:xfrm>
          <a:off x="5311243" y="62562"/>
          <a:ext cx="2412819" cy="1447691"/>
        </a:xfrm>
        <a:prstGeom prst="rect">
          <a:avLst/>
        </a:prstGeom>
        <a:solidFill>
          <a:srgbClr val="85C5C7"/>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Client-server architecture (in alpha): Enables scaling to larger datasets and distributed deployments, expanding its potential for handling real-world workloads.</a:t>
          </a:r>
          <a:endParaRPr lang="en-US" sz="1200" kern="1200" dirty="0"/>
        </a:p>
      </dsp:txBody>
      <dsp:txXfrm>
        <a:off x="5311243" y="62562"/>
        <a:ext cx="2412819" cy="1447691"/>
      </dsp:txXfrm>
    </dsp:sp>
    <dsp:sp modelId="{60CD6974-84BF-4E21-90E8-BC903317182C}">
      <dsp:nvSpPr>
        <dsp:cNvPr id="0" name=""/>
        <dsp:cNvSpPr/>
      </dsp:nvSpPr>
      <dsp:spPr>
        <a:xfrm>
          <a:off x="7965344" y="62562"/>
          <a:ext cx="2412819" cy="1447691"/>
        </a:xfrm>
        <a:prstGeom prst="rect">
          <a:avLst/>
        </a:prstGeom>
        <a:solidFill>
          <a:srgbClr val="85C5C7"/>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err="1"/>
            <a:t>ChromaDB</a:t>
          </a:r>
          <a:r>
            <a:rPr lang="en-US" sz="1200" b="0" i="0" kern="1200" dirty="0"/>
            <a:t> is particularly well-suited for:</a:t>
          </a:r>
          <a:endParaRPr lang="en-US" sz="1200" kern="1200" dirty="0"/>
        </a:p>
      </dsp:txBody>
      <dsp:txXfrm>
        <a:off x="7965344" y="62562"/>
        <a:ext cx="2412819" cy="1447691"/>
      </dsp:txXfrm>
    </dsp:sp>
    <dsp:sp modelId="{00E664A7-6347-4B2B-A62F-30521302E3E4}">
      <dsp:nvSpPr>
        <dsp:cNvPr id="0" name=""/>
        <dsp:cNvSpPr/>
      </dsp:nvSpPr>
      <dsp:spPr>
        <a:xfrm>
          <a:off x="1330091" y="1751535"/>
          <a:ext cx="2412819" cy="1447691"/>
        </a:xfrm>
        <a:prstGeom prst="rect">
          <a:avLst/>
        </a:prstGeom>
        <a:solidFill>
          <a:srgbClr val="85C5C7"/>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Rapid prototyping and experimentation: Its ease of use and local testing capabilities make it ideal for trying out new ideas and approaches.</a:t>
          </a:r>
          <a:endParaRPr lang="en-US" sz="1200" kern="1200" dirty="0"/>
        </a:p>
      </dsp:txBody>
      <dsp:txXfrm>
        <a:off x="1330091" y="1751535"/>
        <a:ext cx="2412819" cy="1447691"/>
      </dsp:txXfrm>
    </dsp:sp>
    <dsp:sp modelId="{7C9BA308-D098-4260-A248-3B21D3D9B2AB}">
      <dsp:nvSpPr>
        <dsp:cNvPr id="0" name=""/>
        <dsp:cNvSpPr/>
      </dsp:nvSpPr>
      <dsp:spPr>
        <a:xfrm>
          <a:off x="3984192" y="1751535"/>
          <a:ext cx="2412819" cy="1447691"/>
        </a:xfrm>
        <a:prstGeom prst="rect">
          <a:avLst/>
        </a:prstGeom>
        <a:solidFill>
          <a:srgbClr val="85C5C7"/>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Applications requiring high query performance: Optimized for fast vector operations, making it suitable for real-time recommendations, semantic search, chatbots, and other such applications.</a:t>
          </a:r>
          <a:endParaRPr lang="en-US" sz="1200" kern="1200" dirty="0"/>
        </a:p>
      </dsp:txBody>
      <dsp:txXfrm>
        <a:off x="3984192" y="1751535"/>
        <a:ext cx="2412819" cy="1447691"/>
      </dsp:txXfrm>
    </dsp:sp>
    <dsp:sp modelId="{B7274FFC-C630-46B5-9408-BA22EF1327C3}">
      <dsp:nvSpPr>
        <dsp:cNvPr id="0" name=""/>
        <dsp:cNvSpPr/>
      </dsp:nvSpPr>
      <dsp:spPr>
        <a:xfrm>
          <a:off x="6638293" y="1751535"/>
          <a:ext cx="2412819" cy="1447691"/>
        </a:xfrm>
        <a:prstGeom prst="rect">
          <a:avLst/>
        </a:prstGeom>
        <a:solidFill>
          <a:srgbClr val="85C5C7"/>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Projects where customizability and open-source values are important: Its open-source nature grants users control over its development and integration with other systems.</a:t>
          </a:r>
          <a:endParaRPr lang="en-US" sz="1200" kern="1200" dirty="0"/>
        </a:p>
      </dsp:txBody>
      <dsp:txXfrm>
        <a:off x="6638293" y="1751535"/>
        <a:ext cx="2412819" cy="144769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81134-1E05-40F6-9C3E-93D01624F19E}">
      <dsp:nvSpPr>
        <dsp:cNvPr id="0" name=""/>
        <dsp:cNvSpPr/>
      </dsp:nvSpPr>
      <dsp:spPr>
        <a:xfrm>
          <a:off x="0" y="4405"/>
          <a:ext cx="6055450" cy="938324"/>
        </a:xfrm>
        <a:prstGeom prst="roundRect">
          <a:avLst>
            <a:gd name="adj" fmla="val 10000"/>
          </a:avLst>
        </a:prstGeom>
        <a:solidFill>
          <a:srgbClr val="85C5C7"/>
        </a:solidFill>
        <a:ln>
          <a:solidFill>
            <a:srgbClr val="85C5C7"/>
          </a:solidFill>
        </a:ln>
        <a:effectLst/>
      </dsp:spPr>
      <dsp:style>
        <a:lnRef idx="0">
          <a:scrgbClr r="0" g="0" b="0"/>
        </a:lnRef>
        <a:fillRef idx="1">
          <a:scrgbClr r="0" g="0" b="0"/>
        </a:fillRef>
        <a:effectRef idx="0">
          <a:scrgbClr r="0" g="0" b="0"/>
        </a:effectRef>
        <a:fontRef idx="minor"/>
      </dsp:style>
    </dsp:sp>
    <dsp:sp modelId="{57A20E9E-A8D9-485C-BC2E-5180AF8D054E}">
      <dsp:nvSpPr>
        <dsp:cNvPr id="0" name=""/>
        <dsp:cNvSpPr/>
      </dsp:nvSpPr>
      <dsp:spPr>
        <a:xfrm>
          <a:off x="283843" y="215528"/>
          <a:ext cx="516078" cy="5160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6A1065-F746-4B85-A337-3F17CF388B3B}">
      <dsp:nvSpPr>
        <dsp:cNvPr id="0" name=""/>
        <dsp:cNvSpPr/>
      </dsp:nvSpPr>
      <dsp:spPr>
        <a:xfrm>
          <a:off x="1083764" y="4405"/>
          <a:ext cx="4971685" cy="938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306" tIns="99306" rIns="99306" bIns="99306" numCol="1" spcCol="1270" anchor="ctr" anchorCtr="0">
          <a:noAutofit/>
        </a:bodyPr>
        <a:lstStyle/>
        <a:p>
          <a:pPr marL="0" lvl="0" indent="0" algn="l" defTabSz="622300">
            <a:lnSpc>
              <a:spcPct val="90000"/>
            </a:lnSpc>
            <a:spcBef>
              <a:spcPct val="0"/>
            </a:spcBef>
            <a:spcAft>
              <a:spcPct val="35000"/>
            </a:spcAft>
            <a:buNone/>
          </a:pPr>
          <a:r>
            <a:rPr lang="en-IN" sz="1400" b="1" kern="1200"/>
            <a:t>Information Extraction:</a:t>
          </a:r>
          <a:r>
            <a:rPr lang="en-IN" sz="1400" kern="1200"/>
            <a:t>Entity Recognition: Extracting information about entities such as names, dates, locations, and organizations from PDF documents.</a:t>
          </a:r>
          <a:endParaRPr lang="en-US" sz="1400" kern="1200"/>
        </a:p>
      </dsp:txBody>
      <dsp:txXfrm>
        <a:off x="1083764" y="4405"/>
        <a:ext cx="4971685" cy="938324"/>
      </dsp:txXfrm>
    </dsp:sp>
    <dsp:sp modelId="{0BFF620E-DBE7-4A90-8353-9BCDF1841CCA}">
      <dsp:nvSpPr>
        <dsp:cNvPr id="0" name=""/>
        <dsp:cNvSpPr/>
      </dsp:nvSpPr>
      <dsp:spPr>
        <a:xfrm>
          <a:off x="0" y="1177310"/>
          <a:ext cx="6055450" cy="938324"/>
        </a:xfrm>
        <a:prstGeom prst="roundRect">
          <a:avLst>
            <a:gd name="adj" fmla="val 10000"/>
          </a:avLst>
        </a:prstGeom>
        <a:solidFill>
          <a:srgbClr val="85C5C7"/>
        </a:solidFill>
        <a:ln>
          <a:solidFill>
            <a:srgbClr val="85C5C7"/>
          </a:solidFill>
        </a:ln>
        <a:effectLst/>
      </dsp:spPr>
      <dsp:style>
        <a:lnRef idx="0">
          <a:scrgbClr r="0" g="0" b="0"/>
        </a:lnRef>
        <a:fillRef idx="1">
          <a:scrgbClr r="0" g="0" b="0"/>
        </a:fillRef>
        <a:effectRef idx="0">
          <a:scrgbClr r="0" g="0" b="0"/>
        </a:effectRef>
        <a:fontRef idx="minor"/>
      </dsp:style>
    </dsp:sp>
    <dsp:sp modelId="{C69A8DC7-A23C-4F1D-86D2-43C2BE0078C0}">
      <dsp:nvSpPr>
        <dsp:cNvPr id="0" name=""/>
        <dsp:cNvSpPr/>
      </dsp:nvSpPr>
      <dsp:spPr>
        <a:xfrm>
          <a:off x="283843" y="1388433"/>
          <a:ext cx="516078" cy="5160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552959-D975-4049-A364-0CBA684CCB0F}">
      <dsp:nvSpPr>
        <dsp:cNvPr id="0" name=""/>
        <dsp:cNvSpPr/>
      </dsp:nvSpPr>
      <dsp:spPr>
        <a:xfrm>
          <a:off x="1083764" y="1177310"/>
          <a:ext cx="4971685" cy="938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306" tIns="99306" rIns="99306" bIns="99306" numCol="1" spcCol="1270" anchor="ctr" anchorCtr="0">
          <a:noAutofit/>
        </a:bodyPr>
        <a:lstStyle/>
        <a:p>
          <a:pPr marL="0" lvl="0" indent="0" algn="l" defTabSz="622300">
            <a:lnSpc>
              <a:spcPct val="90000"/>
            </a:lnSpc>
            <a:spcBef>
              <a:spcPct val="0"/>
            </a:spcBef>
            <a:spcAft>
              <a:spcPct val="35000"/>
            </a:spcAft>
            <a:buNone/>
          </a:pPr>
          <a:r>
            <a:rPr lang="en-IN" sz="1400" b="1" kern="1200" dirty="0" err="1"/>
            <a:t>Keyphrase</a:t>
          </a:r>
          <a:r>
            <a:rPr lang="en-IN" sz="1400" b="1" kern="1200" dirty="0"/>
            <a:t> Extraction: </a:t>
          </a:r>
          <a:r>
            <a:rPr lang="en-IN" sz="1400" kern="1200" dirty="0"/>
            <a:t>Identifying and summarizing key phrases or concepts within the PDF content.</a:t>
          </a:r>
          <a:endParaRPr lang="en-US" sz="1400" kern="1200" dirty="0"/>
        </a:p>
      </dsp:txBody>
      <dsp:txXfrm>
        <a:off x="1083764" y="1177310"/>
        <a:ext cx="4971685" cy="938324"/>
      </dsp:txXfrm>
    </dsp:sp>
    <dsp:sp modelId="{3A040287-3665-4754-8C07-1C1D2289EE55}">
      <dsp:nvSpPr>
        <dsp:cNvPr id="0" name=""/>
        <dsp:cNvSpPr/>
      </dsp:nvSpPr>
      <dsp:spPr>
        <a:xfrm>
          <a:off x="0" y="2350215"/>
          <a:ext cx="6055450" cy="938324"/>
        </a:xfrm>
        <a:prstGeom prst="roundRect">
          <a:avLst>
            <a:gd name="adj" fmla="val 10000"/>
          </a:avLst>
        </a:prstGeom>
        <a:solidFill>
          <a:srgbClr val="85C5C7"/>
        </a:solidFill>
        <a:ln>
          <a:solidFill>
            <a:srgbClr val="85C5C7"/>
          </a:solidFill>
        </a:ln>
        <a:effectLst/>
      </dsp:spPr>
      <dsp:style>
        <a:lnRef idx="0">
          <a:scrgbClr r="0" g="0" b="0"/>
        </a:lnRef>
        <a:fillRef idx="1">
          <a:scrgbClr r="0" g="0" b="0"/>
        </a:fillRef>
        <a:effectRef idx="0">
          <a:scrgbClr r="0" g="0" b="0"/>
        </a:effectRef>
        <a:fontRef idx="minor"/>
      </dsp:style>
    </dsp:sp>
    <dsp:sp modelId="{1C35786E-8E65-4BFA-B082-D05A5C2097BA}">
      <dsp:nvSpPr>
        <dsp:cNvPr id="0" name=""/>
        <dsp:cNvSpPr/>
      </dsp:nvSpPr>
      <dsp:spPr>
        <a:xfrm>
          <a:off x="283843" y="2561338"/>
          <a:ext cx="516078" cy="5160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038FF6-CEA0-4E1E-BE64-916A2A7822EE}">
      <dsp:nvSpPr>
        <dsp:cNvPr id="0" name=""/>
        <dsp:cNvSpPr/>
      </dsp:nvSpPr>
      <dsp:spPr>
        <a:xfrm>
          <a:off x="1083764" y="2350215"/>
          <a:ext cx="4971685" cy="938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306" tIns="99306" rIns="99306" bIns="99306" numCol="1" spcCol="1270" anchor="ctr" anchorCtr="0">
          <a:noAutofit/>
        </a:bodyPr>
        <a:lstStyle/>
        <a:p>
          <a:pPr marL="0" lvl="0" indent="0" algn="l" defTabSz="622300">
            <a:lnSpc>
              <a:spcPct val="90000"/>
            </a:lnSpc>
            <a:spcBef>
              <a:spcPct val="0"/>
            </a:spcBef>
            <a:spcAft>
              <a:spcPct val="35000"/>
            </a:spcAft>
            <a:buNone/>
          </a:pPr>
          <a:r>
            <a:rPr lang="en-IN" sz="1400" b="1" kern="1200"/>
            <a:t>Document Summarization:</a:t>
          </a:r>
          <a:r>
            <a:rPr lang="en-IN" sz="1400" kern="1200"/>
            <a:t>Summarizing Text: Generating concise summaries of lengthy PDF documents, enabling quick understanding of the main points.</a:t>
          </a:r>
          <a:endParaRPr lang="en-US" sz="1400" kern="1200"/>
        </a:p>
      </dsp:txBody>
      <dsp:txXfrm>
        <a:off x="1083764" y="2350215"/>
        <a:ext cx="4971685" cy="938324"/>
      </dsp:txXfrm>
    </dsp:sp>
    <dsp:sp modelId="{074875FE-3A17-4C1A-9974-7923F50F0BFA}">
      <dsp:nvSpPr>
        <dsp:cNvPr id="0" name=""/>
        <dsp:cNvSpPr/>
      </dsp:nvSpPr>
      <dsp:spPr>
        <a:xfrm>
          <a:off x="0" y="3523120"/>
          <a:ext cx="6055450" cy="938324"/>
        </a:xfrm>
        <a:prstGeom prst="roundRect">
          <a:avLst>
            <a:gd name="adj" fmla="val 10000"/>
          </a:avLst>
        </a:prstGeom>
        <a:solidFill>
          <a:srgbClr val="85C5C7"/>
        </a:solidFill>
        <a:ln>
          <a:solidFill>
            <a:srgbClr val="85C5C7"/>
          </a:solidFill>
        </a:ln>
        <a:effectLst/>
      </dsp:spPr>
      <dsp:style>
        <a:lnRef idx="0">
          <a:scrgbClr r="0" g="0" b="0"/>
        </a:lnRef>
        <a:fillRef idx="1">
          <a:scrgbClr r="0" g="0" b="0"/>
        </a:fillRef>
        <a:effectRef idx="0">
          <a:scrgbClr r="0" g="0" b="0"/>
        </a:effectRef>
        <a:fontRef idx="minor"/>
      </dsp:style>
    </dsp:sp>
    <dsp:sp modelId="{043CCBE8-AA7A-4AF3-9EE0-37D0F8FE1A11}">
      <dsp:nvSpPr>
        <dsp:cNvPr id="0" name=""/>
        <dsp:cNvSpPr/>
      </dsp:nvSpPr>
      <dsp:spPr>
        <a:xfrm>
          <a:off x="283843" y="3734243"/>
          <a:ext cx="516078" cy="51607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BF35BE-B229-468A-B35A-D656FA9036B8}">
      <dsp:nvSpPr>
        <dsp:cNvPr id="0" name=""/>
        <dsp:cNvSpPr/>
      </dsp:nvSpPr>
      <dsp:spPr>
        <a:xfrm>
          <a:off x="1083764" y="3523120"/>
          <a:ext cx="4971685" cy="938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306" tIns="99306" rIns="99306" bIns="99306" numCol="1" spcCol="1270" anchor="ctr" anchorCtr="0">
          <a:noAutofit/>
        </a:bodyPr>
        <a:lstStyle/>
        <a:p>
          <a:pPr marL="0" lvl="0" indent="0" algn="l" defTabSz="622300">
            <a:lnSpc>
              <a:spcPct val="90000"/>
            </a:lnSpc>
            <a:spcBef>
              <a:spcPct val="0"/>
            </a:spcBef>
            <a:spcAft>
              <a:spcPct val="35000"/>
            </a:spcAft>
            <a:buNone/>
          </a:pPr>
          <a:r>
            <a:rPr lang="en-IN" sz="1400" b="1" kern="1200"/>
            <a:t>Question Answering:</a:t>
          </a:r>
          <a:r>
            <a:rPr lang="en-IN" sz="1400" kern="1200"/>
            <a:t>FAQ Extraction: Extracting frequently asked questions and generating model-based answers from PDF documents.</a:t>
          </a:r>
          <a:endParaRPr lang="en-US" sz="1400" kern="1200"/>
        </a:p>
      </dsp:txBody>
      <dsp:txXfrm>
        <a:off x="1083764" y="3523120"/>
        <a:ext cx="4971685" cy="938324"/>
      </dsp:txXfrm>
    </dsp:sp>
    <dsp:sp modelId="{FFCF036D-F28C-464D-99E8-4E03BA25463C}">
      <dsp:nvSpPr>
        <dsp:cNvPr id="0" name=""/>
        <dsp:cNvSpPr/>
      </dsp:nvSpPr>
      <dsp:spPr>
        <a:xfrm>
          <a:off x="0" y="4696025"/>
          <a:ext cx="6055450" cy="938324"/>
        </a:xfrm>
        <a:prstGeom prst="roundRect">
          <a:avLst>
            <a:gd name="adj" fmla="val 10000"/>
          </a:avLst>
        </a:prstGeom>
        <a:solidFill>
          <a:srgbClr val="85C5C7"/>
        </a:solidFill>
        <a:ln>
          <a:solidFill>
            <a:srgbClr val="85C5C7"/>
          </a:solidFill>
        </a:ln>
        <a:effectLst/>
      </dsp:spPr>
      <dsp:style>
        <a:lnRef idx="0">
          <a:scrgbClr r="0" g="0" b="0"/>
        </a:lnRef>
        <a:fillRef idx="1">
          <a:scrgbClr r="0" g="0" b="0"/>
        </a:fillRef>
        <a:effectRef idx="0">
          <a:scrgbClr r="0" g="0" b="0"/>
        </a:effectRef>
        <a:fontRef idx="minor"/>
      </dsp:style>
    </dsp:sp>
    <dsp:sp modelId="{87FEF721-4C08-4D94-AF4C-BA0E5B8BD4CE}">
      <dsp:nvSpPr>
        <dsp:cNvPr id="0" name=""/>
        <dsp:cNvSpPr/>
      </dsp:nvSpPr>
      <dsp:spPr>
        <a:xfrm>
          <a:off x="283843" y="4907148"/>
          <a:ext cx="516078" cy="51607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442F78-17CE-46B8-887D-8528851166E8}">
      <dsp:nvSpPr>
        <dsp:cNvPr id="0" name=""/>
        <dsp:cNvSpPr/>
      </dsp:nvSpPr>
      <dsp:spPr>
        <a:xfrm>
          <a:off x="1083764" y="4696025"/>
          <a:ext cx="4971685" cy="938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306" tIns="99306" rIns="99306" bIns="99306" numCol="1" spcCol="1270" anchor="ctr" anchorCtr="0">
          <a:noAutofit/>
        </a:bodyPr>
        <a:lstStyle/>
        <a:p>
          <a:pPr marL="0" lvl="0" indent="0" algn="l" defTabSz="622300">
            <a:lnSpc>
              <a:spcPct val="90000"/>
            </a:lnSpc>
            <a:spcBef>
              <a:spcPct val="0"/>
            </a:spcBef>
            <a:spcAft>
              <a:spcPct val="35000"/>
            </a:spcAft>
            <a:buNone/>
          </a:pPr>
          <a:r>
            <a:rPr lang="en-IN" sz="1400" b="1" kern="1200"/>
            <a:t>Interactive Documents</a:t>
          </a:r>
          <a:r>
            <a:rPr lang="en-IN" sz="1400" kern="1200"/>
            <a:t>: Creating interactive PDFs where users can ask questions, and the model provides relevant answers.</a:t>
          </a:r>
          <a:endParaRPr lang="en-US" sz="1400" kern="1200"/>
        </a:p>
      </dsp:txBody>
      <dsp:txXfrm>
        <a:off x="1083764" y="4696025"/>
        <a:ext cx="4971685" cy="9383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38F62F-7CA9-4153-BC18-2C6366E12B61}">
      <dsp:nvSpPr>
        <dsp:cNvPr id="0" name=""/>
        <dsp:cNvSpPr/>
      </dsp:nvSpPr>
      <dsp:spPr>
        <a:xfrm>
          <a:off x="1209" y="469433"/>
          <a:ext cx="4244392" cy="2695188"/>
        </a:xfrm>
        <a:prstGeom prst="roundRect">
          <a:avLst>
            <a:gd name="adj" fmla="val 10000"/>
          </a:avLst>
        </a:prstGeom>
        <a:solidFill>
          <a:srgbClr val="85C5C7"/>
        </a:solidFill>
        <a:ln>
          <a:solidFill>
            <a:schemeClr val="tx2">
              <a:lumMod val="50000"/>
              <a:lumOff val="50000"/>
            </a:schemeClr>
          </a:solid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0F5F4CA-91E0-4FA2-9E1F-31346D545A01}">
      <dsp:nvSpPr>
        <dsp:cNvPr id="0" name=""/>
        <dsp:cNvSpPr/>
      </dsp:nvSpPr>
      <dsp:spPr>
        <a:xfrm>
          <a:off x="472808" y="917452"/>
          <a:ext cx="4244392" cy="2695188"/>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In conclusion, the utilization of Language Models (LLMs) for PDF analysis opens up a plethora of possibilities across diverse domains. The ability of LLMs, such as GPT-3, to understand and generate human-like text allows for sophisticated processing of PDF content. From information extraction to document summarization, question answering, and beyond, the applications are extensive.</a:t>
          </a:r>
          <a:endParaRPr lang="en-US" sz="1700" kern="1200"/>
        </a:p>
      </dsp:txBody>
      <dsp:txXfrm>
        <a:off x="551747" y="996391"/>
        <a:ext cx="4086514" cy="2537310"/>
      </dsp:txXfrm>
    </dsp:sp>
    <dsp:sp modelId="{1591A5C2-1B5B-4850-9576-C0AB846BD15E}">
      <dsp:nvSpPr>
        <dsp:cNvPr id="0" name=""/>
        <dsp:cNvSpPr/>
      </dsp:nvSpPr>
      <dsp:spPr>
        <a:xfrm>
          <a:off x="5188799" y="469433"/>
          <a:ext cx="4244392" cy="2695188"/>
        </a:xfrm>
        <a:prstGeom prst="roundRect">
          <a:avLst>
            <a:gd name="adj" fmla="val 10000"/>
          </a:avLst>
        </a:prstGeom>
        <a:solidFill>
          <a:srgbClr val="85C5C7"/>
        </a:solidFill>
        <a:ln>
          <a:solidFill>
            <a:schemeClr val="tx2">
              <a:lumMod val="50000"/>
              <a:lumOff val="50000"/>
            </a:schemeClr>
          </a:solid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9337495-A455-4296-9EB6-A98A04B77F72}">
      <dsp:nvSpPr>
        <dsp:cNvPr id="0" name=""/>
        <dsp:cNvSpPr/>
      </dsp:nvSpPr>
      <dsp:spPr>
        <a:xfrm>
          <a:off x="5660398" y="917452"/>
          <a:ext cx="4244392" cy="2695188"/>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The efficiency of LLMs in handling natural language enables streamlined workflows for tasks like legal document analysis, healthcare record summarization, and financial document scrutiny. The technology proves valuable in industries ranging from legal and healthcare to finance and education, providing solutions for tasks that traditionally required extensive manual effort.</a:t>
          </a:r>
          <a:endParaRPr lang="en-US" sz="1700" kern="1200"/>
        </a:p>
      </dsp:txBody>
      <dsp:txXfrm>
        <a:off x="5739337" y="996391"/>
        <a:ext cx="4086514" cy="253731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12/28/2023</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843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12/28/2023</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423062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12/28/2023</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7897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12/28/2023</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730193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12/28/2023</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3499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12/28/2023</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786066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12/28/2023</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145132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12/28/2023</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031376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12/28/2023</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0442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12/28/2023</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556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12/28/2023</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3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12/28/2023</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16509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38E7D36-B1C9-463C-983F-AEA5810A6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7B9A221-B33F-47C2-85FF-2C8F363D7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 name="Rectangle 13">
            <a:extLst>
              <a:ext uri="{FF2B5EF4-FFF2-40B4-BE49-F238E27FC236}">
                <a16:creationId xmlns:a16="http://schemas.microsoft.com/office/drawing/2014/main" id="{CD0E0EF1-7626-4514-9337-271DD661B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5F0B1492-9A00-4F80-8771-0BB2C2C43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7FAC7B62-8ACC-41ED-80AB-8D1CDF38B9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45FF525-9A83-4625-99D9-B267BDE077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2"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olorful background with waves&#10;&#10;Description automatically generated with medium confidence">
            <a:extLst>
              <a:ext uri="{FF2B5EF4-FFF2-40B4-BE49-F238E27FC236}">
                <a16:creationId xmlns:a16="http://schemas.microsoft.com/office/drawing/2014/main" id="{846FC1C2-0882-0471-8034-72F812BD103A}"/>
              </a:ext>
            </a:extLst>
          </p:cNvPr>
          <p:cNvPicPr>
            <a:picLocks noChangeAspect="1"/>
          </p:cNvPicPr>
          <p:nvPr/>
        </p:nvPicPr>
        <p:blipFill rotWithShape="1">
          <a:blip r:embed="rId2"/>
          <a:srcRect l="28151" r="36519"/>
          <a:stretch/>
        </p:blipFill>
        <p:spPr>
          <a:xfrm>
            <a:off x="20" y="-2"/>
            <a:ext cx="4845848" cy="6858002"/>
          </a:xfrm>
          <a:prstGeom prst="rect">
            <a:avLst/>
          </a:prstGeom>
        </p:spPr>
      </p:pic>
      <p:sp useBgFill="1">
        <p:nvSpPr>
          <p:cNvPr id="24" name="Rectangle 23">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4750" y="-2"/>
            <a:ext cx="7347249" cy="3239337"/>
          </a:xfrm>
          <a:prstGeom prst="rect">
            <a:avLst/>
          </a:prstGeom>
          <a:ln>
            <a:noFill/>
          </a:ln>
          <a:effectLst>
            <a:outerShdw blurRad="139700" dist="88900" dir="546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92ACA4-81D9-EC87-5771-3461246604C5}"/>
              </a:ext>
            </a:extLst>
          </p:cNvPr>
          <p:cNvSpPr>
            <a:spLocks noGrp="1"/>
          </p:cNvSpPr>
          <p:nvPr>
            <p:ph type="ctrTitle"/>
          </p:nvPr>
        </p:nvSpPr>
        <p:spPr>
          <a:xfrm>
            <a:off x="5130462" y="858982"/>
            <a:ext cx="4845848" cy="2129878"/>
          </a:xfrm>
        </p:spPr>
        <p:txBody>
          <a:bodyPr vert="horz" lIns="91440" tIns="45720" rIns="91440" bIns="45720" rtlCol="0" anchor="ctr">
            <a:normAutofit/>
          </a:bodyPr>
          <a:lstStyle/>
          <a:p>
            <a:r>
              <a:rPr lang="en-US" sz="4400" b="1" dirty="0"/>
              <a:t>DOCUMENT ANALYSIS USING LLM’S	</a:t>
            </a:r>
          </a:p>
        </p:txBody>
      </p:sp>
      <p:sp>
        <p:nvSpPr>
          <p:cNvPr id="3" name="Subtitle 2">
            <a:extLst>
              <a:ext uri="{FF2B5EF4-FFF2-40B4-BE49-F238E27FC236}">
                <a16:creationId xmlns:a16="http://schemas.microsoft.com/office/drawing/2014/main" id="{D0E4A563-5552-AFAB-149E-D9F23950E364}"/>
              </a:ext>
            </a:extLst>
          </p:cNvPr>
          <p:cNvSpPr>
            <a:spLocks noGrp="1"/>
          </p:cNvSpPr>
          <p:nvPr>
            <p:ph type="subTitle" idx="1"/>
          </p:nvPr>
        </p:nvSpPr>
        <p:spPr>
          <a:xfrm>
            <a:off x="5132914" y="3463789"/>
            <a:ext cx="5012796" cy="2544416"/>
          </a:xfrm>
        </p:spPr>
        <p:txBody>
          <a:bodyPr vert="horz" lIns="91440" tIns="45720" rIns="91440" bIns="45720" rtlCol="0">
            <a:normAutofit/>
          </a:bodyPr>
          <a:lstStyle/>
          <a:p>
            <a:r>
              <a:rPr lang="en-US" b="1" dirty="0"/>
              <a:t>Guided By</a:t>
            </a:r>
          </a:p>
          <a:p>
            <a:r>
              <a:rPr lang="en-US" b="1" dirty="0" err="1"/>
              <a:t>Mr</a:t>
            </a:r>
            <a:r>
              <a:rPr lang="en-US" b="1" dirty="0"/>
              <a:t> </a:t>
            </a:r>
            <a:r>
              <a:rPr lang="en-US" b="1" dirty="0" err="1"/>
              <a:t>Sahibpreet</a:t>
            </a:r>
            <a:r>
              <a:rPr lang="en-US" b="1" dirty="0"/>
              <a:t> Singh</a:t>
            </a:r>
          </a:p>
          <a:p>
            <a:r>
              <a:rPr lang="en-US" b="1" dirty="0" err="1"/>
              <a:t>Mr</a:t>
            </a:r>
            <a:r>
              <a:rPr lang="en-US" b="1" dirty="0"/>
              <a:t> Puneet Singh</a:t>
            </a:r>
          </a:p>
          <a:p>
            <a:endParaRPr lang="en-US" b="1" dirty="0"/>
          </a:p>
        </p:txBody>
      </p:sp>
      <p:cxnSp>
        <p:nvCxnSpPr>
          <p:cNvPr id="26" name="Straight Connector 25">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ubtitle 2">
            <a:extLst>
              <a:ext uri="{FF2B5EF4-FFF2-40B4-BE49-F238E27FC236}">
                <a16:creationId xmlns:a16="http://schemas.microsoft.com/office/drawing/2014/main" id="{781893B4-8929-A63D-8D81-6F0A6A201D12}"/>
              </a:ext>
            </a:extLst>
          </p:cNvPr>
          <p:cNvSpPr txBox="1">
            <a:spLocks/>
          </p:cNvSpPr>
          <p:nvPr/>
        </p:nvSpPr>
        <p:spPr>
          <a:xfrm>
            <a:off x="9015152" y="3463789"/>
            <a:ext cx="3044889" cy="21335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200" b="1" dirty="0"/>
              <a:t>Presented By</a:t>
            </a:r>
          </a:p>
          <a:p>
            <a:r>
              <a:rPr lang="en-US" sz="2200" b="1" dirty="0" err="1"/>
              <a:t>Ishwinderpreet</a:t>
            </a:r>
            <a:r>
              <a:rPr lang="en-US" sz="2200" b="1" dirty="0"/>
              <a:t> Arora</a:t>
            </a:r>
          </a:p>
          <a:p>
            <a:r>
              <a:rPr lang="en-US" sz="2200" b="1" dirty="0"/>
              <a:t>Amay Avasthi</a:t>
            </a:r>
          </a:p>
          <a:p>
            <a:r>
              <a:rPr lang="en-US" sz="2200" b="1" dirty="0"/>
              <a:t>Sai Murali S N</a:t>
            </a:r>
          </a:p>
          <a:p>
            <a:r>
              <a:rPr lang="en-US" sz="2200" b="1" dirty="0"/>
              <a:t>Shania </a:t>
            </a:r>
            <a:r>
              <a:rPr lang="en-US" sz="2200" b="1" dirty="0" err="1"/>
              <a:t>Jairath</a:t>
            </a:r>
            <a:r>
              <a:rPr lang="en-US" sz="2200" b="1" dirty="0"/>
              <a:t> </a:t>
            </a:r>
          </a:p>
          <a:p>
            <a:endParaRPr lang="en-IN" sz="2200" b="1" dirty="0"/>
          </a:p>
        </p:txBody>
      </p:sp>
      <p:pic>
        <p:nvPicPr>
          <p:cNvPr id="9" name="Picture 8">
            <a:extLst>
              <a:ext uri="{FF2B5EF4-FFF2-40B4-BE49-F238E27FC236}">
                <a16:creationId xmlns:a16="http://schemas.microsoft.com/office/drawing/2014/main" id="{D0F3C4EF-F025-F589-1834-B6D37A7FD0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2855" y="196836"/>
            <a:ext cx="2432986" cy="823341"/>
          </a:xfrm>
          <a:prstGeom prst="rect">
            <a:avLst/>
          </a:prstGeom>
        </p:spPr>
      </p:pic>
    </p:spTree>
    <p:extLst>
      <p:ext uri="{BB962C8B-B14F-4D97-AF65-F5344CB8AC3E}">
        <p14:creationId xmlns:p14="http://schemas.microsoft.com/office/powerpoint/2010/main" val="1744037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a:extLst>
              <a:ext uri="{FF2B5EF4-FFF2-40B4-BE49-F238E27FC236}">
                <a16:creationId xmlns:a16="http://schemas.microsoft.com/office/drawing/2014/main" id="{540CF837-40E9-46D4-AC1B-0750F339B5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nt">
            <a:extLst>
              <a:ext uri="{FF2B5EF4-FFF2-40B4-BE49-F238E27FC236}">
                <a16:creationId xmlns:a16="http://schemas.microsoft.com/office/drawing/2014/main" id="{E325F465-8352-4882-9E30-732D5BDF3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6099047"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A031F918-6C2A-4C3F-8785-651FF6135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ln>
            <a:noFill/>
          </a:ln>
          <a:effectLst>
            <a:outerShdw blurRad="635000" dist="254000" dir="72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ED9F14-0A2F-33DF-F363-16253178DA38}"/>
              </a:ext>
            </a:extLst>
          </p:cNvPr>
          <p:cNvSpPr>
            <a:spLocks noGrp="1"/>
          </p:cNvSpPr>
          <p:nvPr>
            <p:ph type="title"/>
          </p:nvPr>
        </p:nvSpPr>
        <p:spPr>
          <a:xfrm>
            <a:off x="6456559" y="858983"/>
            <a:ext cx="4773413" cy="5160817"/>
          </a:xfrm>
        </p:spPr>
        <p:txBody>
          <a:bodyPr anchor="ctr">
            <a:normAutofit/>
          </a:bodyPr>
          <a:lstStyle/>
          <a:p>
            <a:r>
              <a:rPr lang="en-US" b="1" dirty="0"/>
              <a:t>Why chroma </a:t>
            </a:r>
            <a:r>
              <a:rPr lang="en-US" b="1" dirty="0" err="1"/>
              <a:t>db</a:t>
            </a:r>
            <a:r>
              <a:rPr lang="en-US" b="1" dirty="0"/>
              <a:t> over other vector database?</a:t>
            </a:r>
            <a:endParaRPr lang="en-IN" b="1" dirty="0"/>
          </a:p>
        </p:txBody>
      </p:sp>
      <p:sp>
        <p:nvSpPr>
          <p:cNvPr id="3" name="Content Placeholder 2">
            <a:extLst>
              <a:ext uri="{FF2B5EF4-FFF2-40B4-BE49-F238E27FC236}">
                <a16:creationId xmlns:a16="http://schemas.microsoft.com/office/drawing/2014/main" id="{CAF250CB-CC49-9F3A-3932-B5FA7771A379}"/>
              </a:ext>
            </a:extLst>
          </p:cNvPr>
          <p:cNvSpPr>
            <a:spLocks noGrp="1"/>
          </p:cNvSpPr>
          <p:nvPr>
            <p:ph idx="1"/>
          </p:nvPr>
        </p:nvSpPr>
        <p:spPr>
          <a:xfrm>
            <a:off x="257176" y="858983"/>
            <a:ext cx="5534024" cy="6179991"/>
          </a:xfrm>
        </p:spPr>
        <p:txBody>
          <a:bodyPr anchor="ctr">
            <a:normAutofit/>
          </a:bodyPr>
          <a:lstStyle/>
          <a:p>
            <a:pPr>
              <a:lnSpc>
                <a:spcPct val="100000"/>
              </a:lnSpc>
            </a:pPr>
            <a:r>
              <a:rPr lang="en-US" sz="1600" b="0" i="0" dirty="0">
                <a:effectLst/>
                <a:latin typeface="Times New Roman" panose="02020603050405020304" pitchFamily="18" charset="0"/>
                <a:cs typeface="Times New Roman" panose="02020603050405020304" pitchFamily="18" charset="0"/>
              </a:rPr>
              <a:t>Open-source:</a:t>
            </a:r>
          </a:p>
          <a:p>
            <a:pPr>
              <a:lnSpc>
                <a:spcPct val="10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Freedom and flexibility: Users can freely modify, extend, and integrate </a:t>
            </a:r>
            <a:r>
              <a:rPr lang="en-US" sz="1600" b="0" i="0" dirty="0" err="1">
                <a:effectLst/>
                <a:latin typeface="Times New Roman" panose="02020603050405020304" pitchFamily="18" charset="0"/>
                <a:cs typeface="Times New Roman" panose="02020603050405020304" pitchFamily="18" charset="0"/>
              </a:rPr>
              <a:t>ChromaDB</a:t>
            </a:r>
            <a:r>
              <a:rPr lang="en-US" sz="1600" b="0" i="0" dirty="0">
                <a:effectLst/>
                <a:latin typeface="Times New Roman" panose="02020603050405020304" pitchFamily="18" charset="0"/>
                <a:cs typeface="Times New Roman" panose="02020603050405020304" pitchFamily="18" charset="0"/>
              </a:rPr>
              <a:t> with other systems without vendor lock-in or licensing costs. And Community-driven development.</a:t>
            </a:r>
          </a:p>
          <a:p>
            <a:pPr>
              <a:lnSpc>
                <a:spcPct val="100000"/>
              </a:lnSpc>
            </a:pPr>
            <a:r>
              <a:rPr lang="en-US" sz="1600" b="0" i="0" dirty="0">
                <a:effectLst/>
                <a:latin typeface="Times New Roman" panose="02020603050405020304" pitchFamily="18" charset="0"/>
                <a:cs typeface="Times New Roman" panose="02020603050405020304" pitchFamily="18" charset="0"/>
              </a:rPr>
              <a:t>Ease of use and developer experience:</a:t>
            </a:r>
          </a:p>
          <a:p>
            <a:pPr>
              <a:lnSpc>
                <a:spcPct val="10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Simple setup and configuration: Can be run in-memory for rapid prototyping or with persistence for production environments, making it accessible for experimentation and development.</a:t>
            </a:r>
          </a:p>
          <a:p>
            <a:pPr>
              <a:lnSpc>
                <a:spcPct val="10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Intuitive API: Python-based API is easy to learn and use, facilitating integration with various machine learning workflows.</a:t>
            </a:r>
          </a:p>
          <a:p>
            <a:pPr>
              <a:lnSpc>
                <a:spcPct val="100000"/>
              </a:lnSpc>
            </a:pPr>
            <a:r>
              <a:rPr lang="en-US" sz="1600" b="0" i="0" dirty="0">
                <a:effectLst/>
                <a:latin typeface="Times New Roman" panose="02020603050405020304" pitchFamily="18" charset="0"/>
                <a:cs typeface="Times New Roman" panose="02020603050405020304" pitchFamily="18" charset="0"/>
              </a:rPr>
              <a:t>Flexible querying capabilities:</a:t>
            </a:r>
          </a:p>
          <a:p>
            <a:pPr>
              <a:lnSpc>
                <a:spcPct val="10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Advanced search operations: Supports range searches, nearest neighbors, similarity searches, and combinations of vector attributes for more complex queries, broadening its applicability.</a:t>
            </a:r>
          </a:p>
          <a:p>
            <a:pPr>
              <a:lnSpc>
                <a:spcPct val="10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Metadata support: Allows filtering and segmentation of results based on additional metadata, enhancing search relevance and context.</a:t>
            </a:r>
          </a:p>
          <a:p>
            <a:pPr>
              <a:lnSpc>
                <a:spcPct val="100000"/>
              </a:lnSpc>
              <a:buFont typeface="Arial" panose="020B0604020202020204" pitchFamily="34" charset="0"/>
              <a:buChar char="•"/>
            </a:pPr>
            <a:endParaRPr lang="en-US" sz="1600" b="0" i="0" dirty="0">
              <a:effectLst/>
              <a:latin typeface="Times New Roman" panose="02020603050405020304" pitchFamily="18" charset="0"/>
              <a:cs typeface="Times New Roman" panose="02020603050405020304" pitchFamily="18" charset="0"/>
            </a:endParaRPr>
          </a:p>
          <a:p>
            <a:pPr>
              <a:lnSpc>
                <a:spcPct val="100000"/>
              </a:lnSpc>
            </a:pPr>
            <a:endParaRPr lang="en-US" sz="1600" dirty="0">
              <a:latin typeface="Times New Roman" panose="02020603050405020304" pitchFamily="18" charset="0"/>
              <a:cs typeface="Times New Roman" panose="02020603050405020304" pitchFamily="18" charset="0"/>
            </a:endParaRPr>
          </a:p>
          <a:p>
            <a:pPr>
              <a:lnSpc>
                <a:spcPct val="100000"/>
              </a:lnSpc>
            </a:pPr>
            <a:endParaRPr lang="en-IN" sz="1600" dirty="0">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430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727FE4A1-C660-0A4C-0BEE-C30CAC72F28F}"/>
              </a:ext>
            </a:extLst>
          </p:cNvPr>
          <p:cNvGraphicFramePr>
            <a:graphicFrameLocks noGrp="1"/>
          </p:cNvGraphicFramePr>
          <p:nvPr>
            <p:ph idx="1"/>
            <p:extLst>
              <p:ext uri="{D42A27DB-BD31-4B8C-83A1-F6EECF244321}">
                <p14:modId xmlns:p14="http://schemas.microsoft.com/office/powerpoint/2010/main" val="442557591"/>
              </p:ext>
            </p:extLst>
          </p:nvPr>
        </p:nvGraphicFramePr>
        <p:xfrm>
          <a:off x="761799" y="2750126"/>
          <a:ext cx="10381205" cy="3261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1153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7DE220E6-BA55-4F04-B3C4-F4985F3E7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tint">
            <a:extLst>
              <a:ext uri="{FF2B5EF4-FFF2-40B4-BE49-F238E27FC236}">
                <a16:creationId xmlns:a16="http://schemas.microsoft.com/office/drawing/2014/main" id="{5AE190BC-D2FD-433E-AB89-0DF68EFD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5644" y="0"/>
            <a:ext cx="1046356"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22" name="Rectangle 21">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6864" y="0"/>
            <a:ext cx="5815134" cy="6858000"/>
          </a:xfrm>
          <a:prstGeom prst="rect">
            <a:avLst/>
          </a:prstGeom>
          <a:ln>
            <a:noFill/>
          </a:ln>
          <a:effectLst>
            <a:outerShdw blurRad="508000" dist="1905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543477-E5E9-0C4F-DF56-C967C33C8641}"/>
              </a:ext>
            </a:extLst>
          </p:cNvPr>
          <p:cNvSpPr>
            <a:spLocks noGrp="1"/>
          </p:cNvSpPr>
          <p:nvPr>
            <p:ph type="title"/>
          </p:nvPr>
        </p:nvSpPr>
        <p:spPr>
          <a:xfrm>
            <a:off x="6788582" y="858983"/>
            <a:ext cx="3968783" cy="2021378"/>
          </a:xfrm>
        </p:spPr>
        <p:txBody>
          <a:bodyPr>
            <a:normAutofit/>
          </a:bodyPr>
          <a:lstStyle/>
          <a:p>
            <a:pPr>
              <a:lnSpc>
                <a:spcPct val="90000"/>
              </a:lnSpc>
            </a:pPr>
            <a:r>
              <a:rPr lang="en-US" b="1" dirty="0"/>
              <a:t>Introduction: Overview of LLM</a:t>
            </a:r>
            <a:endParaRPr lang="en-IN" b="1" dirty="0"/>
          </a:p>
        </p:txBody>
      </p:sp>
      <p:pic>
        <p:nvPicPr>
          <p:cNvPr id="4" name="Content Placeholder 5">
            <a:extLst>
              <a:ext uri="{FF2B5EF4-FFF2-40B4-BE49-F238E27FC236}">
                <a16:creationId xmlns:a16="http://schemas.microsoft.com/office/drawing/2014/main" id="{705E0C5B-2109-03D7-B725-835BD1E6DD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367" y="1820167"/>
            <a:ext cx="4950255" cy="3217665"/>
          </a:xfrm>
          <a:prstGeom prst="rect">
            <a:avLst/>
          </a:prstGeom>
        </p:spPr>
      </p:pic>
      <p:sp>
        <p:nvSpPr>
          <p:cNvPr id="3" name="Content Placeholder 2">
            <a:extLst>
              <a:ext uri="{FF2B5EF4-FFF2-40B4-BE49-F238E27FC236}">
                <a16:creationId xmlns:a16="http://schemas.microsoft.com/office/drawing/2014/main" id="{979BC53B-88AC-9568-2150-D0E08C4BC517}"/>
              </a:ext>
            </a:extLst>
          </p:cNvPr>
          <p:cNvSpPr>
            <a:spLocks noGrp="1"/>
          </p:cNvSpPr>
          <p:nvPr>
            <p:ph idx="1"/>
          </p:nvPr>
        </p:nvSpPr>
        <p:spPr>
          <a:xfrm>
            <a:off x="6788582" y="3282696"/>
            <a:ext cx="3968783" cy="2957383"/>
          </a:xfrm>
        </p:spPr>
        <p:txBody>
          <a:bodyPr anchor="ctr">
            <a:normAutofit/>
          </a:bodyPr>
          <a:lstStyle/>
          <a:p>
            <a:pPr>
              <a:lnSpc>
                <a:spcPct val="100000"/>
              </a:lnSpc>
            </a:pPr>
            <a:endParaRPr lang="en-US" sz="1600" b="0" i="0" dirty="0">
              <a:effectLst/>
              <a:latin typeface="Times New Roman" panose="02020603050405020304" pitchFamily="18" charset="0"/>
              <a:cs typeface="Times New Roman" panose="02020603050405020304" pitchFamily="18" charset="0"/>
            </a:endParaRPr>
          </a:p>
          <a:p>
            <a:pPr>
              <a:lnSpc>
                <a:spcPct val="100000"/>
              </a:lnSpc>
            </a:pPr>
            <a:r>
              <a:rPr lang="en-US" sz="1600" b="0" i="0" dirty="0">
                <a:effectLst/>
                <a:latin typeface="Times New Roman" panose="02020603050405020304" pitchFamily="18" charset="0"/>
                <a:cs typeface="Times New Roman" panose="02020603050405020304" pitchFamily="18" charset="0"/>
              </a:rPr>
              <a:t>A Large Language Model (LLM) is a type of natural language processing (NLP) model that is trained on massive amounts of textual data to understand and generate human-like language. These models leverage deep neural networks with a vast number of parameters to capture complex patterns and relationships within language. One prominent example of an LLM is GPT-3 , developed by OpenAI. Here's an overview of LLMs:</a:t>
            </a:r>
          </a:p>
          <a:p>
            <a:pPr>
              <a:lnSpc>
                <a:spcPct val="100000"/>
              </a:lnSpc>
            </a:pPr>
            <a:endParaRPr lang="en-US" sz="1600" dirty="0">
              <a:latin typeface="Times New Roman" panose="02020603050405020304" pitchFamily="18" charset="0"/>
              <a:cs typeface="Times New Roman" panose="02020603050405020304" pitchFamily="18" charset="0"/>
            </a:endParaRPr>
          </a:p>
          <a:p>
            <a:pPr>
              <a:lnSpc>
                <a:spcPct val="100000"/>
              </a:lnSpc>
            </a:pPr>
            <a:endParaRPr lang="en-IN" sz="1600" dirty="0">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5209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Slide Background">
            <a:extLst>
              <a:ext uri="{FF2B5EF4-FFF2-40B4-BE49-F238E27FC236}">
                <a16:creationId xmlns:a16="http://schemas.microsoft.com/office/drawing/2014/main" id="{649C91A9-84E7-4BF0-9026-62F01380D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F6CF2A7-4A00-356E-E3DD-83DAABF14112}"/>
              </a:ext>
            </a:extLst>
          </p:cNvPr>
          <p:cNvSpPr>
            <a:spLocks noGrp="1"/>
          </p:cNvSpPr>
          <p:nvPr>
            <p:ph type="title"/>
          </p:nvPr>
        </p:nvSpPr>
        <p:spPr>
          <a:xfrm>
            <a:off x="-2" y="0"/>
            <a:ext cx="6248399" cy="1457325"/>
          </a:xfrm>
        </p:spPr>
        <p:txBody>
          <a:bodyPr anchor="b">
            <a:normAutofit/>
          </a:bodyPr>
          <a:lstStyle/>
          <a:p>
            <a:pPr>
              <a:lnSpc>
                <a:spcPct val="90000"/>
              </a:lnSpc>
            </a:pPr>
            <a:r>
              <a:rPr lang="en-US" sz="4000" b="1" i="0" dirty="0">
                <a:effectLst/>
                <a:latin typeface="Söhne"/>
              </a:rPr>
              <a:t>Key Components of LLMs:</a:t>
            </a:r>
            <a:br>
              <a:rPr lang="en-US" sz="4000" b="1" i="0" dirty="0">
                <a:effectLst/>
                <a:latin typeface="Söhne"/>
              </a:rPr>
            </a:br>
            <a:endParaRPr lang="en-IN" sz="4000" dirty="0"/>
          </a:p>
        </p:txBody>
      </p:sp>
      <p:sp>
        <p:nvSpPr>
          <p:cNvPr id="3" name="Content Placeholder 2">
            <a:extLst>
              <a:ext uri="{FF2B5EF4-FFF2-40B4-BE49-F238E27FC236}">
                <a16:creationId xmlns:a16="http://schemas.microsoft.com/office/drawing/2014/main" id="{B8A7BBD1-DC52-EF95-7719-9E5276F18C35}"/>
              </a:ext>
            </a:extLst>
          </p:cNvPr>
          <p:cNvSpPr>
            <a:spLocks noGrp="1"/>
          </p:cNvSpPr>
          <p:nvPr>
            <p:ph idx="1"/>
          </p:nvPr>
        </p:nvSpPr>
        <p:spPr>
          <a:xfrm>
            <a:off x="142876" y="1257300"/>
            <a:ext cx="5346254" cy="5210175"/>
          </a:xfrm>
        </p:spPr>
        <p:txBody>
          <a:bodyPr anchor="ctr">
            <a:normAutofit/>
          </a:bodyPr>
          <a:lstStyle/>
          <a:p>
            <a:pPr>
              <a:lnSpc>
                <a:spcPct val="100000"/>
              </a:lnSpc>
              <a:buFont typeface="+mj-lt"/>
              <a:buAutoNum type="arabicPeriod"/>
            </a:pPr>
            <a:r>
              <a:rPr lang="en-US" sz="1400" b="1" i="0" dirty="0">
                <a:effectLst/>
                <a:latin typeface="Times New Roman" panose="02020603050405020304" pitchFamily="18" charset="0"/>
                <a:cs typeface="Times New Roman" panose="02020603050405020304" pitchFamily="18" charset="0"/>
              </a:rPr>
              <a:t>Transformer Architecture:</a:t>
            </a:r>
            <a:endParaRPr lang="en-US" sz="1400" b="0" i="0" dirty="0">
              <a:effectLst/>
              <a:latin typeface="Times New Roman" panose="02020603050405020304" pitchFamily="18" charset="0"/>
              <a:cs typeface="Times New Roman" panose="02020603050405020304" pitchFamily="18" charset="0"/>
            </a:endParaRPr>
          </a:p>
          <a:p>
            <a:pPr marL="742950" lvl="1" indent="-285750">
              <a:lnSpc>
                <a:spcPct val="100000"/>
              </a:lnSpc>
              <a:buFont typeface="+mj-lt"/>
              <a:buAutoNum type="arabicPeriod"/>
            </a:pPr>
            <a:r>
              <a:rPr lang="en-US" sz="1400" b="0" i="0" dirty="0">
                <a:effectLst/>
                <a:latin typeface="Times New Roman" panose="02020603050405020304" pitchFamily="18" charset="0"/>
                <a:cs typeface="Times New Roman" panose="02020603050405020304" pitchFamily="18" charset="0"/>
              </a:rPr>
              <a:t>LLMs are built on the Transformer architecture, which allows them to capture long-range dependencies and relationships in text efficiently.</a:t>
            </a:r>
          </a:p>
          <a:p>
            <a:pPr marL="742950" lvl="1" indent="-285750">
              <a:lnSpc>
                <a:spcPct val="100000"/>
              </a:lnSpc>
              <a:buFont typeface="+mj-lt"/>
              <a:buAutoNum type="arabicPeriod"/>
            </a:pPr>
            <a:r>
              <a:rPr lang="en-US" sz="1400" b="0" i="0" dirty="0">
                <a:effectLst/>
                <a:latin typeface="Times New Roman" panose="02020603050405020304" pitchFamily="18" charset="0"/>
                <a:cs typeface="Times New Roman" panose="02020603050405020304" pitchFamily="18" charset="0"/>
              </a:rPr>
              <a:t>Transformers enable parallelization of training, making it feasible to handle the large datasets necessary for LLM training.</a:t>
            </a:r>
          </a:p>
          <a:p>
            <a:pPr>
              <a:lnSpc>
                <a:spcPct val="100000"/>
              </a:lnSpc>
              <a:buFont typeface="+mj-lt"/>
              <a:buAutoNum type="arabicPeriod"/>
            </a:pPr>
            <a:r>
              <a:rPr lang="en-US" sz="1400" b="1" i="0" dirty="0">
                <a:effectLst/>
                <a:latin typeface="Times New Roman" panose="02020603050405020304" pitchFamily="18" charset="0"/>
                <a:cs typeface="Times New Roman" panose="02020603050405020304" pitchFamily="18" charset="0"/>
              </a:rPr>
              <a:t>Pre-training on Diverse Data:</a:t>
            </a:r>
            <a:endParaRPr lang="en-US" sz="1400" b="0" i="0" dirty="0">
              <a:effectLst/>
              <a:latin typeface="Times New Roman" panose="02020603050405020304" pitchFamily="18" charset="0"/>
              <a:cs typeface="Times New Roman" panose="02020603050405020304" pitchFamily="18" charset="0"/>
            </a:endParaRPr>
          </a:p>
          <a:p>
            <a:pPr marL="742950" lvl="1" indent="-285750">
              <a:lnSpc>
                <a:spcPct val="100000"/>
              </a:lnSpc>
              <a:buFont typeface="+mj-lt"/>
              <a:buAutoNum type="arabicPeriod"/>
            </a:pPr>
            <a:r>
              <a:rPr lang="en-US" sz="1400" b="0" i="0" dirty="0">
                <a:effectLst/>
                <a:latin typeface="Times New Roman" panose="02020603050405020304" pitchFamily="18" charset="0"/>
                <a:cs typeface="Times New Roman" panose="02020603050405020304" pitchFamily="18" charset="0"/>
              </a:rPr>
              <a:t>LLMs are pre-trained on vast and diverse corpora of text from the internet. This pre-training phase helps the model learn the nuances, context, and semantics of language.</a:t>
            </a:r>
          </a:p>
          <a:p>
            <a:pPr>
              <a:lnSpc>
                <a:spcPct val="100000"/>
              </a:lnSpc>
              <a:buFont typeface="+mj-lt"/>
              <a:buAutoNum type="arabicPeriod"/>
            </a:pPr>
            <a:r>
              <a:rPr lang="en-US" sz="1400" b="1" i="0" dirty="0">
                <a:effectLst/>
                <a:latin typeface="Times New Roman" panose="02020603050405020304" pitchFamily="18" charset="0"/>
                <a:cs typeface="Times New Roman" panose="02020603050405020304" pitchFamily="18" charset="0"/>
              </a:rPr>
              <a:t>Attention Mechanism:</a:t>
            </a:r>
            <a:endParaRPr lang="en-US" sz="1400" b="0" i="0" dirty="0">
              <a:effectLst/>
              <a:latin typeface="Times New Roman" panose="02020603050405020304" pitchFamily="18" charset="0"/>
              <a:cs typeface="Times New Roman" panose="02020603050405020304" pitchFamily="18" charset="0"/>
            </a:endParaRPr>
          </a:p>
          <a:p>
            <a:pPr marL="742950" lvl="1" indent="-285750">
              <a:lnSpc>
                <a:spcPct val="100000"/>
              </a:lnSpc>
              <a:buFont typeface="+mj-lt"/>
              <a:buAutoNum type="arabicPeriod"/>
            </a:pPr>
            <a:r>
              <a:rPr lang="en-US" sz="1400" b="0" i="0" dirty="0">
                <a:effectLst/>
                <a:latin typeface="Times New Roman" panose="02020603050405020304" pitchFamily="18" charset="0"/>
                <a:cs typeface="Times New Roman" panose="02020603050405020304" pitchFamily="18" charset="0"/>
              </a:rPr>
              <a:t>LLMs use attention mechanisms to weigh the importance of different words in a sentence or sequence. This mechanism allows the model to focus on relevant information during both training and inference.</a:t>
            </a:r>
          </a:p>
          <a:p>
            <a:pPr>
              <a:lnSpc>
                <a:spcPct val="100000"/>
              </a:lnSpc>
            </a:pPr>
            <a:endParaRPr lang="en-US" sz="1400" dirty="0">
              <a:latin typeface="Times New Roman" panose="02020603050405020304" pitchFamily="18" charset="0"/>
              <a:cs typeface="Times New Roman" panose="02020603050405020304" pitchFamily="18" charset="0"/>
            </a:endParaRPr>
          </a:p>
          <a:p>
            <a:pPr>
              <a:lnSpc>
                <a:spcPct val="100000"/>
              </a:lnSpc>
            </a:pPr>
            <a:endParaRPr lang="en-IN" sz="1400" dirty="0">
              <a:latin typeface="Times New Roman" panose="02020603050405020304" pitchFamily="18" charset="0"/>
              <a:cs typeface="Times New Roman" panose="02020603050405020304" pitchFamily="18" charset="0"/>
            </a:endParaRPr>
          </a:p>
        </p:txBody>
      </p:sp>
      <p:sp useBgFill="1">
        <p:nvSpPr>
          <p:cNvPr id="16" name="Rectangle 15">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32004" y="0"/>
            <a:ext cx="6559995" cy="6858000"/>
          </a:xfrm>
          <a:prstGeom prst="rect">
            <a:avLst/>
          </a:prstGeom>
          <a:ln>
            <a:noFill/>
          </a:ln>
          <a:effectLst>
            <a:outerShdw blurRad="381000" dist="317500" dir="852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F310827-9150-E0D0-73D7-37FF0AD37CED}"/>
              </a:ext>
            </a:extLst>
          </p:cNvPr>
          <p:cNvPicPr>
            <a:picLocks noChangeAspect="1"/>
          </p:cNvPicPr>
          <p:nvPr/>
        </p:nvPicPr>
        <p:blipFill rotWithShape="1">
          <a:blip r:embed="rId2"/>
          <a:srcRect l="1468" r="2437"/>
          <a:stretch/>
        </p:blipFill>
        <p:spPr>
          <a:xfrm>
            <a:off x="6701536" y="857054"/>
            <a:ext cx="4419599" cy="5383025"/>
          </a:xfrm>
          <a:prstGeom prst="rect">
            <a:avLst/>
          </a:prstGeom>
        </p:spPr>
      </p:pic>
      <p:cxnSp>
        <p:nvCxnSpPr>
          <p:cNvPr id="17" name="Straight Connector 16">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540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Slide Background">
            <a:extLst>
              <a:ext uri="{FF2B5EF4-FFF2-40B4-BE49-F238E27FC236}">
                <a16:creationId xmlns:a16="http://schemas.microsoft.com/office/drawing/2014/main" id="{8452FFB1-9B1F-4CA7-981E-ECF6DA0D0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B4D8E58-9A76-5305-9FA6-5C7AE833CC0D}"/>
              </a:ext>
            </a:extLst>
          </p:cNvPr>
          <p:cNvSpPr>
            <a:spLocks noGrp="1"/>
          </p:cNvSpPr>
          <p:nvPr>
            <p:ph type="title"/>
          </p:nvPr>
        </p:nvSpPr>
        <p:spPr>
          <a:xfrm>
            <a:off x="6735890" y="0"/>
            <a:ext cx="4310743" cy="1209675"/>
          </a:xfrm>
        </p:spPr>
        <p:txBody>
          <a:bodyPr>
            <a:normAutofit/>
          </a:bodyPr>
          <a:lstStyle/>
          <a:p>
            <a:r>
              <a:rPr lang="en-US" b="1" dirty="0"/>
              <a:t>Working</a:t>
            </a:r>
            <a:endParaRPr lang="en-IN" b="1" dirty="0"/>
          </a:p>
        </p:txBody>
      </p:sp>
      <p:sp useBgFill="1">
        <p:nvSpPr>
          <p:cNvPr id="21" name="Rectangle 20">
            <a:extLst>
              <a:ext uri="{FF2B5EF4-FFF2-40B4-BE49-F238E27FC236}">
                <a16:creationId xmlns:a16="http://schemas.microsoft.com/office/drawing/2014/main" id="{27F42CDF-174D-40A8-A28A-ED886E4FE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31652" cy="6858000"/>
          </a:xfrm>
          <a:prstGeom prst="rect">
            <a:avLst/>
          </a:prstGeom>
          <a:ln>
            <a:noFill/>
          </a:ln>
          <a:effectLst>
            <a:outerShdw blurRad="635000" dist="254000" dir="432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ocument">
            <a:extLst>
              <a:ext uri="{FF2B5EF4-FFF2-40B4-BE49-F238E27FC236}">
                <a16:creationId xmlns:a16="http://schemas.microsoft.com/office/drawing/2014/main" id="{C13D631F-CE18-923F-8B2D-81539F4E3B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6512" y="1135170"/>
            <a:ext cx="4598628" cy="4598628"/>
          </a:xfrm>
          <a:prstGeom prst="rect">
            <a:avLst/>
          </a:prstGeom>
          <a:effectLst>
            <a:outerShdw blurRad="508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6EBA2A21-D7FA-008D-BB41-62C4500B2FE4}"/>
              </a:ext>
            </a:extLst>
          </p:cNvPr>
          <p:cNvSpPr>
            <a:spLocks noGrp="1"/>
          </p:cNvSpPr>
          <p:nvPr>
            <p:ph idx="1"/>
          </p:nvPr>
        </p:nvSpPr>
        <p:spPr>
          <a:xfrm>
            <a:off x="6229356" y="1371600"/>
            <a:ext cx="5333994" cy="5000625"/>
          </a:xfrm>
        </p:spPr>
        <p:txBody>
          <a:bodyPr>
            <a:normAutofit fontScale="92500" lnSpcReduction="20000"/>
          </a:bodyPr>
          <a:lstStyle/>
          <a:p>
            <a:pPr>
              <a:lnSpc>
                <a:spcPct val="100000"/>
              </a:lnSpc>
            </a:pPr>
            <a:r>
              <a:rPr lang="en-US" sz="1400" b="1" i="0" dirty="0">
                <a:effectLst/>
                <a:latin typeface="Times New Roman" panose="02020603050405020304" pitchFamily="18" charset="0"/>
                <a:cs typeface="Times New Roman" panose="02020603050405020304" pitchFamily="18" charset="0"/>
              </a:rPr>
              <a:t>1. Data Gathering:</a:t>
            </a:r>
          </a:p>
          <a:p>
            <a:pPr>
              <a:lnSpc>
                <a:spcPct val="100000"/>
              </a:lnSpc>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Collect a diverse set of textual documents relevant to the analysis goals.</a:t>
            </a:r>
          </a:p>
          <a:p>
            <a:pPr>
              <a:lnSpc>
                <a:spcPct val="100000"/>
              </a:lnSpc>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Ensure the dataset is representative of the documents the system will encounter.</a:t>
            </a:r>
          </a:p>
          <a:p>
            <a:pPr>
              <a:lnSpc>
                <a:spcPct val="100000"/>
              </a:lnSpc>
            </a:pPr>
            <a:r>
              <a:rPr lang="en-US" sz="1400" b="1" i="0" dirty="0">
                <a:effectLst/>
                <a:latin typeface="Times New Roman" panose="02020603050405020304" pitchFamily="18" charset="0"/>
                <a:cs typeface="Times New Roman" panose="02020603050405020304" pitchFamily="18" charset="0"/>
              </a:rPr>
              <a:t>2. Preprocessing:</a:t>
            </a:r>
          </a:p>
          <a:p>
            <a:pPr>
              <a:lnSpc>
                <a:spcPct val="100000"/>
              </a:lnSpc>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Clean and preprocess the raw text data to remove noise and irrelevant information.</a:t>
            </a:r>
          </a:p>
          <a:p>
            <a:pPr>
              <a:lnSpc>
                <a:spcPct val="100000"/>
              </a:lnSpc>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Tokenize the text into smaller units, such as words or </a:t>
            </a:r>
            <a:r>
              <a:rPr lang="en-US" sz="1400" b="0" i="0" dirty="0" err="1">
                <a:effectLst/>
                <a:latin typeface="Times New Roman" panose="02020603050405020304" pitchFamily="18" charset="0"/>
                <a:cs typeface="Times New Roman" panose="02020603050405020304" pitchFamily="18" charset="0"/>
              </a:rPr>
              <a:t>subwords</a:t>
            </a:r>
            <a:r>
              <a:rPr lang="en-US" sz="1400" b="0" i="0" dirty="0">
                <a:effectLst/>
                <a:latin typeface="Times New Roman" panose="02020603050405020304" pitchFamily="18" charset="0"/>
                <a:cs typeface="Times New Roman" panose="02020603050405020304" pitchFamily="18" charset="0"/>
              </a:rPr>
              <a:t>.</a:t>
            </a:r>
          </a:p>
          <a:p>
            <a:pPr>
              <a:lnSpc>
                <a:spcPct val="100000"/>
              </a:lnSpc>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Convert the text into a format suitable for input into the chosen NLP model.</a:t>
            </a:r>
          </a:p>
          <a:p>
            <a:pPr>
              <a:lnSpc>
                <a:spcPct val="100000"/>
              </a:lnSpc>
            </a:pPr>
            <a:r>
              <a:rPr lang="en-US" sz="1400" b="1" i="0" dirty="0">
                <a:effectLst/>
                <a:latin typeface="Times New Roman" panose="02020603050405020304" pitchFamily="18" charset="0"/>
                <a:cs typeface="Times New Roman" panose="02020603050405020304" pitchFamily="18" charset="0"/>
              </a:rPr>
              <a:t>3. Model Selection:</a:t>
            </a:r>
          </a:p>
          <a:p>
            <a:pPr>
              <a:lnSpc>
                <a:spcPct val="100000"/>
              </a:lnSpc>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Choose a suitable NLP model for document analysis. This can be a pre-trained Large Language Model like GPT-3, BERT, or another model based on the specific requirements of the project.</a:t>
            </a:r>
          </a:p>
          <a:p>
            <a:pPr>
              <a:lnSpc>
                <a:spcPct val="100000"/>
              </a:lnSpc>
            </a:pPr>
            <a:r>
              <a:rPr lang="en-US" sz="1400" b="1" i="0" dirty="0">
                <a:effectLst/>
                <a:latin typeface="Times New Roman" panose="02020603050405020304" pitchFamily="18" charset="0"/>
                <a:cs typeface="Times New Roman" panose="02020603050405020304" pitchFamily="18" charset="0"/>
              </a:rPr>
              <a:t>4. Model Input and Inference:</a:t>
            </a:r>
          </a:p>
          <a:p>
            <a:pPr>
              <a:lnSpc>
                <a:spcPct val="100000"/>
              </a:lnSpc>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Input the preprocessed text data into the selected model.</a:t>
            </a:r>
          </a:p>
          <a:p>
            <a:pPr>
              <a:lnSpc>
                <a:spcPct val="100000"/>
              </a:lnSpc>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Allow the model to process the input and generate relevant representations or predictions.</a:t>
            </a:r>
          </a:p>
          <a:p>
            <a:pPr>
              <a:lnSpc>
                <a:spcPct val="100000"/>
              </a:lnSpc>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In the case of LLMs, leverage their ability to understand context and generate human-like text.</a:t>
            </a:r>
          </a:p>
          <a:p>
            <a:pPr>
              <a:lnSpc>
                <a:spcPct val="100000"/>
              </a:lnSpc>
              <a:buFont typeface="Arial" panose="020B0604020202020204" pitchFamily="34" charset="0"/>
              <a:buChar char="•"/>
            </a:pPr>
            <a:endParaRPr lang="en-US" sz="1400" b="0" i="0" dirty="0">
              <a:effectLst/>
              <a:latin typeface="Times New Roman" panose="02020603050405020304" pitchFamily="18" charset="0"/>
              <a:cs typeface="Times New Roman" panose="02020603050405020304" pitchFamily="18" charset="0"/>
            </a:endParaRPr>
          </a:p>
          <a:p>
            <a:pPr>
              <a:lnSpc>
                <a:spcPct val="100000"/>
              </a:lnSpc>
              <a:buFont typeface="Arial" panose="020B0604020202020204" pitchFamily="34" charset="0"/>
              <a:buChar char="•"/>
            </a:pPr>
            <a:endParaRPr lang="en-US" sz="1400" b="0" i="0" dirty="0">
              <a:effectLst/>
              <a:latin typeface="Times New Roman" panose="02020603050405020304" pitchFamily="18" charset="0"/>
              <a:cs typeface="Times New Roman" panose="02020603050405020304" pitchFamily="18" charset="0"/>
            </a:endParaRPr>
          </a:p>
          <a:p>
            <a:pPr>
              <a:lnSpc>
                <a:spcPct val="100000"/>
              </a:lnSpc>
            </a:pPr>
            <a:endParaRPr lang="en-US" sz="1400" dirty="0">
              <a:latin typeface="Times New Roman" panose="02020603050405020304" pitchFamily="18" charset="0"/>
              <a:cs typeface="Times New Roman" panose="02020603050405020304" pitchFamily="18" charset="0"/>
            </a:endParaRPr>
          </a:p>
          <a:p>
            <a:pPr>
              <a:lnSpc>
                <a:spcPct val="100000"/>
              </a:lnSpc>
            </a:pPr>
            <a:endParaRPr lang="en-IN" sz="1400" dirty="0">
              <a:latin typeface="Times New Roman" panose="02020603050405020304" pitchFamily="18" charset="0"/>
              <a:cs typeface="Times New Roman" panose="02020603050405020304" pitchFamily="18" charset="0"/>
            </a:endParaRPr>
          </a:p>
        </p:txBody>
      </p:sp>
      <p:cxnSp>
        <p:nvCxnSpPr>
          <p:cNvPr id="23" name="Straight Connector 22">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2713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Slide Background">
            <a:extLst>
              <a:ext uri="{FF2B5EF4-FFF2-40B4-BE49-F238E27FC236}">
                <a16:creationId xmlns:a16="http://schemas.microsoft.com/office/drawing/2014/main" id="{8452FFB1-9B1F-4CA7-981E-ECF6DA0D0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3" name="Rectangle 22">
            <a:extLst>
              <a:ext uri="{FF2B5EF4-FFF2-40B4-BE49-F238E27FC236}">
                <a16:creationId xmlns:a16="http://schemas.microsoft.com/office/drawing/2014/main" id="{27F42CDF-174D-40A8-A28A-ED886E4FE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31652" cy="6858000"/>
          </a:xfrm>
          <a:prstGeom prst="rect">
            <a:avLst/>
          </a:prstGeom>
          <a:ln>
            <a:noFill/>
          </a:ln>
          <a:effectLst>
            <a:outerShdw blurRad="635000" dist="254000" dir="432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Mining Tools">
            <a:extLst>
              <a:ext uri="{FF2B5EF4-FFF2-40B4-BE49-F238E27FC236}">
                <a16:creationId xmlns:a16="http://schemas.microsoft.com/office/drawing/2014/main" id="{F4E41ECC-DC2F-E58D-42D3-F38200B48D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6512" y="1135170"/>
            <a:ext cx="4598628" cy="4598628"/>
          </a:xfrm>
          <a:prstGeom prst="rect">
            <a:avLst/>
          </a:prstGeom>
          <a:effectLst>
            <a:outerShdw blurRad="508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67E37C3D-2EC0-E174-EBDF-39B539A723C9}"/>
              </a:ext>
            </a:extLst>
          </p:cNvPr>
          <p:cNvSpPr>
            <a:spLocks noGrp="1"/>
          </p:cNvSpPr>
          <p:nvPr>
            <p:ph idx="1"/>
          </p:nvPr>
        </p:nvSpPr>
        <p:spPr>
          <a:xfrm>
            <a:off x="6372226" y="381000"/>
            <a:ext cx="4660362" cy="6010275"/>
          </a:xfrm>
        </p:spPr>
        <p:txBody>
          <a:bodyPr>
            <a:normAutofit fontScale="92500" lnSpcReduction="10000"/>
          </a:bodyPr>
          <a:lstStyle/>
          <a:p>
            <a:pPr>
              <a:lnSpc>
                <a:spcPct val="100000"/>
              </a:lnSpc>
            </a:pPr>
            <a:r>
              <a:rPr lang="en-US" sz="1600" b="1" i="0" dirty="0">
                <a:effectLst/>
                <a:latin typeface="Times New Roman" panose="02020603050405020304" pitchFamily="18" charset="0"/>
                <a:cs typeface="Times New Roman" panose="02020603050405020304" pitchFamily="18" charset="0"/>
              </a:rPr>
              <a:t>5.Information Extraction:</a:t>
            </a:r>
          </a:p>
          <a:p>
            <a:pPr>
              <a:lnSpc>
                <a:spcPct val="10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Extract valuable information from the model's output. This may include key entities, sentiment analysis, or other relevant insights depending on the project goals.</a:t>
            </a:r>
          </a:p>
          <a:p>
            <a:pPr>
              <a:lnSpc>
                <a:spcPct val="10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For document summarization, generate concise summaries that capture the essence of the document.</a:t>
            </a:r>
          </a:p>
          <a:p>
            <a:pPr>
              <a:lnSpc>
                <a:spcPct val="100000"/>
              </a:lnSpc>
            </a:pPr>
            <a:r>
              <a:rPr lang="en-US" sz="1600" b="1" i="0" dirty="0">
                <a:effectLst/>
                <a:latin typeface="Times New Roman" panose="02020603050405020304" pitchFamily="18" charset="0"/>
                <a:cs typeface="Times New Roman" panose="02020603050405020304" pitchFamily="18" charset="0"/>
              </a:rPr>
              <a:t>6. Post-Processing:</a:t>
            </a:r>
          </a:p>
          <a:p>
            <a:pPr>
              <a:lnSpc>
                <a:spcPct val="10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Refine and post-process the extracted information or summaries as needed.</a:t>
            </a:r>
          </a:p>
          <a:p>
            <a:pPr>
              <a:lnSpc>
                <a:spcPct val="10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Address any noise or inaccuracies introduced during the document analysis process.</a:t>
            </a:r>
          </a:p>
          <a:p>
            <a:pPr>
              <a:lnSpc>
                <a:spcPct val="100000"/>
              </a:lnSpc>
            </a:pPr>
            <a:r>
              <a:rPr lang="en-US" sz="1600" b="1" i="0" dirty="0">
                <a:effectLst/>
                <a:latin typeface="Times New Roman" panose="02020603050405020304" pitchFamily="18" charset="0"/>
                <a:cs typeface="Times New Roman" panose="02020603050405020304" pitchFamily="18" charset="0"/>
              </a:rPr>
              <a:t>7. Evaluation:</a:t>
            </a:r>
          </a:p>
          <a:p>
            <a:pPr>
              <a:lnSpc>
                <a:spcPct val="10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Assess the performance of the document analysis system using predefined metrics.</a:t>
            </a:r>
          </a:p>
          <a:p>
            <a:pPr>
              <a:lnSpc>
                <a:spcPct val="10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Compare the system's results with ground truth data or human evaluations.</a:t>
            </a:r>
          </a:p>
          <a:p>
            <a:pPr>
              <a:lnSpc>
                <a:spcPct val="100000"/>
              </a:lnSpc>
            </a:pPr>
            <a:r>
              <a:rPr lang="en-US" sz="1600" b="1" i="0" dirty="0">
                <a:effectLst/>
                <a:latin typeface="Times New Roman" panose="02020603050405020304" pitchFamily="18" charset="0"/>
                <a:cs typeface="Times New Roman" panose="02020603050405020304" pitchFamily="18" charset="0"/>
              </a:rPr>
              <a:t>8. User Interaction:</a:t>
            </a:r>
          </a:p>
          <a:p>
            <a:pPr>
              <a:lnSpc>
                <a:spcPct val="10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If applicable, design a user interface to allow users to interact with the document analysis system.</a:t>
            </a:r>
          </a:p>
          <a:p>
            <a:pPr>
              <a:lnSpc>
                <a:spcPct val="10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Provide a platform for users to input documents and receive analysis results.</a:t>
            </a:r>
          </a:p>
          <a:p>
            <a:pPr>
              <a:lnSpc>
                <a:spcPct val="100000"/>
              </a:lnSpc>
            </a:pPr>
            <a:endParaRPr lang="en-US" sz="1600" dirty="0">
              <a:latin typeface="Times New Roman" panose="02020603050405020304" pitchFamily="18" charset="0"/>
              <a:cs typeface="Times New Roman" panose="02020603050405020304" pitchFamily="18" charset="0"/>
            </a:endParaRPr>
          </a:p>
          <a:p>
            <a:pPr>
              <a:lnSpc>
                <a:spcPct val="100000"/>
              </a:lnSpc>
            </a:pPr>
            <a:endParaRPr lang="en-IN" sz="1600" dirty="0">
              <a:latin typeface="Times New Roman" panose="02020603050405020304" pitchFamily="18" charset="0"/>
              <a:cs typeface="Times New Roman" panose="02020603050405020304" pitchFamily="18" charset="0"/>
            </a:endParaRPr>
          </a:p>
        </p:txBody>
      </p:sp>
      <p:cxnSp>
        <p:nvCxnSpPr>
          <p:cNvPr id="25" name="Straight Connector 24">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0577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8452FFB1-9B1F-4CA7-981E-ECF6DA0D0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27F42CDF-174D-40A8-A28A-ED886E4FE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31652" cy="6858000"/>
          </a:xfrm>
          <a:prstGeom prst="rect">
            <a:avLst/>
          </a:prstGeom>
          <a:ln>
            <a:noFill/>
          </a:ln>
          <a:effectLst>
            <a:outerShdw blurRad="635000" dist="254000" dir="432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46B74E9-2957-2F9A-2426-5793201D7D54}"/>
              </a:ext>
            </a:extLst>
          </p:cNvPr>
          <p:cNvPicPr>
            <a:picLocks noChangeAspect="1"/>
          </p:cNvPicPr>
          <p:nvPr/>
        </p:nvPicPr>
        <p:blipFill rotWithShape="1">
          <a:blip r:embed="rId2"/>
          <a:srcRect l="4191" r="4093" b="3963"/>
          <a:stretch/>
        </p:blipFill>
        <p:spPr>
          <a:xfrm>
            <a:off x="766512" y="2302893"/>
            <a:ext cx="4598628" cy="2263182"/>
          </a:xfrm>
          <a:prstGeom prst="rect">
            <a:avLst/>
          </a:prstGeom>
        </p:spPr>
      </p:pic>
      <p:sp>
        <p:nvSpPr>
          <p:cNvPr id="3" name="Content Placeholder 2">
            <a:extLst>
              <a:ext uri="{FF2B5EF4-FFF2-40B4-BE49-F238E27FC236}">
                <a16:creationId xmlns:a16="http://schemas.microsoft.com/office/drawing/2014/main" id="{78D901E7-64FA-0E28-9693-A2AC8D157F73}"/>
              </a:ext>
            </a:extLst>
          </p:cNvPr>
          <p:cNvSpPr>
            <a:spLocks noGrp="1"/>
          </p:cNvSpPr>
          <p:nvPr>
            <p:ph idx="1"/>
          </p:nvPr>
        </p:nvSpPr>
        <p:spPr>
          <a:xfrm>
            <a:off x="6334127" y="666750"/>
            <a:ext cx="5091359" cy="5345165"/>
          </a:xfrm>
        </p:spPr>
        <p:txBody>
          <a:bodyPr>
            <a:normAutofit/>
          </a:bodyPr>
          <a:lstStyle/>
          <a:p>
            <a:pPr>
              <a:lnSpc>
                <a:spcPct val="100000"/>
              </a:lnSpc>
            </a:pPr>
            <a:r>
              <a:rPr lang="en-US" sz="1800" b="1" i="0" dirty="0">
                <a:effectLst/>
                <a:latin typeface="Times New Roman" panose="02020603050405020304" pitchFamily="18" charset="0"/>
                <a:cs typeface="Times New Roman" panose="02020603050405020304" pitchFamily="18" charset="0"/>
              </a:rPr>
              <a:t>9. Iterative Improvement:</a:t>
            </a:r>
          </a:p>
          <a:p>
            <a:pPr>
              <a:lnSpc>
                <a:spcPct val="100000"/>
              </a:lnSpc>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Analyze feedback from users and any areas of improvement identified during testing.</a:t>
            </a:r>
          </a:p>
          <a:p>
            <a:pPr>
              <a:lnSpc>
                <a:spcPct val="100000"/>
              </a:lnSpc>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Iteratively refine the model, preprocessing steps, or post-processing based on evaluation results.</a:t>
            </a:r>
          </a:p>
          <a:p>
            <a:pPr>
              <a:lnSpc>
                <a:spcPct val="100000"/>
              </a:lnSpc>
            </a:pPr>
            <a:endParaRPr lang="en-US" sz="1800" b="0" i="0" dirty="0">
              <a:effectLst/>
              <a:latin typeface="Times New Roman" panose="02020603050405020304" pitchFamily="18" charset="0"/>
              <a:cs typeface="Times New Roman" panose="02020603050405020304" pitchFamily="18" charset="0"/>
            </a:endParaRPr>
          </a:p>
          <a:p>
            <a:pPr>
              <a:lnSpc>
                <a:spcPct val="100000"/>
              </a:lnSpc>
            </a:pPr>
            <a:r>
              <a:rPr lang="en-US" sz="1800" b="1" i="0" dirty="0">
                <a:effectLst/>
                <a:latin typeface="Times New Roman" panose="02020603050405020304" pitchFamily="18" charset="0"/>
                <a:cs typeface="Times New Roman" panose="02020603050405020304" pitchFamily="18" charset="0"/>
              </a:rPr>
              <a:t>10. Documentation and Reporting:</a:t>
            </a:r>
          </a:p>
          <a:p>
            <a:pPr>
              <a:lnSpc>
                <a:spcPct val="100000"/>
              </a:lnSpc>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Document the entire document analysis process, including methodology, model details, and performance metrics.</a:t>
            </a:r>
          </a:p>
          <a:p>
            <a:pPr>
              <a:lnSpc>
                <a:spcPct val="100000"/>
              </a:lnSpc>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Create a comprehensive report outlining the outcomes and insights gained from the document analysis.</a:t>
            </a:r>
          </a:p>
          <a:p>
            <a:pPr>
              <a:lnSpc>
                <a:spcPct val="100000"/>
              </a:lnSpc>
            </a:pPr>
            <a:endParaRPr lang="en-US" sz="1800" dirty="0">
              <a:latin typeface="Times New Roman" panose="02020603050405020304" pitchFamily="18" charset="0"/>
              <a:cs typeface="Times New Roman" panose="02020603050405020304" pitchFamily="18" charset="0"/>
            </a:endParaRPr>
          </a:p>
          <a:p>
            <a:pPr>
              <a:lnSpc>
                <a:spcPct val="100000"/>
              </a:lnSpc>
            </a:pPr>
            <a:endParaRPr lang="en-IN" sz="1800" dirty="0">
              <a:latin typeface="Times New Roman" panose="02020603050405020304" pitchFamily="18"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6453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Slide Background">
            <a:extLst>
              <a:ext uri="{FF2B5EF4-FFF2-40B4-BE49-F238E27FC236}">
                <a16:creationId xmlns:a16="http://schemas.microsoft.com/office/drawing/2014/main" id="{649C91A9-84E7-4BF0-9026-62F01380D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D32EECA-4486-6339-FB7C-12BD52DB1722}"/>
              </a:ext>
            </a:extLst>
          </p:cNvPr>
          <p:cNvSpPr>
            <a:spLocks noGrp="1"/>
          </p:cNvSpPr>
          <p:nvPr>
            <p:ph type="title"/>
          </p:nvPr>
        </p:nvSpPr>
        <p:spPr>
          <a:xfrm>
            <a:off x="1074219" y="95250"/>
            <a:ext cx="4783655" cy="1400175"/>
          </a:xfrm>
        </p:spPr>
        <p:txBody>
          <a:bodyPr anchor="b">
            <a:normAutofit fontScale="90000"/>
          </a:bodyPr>
          <a:lstStyle/>
          <a:p>
            <a:r>
              <a:rPr lang="en-US" sz="4800" b="1" dirty="0">
                <a:latin typeface="Times New Roman" pitchFamily="18" charset="0"/>
                <a:cs typeface="Times New Roman" pitchFamily="18" charset="0"/>
              </a:rPr>
              <a:t>Technologies</a:t>
            </a:r>
            <a:br>
              <a:rPr lang="en-US" sz="4800" b="1" dirty="0">
                <a:latin typeface="Times New Roman" pitchFamily="18" charset="0"/>
                <a:cs typeface="Times New Roman" pitchFamily="18" charset="0"/>
              </a:rPr>
            </a:br>
            <a:endParaRPr lang="en-IN" sz="4800" b="1" dirty="0"/>
          </a:p>
        </p:txBody>
      </p:sp>
      <p:sp>
        <p:nvSpPr>
          <p:cNvPr id="3" name="Content Placeholder 2">
            <a:extLst>
              <a:ext uri="{FF2B5EF4-FFF2-40B4-BE49-F238E27FC236}">
                <a16:creationId xmlns:a16="http://schemas.microsoft.com/office/drawing/2014/main" id="{55344B30-7B88-19AA-1FDB-5D9FBAA77C2C}"/>
              </a:ext>
            </a:extLst>
          </p:cNvPr>
          <p:cNvSpPr>
            <a:spLocks noGrp="1"/>
          </p:cNvSpPr>
          <p:nvPr>
            <p:ph idx="1"/>
          </p:nvPr>
        </p:nvSpPr>
        <p:spPr>
          <a:xfrm>
            <a:off x="325755" y="1038225"/>
            <a:ext cx="4666530" cy="5772150"/>
          </a:xfrm>
        </p:spPr>
        <p:txBody>
          <a:bodyPr anchor="ctr">
            <a:normAutofit fontScale="92500" lnSpcReduction="10000"/>
          </a:bodyPr>
          <a:lstStyle/>
          <a:p>
            <a:pPr>
              <a:lnSpc>
                <a:spcPct val="100000"/>
              </a:lnSpc>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Large Language Models(LLM)</a:t>
            </a:r>
          </a:p>
          <a:p>
            <a:pPr marL="0" indent="0">
              <a:lnSpc>
                <a:spcPct val="100000"/>
              </a:lnSpc>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Models like GPT-3 (Generative Pre-trained Transformer 3) or other transformer-based models are the core technology for understanding and generating human-like text.</a:t>
            </a:r>
          </a:p>
          <a:p>
            <a:pPr marL="0" indent="0">
              <a:lnSpc>
                <a:spcPct val="100000"/>
              </a:lnSpc>
              <a:buNone/>
            </a:pPr>
            <a:r>
              <a:rPr lang="en-US" sz="1400" b="0" i="0" dirty="0">
                <a:effectLst/>
                <a:latin typeface="Times New Roman" panose="02020603050405020304" pitchFamily="18" charset="0"/>
                <a:cs typeface="Times New Roman" panose="02020603050405020304" pitchFamily="18" charset="0"/>
              </a:rPr>
              <a:t>Several Large Language Models (LLMs) have been developed, each with its own strengths and applications. Here are a few examples:</a:t>
            </a:r>
          </a:p>
          <a:p>
            <a:pPr>
              <a:lnSpc>
                <a:spcPct val="100000"/>
              </a:lnSpc>
              <a:buFont typeface="+mj-lt"/>
              <a:buAutoNum type="arabicPeriod"/>
            </a:pPr>
            <a:r>
              <a:rPr lang="en-US" sz="1400" b="1" i="0" dirty="0">
                <a:effectLst/>
                <a:latin typeface="Times New Roman" panose="02020603050405020304" pitchFamily="18" charset="0"/>
                <a:cs typeface="Times New Roman" panose="02020603050405020304" pitchFamily="18" charset="0"/>
              </a:rPr>
              <a:t>GPT-3 (Generative Pre-trained Transformer 3):</a:t>
            </a:r>
            <a:endParaRPr lang="en-US" sz="1400" b="0" i="0" dirty="0">
              <a:effectLst/>
              <a:latin typeface="Times New Roman" panose="02020603050405020304" pitchFamily="18" charset="0"/>
              <a:cs typeface="Times New Roman" panose="02020603050405020304" pitchFamily="18" charset="0"/>
            </a:endParaRPr>
          </a:p>
          <a:p>
            <a:pPr marL="457200" lvl="1" indent="0">
              <a:lnSpc>
                <a:spcPct val="100000"/>
              </a:lnSpc>
              <a:buNone/>
            </a:pPr>
            <a:r>
              <a:rPr lang="en-US" sz="1400" b="0" i="0" dirty="0">
                <a:effectLst/>
                <a:latin typeface="Times New Roman" panose="02020603050405020304" pitchFamily="18" charset="0"/>
                <a:cs typeface="Times New Roman" panose="02020603050405020304" pitchFamily="18" charset="0"/>
              </a:rPr>
              <a:t>Developed by OpenAI, GPT-3 is one of the largest and most powerful LLMs to date, with 175 billion parameters. It excels in a wide range of natural language processing tasks, including language translation, question answering, and text generation.</a:t>
            </a:r>
          </a:p>
          <a:p>
            <a:pPr>
              <a:lnSpc>
                <a:spcPct val="100000"/>
              </a:lnSpc>
              <a:buFont typeface="+mj-lt"/>
              <a:buAutoNum type="arabicPeriod"/>
            </a:pPr>
            <a:r>
              <a:rPr lang="en-US" sz="1400" b="1" i="0" dirty="0">
                <a:effectLst/>
                <a:latin typeface="Times New Roman" panose="02020603050405020304" pitchFamily="18" charset="0"/>
                <a:cs typeface="Times New Roman" panose="02020603050405020304" pitchFamily="18" charset="0"/>
              </a:rPr>
              <a:t>BERT (Bidirectional Encoder Representations from Transformers):</a:t>
            </a:r>
            <a:endParaRPr lang="en-US" sz="1400" b="0" i="0" dirty="0">
              <a:effectLst/>
              <a:latin typeface="Times New Roman" panose="02020603050405020304" pitchFamily="18" charset="0"/>
              <a:cs typeface="Times New Roman" panose="02020603050405020304" pitchFamily="18" charset="0"/>
            </a:endParaRPr>
          </a:p>
          <a:p>
            <a:pPr marL="457200" lvl="1" indent="0">
              <a:lnSpc>
                <a:spcPct val="100000"/>
              </a:lnSpc>
              <a:buNone/>
            </a:pPr>
            <a:r>
              <a:rPr lang="en-US" sz="1400" b="0" i="0" dirty="0">
                <a:effectLst/>
                <a:latin typeface="Times New Roman" panose="02020603050405020304" pitchFamily="18" charset="0"/>
                <a:cs typeface="Times New Roman" panose="02020603050405020304" pitchFamily="18" charset="0"/>
              </a:rPr>
              <a:t>Developed by Google, BERT is known for its bidirectional training and contextual understanding. It has been widely used for various NLP tasks, including sentiment analysis, named entity recognition, and language translation.</a:t>
            </a:r>
          </a:p>
          <a:p>
            <a:pPr>
              <a:lnSpc>
                <a:spcPct val="100000"/>
              </a:lnSpc>
              <a:buFont typeface="+mj-lt"/>
              <a:buAutoNum type="arabicPeriod"/>
            </a:pPr>
            <a:r>
              <a:rPr lang="en-US" sz="1400" b="1" i="0" dirty="0">
                <a:effectLst/>
                <a:latin typeface="Times New Roman" panose="02020603050405020304" pitchFamily="18" charset="0"/>
                <a:cs typeface="Times New Roman" panose="02020603050405020304" pitchFamily="18" charset="0"/>
              </a:rPr>
              <a:t>Gemini:</a:t>
            </a:r>
            <a:endParaRPr lang="en-US" sz="1400" b="0" i="0" dirty="0">
              <a:effectLst/>
              <a:latin typeface="Times New Roman" panose="02020603050405020304" pitchFamily="18" charset="0"/>
              <a:cs typeface="Times New Roman" panose="02020603050405020304" pitchFamily="18" charset="0"/>
            </a:endParaRPr>
          </a:p>
          <a:p>
            <a:pPr marL="457200" lvl="1" indent="0">
              <a:lnSpc>
                <a:spcPct val="100000"/>
              </a:lnSpc>
              <a:buNone/>
            </a:pPr>
            <a:r>
              <a:rPr lang="en-US" sz="1400" b="0" i="0" dirty="0">
                <a:effectLst/>
                <a:latin typeface="Times New Roman" panose="02020603050405020304" pitchFamily="18" charset="0"/>
                <a:cs typeface="Times New Roman" panose="02020603050405020304" pitchFamily="18" charset="0"/>
              </a:rPr>
              <a:t> Gemini is a set of large language models (LLMs) that leverages training techniques from AlphaGo, such as tree search and reinforcement learning. It's intended to become Google's “flagship AI,” powering many products and services within the Google portfolio.</a:t>
            </a:r>
          </a:p>
          <a:p>
            <a:pPr>
              <a:lnSpc>
                <a:spcPct val="100000"/>
              </a:lnSpc>
            </a:pPr>
            <a:endParaRPr lang="en-IN" sz="1400" dirty="0">
              <a:latin typeface="Times New Roman" panose="02020603050405020304" pitchFamily="18" charset="0"/>
              <a:cs typeface="Times New Roman" panose="02020603050405020304" pitchFamily="18" charset="0"/>
            </a:endParaRPr>
          </a:p>
        </p:txBody>
      </p:sp>
      <p:sp useBgFill="1">
        <p:nvSpPr>
          <p:cNvPr id="23" name="Rectangle 22">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32004" y="0"/>
            <a:ext cx="6559995" cy="6858000"/>
          </a:xfrm>
          <a:prstGeom prst="rect">
            <a:avLst/>
          </a:prstGeom>
          <a:ln>
            <a:noFill/>
          </a:ln>
          <a:effectLst>
            <a:outerShdw blurRad="381000" dist="317500" dir="852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ocial Network">
            <a:extLst>
              <a:ext uri="{FF2B5EF4-FFF2-40B4-BE49-F238E27FC236}">
                <a16:creationId xmlns:a16="http://schemas.microsoft.com/office/drawing/2014/main" id="{BBC8FB0F-6A37-C91D-1127-BE47F16E02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6338" y="1292845"/>
            <a:ext cx="4511442" cy="4511442"/>
          </a:xfrm>
          <a:prstGeom prst="rect">
            <a:avLst/>
          </a:prstGeom>
          <a:effectLst>
            <a:outerShdw blurRad="50800" dist="38100" dir="5400000" algn="t" rotWithShape="0">
              <a:prstClr val="black">
                <a:alpha val="40000"/>
              </a:prstClr>
            </a:outerShdw>
          </a:effectLst>
        </p:spPr>
      </p:pic>
      <p:cxnSp>
        <p:nvCxnSpPr>
          <p:cNvPr id="25" name="Straight Connector 24">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6981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10C92917-A828-4B36-95DE-11CA4F9C2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9" name="Rectangle 18">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80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7E5589-F496-ADD8-4076-CB88779EAF99}"/>
              </a:ext>
            </a:extLst>
          </p:cNvPr>
          <p:cNvSpPr>
            <a:spLocks noGrp="1"/>
          </p:cNvSpPr>
          <p:nvPr>
            <p:ph type="title"/>
          </p:nvPr>
        </p:nvSpPr>
        <p:spPr>
          <a:xfrm>
            <a:off x="761801" y="858983"/>
            <a:ext cx="9906799" cy="1161594"/>
          </a:xfrm>
        </p:spPr>
        <p:txBody>
          <a:bodyPr>
            <a:normAutofit fontScale="90000"/>
          </a:bodyPr>
          <a:lstStyle/>
          <a:p>
            <a:pPr>
              <a:lnSpc>
                <a:spcPct val="90000"/>
              </a:lnSpc>
            </a:pPr>
            <a:r>
              <a:rPr lang="en-US" sz="4000" b="1" i="0" dirty="0">
                <a:effectLst/>
                <a:latin typeface="Söhne"/>
              </a:rPr>
              <a:t>Hugging face </a:t>
            </a:r>
            <a:r>
              <a:rPr lang="en-US" sz="4000" b="0" i="0" dirty="0">
                <a:effectLst/>
                <a:latin typeface="Söhne"/>
              </a:rPr>
              <a:t>:</a:t>
            </a:r>
            <a:br>
              <a:rPr lang="en-US" sz="4000" b="0" i="0" dirty="0">
                <a:effectLst/>
                <a:latin typeface="Söhne"/>
              </a:rPr>
            </a:br>
            <a:endParaRPr lang="en-IN" sz="4000" dirty="0"/>
          </a:p>
        </p:txBody>
      </p:sp>
      <p:pic>
        <p:nvPicPr>
          <p:cNvPr id="20" name="Graphic 19" descr="Books on Shelf">
            <a:extLst>
              <a:ext uri="{FF2B5EF4-FFF2-40B4-BE49-F238E27FC236}">
                <a16:creationId xmlns:a16="http://schemas.microsoft.com/office/drawing/2014/main" id="{CE917D4A-3B43-EADA-54A2-A72663FA59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5182" y="2571501"/>
            <a:ext cx="3427516" cy="3427516"/>
          </a:xfrm>
          <a:prstGeom prst="rect">
            <a:avLst/>
          </a:prstGeom>
        </p:spPr>
      </p:pic>
      <p:sp>
        <p:nvSpPr>
          <p:cNvPr id="3" name="Content Placeholder 2">
            <a:extLst>
              <a:ext uri="{FF2B5EF4-FFF2-40B4-BE49-F238E27FC236}">
                <a16:creationId xmlns:a16="http://schemas.microsoft.com/office/drawing/2014/main" id="{630B4B49-4B8C-F8FE-2D43-496E11C236EF}"/>
              </a:ext>
            </a:extLst>
          </p:cNvPr>
          <p:cNvSpPr>
            <a:spLocks noGrp="1"/>
          </p:cNvSpPr>
          <p:nvPr>
            <p:ph idx="1"/>
          </p:nvPr>
        </p:nvSpPr>
        <p:spPr>
          <a:xfrm>
            <a:off x="5419725" y="2284810"/>
            <a:ext cx="6248428" cy="4801790"/>
          </a:xfrm>
        </p:spPr>
        <p:txBody>
          <a:bodyPr anchor="ctr">
            <a:normAutofit/>
          </a:bodyPr>
          <a:lstStyle/>
          <a:p>
            <a:pPr marL="0" indent="0">
              <a:lnSpc>
                <a:spcPct val="100000"/>
              </a:lnSpc>
              <a:buNone/>
            </a:pPr>
            <a:r>
              <a:rPr lang="en-US" sz="1200" b="0" i="0" dirty="0">
                <a:effectLst/>
                <a:latin typeface="Times New Roman" panose="02020603050405020304" pitchFamily="18" charset="0"/>
                <a:cs typeface="Times New Roman" panose="02020603050405020304" pitchFamily="18" charset="0"/>
              </a:rPr>
              <a:t>The Hugging Face Transformers library is a popular open-source library for natural language processing (NLP) and machine learning. It provides a collection of pre-trained models and tools that facilitate the development and deployment of state-of-the-art NLP models.</a:t>
            </a:r>
          </a:p>
          <a:p>
            <a:pPr marL="0" indent="0">
              <a:lnSpc>
                <a:spcPct val="100000"/>
              </a:lnSpc>
              <a:buNone/>
            </a:pPr>
            <a:r>
              <a:rPr lang="en-US" sz="1200" b="0" i="0" dirty="0">
                <a:effectLst/>
                <a:latin typeface="Times New Roman" panose="02020603050405020304" pitchFamily="18" charset="0"/>
                <a:cs typeface="Times New Roman" panose="02020603050405020304" pitchFamily="18" charset="0"/>
              </a:rPr>
              <a:t>   Below are key features and components of the Hugging Face Transformers library.</a:t>
            </a:r>
          </a:p>
          <a:p>
            <a:pPr>
              <a:lnSpc>
                <a:spcPct val="100000"/>
              </a:lnSpc>
              <a:buFont typeface="Wingdings" panose="05000000000000000000" pitchFamily="2" charset="2"/>
              <a:buChar char="Ø"/>
            </a:pPr>
            <a:r>
              <a:rPr lang="en-US" sz="1200" i="0" dirty="0">
                <a:effectLst/>
                <a:latin typeface="Times New Roman" panose="02020603050405020304" pitchFamily="18" charset="0"/>
                <a:cs typeface="Times New Roman" panose="02020603050405020304" pitchFamily="18" charset="0"/>
              </a:rPr>
              <a:t>Pre-trained Models</a:t>
            </a:r>
            <a:endParaRPr lang="en-US" sz="1200"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1200" i="0" dirty="0">
                <a:effectLst/>
                <a:latin typeface="Times New Roman" panose="02020603050405020304" pitchFamily="18" charset="0"/>
                <a:cs typeface="Times New Roman" panose="02020603050405020304" pitchFamily="18" charset="0"/>
              </a:rPr>
              <a:t>Model Hub</a:t>
            </a:r>
          </a:p>
          <a:p>
            <a:pPr>
              <a:lnSpc>
                <a:spcPct val="100000"/>
              </a:lnSpc>
              <a:buFont typeface="Wingdings" panose="05000000000000000000" pitchFamily="2" charset="2"/>
              <a:buChar char="Ø"/>
            </a:pPr>
            <a:r>
              <a:rPr lang="en-US" sz="1200" i="0" dirty="0">
                <a:effectLst/>
                <a:latin typeface="Times New Roman" panose="02020603050405020304" pitchFamily="18" charset="0"/>
                <a:cs typeface="Times New Roman" panose="02020603050405020304" pitchFamily="18" charset="0"/>
              </a:rPr>
              <a:t>Tokenizers</a:t>
            </a:r>
            <a:endParaRPr lang="en-US" sz="1200"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1200" i="0" dirty="0">
                <a:effectLst/>
                <a:latin typeface="Times New Roman" panose="02020603050405020304" pitchFamily="18" charset="0"/>
                <a:cs typeface="Times New Roman" panose="02020603050405020304" pitchFamily="18" charset="0"/>
              </a:rPr>
              <a:t>Fine-Tuning</a:t>
            </a:r>
          </a:p>
          <a:p>
            <a:pPr>
              <a:lnSpc>
                <a:spcPct val="100000"/>
              </a:lnSpc>
              <a:buFont typeface="Wingdings" panose="05000000000000000000" pitchFamily="2" charset="2"/>
              <a:buChar char="Ø"/>
            </a:pPr>
            <a:r>
              <a:rPr lang="en-US" sz="1200" i="0" dirty="0">
                <a:effectLst/>
                <a:latin typeface="Times New Roman" panose="02020603050405020304" pitchFamily="18" charset="0"/>
                <a:cs typeface="Times New Roman" panose="02020603050405020304" pitchFamily="18" charset="0"/>
              </a:rPr>
              <a:t>Pipelines</a:t>
            </a:r>
            <a:endParaRPr lang="en-US" sz="1200"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1200" i="0" dirty="0">
                <a:effectLst/>
                <a:latin typeface="Times New Roman" panose="02020603050405020304" pitchFamily="18" charset="0"/>
                <a:cs typeface="Times New Roman" panose="02020603050405020304" pitchFamily="18" charset="0"/>
              </a:rPr>
              <a:t>Integration with Popular Frameworks</a:t>
            </a:r>
          </a:p>
          <a:p>
            <a:pPr>
              <a:lnSpc>
                <a:spcPct val="100000"/>
              </a:lnSpc>
              <a:buFont typeface="Wingdings" panose="05000000000000000000" pitchFamily="2" charset="2"/>
              <a:buChar char="Ø"/>
            </a:pPr>
            <a:r>
              <a:rPr lang="en-US" sz="1200" i="0" dirty="0">
                <a:effectLst/>
                <a:latin typeface="Times New Roman" panose="02020603050405020304" pitchFamily="18" charset="0"/>
                <a:cs typeface="Times New Roman" panose="02020603050405020304" pitchFamily="18" charset="0"/>
              </a:rPr>
              <a:t>Community and Documentation</a:t>
            </a:r>
            <a:endParaRPr lang="en-US" sz="1200"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1200" i="0" dirty="0">
                <a:effectLst/>
                <a:latin typeface="Times New Roman" panose="02020603050405020304" pitchFamily="18" charset="0"/>
                <a:cs typeface="Times New Roman" panose="02020603050405020304" pitchFamily="18" charset="0"/>
              </a:rPr>
              <a:t>Model Training</a:t>
            </a:r>
          </a:p>
          <a:p>
            <a:pPr>
              <a:lnSpc>
                <a:spcPct val="100000"/>
              </a:lnSpc>
              <a:buFont typeface="Wingdings" panose="05000000000000000000" pitchFamily="2" charset="2"/>
              <a:buChar char="Ø"/>
            </a:pPr>
            <a:r>
              <a:rPr lang="en-US" sz="1200" i="0" dirty="0">
                <a:effectLst/>
                <a:latin typeface="Times New Roman" panose="02020603050405020304" pitchFamily="18" charset="0"/>
                <a:cs typeface="Times New Roman" panose="02020603050405020304" pitchFamily="18" charset="0"/>
              </a:rPr>
              <a:t>Hugging Face Inference AP</a:t>
            </a:r>
            <a:r>
              <a:rPr lang="en-US" sz="1200" dirty="0">
                <a:latin typeface="Times New Roman" panose="02020603050405020304" pitchFamily="18" charset="0"/>
                <a:cs typeface="Times New Roman" panose="02020603050405020304" pitchFamily="18" charset="0"/>
              </a:rPr>
              <a:t>I</a:t>
            </a:r>
          </a:p>
          <a:p>
            <a:pPr>
              <a:lnSpc>
                <a:spcPct val="100000"/>
              </a:lnSpc>
              <a:buFont typeface="Wingdings" panose="05000000000000000000" pitchFamily="2" charset="2"/>
              <a:buChar char="Ø"/>
            </a:pPr>
            <a:r>
              <a:rPr lang="en-US" sz="1200" i="0" dirty="0">
                <a:effectLst/>
                <a:latin typeface="Times New Roman" panose="02020603050405020304" pitchFamily="18" charset="0"/>
                <a:cs typeface="Times New Roman" panose="02020603050405020304" pitchFamily="18" charset="0"/>
              </a:rPr>
              <a:t>Research Contributions</a:t>
            </a:r>
            <a:endParaRPr lang="en-US" sz="1200" dirty="0">
              <a:latin typeface="Times New Roman" panose="02020603050405020304" pitchFamily="18" charset="0"/>
              <a:cs typeface="Times New Roman" panose="02020603050405020304" pitchFamily="18" charset="0"/>
            </a:endParaRPr>
          </a:p>
          <a:p>
            <a:pPr>
              <a:lnSpc>
                <a:spcPct val="100000"/>
              </a:lnSpc>
            </a:pPr>
            <a:endParaRPr lang="en-IN" sz="1200" dirty="0">
              <a:latin typeface="Times New Roman" panose="02020603050405020304" pitchFamily="18" charset="0"/>
              <a:cs typeface="Times New Roman" panose="02020603050405020304" pitchFamily="18" charset="0"/>
            </a:endParaRPr>
          </a:p>
        </p:txBody>
      </p:sp>
      <p:cxnSp>
        <p:nvCxnSpPr>
          <p:cNvPr id="21" name="Straight Connector 20">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5842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Slide Background">
            <a:extLst>
              <a:ext uri="{FF2B5EF4-FFF2-40B4-BE49-F238E27FC236}">
                <a16:creationId xmlns:a16="http://schemas.microsoft.com/office/drawing/2014/main" id="{649C91A9-84E7-4BF0-9026-62F01380D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A041A22-E57F-7716-18CD-8A4CBA59AF4B}"/>
              </a:ext>
            </a:extLst>
          </p:cNvPr>
          <p:cNvSpPr>
            <a:spLocks noGrp="1"/>
          </p:cNvSpPr>
          <p:nvPr>
            <p:ph type="title"/>
          </p:nvPr>
        </p:nvSpPr>
        <p:spPr>
          <a:xfrm>
            <a:off x="238125" y="238125"/>
            <a:ext cx="4754159" cy="752475"/>
          </a:xfrm>
        </p:spPr>
        <p:txBody>
          <a:bodyPr anchor="b">
            <a:normAutofit fontScale="90000"/>
          </a:bodyPr>
          <a:lstStyle/>
          <a:p>
            <a:pPr algn="ctr"/>
            <a:r>
              <a:rPr lang="en-US" b="1" i="0" dirty="0" err="1">
                <a:effectLst/>
                <a:latin typeface="Google Sans"/>
              </a:rPr>
              <a:t>LangChain</a:t>
            </a:r>
            <a:endParaRPr lang="en-IN" dirty="0"/>
          </a:p>
        </p:txBody>
      </p:sp>
      <p:sp>
        <p:nvSpPr>
          <p:cNvPr id="3" name="Content Placeholder 2">
            <a:extLst>
              <a:ext uri="{FF2B5EF4-FFF2-40B4-BE49-F238E27FC236}">
                <a16:creationId xmlns:a16="http://schemas.microsoft.com/office/drawing/2014/main" id="{9F33FB14-FD2D-C701-8A92-19BC3768AD29}"/>
              </a:ext>
            </a:extLst>
          </p:cNvPr>
          <p:cNvSpPr>
            <a:spLocks noGrp="1"/>
          </p:cNvSpPr>
          <p:nvPr>
            <p:ph idx="1"/>
          </p:nvPr>
        </p:nvSpPr>
        <p:spPr>
          <a:xfrm>
            <a:off x="102636" y="1306286"/>
            <a:ext cx="5225143" cy="4811051"/>
          </a:xfrm>
        </p:spPr>
        <p:txBody>
          <a:bodyPr anchor="ctr">
            <a:normAutofit lnSpcReduction="10000"/>
          </a:bodyPr>
          <a:lstStyle/>
          <a:p>
            <a:pPr>
              <a:lnSpc>
                <a:spcPct val="100000"/>
              </a:lnSpc>
            </a:pPr>
            <a:endParaRPr lang="en-US" sz="1600" b="0" i="0" dirty="0">
              <a:effectLst/>
              <a:latin typeface="Times New Roman" panose="02020603050405020304" pitchFamily="18" charset="0"/>
              <a:cs typeface="Times New Roman" panose="02020603050405020304" pitchFamily="18" charset="0"/>
            </a:endParaRPr>
          </a:p>
          <a:p>
            <a:pPr marL="0" indent="0">
              <a:lnSpc>
                <a:spcPct val="100000"/>
              </a:lnSpc>
              <a:buNone/>
            </a:pPr>
            <a:r>
              <a:rPr lang="en-US" sz="1600" b="0" i="0" dirty="0" err="1">
                <a:effectLst/>
                <a:latin typeface="Times New Roman" panose="02020603050405020304" pitchFamily="18" charset="0"/>
                <a:cs typeface="Times New Roman" panose="02020603050405020304" pitchFamily="18" charset="0"/>
              </a:rPr>
              <a:t>LangChain</a:t>
            </a:r>
            <a:r>
              <a:rPr lang="en-US" sz="1600" b="0" i="0" dirty="0">
                <a:effectLst/>
                <a:latin typeface="Times New Roman" panose="02020603050405020304" pitchFamily="18" charset="0"/>
                <a:cs typeface="Times New Roman" panose="02020603050405020304" pitchFamily="18" charset="0"/>
              </a:rPr>
              <a:t> is a powerful framework aimed at simplifying the development of applications powered by large language models (LLMs). It focuses on building context-aware and reasoning-driven applications by empowering developers with several key components:</a:t>
            </a:r>
          </a:p>
          <a:p>
            <a:pPr>
              <a:lnSpc>
                <a:spcPct val="100000"/>
              </a:lnSpc>
            </a:pPr>
            <a:r>
              <a:rPr lang="en-US" sz="1600" b="0" i="0" dirty="0">
                <a:effectLst/>
                <a:latin typeface="Times New Roman" panose="02020603050405020304" pitchFamily="18" charset="0"/>
                <a:cs typeface="Times New Roman" panose="02020603050405020304" pitchFamily="18" charset="0"/>
              </a:rPr>
              <a:t>Modular Components:</a:t>
            </a:r>
          </a:p>
          <a:p>
            <a:pPr>
              <a:lnSpc>
                <a:spcPct val="100000"/>
              </a:lnSpc>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Chains and Agents</a:t>
            </a:r>
            <a:r>
              <a:rPr lang="en-US" sz="1600" b="0" i="0" dirty="0">
                <a:effectLst/>
                <a:latin typeface="Times New Roman" panose="02020603050405020304" pitchFamily="18" charset="0"/>
                <a:cs typeface="Times New Roman" panose="02020603050405020304" pitchFamily="18" charset="0"/>
              </a:rPr>
              <a:t>: These allow you to define workflows where the LLM interacts with various input sources (instructions, data) and performs actions like generating text, making decisions, or interacting with external APIs.</a:t>
            </a:r>
          </a:p>
          <a:p>
            <a:pPr>
              <a:lnSpc>
                <a:spcPct val="100000"/>
              </a:lnSpc>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Memory</a:t>
            </a:r>
            <a:r>
              <a:rPr lang="en-US" sz="1600" b="0" i="0" dirty="0">
                <a:effectLst/>
                <a:latin typeface="Times New Roman" panose="02020603050405020304" pitchFamily="18" charset="0"/>
                <a:cs typeface="Times New Roman" panose="02020603050405020304" pitchFamily="18" charset="0"/>
              </a:rPr>
              <a:t>: Enables persistence of information across interactions, leading to more consistent and context-aware applications.</a:t>
            </a:r>
          </a:p>
          <a:p>
            <a:pPr>
              <a:lnSpc>
                <a:spcPct val="100000"/>
              </a:lnSpc>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Data Augmentation</a:t>
            </a:r>
            <a:r>
              <a:rPr lang="en-US" sz="1600" b="0" i="0" dirty="0">
                <a:effectLst/>
                <a:latin typeface="Times New Roman" panose="02020603050405020304" pitchFamily="18" charset="0"/>
                <a:cs typeface="Times New Roman" panose="02020603050405020304" pitchFamily="18" charset="0"/>
              </a:rPr>
              <a:t>: Integrate your LLM with external data sources for tasks like question answering, summarization, or code generation.</a:t>
            </a:r>
          </a:p>
          <a:p>
            <a:pPr marL="0" indent="0">
              <a:lnSpc>
                <a:spcPct val="100000"/>
              </a:lnSpc>
              <a:buNone/>
            </a:pPr>
            <a:endParaRPr lang="en-US" sz="1600" dirty="0">
              <a:latin typeface="Times New Roman" panose="02020603050405020304" pitchFamily="18" charset="0"/>
              <a:cs typeface="Times New Roman" panose="02020603050405020304" pitchFamily="18" charset="0"/>
            </a:endParaRPr>
          </a:p>
          <a:p>
            <a:pPr>
              <a:lnSpc>
                <a:spcPct val="100000"/>
              </a:lnSpc>
            </a:pPr>
            <a:endParaRPr lang="en-IN" sz="1600" dirty="0">
              <a:latin typeface="Times New Roman" panose="02020603050405020304" pitchFamily="18" charset="0"/>
              <a:cs typeface="Times New Roman" panose="02020603050405020304" pitchFamily="18" charset="0"/>
            </a:endParaRPr>
          </a:p>
        </p:txBody>
      </p:sp>
      <p:sp useBgFill="1">
        <p:nvSpPr>
          <p:cNvPr id="16" name="Rectangle 15">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32004" y="0"/>
            <a:ext cx="6559995" cy="6858000"/>
          </a:xfrm>
          <a:prstGeom prst="rect">
            <a:avLst/>
          </a:prstGeom>
          <a:ln>
            <a:noFill/>
          </a:ln>
          <a:effectLst>
            <a:outerShdw blurRad="381000" dist="317500" dir="852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E6C9B82-EF3C-8989-6B30-DD680C2C5D9E}"/>
              </a:ext>
            </a:extLst>
          </p:cNvPr>
          <p:cNvPicPr>
            <a:picLocks noChangeAspect="1"/>
          </p:cNvPicPr>
          <p:nvPr/>
        </p:nvPicPr>
        <p:blipFill rotWithShape="1">
          <a:blip r:embed="rId2"/>
          <a:srcRect l="1479" t="4395" r="3463" b="4762"/>
          <a:stretch/>
        </p:blipFill>
        <p:spPr>
          <a:xfrm>
            <a:off x="6606338" y="2179698"/>
            <a:ext cx="4511442" cy="2737737"/>
          </a:xfrm>
          <a:prstGeom prst="rect">
            <a:avLst/>
          </a:prstGeom>
        </p:spPr>
      </p:pic>
      <p:cxnSp>
        <p:nvCxnSpPr>
          <p:cNvPr id="17" name="Straight Connector 16">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1487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459D4-26F6-C42C-80FB-9A16C32F47DF}"/>
              </a:ext>
            </a:extLst>
          </p:cNvPr>
          <p:cNvSpPr>
            <a:spLocks noGrp="1"/>
          </p:cNvSpPr>
          <p:nvPr>
            <p:ph type="title"/>
          </p:nvPr>
        </p:nvSpPr>
        <p:spPr/>
        <p:txBody>
          <a:bodyPr>
            <a:normAutofit/>
          </a:bodyPr>
          <a:lstStyle/>
          <a:p>
            <a:pPr algn="ctr"/>
            <a:r>
              <a:rPr lang="en-US" sz="6000" b="1" dirty="0"/>
              <a:t>AGENDA</a:t>
            </a:r>
            <a:r>
              <a:rPr lang="en-US" sz="6000" dirty="0"/>
              <a:t>	</a:t>
            </a:r>
            <a:endParaRPr lang="en-IN" sz="6000" dirty="0"/>
          </a:p>
        </p:txBody>
      </p:sp>
      <p:graphicFrame>
        <p:nvGraphicFramePr>
          <p:cNvPr id="7" name="Content Placeholder 2">
            <a:extLst>
              <a:ext uri="{FF2B5EF4-FFF2-40B4-BE49-F238E27FC236}">
                <a16:creationId xmlns:a16="http://schemas.microsoft.com/office/drawing/2014/main" id="{A0CB360F-5BA0-75DC-481B-E73832814B10}"/>
              </a:ext>
            </a:extLst>
          </p:cNvPr>
          <p:cNvGraphicFramePr>
            <a:graphicFrameLocks noGrp="1"/>
          </p:cNvGraphicFramePr>
          <p:nvPr>
            <p:ph idx="1"/>
            <p:extLst>
              <p:ext uri="{D42A27DB-BD31-4B8C-83A1-F6EECF244321}">
                <p14:modId xmlns:p14="http://schemas.microsoft.com/office/powerpoint/2010/main" val="1393433260"/>
              </p:ext>
            </p:extLst>
          </p:nvPr>
        </p:nvGraphicFramePr>
        <p:xfrm>
          <a:off x="761799" y="2750126"/>
          <a:ext cx="10381205" cy="3261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4998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10C92917-A828-4B36-95DE-11CA4F9C2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80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F7E232-66EF-8B35-A194-AEC3E3CAA8BD}"/>
              </a:ext>
            </a:extLst>
          </p:cNvPr>
          <p:cNvSpPr>
            <a:spLocks noGrp="1"/>
          </p:cNvSpPr>
          <p:nvPr>
            <p:ph type="title"/>
          </p:nvPr>
        </p:nvSpPr>
        <p:spPr>
          <a:xfrm>
            <a:off x="761801" y="858983"/>
            <a:ext cx="9906799" cy="1161594"/>
          </a:xfrm>
        </p:spPr>
        <p:txBody>
          <a:bodyPr>
            <a:noAutofit/>
          </a:bodyPr>
          <a:lstStyle/>
          <a:p>
            <a:pPr>
              <a:lnSpc>
                <a:spcPct val="90000"/>
              </a:lnSpc>
            </a:pPr>
            <a:r>
              <a:rPr lang="en-US" sz="4000" b="1" i="0" dirty="0">
                <a:effectLst/>
                <a:latin typeface="Google Sans"/>
              </a:rPr>
              <a:t>Development Tools:</a:t>
            </a:r>
            <a:br>
              <a:rPr lang="en-US" sz="4000" b="1" i="0" dirty="0">
                <a:effectLst/>
                <a:latin typeface="Google Sans"/>
              </a:rPr>
            </a:br>
            <a:endParaRPr lang="en-IN" sz="4000" b="1" dirty="0"/>
          </a:p>
        </p:txBody>
      </p:sp>
      <p:pic>
        <p:nvPicPr>
          <p:cNvPr id="4" name="Picture 3">
            <a:extLst>
              <a:ext uri="{FF2B5EF4-FFF2-40B4-BE49-F238E27FC236}">
                <a16:creationId xmlns:a16="http://schemas.microsoft.com/office/drawing/2014/main" id="{ADE0464C-39EF-8AC4-5456-9E98C069FF45}"/>
              </a:ext>
            </a:extLst>
          </p:cNvPr>
          <p:cNvPicPr>
            <a:picLocks noChangeAspect="1"/>
          </p:cNvPicPr>
          <p:nvPr/>
        </p:nvPicPr>
        <p:blipFill>
          <a:blip r:embed="rId2"/>
          <a:stretch>
            <a:fillRect/>
          </a:stretch>
        </p:blipFill>
        <p:spPr>
          <a:xfrm>
            <a:off x="761367" y="2761551"/>
            <a:ext cx="4955147" cy="3047415"/>
          </a:xfrm>
          <a:prstGeom prst="rect">
            <a:avLst/>
          </a:prstGeom>
        </p:spPr>
      </p:pic>
      <p:sp>
        <p:nvSpPr>
          <p:cNvPr id="3" name="Content Placeholder 2">
            <a:extLst>
              <a:ext uri="{FF2B5EF4-FFF2-40B4-BE49-F238E27FC236}">
                <a16:creationId xmlns:a16="http://schemas.microsoft.com/office/drawing/2014/main" id="{A46C7A7D-59E7-D9DD-1434-3BFB3DC3ECAE}"/>
              </a:ext>
            </a:extLst>
          </p:cNvPr>
          <p:cNvSpPr>
            <a:spLocks noGrp="1"/>
          </p:cNvSpPr>
          <p:nvPr>
            <p:ph idx="1"/>
          </p:nvPr>
        </p:nvSpPr>
        <p:spPr>
          <a:xfrm>
            <a:off x="6649081" y="2638498"/>
            <a:ext cx="4119258" cy="3601581"/>
          </a:xfrm>
        </p:spPr>
        <p:txBody>
          <a:bodyPr anchor="ctr">
            <a:normAutofit lnSpcReduction="10000"/>
          </a:bodyPr>
          <a:lstStyle/>
          <a:p>
            <a:pPr>
              <a:lnSpc>
                <a:spcPct val="100000"/>
              </a:lnSpc>
              <a:buFont typeface="Arial" panose="020B0604020202020204" pitchFamily="34" charset="0"/>
              <a:buChar char="•"/>
            </a:pPr>
            <a:r>
              <a:rPr lang="en-US" sz="1800" b="1" i="0" dirty="0">
                <a:effectLst/>
                <a:latin typeface="Times New Roman" panose="02020603050405020304" pitchFamily="18" charset="0"/>
                <a:cs typeface="Times New Roman" panose="02020603050405020304" pitchFamily="18" charset="0"/>
              </a:rPr>
              <a:t>Libraries</a:t>
            </a:r>
            <a:r>
              <a:rPr lang="en-US" sz="1800" b="0" i="0" dirty="0">
                <a:effectLst/>
                <a:latin typeface="Times New Roman" panose="02020603050405020304" pitchFamily="18" charset="0"/>
                <a:cs typeface="Times New Roman" panose="02020603050405020304" pitchFamily="18" charset="0"/>
              </a:rPr>
              <a:t>: Python and JavaScript libraries offering interfaces and integrations for various components, along with a basic runtime for assembling chains and agents.</a:t>
            </a:r>
          </a:p>
          <a:p>
            <a:pPr>
              <a:lnSpc>
                <a:spcPct val="100000"/>
              </a:lnSpc>
              <a:buFont typeface="Arial" panose="020B0604020202020204" pitchFamily="34" charset="0"/>
              <a:buChar char="•"/>
            </a:pPr>
            <a:r>
              <a:rPr lang="en-US" sz="1800" b="1" i="0" dirty="0">
                <a:effectLst/>
                <a:latin typeface="Times New Roman" panose="02020603050405020304" pitchFamily="18" charset="0"/>
                <a:cs typeface="Times New Roman" panose="02020603050405020304" pitchFamily="18" charset="0"/>
              </a:rPr>
              <a:t>Templates:</a:t>
            </a:r>
            <a:r>
              <a:rPr lang="en-US" sz="1800" b="0" i="0" dirty="0">
                <a:effectLst/>
                <a:latin typeface="Times New Roman" panose="02020603050405020304" pitchFamily="18" charset="0"/>
                <a:cs typeface="Times New Roman" panose="02020603050405020304" pitchFamily="18" charset="0"/>
              </a:rPr>
              <a:t> A collection of readily deployable reference architectures for diverse tasks, streamlining development for common needs.</a:t>
            </a:r>
          </a:p>
          <a:p>
            <a:pPr>
              <a:lnSpc>
                <a:spcPct val="100000"/>
              </a:lnSpc>
              <a:buFont typeface="Arial" panose="020B0604020202020204" pitchFamily="34" charset="0"/>
              <a:buChar char="•"/>
            </a:pPr>
            <a:r>
              <a:rPr lang="en-US" sz="1800" b="1" i="0" dirty="0" err="1">
                <a:effectLst/>
                <a:latin typeface="Times New Roman" panose="02020603050405020304" pitchFamily="18" charset="0"/>
                <a:cs typeface="Times New Roman" panose="02020603050405020304" pitchFamily="18" charset="0"/>
              </a:rPr>
              <a:t>LangServe</a:t>
            </a:r>
            <a:r>
              <a:rPr lang="en-US" sz="1800" b="1" i="0" dirty="0">
                <a:effectLst/>
                <a:latin typeface="Times New Roman" panose="02020603050405020304" pitchFamily="18" charset="0"/>
                <a:cs typeface="Times New Roman" panose="02020603050405020304" pitchFamily="18" charset="0"/>
              </a:rPr>
              <a:t>:</a:t>
            </a:r>
            <a:r>
              <a:rPr lang="en-US" sz="1800" b="0" i="0" dirty="0">
                <a:effectLst/>
                <a:latin typeface="Times New Roman" panose="02020603050405020304" pitchFamily="18" charset="0"/>
                <a:cs typeface="Times New Roman" panose="02020603050405020304" pitchFamily="18" charset="0"/>
              </a:rPr>
              <a:t> Deploy your </a:t>
            </a:r>
            <a:r>
              <a:rPr lang="en-US" sz="1800" b="0" i="0" dirty="0" err="1">
                <a:effectLst/>
                <a:latin typeface="Times New Roman" panose="02020603050405020304" pitchFamily="18" charset="0"/>
                <a:cs typeface="Times New Roman" panose="02020603050405020304" pitchFamily="18" charset="0"/>
              </a:rPr>
              <a:t>LangChain</a:t>
            </a:r>
            <a:r>
              <a:rPr lang="en-US" sz="1800" b="0" i="0" dirty="0">
                <a:effectLst/>
                <a:latin typeface="Times New Roman" panose="02020603050405020304" pitchFamily="18" charset="0"/>
                <a:cs typeface="Times New Roman" panose="02020603050405020304" pitchFamily="18" charset="0"/>
              </a:rPr>
              <a:t> applications as REST APIs for easy integration with other systems.</a:t>
            </a:r>
          </a:p>
          <a:p>
            <a:pPr>
              <a:lnSpc>
                <a:spcPct val="100000"/>
              </a:lnSpc>
            </a:pPr>
            <a:endParaRPr lang="en-US" sz="1800" dirty="0">
              <a:latin typeface="Times New Roman" panose="02020603050405020304" pitchFamily="18" charset="0"/>
              <a:cs typeface="Times New Roman" panose="02020603050405020304" pitchFamily="18" charset="0"/>
            </a:endParaRPr>
          </a:p>
          <a:p>
            <a:pPr>
              <a:lnSpc>
                <a:spcPct val="100000"/>
              </a:lnSpc>
            </a:pPr>
            <a:endParaRPr lang="en-IN" sz="1800" dirty="0">
              <a:latin typeface="Times New Roman" panose="02020603050405020304" pitchFamily="18"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7399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5F3128-A7D3-8A23-A82B-858180A3943C}"/>
              </a:ext>
            </a:extLst>
          </p:cNvPr>
          <p:cNvSpPr>
            <a:spLocks noGrp="1"/>
          </p:cNvSpPr>
          <p:nvPr>
            <p:ph type="title"/>
          </p:nvPr>
        </p:nvSpPr>
        <p:spPr>
          <a:xfrm>
            <a:off x="761801" y="1"/>
            <a:ext cx="4911905" cy="1047750"/>
          </a:xfrm>
        </p:spPr>
        <p:txBody>
          <a:bodyPr anchor="b">
            <a:normAutofit/>
          </a:bodyPr>
          <a:lstStyle/>
          <a:p>
            <a:r>
              <a:rPr lang="en-US" sz="4800" b="1" dirty="0"/>
              <a:t>TOOLS</a:t>
            </a:r>
            <a:endParaRPr lang="en-IN" sz="4800" b="1" dirty="0"/>
          </a:p>
        </p:txBody>
      </p:sp>
      <p:sp>
        <p:nvSpPr>
          <p:cNvPr id="3" name="Content Placeholder 2">
            <a:extLst>
              <a:ext uri="{FF2B5EF4-FFF2-40B4-BE49-F238E27FC236}">
                <a16:creationId xmlns:a16="http://schemas.microsoft.com/office/drawing/2014/main" id="{C867AE5C-0C7C-202E-8F2C-39C9786EDF12}"/>
              </a:ext>
            </a:extLst>
          </p:cNvPr>
          <p:cNvSpPr>
            <a:spLocks noGrp="1"/>
          </p:cNvSpPr>
          <p:nvPr>
            <p:ph idx="1"/>
          </p:nvPr>
        </p:nvSpPr>
        <p:spPr>
          <a:xfrm>
            <a:off x="123826" y="1476374"/>
            <a:ext cx="5549882" cy="5128829"/>
          </a:xfrm>
        </p:spPr>
        <p:txBody>
          <a:bodyPr anchor="ctr">
            <a:normAutofit/>
          </a:bodyPr>
          <a:lstStyle/>
          <a:p>
            <a:pPr>
              <a:lnSpc>
                <a:spcPct val="100000"/>
              </a:lnSpc>
            </a:pP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PyMuPDF</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MuPDF</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indent="0">
              <a:lnSpc>
                <a:spcPct val="100000"/>
              </a:lnSpc>
              <a:buNone/>
            </a:pPr>
            <a:r>
              <a:rPr lang="en-US" sz="1800" dirty="0" err="1">
                <a:latin typeface="Times New Roman" panose="02020603050405020304" pitchFamily="18" charset="0"/>
                <a:cs typeface="Times New Roman" panose="02020603050405020304" pitchFamily="18" charset="0"/>
              </a:rPr>
              <a:t>P</a:t>
            </a:r>
            <a:r>
              <a:rPr lang="en-US" sz="1800" b="0" i="0" dirty="0" err="1">
                <a:effectLst/>
                <a:latin typeface="Times New Roman" panose="02020603050405020304" pitchFamily="18" charset="0"/>
                <a:cs typeface="Times New Roman" panose="02020603050405020304" pitchFamily="18" charset="0"/>
              </a:rPr>
              <a:t>yMuPDF</a:t>
            </a:r>
            <a:r>
              <a:rPr lang="en-US" sz="1800" dirty="0">
                <a:latin typeface="Times New Roman" panose="02020603050405020304" pitchFamily="18" charset="0"/>
                <a:cs typeface="Times New Roman" panose="02020603050405020304" pitchFamily="18" charset="0"/>
              </a:rPr>
              <a:t>,</a:t>
            </a:r>
            <a:r>
              <a:rPr lang="en-US" sz="1800" b="0" i="0" dirty="0">
                <a:effectLst/>
                <a:latin typeface="Times New Roman" panose="02020603050405020304" pitchFamily="18" charset="0"/>
                <a:cs typeface="Times New Roman" panose="02020603050405020304" pitchFamily="18" charset="0"/>
              </a:rPr>
              <a:t> It's a powerful Python library for handling all sorts of tasks related to PDF documents and beyond. Here's a breakdown of its key features:</a:t>
            </a:r>
          </a:p>
          <a:p>
            <a:pPr>
              <a:lnSpc>
                <a:spcPct val="100000"/>
              </a:lnSpc>
              <a:buFont typeface="Arial" panose="020B0604020202020204" pitchFamily="34" charset="0"/>
              <a:buChar char="•"/>
            </a:pPr>
            <a:r>
              <a:rPr lang="en-US" sz="1800" b="1" i="0" dirty="0">
                <a:effectLst/>
                <a:latin typeface="Times New Roman" panose="02020603050405020304" pitchFamily="18" charset="0"/>
                <a:cs typeface="Times New Roman" panose="02020603050405020304" pitchFamily="18" charset="0"/>
              </a:rPr>
              <a:t>Data Extraction</a:t>
            </a:r>
            <a:r>
              <a:rPr lang="en-US" sz="1800" b="0" i="0" dirty="0">
                <a:effectLst/>
                <a:latin typeface="Times New Roman" panose="02020603050405020304" pitchFamily="18" charset="0"/>
                <a:cs typeface="Times New Roman" panose="02020603050405020304" pitchFamily="18" charset="0"/>
              </a:rPr>
              <a:t>: Extract text, images, tables, and other elements from PDFs, preserving formatting and layout.</a:t>
            </a:r>
          </a:p>
          <a:p>
            <a:pPr>
              <a:lnSpc>
                <a:spcPct val="100000"/>
              </a:lnSpc>
              <a:buFont typeface="Arial" panose="020B0604020202020204" pitchFamily="34" charset="0"/>
              <a:buChar char="•"/>
            </a:pPr>
            <a:r>
              <a:rPr lang="en-US" sz="1800" b="1" i="0" dirty="0">
                <a:effectLst/>
                <a:latin typeface="Times New Roman" panose="02020603050405020304" pitchFamily="18" charset="0"/>
                <a:cs typeface="Times New Roman" panose="02020603050405020304" pitchFamily="18" charset="0"/>
              </a:rPr>
              <a:t>Analysis</a:t>
            </a:r>
            <a:r>
              <a:rPr lang="en-US" sz="1800" b="0" i="0" dirty="0">
                <a:effectLst/>
                <a:latin typeface="Times New Roman" panose="02020603050405020304" pitchFamily="18" charset="0"/>
                <a:cs typeface="Times New Roman" panose="02020603050405020304" pitchFamily="18" charset="0"/>
              </a:rPr>
              <a:t>: Analyze and understand the structure of PDF documents, including page count, page size, fonts, etc.</a:t>
            </a:r>
          </a:p>
          <a:p>
            <a:pPr>
              <a:lnSpc>
                <a:spcPct val="100000"/>
              </a:lnSpc>
              <a:buFont typeface="Arial" panose="020B0604020202020204" pitchFamily="34" charset="0"/>
              <a:buChar char="•"/>
            </a:pPr>
            <a:r>
              <a:rPr lang="en-US" sz="1800" b="1" i="0" dirty="0">
                <a:effectLst/>
                <a:latin typeface="Times New Roman" panose="02020603050405020304" pitchFamily="18" charset="0"/>
                <a:cs typeface="Times New Roman" panose="02020603050405020304" pitchFamily="18" charset="0"/>
              </a:rPr>
              <a:t>Conversion</a:t>
            </a:r>
            <a:r>
              <a:rPr lang="en-US" sz="1800" b="0" i="0" dirty="0">
                <a:effectLst/>
                <a:latin typeface="Times New Roman" panose="02020603050405020304" pitchFamily="18" charset="0"/>
                <a:cs typeface="Times New Roman" panose="02020603050405020304" pitchFamily="18" charset="0"/>
              </a:rPr>
              <a:t>: Convert PDFs to various formats like images (PNG, JPEG), text (TXT), HTML, and even other document formats like EPUB.</a:t>
            </a:r>
          </a:p>
          <a:p>
            <a:pPr>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also includes features like </a:t>
            </a:r>
            <a:r>
              <a:rPr lang="en-US" sz="1800" b="0" i="0" dirty="0">
                <a:effectLst/>
                <a:latin typeface="Times New Roman" panose="02020603050405020304" pitchFamily="18" charset="0"/>
                <a:cs typeface="Times New Roman" panose="02020603050405020304" pitchFamily="18" charset="0"/>
              </a:rPr>
              <a:t>Manipulation, Merge and split</a:t>
            </a:r>
            <a:r>
              <a:rPr lang="en-US" sz="1800" dirty="0">
                <a:latin typeface="Times New Roman" panose="02020603050405020304" pitchFamily="18" charset="0"/>
                <a:cs typeface="Times New Roman" panose="02020603050405020304" pitchFamily="18" charset="0"/>
              </a:rPr>
              <a:t> ,Form Filling and Decryption</a:t>
            </a:r>
          </a:p>
          <a:p>
            <a:pPr marL="0" indent="0">
              <a:lnSpc>
                <a:spcPct val="100000"/>
              </a:lnSpc>
              <a:buNone/>
            </a:pPr>
            <a:endParaRPr lang="en-US" sz="1800" dirty="0">
              <a:latin typeface="Times New Roman" panose="02020603050405020304" pitchFamily="18" charset="0"/>
              <a:cs typeface="Times New Roman" panose="02020603050405020304" pitchFamily="18" charset="0"/>
            </a:endParaRPr>
          </a:p>
          <a:p>
            <a:pPr>
              <a:lnSpc>
                <a:spcPct val="100000"/>
              </a:lnSpc>
            </a:pPr>
            <a:endParaRPr lang="en-IN" sz="1800" dirty="0">
              <a:latin typeface="Times New Roman" panose="02020603050405020304" pitchFamily="18" charset="0"/>
              <a:cs typeface="Times New Roman" panose="02020603050405020304" pitchFamily="18" charset="0"/>
            </a:endParaRPr>
          </a:p>
        </p:txBody>
      </p:sp>
      <p:pic>
        <p:nvPicPr>
          <p:cNvPr id="5" name="Picture 4" descr="Question mark on green pastel background">
            <a:extLst>
              <a:ext uri="{FF2B5EF4-FFF2-40B4-BE49-F238E27FC236}">
                <a16:creationId xmlns:a16="http://schemas.microsoft.com/office/drawing/2014/main" id="{77A8AE02-1091-32EE-EE18-AFB5E5324B06}"/>
              </a:ext>
            </a:extLst>
          </p:cNvPr>
          <p:cNvPicPr>
            <a:picLocks noChangeAspect="1"/>
          </p:cNvPicPr>
          <p:nvPr/>
        </p:nvPicPr>
        <p:blipFill rotWithShape="1">
          <a:blip r:embed="rId2"/>
          <a:srcRect l="41244" r="1431" b="-1"/>
          <a:stretch/>
        </p:blipFill>
        <p:spPr>
          <a:xfrm>
            <a:off x="6103028" y="373566"/>
            <a:ext cx="4763015" cy="6231638"/>
          </a:xfrm>
          <a:prstGeom prst="rect">
            <a:avLst/>
          </a:prstGeom>
        </p:spPr>
      </p:pic>
      <p:cxnSp>
        <p:nvCxnSpPr>
          <p:cNvPr id="22" name="Straight Connector 21">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0127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Slide Background">
            <a:extLst>
              <a:ext uri="{FF2B5EF4-FFF2-40B4-BE49-F238E27FC236}">
                <a16:creationId xmlns:a16="http://schemas.microsoft.com/office/drawing/2014/main" id="{8452FFB1-9B1F-4CA7-981E-ECF6DA0D0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9" name="Rectangle 28">
            <a:extLst>
              <a:ext uri="{FF2B5EF4-FFF2-40B4-BE49-F238E27FC236}">
                <a16:creationId xmlns:a16="http://schemas.microsoft.com/office/drawing/2014/main" id="{27F42CDF-174D-40A8-A28A-ED886E4FE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31652" cy="6858000"/>
          </a:xfrm>
          <a:prstGeom prst="rect">
            <a:avLst/>
          </a:prstGeom>
          <a:ln>
            <a:noFill/>
          </a:ln>
          <a:effectLst>
            <a:outerShdw blurRad="635000" dist="254000" dir="432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Books">
            <a:extLst>
              <a:ext uri="{FF2B5EF4-FFF2-40B4-BE49-F238E27FC236}">
                <a16:creationId xmlns:a16="http://schemas.microsoft.com/office/drawing/2014/main" id="{CC7CC6BE-C256-D1C3-28E2-C84E415787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6512" y="1135170"/>
            <a:ext cx="4598628" cy="4598628"/>
          </a:xfrm>
          <a:prstGeom prst="rect">
            <a:avLst/>
          </a:prstGeom>
          <a:effectLst>
            <a:outerShdw blurRad="50800" dist="38100" dir="5400000" algn="t" rotWithShape="0">
              <a:prstClr val="black">
                <a:alpha val="40000"/>
              </a:prstClr>
            </a:outerShdw>
          </a:effectLst>
        </p:spPr>
      </p:pic>
      <p:sp>
        <p:nvSpPr>
          <p:cNvPr id="19" name="Content Placeholder 2">
            <a:extLst>
              <a:ext uri="{FF2B5EF4-FFF2-40B4-BE49-F238E27FC236}">
                <a16:creationId xmlns:a16="http://schemas.microsoft.com/office/drawing/2014/main" id="{F7AEB8F2-8B00-125A-58DC-853AE16E002D}"/>
              </a:ext>
            </a:extLst>
          </p:cNvPr>
          <p:cNvSpPr>
            <a:spLocks noGrp="1"/>
          </p:cNvSpPr>
          <p:nvPr>
            <p:ph idx="1"/>
          </p:nvPr>
        </p:nvSpPr>
        <p:spPr>
          <a:xfrm>
            <a:off x="6735890" y="685800"/>
            <a:ext cx="4760785" cy="5326115"/>
          </a:xfrm>
        </p:spPr>
        <p:txBody>
          <a:bodyPr>
            <a:normAutofit/>
          </a:bodyPr>
          <a:lstStyle/>
          <a:p>
            <a:pPr>
              <a:lnSpc>
                <a:spcPct val="100000"/>
              </a:lnSpc>
              <a:buFont typeface="Wingdings" panose="05000000000000000000" pitchFamily="2" charset="2"/>
              <a:buChar char="Ø"/>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PyPDF2:</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PyPDF2 is a Python library for working with PDF files. It facilitates basic operations like merging, splitting, and extracting text from PDF documents.</a:t>
            </a:r>
          </a:p>
          <a:p>
            <a:pPr>
              <a:lnSpc>
                <a:spcPct val="100000"/>
              </a:lnSpc>
              <a:buFont typeface="Wingdings" panose="05000000000000000000" pitchFamily="2" charset="2"/>
              <a:buChar char="Ø"/>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Beautiful Soup:</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Beautiful Soup is a Python library for pulling data out of HTML and XML files. It can be useful for parsing and extracting text and metadata from PDF documents.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buFont typeface="Wingdings" panose="05000000000000000000" pitchFamily="2" charset="2"/>
              <a:buChar char="Ø"/>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Flask or Django (for Web Applications):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Flask and Django are popular web frameworks in Python. They can be used to develop web applications that integrate LLMs for PDF analysis, providing a user-friendly interface.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pPr>
            <a:endParaRPr lang="en-US" sz="1800" b="1" dirty="0">
              <a:latin typeface="Times New Roman" panose="02020603050405020304" pitchFamily="18" charset="0"/>
              <a:cs typeface="Times New Roman" panose="02020603050405020304" pitchFamily="18" charset="0"/>
            </a:endParaRPr>
          </a:p>
          <a:p>
            <a:pPr>
              <a:lnSpc>
                <a:spcPct val="100000"/>
              </a:lnSpc>
            </a:pPr>
            <a:endParaRPr lang="en-IN" sz="1800" dirty="0">
              <a:latin typeface="Times New Roman" panose="02020603050405020304" pitchFamily="18" charset="0"/>
              <a:cs typeface="Times New Roman" panose="02020603050405020304" pitchFamily="18" charset="0"/>
            </a:endParaRPr>
          </a:p>
        </p:txBody>
      </p:sp>
      <p:cxnSp>
        <p:nvCxnSpPr>
          <p:cNvPr id="31" name="Straight Connector 30">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319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B11C179D-808F-4D23-BAFC-A14C6DCDA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2" name="Rectangle 11">
            <a:extLst>
              <a:ext uri="{FF2B5EF4-FFF2-40B4-BE49-F238E27FC236}">
                <a16:creationId xmlns:a16="http://schemas.microsoft.com/office/drawing/2014/main" id="{908137D4-4D0A-4ED1-BFB8-97D4A8335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4378" y="2727729"/>
            <a:ext cx="6057620" cy="4130271"/>
          </a:xfrm>
          <a:prstGeom prst="rect">
            <a:avLst/>
          </a:prstGeom>
          <a:ln>
            <a:noFill/>
          </a:ln>
          <a:effectLst>
            <a:outerShdw blurRad="635000" dist="254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CC260F1-CD9A-42C9-8ED4-1C61328D8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72772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1D5DD7A-B4CC-BCCC-D648-66B4FD119C1B}"/>
              </a:ext>
            </a:extLst>
          </p:cNvPr>
          <p:cNvSpPr>
            <a:spLocks noGrp="1"/>
          </p:cNvSpPr>
          <p:nvPr>
            <p:ph type="title"/>
          </p:nvPr>
        </p:nvSpPr>
        <p:spPr>
          <a:xfrm>
            <a:off x="761801" y="858982"/>
            <a:ext cx="9967409" cy="1515728"/>
          </a:xfrm>
        </p:spPr>
        <p:txBody>
          <a:bodyPr>
            <a:normAutofit/>
          </a:bodyPr>
          <a:lstStyle/>
          <a:p>
            <a:r>
              <a:rPr lang="en-US" sz="4800" b="1" dirty="0"/>
              <a:t>Future Enhancement</a:t>
            </a:r>
            <a:endParaRPr lang="en-IN" sz="4800" b="1" dirty="0"/>
          </a:p>
        </p:txBody>
      </p:sp>
      <p:sp>
        <p:nvSpPr>
          <p:cNvPr id="3" name="Content Placeholder 2">
            <a:extLst>
              <a:ext uri="{FF2B5EF4-FFF2-40B4-BE49-F238E27FC236}">
                <a16:creationId xmlns:a16="http://schemas.microsoft.com/office/drawing/2014/main" id="{3A5D27FA-C06A-FF50-2A7C-764BC274358A}"/>
              </a:ext>
            </a:extLst>
          </p:cNvPr>
          <p:cNvSpPr>
            <a:spLocks noGrp="1"/>
          </p:cNvSpPr>
          <p:nvPr>
            <p:ph idx="1"/>
          </p:nvPr>
        </p:nvSpPr>
        <p:spPr>
          <a:xfrm>
            <a:off x="223935" y="2727728"/>
            <a:ext cx="5811931" cy="4288891"/>
          </a:xfrm>
        </p:spPr>
        <p:txBody>
          <a:bodyPr>
            <a:normAutofit/>
          </a:bodyPr>
          <a:lstStyle/>
          <a:p>
            <a:pPr>
              <a:lnSpc>
                <a:spcPct val="100000"/>
              </a:lnSpc>
            </a:pPr>
            <a:r>
              <a:rPr lang="en-US" sz="1200" b="1" i="0" dirty="0">
                <a:effectLst/>
                <a:latin typeface="Times New Roman" panose="02020603050405020304" pitchFamily="18" charset="0"/>
                <a:cs typeface="Times New Roman" panose="02020603050405020304" pitchFamily="18" charset="0"/>
              </a:rPr>
              <a:t>Enhanced processing capabilities</a:t>
            </a:r>
            <a:r>
              <a:rPr lang="en-US" sz="1200" b="0" i="0" dirty="0">
                <a:effectLst/>
                <a:latin typeface="Times New Roman" panose="02020603050405020304" pitchFamily="18" charset="0"/>
                <a:cs typeface="Times New Roman" panose="02020603050405020304" pitchFamily="18" charset="0"/>
              </a:rPr>
              <a:t>:</a:t>
            </a:r>
          </a:p>
          <a:p>
            <a:pPr>
              <a:lnSpc>
                <a:spcPct val="100000"/>
              </a:lnSpc>
              <a:buFont typeface="Arial" panose="020B0604020202020204" pitchFamily="34" charset="0"/>
              <a:buChar char="•"/>
            </a:pPr>
            <a:r>
              <a:rPr lang="en-US" sz="1200" b="0" i="0" dirty="0">
                <a:effectLst/>
                <a:latin typeface="Times New Roman" panose="02020603050405020304" pitchFamily="18" charset="0"/>
                <a:cs typeface="Times New Roman" panose="02020603050405020304" pitchFamily="18" charset="0"/>
              </a:rPr>
              <a:t>Multimodal analysis: Beyond text, AI will process various document elements like images, diagrams, tables, and even handwriting, providing a comprehensive understanding of the content.</a:t>
            </a:r>
          </a:p>
          <a:p>
            <a:pPr>
              <a:lnSpc>
                <a:spcPct val="100000"/>
              </a:lnSpc>
              <a:buFont typeface="Arial" panose="020B0604020202020204" pitchFamily="34" charset="0"/>
              <a:buChar char="•"/>
            </a:pPr>
            <a:r>
              <a:rPr lang="en-US" sz="1200" b="0" i="0" dirty="0">
                <a:effectLst/>
                <a:latin typeface="Times New Roman" panose="02020603050405020304" pitchFamily="18" charset="0"/>
                <a:cs typeface="Times New Roman" panose="02020603050405020304" pitchFamily="18" charset="0"/>
              </a:rPr>
              <a:t>Real-time analysis: Documents will be analyzed on the fly, enabling immediate decision-making and action, particularly relevant for live processes like customer service or fraud detection.</a:t>
            </a:r>
          </a:p>
          <a:p>
            <a:pPr>
              <a:lnSpc>
                <a:spcPct val="100000"/>
              </a:lnSpc>
              <a:buFont typeface="Arial" panose="020B0604020202020204" pitchFamily="34" charset="0"/>
              <a:buChar char="•"/>
            </a:pPr>
            <a:r>
              <a:rPr lang="en-US" sz="1200" b="0" i="0" dirty="0">
                <a:effectLst/>
                <a:latin typeface="Times New Roman" panose="02020603050405020304" pitchFamily="18" charset="0"/>
                <a:cs typeface="Times New Roman" panose="02020603050405020304" pitchFamily="18" charset="0"/>
              </a:rPr>
              <a:t>Low-resource settings: AI models will become more efficient, requiring less training data and computational power, making document analysis accessible in resource-constrained environments.</a:t>
            </a:r>
          </a:p>
          <a:p>
            <a:pPr>
              <a:lnSpc>
                <a:spcPct val="100000"/>
              </a:lnSpc>
            </a:pPr>
            <a:r>
              <a:rPr lang="en-US" sz="1200" b="1" i="0" dirty="0">
                <a:effectLst/>
                <a:latin typeface="Times New Roman" panose="02020603050405020304" pitchFamily="18" charset="0"/>
                <a:cs typeface="Times New Roman" panose="02020603050405020304" pitchFamily="18" charset="0"/>
              </a:rPr>
              <a:t>Challenges and ethical considerations</a:t>
            </a:r>
            <a:r>
              <a:rPr lang="en-US" sz="1200" b="0" i="0" dirty="0">
                <a:effectLst/>
                <a:latin typeface="Times New Roman" panose="02020603050405020304" pitchFamily="18" charset="0"/>
                <a:cs typeface="Times New Roman" panose="02020603050405020304" pitchFamily="18" charset="0"/>
              </a:rPr>
              <a:t>:</a:t>
            </a:r>
          </a:p>
          <a:p>
            <a:pPr>
              <a:lnSpc>
                <a:spcPct val="100000"/>
              </a:lnSpc>
              <a:buFont typeface="Arial" panose="020B0604020202020204" pitchFamily="34" charset="0"/>
              <a:buChar char="•"/>
            </a:pPr>
            <a:r>
              <a:rPr lang="en-US" sz="1200" b="0" i="0" dirty="0">
                <a:effectLst/>
                <a:latin typeface="Times New Roman" panose="02020603050405020304" pitchFamily="18" charset="0"/>
                <a:cs typeface="Times New Roman" panose="02020603050405020304" pitchFamily="18" charset="0"/>
              </a:rPr>
              <a:t>Bias: AI models trained on biased data can perpetuate discrimination. Mitigating bias and ensuring fairness will be crucial in responsible document analysis.</a:t>
            </a:r>
          </a:p>
          <a:p>
            <a:pPr>
              <a:lnSpc>
                <a:spcPct val="100000"/>
              </a:lnSpc>
              <a:buFont typeface="Arial" panose="020B0604020202020204" pitchFamily="34" charset="0"/>
              <a:buChar char="•"/>
            </a:pPr>
            <a:r>
              <a:rPr lang="en-US" sz="1200" b="0" i="0" dirty="0">
                <a:effectLst/>
                <a:latin typeface="Times New Roman" panose="02020603050405020304" pitchFamily="18" charset="0"/>
                <a:cs typeface="Times New Roman" panose="02020603050405020304" pitchFamily="18" charset="0"/>
              </a:rPr>
              <a:t>Privacy concerns: Extracting personal information from documents raises privacy concerns. Robust data security measures and ethical frameworks will be needed.</a:t>
            </a:r>
          </a:p>
          <a:p>
            <a:pPr>
              <a:lnSpc>
                <a:spcPct val="100000"/>
              </a:lnSpc>
              <a:buFont typeface="Arial" panose="020B0604020202020204" pitchFamily="34" charset="0"/>
              <a:buChar char="•"/>
            </a:pPr>
            <a:r>
              <a:rPr lang="en-US" sz="1200" b="0" i="0" dirty="0" err="1">
                <a:effectLst/>
                <a:latin typeface="Times New Roman" panose="02020603050405020304" pitchFamily="18" charset="0"/>
                <a:cs typeface="Times New Roman" panose="02020603050405020304" pitchFamily="18" charset="0"/>
              </a:rPr>
              <a:t>Explainability</a:t>
            </a:r>
            <a:r>
              <a:rPr lang="en-US" sz="1200" b="0" i="0" dirty="0">
                <a:effectLst/>
                <a:latin typeface="Times New Roman" panose="02020603050405020304" pitchFamily="18" charset="0"/>
                <a:cs typeface="Times New Roman" panose="02020603050405020304" pitchFamily="18" charset="0"/>
              </a:rPr>
              <a:t> and transparency: As AI models become more complex, understanding their decision-making processes will be paramount to building trust and confidence.</a:t>
            </a:r>
          </a:p>
          <a:p>
            <a:pPr marL="0" indent="0">
              <a:lnSpc>
                <a:spcPct val="100000"/>
              </a:lnSpc>
              <a:buNone/>
            </a:pPr>
            <a:endParaRPr lang="en-US" sz="1200" b="0" i="0" dirty="0">
              <a:effectLst/>
              <a:latin typeface="Times New Roman" panose="02020603050405020304" pitchFamily="18" charset="0"/>
              <a:cs typeface="Times New Roman" panose="02020603050405020304" pitchFamily="18" charset="0"/>
            </a:endParaRPr>
          </a:p>
          <a:p>
            <a:pPr>
              <a:lnSpc>
                <a:spcPct val="100000"/>
              </a:lnSpc>
            </a:pPr>
            <a:endParaRPr lang="en-US" sz="1200" dirty="0">
              <a:latin typeface="Times New Roman" panose="02020603050405020304" pitchFamily="18" charset="0"/>
              <a:cs typeface="Times New Roman" panose="02020603050405020304" pitchFamily="18" charset="0"/>
            </a:endParaRPr>
          </a:p>
          <a:p>
            <a:pPr>
              <a:lnSpc>
                <a:spcPct val="100000"/>
              </a:lnSpc>
            </a:pPr>
            <a:endParaRPr lang="en-IN" sz="1200" dirty="0">
              <a:latin typeface="Times New Roman" panose="02020603050405020304" pitchFamily="18" charset="0"/>
              <a:cs typeface="Times New Roman" panose="02020603050405020304" pitchFamily="18" charset="0"/>
            </a:endParaRPr>
          </a:p>
        </p:txBody>
      </p:sp>
      <p:pic>
        <p:nvPicPr>
          <p:cNvPr id="7" name="Graphic 6" descr="Decision chart">
            <a:extLst>
              <a:ext uri="{FF2B5EF4-FFF2-40B4-BE49-F238E27FC236}">
                <a16:creationId xmlns:a16="http://schemas.microsoft.com/office/drawing/2014/main" id="{72F98B97-52B8-076A-7B55-7131432AFC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42429" y="3020916"/>
            <a:ext cx="3219163" cy="3219163"/>
          </a:xfrm>
          <a:prstGeom prst="rect">
            <a:avLst/>
          </a:prstGeom>
          <a:effectLst>
            <a:outerShdw blurRad="50800" dist="38100" dir="5400000" algn="t" rotWithShape="0">
              <a:prstClr val="black">
                <a:alpha val="40000"/>
              </a:prstClr>
            </a:outerShdw>
          </a:effectLst>
        </p:spPr>
      </p:pic>
      <p:cxnSp>
        <p:nvCxnSpPr>
          <p:cNvPr id="16" name="Straight Connector 15">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7884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165109B-7036-4613-93D4-579E77F6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7C74CA-F859-4D47-427D-AA6713D7A069}"/>
              </a:ext>
            </a:extLst>
          </p:cNvPr>
          <p:cNvSpPr>
            <a:spLocks noGrp="1"/>
          </p:cNvSpPr>
          <p:nvPr>
            <p:ph type="title"/>
          </p:nvPr>
        </p:nvSpPr>
        <p:spPr>
          <a:xfrm>
            <a:off x="914399" y="858982"/>
            <a:ext cx="5267325" cy="5152933"/>
          </a:xfrm>
        </p:spPr>
        <p:txBody>
          <a:bodyPr>
            <a:normAutofit/>
          </a:bodyPr>
          <a:lstStyle/>
          <a:p>
            <a:r>
              <a:rPr lang="en-US" sz="4800" b="1" dirty="0"/>
              <a:t>USE CASES</a:t>
            </a:r>
            <a:endParaRPr lang="en-IN" sz="4800" b="1" dirty="0"/>
          </a:p>
        </p:txBody>
      </p:sp>
      <p:sp useBgFill="1">
        <p:nvSpPr>
          <p:cNvPr id="11" name="Rectangle 10">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6707" y="0"/>
            <a:ext cx="7455294" cy="6858000"/>
          </a:xfrm>
          <a:prstGeom prst="rect">
            <a:avLst/>
          </a:prstGeom>
          <a:ln>
            <a:noFill/>
          </a:ln>
          <a:effectLst>
            <a:outerShdw blurRad="660400" dist="279400" dir="798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21509FD8-AAB1-81B2-33D5-A8A5EFC0F101}"/>
              </a:ext>
            </a:extLst>
          </p:cNvPr>
          <p:cNvGraphicFramePr>
            <a:graphicFrameLocks noGrp="1"/>
          </p:cNvGraphicFramePr>
          <p:nvPr>
            <p:ph idx="1"/>
            <p:extLst>
              <p:ext uri="{D42A27DB-BD31-4B8C-83A1-F6EECF244321}">
                <p14:modId xmlns:p14="http://schemas.microsoft.com/office/powerpoint/2010/main" val="4256147319"/>
              </p:ext>
            </p:extLst>
          </p:nvPr>
        </p:nvGraphicFramePr>
        <p:xfrm>
          <a:off x="5088860" y="601324"/>
          <a:ext cx="6055450" cy="56387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2300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24D84CD-5280-4B52-B96E-8EDAA2B20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641378"/>
          </a:xfrm>
          <a:prstGeom prst="rect">
            <a:avLst/>
          </a:prstGeom>
          <a:ln>
            <a:noFill/>
          </a:ln>
          <a:effectLst>
            <a:outerShdw blurRad="114300" dist="63500" dir="5460000" sx="95000" sy="95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3F08BD9-7B5D-4B65-222B-E521FFEEFD96}"/>
              </a:ext>
            </a:extLst>
          </p:cNvPr>
          <p:cNvSpPr>
            <a:spLocks noGrp="1"/>
          </p:cNvSpPr>
          <p:nvPr>
            <p:ph type="title"/>
          </p:nvPr>
        </p:nvSpPr>
        <p:spPr>
          <a:xfrm>
            <a:off x="761801" y="296712"/>
            <a:ext cx="9906199" cy="1157242"/>
          </a:xfrm>
        </p:spPr>
        <p:txBody>
          <a:bodyPr>
            <a:normAutofit/>
          </a:bodyPr>
          <a:lstStyle/>
          <a:p>
            <a:pPr algn="ctr"/>
            <a:r>
              <a:rPr lang="en-US" b="1"/>
              <a:t>CONCLUSION</a:t>
            </a:r>
            <a:endParaRPr lang="en-IN" b="1"/>
          </a:p>
        </p:txBody>
      </p:sp>
      <p:cxnSp>
        <p:nvCxnSpPr>
          <p:cNvPr id="14" name="Straight Connector 13">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F3E214F4-0AFD-3D09-04D7-0131CF485671}"/>
              </a:ext>
            </a:extLst>
          </p:cNvPr>
          <p:cNvGraphicFramePr>
            <a:graphicFrameLocks noGrp="1"/>
          </p:cNvGraphicFramePr>
          <p:nvPr>
            <p:ph idx="1"/>
            <p:extLst>
              <p:ext uri="{D42A27DB-BD31-4B8C-83A1-F6EECF244321}">
                <p14:modId xmlns:p14="http://schemas.microsoft.com/office/powerpoint/2010/main" val="531083521"/>
              </p:ext>
            </p:extLst>
          </p:nvPr>
        </p:nvGraphicFramePr>
        <p:xfrm>
          <a:off x="762000" y="1929788"/>
          <a:ext cx="9906000" cy="4082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6056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943288-5FE3-3FE3-4C66-8E5DA75A5662}"/>
              </a:ext>
            </a:extLst>
          </p:cNvPr>
          <p:cNvSpPr>
            <a:spLocks noGrp="1"/>
          </p:cNvSpPr>
          <p:nvPr>
            <p:ph type="title"/>
          </p:nvPr>
        </p:nvSpPr>
        <p:spPr>
          <a:xfrm>
            <a:off x="3438326" y="3735532"/>
            <a:ext cx="10380573" cy="1432273"/>
          </a:xfrm>
          <a:effectLst>
            <a:outerShdw blurRad="50800" dist="38100" dir="5400000" algn="t" rotWithShape="0">
              <a:prstClr val="black">
                <a:alpha val="40000"/>
              </a:prstClr>
            </a:outerShdw>
          </a:effectLst>
        </p:spPr>
        <p:txBody>
          <a:bodyPr>
            <a:normAutofit/>
          </a:bodyPr>
          <a:lstStyle/>
          <a:p>
            <a:r>
              <a:rPr lang="en-US" sz="6600" b="1" dirty="0">
                <a:effectLst>
                  <a:outerShdw blurRad="60007" dist="200025" dir="15000000" sy="30000" kx="-1800000" algn="bl" rotWithShape="0">
                    <a:prstClr val="black">
                      <a:alpha val="32000"/>
                    </a:prstClr>
                  </a:outerShdw>
                </a:effectLst>
              </a:rPr>
              <a:t>THANKYOU</a:t>
            </a:r>
            <a:r>
              <a:rPr lang="en-US" sz="6600" b="1" dirty="0"/>
              <a:t>!</a:t>
            </a:r>
            <a:endParaRPr lang="en-IN" sz="6600" b="1" dirty="0"/>
          </a:p>
        </p:txBody>
      </p:sp>
    </p:spTree>
    <p:extLst>
      <p:ext uri="{BB962C8B-B14F-4D97-AF65-F5344CB8AC3E}">
        <p14:creationId xmlns:p14="http://schemas.microsoft.com/office/powerpoint/2010/main" val="2444493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649C91A9-84E7-4BF0-9026-62F01380D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CEBABBC-B38D-F21A-E370-82202623DB4E}"/>
              </a:ext>
            </a:extLst>
          </p:cNvPr>
          <p:cNvSpPr>
            <a:spLocks noGrp="1"/>
          </p:cNvSpPr>
          <p:nvPr>
            <p:ph type="title"/>
          </p:nvPr>
        </p:nvSpPr>
        <p:spPr>
          <a:xfrm>
            <a:off x="761802" y="114301"/>
            <a:ext cx="4230482" cy="1076324"/>
          </a:xfrm>
        </p:spPr>
        <p:txBody>
          <a:bodyPr anchor="b">
            <a:normAutofit/>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FAE03AC0-9310-A819-15D0-133816CE2D41}"/>
              </a:ext>
            </a:extLst>
          </p:cNvPr>
          <p:cNvSpPr>
            <a:spLocks noGrp="1"/>
          </p:cNvSpPr>
          <p:nvPr>
            <p:ph idx="1"/>
          </p:nvPr>
        </p:nvSpPr>
        <p:spPr>
          <a:xfrm>
            <a:off x="219074" y="1447800"/>
            <a:ext cx="5313045" cy="5802086"/>
          </a:xfrm>
        </p:spPr>
        <p:txBody>
          <a:bodyPr anchor="ctr">
            <a:normAutofit/>
          </a:bodyPr>
          <a:lstStyle/>
          <a:p>
            <a:pPr>
              <a:lnSpc>
                <a:spcPct val="10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Document analysis is a process of examining and evaluating documents to extract meaningful information and insights. It involves the systematic review and interpretation of textual, visual, or audio content to understand its context, purpose, and significance.</a:t>
            </a:r>
          </a:p>
          <a:p>
            <a:pPr>
              <a:lnSpc>
                <a:spcPct val="10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Document analysis plays a crucial role in various industries, including legal, financial, research, and intelligence, as it provides valuable insights for decision-making, problem-solving, and knowledge discovery.</a:t>
            </a:r>
          </a:p>
          <a:p>
            <a:pPr>
              <a:lnSpc>
                <a:spcPct val="100000"/>
              </a:lnSpc>
              <a:buFont typeface="Wingdings" panose="05000000000000000000" pitchFamily="2" charset="2"/>
              <a:buChar char="v"/>
            </a:pPr>
            <a:r>
              <a:rPr lang="en-US" sz="1400" b="1" dirty="0">
                <a:effectLst/>
                <a:latin typeface="Times New Roman" panose="02020603050405020304" pitchFamily="18" charset="0"/>
                <a:cs typeface="Times New Roman" panose="02020603050405020304" pitchFamily="18" charset="0"/>
              </a:rPr>
              <a:t>Importance of Document Analysis</a:t>
            </a:r>
            <a:endParaRPr lang="en-US" sz="1400" b="1" dirty="0">
              <a:latin typeface="Times New Roman" panose="02020603050405020304" pitchFamily="18" charset="0"/>
              <a:cs typeface="Times New Roman" panose="02020603050405020304" pitchFamily="18" charset="0"/>
            </a:endParaRPr>
          </a:p>
          <a:p>
            <a:pPr marL="0" indent="0">
              <a:lnSpc>
                <a:spcPct val="100000"/>
              </a:lnSpc>
              <a:buNone/>
            </a:pPr>
            <a:r>
              <a:rPr lang="en-US" sz="1400" dirty="0">
                <a:effectLst/>
                <a:latin typeface="Times New Roman" panose="02020603050405020304" pitchFamily="18" charset="0"/>
                <a:cs typeface="Times New Roman" panose="02020603050405020304" pitchFamily="18" charset="0"/>
              </a:rPr>
              <a:t>Document analysis plays a crucial role in various industries, including:</a:t>
            </a:r>
            <a:endParaRPr lang="en-US" sz="1400"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1400" dirty="0">
                <a:effectLst/>
                <a:latin typeface="Times New Roman" panose="02020603050405020304" pitchFamily="18" charset="0"/>
                <a:cs typeface="Times New Roman" panose="02020603050405020304" pitchFamily="18" charset="0"/>
              </a:rPr>
              <a:t>Legal: Document analysis is essential in legal proceedings, such as contract review, eDiscovery, and legal research.</a:t>
            </a:r>
          </a:p>
          <a:p>
            <a:pPr>
              <a:lnSpc>
                <a:spcPct val="100000"/>
              </a:lnSpc>
              <a:buFont typeface="Wingdings" panose="05000000000000000000" pitchFamily="2" charset="2"/>
              <a:buChar char="Ø"/>
            </a:pPr>
            <a:r>
              <a:rPr lang="en-US" sz="1400" dirty="0">
                <a:effectLst/>
                <a:latin typeface="Times New Roman" panose="02020603050405020304" pitchFamily="18" charset="0"/>
                <a:cs typeface="Times New Roman" panose="02020603050405020304" pitchFamily="18" charset="0"/>
              </a:rPr>
              <a:t>Finance: Document analysis helps in financial statement analysis, fraud detection, and risk assessment.</a:t>
            </a:r>
          </a:p>
          <a:p>
            <a:pPr>
              <a:lnSpc>
                <a:spcPct val="100000"/>
              </a:lnSpc>
              <a:buFont typeface="Wingdings" panose="05000000000000000000" pitchFamily="2" charset="2"/>
              <a:buChar char="Ø"/>
            </a:pPr>
            <a:r>
              <a:rPr lang="en-US" sz="1400" dirty="0">
                <a:effectLst/>
                <a:latin typeface="Times New Roman" panose="02020603050405020304" pitchFamily="18" charset="0"/>
                <a:cs typeface="Times New Roman" panose="02020603050405020304" pitchFamily="18" charset="0"/>
              </a:rPr>
              <a:t>Healthcare: Document analysis is used for medical record analysis, clinical research, and patient monitoring.</a:t>
            </a:r>
          </a:p>
          <a:p>
            <a:pPr>
              <a:lnSpc>
                <a:spcPct val="100000"/>
              </a:lnSpc>
              <a:buFont typeface="Wingdings" panose="05000000000000000000" pitchFamily="2" charset="2"/>
              <a:buChar char="Ø"/>
            </a:pPr>
            <a:r>
              <a:rPr lang="en-US" sz="1400" dirty="0">
                <a:effectLst/>
                <a:latin typeface="Times New Roman" panose="02020603050405020304" pitchFamily="18" charset="0"/>
                <a:cs typeface="Times New Roman" panose="02020603050405020304" pitchFamily="18" charset="0"/>
              </a:rPr>
              <a:t>Business: Document analysis enables efficient information extraction, data mining, and competitive intelligence.</a:t>
            </a:r>
          </a:p>
          <a:p>
            <a:pPr>
              <a:lnSpc>
                <a:spcPct val="100000"/>
              </a:lnSpc>
            </a:pPr>
            <a:endParaRPr lang="en-US" sz="1400" dirty="0">
              <a:latin typeface="Times New Roman" panose="02020603050405020304" pitchFamily="18" charset="0"/>
              <a:cs typeface="Times New Roman" panose="02020603050405020304" pitchFamily="18" charset="0"/>
            </a:endParaRPr>
          </a:p>
          <a:p>
            <a:pPr>
              <a:lnSpc>
                <a:spcPct val="100000"/>
              </a:lnSpc>
            </a:pPr>
            <a:endParaRPr lang="en-IN" sz="1400" dirty="0">
              <a:latin typeface="Times New Roman" panose="02020603050405020304" pitchFamily="18" charset="0"/>
              <a:cs typeface="Times New Roman" panose="02020603050405020304" pitchFamily="18" charset="0"/>
            </a:endParaRPr>
          </a:p>
        </p:txBody>
      </p:sp>
      <p:sp useBgFill="1">
        <p:nvSpPr>
          <p:cNvPr id="16" name="Rectangle 15">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32004" y="0"/>
            <a:ext cx="6559995" cy="6858000"/>
          </a:xfrm>
          <a:prstGeom prst="rect">
            <a:avLst/>
          </a:prstGeom>
          <a:ln>
            <a:noFill/>
          </a:ln>
          <a:effectLst>
            <a:outerShdw blurRad="381000" dist="317500" dir="852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Research">
            <a:extLst>
              <a:ext uri="{FF2B5EF4-FFF2-40B4-BE49-F238E27FC236}">
                <a16:creationId xmlns:a16="http://schemas.microsoft.com/office/drawing/2014/main" id="{E1EB0E45-50D9-E106-EA3A-37708DB0F5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6338" y="1292845"/>
            <a:ext cx="4511442" cy="4511442"/>
          </a:xfrm>
          <a:prstGeom prst="rect">
            <a:avLst/>
          </a:prstGeom>
          <a:effectLst>
            <a:outerShdw blurRad="50800" dist="38100" dir="5400000" algn="t" rotWithShape="0">
              <a:prstClr val="black">
                <a:alpha val="40000"/>
              </a:prstClr>
            </a:outerShdw>
          </a:effectLst>
        </p:spPr>
      </p:pic>
      <p:cxnSp>
        <p:nvCxnSpPr>
          <p:cNvPr id="18" name="Straight Connector 17">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7926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10C92917-A828-4B36-95DE-11CA4F9C2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2" name="Rectangle 11">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80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752983A-C770-3087-634F-CF68DD5D17FE}"/>
              </a:ext>
            </a:extLst>
          </p:cNvPr>
          <p:cNvSpPr>
            <a:spLocks noGrp="1"/>
          </p:cNvSpPr>
          <p:nvPr>
            <p:ph type="title"/>
          </p:nvPr>
        </p:nvSpPr>
        <p:spPr>
          <a:xfrm>
            <a:off x="761801" y="858983"/>
            <a:ext cx="9906799" cy="1161594"/>
          </a:xfrm>
        </p:spPr>
        <p:txBody>
          <a:bodyPr>
            <a:normAutofit fontScale="90000"/>
          </a:bodyPr>
          <a:lstStyle/>
          <a:p>
            <a:r>
              <a:rPr lang="en-US" sz="4800" b="1" dirty="0"/>
              <a:t>Why we choose Document Analysis</a:t>
            </a:r>
            <a:endParaRPr lang="en-IN" sz="4800" b="1" dirty="0"/>
          </a:p>
        </p:txBody>
      </p:sp>
      <p:pic>
        <p:nvPicPr>
          <p:cNvPr id="7" name="Graphic 6" descr="Workflow">
            <a:extLst>
              <a:ext uri="{FF2B5EF4-FFF2-40B4-BE49-F238E27FC236}">
                <a16:creationId xmlns:a16="http://schemas.microsoft.com/office/drawing/2014/main" id="{6FAE6B36-8368-FDA6-3699-531C6EC94F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5182" y="2571501"/>
            <a:ext cx="3427516" cy="3427516"/>
          </a:xfrm>
          <a:prstGeom prst="rect">
            <a:avLst/>
          </a:prstGeom>
        </p:spPr>
      </p:pic>
      <p:sp>
        <p:nvSpPr>
          <p:cNvPr id="3" name="Content Placeholder 2">
            <a:extLst>
              <a:ext uri="{FF2B5EF4-FFF2-40B4-BE49-F238E27FC236}">
                <a16:creationId xmlns:a16="http://schemas.microsoft.com/office/drawing/2014/main" id="{E7BD6C66-B9F8-ED46-FD36-7ACF04513F34}"/>
              </a:ext>
            </a:extLst>
          </p:cNvPr>
          <p:cNvSpPr>
            <a:spLocks noGrp="1"/>
          </p:cNvSpPr>
          <p:nvPr>
            <p:ph idx="1"/>
          </p:nvPr>
        </p:nvSpPr>
        <p:spPr>
          <a:xfrm>
            <a:off x="5543550" y="2743200"/>
            <a:ext cx="6124603" cy="4181475"/>
          </a:xfrm>
        </p:spPr>
        <p:txBody>
          <a:bodyPr anchor="ctr">
            <a:normAutofit/>
          </a:bodyPr>
          <a:lstStyle/>
          <a:p>
            <a:pPr>
              <a:lnSpc>
                <a:spcPct val="100000"/>
              </a:lnSpc>
            </a:pPr>
            <a:r>
              <a:rPr lang="en-US" sz="1600" dirty="0">
                <a:latin typeface="Times New Roman" panose="02020603050405020304" pitchFamily="18" charset="0"/>
                <a:cs typeface="Times New Roman" panose="02020603050405020304" pitchFamily="18" charset="0"/>
              </a:rPr>
              <a:t>Document analysis as a wide range of </a:t>
            </a:r>
            <a:r>
              <a:rPr lang="en-US" sz="1600" dirty="0" err="1">
                <a:latin typeface="Times New Roman" panose="02020603050405020304" pitchFamily="18" charset="0"/>
                <a:cs typeface="Times New Roman" panose="02020603050405020304" pitchFamily="18" charset="0"/>
              </a:rPr>
              <a:t>application.innovation</a:t>
            </a:r>
            <a:r>
              <a:rPr lang="en-US" sz="1600" dirty="0">
                <a:latin typeface="Times New Roman" panose="02020603050405020304" pitchFamily="18" charset="0"/>
                <a:cs typeface="Times New Roman" panose="02020603050405020304" pitchFamily="18" charset="0"/>
              </a:rPr>
              <a:t> and automation in this field will fasten the process and help achieve maximum productivity.</a:t>
            </a:r>
          </a:p>
          <a:p>
            <a:pPr>
              <a:lnSpc>
                <a:spcPct val="100000"/>
              </a:lnSpc>
              <a:buFont typeface="Wingdings" panose="05000000000000000000" pitchFamily="2" charset="2"/>
              <a:buChar char="v"/>
            </a:pPr>
            <a:r>
              <a:rPr lang="en-US" sz="1600" b="0" i="0" dirty="0">
                <a:effectLst/>
                <a:latin typeface="Times New Roman" panose="02020603050405020304" pitchFamily="18" charset="0"/>
                <a:cs typeface="Times New Roman" panose="02020603050405020304" pitchFamily="18" charset="0"/>
              </a:rPr>
              <a:t>Here are some reasons why document analysis can be chosen as a method:</a:t>
            </a:r>
          </a:p>
          <a:p>
            <a:pPr>
              <a:lnSpc>
                <a:spcPct val="100000"/>
              </a:lnSpc>
              <a:buFont typeface="+mj-lt"/>
              <a:buAutoNum type="arabicPeriod"/>
            </a:pPr>
            <a:r>
              <a:rPr lang="en-US" sz="1600" b="1" i="0" dirty="0">
                <a:effectLst/>
                <a:latin typeface="Times New Roman" panose="02020603050405020304" pitchFamily="18" charset="0"/>
                <a:cs typeface="Times New Roman" panose="02020603050405020304" pitchFamily="18" charset="0"/>
              </a:rPr>
              <a:t>Information Extraction:</a:t>
            </a:r>
            <a:r>
              <a:rPr lang="en-US" sz="1600" b="0" i="0" dirty="0">
                <a:effectLst/>
                <a:latin typeface="Times New Roman" panose="02020603050405020304" pitchFamily="18" charset="0"/>
                <a:cs typeface="Times New Roman" panose="02020603050405020304" pitchFamily="18" charset="0"/>
              </a:rPr>
              <a:t> Document analysis helps in extracting valuable information from a large volume of unstructured data.</a:t>
            </a:r>
          </a:p>
          <a:p>
            <a:pPr>
              <a:lnSpc>
                <a:spcPct val="100000"/>
              </a:lnSpc>
              <a:buFont typeface="+mj-lt"/>
              <a:buAutoNum type="arabicPeriod"/>
            </a:pPr>
            <a:r>
              <a:rPr lang="en-US" sz="1600" b="1" i="0" dirty="0">
                <a:effectLst/>
                <a:latin typeface="Times New Roman" panose="02020603050405020304" pitchFamily="18" charset="0"/>
                <a:cs typeface="Times New Roman" panose="02020603050405020304" pitchFamily="18" charset="0"/>
              </a:rPr>
              <a:t>Data Organization:</a:t>
            </a:r>
            <a:r>
              <a:rPr lang="en-US" sz="1600" b="0" i="0" dirty="0">
                <a:effectLst/>
                <a:latin typeface="Times New Roman" panose="02020603050405020304" pitchFamily="18" charset="0"/>
                <a:cs typeface="Times New Roman" panose="02020603050405020304" pitchFamily="18" charset="0"/>
              </a:rPr>
              <a:t> Documents often contain unstructured data, and document analysis allows for the organization and structuring of this information. </a:t>
            </a:r>
          </a:p>
          <a:p>
            <a:pPr>
              <a:lnSpc>
                <a:spcPct val="100000"/>
              </a:lnSpc>
              <a:buFont typeface="+mj-lt"/>
              <a:buAutoNum type="arabicPeriod"/>
            </a:pPr>
            <a:r>
              <a:rPr lang="en-US" sz="1600" b="1" i="0" dirty="0">
                <a:effectLst/>
                <a:latin typeface="Times New Roman" panose="02020603050405020304" pitchFamily="18" charset="0"/>
                <a:cs typeface="Times New Roman" panose="02020603050405020304" pitchFamily="18" charset="0"/>
              </a:rPr>
              <a:t>Content Understanding:</a:t>
            </a:r>
            <a:r>
              <a:rPr lang="en-US" sz="1600" b="0" i="0" dirty="0">
                <a:effectLst/>
                <a:latin typeface="Times New Roman" panose="02020603050405020304" pitchFamily="18" charset="0"/>
                <a:cs typeface="Times New Roman" panose="02020603050405020304" pitchFamily="18" charset="0"/>
              </a:rPr>
              <a:t> Analyzing documents helps in understanding the content and context of the information present. </a:t>
            </a:r>
          </a:p>
          <a:p>
            <a:pPr>
              <a:lnSpc>
                <a:spcPct val="100000"/>
              </a:lnSpc>
              <a:buFont typeface="+mj-lt"/>
              <a:buAutoNum type="arabicPeriod"/>
            </a:pPr>
            <a:r>
              <a:rPr lang="en-US" sz="1600" b="1" i="0" dirty="0">
                <a:effectLst/>
                <a:latin typeface="Times New Roman" panose="02020603050405020304" pitchFamily="18" charset="0"/>
                <a:cs typeface="Times New Roman" panose="02020603050405020304" pitchFamily="18" charset="0"/>
              </a:rPr>
              <a:t>Decision Support:</a:t>
            </a:r>
            <a:r>
              <a:rPr lang="en-US" sz="1600" b="0" i="0" dirty="0">
                <a:effectLst/>
                <a:latin typeface="Times New Roman" panose="02020603050405020304" pitchFamily="18" charset="0"/>
                <a:cs typeface="Times New Roman" panose="02020603050405020304" pitchFamily="18" charset="0"/>
              </a:rPr>
              <a:t> Document analysis can provide insights that support decision-making processes.</a:t>
            </a:r>
          </a:p>
          <a:p>
            <a:pPr marL="0" indent="0">
              <a:lnSpc>
                <a:spcPct val="100000"/>
              </a:lnSpc>
              <a:buNone/>
            </a:pPr>
            <a:endParaRPr lang="en-US" sz="1600" b="0" i="0" dirty="0">
              <a:effectLst/>
              <a:latin typeface="Times New Roman" panose="02020603050405020304" pitchFamily="18" charset="0"/>
              <a:cs typeface="Times New Roman" panose="02020603050405020304" pitchFamily="18" charset="0"/>
            </a:endParaRPr>
          </a:p>
          <a:p>
            <a:pPr>
              <a:lnSpc>
                <a:spcPct val="100000"/>
              </a:lnSpc>
            </a:pPr>
            <a:endParaRPr lang="en-IN" sz="1600" dirty="0">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7719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Slide Background">
            <a:extLst>
              <a:ext uri="{FF2B5EF4-FFF2-40B4-BE49-F238E27FC236}">
                <a16:creationId xmlns:a16="http://schemas.microsoft.com/office/drawing/2014/main" id="{9165109B-7036-4613-93D4-579E77F6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ectangle 6">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6707" y="0"/>
            <a:ext cx="7455294" cy="6858000"/>
          </a:xfrm>
          <a:prstGeom prst="rect">
            <a:avLst/>
          </a:prstGeom>
          <a:ln>
            <a:noFill/>
          </a:ln>
          <a:effectLst>
            <a:outerShdw blurRad="660400" dist="279400" dir="798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0" name="Content Placeholder 2">
            <a:extLst>
              <a:ext uri="{FF2B5EF4-FFF2-40B4-BE49-F238E27FC236}">
                <a16:creationId xmlns:a16="http://schemas.microsoft.com/office/drawing/2014/main" id="{2FEBEE51-422B-85EB-77E4-CC62EF735196}"/>
              </a:ext>
            </a:extLst>
          </p:cNvPr>
          <p:cNvGraphicFramePr>
            <a:graphicFrameLocks noGrp="1"/>
          </p:cNvGraphicFramePr>
          <p:nvPr>
            <p:ph idx="1"/>
            <p:extLst>
              <p:ext uri="{D42A27DB-BD31-4B8C-83A1-F6EECF244321}">
                <p14:modId xmlns:p14="http://schemas.microsoft.com/office/powerpoint/2010/main" val="2880629489"/>
              </p:ext>
            </p:extLst>
          </p:nvPr>
        </p:nvGraphicFramePr>
        <p:xfrm>
          <a:off x="5088860" y="601324"/>
          <a:ext cx="6055450" cy="56387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7755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165109B-7036-4613-93D4-579E77F6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FE18D9-0D00-DCDB-EB2B-00E8BFCA52E2}"/>
              </a:ext>
            </a:extLst>
          </p:cNvPr>
          <p:cNvSpPr>
            <a:spLocks noGrp="1"/>
          </p:cNvSpPr>
          <p:nvPr>
            <p:ph type="title"/>
          </p:nvPr>
        </p:nvSpPr>
        <p:spPr>
          <a:xfrm>
            <a:off x="761802" y="858982"/>
            <a:ext cx="3451060" cy="5152933"/>
          </a:xfrm>
        </p:spPr>
        <p:txBody>
          <a:bodyPr>
            <a:normAutofit/>
          </a:bodyPr>
          <a:lstStyle/>
          <a:p>
            <a:r>
              <a:rPr lang="en-US" sz="4800" b="1" dirty="0"/>
              <a:t>What is language model?</a:t>
            </a:r>
            <a:br>
              <a:rPr lang="en-US" sz="4800" b="1" dirty="0"/>
            </a:br>
            <a:r>
              <a:rPr lang="en-US" sz="4800" b="1" dirty="0"/>
              <a:t> </a:t>
            </a:r>
            <a:endParaRPr lang="en-IN" sz="4800" b="1" dirty="0"/>
          </a:p>
        </p:txBody>
      </p:sp>
      <p:sp useBgFill="1">
        <p:nvSpPr>
          <p:cNvPr id="11" name="Rectangle 10">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6707" y="0"/>
            <a:ext cx="7455294" cy="6858000"/>
          </a:xfrm>
          <a:prstGeom prst="rect">
            <a:avLst/>
          </a:prstGeom>
          <a:ln>
            <a:noFill/>
          </a:ln>
          <a:effectLst>
            <a:outerShdw blurRad="660400" dist="279400" dir="798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C0560819-7FDD-1246-37CC-102FAA39671E}"/>
              </a:ext>
            </a:extLst>
          </p:cNvPr>
          <p:cNvGraphicFramePr>
            <a:graphicFrameLocks noGrp="1"/>
          </p:cNvGraphicFramePr>
          <p:nvPr>
            <p:ph idx="1"/>
            <p:extLst>
              <p:ext uri="{D42A27DB-BD31-4B8C-83A1-F6EECF244321}">
                <p14:modId xmlns:p14="http://schemas.microsoft.com/office/powerpoint/2010/main" val="743547805"/>
              </p:ext>
            </p:extLst>
          </p:nvPr>
        </p:nvGraphicFramePr>
        <p:xfrm>
          <a:off x="5088860" y="601324"/>
          <a:ext cx="6055450" cy="56387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0486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B65C0385-5E30-4D2E-AF9F-4639659D3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1FB66B5-0DCE-404D-B0A0-E1E48E7BBF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278235"/>
            <a:ext cx="5346796" cy="4579763"/>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descr="A colorful squares and lines&#10;&#10;Description automatically generated">
            <a:extLst>
              <a:ext uri="{FF2B5EF4-FFF2-40B4-BE49-F238E27FC236}">
                <a16:creationId xmlns:a16="http://schemas.microsoft.com/office/drawing/2014/main" id="{1FF3D3D1-81D2-5EA1-2C14-0A6914C708FC}"/>
              </a:ext>
            </a:extLst>
          </p:cNvPr>
          <p:cNvPicPr>
            <a:picLocks noChangeAspect="1"/>
          </p:cNvPicPr>
          <p:nvPr/>
        </p:nvPicPr>
        <p:blipFill rotWithShape="1">
          <a:blip r:embed="rId2"/>
          <a:srcRect l="7222" r="10062" b="2"/>
          <a:stretch/>
        </p:blipFill>
        <p:spPr>
          <a:xfrm>
            <a:off x="20" y="2284809"/>
            <a:ext cx="5346777" cy="4573191"/>
          </a:xfrm>
          <a:prstGeom prst="rect">
            <a:avLst/>
          </a:prstGeom>
        </p:spPr>
      </p:pic>
      <p:sp useBgFill="1">
        <p:nvSpPr>
          <p:cNvPr id="19" name="Rectangle 18">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4809"/>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03C5E2C-9AFB-5D3C-A479-0DDA2920BEA9}"/>
              </a:ext>
            </a:extLst>
          </p:cNvPr>
          <p:cNvSpPr>
            <a:spLocks noGrp="1"/>
          </p:cNvSpPr>
          <p:nvPr>
            <p:ph type="title"/>
          </p:nvPr>
        </p:nvSpPr>
        <p:spPr>
          <a:xfrm>
            <a:off x="761801" y="858983"/>
            <a:ext cx="9906799" cy="1161594"/>
          </a:xfrm>
        </p:spPr>
        <p:txBody>
          <a:bodyPr>
            <a:normAutofit/>
          </a:bodyPr>
          <a:lstStyle/>
          <a:p>
            <a:r>
              <a:rPr lang="en-US" sz="4800" b="1" dirty="0"/>
              <a:t>Data Visualization	</a:t>
            </a:r>
            <a:endParaRPr lang="en-IN" sz="4800" b="1" dirty="0"/>
          </a:p>
        </p:txBody>
      </p:sp>
      <p:sp>
        <p:nvSpPr>
          <p:cNvPr id="3" name="Content Placeholder 2">
            <a:extLst>
              <a:ext uri="{FF2B5EF4-FFF2-40B4-BE49-F238E27FC236}">
                <a16:creationId xmlns:a16="http://schemas.microsoft.com/office/drawing/2014/main" id="{80E1FF72-944A-96B6-482C-CCE8E9D7D1A0}"/>
              </a:ext>
            </a:extLst>
          </p:cNvPr>
          <p:cNvSpPr>
            <a:spLocks noGrp="1"/>
          </p:cNvSpPr>
          <p:nvPr>
            <p:ph idx="1"/>
          </p:nvPr>
        </p:nvSpPr>
        <p:spPr>
          <a:xfrm>
            <a:off x="5797511" y="2352675"/>
            <a:ext cx="5775359" cy="5581649"/>
          </a:xfrm>
        </p:spPr>
        <p:txBody>
          <a:bodyPr anchor="ctr">
            <a:normAutofit/>
          </a:bodyPr>
          <a:lstStyle/>
          <a:p>
            <a:pPr>
              <a:lnSpc>
                <a:spcPct val="100000"/>
              </a:lnSpc>
            </a:pPr>
            <a:r>
              <a:rPr lang="en-US" sz="1400" dirty="0">
                <a:latin typeface="Times New Roman" panose="02020603050405020304" pitchFamily="18" charset="0"/>
                <a:cs typeface="Times New Roman" panose="02020603050405020304" pitchFamily="18" charset="0"/>
              </a:rPr>
              <a:t>What is vector database ?</a:t>
            </a:r>
          </a:p>
          <a:p>
            <a:pPr>
              <a:lnSpc>
                <a:spcPct val="100000"/>
              </a:lnSpc>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A specialized database designed to efficiently store and query high-dimensional vector data, typically embeddings generated from text, images, audio, video, or other unstructured content.</a:t>
            </a:r>
          </a:p>
          <a:p>
            <a:pPr>
              <a:lnSpc>
                <a:spcPct val="100000"/>
              </a:lnSpc>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It excels at similarity search, finding items closest to a given query vector in the vector space.</a:t>
            </a:r>
          </a:p>
          <a:p>
            <a:pPr>
              <a:lnSpc>
                <a:spcPct val="100000"/>
              </a:lnSpc>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It's a key component in modern AI and machine learning applications.</a:t>
            </a:r>
          </a:p>
          <a:p>
            <a:pPr>
              <a:lnSpc>
                <a:spcPct val="100000"/>
              </a:lnSpc>
            </a:pPr>
            <a:r>
              <a:rPr lang="en-US" sz="1400" b="0" i="0" dirty="0">
                <a:effectLst/>
                <a:latin typeface="Times New Roman" panose="02020603050405020304" pitchFamily="18" charset="0"/>
                <a:cs typeface="Times New Roman" panose="02020603050405020304" pitchFamily="18" charset="0"/>
              </a:rPr>
              <a:t>Common examples of vector databases: Pinecone, </a:t>
            </a:r>
            <a:r>
              <a:rPr lang="en-US" sz="1400" b="0" i="0" dirty="0" err="1">
                <a:effectLst/>
                <a:latin typeface="Times New Roman" panose="02020603050405020304" pitchFamily="18" charset="0"/>
                <a:cs typeface="Times New Roman" panose="02020603050405020304" pitchFamily="18" charset="0"/>
              </a:rPr>
              <a:t>Faiss,Weaviate,Milvus</a:t>
            </a:r>
            <a:r>
              <a:rPr lang="en-US" sz="1400" b="0" i="0" dirty="0">
                <a:effectLst/>
                <a:latin typeface="Times New Roman" panose="02020603050405020304" pitchFamily="18" charset="0"/>
                <a:cs typeface="Times New Roman" panose="02020603050405020304" pitchFamily="18" charset="0"/>
              </a:rPr>
              <a:t>.</a:t>
            </a:r>
          </a:p>
          <a:p>
            <a:pPr>
              <a:lnSpc>
                <a:spcPct val="100000"/>
              </a:lnSpc>
              <a:buFont typeface="Arial" panose="020B0604020202020204" pitchFamily="34" charset="0"/>
              <a:buChar char="•"/>
            </a:pPr>
            <a:r>
              <a:rPr lang="en-US" sz="1400" b="1" i="0" dirty="0">
                <a:effectLst/>
                <a:latin typeface="Times New Roman" panose="02020603050405020304" pitchFamily="18" charset="0"/>
                <a:cs typeface="Times New Roman" panose="02020603050405020304" pitchFamily="18" charset="0"/>
              </a:rPr>
              <a:t> Key characteristics</a:t>
            </a:r>
            <a:r>
              <a:rPr lang="en-US" sz="1400" b="0" i="0" dirty="0">
                <a:effectLst/>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a:lnSpc>
                <a:spcPct val="100000"/>
              </a:lnSpc>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Vector representation: Data is stored as vectors, numerical arrays capturing semantic relationships between items.</a:t>
            </a:r>
          </a:p>
          <a:p>
            <a:pPr>
              <a:lnSpc>
                <a:spcPct val="100000"/>
              </a:lnSpc>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Scalability: Handles large-scale vector datasets efficiently.</a:t>
            </a:r>
          </a:p>
          <a:p>
            <a:pPr>
              <a:lnSpc>
                <a:spcPct val="100000"/>
              </a:lnSpc>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Fast retrieval: Optimized for rapid retrieval of similar items.</a:t>
            </a:r>
          </a:p>
          <a:p>
            <a:pPr>
              <a:lnSpc>
                <a:spcPct val="100000"/>
              </a:lnSpc>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Integration with ML pipelines: Works seamlessly with machine learning workflows.</a:t>
            </a:r>
          </a:p>
          <a:p>
            <a:pPr>
              <a:lnSpc>
                <a:spcPct val="100000"/>
              </a:lnSpc>
            </a:pPr>
            <a:endParaRPr lang="en-US" sz="1400" b="0" i="0" dirty="0">
              <a:effectLst/>
              <a:latin typeface="Times New Roman" panose="02020603050405020304" pitchFamily="18" charset="0"/>
              <a:cs typeface="Times New Roman" panose="02020603050405020304" pitchFamily="18" charset="0"/>
            </a:endParaRPr>
          </a:p>
          <a:p>
            <a:pPr>
              <a:lnSpc>
                <a:spcPct val="100000"/>
              </a:lnSpc>
            </a:pPr>
            <a:endParaRPr lang="en-US" sz="1400" dirty="0">
              <a:latin typeface="Times New Roman" panose="02020603050405020304" pitchFamily="18" charset="0"/>
              <a:cs typeface="Times New Roman" panose="02020603050405020304" pitchFamily="18" charset="0"/>
            </a:endParaRPr>
          </a:p>
          <a:p>
            <a:pPr>
              <a:lnSpc>
                <a:spcPct val="100000"/>
              </a:lnSpc>
            </a:pPr>
            <a:endParaRPr lang="en-IN" sz="1400" dirty="0">
              <a:latin typeface="Times New Roman" panose="02020603050405020304" pitchFamily="18" charset="0"/>
              <a:cs typeface="Times New Roman" panose="02020603050405020304" pitchFamily="18" charset="0"/>
            </a:endParaRPr>
          </a:p>
        </p:txBody>
      </p:sp>
      <p:cxnSp>
        <p:nvCxnSpPr>
          <p:cNvPr id="15" name="Straight Connector 14">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1125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a:extLst>
              <a:ext uri="{FF2B5EF4-FFF2-40B4-BE49-F238E27FC236}">
                <a16:creationId xmlns:a16="http://schemas.microsoft.com/office/drawing/2014/main" id="{540CF837-40E9-46D4-AC1B-0750F339B5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nt">
            <a:extLst>
              <a:ext uri="{FF2B5EF4-FFF2-40B4-BE49-F238E27FC236}">
                <a16:creationId xmlns:a16="http://schemas.microsoft.com/office/drawing/2014/main" id="{E325F465-8352-4882-9E30-732D5BDF3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6099047"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A031F918-6C2A-4C3F-8785-651FF6135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ln>
            <a:noFill/>
          </a:ln>
          <a:effectLst>
            <a:outerShdw blurRad="635000" dist="254000" dir="72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71FAEB-F0CF-0884-39E7-567D875B6F87}"/>
              </a:ext>
            </a:extLst>
          </p:cNvPr>
          <p:cNvSpPr>
            <a:spLocks noGrp="1"/>
          </p:cNvSpPr>
          <p:nvPr>
            <p:ph idx="1"/>
          </p:nvPr>
        </p:nvSpPr>
        <p:spPr>
          <a:xfrm>
            <a:off x="523844" y="1200150"/>
            <a:ext cx="6334156" cy="5524500"/>
          </a:xfrm>
        </p:spPr>
        <p:txBody>
          <a:bodyPr anchor="ctr">
            <a:normAutofit fontScale="85000" lnSpcReduction="10000"/>
          </a:bodyPr>
          <a:lstStyle/>
          <a:p>
            <a:pPr>
              <a:lnSpc>
                <a:spcPct val="100000"/>
              </a:lnSpc>
            </a:pPr>
            <a:r>
              <a:rPr lang="en-US" sz="1600" b="1" i="0" dirty="0">
                <a:effectLst/>
                <a:latin typeface="Times New Roman" panose="02020603050405020304" pitchFamily="18" charset="0"/>
                <a:cs typeface="Times New Roman" panose="02020603050405020304" pitchFamily="18" charset="0"/>
              </a:rPr>
              <a:t>Distinctions from traditional databases</a:t>
            </a:r>
            <a:r>
              <a:rPr lang="en-US" sz="1600" b="0" i="0" dirty="0">
                <a:effectLst/>
                <a:latin typeface="Times New Roman" panose="02020603050405020304" pitchFamily="18" charset="0"/>
                <a:cs typeface="Times New Roman" panose="02020603050405020304" pitchFamily="18" charset="0"/>
              </a:rPr>
              <a:t>:</a:t>
            </a:r>
          </a:p>
          <a:p>
            <a:pPr>
              <a:lnSpc>
                <a:spcPct val="10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Data representation: Vectors (high-dimensional points) vs. structured data (rows and columns).</a:t>
            </a:r>
          </a:p>
          <a:p>
            <a:pPr>
              <a:lnSpc>
                <a:spcPct val="10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Search focus: Similarity search (ANN) vs. exact keyword matching or joins.</a:t>
            </a:r>
          </a:p>
          <a:p>
            <a:pPr>
              <a:lnSpc>
                <a:spcPct val="100000"/>
              </a:lnSpc>
            </a:pPr>
            <a:r>
              <a:rPr lang="en-US" sz="1600" b="1" i="0" dirty="0">
                <a:effectLst/>
                <a:latin typeface="Times New Roman" panose="02020603050405020304" pitchFamily="18" charset="0"/>
                <a:cs typeface="Times New Roman" panose="02020603050405020304" pitchFamily="18" charset="0"/>
              </a:rPr>
              <a:t>Common use cases</a:t>
            </a:r>
            <a:r>
              <a:rPr lang="en-US" sz="1600" b="0" i="0" dirty="0">
                <a:effectLst/>
                <a:latin typeface="Times New Roman" panose="02020603050405020304" pitchFamily="18" charset="0"/>
                <a:cs typeface="Times New Roman" panose="02020603050405020304" pitchFamily="18" charset="0"/>
              </a:rPr>
              <a:t>:</a:t>
            </a:r>
          </a:p>
          <a:p>
            <a:pPr>
              <a:lnSpc>
                <a:spcPct val="10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Recommendation systems: Finding similar products, movies, music, or articles.</a:t>
            </a:r>
          </a:p>
          <a:p>
            <a:pPr>
              <a:lnSpc>
                <a:spcPct val="10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Semantic search: Understanding user intent and context for more relevant results.</a:t>
            </a:r>
          </a:p>
          <a:p>
            <a:pPr>
              <a:lnSpc>
                <a:spcPct val="10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Image and video search: Content-based retrieval based on visual similarity.</a:t>
            </a:r>
          </a:p>
          <a:p>
            <a:pPr>
              <a:lnSpc>
                <a:spcPct val="10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Fraud detection: Identifying anomalous patterns in data.</a:t>
            </a:r>
          </a:p>
          <a:p>
            <a:pPr>
              <a:lnSpc>
                <a:spcPct val="10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Natural language processing (NLP): Tasks like text classification, sentiment analysis, and question answering.</a:t>
            </a:r>
          </a:p>
          <a:p>
            <a:pPr>
              <a:lnSpc>
                <a:spcPct val="100000"/>
              </a:lnSpc>
            </a:pPr>
            <a:r>
              <a:rPr lang="en-US" sz="1600" b="1" i="0" dirty="0">
                <a:effectLst/>
                <a:latin typeface="Times New Roman" panose="02020603050405020304" pitchFamily="18" charset="0"/>
                <a:cs typeface="Times New Roman" panose="02020603050405020304" pitchFamily="18" charset="0"/>
              </a:rPr>
              <a:t>Benefits of using vector databases</a:t>
            </a:r>
            <a:r>
              <a:rPr lang="en-US" sz="1600" b="0" i="0" dirty="0">
                <a:effectLst/>
                <a:latin typeface="Times New Roman" panose="02020603050405020304" pitchFamily="18" charset="0"/>
                <a:cs typeface="Times New Roman" panose="02020603050405020304" pitchFamily="18" charset="0"/>
              </a:rPr>
              <a:t>:</a:t>
            </a:r>
          </a:p>
          <a:p>
            <a:pPr>
              <a:lnSpc>
                <a:spcPct val="10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Fast and accurate similarity search: Optimizes finding similar items in large datasets.</a:t>
            </a:r>
          </a:p>
          <a:p>
            <a:pPr>
              <a:lnSpc>
                <a:spcPct val="10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Scalability for large vector collections: Handles massive vector datasets with ease.</a:t>
            </a:r>
          </a:p>
          <a:p>
            <a:pPr>
              <a:lnSpc>
                <a:spcPct val="10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Support for various vector types and dimensions: Works with diverse embeddings.</a:t>
            </a:r>
          </a:p>
          <a:p>
            <a:pPr>
              <a:lnSpc>
                <a:spcPct val="10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Integration with ML workflows: Seamless incorporation into machine learning pipelines.</a:t>
            </a:r>
          </a:p>
          <a:p>
            <a:pPr>
              <a:lnSpc>
                <a:spcPct val="10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Unlocking new possibilities in AI applications: Powers innovative AI-driven experiences.</a:t>
            </a:r>
          </a:p>
          <a:p>
            <a:pPr>
              <a:lnSpc>
                <a:spcPct val="100000"/>
              </a:lnSpc>
              <a:buFont typeface="Arial" panose="020B0604020202020204" pitchFamily="34" charset="0"/>
              <a:buChar char="•"/>
            </a:pPr>
            <a:endParaRPr lang="en-US" sz="1600" b="0" i="0" dirty="0">
              <a:effectLst/>
              <a:latin typeface="Times New Roman" panose="02020603050405020304" pitchFamily="18" charset="0"/>
              <a:cs typeface="Times New Roman" panose="02020603050405020304" pitchFamily="18" charset="0"/>
            </a:endParaRPr>
          </a:p>
          <a:p>
            <a:pPr>
              <a:lnSpc>
                <a:spcPct val="100000"/>
              </a:lnSpc>
            </a:pPr>
            <a:endParaRPr lang="en-US" sz="1600" dirty="0">
              <a:latin typeface="Times New Roman" panose="02020603050405020304" pitchFamily="18" charset="0"/>
              <a:cs typeface="Times New Roman" panose="02020603050405020304" pitchFamily="18" charset="0"/>
            </a:endParaRPr>
          </a:p>
          <a:p>
            <a:pPr>
              <a:lnSpc>
                <a:spcPct val="100000"/>
              </a:lnSpc>
            </a:pPr>
            <a:endParaRPr lang="en-IN" sz="1600" dirty="0">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0457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5105D448-4A6C-48A3-8C3C-71AF58F3E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025579F-C5D8-43BE-AF84-3E66A482C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44415"/>
          </a:xfrm>
          <a:prstGeom prst="rect">
            <a:avLst/>
          </a:prstGeom>
          <a:ln>
            <a:noFill/>
          </a:ln>
          <a:effectLst>
            <a:outerShdw blurRad="190500" dist="1270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AA1B71-CC00-B31B-9417-212AC74A5996}"/>
              </a:ext>
            </a:extLst>
          </p:cNvPr>
          <p:cNvSpPr>
            <a:spLocks noGrp="1"/>
          </p:cNvSpPr>
          <p:nvPr>
            <p:ph type="title"/>
          </p:nvPr>
        </p:nvSpPr>
        <p:spPr>
          <a:xfrm>
            <a:off x="761801" y="858982"/>
            <a:ext cx="9589765" cy="1432273"/>
          </a:xfrm>
        </p:spPr>
        <p:txBody>
          <a:bodyPr>
            <a:normAutofit/>
          </a:bodyPr>
          <a:lstStyle/>
          <a:p>
            <a:r>
              <a:rPr lang="en-US" sz="4800" b="1"/>
              <a:t>What is chroma DB</a:t>
            </a:r>
            <a:endParaRPr lang="en-IN" sz="4800" b="1" dirty="0"/>
          </a:p>
        </p:txBody>
      </p:sp>
      <p:cxnSp>
        <p:nvCxnSpPr>
          <p:cNvPr id="13" name="Straight Connector 12">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CA5D1A64-FFF9-0893-CC4D-23DB8CE0B16B}"/>
              </a:ext>
            </a:extLst>
          </p:cNvPr>
          <p:cNvGraphicFramePr>
            <a:graphicFrameLocks noGrp="1"/>
          </p:cNvGraphicFramePr>
          <p:nvPr>
            <p:ph idx="1"/>
            <p:extLst>
              <p:ext uri="{D42A27DB-BD31-4B8C-83A1-F6EECF244321}">
                <p14:modId xmlns:p14="http://schemas.microsoft.com/office/powerpoint/2010/main" val="1992129993"/>
              </p:ext>
            </p:extLst>
          </p:nvPr>
        </p:nvGraphicFramePr>
        <p:xfrm>
          <a:off x="523844" y="2409826"/>
          <a:ext cx="10618819" cy="36020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0000273"/>
      </p:ext>
    </p:extLst>
  </p:cSld>
  <p:clrMapOvr>
    <a:masterClrMapping/>
  </p:clrMapOvr>
</p:sld>
</file>

<file path=ppt/theme/theme1.xml><?xml version="1.0" encoding="utf-8"?>
<a:theme xmlns:a="http://schemas.openxmlformats.org/drawingml/2006/main" name="BevelVTI">
  <a:themeElements>
    <a:clrScheme name="AnalogousFromLightSeedRightStep">
      <a:dk1>
        <a:srgbClr val="000000"/>
      </a:dk1>
      <a:lt1>
        <a:srgbClr val="FFFFFF"/>
      </a:lt1>
      <a:dk2>
        <a:srgbClr val="213B38"/>
      </a:dk2>
      <a:lt2>
        <a:srgbClr val="E2E6E8"/>
      </a:lt2>
      <a:accent1>
        <a:srgbClr val="C79784"/>
      </a:accent1>
      <a:accent2>
        <a:srgbClr val="B39F6F"/>
      </a:accent2>
      <a:accent3>
        <a:srgbClr val="A2A876"/>
      </a:accent3>
      <a:accent4>
        <a:srgbClr val="89AC6B"/>
      </a:accent4>
      <a:accent5>
        <a:srgbClr val="7BAF79"/>
      </a:accent5>
      <a:accent6>
        <a:srgbClr val="6EB287"/>
      </a:accent6>
      <a:hlink>
        <a:srgbClr val="5E8A9B"/>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docProps/app.xml><?xml version="1.0" encoding="utf-8"?>
<Properties xmlns="http://schemas.openxmlformats.org/officeDocument/2006/extended-properties" xmlns:vt="http://schemas.openxmlformats.org/officeDocument/2006/docPropsVTypes">
  <TotalTime>74</TotalTime>
  <Words>2924</Words>
  <Application>Microsoft Office PowerPoint</Application>
  <PresentationFormat>Widescreen</PresentationFormat>
  <Paragraphs>204</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Bierstadt</vt:lpstr>
      <vt:lpstr>Google Sans</vt:lpstr>
      <vt:lpstr>Söhne</vt:lpstr>
      <vt:lpstr>Times New Roman</vt:lpstr>
      <vt:lpstr>Wingdings</vt:lpstr>
      <vt:lpstr>BevelVTI</vt:lpstr>
      <vt:lpstr>DOCUMENT ANALYSIS USING LLM’S </vt:lpstr>
      <vt:lpstr>AGENDA </vt:lpstr>
      <vt:lpstr>INTRODUCTION</vt:lpstr>
      <vt:lpstr>Why we choose Document Analysis</vt:lpstr>
      <vt:lpstr>PowerPoint Presentation</vt:lpstr>
      <vt:lpstr>What is language model?  </vt:lpstr>
      <vt:lpstr>Data Visualization </vt:lpstr>
      <vt:lpstr>PowerPoint Presentation</vt:lpstr>
      <vt:lpstr>What is chroma DB</vt:lpstr>
      <vt:lpstr>Why chroma db over other vector database?</vt:lpstr>
      <vt:lpstr>PowerPoint Presentation</vt:lpstr>
      <vt:lpstr>Introduction: Overview of LLM</vt:lpstr>
      <vt:lpstr>Key Components of LLMs: </vt:lpstr>
      <vt:lpstr>Working</vt:lpstr>
      <vt:lpstr>PowerPoint Presentation</vt:lpstr>
      <vt:lpstr>PowerPoint Presentation</vt:lpstr>
      <vt:lpstr>Technologies </vt:lpstr>
      <vt:lpstr>Hugging face : </vt:lpstr>
      <vt:lpstr>LangChain</vt:lpstr>
      <vt:lpstr>Development Tools: </vt:lpstr>
      <vt:lpstr>TOOLS</vt:lpstr>
      <vt:lpstr>PowerPoint Presentation</vt:lpstr>
      <vt:lpstr>Future Enhancement</vt:lpstr>
      <vt:lpstr>USE CASES</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ANALYSIS USING LLM’S </dc:title>
  <dc:creator>Amay Avasthi</dc:creator>
  <cp:lastModifiedBy>Amay Avasthi</cp:lastModifiedBy>
  <cp:revision>2</cp:revision>
  <dcterms:created xsi:type="dcterms:W3CDTF">2023-12-26T13:02:00Z</dcterms:created>
  <dcterms:modified xsi:type="dcterms:W3CDTF">2023-12-28T11:06:34Z</dcterms:modified>
</cp:coreProperties>
</file>