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3" r:id="rId5"/>
    <p:sldId id="267" r:id="rId6"/>
    <p:sldId id="268" r:id="rId7"/>
    <p:sldId id="274" r:id="rId8"/>
    <p:sldId id="264" r:id="rId9"/>
    <p:sldId id="266" r:id="rId10"/>
    <p:sldId id="269" r:id="rId11"/>
    <p:sldId id="27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086ED-147D-4774-A3E1-FD10DB4EFE0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75F135A3-F0C9-46C6-8CE7-7638C83596CE}">
      <dgm:prSet phldrT="[Text]" custT="1"/>
      <dgm:spPr/>
      <dgm:t>
        <a:bodyPr/>
        <a:lstStyle/>
        <a:p>
          <a:r>
            <a:rPr lang="en-IN" sz="3200" b="1" dirty="0">
              <a:solidFill>
                <a:schemeClr val="bg1">
                  <a:lumMod val="95000"/>
                </a:schemeClr>
              </a:solidFill>
            </a:rPr>
            <a:t>LIFE STYLE</a:t>
          </a:r>
        </a:p>
      </dgm:t>
    </dgm:pt>
    <dgm:pt modelId="{22FA665C-15E3-4348-BF6D-54DE0617A584}" type="parTrans" cxnId="{1E4456F4-FB37-43A2-A584-64BC1C58E443}">
      <dgm:prSet/>
      <dgm:spPr/>
      <dgm:t>
        <a:bodyPr/>
        <a:lstStyle/>
        <a:p>
          <a:endParaRPr lang="en-IN"/>
        </a:p>
      </dgm:t>
    </dgm:pt>
    <dgm:pt modelId="{0DEBE192-6D36-42BB-9A20-1DA775884A73}" type="sibTrans" cxnId="{1E4456F4-FB37-43A2-A584-64BC1C58E443}">
      <dgm:prSet/>
      <dgm:spPr/>
      <dgm:t>
        <a:bodyPr/>
        <a:lstStyle/>
        <a:p>
          <a:endParaRPr lang="en-IN"/>
        </a:p>
      </dgm:t>
    </dgm:pt>
    <dgm:pt modelId="{276E172F-0691-407D-A9F0-209D9BC9FBFA}">
      <dgm:prSet phldrT="[Text]" custT="1"/>
      <dgm:spPr/>
      <dgm:t>
        <a:bodyPr/>
        <a:lstStyle/>
        <a:p>
          <a:r>
            <a:rPr lang="en-IN" sz="3200" b="1" dirty="0">
              <a:solidFill>
                <a:schemeClr val="bg1"/>
              </a:solidFill>
            </a:rPr>
            <a:t>RUNNING</a:t>
          </a:r>
        </a:p>
      </dgm:t>
    </dgm:pt>
    <dgm:pt modelId="{95DFE70F-5FF1-4FBC-A3E3-07890A9A70AB}" type="parTrans" cxnId="{F4BD893E-5226-4AAE-982A-9AF1A8197807}">
      <dgm:prSet/>
      <dgm:spPr/>
      <dgm:t>
        <a:bodyPr/>
        <a:lstStyle/>
        <a:p>
          <a:endParaRPr lang="en-IN"/>
        </a:p>
      </dgm:t>
    </dgm:pt>
    <dgm:pt modelId="{86A022F0-FC5F-405D-8F85-E6ECFB8E0983}" type="sibTrans" cxnId="{F4BD893E-5226-4AAE-982A-9AF1A8197807}">
      <dgm:prSet/>
      <dgm:spPr/>
      <dgm:t>
        <a:bodyPr/>
        <a:lstStyle/>
        <a:p>
          <a:endParaRPr lang="en-IN"/>
        </a:p>
      </dgm:t>
    </dgm:pt>
    <dgm:pt modelId="{EB83BE91-EE61-4D94-9586-D0718E5287A6}">
      <dgm:prSet phldrT="[Text]" custT="1"/>
      <dgm:spPr/>
      <dgm:t>
        <a:bodyPr/>
        <a:lstStyle/>
        <a:p>
          <a:r>
            <a:rPr lang="en-IN" sz="3200" b="1" dirty="0">
              <a:solidFill>
                <a:schemeClr val="bg1"/>
              </a:solidFill>
            </a:rPr>
            <a:t>BASKETBALL</a:t>
          </a:r>
        </a:p>
      </dgm:t>
    </dgm:pt>
    <dgm:pt modelId="{A2B2CA31-27C0-46AD-9E40-B140D8201D3E}" type="parTrans" cxnId="{3EFD35D3-953D-4476-95B7-9213D8DDB22A}">
      <dgm:prSet/>
      <dgm:spPr/>
      <dgm:t>
        <a:bodyPr/>
        <a:lstStyle/>
        <a:p>
          <a:endParaRPr lang="en-IN"/>
        </a:p>
      </dgm:t>
    </dgm:pt>
    <dgm:pt modelId="{B354BF3E-2EC4-4DA6-86E7-C61C0727A661}" type="sibTrans" cxnId="{3EFD35D3-953D-4476-95B7-9213D8DDB22A}">
      <dgm:prSet/>
      <dgm:spPr/>
      <dgm:t>
        <a:bodyPr/>
        <a:lstStyle/>
        <a:p>
          <a:endParaRPr lang="en-IN"/>
        </a:p>
      </dgm:t>
    </dgm:pt>
    <dgm:pt modelId="{C37887D1-DEDD-49B4-A16A-0DD2CFA0861A}">
      <dgm:prSet phldrT="[Text]" custT="1"/>
      <dgm:spPr/>
      <dgm:t>
        <a:bodyPr/>
        <a:lstStyle/>
        <a:p>
          <a:r>
            <a:rPr lang="en-IN" sz="3200" b="1" dirty="0">
              <a:solidFill>
                <a:schemeClr val="bg1"/>
              </a:solidFill>
            </a:rPr>
            <a:t>TRAINING</a:t>
          </a:r>
        </a:p>
      </dgm:t>
    </dgm:pt>
    <dgm:pt modelId="{5DA04A76-C218-454C-AD52-7A9547950997}" type="sibTrans" cxnId="{2D46241A-4AAF-491D-A99A-5CF87CB18993}">
      <dgm:prSet/>
      <dgm:spPr/>
      <dgm:t>
        <a:bodyPr/>
        <a:lstStyle/>
        <a:p>
          <a:endParaRPr lang="en-IN"/>
        </a:p>
      </dgm:t>
    </dgm:pt>
    <dgm:pt modelId="{2FBB0385-7D1E-43CD-BC29-D50D2E465C6B}" type="parTrans" cxnId="{2D46241A-4AAF-491D-A99A-5CF87CB18993}">
      <dgm:prSet/>
      <dgm:spPr/>
      <dgm:t>
        <a:bodyPr/>
        <a:lstStyle/>
        <a:p>
          <a:endParaRPr lang="en-IN"/>
        </a:p>
      </dgm:t>
    </dgm:pt>
    <dgm:pt modelId="{354307A0-537D-47D5-B28A-C202545DAA57}" type="pres">
      <dgm:prSet presAssocID="{8E2086ED-147D-4774-A3E1-FD10DB4EFE07}" presName="Name0" presStyleCnt="0">
        <dgm:presLayoutVars>
          <dgm:dir/>
          <dgm:resizeHandles val="exact"/>
        </dgm:presLayoutVars>
      </dgm:prSet>
      <dgm:spPr/>
    </dgm:pt>
    <dgm:pt modelId="{8A661089-9539-492A-AF97-BCAAE3315D53}" type="pres">
      <dgm:prSet presAssocID="{75F135A3-F0C9-46C6-8CE7-7638C83596CE}" presName="compNode" presStyleCnt="0"/>
      <dgm:spPr/>
    </dgm:pt>
    <dgm:pt modelId="{07E1B7CF-2E4A-46D6-B2CB-9D915A80E620}" type="pres">
      <dgm:prSet presAssocID="{75F135A3-F0C9-46C6-8CE7-7638C83596CE}" presName="pictRect" presStyleLbl="node1" presStyleIdx="0" presStyleCnt="4" custScaleY="157792" custLinFactNeighborX="-628" custLinFactNeighborY="-17170"/>
      <dgm:spPr>
        <a:blipFill>
          <a:blip xmlns:r="http://schemas.openxmlformats.org/officeDocument/2006/relationships" r:embed="rId1"/>
          <a:srcRect/>
          <a:stretch>
            <a:fillRect t="-9000" b="-9000"/>
          </a:stretch>
        </a:blipFill>
      </dgm:spPr>
    </dgm:pt>
    <dgm:pt modelId="{F5F563ED-3E2F-4BEA-A074-6323F978AEB0}" type="pres">
      <dgm:prSet presAssocID="{75F135A3-F0C9-46C6-8CE7-7638C83596CE}" presName="textRect" presStyleLbl="revTx" presStyleIdx="0" presStyleCnt="4" custLinFactNeighborX="1891" custLinFactNeighborY="39760">
        <dgm:presLayoutVars>
          <dgm:bulletEnabled val="1"/>
        </dgm:presLayoutVars>
      </dgm:prSet>
      <dgm:spPr/>
    </dgm:pt>
    <dgm:pt modelId="{B77B2FBF-7870-47FF-9A1D-2E880636E7F0}" type="pres">
      <dgm:prSet presAssocID="{0DEBE192-6D36-42BB-9A20-1DA775884A73}" presName="sibTrans" presStyleLbl="sibTrans2D1" presStyleIdx="0" presStyleCnt="0"/>
      <dgm:spPr/>
    </dgm:pt>
    <dgm:pt modelId="{3D8FAC96-2421-40A2-953E-42D320E7586E}" type="pres">
      <dgm:prSet presAssocID="{276E172F-0691-407D-A9F0-209D9BC9FBFA}" presName="compNode" presStyleCnt="0"/>
      <dgm:spPr/>
    </dgm:pt>
    <dgm:pt modelId="{0FF6E298-3C59-4FA3-B53D-78D31D4F929E}" type="pres">
      <dgm:prSet presAssocID="{276E172F-0691-407D-A9F0-209D9BC9FBFA}" presName="pictRect" presStyleLbl="node1" presStyleIdx="1" presStyleCnt="4" custScaleY="155256" custLinFactNeighborX="894" custLinFactNeighborY="-15905"/>
      <dgm:spPr>
        <a:blipFill>
          <a:blip xmlns:r="http://schemas.openxmlformats.org/officeDocument/2006/relationships" r:embed="rId2"/>
          <a:srcRect/>
          <a:stretch>
            <a:fillRect t="-23000" b="-23000"/>
          </a:stretch>
        </a:blipFill>
      </dgm:spPr>
    </dgm:pt>
    <dgm:pt modelId="{05C2F873-ECEC-4ACC-8C50-5AB7DEF0CFA7}" type="pres">
      <dgm:prSet presAssocID="{276E172F-0691-407D-A9F0-209D9BC9FBFA}" presName="textRect" presStyleLbl="revTx" presStyleIdx="1" presStyleCnt="4" custLinFactNeighborX="3404" custLinFactNeighborY="39761">
        <dgm:presLayoutVars>
          <dgm:bulletEnabled val="1"/>
        </dgm:presLayoutVars>
      </dgm:prSet>
      <dgm:spPr/>
    </dgm:pt>
    <dgm:pt modelId="{2C1CB543-36D8-43E7-A5CB-4A69CE04D8D7}" type="pres">
      <dgm:prSet presAssocID="{86A022F0-FC5F-405D-8F85-E6ECFB8E0983}" presName="sibTrans" presStyleLbl="sibTrans2D1" presStyleIdx="0" presStyleCnt="0"/>
      <dgm:spPr/>
    </dgm:pt>
    <dgm:pt modelId="{182CE9F2-5D63-4D80-8D2C-33ED58837924}" type="pres">
      <dgm:prSet presAssocID="{EB83BE91-EE61-4D94-9586-D0718E5287A6}" presName="compNode" presStyleCnt="0"/>
      <dgm:spPr/>
    </dgm:pt>
    <dgm:pt modelId="{5BD6795B-6AD5-4F66-8222-186398625A55}" type="pres">
      <dgm:prSet presAssocID="{EB83BE91-EE61-4D94-9586-D0718E5287A6}" presName="pictRect" presStyleLbl="node1" presStyleIdx="2" presStyleCnt="4" custScaleY="157122" custLinFactNeighborX="-4916" custLinFactNeighborY="-12422"/>
      <dgm:spPr>
        <a:blipFill>
          <a:blip xmlns:r="http://schemas.openxmlformats.org/officeDocument/2006/relationships" r:embed="rId3"/>
          <a:srcRect/>
          <a:stretch>
            <a:fillRect l="-26000" r="-26000"/>
          </a:stretch>
        </a:blipFill>
        <a:ln>
          <a:noFill/>
        </a:ln>
      </dgm:spPr>
    </dgm:pt>
    <dgm:pt modelId="{3DB020E4-8910-43F2-BA7C-AA8931F0DE0A}" type="pres">
      <dgm:prSet presAssocID="{EB83BE91-EE61-4D94-9586-D0718E5287A6}" presName="textRect" presStyleLbl="revTx" presStyleIdx="2" presStyleCnt="4" custScaleX="121298" custLinFactNeighborX="-1891" custLinFactNeighborY="42819">
        <dgm:presLayoutVars>
          <dgm:bulletEnabled val="1"/>
        </dgm:presLayoutVars>
      </dgm:prSet>
      <dgm:spPr/>
    </dgm:pt>
    <dgm:pt modelId="{D0E6A18A-33AD-4252-B3E1-6723CD0190FB}" type="pres">
      <dgm:prSet presAssocID="{B354BF3E-2EC4-4DA6-86E7-C61C0727A661}" presName="sibTrans" presStyleLbl="sibTrans2D1" presStyleIdx="0" presStyleCnt="0"/>
      <dgm:spPr/>
    </dgm:pt>
    <dgm:pt modelId="{A2AA1FA9-9B4D-42FE-8475-359142ACD2AA}" type="pres">
      <dgm:prSet presAssocID="{C37887D1-DEDD-49B4-A16A-0DD2CFA0861A}" presName="compNode" presStyleCnt="0"/>
      <dgm:spPr/>
    </dgm:pt>
    <dgm:pt modelId="{14E85ED6-71D9-49C7-A2FB-D825F192CBDF}" type="pres">
      <dgm:prSet presAssocID="{C37887D1-DEDD-49B4-A16A-0DD2CFA0861A}" presName="pictRect" presStyleLbl="node1" presStyleIdx="3" presStyleCnt="4" custScaleY="151926" custLinFactNeighborX="-5833" custLinFactNeighborY="-16369"/>
      <dgm:spPr>
        <a:blipFill>
          <a:blip xmlns:r="http://schemas.openxmlformats.org/officeDocument/2006/relationships" r:embed="rId4"/>
          <a:srcRect/>
          <a:stretch>
            <a:fillRect t="-55000" b="-55000"/>
          </a:stretch>
        </a:blipFill>
      </dgm:spPr>
    </dgm:pt>
    <dgm:pt modelId="{52DE7656-648D-42B3-8E71-C34504163C4C}" type="pres">
      <dgm:prSet presAssocID="{C37887D1-DEDD-49B4-A16A-0DD2CFA0861A}" presName="textRect" presStyleLbl="revTx" presStyleIdx="3" presStyleCnt="4" custScaleY="55362">
        <dgm:presLayoutVars>
          <dgm:bulletEnabled val="1"/>
        </dgm:presLayoutVars>
      </dgm:prSet>
      <dgm:spPr/>
    </dgm:pt>
  </dgm:ptLst>
  <dgm:cxnLst>
    <dgm:cxn modelId="{2DA6A305-4F06-40EC-A503-7A20A3238A01}" type="presOf" srcId="{276E172F-0691-407D-A9F0-209D9BC9FBFA}" destId="{05C2F873-ECEC-4ACC-8C50-5AB7DEF0CFA7}" srcOrd="0" destOrd="0" presId="urn:microsoft.com/office/officeart/2005/8/layout/pList1"/>
    <dgm:cxn modelId="{2D46241A-4AAF-491D-A99A-5CF87CB18993}" srcId="{8E2086ED-147D-4774-A3E1-FD10DB4EFE07}" destId="{C37887D1-DEDD-49B4-A16A-0DD2CFA0861A}" srcOrd="3" destOrd="0" parTransId="{2FBB0385-7D1E-43CD-BC29-D50D2E465C6B}" sibTransId="{5DA04A76-C218-454C-AD52-7A9547950997}"/>
    <dgm:cxn modelId="{1E44CF1B-6A6C-4881-9856-3F187FD07FBF}" type="presOf" srcId="{C37887D1-DEDD-49B4-A16A-0DD2CFA0861A}" destId="{52DE7656-648D-42B3-8E71-C34504163C4C}" srcOrd="0" destOrd="0" presId="urn:microsoft.com/office/officeart/2005/8/layout/pList1"/>
    <dgm:cxn modelId="{F4BD893E-5226-4AAE-982A-9AF1A8197807}" srcId="{8E2086ED-147D-4774-A3E1-FD10DB4EFE07}" destId="{276E172F-0691-407D-A9F0-209D9BC9FBFA}" srcOrd="1" destOrd="0" parTransId="{95DFE70F-5FF1-4FBC-A3E3-07890A9A70AB}" sibTransId="{86A022F0-FC5F-405D-8F85-E6ECFB8E0983}"/>
    <dgm:cxn modelId="{602B9E48-8AF5-4A6F-BE6B-FA9BEB83E2F4}" type="presOf" srcId="{75F135A3-F0C9-46C6-8CE7-7638C83596CE}" destId="{F5F563ED-3E2F-4BEA-A074-6323F978AEB0}" srcOrd="0" destOrd="0" presId="urn:microsoft.com/office/officeart/2005/8/layout/pList1"/>
    <dgm:cxn modelId="{80658471-A9CF-4843-9DCD-E84E47BD1054}" type="presOf" srcId="{B354BF3E-2EC4-4DA6-86E7-C61C0727A661}" destId="{D0E6A18A-33AD-4252-B3E1-6723CD0190FB}" srcOrd="0" destOrd="0" presId="urn:microsoft.com/office/officeart/2005/8/layout/pList1"/>
    <dgm:cxn modelId="{9828887D-DDC4-48D2-9366-292F90ABC039}" type="presOf" srcId="{8E2086ED-147D-4774-A3E1-FD10DB4EFE07}" destId="{354307A0-537D-47D5-B28A-C202545DAA57}" srcOrd="0" destOrd="0" presId="urn:microsoft.com/office/officeart/2005/8/layout/pList1"/>
    <dgm:cxn modelId="{C7267085-4059-4ACC-B430-E54136EF7891}" type="presOf" srcId="{EB83BE91-EE61-4D94-9586-D0718E5287A6}" destId="{3DB020E4-8910-43F2-BA7C-AA8931F0DE0A}" srcOrd="0" destOrd="0" presId="urn:microsoft.com/office/officeart/2005/8/layout/pList1"/>
    <dgm:cxn modelId="{F956F39B-CE8D-4750-B1FB-2962C85B33E0}" type="presOf" srcId="{86A022F0-FC5F-405D-8F85-E6ECFB8E0983}" destId="{2C1CB543-36D8-43E7-A5CB-4A69CE04D8D7}" srcOrd="0" destOrd="0" presId="urn:microsoft.com/office/officeart/2005/8/layout/pList1"/>
    <dgm:cxn modelId="{49D958B3-E27F-4F40-B0DF-B635F5682B58}" type="presOf" srcId="{0DEBE192-6D36-42BB-9A20-1DA775884A73}" destId="{B77B2FBF-7870-47FF-9A1D-2E880636E7F0}" srcOrd="0" destOrd="0" presId="urn:microsoft.com/office/officeart/2005/8/layout/pList1"/>
    <dgm:cxn modelId="{3EFD35D3-953D-4476-95B7-9213D8DDB22A}" srcId="{8E2086ED-147D-4774-A3E1-FD10DB4EFE07}" destId="{EB83BE91-EE61-4D94-9586-D0718E5287A6}" srcOrd="2" destOrd="0" parTransId="{A2B2CA31-27C0-46AD-9E40-B140D8201D3E}" sibTransId="{B354BF3E-2EC4-4DA6-86E7-C61C0727A661}"/>
    <dgm:cxn modelId="{1E4456F4-FB37-43A2-A584-64BC1C58E443}" srcId="{8E2086ED-147D-4774-A3E1-FD10DB4EFE07}" destId="{75F135A3-F0C9-46C6-8CE7-7638C83596CE}" srcOrd="0" destOrd="0" parTransId="{22FA665C-15E3-4348-BF6D-54DE0617A584}" sibTransId="{0DEBE192-6D36-42BB-9A20-1DA775884A73}"/>
    <dgm:cxn modelId="{8B36F5E4-0817-48A0-8996-D07C41B72C63}" type="presParOf" srcId="{354307A0-537D-47D5-B28A-C202545DAA57}" destId="{8A661089-9539-492A-AF97-BCAAE3315D53}" srcOrd="0" destOrd="0" presId="urn:microsoft.com/office/officeart/2005/8/layout/pList1"/>
    <dgm:cxn modelId="{85FF45EA-8A1E-4FD9-BE34-CA0EB34F8CED}" type="presParOf" srcId="{8A661089-9539-492A-AF97-BCAAE3315D53}" destId="{07E1B7CF-2E4A-46D6-B2CB-9D915A80E620}" srcOrd="0" destOrd="0" presId="urn:microsoft.com/office/officeart/2005/8/layout/pList1"/>
    <dgm:cxn modelId="{318B29E2-BF8D-4909-B8A1-DC56C36F9BC6}" type="presParOf" srcId="{8A661089-9539-492A-AF97-BCAAE3315D53}" destId="{F5F563ED-3E2F-4BEA-A074-6323F978AEB0}" srcOrd="1" destOrd="0" presId="urn:microsoft.com/office/officeart/2005/8/layout/pList1"/>
    <dgm:cxn modelId="{9BE45C7E-7040-409E-8FF6-6D34A246A4F8}" type="presParOf" srcId="{354307A0-537D-47D5-B28A-C202545DAA57}" destId="{B77B2FBF-7870-47FF-9A1D-2E880636E7F0}" srcOrd="1" destOrd="0" presId="urn:microsoft.com/office/officeart/2005/8/layout/pList1"/>
    <dgm:cxn modelId="{C2F104FB-2C7B-4018-9AD2-148AFC1F68F4}" type="presParOf" srcId="{354307A0-537D-47D5-B28A-C202545DAA57}" destId="{3D8FAC96-2421-40A2-953E-42D320E7586E}" srcOrd="2" destOrd="0" presId="urn:microsoft.com/office/officeart/2005/8/layout/pList1"/>
    <dgm:cxn modelId="{2CB1D53E-3139-45BC-8765-B3BE02957D1C}" type="presParOf" srcId="{3D8FAC96-2421-40A2-953E-42D320E7586E}" destId="{0FF6E298-3C59-4FA3-B53D-78D31D4F929E}" srcOrd="0" destOrd="0" presId="urn:microsoft.com/office/officeart/2005/8/layout/pList1"/>
    <dgm:cxn modelId="{FBA9A535-F932-49A6-8DD0-AD49DD02B9FC}" type="presParOf" srcId="{3D8FAC96-2421-40A2-953E-42D320E7586E}" destId="{05C2F873-ECEC-4ACC-8C50-5AB7DEF0CFA7}" srcOrd="1" destOrd="0" presId="urn:microsoft.com/office/officeart/2005/8/layout/pList1"/>
    <dgm:cxn modelId="{9246D880-DEFC-4174-9AD6-73A4F14DFAE8}" type="presParOf" srcId="{354307A0-537D-47D5-B28A-C202545DAA57}" destId="{2C1CB543-36D8-43E7-A5CB-4A69CE04D8D7}" srcOrd="3" destOrd="0" presId="urn:microsoft.com/office/officeart/2005/8/layout/pList1"/>
    <dgm:cxn modelId="{58E02429-CAB7-4BAA-89DE-91C650E80C45}" type="presParOf" srcId="{354307A0-537D-47D5-B28A-C202545DAA57}" destId="{182CE9F2-5D63-4D80-8D2C-33ED58837924}" srcOrd="4" destOrd="0" presId="urn:microsoft.com/office/officeart/2005/8/layout/pList1"/>
    <dgm:cxn modelId="{8B76FC16-E186-4226-9FE4-90FF6906558D}" type="presParOf" srcId="{182CE9F2-5D63-4D80-8D2C-33ED58837924}" destId="{5BD6795B-6AD5-4F66-8222-186398625A55}" srcOrd="0" destOrd="0" presId="urn:microsoft.com/office/officeart/2005/8/layout/pList1"/>
    <dgm:cxn modelId="{3DE2A05D-7B36-4EDA-9049-783F1227CC9E}" type="presParOf" srcId="{182CE9F2-5D63-4D80-8D2C-33ED58837924}" destId="{3DB020E4-8910-43F2-BA7C-AA8931F0DE0A}" srcOrd="1" destOrd="0" presId="urn:microsoft.com/office/officeart/2005/8/layout/pList1"/>
    <dgm:cxn modelId="{2B3C08C9-4CA0-48E5-8BE8-5397C507F624}" type="presParOf" srcId="{354307A0-537D-47D5-B28A-C202545DAA57}" destId="{D0E6A18A-33AD-4252-B3E1-6723CD0190FB}" srcOrd="5" destOrd="0" presId="urn:microsoft.com/office/officeart/2005/8/layout/pList1"/>
    <dgm:cxn modelId="{ACDD9D5C-3959-488E-B1E1-7C63383BAE97}" type="presParOf" srcId="{354307A0-537D-47D5-B28A-C202545DAA57}" destId="{A2AA1FA9-9B4D-42FE-8475-359142ACD2AA}" srcOrd="6" destOrd="0" presId="urn:microsoft.com/office/officeart/2005/8/layout/pList1"/>
    <dgm:cxn modelId="{61BE2812-BC97-4354-B894-B6C53C1D38D4}" type="presParOf" srcId="{A2AA1FA9-9B4D-42FE-8475-359142ACD2AA}" destId="{14E85ED6-71D9-49C7-A2FB-D825F192CBDF}" srcOrd="0" destOrd="0" presId="urn:microsoft.com/office/officeart/2005/8/layout/pList1"/>
    <dgm:cxn modelId="{663E4F22-110F-449F-B019-D80CA38940A8}" type="presParOf" srcId="{A2AA1FA9-9B4D-42FE-8475-359142ACD2AA}" destId="{52DE7656-648D-42B3-8E71-C34504163C4C}"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26EB2-F9F1-42EF-9196-884F895C5DB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90205EBC-CE87-49C5-B405-84A906B3040A}">
      <dgm:prSet phldrT="[Text]" custT="1"/>
      <dgm:spPr>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br>
            <a:rPr lang="en-IN" sz="1500" dirty="0"/>
          </a:br>
          <a:r>
            <a:rPr lang="en-US" sz="1600" b="1" dirty="0">
              <a:solidFill>
                <a:schemeClr val="tx1"/>
              </a:solidFill>
            </a:rPr>
            <a:t>Boost Online Marketing </a:t>
          </a:r>
        </a:p>
        <a:p>
          <a:r>
            <a:rPr lang="en-US" sz="2000" b="0" dirty="0"/>
            <a:t>Since online sales outperform retail, Nike should use targeted digital ads, influencer tie-ups, and app-only offers to grow e-commerce.</a:t>
          </a:r>
        </a:p>
        <a:p>
          <a:br>
            <a:rPr lang="en-IN" sz="1500" dirty="0"/>
          </a:br>
          <a:endParaRPr lang="en-IN" sz="1500" dirty="0"/>
        </a:p>
      </dgm:t>
    </dgm:pt>
    <dgm:pt modelId="{1E20AB7A-4F0B-44F3-8F51-B1954657E391}" type="parTrans" cxnId="{6A5925F3-CF8A-425A-B36C-3D6F16CF8FAF}">
      <dgm:prSet/>
      <dgm:spPr/>
      <dgm:t>
        <a:bodyPr/>
        <a:lstStyle/>
        <a:p>
          <a:endParaRPr lang="en-IN"/>
        </a:p>
      </dgm:t>
    </dgm:pt>
    <dgm:pt modelId="{B3883628-55D7-4FBD-9FAA-A853298F9C17}" type="sibTrans" cxnId="{6A5925F3-CF8A-425A-B36C-3D6F16CF8FAF}">
      <dgm:prSet/>
      <dgm:spPr/>
      <dgm:t>
        <a:bodyPr/>
        <a:lstStyle/>
        <a:p>
          <a:endParaRPr lang="en-IN"/>
        </a:p>
      </dgm:t>
    </dgm:pt>
    <dgm:pt modelId="{EFBC01C6-E41B-4E9E-937B-1DC259A3A1A8}">
      <dgm:prSet phldrT="[Text]" custT="1"/>
      <dgm:spPr>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000" b="1" dirty="0">
              <a:solidFill>
                <a:schemeClr val="tx1"/>
              </a:solidFill>
            </a:rPr>
            <a:t>Plan Seasonal Campaigns</a:t>
          </a:r>
        </a:p>
        <a:p>
          <a:r>
            <a:rPr lang="en-US" sz="2000" dirty="0"/>
            <a:t> Sales spike in certain months; plan major campaigns and stock ahead of these periods.</a:t>
          </a:r>
          <a:endParaRPr lang="en-US" sz="2000" b="1" dirty="0">
            <a:solidFill>
              <a:schemeClr val="tx1"/>
            </a:solidFill>
          </a:endParaRPr>
        </a:p>
      </dgm:t>
    </dgm:pt>
    <dgm:pt modelId="{584FD4BA-FAA3-42B2-9DD1-8509BE81154E}" type="parTrans" cxnId="{6DAE274A-2AAC-4202-882B-96990106B5B1}">
      <dgm:prSet/>
      <dgm:spPr/>
      <dgm:t>
        <a:bodyPr/>
        <a:lstStyle/>
        <a:p>
          <a:endParaRPr lang="en-IN"/>
        </a:p>
      </dgm:t>
    </dgm:pt>
    <dgm:pt modelId="{71E60B4F-0C6D-4600-BB10-C65DA2513E39}" type="sibTrans" cxnId="{6DAE274A-2AAC-4202-882B-96990106B5B1}">
      <dgm:prSet/>
      <dgm:spPr/>
      <dgm:t>
        <a:bodyPr/>
        <a:lstStyle/>
        <a:p>
          <a:endParaRPr lang="en-IN"/>
        </a:p>
      </dgm:t>
    </dgm:pt>
    <dgm:pt modelId="{0F99993A-34B1-4C74-9981-A1BFEBA3FE15}">
      <dgm:prSet phldrT="[Text]" custT="1"/>
      <dgm:spPr>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000" b="1" dirty="0">
              <a:solidFill>
                <a:schemeClr val="tx1"/>
              </a:solidFill>
            </a:rPr>
            <a:t>Prioritize high-profit cities </a:t>
          </a:r>
          <a:r>
            <a:rPr lang="en-US" sz="2100" dirty="0"/>
            <a:t>– </a:t>
          </a:r>
        </a:p>
        <a:p>
          <a:r>
            <a:rPr lang="en-US" sz="2100" dirty="0"/>
            <a:t>Strengthen marketing and distribution in top-performing cities like Bangalore and Mumbai.</a:t>
          </a:r>
          <a:endParaRPr lang="en-IN" sz="2100" dirty="0"/>
        </a:p>
      </dgm:t>
    </dgm:pt>
    <dgm:pt modelId="{24295E61-4659-4D34-9927-8FC337F760E7}" type="parTrans" cxnId="{0A01D766-73A7-412A-8BB4-18D156E5C25F}">
      <dgm:prSet/>
      <dgm:spPr/>
      <dgm:t>
        <a:bodyPr/>
        <a:lstStyle/>
        <a:p>
          <a:endParaRPr lang="en-IN"/>
        </a:p>
      </dgm:t>
    </dgm:pt>
    <dgm:pt modelId="{252218D8-2C6C-4749-A851-8FB1D01B9E9A}" type="sibTrans" cxnId="{0A01D766-73A7-412A-8BB4-18D156E5C25F}">
      <dgm:prSet/>
      <dgm:spPr/>
      <dgm:t>
        <a:bodyPr/>
        <a:lstStyle/>
        <a:p>
          <a:endParaRPr lang="en-IN"/>
        </a:p>
      </dgm:t>
    </dgm:pt>
    <dgm:pt modelId="{A23ECB83-EC69-42EC-B6BC-AA71582C0074}">
      <dgm:prSet phldrT="[Text]" custT="1"/>
      <dgm:spPr>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100" b="1" dirty="0">
              <a:solidFill>
                <a:schemeClr val="tx1"/>
              </a:solidFill>
            </a:rPr>
            <a:t>Pricing &amp; Discounts</a:t>
          </a:r>
          <a:r>
            <a:rPr lang="en-US" sz="2100" dirty="0">
              <a:solidFill>
                <a:schemeClr val="tx1"/>
              </a:solidFill>
            </a:rPr>
            <a:t> </a:t>
          </a:r>
          <a:r>
            <a:rPr lang="en-US" sz="2100" dirty="0"/>
            <a:t>–</a:t>
          </a:r>
        </a:p>
        <a:p>
          <a:r>
            <a:rPr lang="en-US" sz="2000" dirty="0"/>
            <a:t> </a:t>
          </a:r>
          <a:r>
            <a:rPr lang="en-US" sz="2000" b="1" dirty="0"/>
            <a:t>Adjust prices and offers based on profit margins and seasonal trends</a:t>
          </a:r>
          <a:r>
            <a:rPr lang="en-US" sz="2000" dirty="0"/>
            <a:t>.</a:t>
          </a:r>
          <a:br>
            <a:rPr lang="en-IN" sz="2000" dirty="0"/>
          </a:br>
          <a:endParaRPr lang="en-IN" sz="2000" dirty="0"/>
        </a:p>
      </dgm:t>
    </dgm:pt>
    <dgm:pt modelId="{003E71ED-90C9-4E71-A449-6F61D89D8363}" type="sibTrans" cxnId="{11B5156D-C781-40B9-ABC9-5EB22E83CF52}">
      <dgm:prSet/>
      <dgm:spPr/>
      <dgm:t>
        <a:bodyPr/>
        <a:lstStyle/>
        <a:p>
          <a:endParaRPr lang="en-IN"/>
        </a:p>
      </dgm:t>
    </dgm:pt>
    <dgm:pt modelId="{FDDAE0E4-1BFA-4EC1-9C34-6AAE8AB39ADF}" type="parTrans" cxnId="{11B5156D-C781-40B9-ABC9-5EB22E83CF52}">
      <dgm:prSet/>
      <dgm:spPr/>
      <dgm:t>
        <a:bodyPr/>
        <a:lstStyle/>
        <a:p>
          <a:endParaRPr lang="en-IN"/>
        </a:p>
      </dgm:t>
    </dgm:pt>
    <dgm:pt modelId="{3F96273E-F4E3-494E-8E76-8C4DF9219C98}" type="pres">
      <dgm:prSet presAssocID="{56C26EB2-F9F1-42EF-9196-884F895C5DB0}" presName="Name0" presStyleCnt="0">
        <dgm:presLayoutVars>
          <dgm:dir/>
          <dgm:resizeHandles val="exact"/>
        </dgm:presLayoutVars>
      </dgm:prSet>
      <dgm:spPr/>
    </dgm:pt>
    <dgm:pt modelId="{E269DFB7-A2A1-4D1D-A67F-65FE218F1255}" type="pres">
      <dgm:prSet presAssocID="{90205EBC-CE87-49C5-B405-84A906B3040A}" presName="node" presStyleLbl="node1" presStyleIdx="0" presStyleCnt="4">
        <dgm:presLayoutVars>
          <dgm:bulletEnabled val="1"/>
        </dgm:presLayoutVars>
      </dgm:prSet>
      <dgm:spPr/>
    </dgm:pt>
    <dgm:pt modelId="{2FD8C6A2-5E2E-46AA-B12B-4E686F2B35C9}" type="pres">
      <dgm:prSet presAssocID="{B3883628-55D7-4FBD-9FAA-A853298F9C17}" presName="sibTrans" presStyleCnt="0"/>
      <dgm:spPr/>
    </dgm:pt>
    <dgm:pt modelId="{958E4AC3-5F7C-409A-A780-25C37703CACD}" type="pres">
      <dgm:prSet presAssocID="{A23ECB83-EC69-42EC-B6BC-AA71582C0074}" presName="node" presStyleLbl="node1" presStyleIdx="1" presStyleCnt="4">
        <dgm:presLayoutVars>
          <dgm:bulletEnabled val="1"/>
        </dgm:presLayoutVars>
      </dgm:prSet>
      <dgm:spPr/>
    </dgm:pt>
    <dgm:pt modelId="{55E04B97-EA4D-445C-9ECC-B18873F80F7A}" type="pres">
      <dgm:prSet presAssocID="{003E71ED-90C9-4E71-A449-6F61D89D8363}" presName="sibTrans" presStyleCnt="0"/>
      <dgm:spPr/>
    </dgm:pt>
    <dgm:pt modelId="{008E1532-C915-4C12-9C81-4AFE1F7A1A3F}" type="pres">
      <dgm:prSet presAssocID="{EFBC01C6-E41B-4E9E-937B-1DC259A3A1A8}" presName="node" presStyleLbl="node1" presStyleIdx="2" presStyleCnt="4">
        <dgm:presLayoutVars>
          <dgm:bulletEnabled val="1"/>
        </dgm:presLayoutVars>
      </dgm:prSet>
      <dgm:spPr/>
    </dgm:pt>
    <dgm:pt modelId="{84571C2D-5A14-4A3A-8F12-D6BC5B5D5611}" type="pres">
      <dgm:prSet presAssocID="{71E60B4F-0C6D-4600-BB10-C65DA2513E39}" presName="sibTrans" presStyleCnt="0"/>
      <dgm:spPr/>
    </dgm:pt>
    <dgm:pt modelId="{449BB091-130D-4446-B54D-84B26F9997B9}" type="pres">
      <dgm:prSet presAssocID="{0F99993A-34B1-4C74-9981-A1BFEBA3FE15}" presName="node" presStyleLbl="node1" presStyleIdx="3" presStyleCnt="4">
        <dgm:presLayoutVars>
          <dgm:bulletEnabled val="1"/>
        </dgm:presLayoutVars>
      </dgm:prSet>
      <dgm:spPr/>
    </dgm:pt>
  </dgm:ptLst>
  <dgm:cxnLst>
    <dgm:cxn modelId="{E3950912-6713-48F1-AD9B-5DA3E3A37E2B}" type="presOf" srcId="{90205EBC-CE87-49C5-B405-84A906B3040A}" destId="{E269DFB7-A2A1-4D1D-A67F-65FE218F1255}" srcOrd="0" destOrd="0" presId="urn:microsoft.com/office/officeart/2005/8/layout/hList6"/>
    <dgm:cxn modelId="{A62A882E-8A45-401C-A34B-ABC94329C9C6}" type="presOf" srcId="{EFBC01C6-E41B-4E9E-937B-1DC259A3A1A8}" destId="{008E1532-C915-4C12-9C81-4AFE1F7A1A3F}" srcOrd="0" destOrd="0" presId="urn:microsoft.com/office/officeart/2005/8/layout/hList6"/>
    <dgm:cxn modelId="{0A01D766-73A7-412A-8BB4-18D156E5C25F}" srcId="{56C26EB2-F9F1-42EF-9196-884F895C5DB0}" destId="{0F99993A-34B1-4C74-9981-A1BFEBA3FE15}" srcOrd="3" destOrd="0" parTransId="{24295E61-4659-4D34-9927-8FC337F760E7}" sibTransId="{252218D8-2C6C-4749-A851-8FB1D01B9E9A}"/>
    <dgm:cxn modelId="{6DAE274A-2AAC-4202-882B-96990106B5B1}" srcId="{56C26EB2-F9F1-42EF-9196-884F895C5DB0}" destId="{EFBC01C6-E41B-4E9E-937B-1DC259A3A1A8}" srcOrd="2" destOrd="0" parTransId="{584FD4BA-FAA3-42B2-9DD1-8509BE81154E}" sibTransId="{71E60B4F-0C6D-4600-BB10-C65DA2513E39}"/>
    <dgm:cxn modelId="{11B5156D-C781-40B9-ABC9-5EB22E83CF52}" srcId="{56C26EB2-F9F1-42EF-9196-884F895C5DB0}" destId="{A23ECB83-EC69-42EC-B6BC-AA71582C0074}" srcOrd="1" destOrd="0" parTransId="{FDDAE0E4-1BFA-4EC1-9C34-6AAE8AB39ADF}" sibTransId="{003E71ED-90C9-4E71-A449-6F61D89D8363}"/>
    <dgm:cxn modelId="{1E0E5756-F662-440B-A062-F50B18BA018F}" type="presOf" srcId="{56C26EB2-F9F1-42EF-9196-884F895C5DB0}" destId="{3F96273E-F4E3-494E-8E76-8C4DF9219C98}" srcOrd="0" destOrd="0" presId="urn:microsoft.com/office/officeart/2005/8/layout/hList6"/>
    <dgm:cxn modelId="{734A4A81-6A04-485A-B6BF-1D425BB0F579}" type="presOf" srcId="{0F99993A-34B1-4C74-9981-A1BFEBA3FE15}" destId="{449BB091-130D-4446-B54D-84B26F9997B9}" srcOrd="0" destOrd="0" presId="urn:microsoft.com/office/officeart/2005/8/layout/hList6"/>
    <dgm:cxn modelId="{14C4C0C9-FF46-4DAB-A8D8-560EB310C5FC}" type="presOf" srcId="{A23ECB83-EC69-42EC-B6BC-AA71582C0074}" destId="{958E4AC3-5F7C-409A-A780-25C37703CACD}" srcOrd="0" destOrd="0" presId="urn:microsoft.com/office/officeart/2005/8/layout/hList6"/>
    <dgm:cxn modelId="{6A5925F3-CF8A-425A-B36C-3D6F16CF8FAF}" srcId="{56C26EB2-F9F1-42EF-9196-884F895C5DB0}" destId="{90205EBC-CE87-49C5-B405-84A906B3040A}" srcOrd="0" destOrd="0" parTransId="{1E20AB7A-4F0B-44F3-8F51-B1954657E391}" sibTransId="{B3883628-55D7-4FBD-9FAA-A853298F9C17}"/>
    <dgm:cxn modelId="{8BD40835-8442-4EDD-8049-9BAE6F413BDF}" type="presParOf" srcId="{3F96273E-F4E3-494E-8E76-8C4DF9219C98}" destId="{E269DFB7-A2A1-4D1D-A67F-65FE218F1255}" srcOrd="0" destOrd="0" presId="urn:microsoft.com/office/officeart/2005/8/layout/hList6"/>
    <dgm:cxn modelId="{82494560-5982-49E9-9CC9-62895648CD33}" type="presParOf" srcId="{3F96273E-F4E3-494E-8E76-8C4DF9219C98}" destId="{2FD8C6A2-5E2E-46AA-B12B-4E686F2B35C9}" srcOrd="1" destOrd="0" presId="urn:microsoft.com/office/officeart/2005/8/layout/hList6"/>
    <dgm:cxn modelId="{F532F1F3-8C25-4C15-9C99-68AE444F4BA9}" type="presParOf" srcId="{3F96273E-F4E3-494E-8E76-8C4DF9219C98}" destId="{958E4AC3-5F7C-409A-A780-25C37703CACD}" srcOrd="2" destOrd="0" presId="urn:microsoft.com/office/officeart/2005/8/layout/hList6"/>
    <dgm:cxn modelId="{3A747B5A-7BC5-4E2B-BE57-71669FDA6E59}" type="presParOf" srcId="{3F96273E-F4E3-494E-8E76-8C4DF9219C98}" destId="{55E04B97-EA4D-445C-9ECC-B18873F80F7A}" srcOrd="3" destOrd="0" presId="urn:microsoft.com/office/officeart/2005/8/layout/hList6"/>
    <dgm:cxn modelId="{81434F0A-CE07-4815-B5CB-0500D75C81CC}" type="presParOf" srcId="{3F96273E-F4E3-494E-8E76-8C4DF9219C98}" destId="{008E1532-C915-4C12-9C81-4AFE1F7A1A3F}" srcOrd="4" destOrd="0" presId="urn:microsoft.com/office/officeart/2005/8/layout/hList6"/>
    <dgm:cxn modelId="{CDE6E7A8-B027-4400-A3D4-F0143159BF2F}" type="presParOf" srcId="{3F96273E-F4E3-494E-8E76-8C4DF9219C98}" destId="{84571C2D-5A14-4A3A-8F12-D6BC5B5D5611}" srcOrd="5" destOrd="0" presId="urn:microsoft.com/office/officeart/2005/8/layout/hList6"/>
    <dgm:cxn modelId="{82EE529D-3336-4180-AF04-53B13B08C95A}" type="presParOf" srcId="{3F96273E-F4E3-494E-8E76-8C4DF9219C98}" destId="{449BB091-130D-4446-B54D-84B26F9997B9}"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1B7CF-2E4A-46D6-B2CB-9D915A80E620}">
      <dsp:nvSpPr>
        <dsp:cNvPr id="0" name=""/>
        <dsp:cNvSpPr/>
      </dsp:nvSpPr>
      <dsp:spPr>
        <a:xfrm>
          <a:off x="0" y="703406"/>
          <a:ext cx="2399231" cy="2608412"/>
        </a:xfrm>
        <a:prstGeom prst="roundRect">
          <a:avLst/>
        </a:prstGeom>
        <a:blipFill>
          <a:blip xmlns:r="http://schemas.openxmlformats.org/officeDocument/2006/relationships" r:embed="rId1"/>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F563ED-3E2F-4BEA-A074-6323F978AEB0}">
      <dsp:nvSpPr>
        <dsp:cNvPr id="0" name=""/>
        <dsp:cNvSpPr/>
      </dsp:nvSpPr>
      <dsp:spPr>
        <a:xfrm>
          <a:off x="51101" y="3471889"/>
          <a:ext cx="2399231" cy="89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n-IN" sz="3200" b="1" kern="1200" dirty="0">
              <a:solidFill>
                <a:schemeClr val="bg1">
                  <a:lumMod val="95000"/>
                </a:schemeClr>
              </a:solidFill>
            </a:rPr>
            <a:t>LIFE STYLE</a:t>
          </a:r>
        </a:p>
      </dsp:txBody>
      <dsp:txXfrm>
        <a:off x="51101" y="3471889"/>
        <a:ext cx="2399231" cy="890114"/>
      </dsp:txXfrm>
    </dsp:sp>
    <dsp:sp modelId="{0FF6E298-3C59-4FA3-B53D-78D31D4F929E}">
      <dsp:nvSpPr>
        <dsp:cNvPr id="0" name=""/>
        <dsp:cNvSpPr/>
      </dsp:nvSpPr>
      <dsp:spPr>
        <a:xfrm>
          <a:off x="2666436" y="734797"/>
          <a:ext cx="2399231" cy="2566491"/>
        </a:xfrm>
        <a:prstGeom prst="roundRect">
          <a:avLst/>
        </a:prstGeom>
        <a:blipFill>
          <a:blip xmlns:r="http://schemas.openxmlformats.org/officeDocument/2006/relationships" r:embed="rId2"/>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C2F873-ECEC-4ACC-8C50-5AB7DEF0CFA7}">
      <dsp:nvSpPr>
        <dsp:cNvPr id="0" name=""/>
        <dsp:cNvSpPr/>
      </dsp:nvSpPr>
      <dsp:spPr>
        <a:xfrm>
          <a:off x="2726657" y="3461418"/>
          <a:ext cx="2399231" cy="89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n-IN" sz="3200" b="1" kern="1200" dirty="0">
              <a:solidFill>
                <a:schemeClr val="bg1"/>
              </a:solidFill>
            </a:rPr>
            <a:t>RUNNING</a:t>
          </a:r>
        </a:p>
      </dsp:txBody>
      <dsp:txXfrm>
        <a:off x="2726657" y="3461418"/>
        <a:ext cx="2399231" cy="890114"/>
      </dsp:txXfrm>
    </dsp:sp>
    <dsp:sp modelId="{5BD6795B-6AD5-4F66-8222-186398625A55}">
      <dsp:nvSpPr>
        <dsp:cNvPr id="0" name=""/>
        <dsp:cNvSpPr/>
      </dsp:nvSpPr>
      <dsp:spPr>
        <a:xfrm>
          <a:off x="5421790" y="784662"/>
          <a:ext cx="2399231" cy="2597337"/>
        </a:xfrm>
        <a:prstGeom prst="roundRect">
          <a:avLst/>
        </a:prstGeom>
        <a:blipFill>
          <a:blip xmlns:r="http://schemas.openxmlformats.org/officeDocument/2006/relationships" r:embed="rId3"/>
          <a:srcRect/>
          <a:stretch>
            <a:fillRect l="-26000" r="-2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020E4-8910-43F2-BA7C-AA8931F0DE0A}">
      <dsp:nvSpPr>
        <dsp:cNvPr id="0" name=""/>
        <dsp:cNvSpPr/>
      </dsp:nvSpPr>
      <dsp:spPr>
        <a:xfrm>
          <a:off x="5238873" y="3496349"/>
          <a:ext cx="2910219" cy="89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n-IN" sz="3200" b="1" kern="1200" dirty="0">
              <a:solidFill>
                <a:schemeClr val="bg1"/>
              </a:solidFill>
            </a:rPr>
            <a:t>BASKETBALL</a:t>
          </a:r>
        </a:p>
      </dsp:txBody>
      <dsp:txXfrm>
        <a:off x="5238873" y="3496349"/>
        <a:ext cx="2910219" cy="890114"/>
      </dsp:txXfrm>
    </dsp:sp>
    <dsp:sp modelId="{14E85ED6-71D9-49C7-A2FB-D825F192CBDF}">
      <dsp:nvSpPr>
        <dsp:cNvPr id="0" name=""/>
        <dsp:cNvSpPr/>
      </dsp:nvSpPr>
      <dsp:spPr>
        <a:xfrm>
          <a:off x="8294539" y="840221"/>
          <a:ext cx="2399231" cy="2511443"/>
        </a:xfrm>
        <a:prstGeom prst="roundRect">
          <a:avLst/>
        </a:prstGeom>
        <a:blipFill>
          <a:blip xmlns:r="http://schemas.openxmlformats.org/officeDocument/2006/relationships" r:embed="rId4"/>
          <a:srcRect/>
          <a:stretch>
            <a:fillRect t="-55000" b="-5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DE7656-648D-42B3-8E71-C34504163C4C}">
      <dsp:nvSpPr>
        <dsp:cNvPr id="0" name=""/>
        <dsp:cNvSpPr/>
      </dsp:nvSpPr>
      <dsp:spPr>
        <a:xfrm>
          <a:off x="8434486" y="3391734"/>
          <a:ext cx="2399231" cy="49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n-IN" sz="3200" b="1" kern="1200" dirty="0">
              <a:solidFill>
                <a:schemeClr val="bg1"/>
              </a:solidFill>
            </a:rPr>
            <a:t>TRAINING</a:t>
          </a:r>
        </a:p>
      </dsp:txBody>
      <dsp:txXfrm>
        <a:off x="8434486" y="3391734"/>
        <a:ext cx="2399231" cy="492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9DFB7-A2A1-4D1D-A67F-65FE218F1255}">
      <dsp:nvSpPr>
        <dsp:cNvPr id="0" name=""/>
        <dsp:cNvSpPr/>
      </dsp:nvSpPr>
      <dsp:spPr>
        <a:xfrm rot="16200000">
          <a:off x="-964020" y="966727"/>
          <a:ext cx="4589451" cy="2655995"/>
        </a:xfrm>
        <a:prstGeom prst="flowChartManualOperation">
          <a:avLst/>
        </a:prstGeom>
        <a:solidFill>
          <a:schemeClr val="accent5">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5250" tIns="0" rIns="95250" bIns="0" numCol="1" spcCol="1270" anchor="ctr" anchorCtr="0">
          <a:noAutofit/>
        </a:bodyPr>
        <a:lstStyle/>
        <a:p>
          <a:pPr marL="0" lvl="0" indent="0" algn="ctr" defTabSz="666750">
            <a:lnSpc>
              <a:spcPct val="90000"/>
            </a:lnSpc>
            <a:spcBef>
              <a:spcPct val="0"/>
            </a:spcBef>
            <a:spcAft>
              <a:spcPct val="35000"/>
            </a:spcAft>
            <a:buNone/>
          </a:pPr>
          <a:br>
            <a:rPr lang="en-IN" sz="1500" kern="1200" dirty="0"/>
          </a:br>
          <a:r>
            <a:rPr lang="en-US" sz="1600" b="1" kern="1200" dirty="0">
              <a:solidFill>
                <a:schemeClr val="tx1"/>
              </a:solidFill>
            </a:rPr>
            <a:t>Boost Online Marketing </a:t>
          </a:r>
        </a:p>
        <a:p>
          <a:pPr marL="0" lvl="0" indent="0" algn="ctr" defTabSz="666750">
            <a:lnSpc>
              <a:spcPct val="90000"/>
            </a:lnSpc>
            <a:spcBef>
              <a:spcPct val="0"/>
            </a:spcBef>
            <a:spcAft>
              <a:spcPct val="35000"/>
            </a:spcAft>
            <a:buNone/>
          </a:pPr>
          <a:r>
            <a:rPr lang="en-US" sz="2000" b="0" kern="1200" dirty="0"/>
            <a:t>Since online sales outperform retail, Nike should use targeted digital ads, influencer tie-ups, and app-only offers to grow e-commerce.</a:t>
          </a:r>
        </a:p>
        <a:p>
          <a:pPr marL="0" lvl="0" indent="0" algn="ctr" defTabSz="666750">
            <a:lnSpc>
              <a:spcPct val="90000"/>
            </a:lnSpc>
            <a:spcBef>
              <a:spcPct val="0"/>
            </a:spcBef>
            <a:spcAft>
              <a:spcPct val="35000"/>
            </a:spcAft>
            <a:buNone/>
          </a:pPr>
          <a:br>
            <a:rPr lang="en-IN" sz="1500" kern="1200" dirty="0"/>
          </a:br>
          <a:endParaRPr lang="en-IN" sz="1500" kern="1200" dirty="0"/>
        </a:p>
      </dsp:txBody>
      <dsp:txXfrm rot="5400000">
        <a:off x="2708" y="917889"/>
        <a:ext cx="2655995" cy="2753671"/>
      </dsp:txXfrm>
    </dsp:sp>
    <dsp:sp modelId="{958E4AC3-5F7C-409A-A780-25C37703CACD}">
      <dsp:nvSpPr>
        <dsp:cNvPr id="0" name=""/>
        <dsp:cNvSpPr/>
      </dsp:nvSpPr>
      <dsp:spPr>
        <a:xfrm rot="16200000">
          <a:off x="1891174" y="966727"/>
          <a:ext cx="4589451" cy="2655995"/>
        </a:xfrm>
        <a:prstGeom prst="flowChartManualOperation">
          <a:avLst/>
        </a:prstGeom>
        <a:solidFill>
          <a:schemeClr val="accent5">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3350" tIns="0" rIns="133350" bIns="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tx1"/>
              </a:solidFill>
            </a:rPr>
            <a:t>Pricing &amp; Discounts</a:t>
          </a:r>
          <a:r>
            <a:rPr lang="en-US" sz="2100" kern="1200" dirty="0">
              <a:solidFill>
                <a:schemeClr val="tx1"/>
              </a:solidFill>
            </a:rPr>
            <a:t> </a:t>
          </a:r>
          <a:r>
            <a:rPr lang="en-US" sz="2100" kern="1200" dirty="0"/>
            <a:t>–</a:t>
          </a:r>
        </a:p>
        <a:p>
          <a:pPr marL="0" lvl="0" indent="0" algn="ctr" defTabSz="933450">
            <a:lnSpc>
              <a:spcPct val="90000"/>
            </a:lnSpc>
            <a:spcBef>
              <a:spcPct val="0"/>
            </a:spcBef>
            <a:spcAft>
              <a:spcPct val="35000"/>
            </a:spcAft>
            <a:buNone/>
          </a:pPr>
          <a:r>
            <a:rPr lang="en-US" sz="2000" kern="1200" dirty="0"/>
            <a:t> </a:t>
          </a:r>
          <a:r>
            <a:rPr lang="en-US" sz="2000" b="1" kern="1200" dirty="0"/>
            <a:t>Adjust prices and offers based on profit margins and seasonal trends</a:t>
          </a:r>
          <a:r>
            <a:rPr lang="en-US" sz="2000" kern="1200" dirty="0"/>
            <a:t>.</a:t>
          </a:r>
          <a:br>
            <a:rPr lang="en-IN" sz="2000" kern="1200" dirty="0"/>
          </a:br>
          <a:endParaRPr lang="en-IN" sz="2000" kern="1200" dirty="0"/>
        </a:p>
      </dsp:txBody>
      <dsp:txXfrm rot="5400000">
        <a:off x="2857902" y="917889"/>
        <a:ext cx="2655995" cy="2753671"/>
      </dsp:txXfrm>
    </dsp:sp>
    <dsp:sp modelId="{008E1532-C915-4C12-9C81-4AFE1F7A1A3F}">
      <dsp:nvSpPr>
        <dsp:cNvPr id="0" name=""/>
        <dsp:cNvSpPr/>
      </dsp:nvSpPr>
      <dsp:spPr>
        <a:xfrm rot="16200000">
          <a:off x="4746370" y="966727"/>
          <a:ext cx="4589451" cy="2655995"/>
        </a:xfrm>
        <a:prstGeom prst="flowChartManualOperation">
          <a:avLst/>
        </a:prstGeom>
        <a:solidFill>
          <a:schemeClr val="accent5">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Plan Seasonal Campaigns</a:t>
          </a:r>
        </a:p>
        <a:p>
          <a:pPr marL="0" lvl="0" indent="0" algn="ctr" defTabSz="889000">
            <a:lnSpc>
              <a:spcPct val="90000"/>
            </a:lnSpc>
            <a:spcBef>
              <a:spcPct val="0"/>
            </a:spcBef>
            <a:spcAft>
              <a:spcPct val="35000"/>
            </a:spcAft>
            <a:buNone/>
          </a:pPr>
          <a:r>
            <a:rPr lang="en-US" sz="2000" kern="1200" dirty="0"/>
            <a:t> Sales spike in certain months; plan major campaigns and stock ahead of these periods.</a:t>
          </a:r>
          <a:endParaRPr lang="en-US" sz="2000" b="1" kern="1200" dirty="0">
            <a:solidFill>
              <a:schemeClr val="tx1"/>
            </a:solidFill>
          </a:endParaRPr>
        </a:p>
      </dsp:txBody>
      <dsp:txXfrm rot="5400000">
        <a:off x="5713098" y="917889"/>
        <a:ext cx="2655995" cy="2753671"/>
      </dsp:txXfrm>
    </dsp:sp>
    <dsp:sp modelId="{449BB091-130D-4446-B54D-84B26F9997B9}">
      <dsp:nvSpPr>
        <dsp:cNvPr id="0" name=""/>
        <dsp:cNvSpPr/>
      </dsp:nvSpPr>
      <dsp:spPr>
        <a:xfrm rot="16200000">
          <a:off x="7601565" y="966727"/>
          <a:ext cx="4589451" cy="2655995"/>
        </a:xfrm>
        <a:prstGeom prst="flowChartManualOperation">
          <a:avLst/>
        </a:prstGeom>
        <a:solidFill>
          <a:schemeClr val="accent5">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Prioritize high-profit cities </a:t>
          </a:r>
          <a:r>
            <a:rPr lang="en-US" sz="2100" kern="1200" dirty="0"/>
            <a:t>– </a:t>
          </a:r>
        </a:p>
        <a:p>
          <a:pPr marL="0" lvl="0" indent="0" algn="ctr" defTabSz="889000">
            <a:lnSpc>
              <a:spcPct val="90000"/>
            </a:lnSpc>
            <a:spcBef>
              <a:spcPct val="0"/>
            </a:spcBef>
            <a:spcAft>
              <a:spcPct val="35000"/>
            </a:spcAft>
            <a:buNone/>
          </a:pPr>
          <a:r>
            <a:rPr lang="en-US" sz="2100" kern="1200" dirty="0"/>
            <a:t>Strengthen marketing and distribution in top-performing cities like Bangalore and Mumbai.</a:t>
          </a:r>
          <a:endParaRPr lang="en-IN" sz="2100" kern="1200" dirty="0"/>
        </a:p>
      </dsp:txBody>
      <dsp:txXfrm rot="5400000">
        <a:off x="8568293" y="917889"/>
        <a:ext cx="2655995" cy="2753671"/>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2D1BE9C-5981-4B14-B403-819A1BA122B2}"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389254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D1BE9C-5981-4B14-B403-819A1BA122B2}"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268835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D1BE9C-5981-4B14-B403-819A1BA122B2}"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2627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D1BE9C-5981-4B14-B403-819A1BA122B2}"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21295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2D1BE9C-5981-4B14-B403-819A1BA122B2}"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65340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2D1BE9C-5981-4B14-B403-819A1BA122B2}" type="datetimeFigureOut">
              <a:rPr lang="en-IN" smtClean="0"/>
              <a:t>20-08-2025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31319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2D1BE9C-5981-4B14-B403-819A1BA122B2}" type="datetimeFigureOut">
              <a:rPr lang="en-IN" smtClean="0"/>
              <a:t>20-08-2025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368816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2D1BE9C-5981-4B14-B403-819A1BA122B2}" type="datetimeFigureOut">
              <a:rPr lang="en-IN" smtClean="0"/>
              <a:t>20-08-2025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86039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1BE9C-5981-4B14-B403-819A1BA122B2}" type="datetimeFigureOut">
              <a:rPr lang="en-IN" smtClean="0"/>
              <a:t>20-08-2025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264909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D1BE9C-5981-4B14-B403-819A1BA122B2}" type="datetimeFigureOut">
              <a:rPr lang="en-IN" smtClean="0"/>
              <a:t>20-08-2025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300126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D1BE9C-5981-4B14-B403-819A1BA122B2}" type="datetimeFigureOut">
              <a:rPr lang="en-IN" smtClean="0"/>
              <a:t>20-08-2025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19D74-186D-4CE0-8935-CFA5D8DF9FD7}" type="slidenum">
              <a:rPr lang="en-IN" smtClean="0"/>
              <a:t>‹#›</a:t>
            </a:fld>
            <a:endParaRPr lang="en-IN"/>
          </a:p>
        </p:txBody>
      </p:sp>
    </p:spTree>
    <p:extLst>
      <p:ext uri="{BB962C8B-B14F-4D97-AF65-F5344CB8AC3E}">
        <p14:creationId xmlns:p14="http://schemas.microsoft.com/office/powerpoint/2010/main" val="340773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1BE9C-5981-4B14-B403-819A1BA122B2}" type="datetimeFigureOut">
              <a:rPr lang="en-IN" smtClean="0"/>
              <a:t>20-08-2025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519D74-186D-4CE0-8935-CFA5D8DF9FD7}" type="slidenum">
              <a:rPr lang="en-IN" smtClean="0"/>
              <a:t>‹#›</a:t>
            </a:fld>
            <a:endParaRPr lang="en-IN"/>
          </a:p>
        </p:txBody>
      </p:sp>
    </p:spTree>
    <p:extLst>
      <p:ext uri="{BB962C8B-B14F-4D97-AF65-F5344CB8AC3E}">
        <p14:creationId xmlns:p14="http://schemas.microsoft.com/office/powerpoint/2010/main" val="5361567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5B3A42-54F8-1447-F037-FC6618A2324E}"/>
              </a:ext>
            </a:extLst>
          </p:cNvPr>
          <p:cNvSpPr>
            <a:spLocks noGrp="1"/>
          </p:cNvSpPr>
          <p:nvPr>
            <p:ph type="ctrTitle"/>
          </p:nvPr>
        </p:nvSpPr>
        <p:spPr>
          <a:xfrm>
            <a:off x="4000500" y="1041400"/>
            <a:ext cx="9144000" cy="2387600"/>
          </a:xfrm>
        </p:spPr>
        <p:txBody>
          <a:bodyPr/>
          <a:lstStyle/>
          <a:p>
            <a:endParaRPr lang="en-IN" dirty="0"/>
          </a:p>
        </p:txBody>
      </p:sp>
      <p:sp>
        <p:nvSpPr>
          <p:cNvPr id="7" name="Subtitle 6">
            <a:extLst>
              <a:ext uri="{FF2B5EF4-FFF2-40B4-BE49-F238E27FC236}">
                <a16:creationId xmlns:a16="http://schemas.microsoft.com/office/drawing/2014/main" id="{264077FE-08B1-4518-94A9-9A33C6CDE560}"/>
              </a:ext>
            </a:extLst>
          </p:cNvPr>
          <p:cNvSpPr>
            <a:spLocks noGrp="1"/>
          </p:cNvSpPr>
          <p:nvPr>
            <p:ph type="subTitle" idx="1"/>
          </p:nvPr>
        </p:nvSpPr>
        <p:spPr/>
        <p:txBody>
          <a:bodyPr/>
          <a:lstStyle/>
          <a:p>
            <a:endParaRPr lang="en-IN" dirty="0"/>
          </a:p>
        </p:txBody>
      </p:sp>
      <p:pic>
        <p:nvPicPr>
          <p:cNvPr id="11" name="Picture 10" descr="A blue surface with a white spot&#10;&#10;AI-generated content may be incorrect.">
            <a:extLst>
              <a:ext uri="{FF2B5EF4-FFF2-40B4-BE49-F238E27FC236}">
                <a16:creationId xmlns:a16="http://schemas.microsoft.com/office/drawing/2014/main" id="{20D526DB-A5F4-1986-27BC-2B111919F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descr="A blue and white shoe&#10;&#10;AI-generated content may be incorrect.">
            <a:extLst>
              <a:ext uri="{FF2B5EF4-FFF2-40B4-BE49-F238E27FC236}">
                <a16:creationId xmlns:a16="http://schemas.microsoft.com/office/drawing/2014/main" id="{EE6D5ACB-0587-5D6C-733C-EC368128C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0" y="66675"/>
            <a:ext cx="8334375" cy="67913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8" name="TextBox 17">
            <a:extLst>
              <a:ext uri="{FF2B5EF4-FFF2-40B4-BE49-F238E27FC236}">
                <a16:creationId xmlns:a16="http://schemas.microsoft.com/office/drawing/2014/main" id="{1C23636E-8911-1015-343E-BDC204ABFB65}"/>
              </a:ext>
            </a:extLst>
          </p:cNvPr>
          <p:cNvSpPr txBox="1"/>
          <p:nvPr/>
        </p:nvSpPr>
        <p:spPr>
          <a:xfrm>
            <a:off x="88526" y="336491"/>
            <a:ext cx="4124325" cy="2862322"/>
          </a:xfrm>
          <a:prstGeom prst="rect">
            <a:avLst/>
          </a:prstGeom>
          <a:noFill/>
        </p:spPr>
        <p:txBody>
          <a:bodyPr wrap="square" rtlCol="0">
            <a:spAutoFit/>
          </a:bodyPr>
          <a:lstStyle/>
          <a:p>
            <a:r>
              <a:rPr lang="en-IN" sz="6000" b="1" dirty="0">
                <a:solidFill>
                  <a:schemeClr val="bg1"/>
                </a:solidFill>
                <a:latin typeface="Broadway" panose="04040905080B02020502" pitchFamily="82" charset="0"/>
              </a:rPr>
              <a:t>NIKE </a:t>
            </a:r>
          </a:p>
          <a:p>
            <a:r>
              <a:rPr lang="en-IN" sz="6000" b="1" dirty="0">
                <a:solidFill>
                  <a:schemeClr val="bg1"/>
                </a:solidFill>
                <a:latin typeface="Broadway" panose="04040905080B02020502" pitchFamily="82" charset="0"/>
              </a:rPr>
              <a:t>GROWTH SALES</a:t>
            </a:r>
          </a:p>
        </p:txBody>
      </p:sp>
      <p:sp>
        <p:nvSpPr>
          <p:cNvPr id="19" name="TextBox 18">
            <a:extLst>
              <a:ext uri="{FF2B5EF4-FFF2-40B4-BE49-F238E27FC236}">
                <a16:creationId xmlns:a16="http://schemas.microsoft.com/office/drawing/2014/main" id="{A0E56C43-A783-27D1-5F4D-56A76E2EB108}"/>
              </a:ext>
            </a:extLst>
          </p:cNvPr>
          <p:cNvSpPr txBox="1"/>
          <p:nvPr/>
        </p:nvSpPr>
        <p:spPr>
          <a:xfrm>
            <a:off x="6725" y="3758039"/>
            <a:ext cx="4124324" cy="830997"/>
          </a:xfrm>
          <a:prstGeom prst="rect">
            <a:avLst/>
          </a:prstGeom>
          <a:noFill/>
        </p:spPr>
        <p:txBody>
          <a:bodyPr wrap="square" rtlCol="0">
            <a:spAutoFit/>
          </a:bodyPr>
          <a:lstStyle/>
          <a:p>
            <a:r>
              <a:rPr lang="en-IN" sz="2400" b="1" dirty="0">
                <a:solidFill>
                  <a:schemeClr val="bg2">
                    <a:lumMod val="90000"/>
                  </a:schemeClr>
                </a:solidFill>
                <a:latin typeface="Baskerville Old Face" panose="02020602080505020303" pitchFamily="18" charset="0"/>
              </a:rPr>
              <a:t>   PRESENTED BY </a:t>
            </a:r>
          </a:p>
          <a:p>
            <a:r>
              <a:rPr lang="en-IN" sz="2400" b="1" dirty="0">
                <a:solidFill>
                  <a:schemeClr val="bg2">
                    <a:lumMod val="90000"/>
                  </a:schemeClr>
                </a:solidFill>
                <a:latin typeface="Baskerville Old Face" panose="02020602080505020303" pitchFamily="18" charset="0"/>
              </a:rPr>
              <a:t>         AMAYA  K  P</a:t>
            </a:r>
          </a:p>
        </p:txBody>
      </p:sp>
    </p:spTree>
    <p:extLst>
      <p:ext uri="{BB962C8B-B14F-4D97-AF65-F5344CB8AC3E}">
        <p14:creationId xmlns:p14="http://schemas.microsoft.com/office/powerpoint/2010/main" val="1455292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E9F59A-DD1B-369D-4B1F-493AE1795A4B}"/>
              </a:ext>
            </a:extLst>
          </p:cNvPr>
          <p:cNvSpPr txBox="1"/>
          <p:nvPr/>
        </p:nvSpPr>
        <p:spPr>
          <a:xfrm>
            <a:off x="104774" y="1143000"/>
            <a:ext cx="9182101" cy="2585323"/>
          </a:xfrm>
          <a:prstGeom prst="rect">
            <a:avLst/>
          </a:prstGeom>
          <a:noFill/>
        </p:spPr>
        <p:txBody>
          <a:bodyPr wrap="square" rtlCol="0">
            <a:spAutoFit/>
          </a:bodyPr>
          <a:lstStyle/>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endParaRPr lang="en-IN" dirty="0"/>
          </a:p>
        </p:txBody>
      </p:sp>
      <p:sp>
        <p:nvSpPr>
          <p:cNvPr id="5" name="TextBox 4">
            <a:extLst>
              <a:ext uri="{FF2B5EF4-FFF2-40B4-BE49-F238E27FC236}">
                <a16:creationId xmlns:a16="http://schemas.microsoft.com/office/drawing/2014/main" id="{1BBBE530-70F7-3B30-1698-DF8DA2F44D47}"/>
              </a:ext>
            </a:extLst>
          </p:cNvPr>
          <p:cNvSpPr txBox="1"/>
          <p:nvPr/>
        </p:nvSpPr>
        <p:spPr>
          <a:xfrm>
            <a:off x="257174" y="1295400"/>
            <a:ext cx="9182101" cy="4062651"/>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sz="2400" b="1" dirty="0">
                <a:solidFill>
                  <a:schemeClr val="bg1"/>
                </a:solidFill>
              </a:rPr>
              <a:t>Men’s Category Leads Sales</a:t>
            </a:r>
            <a:br>
              <a:rPr lang="en-US" sz="2400" dirty="0">
                <a:solidFill>
                  <a:schemeClr val="bg1"/>
                </a:solidFill>
              </a:rPr>
            </a:br>
            <a:r>
              <a:rPr lang="en-US" sz="2400" dirty="0">
                <a:solidFill>
                  <a:schemeClr val="bg1"/>
                </a:solidFill>
              </a:rPr>
              <a:t>The men’s category contributes the highest portion of sales compared to women and kids. This shows that Nike products for men have stronger demand and consistent customer interest.</a:t>
            </a: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endParaRPr lang="en-IN" dirty="0"/>
          </a:p>
        </p:txBody>
      </p:sp>
      <p:sp>
        <p:nvSpPr>
          <p:cNvPr id="9" name="TextBox 8">
            <a:extLst>
              <a:ext uri="{FF2B5EF4-FFF2-40B4-BE49-F238E27FC236}">
                <a16:creationId xmlns:a16="http://schemas.microsoft.com/office/drawing/2014/main" id="{74B55DF8-C197-15FD-BA6C-DEC8847F1A87}"/>
              </a:ext>
            </a:extLst>
          </p:cNvPr>
          <p:cNvSpPr txBox="1"/>
          <p:nvPr/>
        </p:nvSpPr>
        <p:spPr>
          <a:xfrm>
            <a:off x="104774" y="3389024"/>
            <a:ext cx="6438900"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b="1" dirty="0">
                <a:solidFill>
                  <a:schemeClr val="bg1"/>
                </a:solidFill>
              </a:rPr>
              <a:t>Online Channel is Stronger than Retail</a:t>
            </a:r>
            <a:br>
              <a:rPr lang="en-US" sz="2800" dirty="0">
                <a:solidFill>
                  <a:schemeClr val="bg1"/>
                </a:solidFill>
              </a:rPr>
            </a:br>
            <a:r>
              <a:rPr lang="en-US" sz="2800" dirty="0">
                <a:solidFill>
                  <a:schemeClr val="bg1"/>
                </a:solidFill>
              </a:rPr>
              <a:t>Sales from online platforms outperform retail store sales.</a:t>
            </a:r>
            <a:endParaRPr lang="en-IN" sz="2800" dirty="0">
              <a:solidFill>
                <a:schemeClr val="bg1"/>
              </a:solidFill>
            </a:endParaRPr>
          </a:p>
        </p:txBody>
      </p:sp>
    </p:spTree>
    <p:extLst>
      <p:ext uri="{BB962C8B-B14F-4D97-AF65-F5344CB8AC3E}">
        <p14:creationId xmlns:p14="http://schemas.microsoft.com/office/powerpoint/2010/main" val="119377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B44D08E-D2A1-6287-E07A-C09CD6CE5314}"/>
              </a:ext>
            </a:extLst>
          </p:cNvPr>
          <p:cNvGraphicFramePr/>
          <p:nvPr>
            <p:extLst>
              <p:ext uri="{D42A27DB-BD31-4B8C-83A1-F6EECF244321}">
                <p14:modId xmlns:p14="http://schemas.microsoft.com/office/powerpoint/2010/main" val="1254005126"/>
              </p:ext>
            </p:extLst>
          </p:nvPr>
        </p:nvGraphicFramePr>
        <p:xfrm>
          <a:off x="482502" y="1380931"/>
          <a:ext cx="11226996" cy="458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CD54D53F-C9F6-C2DC-BE41-69551364BAA6}"/>
              </a:ext>
            </a:extLst>
          </p:cNvPr>
          <p:cNvSpPr txBox="1"/>
          <p:nvPr/>
        </p:nvSpPr>
        <p:spPr>
          <a:xfrm>
            <a:off x="3467100" y="200776"/>
            <a:ext cx="5772150" cy="769441"/>
          </a:xfrm>
          <a:prstGeom prst="rect">
            <a:avLst/>
          </a:prstGeom>
          <a:noFill/>
          <a:ln>
            <a:noFill/>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IN" sz="4400" b="1" dirty="0">
                <a:latin typeface="Engravers MT" panose="02090707080505020304" pitchFamily="18" charset="0"/>
              </a:rPr>
              <a:t>SUGGESTIONS</a:t>
            </a:r>
          </a:p>
        </p:txBody>
      </p:sp>
    </p:spTree>
    <p:extLst>
      <p:ext uri="{BB962C8B-B14F-4D97-AF65-F5344CB8AC3E}">
        <p14:creationId xmlns:p14="http://schemas.microsoft.com/office/powerpoint/2010/main" val="1301026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2D053748-42BC-FD78-951F-45B97D0F935E}"/>
              </a:ext>
            </a:extLst>
          </p:cNvPr>
          <p:cNvSpPr/>
          <p:nvPr/>
        </p:nvSpPr>
        <p:spPr>
          <a:xfrm rot="16200000">
            <a:off x="1543292" y="2266708"/>
            <a:ext cx="723416" cy="1066800"/>
          </a:xfrm>
          <a:prstGeom prst="down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1">
            <a:extLst>
              <a:ext uri="{FF2B5EF4-FFF2-40B4-BE49-F238E27FC236}">
                <a16:creationId xmlns:a16="http://schemas.microsoft.com/office/drawing/2014/main" id="{7F62720A-D0CD-0B5F-BC8D-B5FC74AF4980}"/>
              </a:ext>
            </a:extLst>
          </p:cNvPr>
          <p:cNvSpPr>
            <a:spLocks noChangeArrowheads="1"/>
          </p:cNvSpPr>
          <p:nvPr/>
        </p:nvSpPr>
        <p:spPr bwMode="auto">
          <a:xfrm>
            <a:off x="2733666" y="2413338"/>
            <a:ext cx="69532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panose="020B0604020202020204" pitchFamily="34" charset="0"/>
              </a:rPr>
              <a:t> Publicly available </a:t>
            </a:r>
            <a:r>
              <a:rPr kumimoji="0" lang="en-US" altLang="en-US" sz="2400" b="1" i="1" u="none" strike="noStrike" cap="none" normalizeH="0" baseline="0" dirty="0">
                <a:ln>
                  <a:noFill/>
                </a:ln>
                <a:solidFill>
                  <a:schemeClr val="bg1"/>
                </a:solidFill>
                <a:effectLst/>
                <a:latin typeface="Arial" panose="020B0604020202020204" pitchFamily="34" charset="0"/>
              </a:rPr>
              <a:t>Nike Sales Dataset</a:t>
            </a:r>
            <a:r>
              <a:rPr kumimoji="0" lang="en-US" altLang="en-US" sz="2400" b="1" i="0" u="none" strike="noStrike" cap="none" normalizeH="0" baseline="0" dirty="0">
                <a:ln>
                  <a:noFill/>
                </a:ln>
                <a:solidFill>
                  <a:schemeClr val="bg1"/>
                </a:solidFill>
                <a:effectLst/>
                <a:latin typeface="Arial" panose="020B0604020202020204" pitchFamily="34" charset="0"/>
              </a:rPr>
              <a:t> from Kaggle, cleaned and analyzed for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582314A-36BA-2C56-A6D2-25009AAD0B3F}"/>
              </a:ext>
            </a:extLst>
          </p:cNvPr>
          <p:cNvSpPr txBox="1"/>
          <p:nvPr/>
        </p:nvSpPr>
        <p:spPr>
          <a:xfrm>
            <a:off x="3448041" y="323850"/>
            <a:ext cx="4962534" cy="646331"/>
          </a:xfrm>
          <a:prstGeom prst="rect">
            <a:avLst/>
          </a:prstGeom>
          <a:noFill/>
        </p:spPr>
        <p:txBody>
          <a:bodyPr wrap="square" rtlCol="0">
            <a:spAutoFit/>
          </a:bodyPr>
          <a:lstStyle/>
          <a:p>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Engravers MT" panose="02090707080505020304" pitchFamily="18" charset="0"/>
              </a:rPr>
              <a:t>DATA   SOURCE</a:t>
            </a:r>
          </a:p>
        </p:txBody>
      </p:sp>
    </p:spTree>
    <p:extLst>
      <p:ext uri="{BB962C8B-B14F-4D97-AF65-F5344CB8AC3E}">
        <p14:creationId xmlns:p14="http://schemas.microsoft.com/office/powerpoint/2010/main" val="478683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0CA7B-CB59-36CA-8E51-97E8E28E8A11}"/>
              </a:ext>
            </a:extLst>
          </p:cNvPr>
          <p:cNvSpPr txBox="1"/>
          <p:nvPr/>
        </p:nvSpPr>
        <p:spPr>
          <a:xfrm>
            <a:off x="3562350" y="171450"/>
            <a:ext cx="4667250" cy="707886"/>
          </a:xfrm>
          <a:prstGeom prst="rect">
            <a:avLst/>
          </a:prstGeom>
          <a:noFill/>
        </p:spPr>
        <p:txBody>
          <a:bodyPr wrap="square" rtlCol="0">
            <a:spAutoFit/>
          </a:bodyPr>
          <a:lstStyle/>
          <a:p>
            <a:r>
              <a:rPr lang="en-IN" sz="4000" b="1" dirty="0">
                <a:solidFill>
                  <a:schemeClr val="bg1"/>
                </a:solidFill>
                <a:latin typeface="Engravers MT" panose="02090707080505020304" pitchFamily="18" charset="0"/>
              </a:rPr>
              <a:t>CONCLUSION</a:t>
            </a:r>
          </a:p>
        </p:txBody>
      </p:sp>
      <p:sp>
        <p:nvSpPr>
          <p:cNvPr id="4" name="Rectangle: Rounded Corners 3">
            <a:extLst>
              <a:ext uri="{FF2B5EF4-FFF2-40B4-BE49-F238E27FC236}">
                <a16:creationId xmlns:a16="http://schemas.microsoft.com/office/drawing/2014/main" id="{CADCB3D8-B545-06BA-AB4D-FCB5CDDCFD1C}"/>
              </a:ext>
            </a:extLst>
          </p:cNvPr>
          <p:cNvSpPr/>
          <p:nvPr/>
        </p:nvSpPr>
        <p:spPr>
          <a:xfrm>
            <a:off x="1762125" y="2238375"/>
            <a:ext cx="9048750" cy="268605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Nike’s sales data shows that men’s products lead in revenue, while kids’ sales remain low and need more focus. Training and lifestyle items are the most popular, driving strong performance. Online channels outperform retail stores, highlighting the growing importance of e-commerce.</a:t>
            </a:r>
            <a:endParaRPr lang="en-IN" sz="2400" b="1" dirty="0"/>
          </a:p>
        </p:txBody>
      </p:sp>
    </p:spTree>
    <p:extLst>
      <p:ext uri="{BB962C8B-B14F-4D97-AF65-F5344CB8AC3E}">
        <p14:creationId xmlns:p14="http://schemas.microsoft.com/office/powerpoint/2010/main" val="297415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F2C8C7-4386-1687-EBCB-8B0891F1BB35}"/>
              </a:ext>
            </a:extLst>
          </p:cNvPr>
          <p:cNvSpPr txBox="1"/>
          <p:nvPr/>
        </p:nvSpPr>
        <p:spPr>
          <a:xfrm>
            <a:off x="2047875" y="2581275"/>
            <a:ext cx="8239125" cy="1015663"/>
          </a:xfrm>
          <a:prstGeom prst="rect">
            <a:avLst/>
          </a:prstGeom>
          <a:noFill/>
        </p:spPr>
        <p:txBody>
          <a:bodyPr wrap="square" rtlCol="0">
            <a:spAutoFit/>
          </a:bodyPr>
          <a:lstStyle/>
          <a:p>
            <a:pPr algn="ctr"/>
            <a:r>
              <a:rPr lang="en-IN" sz="6000" b="1"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38004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1000">
              <a:schemeClr val="accent5">
                <a:lumMod val="50000"/>
              </a:schemeClr>
            </a:gs>
            <a:gs pos="100000">
              <a:schemeClr val="bg1"/>
            </a:gs>
            <a:gs pos="100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4658E1-DB37-7A2F-88BE-CA83C575B1FA}"/>
              </a:ext>
            </a:extLst>
          </p:cNvPr>
          <p:cNvSpPr/>
          <p:nvPr/>
        </p:nvSpPr>
        <p:spPr>
          <a:xfrm>
            <a:off x="-572621" y="0"/>
            <a:ext cx="13849349" cy="7105650"/>
          </a:xfrm>
          <a:prstGeom prst="roundRect">
            <a:avLst>
              <a:gd name="adj" fmla="val 789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759A7822-2B4D-494D-703C-CCFF2A9B990F}"/>
              </a:ext>
            </a:extLst>
          </p:cNvPr>
          <p:cNvSpPr txBox="1"/>
          <p:nvPr/>
        </p:nvSpPr>
        <p:spPr>
          <a:xfrm>
            <a:off x="374277" y="0"/>
            <a:ext cx="2590800" cy="584775"/>
          </a:xfrm>
          <a:prstGeom prst="rect">
            <a:avLst/>
          </a:prstGeom>
          <a:noFill/>
        </p:spPr>
        <p:txBody>
          <a:bodyPr wrap="square" rtlCol="0">
            <a:spAutoFit/>
          </a:bodyPr>
          <a:lstStyle/>
          <a:p>
            <a:r>
              <a:rPr lang="en-IN" sz="3200" b="1" dirty="0">
                <a:ln w="0"/>
                <a:solidFill>
                  <a:schemeClr val="bg1"/>
                </a:solidFill>
                <a:effectLst>
                  <a:outerShdw blurRad="38100" dist="19050" dir="2700000" algn="tl" rotWithShape="0">
                    <a:schemeClr val="dk1">
                      <a:alpha val="40000"/>
                    </a:schemeClr>
                  </a:outerShdw>
                </a:effectLst>
                <a:latin typeface="Engravers MT" panose="02090707080505020304" pitchFamily="18" charset="0"/>
              </a:rPr>
              <a:t>AGENDA</a:t>
            </a:r>
            <a:endParaRPr lang="en-IN" sz="3200" b="1" dirty="0">
              <a:ln w="12700">
                <a:solidFill>
                  <a:schemeClr val="accent1"/>
                </a:solidFill>
                <a:prstDash val="solid"/>
              </a:ln>
              <a:solidFill>
                <a:schemeClr val="bg1"/>
              </a:solidFill>
              <a:effectLst>
                <a:outerShdw dist="38100" dir="2640000" algn="bl" rotWithShape="0">
                  <a:schemeClr val="accent1"/>
                </a:outerShdw>
              </a:effectLst>
              <a:latin typeface="Engravers MT" panose="02090707080505020304" pitchFamily="18" charset="0"/>
            </a:endParaRPr>
          </a:p>
        </p:txBody>
      </p:sp>
      <p:sp>
        <p:nvSpPr>
          <p:cNvPr id="4" name="TextBox 3">
            <a:extLst>
              <a:ext uri="{FF2B5EF4-FFF2-40B4-BE49-F238E27FC236}">
                <a16:creationId xmlns:a16="http://schemas.microsoft.com/office/drawing/2014/main" id="{66E18FF0-910F-B8E3-BD67-4F932E0AC1AE}"/>
              </a:ext>
            </a:extLst>
          </p:cNvPr>
          <p:cNvSpPr txBox="1"/>
          <p:nvPr/>
        </p:nvSpPr>
        <p:spPr>
          <a:xfrm>
            <a:off x="67234" y="584775"/>
            <a:ext cx="5087472" cy="6740307"/>
          </a:xfrm>
          <a:prstGeom prst="rect">
            <a:avLst/>
          </a:prstGeom>
          <a:noFill/>
        </p:spPr>
        <p:txBody>
          <a:bodyPr wrap="square" rtlCol="0">
            <a:spAutoFit/>
          </a:bodyPr>
          <a:lstStyle/>
          <a:p>
            <a:pPr marL="285750" indent="-285750">
              <a:buFont typeface="Wingdings" panose="05000000000000000000" pitchFamily="2" charset="2"/>
              <a:buChar char="§"/>
            </a:pPr>
            <a:r>
              <a:rPr lang="en-IN" sz="2400" dirty="0">
                <a:solidFill>
                  <a:schemeClr val="bg1"/>
                </a:solidFill>
              </a:rPr>
              <a:t>INTRODUCTION</a:t>
            </a:r>
          </a:p>
          <a:p>
            <a:pPr marL="285750" indent="-285750">
              <a:buFont typeface="Wingdings" panose="05000000000000000000" pitchFamily="2" charset="2"/>
              <a:buChar char="§"/>
            </a:pPr>
            <a:endParaRPr lang="en-IN" sz="2400" dirty="0">
              <a:solidFill>
                <a:schemeClr val="bg1"/>
              </a:solidFill>
            </a:endParaRPr>
          </a:p>
          <a:p>
            <a:pPr marL="285750" indent="-285750">
              <a:buFont typeface="Wingdings" panose="05000000000000000000" pitchFamily="2" charset="2"/>
              <a:buChar char="§"/>
            </a:pPr>
            <a:r>
              <a:rPr lang="en-IN" sz="2400" dirty="0">
                <a:solidFill>
                  <a:schemeClr val="bg1"/>
                </a:solidFill>
              </a:rPr>
              <a:t>PRODUCT CATEGORY</a:t>
            </a:r>
          </a:p>
          <a:p>
            <a:pPr marL="285750" indent="-285750">
              <a:buFont typeface="Wingdings" panose="05000000000000000000" pitchFamily="2" charset="2"/>
              <a:buChar char="§"/>
            </a:pPr>
            <a:endParaRPr lang="en-IN" sz="2400" dirty="0">
              <a:solidFill>
                <a:schemeClr val="bg1"/>
              </a:solidFill>
            </a:endParaRPr>
          </a:p>
          <a:p>
            <a:pPr marL="285750" indent="-285750">
              <a:buFont typeface="Wingdings" panose="05000000000000000000" pitchFamily="2" charset="2"/>
              <a:buChar char="§"/>
            </a:pPr>
            <a:r>
              <a:rPr lang="en-IN" sz="2400" dirty="0">
                <a:solidFill>
                  <a:schemeClr val="bg1"/>
                </a:solidFill>
              </a:rPr>
              <a:t>OBJECTIVES</a:t>
            </a:r>
          </a:p>
          <a:p>
            <a:pPr marL="285750" indent="-285750">
              <a:buFont typeface="Wingdings" panose="05000000000000000000" pitchFamily="2" charset="2"/>
              <a:buChar char="§"/>
            </a:pPr>
            <a:endParaRPr lang="en-IN" sz="2400" dirty="0">
              <a:solidFill>
                <a:schemeClr val="bg1"/>
              </a:solidFill>
            </a:endParaRPr>
          </a:p>
          <a:p>
            <a:pPr marL="285750" indent="-285750">
              <a:buFont typeface="Wingdings" panose="05000000000000000000" pitchFamily="2" charset="2"/>
              <a:buChar char="§"/>
            </a:pPr>
            <a:r>
              <a:rPr lang="en-IN" sz="2400" dirty="0">
                <a:solidFill>
                  <a:schemeClr val="bg1"/>
                </a:solidFill>
              </a:rPr>
              <a:t>CUSTOMER PREFERENCES</a:t>
            </a:r>
          </a:p>
          <a:p>
            <a:pPr marL="285750" indent="-285750">
              <a:buFont typeface="Wingdings" panose="05000000000000000000" pitchFamily="2" charset="2"/>
              <a:buChar char="§"/>
            </a:pPr>
            <a:endParaRPr lang="en-IN" sz="2400" dirty="0">
              <a:solidFill>
                <a:schemeClr val="bg1"/>
              </a:solidFill>
            </a:endParaRPr>
          </a:p>
          <a:p>
            <a:pPr marL="285750" indent="-285750">
              <a:buFont typeface="Wingdings" panose="05000000000000000000" pitchFamily="2" charset="2"/>
              <a:buChar char="§"/>
            </a:pPr>
            <a:r>
              <a:rPr lang="en-IN" sz="2400" dirty="0">
                <a:solidFill>
                  <a:schemeClr val="bg1"/>
                </a:solidFill>
              </a:rPr>
              <a:t>DATASET</a:t>
            </a:r>
          </a:p>
          <a:p>
            <a:pPr marL="285750" indent="-285750">
              <a:buFont typeface="Wingdings" panose="05000000000000000000" pitchFamily="2" charset="2"/>
              <a:buChar char="§"/>
            </a:pPr>
            <a:endParaRPr lang="en-IN" sz="2400" dirty="0">
              <a:solidFill>
                <a:schemeClr val="bg1"/>
              </a:solidFill>
            </a:endParaRPr>
          </a:p>
          <a:p>
            <a:pPr marL="285750" indent="-285750">
              <a:buFont typeface="Wingdings" panose="05000000000000000000" pitchFamily="2" charset="2"/>
              <a:buChar char="§"/>
            </a:pPr>
            <a:r>
              <a:rPr lang="en-IN" sz="2400" dirty="0">
                <a:solidFill>
                  <a:schemeClr val="bg1"/>
                </a:solidFill>
              </a:rPr>
              <a:t>FINDINGS</a:t>
            </a:r>
          </a:p>
          <a:p>
            <a:pPr marL="285750" indent="-285750">
              <a:buFont typeface="Wingdings" panose="05000000000000000000" pitchFamily="2" charset="2"/>
              <a:buChar char="§"/>
            </a:pPr>
            <a:endParaRPr lang="en-IN" sz="2400" dirty="0">
              <a:solidFill>
                <a:schemeClr val="bg1"/>
              </a:solidFill>
            </a:endParaRPr>
          </a:p>
          <a:p>
            <a:pPr marL="285750" indent="-285750">
              <a:buFont typeface="Wingdings" panose="05000000000000000000" pitchFamily="2" charset="2"/>
              <a:buChar char="§"/>
            </a:pPr>
            <a:r>
              <a:rPr lang="en-IN" sz="2400" dirty="0">
                <a:solidFill>
                  <a:schemeClr val="bg1"/>
                </a:solidFill>
              </a:rPr>
              <a:t>SUGGESTIONS</a:t>
            </a:r>
          </a:p>
          <a:p>
            <a:pPr marL="285750" indent="-285750">
              <a:buFont typeface="Wingdings" panose="05000000000000000000" pitchFamily="2" charset="2"/>
              <a:buChar char="§"/>
            </a:pPr>
            <a:endParaRPr lang="en-IN" sz="2400" dirty="0">
              <a:solidFill>
                <a:schemeClr val="bg1"/>
              </a:solidFill>
            </a:endParaRPr>
          </a:p>
          <a:p>
            <a:pPr marL="285750" indent="-285750">
              <a:buFont typeface="Wingdings" panose="05000000000000000000" pitchFamily="2" charset="2"/>
              <a:buChar char="§"/>
            </a:pPr>
            <a:r>
              <a:rPr lang="en-IN" sz="2400" dirty="0">
                <a:solidFill>
                  <a:schemeClr val="bg1"/>
                </a:solidFill>
              </a:rPr>
              <a:t>DATA SOURCE</a:t>
            </a:r>
          </a:p>
          <a:p>
            <a:pPr marL="285750" indent="-285750">
              <a:buFont typeface="Wingdings" panose="05000000000000000000" pitchFamily="2" charset="2"/>
              <a:buChar char="§"/>
            </a:pPr>
            <a:endParaRPr lang="en-IN" sz="2400" dirty="0">
              <a:solidFill>
                <a:schemeClr val="bg1"/>
              </a:solidFill>
            </a:endParaRPr>
          </a:p>
          <a:p>
            <a:pPr marL="285750" indent="-285750">
              <a:buFont typeface="Wingdings" panose="05000000000000000000" pitchFamily="2" charset="2"/>
              <a:buChar char="§"/>
            </a:pPr>
            <a:r>
              <a:rPr lang="en-IN" sz="2400" dirty="0">
                <a:solidFill>
                  <a:schemeClr val="bg1"/>
                </a:solidFill>
              </a:rPr>
              <a:t>CONCLUSION</a:t>
            </a:r>
          </a:p>
          <a:p>
            <a:pPr marL="285750" indent="-285750">
              <a:buFont typeface="Wingdings" panose="05000000000000000000" pitchFamily="2" charset="2"/>
              <a:buChar char="§"/>
            </a:pPr>
            <a:endParaRPr lang="en-IN" sz="2400" dirty="0">
              <a:solidFill>
                <a:schemeClr val="bg1"/>
              </a:solidFill>
            </a:endParaRPr>
          </a:p>
        </p:txBody>
      </p:sp>
    </p:spTree>
    <p:extLst>
      <p:ext uri="{BB962C8B-B14F-4D97-AF65-F5344CB8AC3E}">
        <p14:creationId xmlns:p14="http://schemas.microsoft.com/office/powerpoint/2010/main" val="80363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100000">
              <a:schemeClr val="accent1">
                <a:lumMod val="75000"/>
              </a:schemeClr>
            </a:gs>
          </a:gsLst>
          <a:lin ang="162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85BCAB-89E0-0F29-5D3C-61D12EC17D72}"/>
              </a:ext>
            </a:extLst>
          </p:cNvPr>
          <p:cNvSpPr txBox="1"/>
          <p:nvPr/>
        </p:nvSpPr>
        <p:spPr>
          <a:xfrm>
            <a:off x="2847975" y="357187"/>
            <a:ext cx="5029200" cy="646331"/>
          </a:xfrm>
          <a:prstGeom prst="rect">
            <a:avLst/>
          </a:prstGeom>
          <a:noFill/>
        </p:spPr>
        <p:txBody>
          <a:bodyPr wrap="square" rtlCol="0">
            <a:spAutoFit/>
          </a:bodyPr>
          <a:lstStyle/>
          <a:p>
            <a:r>
              <a:rPr lang="en-IN" sz="3600" b="1" dirty="0">
                <a:solidFill>
                  <a:schemeClr val="bg1"/>
                </a:solidFill>
                <a:latin typeface="Engravers MT" panose="02090707080505020304" pitchFamily="18" charset="0"/>
              </a:rPr>
              <a:t>INTRODUCTION</a:t>
            </a:r>
          </a:p>
        </p:txBody>
      </p:sp>
      <p:sp>
        <p:nvSpPr>
          <p:cNvPr id="8" name="TextBox 7">
            <a:extLst>
              <a:ext uri="{FF2B5EF4-FFF2-40B4-BE49-F238E27FC236}">
                <a16:creationId xmlns:a16="http://schemas.microsoft.com/office/drawing/2014/main" id="{5FF4AE51-7DB6-9310-9438-0A59C1EC4CB2}"/>
              </a:ext>
            </a:extLst>
          </p:cNvPr>
          <p:cNvSpPr txBox="1"/>
          <p:nvPr/>
        </p:nvSpPr>
        <p:spPr>
          <a:xfrm>
            <a:off x="855978" y="1657350"/>
            <a:ext cx="7553324" cy="2862322"/>
          </a:xfrm>
          <a:prstGeom prst="rect">
            <a:avLst/>
          </a:prstGeom>
          <a:noFill/>
        </p:spPr>
        <p:txBody>
          <a:bodyPr wrap="square" rtlCol="0">
            <a:spAutoFit/>
          </a:bodyPr>
          <a:lstStyle/>
          <a:p>
            <a:r>
              <a:rPr lang="en-US" sz="2000" dirty="0">
                <a:latin typeface="Arial Black" panose="020B0A04020102020204" pitchFamily="34" charset="0"/>
              </a:rPr>
              <a:t>Nike is a global leader in athletic footwear and apparel,</a:t>
            </a:r>
            <a:r>
              <a:rPr lang="en-IN" sz="2000" i="0" dirty="0">
                <a:effectLst/>
                <a:latin typeface="Arial Black" panose="020B0A04020102020204" pitchFamily="34" charset="0"/>
              </a:rPr>
              <a:t> equipment and accessories.</a:t>
            </a:r>
            <a:r>
              <a:rPr lang="en-US" sz="2000" i="0" dirty="0">
                <a:effectLst/>
                <a:latin typeface="Arial Black" panose="020B0A04020102020204" pitchFamily="34" charset="0"/>
              </a:rPr>
              <a:t>Nike, initially known as </a:t>
            </a:r>
            <a:r>
              <a:rPr lang="en-US" sz="2000" dirty="0">
                <a:latin typeface="Arial Black" panose="020B0A04020102020204" pitchFamily="34" charset="0"/>
              </a:rPr>
              <a:t>Blue Ribbon sports  </a:t>
            </a:r>
            <a:r>
              <a:rPr lang="en-US" sz="2000" i="0" dirty="0">
                <a:effectLst/>
                <a:latin typeface="Arial Black" panose="020B0A04020102020204" pitchFamily="34" charset="0"/>
              </a:rPr>
              <a:t> was founded in 1964 by Bill Bowerman and Phil Knight. It was officially renamed Nike, in 1971. The company is named after the Greek goddess of victory, Nike.</a:t>
            </a:r>
            <a:r>
              <a:rPr lang="en-US" sz="2000" dirty="0">
                <a:latin typeface="Arial Black" panose="020B0A04020102020204" pitchFamily="34" charset="0"/>
              </a:rPr>
              <a:t> Its iconic “Swoosh” logo and the inspiring slogan “Just Do It” have become symbols of performance, style, and determination. </a:t>
            </a:r>
          </a:p>
        </p:txBody>
      </p:sp>
      <p:pic>
        <p:nvPicPr>
          <p:cNvPr id="15" name="Graphic 14" descr="Customer review with solid fill">
            <a:extLst>
              <a:ext uri="{FF2B5EF4-FFF2-40B4-BE49-F238E27FC236}">
                <a16:creationId xmlns:a16="http://schemas.microsoft.com/office/drawing/2014/main" id="{D9CBFFC2-7A08-2D78-6750-CFC47D9CC2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5512" y="304546"/>
            <a:ext cx="723900" cy="690056"/>
          </a:xfrm>
          <a:prstGeom prst="rect">
            <a:avLst/>
          </a:prstGeom>
        </p:spPr>
      </p:pic>
      <p:sp>
        <p:nvSpPr>
          <p:cNvPr id="14" name="Moon 13">
            <a:extLst>
              <a:ext uri="{FF2B5EF4-FFF2-40B4-BE49-F238E27FC236}">
                <a16:creationId xmlns:a16="http://schemas.microsoft.com/office/drawing/2014/main" id="{568FCC43-C290-B697-59D1-753E668E2499}"/>
              </a:ext>
            </a:extLst>
          </p:cNvPr>
          <p:cNvSpPr/>
          <p:nvPr/>
        </p:nvSpPr>
        <p:spPr>
          <a:xfrm rot="12058520">
            <a:off x="8741062" y="-265508"/>
            <a:ext cx="5547469" cy="8340259"/>
          </a:xfrm>
          <a:prstGeom prst="moon">
            <a:avLst>
              <a:gd name="adj" fmla="val 83091"/>
            </a:avLst>
          </a:prstGeom>
          <a:blipFill dpi="0" rotWithShape="0">
            <a:blip r:embed="rId4"/>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354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50000"/>
              </a:schemeClr>
            </a:gs>
            <a:gs pos="78000">
              <a:schemeClr val="accent1">
                <a:lumMod val="89000"/>
              </a:schemeClr>
            </a:gs>
            <a:gs pos="69000">
              <a:schemeClr val="accent1">
                <a:lumMod val="75000"/>
              </a:schemeClr>
            </a:gs>
            <a:gs pos="100000">
              <a:schemeClr val="bg2">
                <a:lumMod val="75000"/>
              </a:schemeClr>
            </a:gs>
          </a:gsLst>
          <a:lin ang="2700000" scaled="1"/>
          <a:tileRect/>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1988DBC-3CF7-4896-9B14-BDF1434F2C6A}"/>
              </a:ext>
            </a:extLst>
          </p:cNvPr>
          <p:cNvGraphicFramePr/>
          <p:nvPr>
            <p:extLst>
              <p:ext uri="{D42A27DB-BD31-4B8C-83A1-F6EECF244321}">
                <p14:modId xmlns:p14="http://schemas.microsoft.com/office/powerpoint/2010/main" val="750018367"/>
              </p:ext>
            </p:extLst>
          </p:nvPr>
        </p:nvGraphicFramePr>
        <p:xfrm>
          <a:off x="676275" y="1644714"/>
          <a:ext cx="10839450" cy="4995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2B2FA1A-971B-9258-53C9-12E12AAB818F}"/>
              </a:ext>
            </a:extLst>
          </p:cNvPr>
          <p:cNvSpPr txBox="1"/>
          <p:nvPr/>
        </p:nvSpPr>
        <p:spPr>
          <a:xfrm>
            <a:off x="2357718" y="546481"/>
            <a:ext cx="7126940" cy="646331"/>
          </a:xfrm>
          <a:prstGeom prst="rect">
            <a:avLst/>
          </a:prstGeom>
          <a:noFill/>
        </p:spPr>
        <p:txBody>
          <a:bodyPr wrap="square" rtlCol="0">
            <a:spAutoFit/>
          </a:bodyPr>
          <a:lstStyle/>
          <a:p>
            <a:r>
              <a:rPr lang="en-IN" sz="3600" b="1" dirty="0">
                <a:solidFill>
                  <a:schemeClr val="bg1"/>
                </a:solidFill>
                <a:latin typeface="Engravers MT" panose="02090707080505020304" pitchFamily="18" charset="0"/>
              </a:rPr>
              <a:t> PRODUCT CATEGORY</a:t>
            </a:r>
          </a:p>
        </p:txBody>
      </p:sp>
    </p:spTree>
    <p:extLst>
      <p:ext uri="{BB962C8B-B14F-4D97-AF65-F5344CB8AC3E}">
        <p14:creationId xmlns:p14="http://schemas.microsoft.com/office/powerpoint/2010/main" val="2711351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CD125-49A4-187F-2242-D5CC22B05A8A}"/>
              </a:ext>
            </a:extLst>
          </p:cNvPr>
          <p:cNvSpPr txBox="1"/>
          <p:nvPr/>
        </p:nvSpPr>
        <p:spPr>
          <a:xfrm>
            <a:off x="0" y="3244334"/>
            <a:ext cx="6096000" cy="369332"/>
          </a:xfrm>
          <a:prstGeom prst="rect">
            <a:avLst/>
          </a:prstGeom>
          <a:noFill/>
          <a:effectLst>
            <a:outerShdw blurRad="50800" dist="38100" algn="l" rotWithShape="0">
              <a:prstClr val="black">
                <a:alpha val="40000"/>
              </a:prstClr>
            </a:outerShdw>
          </a:effectLst>
        </p:spPr>
        <p:txBody>
          <a:bodyPr wrap="square">
            <a:spAutoFit/>
          </a:bodyPr>
          <a:lstStyle/>
          <a:p>
            <a:r>
              <a:rPr lang="en-IN" sz="1800" b="1" dirty="0">
                <a:solidFill>
                  <a:schemeClr val="bg1"/>
                </a:solidFill>
              </a:rPr>
              <a:t> PRODUCT CATEGORY</a:t>
            </a:r>
          </a:p>
        </p:txBody>
      </p:sp>
      <p:sp>
        <p:nvSpPr>
          <p:cNvPr id="6" name="Rectangle 5">
            <a:extLst>
              <a:ext uri="{FF2B5EF4-FFF2-40B4-BE49-F238E27FC236}">
                <a16:creationId xmlns:a16="http://schemas.microsoft.com/office/drawing/2014/main" id="{C9BDDD0C-E89F-77ED-C32D-E3C8F943C136}"/>
              </a:ext>
            </a:extLst>
          </p:cNvPr>
          <p:cNvSpPr/>
          <p:nvPr/>
        </p:nvSpPr>
        <p:spPr>
          <a:xfrm>
            <a:off x="0" y="0"/>
            <a:ext cx="3448050" cy="6858000"/>
          </a:xfrm>
          <a:prstGeom prst="rect">
            <a:avLst/>
          </a:prstGeom>
          <a:solidFill>
            <a:schemeClr val="accent1">
              <a:lumMod val="50000"/>
            </a:schemeClr>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CAC9834-DA89-DD37-F00C-16C255A4508E}"/>
              </a:ext>
            </a:extLst>
          </p:cNvPr>
          <p:cNvSpPr/>
          <p:nvPr/>
        </p:nvSpPr>
        <p:spPr>
          <a:xfrm>
            <a:off x="0" y="0"/>
            <a:ext cx="3609975" cy="6858000"/>
          </a:xfrm>
          <a:prstGeom prst="rect">
            <a:avLst/>
          </a:prstGeom>
          <a:solidFill>
            <a:schemeClr val="accent1">
              <a:lumMod val="75000"/>
            </a:schemeClr>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19EF483-FCA4-865A-3D63-A95BDB3C6F51}"/>
              </a:ext>
            </a:extLst>
          </p:cNvPr>
          <p:cNvSpPr/>
          <p:nvPr/>
        </p:nvSpPr>
        <p:spPr>
          <a:xfrm>
            <a:off x="0" y="0"/>
            <a:ext cx="3448050" cy="6858000"/>
          </a:xfrm>
          <a:prstGeom prst="rect">
            <a:avLst/>
          </a:prstGeom>
          <a:solidFill>
            <a:schemeClr val="accent5">
              <a:lumMod val="75000"/>
            </a:schemeClr>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A828EF9-2247-5250-49BC-26B93C7CC1BC}"/>
              </a:ext>
            </a:extLst>
          </p:cNvPr>
          <p:cNvSpPr/>
          <p:nvPr/>
        </p:nvSpPr>
        <p:spPr>
          <a:xfrm>
            <a:off x="0" y="0"/>
            <a:ext cx="3248025" cy="6858000"/>
          </a:xfrm>
          <a:prstGeom prst="rect">
            <a:avLst/>
          </a:prstGeom>
          <a:solidFill>
            <a:schemeClr val="accent5"/>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979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CD125-49A4-187F-2242-D5CC22B05A8A}"/>
              </a:ext>
            </a:extLst>
          </p:cNvPr>
          <p:cNvSpPr txBox="1"/>
          <p:nvPr/>
        </p:nvSpPr>
        <p:spPr>
          <a:xfrm>
            <a:off x="3048000" y="3244334"/>
            <a:ext cx="6096000" cy="369332"/>
          </a:xfrm>
          <a:prstGeom prst="rect">
            <a:avLst/>
          </a:prstGeom>
          <a:noFill/>
          <a:effectLst>
            <a:outerShdw blurRad="50800" dist="38100" algn="l" rotWithShape="0">
              <a:prstClr val="black">
                <a:alpha val="40000"/>
              </a:prstClr>
            </a:outerShdw>
          </a:effectLst>
        </p:spPr>
        <p:txBody>
          <a:bodyPr wrap="square">
            <a:spAutoFit/>
          </a:bodyPr>
          <a:lstStyle/>
          <a:p>
            <a:r>
              <a:rPr lang="en-IN" sz="1800" b="1" dirty="0">
                <a:solidFill>
                  <a:schemeClr val="bg1"/>
                </a:solidFill>
              </a:rPr>
              <a:t> PRODUCT CATEGORY</a:t>
            </a:r>
          </a:p>
        </p:txBody>
      </p:sp>
      <p:sp>
        <p:nvSpPr>
          <p:cNvPr id="6" name="Rectangle 5">
            <a:extLst>
              <a:ext uri="{FF2B5EF4-FFF2-40B4-BE49-F238E27FC236}">
                <a16:creationId xmlns:a16="http://schemas.microsoft.com/office/drawing/2014/main" id="{C9BDDD0C-E89F-77ED-C32D-E3C8F943C136}"/>
              </a:ext>
            </a:extLst>
          </p:cNvPr>
          <p:cNvSpPr/>
          <p:nvPr/>
        </p:nvSpPr>
        <p:spPr>
          <a:xfrm>
            <a:off x="0" y="0"/>
            <a:ext cx="3448050" cy="68580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CAC9834-DA89-DD37-F00C-16C255A4508E}"/>
              </a:ext>
            </a:extLst>
          </p:cNvPr>
          <p:cNvSpPr/>
          <p:nvPr/>
        </p:nvSpPr>
        <p:spPr>
          <a:xfrm>
            <a:off x="2790824" y="0"/>
            <a:ext cx="3609975" cy="6858000"/>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919EF483-FCA4-865A-3D63-A95BDB3C6F51}"/>
              </a:ext>
            </a:extLst>
          </p:cNvPr>
          <p:cNvSpPr/>
          <p:nvPr/>
        </p:nvSpPr>
        <p:spPr>
          <a:xfrm>
            <a:off x="5624511" y="0"/>
            <a:ext cx="3448050" cy="6858000"/>
          </a:xfrm>
          <a:prstGeom prst="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A828EF9-2247-5250-49BC-26B93C7CC1BC}"/>
              </a:ext>
            </a:extLst>
          </p:cNvPr>
          <p:cNvSpPr/>
          <p:nvPr/>
        </p:nvSpPr>
        <p:spPr>
          <a:xfrm>
            <a:off x="8943974" y="0"/>
            <a:ext cx="3248025" cy="6858000"/>
          </a:xfrm>
          <a:prstGeom prst="rect">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AEAEAE2-4923-5C4D-702D-65D29F8BD090}"/>
              </a:ext>
            </a:extLst>
          </p:cNvPr>
          <p:cNvSpPr txBox="1"/>
          <p:nvPr/>
        </p:nvSpPr>
        <p:spPr>
          <a:xfrm>
            <a:off x="144067" y="1720840"/>
            <a:ext cx="2586035" cy="3354765"/>
          </a:xfrm>
          <a:prstGeom prst="rect">
            <a:avLst/>
          </a:prstGeom>
          <a:noFill/>
        </p:spPr>
        <p:txBody>
          <a:bodyPr wrap="square" rtlCol="0">
            <a:spAutoFit/>
          </a:bodyPr>
          <a:lstStyle/>
          <a:p>
            <a:pPr lvl="0">
              <a:buClrTx/>
              <a:buSzTx/>
            </a:pPr>
            <a:r>
              <a:rPr lang="en-US" altLang="en-US" sz="2400" b="1" i="1" dirty="0">
                <a:ln/>
                <a:solidFill>
                  <a:schemeClr val="accent4">
                    <a:lumMod val="75000"/>
                  </a:schemeClr>
                </a:solidFill>
                <a:highlight>
                  <a:srgbClr val="C0C0C0"/>
                </a:highlight>
                <a:latin typeface="Berlin Sans FB Demi" panose="020E0802020502020306" pitchFamily="34" charset="0"/>
              </a:rPr>
              <a:t>Understand Sales Performance</a:t>
            </a:r>
          </a:p>
          <a:p>
            <a:pPr lvl="0">
              <a:buClrTx/>
              <a:buSzTx/>
            </a:pPr>
            <a:endParaRPr lang="en-US" altLang="en-US" sz="2400" b="1" i="1" dirty="0">
              <a:ln/>
              <a:latin typeface="Berlin Sans FB Demi" panose="020E0802020502020306" pitchFamily="34" charset="0"/>
            </a:endParaRPr>
          </a:p>
          <a:p>
            <a:pPr lvl="0">
              <a:buClrTx/>
              <a:buSzTx/>
            </a:pPr>
            <a:r>
              <a:rPr lang="en-US" altLang="en-US" sz="2000" dirty="0">
                <a:ln/>
                <a:solidFill>
                  <a:schemeClr val="bg1"/>
                </a:solidFill>
                <a:latin typeface="Arial" panose="020B0604020202020204" pitchFamily="34" charset="0"/>
              </a:rPr>
              <a:t>Identify top-selling products, </a:t>
            </a:r>
          </a:p>
          <a:p>
            <a:pPr lvl="0">
              <a:buClrTx/>
              <a:buSzTx/>
            </a:pPr>
            <a:r>
              <a:rPr lang="en-US" altLang="en-US" sz="2000" dirty="0">
                <a:ln/>
                <a:solidFill>
                  <a:schemeClr val="bg1"/>
                </a:solidFill>
                <a:latin typeface="Arial" panose="020B0604020202020204" pitchFamily="34" charset="0"/>
              </a:rPr>
              <a:t>popular categories, and demand trends across different regions.</a:t>
            </a:r>
          </a:p>
          <a:p>
            <a:endParaRPr lang="en-IN" sz="2000" b="1" dirty="0">
              <a:solidFill>
                <a:schemeClr val="bg1"/>
              </a:solidFill>
            </a:endParaRPr>
          </a:p>
        </p:txBody>
      </p:sp>
      <p:sp>
        <p:nvSpPr>
          <p:cNvPr id="18" name="TextBox 17">
            <a:extLst>
              <a:ext uri="{FF2B5EF4-FFF2-40B4-BE49-F238E27FC236}">
                <a16:creationId xmlns:a16="http://schemas.microsoft.com/office/drawing/2014/main" id="{73253925-D589-66AE-6A83-7A09170B2F5E}"/>
              </a:ext>
            </a:extLst>
          </p:cNvPr>
          <p:cNvSpPr txBox="1"/>
          <p:nvPr/>
        </p:nvSpPr>
        <p:spPr>
          <a:xfrm>
            <a:off x="5681662" y="2743200"/>
            <a:ext cx="914400" cy="914400"/>
          </a:xfrm>
          <a:prstGeom prst="rect">
            <a:avLst/>
          </a:prstGeom>
          <a:noFill/>
        </p:spPr>
        <p:txBody>
          <a:bodyPr wrap="square" rtlCol="0">
            <a:spAutoFit/>
          </a:bodyPr>
          <a:lstStyle/>
          <a:p>
            <a:endParaRPr lang="en-IN" dirty="0"/>
          </a:p>
        </p:txBody>
      </p:sp>
      <p:sp>
        <p:nvSpPr>
          <p:cNvPr id="20" name="TextBox 19">
            <a:extLst>
              <a:ext uri="{FF2B5EF4-FFF2-40B4-BE49-F238E27FC236}">
                <a16:creationId xmlns:a16="http://schemas.microsoft.com/office/drawing/2014/main" id="{83F1F27A-1116-92CE-82F4-EC6BDEF49548}"/>
              </a:ext>
            </a:extLst>
          </p:cNvPr>
          <p:cNvSpPr txBox="1"/>
          <p:nvPr/>
        </p:nvSpPr>
        <p:spPr>
          <a:xfrm>
            <a:off x="3025377" y="1739890"/>
            <a:ext cx="2457449" cy="2923877"/>
          </a:xfrm>
          <a:prstGeom prst="rect">
            <a:avLst/>
          </a:prstGeom>
          <a:noFill/>
        </p:spPr>
        <p:txBody>
          <a:bodyPr wrap="square" rtlCol="0">
            <a:spAutoFit/>
          </a:bodyPr>
          <a:lstStyle/>
          <a:p>
            <a:pPr lvl="0">
              <a:buClrTx/>
            </a:pPr>
            <a:r>
              <a:rPr lang="en-US" altLang="en-US" sz="2800" b="1" i="1" dirty="0">
                <a:ln/>
                <a:solidFill>
                  <a:schemeClr val="accent4">
                    <a:lumMod val="75000"/>
                  </a:schemeClr>
                </a:solidFill>
                <a:highlight>
                  <a:srgbClr val="C0C0C0"/>
                </a:highlight>
                <a:latin typeface="Berlin Sans FB Demi" panose="020E0802020502020306" pitchFamily="34" charset="0"/>
              </a:rPr>
              <a:t>Channel Comparison </a:t>
            </a:r>
          </a:p>
          <a:p>
            <a:pPr lvl="0">
              <a:buClrTx/>
            </a:pPr>
            <a:r>
              <a:rPr lang="en-US" altLang="en-US" sz="2800" b="1" i="1" dirty="0">
                <a:ln/>
                <a:latin typeface="Berlin Sans FB Demi" panose="020E0802020502020306" pitchFamily="34" charset="0"/>
              </a:rPr>
              <a:t> </a:t>
            </a:r>
          </a:p>
          <a:p>
            <a:pPr lvl="0">
              <a:buClrTx/>
            </a:pPr>
            <a:r>
              <a:rPr lang="en-US" altLang="en-US" sz="2000" dirty="0">
                <a:ln/>
                <a:solidFill>
                  <a:schemeClr val="bg1"/>
                </a:solidFill>
                <a:latin typeface="Arial" panose="020B0604020202020204" pitchFamily="34" charset="0"/>
              </a:rPr>
              <a:t>Compare sales and profitability across online and retail channels.</a:t>
            </a:r>
          </a:p>
          <a:p>
            <a:endParaRPr lang="en-IN" sz="2000" b="1" dirty="0">
              <a:solidFill>
                <a:schemeClr val="bg1"/>
              </a:solidFill>
            </a:endParaRPr>
          </a:p>
        </p:txBody>
      </p:sp>
      <p:sp>
        <p:nvSpPr>
          <p:cNvPr id="21" name="TextBox 20">
            <a:extLst>
              <a:ext uri="{FF2B5EF4-FFF2-40B4-BE49-F238E27FC236}">
                <a16:creationId xmlns:a16="http://schemas.microsoft.com/office/drawing/2014/main" id="{29ED687A-AAE6-1EE3-A8D2-AEC2958A899E}"/>
              </a:ext>
            </a:extLst>
          </p:cNvPr>
          <p:cNvSpPr txBox="1"/>
          <p:nvPr/>
        </p:nvSpPr>
        <p:spPr>
          <a:xfrm>
            <a:off x="5775718" y="1720840"/>
            <a:ext cx="2852738" cy="3108543"/>
          </a:xfrm>
          <a:prstGeom prst="rect">
            <a:avLst/>
          </a:prstGeom>
          <a:noFill/>
        </p:spPr>
        <p:txBody>
          <a:bodyPr wrap="square" rtlCol="0">
            <a:spAutoFit/>
          </a:bodyPr>
          <a:lstStyle/>
          <a:p>
            <a:pPr lvl="0">
              <a:buClrTx/>
            </a:pPr>
            <a:r>
              <a:rPr lang="en-US" altLang="en-US" sz="2800" b="1" i="1" dirty="0">
                <a:ln/>
                <a:solidFill>
                  <a:schemeClr val="accent4">
                    <a:lumMod val="75000"/>
                  </a:schemeClr>
                </a:solidFill>
                <a:highlight>
                  <a:srgbClr val="C0C0C0"/>
                </a:highlight>
                <a:latin typeface="Berlin Sans FB Demi" panose="020E0802020502020306" pitchFamily="34" charset="0"/>
              </a:rPr>
              <a:t>Customer Insights </a:t>
            </a:r>
          </a:p>
          <a:p>
            <a:pPr lvl="0">
              <a:buClrTx/>
              <a:buFont typeface="Wingdings" panose="05000000000000000000" pitchFamily="2" charset="2"/>
              <a:buChar char="Ø"/>
            </a:pPr>
            <a:endParaRPr lang="en-US" altLang="en-US" sz="2000" dirty="0">
              <a:ln/>
              <a:latin typeface="Arial" panose="020B0604020202020204" pitchFamily="34" charset="0"/>
            </a:endParaRPr>
          </a:p>
          <a:p>
            <a:pPr lvl="0">
              <a:buClrTx/>
            </a:pPr>
            <a:r>
              <a:rPr lang="en-US" altLang="en-US" sz="2000" dirty="0">
                <a:ln/>
                <a:solidFill>
                  <a:schemeClr val="bg1"/>
                </a:solidFill>
                <a:latin typeface="Arial" panose="020B0604020202020204" pitchFamily="34" charset="0"/>
              </a:rPr>
              <a:t>Study preferences by gender, size, and product line to target marketing more effectively.</a:t>
            </a:r>
            <a:endParaRPr lang="en-IN" sz="2000" dirty="0">
              <a:solidFill>
                <a:schemeClr val="bg1"/>
              </a:solidFill>
            </a:endParaRPr>
          </a:p>
          <a:p>
            <a:endParaRPr lang="en-IN" sz="2000" b="1" dirty="0">
              <a:solidFill>
                <a:schemeClr val="bg1"/>
              </a:solidFill>
            </a:endParaRPr>
          </a:p>
        </p:txBody>
      </p:sp>
      <p:sp>
        <p:nvSpPr>
          <p:cNvPr id="22" name="TextBox 21">
            <a:extLst>
              <a:ext uri="{FF2B5EF4-FFF2-40B4-BE49-F238E27FC236}">
                <a16:creationId xmlns:a16="http://schemas.microsoft.com/office/drawing/2014/main" id="{140C671F-4E61-FCD1-54E9-0E3544C1244C}"/>
              </a:ext>
            </a:extLst>
          </p:cNvPr>
          <p:cNvSpPr txBox="1"/>
          <p:nvPr/>
        </p:nvSpPr>
        <p:spPr>
          <a:xfrm>
            <a:off x="9295207" y="1730365"/>
            <a:ext cx="2552701" cy="2554545"/>
          </a:xfrm>
          <a:prstGeom prst="rect">
            <a:avLst/>
          </a:prstGeom>
          <a:noFill/>
        </p:spPr>
        <p:txBody>
          <a:bodyPr wrap="square" rtlCol="0">
            <a:spAutoFit/>
          </a:bodyPr>
          <a:lstStyle/>
          <a:p>
            <a:pPr lvl="0">
              <a:buClrTx/>
            </a:pPr>
            <a:r>
              <a:rPr lang="en-US" altLang="en-US" sz="2000" b="1" i="1" dirty="0">
                <a:ln/>
                <a:solidFill>
                  <a:schemeClr val="accent4">
                    <a:lumMod val="75000"/>
                  </a:schemeClr>
                </a:solidFill>
                <a:highlight>
                  <a:srgbClr val="C0C0C0"/>
                </a:highlight>
                <a:latin typeface="Berlin Sans FB Demi" panose="020E0802020502020306" pitchFamily="34" charset="0"/>
              </a:rPr>
              <a:t>Evaluate Profitability  </a:t>
            </a:r>
          </a:p>
          <a:p>
            <a:pPr lvl="0">
              <a:buClrTx/>
            </a:pPr>
            <a:endParaRPr lang="en-US" altLang="en-US" sz="2000" dirty="0">
              <a:ln/>
              <a:solidFill>
                <a:schemeClr val="bg1"/>
              </a:solidFill>
              <a:latin typeface="Aptos Display" panose="020B0004020202020204" pitchFamily="34" charset="0"/>
            </a:endParaRPr>
          </a:p>
          <a:p>
            <a:pPr lvl="0">
              <a:buClrTx/>
            </a:pPr>
            <a:r>
              <a:rPr lang="en-US" altLang="en-US" sz="2000" dirty="0">
                <a:ln/>
                <a:solidFill>
                  <a:schemeClr val="bg1"/>
                </a:solidFill>
                <a:latin typeface="Aptos Display" panose="020B0004020202020204" pitchFamily="34" charset="0"/>
              </a:rPr>
              <a:t>Analyze profit margins, revenue, and discounts to understand what drives profit or loss.</a:t>
            </a:r>
            <a:endParaRPr lang="en-IN" sz="2000" dirty="0">
              <a:solidFill>
                <a:schemeClr val="bg1"/>
              </a:solidFill>
              <a:latin typeface="Aptos Display" panose="020B0004020202020204" pitchFamily="34" charset="0"/>
            </a:endParaRPr>
          </a:p>
          <a:p>
            <a:endParaRPr lang="en-IN" sz="2000" b="1" dirty="0">
              <a:solidFill>
                <a:schemeClr val="bg1"/>
              </a:solidFill>
            </a:endParaRPr>
          </a:p>
        </p:txBody>
      </p:sp>
      <p:sp>
        <p:nvSpPr>
          <p:cNvPr id="24" name="TextBox 23">
            <a:extLst>
              <a:ext uri="{FF2B5EF4-FFF2-40B4-BE49-F238E27FC236}">
                <a16:creationId xmlns:a16="http://schemas.microsoft.com/office/drawing/2014/main" id="{CE5D9D5E-8533-3085-0193-6294C560803D}"/>
              </a:ext>
            </a:extLst>
          </p:cNvPr>
          <p:cNvSpPr txBox="1"/>
          <p:nvPr/>
        </p:nvSpPr>
        <p:spPr>
          <a:xfrm>
            <a:off x="4151114" y="28278"/>
            <a:ext cx="3680222" cy="584775"/>
          </a:xfrm>
          <a:prstGeom prst="rect">
            <a:avLst/>
          </a:prstGeom>
          <a:solidFill>
            <a:schemeClr val="accent5">
              <a:lumMod val="50000"/>
            </a:schemeClr>
          </a:solidFill>
        </p:spPr>
        <p:txBody>
          <a:bodyPr wrap="square" rtlCol="0">
            <a:spAutoFit/>
          </a:bodyPr>
          <a:lstStyle/>
          <a:p>
            <a:r>
              <a:rPr lang="en-IN" sz="3200" b="1" dirty="0">
                <a:solidFill>
                  <a:schemeClr val="bg1"/>
                </a:solidFill>
                <a:latin typeface="Engravers MT" panose="02090707080505020304" pitchFamily="18" charset="0"/>
              </a:rPr>
              <a:t>OBJECTIVES</a:t>
            </a:r>
          </a:p>
        </p:txBody>
      </p:sp>
    </p:spTree>
    <p:extLst>
      <p:ext uri="{BB962C8B-B14F-4D97-AF65-F5344CB8AC3E}">
        <p14:creationId xmlns:p14="http://schemas.microsoft.com/office/powerpoint/2010/main" val="1804734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0">
              <a:schemeClr val="tx2">
                <a:lumMod val="60000"/>
                <a:lumOff val="40000"/>
              </a:schemeClr>
            </a:gs>
            <a:gs pos="100000">
              <a:schemeClr val="accent1">
                <a:hueOff val="0"/>
                <a:satOff val="0"/>
                <a:lumOff val="0"/>
                <a:alphaOff val="0"/>
                <a:lumMod val="99000"/>
                <a:satMod val="120000"/>
                <a:shade val="78000"/>
              </a:schemeClr>
            </a:gs>
          </a:gsLst>
          <a:lin ang="5400000" scaled="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A68FE8A6-B031-FFB4-4299-22733F117FDB}"/>
              </a:ext>
            </a:extLst>
          </p:cNvPr>
          <p:cNvSpPr/>
          <p:nvPr/>
        </p:nvSpPr>
        <p:spPr>
          <a:xfrm>
            <a:off x="6467475" y="1183433"/>
            <a:ext cx="2321101" cy="2040780"/>
          </a:xfrm>
          <a:custGeom>
            <a:avLst/>
            <a:gdLst>
              <a:gd name="connsiteX0" fmla="*/ 0 w 2321101"/>
              <a:gd name="connsiteY0" fmla="*/ 0 h 2040780"/>
              <a:gd name="connsiteX1" fmla="*/ 190595 w 2321101"/>
              <a:gd name="connsiteY1" fmla="*/ 8486 h 2040780"/>
              <a:gd name="connsiteX2" fmla="*/ 2311831 w 2321101"/>
              <a:gd name="connsiteY2" fmla="*/ 1878914 h 2040780"/>
              <a:gd name="connsiteX3" fmla="*/ 2321101 w 2321101"/>
              <a:gd name="connsiteY3" fmla="*/ 2040780 h 2040780"/>
              <a:gd name="connsiteX4" fmla="*/ 1506030 w 2321101"/>
              <a:gd name="connsiteY4" fmla="*/ 2040780 h 2040780"/>
              <a:gd name="connsiteX5" fmla="*/ 0 w 2321101"/>
              <a:gd name="connsiteY5" fmla="*/ 523401 h 2040780"/>
              <a:gd name="connsiteX6" fmla="*/ 0 w 2321101"/>
              <a:gd name="connsiteY6" fmla="*/ 0 h 204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01" h="2040780">
                <a:moveTo>
                  <a:pt x="0" y="0"/>
                </a:moveTo>
                <a:lnTo>
                  <a:pt x="190595" y="8486"/>
                </a:lnTo>
                <a:cubicBezTo>
                  <a:pt x="1309063" y="108642"/>
                  <a:pt x="2198245" y="892690"/>
                  <a:pt x="2311831" y="1878914"/>
                </a:cubicBezTo>
                <a:lnTo>
                  <a:pt x="2321101" y="2040780"/>
                </a:lnTo>
                <a:lnTo>
                  <a:pt x="1506030" y="2040780"/>
                </a:lnTo>
                <a:lnTo>
                  <a:pt x="0" y="523401"/>
                </a:lnTo>
                <a:lnTo>
                  <a:pt x="0" y="0"/>
                </a:lnTo>
                <a:close/>
              </a:path>
            </a:pathLst>
          </a:cu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Free-form: Shape 14">
            <a:extLst>
              <a:ext uri="{FF2B5EF4-FFF2-40B4-BE49-F238E27FC236}">
                <a16:creationId xmlns:a16="http://schemas.microsoft.com/office/drawing/2014/main" id="{0B02F5AE-4B58-43ED-079F-1139C9FDE990}"/>
              </a:ext>
            </a:extLst>
          </p:cNvPr>
          <p:cNvSpPr/>
          <p:nvPr/>
        </p:nvSpPr>
        <p:spPr>
          <a:xfrm>
            <a:off x="4041600" y="1183433"/>
            <a:ext cx="2321100" cy="2040780"/>
          </a:xfrm>
          <a:custGeom>
            <a:avLst/>
            <a:gdLst>
              <a:gd name="connsiteX0" fmla="*/ 2321100 w 2321100"/>
              <a:gd name="connsiteY0" fmla="*/ 0 h 2040780"/>
              <a:gd name="connsiteX1" fmla="*/ 2321100 w 2321100"/>
              <a:gd name="connsiteY1" fmla="*/ 487781 h 2040780"/>
              <a:gd name="connsiteX2" fmla="*/ 756398 w 2321100"/>
              <a:gd name="connsiteY2" fmla="*/ 2040780 h 2040780"/>
              <a:gd name="connsiteX3" fmla="*/ 0 w 2321100"/>
              <a:gd name="connsiteY3" fmla="*/ 2040780 h 2040780"/>
              <a:gd name="connsiteX4" fmla="*/ 9270 w 2321100"/>
              <a:gd name="connsiteY4" fmla="*/ 1878914 h 2040780"/>
              <a:gd name="connsiteX5" fmla="*/ 2130506 w 2321100"/>
              <a:gd name="connsiteY5" fmla="*/ 8486 h 2040780"/>
              <a:gd name="connsiteX6" fmla="*/ 2321100 w 2321100"/>
              <a:gd name="connsiteY6" fmla="*/ 0 h 204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00" h="2040780">
                <a:moveTo>
                  <a:pt x="2321100" y="0"/>
                </a:moveTo>
                <a:lnTo>
                  <a:pt x="2321100" y="487781"/>
                </a:lnTo>
                <a:lnTo>
                  <a:pt x="756398" y="2040780"/>
                </a:lnTo>
                <a:lnTo>
                  <a:pt x="0" y="2040780"/>
                </a:lnTo>
                <a:lnTo>
                  <a:pt x="9270" y="1878914"/>
                </a:lnTo>
                <a:cubicBezTo>
                  <a:pt x="122856" y="892690"/>
                  <a:pt x="1012038" y="108642"/>
                  <a:pt x="2130506" y="8486"/>
                </a:cubicBezTo>
                <a:lnTo>
                  <a:pt x="2321100" y="0"/>
                </a:lnTo>
                <a:close/>
              </a:path>
            </a:pathLst>
          </a:cu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Free-form: Shape 8">
            <a:extLst>
              <a:ext uri="{FF2B5EF4-FFF2-40B4-BE49-F238E27FC236}">
                <a16:creationId xmlns:a16="http://schemas.microsoft.com/office/drawing/2014/main" id="{EF436DB4-D4A3-1C10-63F0-4F3D539CC3CF}"/>
              </a:ext>
            </a:extLst>
          </p:cNvPr>
          <p:cNvSpPr/>
          <p:nvPr/>
        </p:nvSpPr>
        <p:spPr>
          <a:xfrm>
            <a:off x="4041600" y="3328988"/>
            <a:ext cx="2321100" cy="2040780"/>
          </a:xfrm>
          <a:custGeom>
            <a:avLst/>
            <a:gdLst>
              <a:gd name="connsiteX0" fmla="*/ 0 w 2321100"/>
              <a:gd name="connsiteY0" fmla="*/ 0 h 2040780"/>
              <a:gd name="connsiteX1" fmla="*/ 815072 w 2321100"/>
              <a:gd name="connsiteY1" fmla="*/ 0 h 2040780"/>
              <a:gd name="connsiteX2" fmla="*/ 2321100 w 2321100"/>
              <a:gd name="connsiteY2" fmla="*/ 1517377 h 2040780"/>
              <a:gd name="connsiteX3" fmla="*/ 2321100 w 2321100"/>
              <a:gd name="connsiteY3" fmla="*/ 2040780 h 2040780"/>
              <a:gd name="connsiteX4" fmla="*/ 2130506 w 2321100"/>
              <a:gd name="connsiteY4" fmla="*/ 2032293 h 2040780"/>
              <a:gd name="connsiteX5" fmla="*/ 9270 w 2321100"/>
              <a:gd name="connsiteY5" fmla="*/ 161865 h 2040780"/>
              <a:gd name="connsiteX6" fmla="*/ 0 w 2321100"/>
              <a:gd name="connsiteY6" fmla="*/ 0 h 204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00" h="2040780">
                <a:moveTo>
                  <a:pt x="0" y="0"/>
                </a:moveTo>
                <a:lnTo>
                  <a:pt x="815072" y="0"/>
                </a:lnTo>
                <a:lnTo>
                  <a:pt x="2321100" y="1517377"/>
                </a:lnTo>
                <a:lnTo>
                  <a:pt x="2321100" y="2040780"/>
                </a:lnTo>
                <a:lnTo>
                  <a:pt x="2130506" y="2032293"/>
                </a:lnTo>
                <a:cubicBezTo>
                  <a:pt x="1012038" y="1932137"/>
                  <a:pt x="122856" y="1148089"/>
                  <a:pt x="9270" y="161865"/>
                </a:cubicBezTo>
                <a:lnTo>
                  <a:pt x="0" y="0"/>
                </a:lnTo>
                <a:close/>
              </a:path>
            </a:pathLst>
          </a:cu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B635D55F-19A7-0BBC-C6DA-97E2500DC558}"/>
              </a:ext>
            </a:extLst>
          </p:cNvPr>
          <p:cNvSpPr/>
          <p:nvPr/>
        </p:nvSpPr>
        <p:spPr>
          <a:xfrm>
            <a:off x="6467475" y="3328988"/>
            <a:ext cx="2321101" cy="2040780"/>
          </a:xfrm>
          <a:custGeom>
            <a:avLst/>
            <a:gdLst>
              <a:gd name="connsiteX0" fmla="*/ 1564703 w 2321101"/>
              <a:gd name="connsiteY0" fmla="*/ 0 h 2040780"/>
              <a:gd name="connsiteX1" fmla="*/ 2321101 w 2321101"/>
              <a:gd name="connsiteY1" fmla="*/ 0 h 2040780"/>
              <a:gd name="connsiteX2" fmla="*/ 2311831 w 2321101"/>
              <a:gd name="connsiteY2" fmla="*/ 161865 h 2040780"/>
              <a:gd name="connsiteX3" fmla="*/ 190595 w 2321101"/>
              <a:gd name="connsiteY3" fmla="*/ 2032293 h 2040780"/>
              <a:gd name="connsiteX4" fmla="*/ 0 w 2321101"/>
              <a:gd name="connsiteY4" fmla="*/ 2040780 h 2040780"/>
              <a:gd name="connsiteX5" fmla="*/ 0 w 2321101"/>
              <a:gd name="connsiteY5" fmla="*/ 1553000 h 2040780"/>
              <a:gd name="connsiteX6" fmla="*/ 1564703 w 2321101"/>
              <a:gd name="connsiteY6" fmla="*/ 0 h 204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01" h="2040780">
                <a:moveTo>
                  <a:pt x="1564703" y="0"/>
                </a:moveTo>
                <a:lnTo>
                  <a:pt x="2321101" y="0"/>
                </a:lnTo>
                <a:lnTo>
                  <a:pt x="2311831" y="161865"/>
                </a:lnTo>
                <a:cubicBezTo>
                  <a:pt x="2198245" y="1148089"/>
                  <a:pt x="1309063" y="1932137"/>
                  <a:pt x="190595" y="2032293"/>
                </a:cubicBezTo>
                <a:lnTo>
                  <a:pt x="0" y="2040780"/>
                </a:lnTo>
                <a:lnTo>
                  <a:pt x="0" y="1553000"/>
                </a:lnTo>
                <a:lnTo>
                  <a:pt x="1564703" y="0"/>
                </a:lnTo>
                <a:close/>
              </a:path>
            </a:pathLst>
          </a:cu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TextBox 27">
            <a:extLst>
              <a:ext uri="{FF2B5EF4-FFF2-40B4-BE49-F238E27FC236}">
                <a16:creationId xmlns:a16="http://schemas.microsoft.com/office/drawing/2014/main" id="{E277B1FA-4E31-B5CB-BA68-BBD0D5DD71C8}"/>
              </a:ext>
            </a:extLst>
          </p:cNvPr>
          <p:cNvSpPr txBox="1"/>
          <p:nvPr/>
        </p:nvSpPr>
        <p:spPr>
          <a:xfrm>
            <a:off x="2428875" y="161549"/>
            <a:ext cx="8572500" cy="646331"/>
          </a:xfrm>
          <a:prstGeom prst="rect">
            <a:avLst/>
          </a:prstGeom>
          <a:noFill/>
        </p:spPr>
        <p:txBody>
          <a:bodyPr wrap="square">
            <a:spAutoFit/>
          </a:bodyPr>
          <a:lstStyle/>
          <a:p>
            <a:r>
              <a:rPr lang="en-IN" sz="3600" dirty="0">
                <a:ln w="0"/>
                <a:effectLst>
                  <a:outerShdw blurRad="38100" dist="19050" dir="2700000" algn="tl" rotWithShape="0">
                    <a:schemeClr val="dk1">
                      <a:alpha val="40000"/>
                    </a:schemeClr>
                  </a:outerShdw>
                </a:effectLst>
                <a:latin typeface="Engravers MT" panose="02090707080505020304" pitchFamily="18" charset="0"/>
              </a:rPr>
              <a:t>CUSTOMER  PREFERENCEs</a:t>
            </a:r>
          </a:p>
        </p:txBody>
      </p:sp>
      <p:sp>
        <p:nvSpPr>
          <p:cNvPr id="30" name="TextBox 29">
            <a:extLst>
              <a:ext uri="{FF2B5EF4-FFF2-40B4-BE49-F238E27FC236}">
                <a16:creationId xmlns:a16="http://schemas.microsoft.com/office/drawing/2014/main" id="{BFF726A1-551C-43FC-5265-81136DA6E14A}"/>
              </a:ext>
            </a:extLst>
          </p:cNvPr>
          <p:cNvSpPr txBox="1"/>
          <p:nvPr/>
        </p:nvSpPr>
        <p:spPr>
          <a:xfrm>
            <a:off x="-180975" y="1425213"/>
            <a:ext cx="4476750" cy="1015663"/>
          </a:xfrm>
          <a:prstGeom prst="rect">
            <a:avLst/>
          </a:prstGeom>
          <a:noFill/>
        </p:spPr>
        <p:txBody>
          <a:bodyPr wrap="square">
            <a:spAutoFit/>
          </a:bodyPr>
          <a:lstStyle/>
          <a:p>
            <a:pPr marL="285750" indent="-285750" algn="ctr">
              <a:buFont typeface="Wingdings" panose="05000000000000000000" pitchFamily="2" charset="2"/>
              <a:buChar char="ü"/>
            </a:pPr>
            <a:r>
              <a:rPr lang="en-US" altLang="en-US" sz="2000" b="1" dirty="0">
                <a:solidFill>
                  <a:schemeClr val="tx1"/>
                </a:solidFill>
                <a:latin typeface="Arial" panose="020B0604020202020204" pitchFamily="34" charset="0"/>
              </a:rPr>
              <a:t>Brand Consciousness:</a:t>
            </a:r>
            <a:r>
              <a:rPr lang="en-US" altLang="en-US" sz="2000" dirty="0">
                <a:latin typeface="Arial" panose="020B0604020202020204" pitchFamily="34" charset="0"/>
              </a:rPr>
              <a:t> Consumers prefer well-known global brands for quality and status.</a:t>
            </a:r>
          </a:p>
        </p:txBody>
      </p:sp>
      <p:sp>
        <p:nvSpPr>
          <p:cNvPr id="32" name="TextBox 31">
            <a:extLst>
              <a:ext uri="{FF2B5EF4-FFF2-40B4-BE49-F238E27FC236}">
                <a16:creationId xmlns:a16="http://schemas.microsoft.com/office/drawing/2014/main" id="{8E51EA03-44DB-C3C1-E4AB-083AEE3E638A}"/>
              </a:ext>
            </a:extLst>
          </p:cNvPr>
          <p:cNvSpPr txBox="1"/>
          <p:nvPr/>
        </p:nvSpPr>
        <p:spPr>
          <a:xfrm>
            <a:off x="-61913" y="4349378"/>
            <a:ext cx="4600575" cy="1015663"/>
          </a:xfrm>
          <a:prstGeom prst="rect">
            <a:avLst/>
          </a:prstGeom>
          <a:noFill/>
        </p:spPr>
        <p:txBody>
          <a:bodyPr wrap="square">
            <a:spAutoFit/>
          </a:bodyPr>
          <a:lstStyle/>
          <a:p>
            <a:pPr marL="285750" indent="-285750" algn="ctr">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Comfort &amp; Performance: </a:t>
            </a:r>
            <a:r>
              <a:rPr kumimoji="0" lang="en-US" altLang="en-US" sz="2000" b="0" i="0" u="none" strike="noStrike" cap="none" normalizeH="0" baseline="0" dirty="0">
                <a:ln>
                  <a:noFill/>
                </a:ln>
                <a:effectLst/>
                <a:latin typeface="Arial" panose="020B0604020202020204" pitchFamily="34" charset="0"/>
              </a:rPr>
              <a:t>Customers value lightweight, durable, and comfortable products.</a:t>
            </a:r>
          </a:p>
        </p:txBody>
      </p:sp>
      <p:sp>
        <p:nvSpPr>
          <p:cNvPr id="34" name="TextBox 33">
            <a:extLst>
              <a:ext uri="{FF2B5EF4-FFF2-40B4-BE49-F238E27FC236}">
                <a16:creationId xmlns:a16="http://schemas.microsoft.com/office/drawing/2014/main" id="{DC7C6A1B-8AD5-FC32-A08D-B3E1AF4965A2}"/>
              </a:ext>
            </a:extLst>
          </p:cNvPr>
          <p:cNvSpPr txBox="1"/>
          <p:nvPr/>
        </p:nvSpPr>
        <p:spPr>
          <a:xfrm>
            <a:off x="8284371" y="1603658"/>
            <a:ext cx="3907629" cy="1323439"/>
          </a:xfrm>
          <a:prstGeom prst="rect">
            <a:avLst/>
          </a:prstGeom>
          <a:noFill/>
        </p:spPr>
        <p:txBody>
          <a:bodyPr wrap="square">
            <a:spAutoFit/>
          </a:bodyPr>
          <a:lstStyle/>
          <a:p>
            <a:pPr marL="285750" indent="-285750" algn="ctr">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Price Sensitivity: </a:t>
            </a:r>
            <a:r>
              <a:rPr kumimoji="0" lang="en-US" altLang="en-US" sz="2000" b="0" i="0" u="none" strike="noStrike" cap="none" normalizeH="0" baseline="0" dirty="0">
                <a:ln>
                  <a:noFill/>
                </a:ln>
                <a:effectLst/>
                <a:latin typeface="Arial" panose="020B0604020202020204" pitchFamily="34" charset="0"/>
              </a:rPr>
              <a:t>While some are willing to pay for premium products, many look for discounts.</a:t>
            </a:r>
          </a:p>
        </p:txBody>
      </p:sp>
      <p:sp>
        <p:nvSpPr>
          <p:cNvPr id="36" name="TextBox 35">
            <a:extLst>
              <a:ext uri="{FF2B5EF4-FFF2-40B4-BE49-F238E27FC236}">
                <a16:creationId xmlns:a16="http://schemas.microsoft.com/office/drawing/2014/main" id="{6CC3ECB6-D291-3170-00FE-6344E3C54C6F}"/>
              </a:ext>
            </a:extLst>
          </p:cNvPr>
          <p:cNvSpPr txBox="1"/>
          <p:nvPr/>
        </p:nvSpPr>
        <p:spPr>
          <a:xfrm>
            <a:off x="8036719" y="4637623"/>
            <a:ext cx="4221956" cy="1015663"/>
          </a:xfrm>
          <a:prstGeom prst="rect">
            <a:avLst/>
          </a:prstGeom>
          <a:noFill/>
        </p:spPr>
        <p:txBody>
          <a:bodyPr wrap="square">
            <a:spAutoFit/>
          </a:bodyPr>
          <a:lstStyle/>
          <a:p>
            <a:pPr marL="285750" indent="-285750" algn="ctr">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Style &amp; Design: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effectLst/>
                <a:latin typeface="Arial" panose="020B0604020202020204" pitchFamily="34" charset="0"/>
              </a:rPr>
              <a:t>Bold colo</a:t>
            </a:r>
            <a:r>
              <a:rPr lang="en-US" altLang="en-US" sz="2000" dirty="0">
                <a:latin typeface="Arial" panose="020B0604020202020204" pitchFamily="34" charset="0"/>
              </a:rPr>
              <a:t>rs</a:t>
            </a:r>
            <a:r>
              <a:rPr kumimoji="0" lang="en-US" altLang="en-US" sz="2000" b="0" i="0" u="none" strike="noStrike" cap="none" normalizeH="0" baseline="0" dirty="0">
                <a:ln>
                  <a:noFill/>
                </a:ln>
                <a:effectLst/>
                <a:latin typeface="Arial" panose="020B0604020202020204" pitchFamily="34" charset="0"/>
              </a:rPr>
              <a:t>, trendy designs, and limited editions attract young buyers.</a:t>
            </a:r>
          </a:p>
        </p:txBody>
      </p:sp>
    </p:spTree>
    <p:extLst>
      <p:ext uri="{BB962C8B-B14F-4D97-AF65-F5344CB8AC3E}">
        <p14:creationId xmlns:p14="http://schemas.microsoft.com/office/powerpoint/2010/main" val="11450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9" grpId="0" animBg="1"/>
      <p:bldP spid="7" grpId="0" animBg="1"/>
      <p:bldP spid="28" grpId="0"/>
      <p:bldP spid="30" grpId="0"/>
      <p:bldP spid="32" grpId="0"/>
      <p:bldP spid="34"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E094D8F-A0F3-8070-AAD3-151FA6A11AAC}"/>
              </a:ext>
            </a:extLst>
          </p:cNvPr>
          <p:cNvGraphicFramePr>
            <a:graphicFrameLocks noGrp="1"/>
          </p:cNvGraphicFramePr>
          <p:nvPr>
            <p:extLst>
              <p:ext uri="{D42A27DB-BD31-4B8C-83A1-F6EECF244321}">
                <p14:modId xmlns:p14="http://schemas.microsoft.com/office/powerpoint/2010/main" val="2158776376"/>
              </p:ext>
            </p:extLst>
          </p:nvPr>
        </p:nvGraphicFramePr>
        <p:xfrm>
          <a:off x="325120" y="1066800"/>
          <a:ext cx="11506200" cy="5445762"/>
        </p:xfrm>
        <a:graphic>
          <a:graphicData uri="http://schemas.openxmlformats.org/drawingml/2006/table">
            <a:tbl>
              <a:tblPr firstRow="1" bandRow="1">
                <a:tableStyleId>{5C22544A-7EE6-4342-B048-85BDC9FD1C3A}</a:tableStyleId>
              </a:tblPr>
              <a:tblGrid>
                <a:gridCol w="2865120">
                  <a:extLst>
                    <a:ext uri="{9D8B030D-6E8A-4147-A177-3AD203B41FA5}">
                      <a16:colId xmlns:a16="http://schemas.microsoft.com/office/drawing/2014/main" val="3629515302"/>
                    </a:ext>
                  </a:extLst>
                </a:gridCol>
                <a:gridCol w="2880360">
                  <a:extLst>
                    <a:ext uri="{9D8B030D-6E8A-4147-A177-3AD203B41FA5}">
                      <a16:colId xmlns:a16="http://schemas.microsoft.com/office/drawing/2014/main" val="3565056582"/>
                    </a:ext>
                  </a:extLst>
                </a:gridCol>
                <a:gridCol w="2880360">
                  <a:extLst>
                    <a:ext uri="{9D8B030D-6E8A-4147-A177-3AD203B41FA5}">
                      <a16:colId xmlns:a16="http://schemas.microsoft.com/office/drawing/2014/main" val="3659055602"/>
                    </a:ext>
                  </a:extLst>
                </a:gridCol>
                <a:gridCol w="2880360">
                  <a:extLst>
                    <a:ext uri="{9D8B030D-6E8A-4147-A177-3AD203B41FA5}">
                      <a16:colId xmlns:a16="http://schemas.microsoft.com/office/drawing/2014/main" val="627884422"/>
                    </a:ext>
                  </a:extLst>
                </a:gridCol>
              </a:tblGrid>
              <a:tr h="777966">
                <a:tc>
                  <a:txBody>
                    <a:bodyPr/>
                    <a:lstStyle/>
                    <a:p>
                      <a:pPr algn="ctr"/>
                      <a:r>
                        <a:rPr lang="en-GB" sz="2400" b="1" dirty="0">
                          <a:latin typeface="Aptos Display" panose="020B0004020202020204" pitchFamily="34" charset="0"/>
                          <a:cs typeface="Arial" panose="020B0604020202020204" pitchFamily="34" charset="0"/>
                        </a:rPr>
                        <a:t>Order ID</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latin typeface="Aptos Display" panose="020B0004020202020204" pitchFamily="34" charset="0"/>
                          <a:cs typeface="Arial" panose="020B0604020202020204" pitchFamily="34" charset="0"/>
                        </a:rPr>
                        <a:t>Gender Category</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latin typeface="Aptos Display" panose="020B0004020202020204" pitchFamily="34" charset="0"/>
                          <a:cs typeface="Arial" panose="020B0604020202020204" pitchFamily="34" charset="0"/>
                        </a:rPr>
                        <a:t>Product Line</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latin typeface="Aptos Display" panose="020B0004020202020204" pitchFamily="34" charset="0"/>
                          <a:cs typeface="Arial" panose="020B0604020202020204" pitchFamily="34" charset="0"/>
                        </a:rPr>
                        <a:t>Product Name</a:t>
                      </a:r>
                    </a:p>
                  </a:txBody>
                  <a:tcPr anchor="ctr">
                    <a:solidFill>
                      <a:schemeClr val="tx1"/>
                    </a:solidFill>
                  </a:tcPr>
                </a:tc>
                <a:extLst>
                  <a:ext uri="{0D108BD9-81ED-4DB2-BD59-A6C34878D82A}">
                    <a16:rowId xmlns:a16="http://schemas.microsoft.com/office/drawing/2014/main" val="4187485159"/>
                  </a:ext>
                </a:extLst>
              </a:tr>
              <a:tr h="777966">
                <a:tc>
                  <a:txBody>
                    <a:bodyPr/>
                    <a:lstStyle/>
                    <a:p>
                      <a:r>
                        <a:rPr lang="en-GB" sz="2400" b="1" dirty="0">
                          <a:solidFill>
                            <a:schemeClr val="bg1"/>
                          </a:solidFill>
                          <a:latin typeface="+mn-lt"/>
                        </a:rPr>
                        <a:t>2000</a:t>
                      </a:r>
                    </a:p>
                  </a:txBody>
                  <a:tcPr anchor="ctr">
                    <a:solidFill>
                      <a:schemeClr val="tx2"/>
                    </a:solidFill>
                  </a:tcPr>
                </a:tc>
                <a:tc>
                  <a:txBody>
                    <a:bodyPr/>
                    <a:lstStyle/>
                    <a:p>
                      <a:r>
                        <a:rPr lang="en-GB" sz="2400" b="1" dirty="0">
                          <a:solidFill>
                            <a:schemeClr val="bg1"/>
                          </a:solidFill>
                          <a:latin typeface="+mn-lt"/>
                        </a:rPr>
                        <a:t>Kids</a:t>
                      </a:r>
                    </a:p>
                  </a:txBody>
                  <a:tcPr anchor="ctr">
                    <a:solidFill>
                      <a:schemeClr val="tx2"/>
                    </a:solidFill>
                  </a:tcPr>
                </a:tc>
                <a:tc>
                  <a:txBody>
                    <a:bodyPr/>
                    <a:lstStyle/>
                    <a:p>
                      <a:r>
                        <a:rPr lang="en-GB" sz="2400" b="1" dirty="0">
                          <a:solidFill>
                            <a:schemeClr val="bg1"/>
                          </a:solidFill>
                          <a:latin typeface="+mn-lt"/>
                        </a:rPr>
                        <a:t>Training</a:t>
                      </a:r>
                    </a:p>
                  </a:txBody>
                  <a:tcPr anchor="ctr">
                    <a:solidFill>
                      <a:schemeClr val="tx2"/>
                    </a:solidFill>
                  </a:tcPr>
                </a:tc>
                <a:tc>
                  <a:txBody>
                    <a:bodyPr/>
                    <a:lstStyle/>
                    <a:p>
                      <a:r>
                        <a:rPr lang="en-GB" sz="2400" b="1" dirty="0">
                          <a:solidFill>
                            <a:schemeClr val="bg1"/>
                          </a:solidFill>
                          <a:latin typeface="+mn-lt"/>
                        </a:rPr>
                        <a:t>Super rep  Go</a:t>
                      </a:r>
                    </a:p>
                  </a:txBody>
                  <a:tcPr anchor="ctr">
                    <a:solidFill>
                      <a:schemeClr val="tx2"/>
                    </a:solidFill>
                  </a:tcPr>
                </a:tc>
                <a:extLst>
                  <a:ext uri="{0D108BD9-81ED-4DB2-BD59-A6C34878D82A}">
                    <a16:rowId xmlns:a16="http://schemas.microsoft.com/office/drawing/2014/main" val="2477151026"/>
                  </a:ext>
                </a:extLst>
              </a:tr>
              <a:tr h="777966">
                <a:tc>
                  <a:txBody>
                    <a:bodyPr/>
                    <a:lstStyle/>
                    <a:p>
                      <a:r>
                        <a:rPr lang="en-GB" sz="2400" b="1" dirty="0">
                          <a:solidFill>
                            <a:schemeClr val="bg1"/>
                          </a:solidFill>
                          <a:latin typeface="+mn-lt"/>
                        </a:rPr>
                        <a:t>2001</a:t>
                      </a:r>
                    </a:p>
                  </a:txBody>
                  <a:tcPr anchor="ctr">
                    <a:solidFill>
                      <a:schemeClr val="accent5">
                        <a:lumMod val="50000"/>
                      </a:schemeClr>
                    </a:solidFill>
                  </a:tcPr>
                </a:tc>
                <a:tc>
                  <a:txBody>
                    <a:bodyPr/>
                    <a:lstStyle/>
                    <a:p>
                      <a:r>
                        <a:rPr lang="en-GB" sz="2400" b="1" dirty="0">
                          <a:solidFill>
                            <a:schemeClr val="bg1"/>
                          </a:solidFill>
                          <a:latin typeface="+mn-lt"/>
                        </a:rPr>
                        <a:t>Women</a:t>
                      </a:r>
                    </a:p>
                  </a:txBody>
                  <a:tcPr anchor="ctr">
                    <a:solidFill>
                      <a:schemeClr val="accent5">
                        <a:lumMod val="50000"/>
                      </a:schemeClr>
                    </a:solidFill>
                  </a:tcPr>
                </a:tc>
                <a:tc>
                  <a:txBody>
                    <a:bodyPr/>
                    <a:lstStyle/>
                    <a:p>
                      <a:r>
                        <a:rPr lang="en-GB" sz="2400" b="1" dirty="0">
                          <a:solidFill>
                            <a:schemeClr val="bg1"/>
                          </a:solidFill>
                          <a:latin typeface="+mn-lt"/>
                        </a:rPr>
                        <a:t>Soccer</a:t>
                      </a:r>
                    </a:p>
                  </a:txBody>
                  <a:tcPr anchor="ctr">
                    <a:solidFill>
                      <a:schemeClr val="accent5">
                        <a:lumMod val="50000"/>
                      </a:schemeClr>
                    </a:solidFill>
                  </a:tcPr>
                </a:tc>
                <a:tc>
                  <a:txBody>
                    <a:bodyPr/>
                    <a:lstStyle/>
                    <a:p>
                      <a:r>
                        <a:rPr lang="en-GB" sz="2400" b="1" dirty="0">
                          <a:solidFill>
                            <a:schemeClr val="bg1"/>
                          </a:solidFill>
                          <a:latin typeface="+mn-lt"/>
                        </a:rPr>
                        <a:t> TL</a:t>
                      </a:r>
                    </a:p>
                  </a:txBody>
                  <a:tcPr anchor="ctr">
                    <a:solidFill>
                      <a:schemeClr val="accent5">
                        <a:lumMod val="50000"/>
                      </a:schemeClr>
                    </a:solidFill>
                  </a:tcPr>
                </a:tc>
                <a:extLst>
                  <a:ext uri="{0D108BD9-81ED-4DB2-BD59-A6C34878D82A}">
                    <a16:rowId xmlns:a16="http://schemas.microsoft.com/office/drawing/2014/main" val="2853524649"/>
                  </a:ext>
                </a:extLst>
              </a:tr>
              <a:tr h="777966">
                <a:tc>
                  <a:txBody>
                    <a:bodyPr/>
                    <a:lstStyle/>
                    <a:p>
                      <a:r>
                        <a:rPr lang="en-GB" sz="2400" b="1" dirty="0">
                          <a:solidFill>
                            <a:schemeClr val="bg1"/>
                          </a:solidFill>
                          <a:latin typeface="+mn-lt"/>
                        </a:rPr>
                        <a:t>2002</a:t>
                      </a:r>
                    </a:p>
                  </a:txBody>
                  <a:tcPr anchor="ctr">
                    <a:solidFill>
                      <a:schemeClr val="tx2"/>
                    </a:solidFill>
                  </a:tcPr>
                </a:tc>
                <a:tc>
                  <a:txBody>
                    <a:bodyPr/>
                    <a:lstStyle/>
                    <a:p>
                      <a:r>
                        <a:rPr lang="en-GB" sz="2400" b="1" dirty="0">
                          <a:solidFill>
                            <a:schemeClr val="bg1"/>
                          </a:solidFill>
                          <a:latin typeface="+mn-lt"/>
                        </a:rPr>
                        <a:t>Women</a:t>
                      </a:r>
                    </a:p>
                  </a:txBody>
                  <a:tcPr anchor="ctr">
                    <a:solidFill>
                      <a:schemeClr val="tx2"/>
                    </a:solidFill>
                  </a:tcPr>
                </a:tc>
                <a:tc>
                  <a:txBody>
                    <a:bodyPr/>
                    <a:lstStyle/>
                    <a:p>
                      <a:r>
                        <a:rPr lang="en-GB" sz="2400" b="1" dirty="0">
                          <a:solidFill>
                            <a:schemeClr val="bg1"/>
                          </a:solidFill>
                          <a:latin typeface="+mn-lt"/>
                        </a:rPr>
                        <a:t>Soccer</a:t>
                      </a:r>
                    </a:p>
                  </a:txBody>
                  <a:tcPr anchor="ctr">
                    <a:solidFill>
                      <a:schemeClr val="tx2"/>
                    </a:solidFill>
                  </a:tcPr>
                </a:tc>
                <a:tc>
                  <a:txBody>
                    <a:bodyPr/>
                    <a:lstStyle/>
                    <a:p>
                      <a:r>
                        <a:rPr lang="en-GB" sz="2400" b="1" dirty="0">
                          <a:solidFill>
                            <a:schemeClr val="bg1"/>
                          </a:solidFill>
                          <a:latin typeface="+mn-lt"/>
                        </a:rPr>
                        <a:t>Premier III</a:t>
                      </a:r>
                    </a:p>
                  </a:txBody>
                  <a:tcPr anchor="ctr">
                    <a:solidFill>
                      <a:schemeClr val="tx2"/>
                    </a:solidFill>
                  </a:tcPr>
                </a:tc>
                <a:extLst>
                  <a:ext uri="{0D108BD9-81ED-4DB2-BD59-A6C34878D82A}">
                    <a16:rowId xmlns:a16="http://schemas.microsoft.com/office/drawing/2014/main" val="2277122712"/>
                  </a:ext>
                </a:extLst>
              </a:tr>
              <a:tr h="777966">
                <a:tc>
                  <a:txBody>
                    <a:bodyPr/>
                    <a:lstStyle/>
                    <a:p>
                      <a:r>
                        <a:rPr lang="en-GB" sz="2400" b="1" dirty="0">
                          <a:solidFill>
                            <a:schemeClr val="bg1"/>
                          </a:solidFill>
                          <a:latin typeface="+mn-lt"/>
                        </a:rPr>
                        <a:t>2003</a:t>
                      </a:r>
                    </a:p>
                  </a:txBody>
                  <a:tcPr anchor="ctr">
                    <a:solidFill>
                      <a:schemeClr val="accent5">
                        <a:lumMod val="50000"/>
                      </a:schemeClr>
                    </a:solidFill>
                  </a:tcPr>
                </a:tc>
                <a:tc>
                  <a:txBody>
                    <a:bodyPr/>
                    <a:lstStyle/>
                    <a:p>
                      <a:r>
                        <a:rPr lang="en-GB" sz="2400" b="1" dirty="0">
                          <a:solidFill>
                            <a:schemeClr val="bg1"/>
                          </a:solidFill>
                          <a:latin typeface="+mn-lt"/>
                        </a:rPr>
                        <a:t>Kids</a:t>
                      </a:r>
                    </a:p>
                  </a:txBody>
                  <a:tcPr anchor="ctr">
                    <a:solidFill>
                      <a:schemeClr val="accent5">
                        <a:lumMod val="50000"/>
                      </a:schemeClr>
                    </a:solidFill>
                  </a:tcPr>
                </a:tc>
                <a:tc>
                  <a:txBody>
                    <a:bodyPr/>
                    <a:lstStyle/>
                    <a:p>
                      <a:r>
                        <a:rPr lang="en-GB" sz="2400" b="1" dirty="0">
                          <a:solidFill>
                            <a:schemeClr val="bg1"/>
                          </a:solidFill>
                          <a:latin typeface="+mn-lt"/>
                        </a:rPr>
                        <a:t>Lifestyle</a:t>
                      </a:r>
                    </a:p>
                  </a:txBody>
                  <a:tcPr anchor="ctr">
                    <a:solidFill>
                      <a:schemeClr val="accent5">
                        <a:lumMod val="50000"/>
                      </a:schemeClr>
                    </a:solidFill>
                  </a:tcPr>
                </a:tc>
                <a:tc>
                  <a:txBody>
                    <a:bodyPr/>
                    <a:lstStyle/>
                    <a:p>
                      <a:r>
                        <a:rPr lang="en-GB" sz="2400" b="1" dirty="0">
                          <a:solidFill>
                            <a:schemeClr val="bg1"/>
                          </a:solidFill>
                          <a:latin typeface="+mn-lt"/>
                        </a:rPr>
                        <a:t>Blazer Mid</a:t>
                      </a:r>
                    </a:p>
                  </a:txBody>
                  <a:tcPr anchor="ctr">
                    <a:solidFill>
                      <a:schemeClr val="accent5">
                        <a:lumMod val="50000"/>
                      </a:schemeClr>
                    </a:solidFill>
                  </a:tcPr>
                </a:tc>
                <a:extLst>
                  <a:ext uri="{0D108BD9-81ED-4DB2-BD59-A6C34878D82A}">
                    <a16:rowId xmlns:a16="http://schemas.microsoft.com/office/drawing/2014/main" val="1395370658"/>
                  </a:ext>
                </a:extLst>
              </a:tr>
              <a:tr h="777966">
                <a:tc>
                  <a:txBody>
                    <a:bodyPr/>
                    <a:lstStyle/>
                    <a:p>
                      <a:r>
                        <a:rPr lang="en-GB" sz="2400" b="1" dirty="0">
                          <a:solidFill>
                            <a:schemeClr val="bg1"/>
                          </a:solidFill>
                          <a:latin typeface="+mn-lt"/>
                        </a:rPr>
                        <a:t>2004</a:t>
                      </a:r>
                    </a:p>
                  </a:txBody>
                  <a:tcPr anchor="ctr">
                    <a:solidFill>
                      <a:schemeClr val="tx2"/>
                    </a:solidFill>
                  </a:tcPr>
                </a:tc>
                <a:tc>
                  <a:txBody>
                    <a:bodyPr/>
                    <a:lstStyle/>
                    <a:p>
                      <a:r>
                        <a:rPr lang="en-GB" sz="2400" b="1" dirty="0">
                          <a:solidFill>
                            <a:schemeClr val="bg1"/>
                          </a:solidFill>
                          <a:latin typeface="+mn-lt"/>
                        </a:rPr>
                        <a:t>Kids</a:t>
                      </a:r>
                    </a:p>
                  </a:txBody>
                  <a:tcPr anchor="ctr">
                    <a:solidFill>
                      <a:schemeClr val="tx2"/>
                    </a:solidFill>
                  </a:tcPr>
                </a:tc>
                <a:tc>
                  <a:txBody>
                    <a:bodyPr/>
                    <a:lstStyle/>
                    <a:p>
                      <a:r>
                        <a:rPr lang="en-GB" sz="2400" b="1" dirty="0">
                          <a:solidFill>
                            <a:schemeClr val="bg1"/>
                          </a:solidFill>
                          <a:latin typeface="+mn-lt"/>
                        </a:rPr>
                        <a:t>Running</a:t>
                      </a:r>
                    </a:p>
                  </a:txBody>
                  <a:tcPr anchor="ctr">
                    <a:solidFill>
                      <a:schemeClr val="tx2"/>
                    </a:solidFill>
                  </a:tcPr>
                </a:tc>
                <a:tc>
                  <a:txBody>
                    <a:bodyPr/>
                    <a:lstStyle/>
                    <a:p>
                      <a:r>
                        <a:rPr lang="en-GB" sz="2400" b="1" dirty="0">
                          <a:solidFill>
                            <a:schemeClr val="bg1"/>
                          </a:solidFill>
                          <a:latin typeface="+mn-lt"/>
                        </a:rPr>
                        <a:t>React Infinity</a:t>
                      </a:r>
                    </a:p>
                  </a:txBody>
                  <a:tcPr anchor="ctr">
                    <a:solidFill>
                      <a:schemeClr val="tx2"/>
                    </a:solidFill>
                  </a:tcPr>
                </a:tc>
                <a:extLst>
                  <a:ext uri="{0D108BD9-81ED-4DB2-BD59-A6C34878D82A}">
                    <a16:rowId xmlns:a16="http://schemas.microsoft.com/office/drawing/2014/main" val="2691001754"/>
                  </a:ext>
                </a:extLst>
              </a:tr>
              <a:tr h="777966">
                <a:tc>
                  <a:txBody>
                    <a:bodyPr/>
                    <a:lstStyle/>
                    <a:p>
                      <a:r>
                        <a:rPr lang="en-GB" sz="2400" b="1" dirty="0">
                          <a:solidFill>
                            <a:schemeClr val="bg1"/>
                          </a:solidFill>
                          <a:latin typeface="+mn-lt"/>
                        </a:rPr>
                        <a:t>2005</a:t>
                      </a:r>
                    </a:p>
                  </a:txBody>
                  <a:tcPr anchor="ctr">
                    <a:solidFill>
                      <a:schemeClr val="accent5">
                        <a:lumMod val="50000"/>
                      </a:schemeClr>
                    </a:solidFill>
                  </a:tcPr>
                </a:tc>
                <a:tc>
                  <a:txBody>
                    <a:bodyPr/>
                    <a:lstStyle/>
                    <a:p>
                      <a:r>
                        <a:rPr lang="en-GB" sz="2400" b="1" dirty="0">
                          <a:solidFill>
                            <a:schemeClr val="bg1"/>
                          </a:solidFill>
                          <a:latin typeface="+mn-lt"/>
                        </a:rPr>
                        <a:t>Women</a:t>
                      </a:r>
                    </a:p>
                  </a:txBody>
                  <a:tcPr anchor="ctr">
                    <a:solidFill>
                      <a:schemeClr val="accent5">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schemeClr val="bg1"/>
                          </a:solidFill>
                          <a:latin typeface="+mn-lt"/>
                        </a:rPr>
                        <a:t>Training</a:t>
                      </a:r>
                    </a:p>
                  </a:txBody>
                  <a:tcPr anchor="ctr">
                    <a:solidFill>
                      <a:schemeClr val="accent5">
                        <a:lumMod val="50000"/>
                      </a:schemeClr>
                    </a:solidFill>
                  </a:tcPr>
                </a:tc>
                <a:tc>
                  <a:txBody>
                    <a:bodyPr/>
                    <a:lstStyle/>
                    <a:p>
                      <a:r>
                        <a:rPr lang="en-GB" sz="2400" b="1" dirty="0">
                          <a:solidFill>
                            <a:schemeClr val="bg1"/>
                          </a:solidFill>
                          <a:latin typeface="+mn-lt"/>
                        </a:rPr>
                        <a:t>Flex Trainer</a:t>
                      </a:r>
                    </a:p>
                  </a:txBody>
                  <a:tcPr anchor="ctr">
                    <a:solidFill>
                      <a:schemeClr val="accent5">
                        <a:lumMod val="50000"/>
                      </a:schemeClr>
                    </a:solidFill>
                  </a:tcPr>
                </a:tc>
                <a:extLst>
                  <a:ext uri="{0D108BD9-81ED-4DB2-BD59-A6C34878D82A}">
                    <a16:rowId xmlns:a16="http://schemas.microsoft.com/office/drawing/2014/main" val="4210653718"/>
                  </a:ext>
                </a:extLst>
              </a:tr>
            </a:tbl>
          </a:graphicData>
        </a:graphic>
      </p:graphicFrame>
      <p:sp>
        <p:nvSpPr>
          <p:cNvPr id="5" name="TextBox 4">
            <a:extLst>
              <a:ext uri="{FF2B5EF4-FFF2-40B4-BE49-F238E27FC236}">
                <a16:creationId xmlns:a16="http://schemas.microsoft.com/office/drawing/2014/main" id="{48C9718F-0A2E-31C5-D329-2A10A199FD4F}"/>
              </a:ext>
            </a:extLst>
          </p:cNvPr>
          <p:cNvSpPr txBox="1"/>
          <p:nvPr/>
        </p:nvSpPr>
        <p:spPr>
          <a:xfrm>
            <a:off x="4846320" y="91438"/>
            <a:ext cx="3525520" cy="707886"/>
          </a:xfrm>
          <a:prstGeom prst="rect">
            <a:avLst/>
          </a:prstGeom>
          <a:noFill/>
        </p:spPr>
        <p:txBody>
          <a:bodyPr wrap="square" rtlCol="0">
            <a:spAutoFit/>
          </a:bodyPr>
          <a:lstStyle/>
          <a:p>
            <a:r>
              <a:rPr lang="en-IN" sz="4000" b="1" dirty="0">
                <a:solidFill>
                  <a:schemeClr val="bg1">
                    <a:lumMod val="85000"/>
                  </a:schemeClr>
                </a:solidFill>
                <a:effectLst>
                  <a:glow rad="63500">
                    <a:schemeClr val="accent3">
                      <a:satMod val="175000"/>
                      <a:alpha val="40000"/>
                    </a:schemeClr>
                  </a:glow>
                </a:effectLst>
                <a:latin typeface="Engravers MT" panose="02090707080505020304" pitchFamily="18" charset="0"/>
              </a:rPr>
              <a:t>DATASET</a:t>
            </a:r>
          </a:p>
        </p:txBody>
      </p:sp>
    </p:spTree>
    <p:extLst>
      <p:ext uri="{BB962C8B-B14F-4D97-AF65-F5344CB8AC3E}">
        <p14:creationId xmlns:p14="http://schemas.microsoft.com/office/powerpoint/2010/main" val="62725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D74B3B-0B6F-408E-355F-6FE64FB2F55D}"/>
              </a:ext>
            </a:extLst>
          </p:cNvPr>
          <p:cNvSpPr txBox="1"/>
          <p:nvPr/>
        </p:nvSpPr>
        <p:spPr>
          <a:xfrm>
            <a:off x="4295775" y="180975"/>
            <a:ext cx="3733800" cy="584775"/>
          </a:xfrm>
          <a:prstGeom prst="rect">
            <a:avLst/>
          </a:prstGeom>
          <a:noFill/>
        </p:spPr>
        <p:txBody>
          <a:bodyPr wrap="square" rtlCol="0">
            <a:spAutoFit/>
          </a:bodyPr>
          <a:lstStyle/>
          <a:p>
            <a:r>
              <a:rPr lang="en-IN" sz="3200" b="1" spc="50" dirty="0">
                <a:ln w="0"/>
                <a:solidFill>
                  <a:schemeClr val="bg2"/>
                </a:solidFill>
                <a:effectLst>
                  <a:innerShdw blurRad="63500" dist="50800" dir="13500000">
                    <a:srgbClr val="000000">
                      <a:alpha val="50000"/>
                    </a:srgbClr>
                  </a:innerShdw>
                </a:effectLst>
                <a:latin typeface="Engravers MT" panose="02090707080505020304" pitchFamily="18" charset="0"/>
              </a:rPr>
              <a:t>FINDINGS</a:t>
            </a:r>
          </a:p>
        </p:txBody>
      </p:sp>
      <p:sp>
        <p:nvSpPr>
          <p:cNvPr id="7" name="TextBox 6">
            <a:extLst>
              <a:ext uri="{FF2B5EF4-FFF2-40B4-BE49-F238E27FC236}">
                <a16:creationId xmlns:a16="http://schemas.microsoft.com/office/drawing/2014/main" id="{41E9F59A-DD1B-369D-4B1F-493AE1795A4B}"/>
              </a:ext>
            </a:extLst>
          </p:cNvPr>
          <p:cNvSpPr txBox="1"/>
          <p:nvPr/>
        </p:nvSpPr>
        <p:spPr>
          <a:xfrm>
            <a:off x="104774" y="1143000"/>
            <a:ext cx="9182101" cy="2585323"/>
          </a:xfrm>
          <a:prstGeom prst="rect">
            <a:avLst/>
          </a:prstGeom>
          <a:noFill/>
        </p:spPr>
        <p:txBody>
          <a:bodyPr wrap="square" rtlCol="0">
            <a:spAutoFit/>
          </a:bodyPr>
          <a:lstStyle/>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endParaRPr lang="en-US" dirty="0">
              <a:solidFill>
                <a:schemeClr val="bg1"/>
              </a:solidFill>
            </a:endParaRPr>
          </a:p>
          <a:p>
            <a:pPr>
              <a:buClr>
                <a:schemeClr val="bg1"/>
              </a:buClr>
            </a:pPr>
            <a:endParaRPr lang="en-US" dirty="0">
              <a:solidFill>
                <a:schemeClr val="bg1"/>
              </a:solidFill>
            </a:endParaRPr>
          </a:p>
          <a:p>
            <a:endParaRPr lang="en-IN" dirty="0"/>
          </a:p>
        </p:txBody>
      </p:sp>
      <p:sp>
        <p:nvSpPr>
          <p:cNvPr id="12" name="TextBox 11">
            <a:extLst>
              <a:ext uri="{FF2B5EF4-FFF2-40B4-BE49-F238E27FC236}">
                <a16:creationId xmlns:a16="http://schemas.microsoft.com/office/drawing/2014/main" id="{16312F7F-4528-0A96-4FA3-9FEAA7F5C2EE}"/>
              </a:ext>
            </a:extLst>
          </p:cNvPr>
          <p:cNvSpPr txBox="1"/>
          <p:nvPr/>
        </p:nvSpPr>
        <p:spPr>
          <a:xfrm>
            <a:off x="238124" y="1638300"/>
            <a:ext cx="10458451" cy="369332"/>
          </a:xfrm>
          <a:prstGeom prst="rect">
            <a:avLst/>
          </a:prstGeom>
          <a:noFill/>
        </p:spPr>
        <p:txBody>
          <a:bodyPr wrap="square" rtlCol="0">
            <a:spAutoFit/>
          </a:bodyPr>
          <a:lstStyle/>
          <a:p>
            <a:endParaRPr lang="en-IN" dirty="0">
              <a:solidFill>
                <a:schemeClr val="bg1"/>
              </a:solidFill>
            </a:endParaRPr>
          </a:p>
        </p:txBody>
      </p:sp>
      <p:sp>
        <p:nvSpPr>
          <p:cNvPr id="13" name="TextBox 12">
            <a:extLst>
              <a:ext uri="{FF2B5EF4-FFF2-40B4-BE49-F238E27FC236}">
                <a16:creationId xmlns:a16="http://schemas.microsoft.com/office/drawing/2014/main" id="{90498E7A-F23B-AFBD-B0BA-93CDBCE99E66}"/>
              </a:ext>
            </a:extLst>
          </p:cNvPr>
          <p:cNvSpPr txBox="1"/>
          <p:nvPr/>
        </p:nvSpPr>
        <p:spPr>
          <a:xfrm>
            <a:off x="314324" y="1193630"/>
            <a:ext cx="9601202" cy="1846659"/>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chemeClr val="bg1"/>
                </a:solidFill>
              </a:rPr>
              <a:t>Sales Show Seasonal Patterns</a:t>
            </a:r>
            <a:br>
              <a:rPr lang="en-US" sz="2400" dirty="0">
                <a:solidFill>
                  <a:schemeClr val="bg1"/>
                </a:solidFill>
              </a:rPr>
            </a:br>
            <a:r>
              <a:rPr lang="en-US" sz="2400" dirty="0">
                <a:solidFill>
                  <a:schemeClr val="bg1"/>
                </a:solidFill>
              </a:rPr>
              <a:t>The sales trend displays clear peaks during </a:t>
            </a:r>
            <a:r>
              <a:rPr lang="en-US" sz="2400" b="1" dirty="0">
                <a:solidFill>
                  <a:schemeClr val="bg1"/>
                </a:solidFill>
              </a:rPr>
              <a:t>January</a:t>
            </a:r>
            <a:r>
              <a:rPr lang="en-US" sz="2400" dirty="0">
                <a:solidFill>
                  <a:schemeClr val="bg1"/>
                </a:solidFill>
              </a:rPr>
              <a:t>, </a:t>
            </a:r>
            <a:r>
              <a:rPr lang="en-US" sz="2400" b="1" dirty="0">
                <a:solidFill>
                  <a:schemeClr val="bg1"/>
                </a:solidFill>
              </a:rPr>
              <a:t>mid-year (June–July)</a:t>
            </a:r>
            <a:r>
              <a:rPr lang="en-US" sz="2400" dirty="0">
                <a:solidFill>
                  <a:schemeClr val="bg1"/>
                </a:solidFill>
              </a:rPr>
              <a:t>, and </a:t>
            </a:r>
            <a:r>
              <a:rPr lang="en-US" sz="2400" b="1" dirty="0">
                <a:solidFill>
                  <a:schemeClr val="bg1"/>
                </a:solidFill>
              </a:rPr>
              <a:t>November–December</a:t>
            </a:r>
            <a:r>
              <a:rPr lang="en-US" sz="2400" dirty="0">
                <a:solidFill>
                  <a:schemeClr val="bg1"/>
                </a:solidFill>
              </a:rPr>
              <a:t>. These periods may align with New Year sales, summer sports season, and festive shopping events.</a:t>
            </a:r>
          </a:p>
          <a:p>
            <a:endParaRPr lang="en-IN" dirty="0">
              <a:solidFill>
                <a:schemeClr val="bg1"/>
              </a:solidFill>
            </a:endParaRPr>
          </a:p>
        </p:txBody>
      </p:sp>
      <p:sp>
        <p:nvSpPr>
          <p:cNvPr id="14" name="TextBox 13">
            <a:extLst>
              <a:ext uri="{FF2B5EF4-FFF2-40B4-BE49-F238E27FC236}">
                <a16:creationId xmlns:a16="http://schemas.microsoft.com/office/drawing/2014/main" id="{BCE6E7BF-C928-EFFA-CA55-CD70B865FF5C}"/>
              </a:ext>
            </a:extLst>
          </p:cNvPr>
          <p:cNvSpPr txBox="1"/>
          <p:nvPr/>
        </p:nvSpPr>
        <p:spPr>
          <a:xfrm>
            <a:off x="314324" y="3125064"/>
            <a:ext cx="9601202" cy="1846659"/>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chemeClr val="bg1"/>
                </a:solidFill>
              </a:rPr>
              <a:t>Top Products Drive Higher Profits</a:t>
            </a:r>
            <a:br>
              <a:rPr lang="en-US" sz="2400" dirty="0">
                <a:solidFill>
                  <a:schemeClr val="bg1"/>
                </a:solidFill>
              </a:rPr>
            </a:br>
            <a:r>
              <a:rPr lang="en-US" sz="2400" dirty="0">
                <a:solidFill>
                  <a:schemeClr val="bg1"/>
                </a:solidFill>
              </a:rPr>
              <a:t>Products like Mercurial Superfly, TL, and Zoom Freak stand out as the highest profit generators. These products benefit from strong brand recognition, performance quality, and customer loyalty.</a:t>
            </a:r>
          </a:p>
          <a:p>
            <a:endParaRPr lang="en-IN" dirty="0"/>
          </a:p>
        </p:txBody>
      </p:sp>
      <p:sp>
        <p:nvSpPr>
          <p:cNvPr id="16" name="TextBox 15">
            <a:extLst>
              <a:ext uri="{FF2B5EF4-FFF2-40B4-BE49-F238E27FC236}">
                <a16:creationId xmlns:a16="http://schemas.microsoft.com/office/drawing/2014/main" id="{AD0962B0-8AB8-905F-1CE5-3D7CD6A32DC9}"/>
              </a:ext>
            </a:extLst>
          </p:cNvPr>
          <p:cNvSpPr txBox="1"/>
          <p:nvPr/>
        </p:nvSpPr>
        <p:spPr>
          <a:xfrm>
            <a:off x="419099" y="5049117"/>
            <a:ext cx="10096500"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chemeClr val="bg1"/>
                </a:solidFill>
              </a:rPr>
              <a:t>Urban Areas Show Higher Sales Contribution</a:t>
            </a:r>
            <a:br>
              <a:rPr lang="en-US" sz="2400" dirty="0">
                <a:solidFill>
                  <a:schemeClr val="bg1"/>
                </a:solidFill>
              </a:rPr>
            </a:br>
            <a:r>
              <a:rPr lang="en-US" sz="2400" dirty="0">
                <a:solidFill>
                  <a:schemeClr val="bg1"/>
                </a:solidFill>
              </a:rPr>
              <a:t>Major cities such as </a:t>
            </a:r>
            <a:r>
              <a:rPr lang="en-US" sz="2400" b="1" dirty="0">
                <a:solidFill>
                  <a:schemeClr val="bg1"/>
                </a:solidFill>
              </a:rPr>
              <a:t>Bengaluru, Delhi, and Mumbai</a:t>
            </a:r>
            <a:r>
              <a:rPr lang="en-US" sz="2400" dirty="0">
                <a:solidFill>
                  <a:schemeClr val="bg1"/>
                </a:solidFill>
              </a:rPr>
              <a:t> contribute a larger share of profits compared to smaller towns</a:t>
            </a:r>
          </a:p>
          <a:p>
            <a:endParaRPr lang="en-IN" dirty="0"/>
          </a:p>
        </p:txBody>
      </p:sp>
    </p:spTree>
    <p:extLst>
      <p:ext uri="{BB962C8B-B14F-4D97-AF65-F5344CB8AC3E}">
        <p14:creationId xmlns:p14="http://schemas.microsoft.com/office/powerpoint/2010/main" val="118228089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1781</TotalTime>
  <Words>603</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Algerian</vt:lpstr>
      <vt:lpstr>Aptos Display</vt:lpstr>
      <vt:lpstr>Arial</vt:lpstr>
      <vt:lpstr>Arial Black</vt:lpstr>
      <vt:lpstr>Baskerville Old Face</vt:lpstr>
      <vt:lpstr>Berlin Sans FB Demi</vt:lpstr>
      <vt:lpstr>Broadway</vt:lpstr>
      <vt:lpstr>Calibri</vt:lpstr>
      <vt:lpstr>Calibri Light</vt:lpstr>
      <vt:lpstr>Engravers MT</vt:lpstr>
      <vt:lpstr>Wingdings</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Amaya K P</dc:creator>
  <cp:lastModifiedBy>Amaya K P</cp:lastModifiedBy>
  <cp:revision>12</cp:revision>
  <dcterms:created xsi:type="dcterms:W3CDTF">2025-08-09T16:14:55Z</dcterms:created>
  <dcterms:modified xsi:type="dcterms:W3CDTF">2025-08-20T15:26:29Z</dcterms:modified>
</cp:coreProperties>
</file>