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A6D2F2-C252-45E2-9FA8-9BFD8D2933E2}">
          <p14:sldIdLst>
            <p14:sldId id="256"/>
            <p14:sldId id="257"/>
            <p14:sldId id="258"/>
            <p14:sldId id="259"/>
            <p14:sldId id="261"/>
            <p14:sldId id="262"/>
          </p14:sldIdLst>
        </p14:section>
        <p14:section name="Untitled Section" id="{040A016E-0207-4465-B76E-CB8E83D750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0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63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25D92DD-FD0B-4E47-BE10-4184DEEADFA5}"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19716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2903891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966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408969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2343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4160798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3578751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219038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213032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5D92DD-FD0B-4E47-BE10-4184DEEADFA5}"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389315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5D92DD-FD0B-4E47-BE10-4184DEEADFA5}"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25784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5D92DD-FD0B-4E47-BE10-4184DEEADFA5}"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347607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5D92DD-FD0B-4E47-BE10-4184DEEADFA5}"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39626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D92DD-FD0B-4E47-BE10-4184DEEADFA5}"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198238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5D92DD-FD0B-4E47-BE10-4184DEEADFA5}"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65428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5D92DD-FD0B-4E47-BE10-4184DEEADFA5}"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BA2B-9980-4B5A-913B-D0D7DEEC6B95}" type="slidenum">
              <a:rPr lang="en-US" smtClean="0"/>
              <a:t>‹#›</a:t>
            </a:fld>
            <a:endParaRPr lang="en-US"/>
          </a:p>
        </p:txBody>
      </p:sp>
    </p:spTree>
    <p:extLst>
      <p:ext uri="{BB962C8B-B14F-4D97-AF65-F5344CB8AC3E}">
        <p14:creationId xmlns:p14="http://schemas.microsoft.com/office/powerpoint/2010/main" val="283678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5D92DD-FD0B-4E47-BE10-4184DEEADFA5}" type="datetimeFigureOut">
              <a:rPr lang="en-US" smtClean="0"/>
              <a:t>5/17/2022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787BA2B-9980-4B5A-913B-D0D7DEEC6B95}" type="slidenum">
              <a:rPr lang="en-US" smtClean="0"/>
              <a:t>‹#›</a:t>
            </a:fld>
            <a:endParaRPr lang="en-US"/>
          </a:p>
        </p:txBody>
      </p:sp>
    </p:spTree>
    <p:extLst>
      <p:ext uri="{BB962C8B-B14F-4D97-AF65-F5344CB8AC3E}">
        <p14:creationId xmlns:p14="http://schemas.microsoft.com/office/powerpoint/2010/main" val="32893965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lumMod val="50000"/>
                  </a:schemeClr>
                </a:solidFill>
              </a:rPr>
              <a:t>DATA </a:t>
            </a:r>
            <a:r>
              <a:rPr lang="en-US" b="1" smtClean="0">
                <a:solidFill>
                  <a:schemeClr val="accent2">
                    <a:lumMod val="50000"/>
                  </a:schemeClr>
                </a:solidFill>
              </a:rPr>
              <a:t>ANALYTICS </a:t>
            </a:r>
            <a:r>
              <a:rPr lang="en-US" b="1" smtClean="0">
                <a:solidFill>
                  <a:schemeClr val="accent2">
                    <a:lumMod val="50000"/>
                  </a:schemeClr>
                </a:solidFill>
              </a:rPr>
              <a:t>ASSESSMENTS</a:t>
            </a:r>
            <a:endParaRPr lang="en-US" b="1" dirty="0">
              <a:solidFill>
                <a:schemeClr val="accent2">
                  <a:lumMod val="50000"/>
                </a:schemeClr>
              </a:solidFill>
            </a:endParaRPr>
          </a:p>
        </p:txBody>
      </p:sp>
      <p:sp>
        <p:nvSpPr>
          <p:cNvPr id="3" name="Subtitle 2"/>
          <p:cNvSpPr>
            <a:spLocks noGrp="1"/>
          </p:cNvSpPr>
          <p:nvPr>
            <p:ph type="subTitle" idx="1"/>
          </p:nvPr>
        </p:nvSpPr>
        <p:spPr/>
        <p:txBody>
          <a:bodyPr>
            <a:normAutofit/>
          </a:bodyPr>
          <a:lstStyle/>
          <a:p>
            <a:r>
              <a:rPr lang="en-US" dirty="0" smtClean="0"/>
              <a:t>By</a:t>
            </a:r>
          </a:p>
          <a:p>
            <a:r>
              <a:rPr lang="en-US" dirty="0" smtClean="0"/>
              <a:t>                                      Amaya </a:t>
            </a:r>
            <a:r>
              <a:rPr lang="en-US" dirty="0" err="1" smtClean="0"/>
              <a:t>sreenivasan</a:t>
            </a:r>
            <a:endParaRPr lang="en-US" dirty="0"/>
          </a:p>
          <a:p>
            <a:r>
              <a:rPr lang="en-US" dirty="0" smtClean="0"/>
              <a:t>                                       Batch:7252</a:t>
            </a:r>
            <a:endParaRPr lang="en-US" dirty="0"/>
          </a:p>
        </p:txBody>
      </p:sp>
    </p:spTree>
    <p:extLst>
      <p:ext uri="{BB962C8B-B14F-4D97-AF65-F5344CB8AC3E}">
        <p14:creationId xmlns:p14="http://schemas.microsoft.com/office/powerpoint/2010/main" val="372202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266635"/>
            <a:ext cx="10515600" cy="1568768"/>
          </a:xfrm>
        </p:spPr>
        <p:txBody>
          <a:bodyPr>
            <a:normAutofit fontScale="90000"/>
          </a:bodyPr>
          <a:lstStyle/>
          <a:p>
            <a:r>
              <a:rPr lang="fr-FR" b="1" i="1" cap="all" dirty="0">
                <a:solidFill>
                  <a:srgbClr val="0070C0"/>
                </a:solidFill>
              </a:rPr>
              <a:t>NORMAL DISTRIBUTION, BINOMIAL DISTRIBUTION &amp; POISSON DISTRIBUTION</a:t>
            </a:r>
            <a:br>
              <a:rPr lang="fr-FR" b="1" i="1" cap="all" dirty="0">
                <a:solidFill>
                  <a:srgbClr val="0070C0"/>
                </a:solidFill>
              </a:rPr>
            </a:br>
            <a:endParaRPr lang="en-US" b="1" i="1" dirty="0">
              <a:solidFill>
                <a:srgbClr val="0070C0"/>
              </a:solidFill>
            </a:endParaRPr>
          </a:p>
        </p:txBody>
      </p:sp>
      <p:pic>
        <p:nvPicPr>
          <p:cNvPr id="2059" name="Picture 11" descr="https://i1.wp.com/makemeanalyst.com/wp-content/uploads/2017/05/notmal-distribution-notation.png?zoom=1.25&amp;resize=148%2C3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1826" y="6257824"/>
            <a:ext cx="1762125" cy="390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107576" y="1745130"/>
            <a:ext cx="11474825" cy="4280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443F3F"/>
                </a:solidFill>
                <a:effectLst/>
                <a:latin typeface="Raleway"/>
              </a:rPr>
              <a:t>Normal Distribution or Gaussian Distribution or Bell Curve: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In probability theory, the normal distribution or Gaussian distribution is a very common continuous probability distribution. The normal distribution is sometimes informally called the bell curve.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The probability density of the normal distribution is: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23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8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is mean or expectation of the distribution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13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is the variance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118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In short hand notation of normal distribution has given below.</a:t>
            </a:r>
          </a:p>
        </p:txBody>
      </p:sp>
      <p:pic>
        <p:nvPicPr>
          <p:cNvPr id="2050" name="Picture 2" descr="https://i1.wp.com/makemeanalyst.com/wp-content/uploads/2017/05/pdf.gif?zoom=1.25&amp;resize=171%2C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165" y="2875091"/>
            <a:ext cx="1628775" cy="527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2.wp.com/makemeanalyst.com/wp-content/uploads/2017/05/Standard-Deviation-Symbol-1.gif?zoom=1.25&amp;resize=20%2C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 y="3870923"/>
            <a:ext cx="190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i2.wp.com/makemeanalyst.com/wp-content/uploads/2017/05/Normal-Distribution.png?zoom=1.25&amp;resize=332%2C1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852" y="3565380"/>
            <a:ext cx="31623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s://i1.wp.com/makemeanalyst.com/wp-content/uploads/2017/05/mean.gif?zoom=1.25&amp;resize=8%2C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48" y="3544878"/>
            <a:ext cx="152854" cy="26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9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518"/>
            <a:ext cx="10515600" cy="431431"/>
          </a:xfrm>
        </p:spPr>
        <p:txBody>
          <a:bodyPr>
            <a:normAutofit fontScale="90000"/>
          </a:bodyPr>
          <a:lstStyle/>
          <a:p>
            <a:endParaRPr lang="en-US" b="1" dirty="0"/>
          </a:p>
        </p:txBody>
      </p:sp>
      <p:sp>
        <p:nvSpPr>
          <p:cNvPr id="5" name="Rectangle 3"/>
          <p:cNvSpPr>
            <a:spLocks noChangeArrowheads="1"/>
          </p:cNvSpPr>
          <p:nvPr/>
        </p:nvSpPr>
        <p:spPr bwMode="auto">
          <a:xfrm>
            <a:off x="722811" y="1264092"/>
            <a:ext cx="97416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ource Sans Pro"/>
              </a:rPr>
              <a:t>Cumulative normal probability distribution will look like the below diagram.</a:t>
            </a:r>
            <a:endParaRPr kumimoji="0" lang="en-US" alt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endParaRPr kumimoji="0" lang="en-US" altLang="en-US" sz="13100" b="0" i="0" u="none" strike="noStrike" cap="none" normalizeH="0" baseline="0" dirty="0" smtClean="0">
              <a:ln>
                <a:noFill/>
              </a:ln>
              <a:solidFill>
                <a:srgbClr val="000000"/>
              </a:solidFill>
              <a:effectLst/>
              <a:latin typeface="Source Sans Pro"/>
            </a:endParaRPr>
          </a:p>
        </p:txBody>
      </p:sp>
      <p:pic>
        <p:nvPicPr>
          <p:cNvPr id="3076" name="Picture 4" descr="https://i0.wp.com/makemeanalyst.com/wp-content/uploads/2017/05/cumulative-normal-probability.png?zoom=1.25&amp;resize=394%2C2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94" y="1788515"/>
            <a:ext cx="3752850" cy="2085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20686" y="4650603"/>
            <a:ext cx="6096000" cy="2031325"/>
          </a:xfrm>
          <a:prstGeom prst="rect">
            <a:avLst/>
          </a:prstGeom>
        </p:spPr>
        <p:txBody>
          <a:bodyPr>
            <a:spAutoFit/>
          </a:bodyPr>
          <a:lstStyle/>
          <a:p>
            <a:r>
              <a:rPr lang="en-US" b="1" dirty="0" smtClean="0">
                <a:solidFill>
                  <a:srgbClr val="443F3F"/>
                </a:solidFill>
                <a:effectLst/>
                <a:latin typeface="Raleway"/>
              </a:rPr>
              <a:t>Properties of a normal distribution:</a:t>
            </a:r>
          </a:p>
          <a:p>
            <a:pPr>
              <a:buFont typeface="Arial" panose="020B0604020202020204" pitchFamily="34" charset="0"/>
              <a:buChar char="•"/>
            </a:pPr>
            <a:r>
              <a:rPr lang="en-US" b="0" i="0" dirty="0" smtClean="0">
                <a:solidFill>
                  <a:srgbClr val="000000"/>
                </a:solidFill>
                <a:effectLst/>
                <a:latin typeface="Source Sans Pro"/>
              </a:rPr>
              <a:t>The mean, mode and median are all equal.</a:t>
            </a:r>
          </a:p>
          <a:p>
            <a:pPr>
              <a:buFont typeface="Arial" panose="020B0604020202020204" pitchFamily="34" charset="0"/>
              <a:buChar char="•"/>
            </a:pPr>
            <a:r>
              <a:rPr lang="en-US" b="0" i="0" dirty="0" smtClean="0">
                <a:solidFill>
                  <a:srgbClr val="000000"/>
                </a:solidFill>
                <a:effectLst/>
                <a:latin typeface="Source Sans Pro"/>
              </a:rPr>
              <a:t>The curve is symmetric at the center (i.e. around the mean, μ).</a:t>
            </a:r>
          </a:p>
          <a:p>
            <a:pPr>
              <a:buFont typeface="Arial" panose="020B0604020202020204" pitchFamily="34" charset="0"/>
              <a:buChar char="•"/>
            </a:pPr>
            <a:r>
              <a:rPr lang="en-US" b="0" i="0" dirty="0" smtClean="0">
                <a:solidFill>
                  <a:srgbClr val="000000"/>
                </a:solidFill>
                <a:effectLst/>
                <a:latin typeface="Source Sans Pro"/>
              </a:rPr>
              <a:t>Exactly half of the values are to the left of center and exactly half the values are to the right.</a:t>
            </a:r>
          </a:p>
          <a:p>
            <a:pPr>
              <a:buFont typeface="Arial" panose="020B0604020202020204" pitchFamily="34" charset="0"/>
              <a:buChar char="•"/>
            </a:pPr>
            <a:r>
              <a:rPr lang="en-US" b="0" i="0" dirty="0" smtClean="0">
                <a:solidFill>
                  <a:srgbClr val="000000"/>
                </a:solidFill>
                <a:effectLst/>
                <a:latin typeface="Source Sans Pro"/>
              </a:rPr>
              <a:t>The total area under the curve is 1.</a:t>
            </a:r>
            <a:endParaRPr lang="en-US" b="0" i="0" dirty="0">
              <a:solidFill>
                <a:srgbClr val="000000"/>
              </a:solidFill>
              <a:effectLst/>
              <a:latin typeface="Source Sans Pro"/>
            </a:endParaRPr>
          </a:p>
        </p:txBody>
      </p:sp>
    </p:spTree>
    <p:extLst>
      <p:ext uri="{BB962C8B-B14F-4D97-AF65-F5344CB8AC3E}">
        <p14:creationId xmlns:p14="http://schemas.microsoft.com/office/powerpoint/2010/main" val="129544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413163"/>
          </a:xfrm>
        </p:spPr>
        <p:txBody>
          <a:bodyPr>
            <a:normAutofit fontScale="90000"/>
          </a:bodyPr>
          <a:lstStyle/>
          <a:p>
            <a:r>
              <a:rPr lang="en-US" dirty="0" smtClean="0"/>
              <a:t>Normal Distribution Probability Calculation:</a:t>
            </a:r>
            <a:br>
              <a:rPr lang="en-US" dirty="0" smtClean="0"/>
            </a:br>
            <a:endParaRPr lang="en-US" dirty="0"/>
          </a:p>
        </p:txBody>
      </p:sp>
      <p:sp>
        <p:nvSpPr>
          <p:cNvPr id="3" name="Content Placeholder 2"/>
          <p:cNvSpPr>
            <a:spLocks noGrp="1"/>
          </p:cNvSpPr>
          <p:nvPr>
            <p:ph idx="1"/>
          </p:nvPr>
        </p:nvSpPr>
        <p:spPr>
          <a:xfrm>
            <a:off x="838200" y="5083913"/>
            <a:ext cx="10515600" cy="1093050"/>
          </a:xfrm>
        </p:spPr>
        <p:txBody>
          <a:bodyPr>
            <a:normAutofit fontScale="92500"/>
          </a:bodyPr>
          <a:lstStyle/>
          <a:p>
            <a:r>
              <a:rPr lang="en-US" dirty="0" smtClean="0"/>
              <a:t>If one Uber taxi driver want to know the probability to wait more than 7 hours in a day? Then he will be interested in the yellow surface arear shown above. On basis of this graph you can estimate the area. Same thing you can get form below cumulative probability curve.</a:t>
            </a:r>
            <a:endParaRPr lang="en-US" dirty="0"/>
          </a:p>
        </p:txBody>
      </p:sp>
      <p:sp>
        <p:nvSpPr>
          <p:cNvPr id="4" name="Rectangle 1"/>
          <p:cNvSpPr>
            <a:spLocks noChangeArrowheads="1"/>
          </p:cNvSpPr>
          <p:nvPr/>
        </p:nvSpPr>
        <p:spPr bwMode="auto">
          <a:xfrm>
            <a:off x="557961" y="1506592"/>
            <a:ext cx="94481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Probability density function or </a:t>
            </a:r>
            <a:r>
              <a:rPr kumimoji="0" lang="en-US" altLang="en-US" sz="1200" b="0" i="0" u="none" strike="noStrike" cap="none" normalizeH="0" baseline="0" dirty="0" err="1" smtClean="0">
                <a:ln>
                  <a:noFill/>
                </a:ln>
                <a:solidFill>
                  <a:srgbClr val="000000"/>
                </a:solidFill>
                <a:effectLst/>
                <a:latin typeface="Source Sans Pro"/>
              </a:rPr>
              <a:t>p.d.f</a:t>
            </a:r>
            <a:r>
              <a:rPr kumimoji="0" lang="en-US" altLang="en-US" sz="1200" b="0" i="0" u="none" strike="noStrike" cap="none" normalizeH="0" baseline="0" dirty="0" smtClean="0">
                <a:ln>
                  <a:noFill/>
                </a:ln>
                <a:solidFill>
                  <a:srgbClr val="000000"/>
                </a:solidFill>
                <a:effectLst/>
                <a:latin typeface="Source Sans Pro"/>
              </a:rPr>
              <a:t>. specified the probability per unit of the random variable. Here is an example of a </a:t>
            </a:r>
            <a:r>
              <a:rPr kumimoji="0" lang="en-US" altLang="en-US" sz="1200" b="0" i="0" u="none" strike="noStrike" cap="none" normalizeH="0" baseline="0" dirty="0" err="1" smtClean="0">
                <a:ln>
                  <a:noFill/>
                </a:ln>
                <a:solidFill>
                  <a:srgbClr val="000000"/>
                </a:solidFill>
                <a:effectLst/>
                <a:latin typeface="Source Sans Pro"/>
              </a:rPr>
              <a:t>p.d.f</a:t>
            </a:r>
            <a:r>
              <a:rPr kumimoji="0" lang="en-US" altLang="en-US" sz="1200" b="0" i="0" u="none" strike="noStrike" cap="none" normalizeH="0" baseline="0" dirty="0" smtClean="0">
                <a:ln>
                  <a:noFill/>
                </a:ln>
                <a:solidFill>
                  <a:srgbClr val="000000"/>
                </a:solidFill>
                <a:effectLst/>
                <a:latin typeface="Source Sans Pro"/>
              </a:rPr>
              <a:t>. of the daily waiting time by the taxi driver of Uber taxi company. In the X axis, daily waiting time and Y-axis probability per hour has been shown.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endParaRPr kumimoji="0" lang="en-US" altLang="en-US" sz="13600" b="0" i="0" u="none" strike="noStrike" cap="none" normalizeH="0" baseline="0" dirty="0" smtClean="0">
              <a:ln>
                <a:noFill/>
              </a:ln>
              <a:solidFill>
                <a:srgbClr val="000000"/>
              </a:solidFill>
              <a:effectLst/>
              <a:latin typeface="Source Sans Pro"/>
            </a:endParaRPr>
          </a:p>
        </p:txBody>
      </p:sp>
      <p:pic>
        <p:nvPicPr>
          <p:cNvPr id="4098" name="Picture 2" descr="https://i0.wp.com/makemeanalyst.com/wp-content/uploads/2017/05/Normal-DIstirbution-example.png?zoom=1.25&amp;resize=358%2C2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952" y="2209180"/>
            <a:ext cx="34099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18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18837"/>
            <a:ext cx="8534400" cy="1006764"/>
          </a:xfrm>
        </p:spPr>
        <p:txBody>
          <a:bodyPr>
            <a:normAutofit fontScale="90000"/>
          </a:bodyPr>
          <a:lstStyle/>
          <a:p>
            <a:r>
              <a:rPr lang="en-US" b="1" dirty="0"/>
              <a:t>Binomial Distribution:</a:t>
            </a:r>
            <a:br>
              <a:rPr lang="en-US" b="1" dirty="0"/>
            </a:br>
            <a:endParaRPr lang="en-US" dirty="0"/>
          </a:p>
        </p:txBody>
      </p:sp>
      <p:sp>
        <p:nvSpPr>
          <p:cNvPr id="3" name="Content Placeholder 2"/>
          <p:cNvSpPr>
            <a:spLocks noGrp="1"/>
          </p:cNvSpPr>
          <p:nvPr>
            <p:ph idx="1"/>
          </p:nvPr>
        </p:nvSpPr>
        <p:spPr>
          <a:xfrm>
            <a:off x="838200" y="1825625"/>
            <a:ext cx="7271327" cy="4907684"/>
          </a:xfrm>
        </p:spPr>
        <p:txBody>
          <a:bodyPr>
            <a:normAutofit fontScale="62500" lnSpcReduction="20000"/>
          </a:bodyPr>
          <a:lstStyle/>
          <a:p>
            <a:endParaRPr lang="en-US" dirty="0" smtClean="0"/>
          </a:p>
          <a:p>
            <a:r>
              <a:rPr lang="en-US" dirty="0" smtClean="0"/>
              <a:t>A distribution is said to be binomial distribution if the following conditions are met.</a:t>
            </a:r>
          </a:p>
          <a:p>
            <a:r>
              <a:rPr lang="en-US" dirty="0" smtClean="0"/>
              <a:t>Each trial has a binary outcome (One of the two outcomes is labeled a ‘success’)</a:t>
            </a:r>
          </a:p>
          <a:p>
            <a:r>
              <a:rPr lang="en-US" dirty="0" smtClean="0"/>
              <a:t>The probability of success is known and constant over all trials</a:t>
            </a:r>
          </a:p>
          <a:p>
            <a:r>
              <a:rPr lang="en-US" dirty="0" smtClean="0"/>
              <a:t>The number of trials is specified</a:t>
            </a:r>
          </a:p>
          <a:p>
            <a:r>
              <a:rPr lang="en-US" dirty="0" smtClean="0"/>
              <a:t>The trials are independent. That is, the outcome from one trial doesn’t affect the outcome of successive trials</a:t>
            </a:r>
          </a:p>
          <a:p>
            <a:r>
              <a:rPr lang="en-US" dirty="0" smtClean="0"/>
              <a:t>If all the above conditions met then the binomial distribution describes the probability of X successes in n trials.</a:t>
            </a:r>
          </a:p>
          <a:p>
            <a:endParaRPr lang="en-US" dirty="0" smtClean="0"/>
          </a:p>
          <a:p>
            <a:r>
              <a:rPr lang="en-US" dirty="0" smtClean="0"/>
              <a:t>A classic example of the binomial distribution is the number of heads (X) in n coin tosses.</a:t>
            </a:r>
          </a:p>
          <a:p>
            <a:endParaRPr lang="en-US" dirty="0" smtClean="0"/>
          </a:p>
          <a:p>
            <a:r>
              <a:rPr lang="en-US" dirty="0" smtClean="0"/>
              <a:t>The Notation for a binomial distribution is</a:t>
            </a:r>
          </a:p>
          <a:p>
            <a:endParaRPr lang="en-US" dirty="0" smtClean="0"/>
          </a:p>
          <a:p>
            <a:r>
              <a:rPr lang="en-US" dirty="0" smtClean="0"/>
              <a:t>X ~ B (n, π)</a:t>
            </a:r>
          </a:p>
          <a:p>
            <a:endParaRPr lang="en-US" dirty="0" smtClean="0"/>
          </a:p>
          <a:p>
            <a:r>
              <a:rPr lang="en-US" dirty="0" smtClean="0"/>
              <a:t>which is read as ‘X is distributed binomial with n trials and probability of success in one trial equal to π ’.</a:t>
            </a:r>
            <a:endParaRPr lang="en-US" dirty="0"/>
          </a:p>
        </p:txBody>
      </p:sp>
      <p:sp>
        <p:nvSpPr>
          <p:cNvPr id="4" name="Rectangle 3"/>
          <p:cNvSpPr/>
          <p:nvPr/>
        </p:nvSpPr>
        <p:spPr>
          <a:xfrm>
            <a:off x="8109527" y="1895825"/>
            <a:ext cx="2558473" cy="646331"/>
          </a:xfrm>
          <a:prstGeom prst="rect">
            <a:avLst/>
          </a:prstGeom>
        </p:spPr>
        <p:txBody>
          <a:bodyPr wrap="square">
            <a:spAutoFit/>
          </a:bodyPr>
          <a:lstStyle/>
          <a:p>
            <a:r>
              <a:rPr lang="en-US" b="1" dirty="0" smtClean="0">
                <a:solidFill>
                  <a:srgbClr val="443F3F"/>
                </a:solidFill>
                <a:effectLst/>
                <a:latin typeface="Raleway"/>
              </a:rPr>
              <a:t>Formula for Binomial Distribution:</a:t>
            </a:r>
            <a:endParaRPr lang="en-US" b="1" dirty="0">
              <a:solidFill>
                <a:srgbClr val="443F3F"/>
              </a:solidFill>
              <a:effectLst/>
              <a:latin typeface="Raleway"/>
            </a:endParaRPr>
          </a:p>
        </p:txBody>
      </p:sp>
      <p:pic>
        <p:nvPicPr>
          <p:cNvPr id="5" name="Picture 4"/>
          <p:cNvPicPr>
            <a:picLocks noChangeAspect="1"/>
          </p:cNvPicPr>
          <p:nvPr/>
        </p:nvPicPr>
        <p:blipFill>
          <a:blip r:embed="rId2"/>
          <a:stretch>
            <a:fillRect/>
          </a:stretch>
        </p:blipFill>
        <p:spPr>
          <a:xfrm>
            <a:off x="8377382" y="2612356"/>
            <a:ext cx="2976418" cy="1123950"/>
          </a:xfrm>
          <a:prstGeom prst="rect">
            <a:avLst/>
          </a:prstGeom>
        </p:spPr>
      </p:pic>
    </p:spTree>
    <p:extLst>
      <p:ext uri="{BB962C8B-B14F-4D97-AF65-F5344CB8AC3E}">
        <p14:creationId xmlns:p14="http://schemas.microsoft.com/office/powerpoint/2010/main" val="335073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3201"/>
            <a:ext cx="8534400" cy="1431636"/>
          </a:xfrm>
        </p:spPr>
        <p:txBody>
          <a:bodyPr>
            <a:normAutofit/>
          </a:bodyPr>
          <a:lstStyle/>
          <a:p>
            <a:r>
              <a:rPr lang="en-US" b="1" dirty="0"/>
              <a:t>Poisson Distribution:</a:t>
            </a:r>
            <a:br>
              <a:rPr lang="en-US" b="1" dirty="0"/>
            </a:br>
            <a:endParaRPr lang="en-US" dirty="0"/>
          </a:p>
        </p:txBody>
      </p:sp>
      <p:sp>
        <p:nvSpPr>
          <p:cNvPr id="3" name="Content Placeholder 2"/>
          <p:cNvSpPr>
            <a:spLocks noGrp="1"/>
          </p:cNvSpPr>
          <p:nvPr>
            <p:ph idx="1"/>
          </p:nvPr>
        </p:nvSpPr>
        <p:spPr>
          <a:xfrm>
            <a:off x="838200" y="1825625"/>
            <a:ext cx="10515600" cy="4076411"/>
          </a:xfrm>
        </p:spPr>
        <p:txBody>
          <a:bodyPr>
            <a:normAutofit/>
          </a:bodyPr>
          <a:lstStyle/>
          <a:p>
            <a:r>
              <a:rPr lang="en-US" dirty="0"/>
              <a:t>Like the binomial distribution and the normal distribution, there are many Poisson distributions.</a:t>
            </a:r>
          </a:p>
          <a:p>
            <a:r>
              <a:rPr lang="en-US" dirty="0"/>
              <a:t>Each Poisson distribution is specified by the average rate at which the event occurs.</a:t>
            </a:r>
          </a:p>
          <a:p>
            <a:r>
              <a:rPr lang="en-US" dirty="0"/>
              <a:t>The rate is notated with λ</a:t>
            </a:r>
          </a:p>
          <a:p>
            <a:r>
              <a:rPr lang="en-US" dirty="0"/>
              <a:t> λ = ‘lambda’, Greek letter ‘L’ – There is only one parameter for the Poisson distribution</a:t>
            </a:r>
          </a:p>
          <a:p>
            <a:r>
              <a:rPr lang="en-US" dirty="0"/>
              <a:t>The probability that there are exactly X occurrences in the specified space or time is equal </a:t>
            </a:r>
            <a:r>
              <a:rPr lang="en-US" dirty="0" smtClean="0"/>
              <a:t>to</a:t>
            </a:r>
            <a:br>
              <a:rPr lang="en-US" dirty="0" smtClean="0"/>
            </a:br>
            <a:endParaRPr lang="en-US" dirty="0"/>
          </a:p>
        </p:txBody>
      </p:sp>
      <p:pic>
        <p:nvPicPr>
          <p:cNvPr id="4" name="Picture 3"/>
          <p:cNvPicPr>
            <a:picLocks noChangeAspect="1"/>
          </p:cNvPicPr>
          <p:nvPr/>
        </p:nvPicPr>
        <p:blipFill>
          <a:blip r:embed="rId2"/>
          <a:stretch>
            <a:fillRect/>
          </a:stretch>
        </p:blipFill>
        <p:spPr>
          <a:xfrm>
            <a:off x="5095441" y="5190837"/>
            <a:ext cx="2333625" cy="624464"/>
          </a:xfrm>
          <a:prstGeom prst="rect">
            <a:avLst/>
          </a:prstGeom>
        </p:spPr>
      </p:pic>
    </p:spTree>
    <p:extLst>
      <p:ext uri="{BB962C8B-B14F-4D97-AF65-F5344CB8AC3E}">
        <p14:creationId xmlns:p14="http://schemas.microsoft.com/office/powerpoint/2010/main" val="8147275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638</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Raleway</vt:lpstr>
      <vt:lpstr>Source Sans Pro</vt:lpstr>
      <vt:lpstr>Wingdings 3</vt:lpstr>
      <vt:lpstr>Slice</vt:lpstr>
      <vt:lpstr>DATA ANALYTICS ASSESSMENTS</vt:lpstr>
      <vt:lpstr>NORMAL DISTRIBUTION, BINOMIAL DISTRIBUTION &amp; POISSON DISTRIBUTION </vt:lpstr>
      <vt:lpstr>PowerPoint Presentation</vt:lpstr>
      <vt:lpstr>Normal Distribution Probability Calculation: </vt:lpstr>
      <vt:lpstr>Binomial Distribution: </vt:lpstr>
      <vt:lpstr>Poisson Distribution: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ASSESSEMENTS</dc:title>
  <dc:creator>adwaid abi</dc:creator>
  <cp:lastModifiedBy>adwaid abi</cp:lastModifiedBy>
  <cp:revision>10</cp:revision>
  <dcterms:created xsi:type="dcterms:W3CDTF">2022-05-17T05:04:44Z</dcterms:created>
  <dcterms:modified xsi:type="dcterms:W3CDTF">2022-05-17T08:13:05Z</dcterms:modified>
</cp:coreProperties>
</file>