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542"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41" r:id="rId19"/>
    <p:sldId id="535" r:id="rId20"/>
    <p:sldId id="536" r:id="rId21"/>
    <p:sldId id="521" r:id="rId22"/>
    <p:sldId id="537" r:id="rId23"/>
    <p:sldId id="538" r:id="rId24"/>
    <p:sldId id="539" r:id="rId25"/>
    <p:sldId id="540" r:id="rId26"/>
    <p:sldId id="45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19396C"/>
    <a:srgbClr val="081C23"/>
    <a:srgbClr val="F15A29"/>
    <a:srgbClr val="92D050"/>
    <a:srgbClr val="AC75D5"/>
    <a:srgbClr val="7F498F"/>
    <a:srgbClr val="D5B8EA"/>
    <a:srgbClr val="0075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877" autoAdjust="0"/>
  </p:normalViewPr>
  <p:slideViewPr>
    <p:cSldViewPr snapToGrid="0">
      <p:cViewPr varScale="1">
        <p:scale>
          <a:sx n="70" d="100"/>
          <a:sy n="70" d="100"/>
        </p:scale>
        <p:origin x="1050" y="6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10/6/2014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hannel9.msdn.com/Events/TechEd/NorthAmerica/2014/DEV-B35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53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22306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6938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22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805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5083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9023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Demo flow can be found at </a:t>
            </a:r>
            <a:r>
              <a:rPr lang="en-US" sz="1200" dirty="0" smtClean="0">
                <a:hlinkClick r:id="rId3"/>
              </a:rPr>
              <a:t>http://channel9.msdn.com/Events/TechEd/NorthAmerica/2014/DEV-B351</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179187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10/6/2014 3:23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9399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038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208801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025447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188517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27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 id="2147483697"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channel9.msdn.com/Events/TechEd/NorthAmerica/2014/DEV-B351"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8800" dirty="0" smtClean="0">
                <a:solidFill>
                  <a:schemeClr val="bg1"/>
                </a:solidFill>
              </a:rPr>
              <a:t>Introduction to Azure API Management</a:t>
            </a:r>
            <a:endParaRPr lang="en-US" sz="88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fontScale="77500" lnSpcReduction="20000"/>
          </a:bodyPr>
          <a:lstStyle/>
          <a:p>
            <a:r>
              <a:rPr lang="en-US" sz="6600" dirty="0">
                <a:solidFill>
                  <a:srgbClr val="00B0F0"/>
                </a:solidFill>
              </a:rPr>
              <a:t>&lt;Presenter Name&gt;</a:t>
            </a:r>
          </a:p>
          <a:p>
            <a:r>
              <a:rPr lang="en-US" sz="4400" dirty="0">
                <a:solidFill>
                  <a:schemeClr val="bg1"/>
                </a:solidFill>
              </a:rPr>
              <a:t>&lt;Presenter Title&gt;</a:t>
            </a:r>
          </a:p>
          <a:p>
            <a:r>
              <a:rPr lang="en-US" sz="4400">
                <a:solidFill>
                  <a:schemeClr val="bg1"/>
                </a:solidFill>
              </a:rPr>
              <a:t>&lt;company / contact info&gt;</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748793"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5745804" y="2098149"/>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3775209" y="3981333"/>
            <a:ext cx="1987052" cy="1883185"/>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Business models</a:t>
            </a:r>
            <a:endParaRPr lang="en-US" dirty="0"/>
          </a:p>
        </p:txBody>
      </p:sp>
      <p:sp>
        <p:nvSpPr>
          <p:cNvPr id="15" name="Rectangle 14"/>
          <p:cNvSpPr/>
          <p:nvPr/>
        </p:nvSpPr>
        <p:spPr bwMode="auto">
          <a:xfrm>
            <a:off x="3762026" y="2098149"/>
            <a:ext cx="1987052" cy="1883184"/>
          </a:xfrm>
          <a:prstGeom prst="rect">
            <a:avLst/>
          </a:prstGeom>
          <a:solidFill>
            <a:srgbClr val="00B0F0">
              <a:alpha val="38039"/>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Arrow Connector 4"/>
          <p:cNvCxnSpPr/>
          <p:nvPr/>
        </p:nvCxnSpPr>
        <p:spPr>
          <a:xfrm flipH="1">
            <a:off x="5752373" y="2098150"/>
            <a:ext cx="6592" cy="3766369"/>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758751" y="3981334"/>
            <a:ext cx="3974105" cy="0"/>
          </a:xfrm>
          <a:prstGeom prst="straightConnector1">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9842" y="3673572"/>
            <a:ext cx="1523906" cy="615522"/>
          </a:xfrm>
          <a:prstGeom prst="rect">
            <a:avLst/>
          </a:prstGeom>
          <a:noFill/>
        </p:spPr>
        <p:txBody>
          <a:bodyPr wrap="square" lIns="179285" tIns="143428" rIns="179285" bIns="143428" rtlCol="0">
            <a:spAutoFit/>
          </a:bodyPr>
          <a:lstStyle/>
          <a:p>
            <a:pPr algn="r">
              <a:lnSpc>
                <a:spcPct val="90000"/>
              </a:lnSpc>
              <a:spcAft>
                <a:spcPts val="588"/>
              </a:spcAft>
            </a:pPr>
            <a:r>
              <a:rPr lang="en-US" sz="2353" dirty="0">
                <a:solidFill>
                  <a:schemeClr val="bg1"/>
                </a:solidFill>
              </a:rPr>
              <a:t>public</a:t>
            </a:r>
          </a:p>
        </p:txBody>
      </p:sp>
      <p:sp>
        <p:nvSpPr>
          <p:cNvPr id="10" name="TextBox 9"/>
          <p:cNvSpPr txBox="1"/>
          <p:nvPr/>
        </p:nvSpPr>
        <p:spPr>
          <a:xfrm>
            <a:off x="7974317" y="3673573"/>
            <a:ext cx="152390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private</a:t>
            </a:r>
          </a:p>
        </p:txBody>
      </p:sp>
      <p:sp>
        <p:nvSpPr>
          <p:cNvPr id="11" name="TextBox 10"/>
          <p:cNvSpPr txBox="1"/>
          <p:nvPr/>
        </p:nvSpPr>
        <p:spPr>
          <a:xfrm>
            <a:off x="3911090" y="1336061"/>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direct monetization</a:t>
            </a:r>
          </a:p>
        </p:txBody>
      </p:sp>
      <p:sp>
        <p:nvSpPr>
          <p:cNvPr id="12" name="TextBox 11"/>
          <p:cNvSpPr txBox="1"/>
          <p:nvPr/>
        </p:nvSpPr>
        <p:spPr>
          <a:xfrm>
            <a:off x="3904498" y="6011086"/>
            <a:ext cx="36957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solidFill>
                  <a:schemeClr val="bg1"/>
                </a:solidFill>
              </a:rPr>
              <a:t>Indirect monetization</a:t>
            </a:r>
          </a:p>
        </p:txBody>
      </p:sp>
    </p:spTree>
    <p:extLst>
      <p:ext uri="{BB962C8B-B14F-4D97-AF65-F5344CB8AC3E}">
        <p14:creationId xmlns:p14="http://schemas.microsoft.com/office/powerpoint/2010/main" val="14607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grpId="2"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xit" presetSubtype="0" fill="hold" grpId="3" nodeType="with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8"/>
                                        </p:tgtEl>
                                      </p:cBhvr>
                                    </p:animEffect>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ntr" presetSubtype="0" fill="hold" grpId="2"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7" grpId="0" animBg="1"/>
      <p:bldP spid="17" grpId="1" animBg="1"/>
      <p:bldP spid="16" grpId="0" animBg="1"/>
      <p:bldP spid="16" grpId="1" animBg="1"/>
      <p:bldP spid="16" grpId="2" animBg="1"/>
      <p:bldP spid="16" grpId="3" animBg="1"/>
      <p:bldP spid="15" grpId="0" animBg="1"/>
      <p:bldP spid="15" grpId="1" animBg="1"/>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 want an API program?</a:t>
            </a:r>
            <a:endParaRPr lang="en-US" dirty="0"/>
          </a:p>
        </p:txBody>
      </p:sp>
      <p:sp>
        <p:nvSpPr>
          <p:cNvPr id="3" name="Text Placeholder 2"/>
          <p:cNvSpPr>
            <a:spLocks noGrp="1"/>
          </p:cNvSpPr>
          <p:nvPr>
            <p:ph type="body" sz="quarter" idx="4294967295"/>
          </p:nvPr>
        </p:nvSpPr>
        <p:spPr>
          <a:xfrm>
            <a:off x="269239" y="1189495"/>
            <a:ext cx="11653523" cy="4043133"/>
          </a:xfrm>
          <a:prstGeom prst="rect">
            <a:avLst/>
          </a:prstGeom>
        </p:spPr>
        <p:txBody>
          <a:bodyPr/>
          <a:lstStyle/>
          <a:p>
            <a:r>
              <a:rPr lang="en-US" dirty="0" smtClean="0"/>
              <a:t>How do you </a:t>
            </a:r>
            <a:r>
              <a:rPr lang="en-US" b="1" dirty="0" smtClean="0"/>
              <a:t>engage with developers?</a:t>
            </a:r>
          </a:p>
          <a:p>
            <a:r>
              <a:rPr lang="en-US" dirty="0" smtClean="0"/>
              <a:t>How do you </a:t>
            </a:r>
            <a:r>
              <a:rPr lang="en-US" b="1" dirty="0" smtClean="0"/>
              <a:t>reduce TTFSC?</a:t>
            </a:r>
          </a:p>
          <a:p>
            <a:r>
              <a:rPr lang="en-US" dirty="0"/>
              <a:t>How do you </a:t>
            </a:r>
            <a:r>
              <a:rPr lang="en-US" b="1" dirty="0"/>
              <a:t>enforce your business policies</a:t>
            </a:r>
            <a:r>
              <a:rPr lang="en-US" b="1" dirty="0" smtClean="0"/>
              <a:t>?</a:t>
            </a:r>
            <a:endParaRPr lang="en-US" dirty="0" smtClean="0"/>
          </a:p>
          <a:p>
            <a:r>
              <a:rPr lang="en-US" dirty="0" smtClean="0"/>
              <a:t>How </a:t>
            </a:r>
            <a:r>
              <a:rPr lang="en-US" dirty="0"/>
              <a:t>do you </a:t>
            </a:r>
            <a:r>
              <a:rPr lang="en-US" b="1" dirty="0"/>
              <a:t>make your legacy API modern</a:t>
            </a:r>
            <a:r>
              <a:rPr lang="en-US" b="1" dirty="0" smtClean="0"/>
              <a:t>?</a:t>
            </a:r>
            <a:endParaRPr lang="en-US" dirty="0" smtClean="0"/>
          </a:p>
          <a:p>
            <a:r>
              <a:rPr lang="en-US" dirty="0" smtClean="0"/>
              <a:t>How do you </a:t>
            </a:r>
            <a:r>
              <a:rPr lang="en-US" b="1" dirty="0" smtClean="0"/>
              <a:t>understand their behavior?</a:t>
            </a:r>
          </a:p>
          <a:p>
            <a:r>
              <a:rPr lang="en-US" dirty="0" smtClean="0"/>
              <a:t>How do you </a:t>
            </a:r>
            <a:r>
              <a:rPr lang="en-US" b="1" dirty="0" smtClean="0"/>
              <a:t>protect your core business systems?</a:t>
            </a:r>
          </a:p>
        </p:txBody>
      </p:sp>
      <p:sp>
        <p:nvSpPr>
          <p:cNvPr id="4" name="Rectangle 3"/>
          <p:cNvSpPr/>
          <p:nvPr/>
        </p:nvSpPr>
        <p:spPr bwMode="auto">
          <a:xfrm rot="20649275">
            <a:off x="-1673015" y="2159065"/>
            <a:ext cx="15538030" cy="261457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7842" dirty="0">
                <a:solidFill>
                  <a:srgbClr val="1D4380"/>
                </a:solidFill>
              </a:rPr>
              <a:t>API Management</a:t>
            </a:r>
          </a:p>
        </p:txBody>
      </p:sp>
    </p:spTree>
    <p:extLst>
      <p:ext uri="{BB962C8B-B14F-4D97-AF65-F5344CB8AC3E}">
        <p14:creationId xmlns:p14="http://schemas.microsoft.com/office/powerpoint/2010/main" val="1692758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2" y="1038535"/>
            <a:ext cx="11477030" cy="4203019"/>
          </a:xfrm>
          <a:prstGeom prst="rect">
            <a:avLst/>
          </a:prstGeom>
        </p:spPr>
      </p:pic>
      <p:grpSp>
        <p:nvGrpSpPr>
          <p:cNvPr id="8" name="Group 7"/>
          <p:cNvGrpSpPr/>
          <p:nvPr/>
        </p:nvGrpSpPr>
        <p:grpSpPr>
          <a:xfrm>
            <a:off x="0" y="4651961"/>
            <a:ext cx="12192000" cy="6067818"/>
            <a:chOff x="-1" y="4744746"/>
            <a:chExt cx="12436475" cy="618949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76190">
              <a:off x="3404750" y="4744746"/>
              <a:ext cx="7802014" cy="6189490"/>
            </a:xfrm>
            <a:prstGeom prst="rect">
              <a:avLst/>
            </a:prstGeom>
          </p:spPr>
        </p:pic>
        <p:sp>
          <p:nvSpPr>
            <p:cNvPr id="7" name="Rectangle 6"/>
            <p:cNvSpPr/>
            <p:nvPr/>
          </p:nvSpPr>
          <p:spPr bwMode="auto">
            <a:xfrm>
              <a:off x="-1" y="6366661"/>
              <a:ext cx="12436475" cy="627864"/>
            </a:xfrm>
            <a:prstGeom prst="rect">
              <a:avLst/>
            </a:prstGeom>
            <a:solidFill>
              <a:srgbClr val="FFFFFF">
                <a:alpha val="58039"/>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TextBox 5"/>
            <p:cNvSpPr txBox="1"/>
            <p:nvPr/>
          </p:nvSpPr>
          <p:spPr>
            <a:xfrm>
              <a:off x="7285037" y="6366661"/>
              <a:ext cx="434340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2"/>
                  </a:solidFill>
                </a:rPr>
                <a:t>October 23, 2013</a:t>
              </a:r>
            </a:p>
          </p:txBody>
        </p:sp>
      </p:grpSp>
    </p:spTree>
    <p:extLst>
      <p:ext uri="{BB962C8B-B14F-4D97-AF65-F5344CB8AC3E}">
        <p14:creationId xmlns:p14="http://schemas.microsoft.com/office/powerpoint/2010/main" val="1914879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921" dirty="0">
              <a:gradFill>
                <a:gsLst>
                  <a:gs pos="2920">
                    <a:schemeClr val="tx2"/>
                  </a:gs>
                  <a:gs pos="39000">
                    <a:schemeClr val="tx2"/>
                  </a:gs>
                </a:gsLst>
                <a:lin ang="5400000" scaled="0"/>
              </a:gradFill>
              <a:cs typeface="+mn-cs"/>
            </a:endParaRPr>
          </a:p>
        </p:txBody>
      </p:sp>
      <p:grpSp>
        <p:nvGrpSpPr>
          <p:cNvPr id="8" name="Group 7"/>
          <p:cNvGrpSpPr/>
          <p:nvPr/>
        </p:nvGrpSpPr>
        <p:grpSpPr>
          <a:xfrm>
            <a:off x="2062133" y="3110452"/>
            <a:ext cx="7933273" cy="914344"/>
            <a:chOff x="2423518" y="3172327"/>
            <a:chExt cx="8092352" cy="93267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18" y="3172327"/>
              <a:ext cx="1097268" cy="932678"/>
            </a:xfrm>
            <a:prstGeom prst="rect">
              <a:avLst/>
            </a:prstGeom>
          </p:spPr>
        </p:pic>
        <p:sp>
          <p:nvSpPr>
            <p:cNvPr id="7" name="TextBox 6"/>
            <p:cNvSpPr txBox="1"/>
            <p:nvPr/>
          </p:nvSpPr>
          <p:spPr>
            <a:xfrm>
              <a:off x="3657945" y="3172327"/>
              <a:ext cx="6857925" cy="849463"/>
            </a:xfrm>
            <a:prstGeom prst="rect">
              <a:avLst/>
            </a:prstGeom>
            <a:noFill/>
          </p:spPr>
          <p:txBody>
            <a:bodyPr wrap="square" lIns="179285" tIns="143428" rIns="179285" bIns="143428" rtlCol="0">
              <a:spAutoFit/>
            </a:bodyPr>
            <a:lstStyle/>
            <a:p>
              <a:pPr>
                <a:lnSpc>
                  <a:spcPct val="90000"/>
                </a:lnSpc>
                <a:spcAft>
                  <a:spcPts val="588"/>
                </a:spcAft>
              </a:pPr>
              <a:r>
                <a:rPr lang="en-US" sz="3921" dirty="0">
                  <a:solidFill>
                    <a:schemeClr val="bg2"/>
                  </a:solidFill>
                </a:rPr>
                <a:t>AZURE API MANAGEMENT</a:t>
              </a:r>
            </a:p>
          </p:txBody>
        </p:sp>
      </p:grpSp>
    </p:spTree>
    <p:extLst>
      <p:ext uri="{BB962C8B-B14F-4D97-AF65-F5344CB8AC3E}">
        <p14:creationId xmlns:p14="http://schemas.microsoft.com/office/powerpoint/2010/main" val="208571835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nodePh="1">
                                  <p:stCondLst>
                                    <p:cond delay="0"/>
                                  </p:stCondLst>
                                  <p:endCondLst>
                                    <p:cond evt="begin" delay="0">
                                      <p:tn val="5"/>
                                    </p:cond>
                                  </p:end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accel="9000" decel="16000" fill="hold" nodeType="withEffect">
                                  <p:stCondLst>
                                    <p:cond delay="0"/>
                                  </p:stCondLst>
                                  <p:childTnLst>
                                    <p:animScale>
                                      <p:cBhvr>
                                        <p:cTn id="9" dur="500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5303837" y="830262"/>
            <a:ext cx="2057400" cy="5334000"/>
          </a:xfrm>
          <a:prstGeom prst="rect">
            <a:avLst/>
          </a:prstGeom>
          <a:solidFill>
            <a:srgbClr val="002050">
              <a:lumMod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2050"/>
                </a:solidFill>
                <a:effectLst/>
                <a:uLnTx/>
                <a:uFillTx/>
                <a:latin typeface="Segoe UI"/>
              </a:rPr>
              <a:t>Microsoft Azure </a:t>
            </a:r>
            <a:r>
              <a:rPr kumimoji="0" lang="en-US" sz="2000" b="0" i="0" u="none" strike="noStrike" kern="0" cap="none" spc="0" normalizeH="0" baseline="0" noProof="0" dirty="0" smtClean="0">
                <a:ln>
                  <a:noFill/>
                </a:ln>
                <a:solidFill>
                  <a:srgbClr val="002050"/>
                </a:solidFill>
                <a:effectLst/>
                <a:uLnTx/>
                <a:uFillTx/>
                <a:latin typeface="Segoe UI"/>
              </a:rPr>
              <a:t>API</a:t>
            </a:r>
          </a:p>
        </p:txBody>
      </p:sp>
      <p:sp>
        <p:nvSpPr>
          <p:cNvPr id="70" name="TextBox 69"/>
          <p:cNvSpPr txBox="1"/>
          <p:nvPr/>
        </p:nvSpPr>
        <p:spPr>
          <a:xfrm>
            <a:off x="5273674" y="5323851"/>
            <a:ext cx="2133600" cy="815608"/>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AZURE API </a:t>
            </a:r>
          </a:p>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smtClean="0">
                <a:ln>
                  <a:noFill/>
                </a:ln>
                <a:gradFill>
                  <a:gsLst>
                    <a:gs pos="2917">
                      <a:srgbClr val="FFFFFF"/>
                    </a:gs>
                    <a:gs pos="30000">
                      <a:srgbClr val="FFFFFF"/>
                    </a:gs>
                  </a:gsLst>
                  <a:lin ang="5400000" scaled="0"/>
                </a:gradFill>
                <a:effectLst/>
                <a:uLnTx/>
                <a:uFillTx/>
              </a:rPr>
              <a:t>MANAGEMENT</a:t>
            </a:r>
          </a:p>
        </p:txBody>
      </p:sp>
      <p:grpSp>
        <p:nvGrpSpPr>
          <p:cNvPr id="71" name="Group 70"/>
          <p:cNvGrpSpPr/>
          <p:nvPr/>
        </p:nvGrpSpPr>
        <p:grpSpPr>
          <a:xfrm>
            <a:off x="430350" y="4403078"/>
            <a:ext cx="1827143" cy="1524682"/>
            <a:chOff x="430350" y="4403078"/>
            <a:chExt cx="1827143" cy="1524682"/>
          </a:xfrm>
        </p:grpSpPr>
        <p:grpSp>
          <p:nvGrpSpPr>
            <p:cNvPr id="73" name="Group 72"/>
            <p:cNvGrpSpPr/>
            <p:nvPr/>
          </p:nvGrpSpPr>
          <p:grpSpPr>
            <a:xfrm>
              <a:off x="1124223" y="4403078"/>
              <a:ext cx="457200" cy="749184"/>
              <a:chOff x="1036637" y="982662"/>
              <a:chExt cx="457200" cy="749184"/>
            </a:xfrm>
          </p:grpSpPr>
          <p:sp>
            <p:nvSpPr>
              <p:cNvPr id="82" name="Oval 81"/>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83" name="Snip Same Side Corner Rectangle 82"/>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81" name="TextBox 80"/>
            <p:cNvSpPr txBox="1"/>
            <p:nvPr/>
          </p:nvSpPr>
          <p:spPr>
            <a:xfrm>
              <a:off x="430350" y="5133696"/>
              <a:ext cx="1827143" cy="794064"/>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PUBLISHER / ADMIN</a:t>
              </a:r>
            </a:p>
          </p:txBody>
        </p:sp>
      </p:grpSp>
      <p:grpSp>
        <p:nvGrpSpPr>
          <p:cNvPr id="85" name="Group 84"/>
          <p:cNvGrpSpPr/>
          <p:nvPr/>
        </p:nvGrpSpPr>
        <p:grpSpPr>
          <a:xfrm>
            <a:off x="430350" y="1092395"/>
            <a:ext cx="1827143" cy="1261867"/>
            <a:chOff x="352493" y="1210537"/>
            <a:chExt cx="1827143" cy="1261867"/>
          </a:xfrm>
        </p:grpSpPr>
        <p:sp>
          <p:nvSpPr>
            <p:cNvPr id="86" name="TextBox 85"/>
            <p:cNvSpPr txBox="1"/>
            <p:nvPr/>
          </p:nvSpPr>
          <p:spPr>
            <a:xfrm>
              <a:off x="352493" y="1927639"/>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DEVELOPERS</a:t>
              </a:r>
            </a:p>
          </p:txBody>
        </p:sp>
        <p:grpSp>
          <p:nvGrpSpPr>
            <p:cNvPr id="87" name="Group 86"/>
            <p:cNvGrpSpPr/>
            <p:nvPr/>
          </p:nvGrpSpPr>
          <p:grpSpPr>
            <a:xfrm>
              <a:off x="740509" y="1216945"/>
              <a:ext cx="457200" cy="749184"/>
              <a:chOff x="1036637" y="982662"/>
              <a:chExt cx="457200" cy="749184"/>
            </a:xfrm>
          </p:grpSpPr>
          <p:sp>
            <p:nvSpPr>
              <p:cNvPr id="93" name="Oval 92"/>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4" name="Snip Same Side Corner Rectangle 93"/>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nvGrpSpPr>
            <p:cNvPr id="88" name="Group 87"/>
            <p:cNvGrpSpPr/>
            <p:nvPr/>
          </p:nvGrpSpPr>
          <p:grpSpPr>
            <a:xfrm>
              <a:off x="1331541" y="1210537"/>
              <a:ext cx="457200" cy="749184"/>
              <a:chOff x="1036637" y="982662"/>
              <a:chExt cx="457200" cy="749184"/>
            </a:xfrm>
          </p:grpSpPr>
          <p:sp>
            <p:nvSpPr>
              <p:cNvPr id="89" name="Oval 88"/>
              <p:cNvSpPr/>
              <p:nvPr/>
            </p:nvSpPr>
            <p:spPr bwMode="auto">
              <a:xfrm>
                <a:off x="1036637" y="982662"/>
                <a:ext cx="457200" cy="457200"/>
              </a:xfrm>
              <a:prstGeom prst="ellipse">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0" name="Snip Same Side Corner Rectangle 89"/>
              <p:cNvSpPr/>
              <p:nvPr/>
            </p:nvSpPr>
            <p:spPr bwMode="auto">
              <a:xfrm>
                <a:off x="1036637" y="1402107"/>
                <a:ext cx="457200" cy="329739"/>
              </a:xfrm>
              <a:prstGeom prst="snip2SameRect">
                <a:avLst>
                  <a:gd name="adj1" fmla="val 31160"/>
                  <a:gd name="adj2" fmla="val 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grpSp>
      <p:grpSp>
        <p:nvGrpSpPr>
          <p:cNvPr id="95" name="Group 94"/>
          <p:cNvGrpSpPr/>
          <p:nvPr/>
        </p:nvGrpSpPr>
        <p:grpSpPr>
          <a:xfrm>
            <a:off x="439251" y="2741863"/>
            <a:ext cx="1827143" cy="1400795"/>
            <a:chOff x="409296" y="2820365"/>
            <a:chExt cx="1827143" cy="1400795"/>
          </a:xfrm>
        </p:grpSpPr>
        <p:grpSp>
          <p:nvGrpSpPr>
            <p:cNvPr id="96" name="Group 95"/>
            <p:cNvGrpSpPr/>
            <p:nvPr/>
          </p:nvGrpSpPr>
          <p:grpSpPr>
            <a:xfrm>
              <a:off x="910741" y="2820365"/>
              <a:ext cx="833415" cy="837764"/>
              <a:chOff x="910741" y="2820365"/>
              <a:chExt cx="833415" cy="837764"/>
            </a:xfrm>
          </p:grpSpPr>
          <p:sp>
            <p:nvSpPr>
              <p:cNvPr id="98" name="Rectangle 97"/>
              <p:cNvSpPr/>
              <p:nvPr/>
            </p:nvSpPr>
            <p:spPr bwMode="auto">
              <a:xfrm>
                <a:off x="910741"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99" name="Rectangle 98"/>
              <p:cNvSpPr/>
              <p:nvPr/>
            </p:nvSpPr>
            <p:spPr bwMode="auto">
              <a:xfrm>
                <a:off x="1197709"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0" name="Rectangle 99"/>
              <p:cNvSpPr/>
              <p:nvPr/>
            </p:nvSpPr>
            <p:spPr bwMode="auto">
              <a:xfrm>
                <a:off x="1493837" y="2820365"/>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1" name="Rectangle 100"/>
              <p:cNvSpPr/>
              <p:nvPr/>
            </p:nvSpPr>
            <p:spPr bwMode="auto">
              <a:xfrm>
                <a:off x="910741"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2" name="Rectangle 101"/>
              <p:cNvSpPr/>
              <p:nvPr/>
            </p:nvSpPr>
            <p:spPr bwMode="auto">
              <a:xfrm>
                <a:off x="1197709"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3" name="Rectangle 102"/>
              <p:cNvSpPr/>
              <p:nvPr/>
            </p:nvSpPr>
            <p:spPr bwMode="auto">
              <a:xfrm>
                <a:off x="1493837" y="3116262"/>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4" name="Rectangle 103"/>
              <p:cNvSpPr/>
              <p:nvPr/>
            </p:nvSpPr>
            <p:spPr bwMode="auto">
              <a:xfrm>
                <a:off x="910741"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5" name="Rectangle 104"/>
              <p:cNvSpPr/>
              <p:nvPr/>
            </p:nvSpPr>
            <p:spPr bwMode="auto">
              <a:xfrm>
                <a:off x="1197709"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06" name="Rectangle 105"/>
              <p:cNvSpPr/>
              <p:nvPr/>
            </p:nvSpPr>
            <p:spPr bwMode="auto">
              <a:xfrm>
                <a:off x="1493837" y="3407810"/>
                <a:ext cx="250319" cy="250319"/>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grpSp>
        <p:sp>
          <p:nvSpPr>
            <p:cNvPr id="97" name="TextBox 96"/>
            <p:cNvSpPr txBox="1"/>
            <p:nvPr/>
          </p:nvSpPr>
          <p:spPr>
            <a:xfrm>
              <a:off x="409296" y="3676395"/>
              <a:ext cx="1827143"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gradFill>
                    <a:gsLst>
                      <a:gs pos="2917">
                        <a:srgbClr val="FFFFFF"/>
                      </a:gs>
                      <a:gs pos="30000">
                        <a:srgbClr val="FFFFFF"/>
                      </a:gs>
                    </a:gsLst>
                    <a:lin ang="5400000" scaled="0"/>
                  </a:gradFill>
                  <a:effectLst/>
                  <a:uLnTx/>
                  <a:uFillTx/>
                </a:rPr>
                <a:t>APPS</a:t>
              </a:r>
            </a:p>
          </p:txBody>
        </p:sp>
      </p:grpSp>
      <p:cxnSp>
        <p:nvCxnSpPr>
          <p:cNvPr id="107" name="Straight Arrow Connector 106"/>
          <p:cNvCxnSpPr/>
          <p:nvPr/>
        </p:nvCxnSpPr>
        <p:spPr>
          <a:xfrm>
            <a:off x="2560637" y="1676709"/>
            <a:ext cx="2362200" cy="0"/>
          </a:xfrm>
          <a:prstGeom prst="straightConnector1">
            <a:avLst/>
          </a:prstGeom>
          <a:noFill/>
          <a:ln w="57150" cap="flat" cmpd="sng" algn="ctr">
            <a:solidFill>
              <a:srgbClr val="FFFFFF"/>
            </a:solidFill>
            <a:prstDash val="solid"/>
            <a:headEnd type="none"/>
            <a:tailEnd type="triangle"/>
          </a:ln>
          <a:effectLst/>
        </p:spPr>
      </p:cxnSp>
      <p:cxnSp>
        <p:nvCxnSpPr>
          <p:cNvPr id="108" name="Straight Arrow Connector 107"/>
          <p:cNvCxnSpPr/>
          <p:nvPr/>
        </p:nvCxnSpPr>
        <p:spPr>
          <a:xfrm>
            <a:off x="2560637" y="3203261"/>
            <a:ext cx="2362200" cy="0"/>
          </a:xfrm>
          <a:prstGeom prst="straightConnector1">
            <a:avLst/>
          </a:prstGeom>
          <a:noFill/>
          <a:ln w="57150" cap="flat" cmpd="sng" algn="ctr">
            <a:solidFill>
              <a:srgbClr val="FFFFFF"/>
            </a:solidFill>
            <a:prstDash val="solid"/>
            <a:headEnd type="none"/>
            <a:tailEnd type="triangle"/>
          </a:ln>
          <a:effectLst/>
        </p:spPr>
      </p:cxnSp>
      <p:cxnSp>
        <p:nvCxnSpPr>
          <p:cNvPr id="109" name="Straight Arrow Connector 108"/>
          <p:cNvCxnSpPr/>
          <p:nvPr/>
        </p:nvCxnSpPr>
        <p:spPr>
          <a:xfrm>
            <a:off x="2560637" y="4688056"/>
            <a:ext cx="2362200" cy="0"/>
          </a:xfrm>
          <a:prstGeom prst="straightConnector1">
            <a:avLst/>
          </a:prstGeom>
          <a:noFill/>
          <a:ln w="57150" cap="flat" cmpd="sng" algn="ctr">
            <a:solidFill>
              <a:srgbClr val="FFFFFF"/>
            </a:solidFill>
            <a:prstDash val="solid"/>
            <a:headEnd type="none"/>
            <a:tailEnd type="triangle"/>
          </a:ln>
          <a:effectLst/>
        </p:spPr>
      </p:cxnSp>
      <p:cxnSp>
        <p:nvCxnSpPr>
          <p:cNvPr id="110" name="Straight Arrow Connector 109"/>
          <p:cNvCxnSpPr/>
          <p:nvPr/>
        </p:nvCxnSpPr>
        <p:spPr>
          <a:xfrm>
            <a:off x="7666037" y="3229456"/>
            <a:ext cx="2133600" cy="0"/>
          </a:xfrm>
          <a:prstGeom prst="straightConnector1">
            <a:avLst/>
          </a:prstGeom>
          <a:noFill/>
          <a:ln w="57150" cap="flat" cmpd="sng" algn="ctr">
            <a:solidFill>
              <a:srgbClr val="FFFFFF"/>
            </a:solidFill>
            <a:prstDash val="solid"/>
            <a:headEnd type="none"/>
            <a:tailEnd type="triangle"/>
          </a:ln>
          <a:effectLst/>
        </p:spPr>
      </p:cxnSp>
      <p:grpSp>
        <p:nvGrpSpPr>
          <p:cNvPr id="112" name="Group 111"/>
          <p:cNvGrpSpPr/>
          <p:nvPr/>
        </p:nvGrpSpPr>
        <p:grpSpPr>
          <a:xfrm rot="10800000">
            <a:off x="10150472" y="2380310"/>
            <a:ext cx="1326374" cy="1645902"/>
            <a:chOff x="9089467" y="1328776"/>
            <a:chExt cx="1326374" cy="1645902"/>
          </a:xfrm>
        </p:grpSpPr>
        <p:sp>
          <p:nvSpPr>
            <p:cNvPr id="113" name="Flowchart: Direct Access Storage 112"/>
            <p:cNvSpPr/>
            <p:nvPr/>
          </p:nvSpPr>
          <p:spPr bwMode="auto">
            <a:xfrm>
              <a:off x="9657353" y="148990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Pie 113"/>
            <p:cNvSpPr/>
            <p:nvPr/>
          </p:nvSpPr>
          <p:spPr bwMode="auto">
            <a:xfrm>
              <a:off x="9089467" y="155079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p:cNvSpPr/>
            <p:nvPr/>
          </p:nvSpPr>
          <p:spPr bwMode="auto">
            <a:xfrm>
              <a:off x="10037038" y="183512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Oval 115"/>
            <p:cNvSpPr/>
            <p:nvPr/>
          </p:nvSpPr>
          <p:spPr bwMode="auto">
            <a:xfrm>
              <a:off x="10037038" y="224316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TextBox 116"/>
            <p:cNvSpPr txBox="1"/>
            <p:nvPr/>
          </p:nvSpPr>
          <p:spPr>
            <a:xfrm rot="16200000">
              <a:off x="8812443" y="187934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grpSp>
      <p:sp>
        <p:nvSpPr>
          <p:cNvPr id="118" name="Rectangular Callout 117"/>
          <p:cNvSpPr/>
          <p:nvPr/>
        </p:nvSpPr>
        <p:spPr bwMode="auto">
          <a:xfrm>
            <a:off x="10104436" y="4631117"/>
            <a:ext cx="1829387" cy="1643815"/>
          </a:xfrm>
          <a:prstGeom prst="wedgeRectCallout">
            <a:avLst>
              <a:gd name="adj1" fmla="val 10169"/>
              <a:gd name="adj2" fmla="val -120212"/>
            </a:avLst>
          </a:prstGeom>
          <a:solidFill>
            <a:srgbClr val="0072C6">
              <a:lumMod val="50000"/>
              <a:lumOff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Can be hosted anywhere and authored in any language on any platform.</a:t>
            </a:r>
          </a:p>
        </p:txBody>
      </p:sp>
      <p:sp>
        <p:nvSpPr>
          <p:cNvPr id="119" name="Freeform 118"/>
          <p:cNvSpPr/>
          <p:nvPr/>
        </p:nvSpPr>
        <p:spPr bwMode="auto">
          <a:xfrm>
            <a:off x="11374960" y="2982528"/>
            <a:ext cx="1335446" cy="1237780"/>
          </a:xfrm>
          <a:custGeom>
            <a:avLst/>
            <a:gdLst>
              <a:gd name="connsiteX0" fmla="*/ 0 w 1335446"/>
              <a:gd name="connsiteY0" fmla="*/ 253041 h 1237780"/>
              <a:gd name="connsiteX1" fmla="*/ 844062 w 1335446"/>
              <a:gd name="connsiteY1" fmla="*/ 196770 h 1237780"/>
              <a:gd name="connsiteX2" fmla="*/ 1322363 w 1335446"/>
              <a:gd name="connsiteY2" fmla="*/ 56094 h 1237780"/>
              <a:gd name="connsiteX3" fmla="*/ 1153551 w 1335446"/>
              <a:gd name="connsiteY3" fmla="*/ 1237780 h 1237780"/>
            </a:gdLst>
            <a:ahLst/>
            <a:cxnLst>
              <a:cxn ang="0">
                <a:pos x="connsiteX0" y="connsiteY0"/>
              </a:cxn>
              <a:cxn ang="0">
                <a:pos x="connsiteX1" y="connsiteY1"/>
              </a:cxn>
              <a:cxn ang="0">
                <a:pos x="connsiteX2" y="connsiteY2"/>
              </a:cxn>
              <a:cxn ang="0">
                <a:pos x="connsiteX3" y="connsiteY3"/>
              </a:cxn>
            </a:cxnLst>
            <a:rect l="l" t="t" r="r" b="b"/>
            <a:pathLst>
              <a:path w="1335446" h="1237780">
                <a:moveTo>
                  <a:pt x="0" y="253041"/>
                </a:moveTo>
                <a:cubicBezTo>
                  <a:pt x="311834" y="241317"/>
                  <a:pt x="623668" y="229594"/>
                  <a:pt x="844062" y="196770"/>
                </a:cubicBezTo>
                <a:cubicBezTo>
                  <a:pt x="1064456" y="163946"/>
                  <a:pt x="1270782" y="-117408"/>
                  <a:pt x="1322363" y="56094"/>
                </a:cubicBezTo>
                <a:cubicBezTo>
                  <a:pt x="1373944" y="229596"/>
                  <a:pt x="1263747" y="733688"/>
                  <a:pt x="1153551" y="1237780"/>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120" name="Group 119"/>
          <p:cNvGrpSpPr/>
          <p:nvPr/>
        </p:nvGrpSpPr>
        <p:grpSpPr>
          <a:xfrm>
            <a:off x="5428910" y="2597426"/>
            <a:ext cx="1807254" cy="1280146"/>
            <a:chOff x="8048951" y="1670548"/>
            <a:chExt cx="1807254" cy="1280146"/>
          </a:xfrm>
        </p:grpSpPr>
        <p:sp>
          <p:nvSpPr>
            <p:cNvPr id="121" name="Flowchart: Terminator 120"/>
            <p:cNvSpPr/>
            <p:nvPr/>
          </p:nvSpPr>
          <p:spPr bwMode="auto">
            <a:xfrm>
              <a:off x="9124693" y="1950042"/>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Flowchart: Terminator 121"/>
            <p:cNvSpPr/>
            <p:nvPr/>
          </p:nvSpPr>
          <p:spPr bwMode="auto">
            <a:xfrm>
              <a:off x="9122545" y="2467817"/>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Flowchart: Direct Access Storage 122"/>
            <p:cNvSpPr/>
            <p:nvPr/>
          </p:nvSpPr>
          <p:spPr bwMode="auto">
            <a:xfrm rot="10800000">
              <a:off x="8985471"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Flowchart: Direct Access Storage 123"/>
            <p:cNvSpPr/>
            <p:nvPr/>
          </p:nvSpPr>
          <p:spPr bwMode="auto">
            <a:xfrm rot="10800000">
              <a:off x="8458226" y="1700660"/>
              <a:ext cx="674027" cy="1219922"/>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Flowchart: Direct Access Storage 124"/>
            <p:cNvSpPr/>
            <p:nvPr/>
          </p:nvSpPr>
          <p:spPr bwMode="auto">
            <a:xfrm rot="10800000">
              <a:off x="8169935" y="167054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p:cNvSpPr/>
            <p:nvPr/>
          </p:nvSpPr>
          <p:spPr bwMode="auto">
            <a:xfrm rot="10800000">
              <a:off x="8216164" y="2380310"/>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rot="10800000">
              <a:off x="8216164" y="1972271"/>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TextBox 127"/>
            <p:cNvSpPr txBox="1"/>
            <p:nvPr/>
          </p:nvSpPr>
          <p:spPr>
            <a:xfrm>
              <a:off x="8048951" y="2016490"/>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PROXY</a:t>
              </a:r>
            </a:p>
          </p:txBody>
        </p:sp>
      </p:grpSp>
      <p:sp>
        <p:nvSpPr>
          <p:cNvPr id="129" name="Rectangle 128"/>
          <p:cNvSpPr/>
          <p:nvPr/>
        </p:nvSpPr>
        <p:spPr bwMode="auto">
          <a:xfrm>
            <a:off x="5570536" y="1161110"/>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2050">
                    <a:lumMod val="75000"/>
                  </a:srgbClr>
                </a:solidFill>
                <a:effectLst/>
                <a:uLnTx/>
                <a:uFillTx/>
                <a:latin typeface="Segoe UI"/>
              </a:rPr>
              <a:t>DEVELOPER PORTAL</a:t>
            </a:r>
          </a:p>
        </p:txBody>
      </p:sp>
      <p:sp>
        <p:nvSpPr>
          <p:cNvPr id="130" name="Rectangle 129"/>
          <p:cNvSpPr/>
          <p:nvPr/>
        </p:nvSpPr>
        <p:spPr bwMode="auto">
          <a:xfrm>
            <a:off x="5555278" y="4078456"/>
            <a:ext cx="1447800" cy="1219200"/>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PUBLISHER</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2050">
                    <a:lumMod val="75000"/>
                  </a:srgbClr>
                </a:solidFill>
                <a:effectLst>
                  <a:glow rad="101600">
                    <a:srgbClr val="FFFFFF">
                      <a:alpha val="60000"/>
                    </a:srgbClr>
                  </a:glow>
                </a:effectLst>
                <a:uLnTx/>
                <a:uFillTx/>
                <a:latin typeface="Segoe UI"/>
              </a:rPr>
              <a:t>PORTAL</a:t>
            </a:r>
          </a:p>
        </p:txBody>
      </p:sp>
      <p:cxnSp>
        <p:nvCxnSpPr>
          <p:cNvPr id="131" name="Straight Arrow Connector 130"/>
          <p:cNvCxnSpPr/>
          <p:nvPr/>
        </p:nvCxnSpPr>
        <p:spPr>
          <a:xfrm>
            <a:off x="1343921" y="2277414"/>
            <a:ext cx="8901" cy="320012"/>
          </a:xfrm>
          <a:prstGeom prst="straightConnector1">
            <a:avLst/>
          </a:prstGeom>
          <a:noFill/>
          <a:ln w="57150" cap="flat" cmpd="sng" algn="ctr">
            <a:solidFill>
              <a:srgbClr val="FFFFFF"/>
            </a:solidFill>
            <a:prstDash val="solid"/>
            <a:headEnd type="none"/>
            <a:tailEnd type="triangle"/>
          </a:ln>
          <a:effectLst/>
        </p:spPr>
      </p:cxnSp>
    </p:spTree>
    <p:extLst>
      <p:ext uri="{BB962C8B-B14F-4D97-AF65-F5344CB8AC3E}">
        <p14:creationId xmlns:p14="http://schemas.microsoft.com/office/powerpoint/2010/main" val="283429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10" presetClass="entr" presetSubtype="0" fill="hold"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p:cTn id="23" dur="500"/>
                                        <p:tgtEl>
                                          <p:spTgt spid="131"/>
                                        </p:tgtEl>
                                      </p:cBhvr>
                                    </p:animEffect>
                                  </p:childTnLst>
                                </p:cTn>
                              </p:par>
                              <p:par>
                                <p:cTn id="24" presetID="10"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9600" dirty="0" smtClean="0"/>
              <a:t>Demo</a:t>
            </a:r>
            <a:r>
              <a:rPr lang="en-US" dirty="0" smtClean="0"/>
              <a:t/>
            </a:r>
            <a:br>
              <a:rPr lang="en-US" dirty="0" smtClean="0"/>
            </a:br>
            <a:r>
              <a:rPr lang="en-US" sz="6000" dirty="0" smtClean="0">
                <a:solidFill>
                  <a:schemeClr val="bg2"/>
                </a:solidFill>
              </a:rPr>
              <a:t>Azure API Management</a:t>
            </a:r>
            <a:endParaRPr lang="en-US" dirty="0">
              <a:solidFill>
                <a:schemeClr val="bg2"/>
              </a:solidFill>
            </a:endParaRPr>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15</a:t>
            </a:fld>
            <a:endParaRPr lang="en-US"/>
          </a:p>
        </p:txBody>
      </p:sp>
    </p:spTree>
    <p:extLst>
      <p:ext uri="{BB962C8B-B14F-4D97-AF65-F5344CB8AC3E}">
        <p14:creationId xmlns:p14="http://schemas.microsoft.com/office/powerpoint/2010/main" val="243767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m</a:t>
            </a:r>
            <a:r>
              <a:rPr lang="en-US" dirty="0" smtClean="0">
                <a:solidFill>
                  <a:schemeClr val="bg2"/>
                </a:solidFill>
              </a:rPr>
              <a:t>uch preview, nice feature</a:t>
            </a:r>
            <a:endParaRPr lang="en-US" dirty="0">
              <a:solidFill>
                <a:schemeClr val="bg2"/>
              </a:solidFill>
            </a:endParaRPr>
          </a:p>
        </p:txBody>
      </p:sp>
      <p:sp>
        <p:nvSpPr>
          <p:cNvPr id="6" name="TextBox 5"/>
          <p:cNvSpPr txBox="1"/>
          <p:nvPr/>
        </p:nvSpPr>
        <p:spPr>
          <a:xfrm>
            <a:off x="635775" y="1448081"/>
            <a:ext cx="2842106" cy="2101046"/>
          </a:xfrm>
          <a:prstGeom prst="rect">
            <a:avLst/>
          </a:prstGeom>
          <a:noFill/>
        </p:spPr>
        <p:txBody>
          <a:bodyPr wrap="none" rtlCol="0">
            <a:spAutoFit/>
          </a:bodyPr>
          <a:lstStyle/>
          <a:p>
            <a:r>
              <a:rPr lang="en-US" sz="2000" b="1" dirty="0">
                <a:solidFill>
                  <a:schemeClr val="bg2"/>
                </a:solidFill>
              </a:rPr>
              <a:t>Developer Experience</a:t>
            </a:r>
          </a:p>
          <a:p>
            <a:r>
              <a:rPr lang="en-US" dirty="0">
                <a:solidFill>
                  <a:schemeClr val="bg2"/>
                </a:solidFill>
              </a:rPr>
              <a:t>Self-Registration</a:t>
            </a:r>
          </a:p>
          <a:p>
            <a:r>
              <a:rPr lang="en-US" dirty="0">
                <a:solidFill>
                  <a:schemeClr val="bg2"/>
                </a:solidFill>
              </a:rPr>
              <a:t>Subscriptions</a:t>
            </a:r>
          </a:p>
          <a:p>
            <a:r>
              <a:rPr lang="en-US" dirty="0">
                <a:solidFill>
                  <a:schemeClr val="bg2"/>
                </a:solidFill>
              </a:rPr>
              <a:t>Documentation</a:t>
            </a:r>
          </a:p>
          <a:p>
            <a:r>
              <a:rPr lang="en-US" dirty="0">
                <a:solidFill>
                  <a:schemeClr val="bg2"/>
                </a:solidFill>
              </a:rPr>
              <a:t>Console</a:t>
            </a:r>
          </a:p>
          <a:p>
            <a:r>
              <a:rPr lang="en-US" dirty="0">
                <a:solidFill>
                  <a:schemeClr val="bg2"/>
                </a:solidFill>
              </a:rPr>
              <a:t>Issues Forum</a:t>
            </a:r>
          </a:p>
          <a:p>
            <a:r>
              <a:rPr lang="en-US" dirty="0">
                <a:solidFill>
                  <a:schemeClr val="bg2"/>
                </a:solidFill>
              </a:rPr>
              <a:t>Dashboard</a:t>
            </a:r>
          </a:p>
        </p:txBody>
      </p:sp>
      <p:sp>
        <p:nvSpPr>
          <p:cNvPr id="7" name="TextBox 6"/>
          <p:cNvSpPr txBox="1"/>
          <p:nvPr/>
        </p:nvSpPr>
        <p:spPr>
          <a:xfrm>
            <a:off x="633195" y="3797249"/>
            <a:ext cx="2807179" cy="2062103"/>
          </a:xfrm>
          <a:prstGeom prst="rect">
            <a:avLst/>
          </a:prstGeom>
          <a:noFill/>
        </p:spPr>
        <p:txBody>
          <a:bodyPr wrap="none" rtlCol="0">
            <a:spAutoFit/>
          </a:bodyPr>
          <a:lstStyle/>
          <a:p>
            <a:r>
              <a:rPr lang="en-US" sz="2000" b="1" dirty="0">
                <a:solidFill>
                  <a:schemeClr val="bg2"/>
                </a:solidFill>
              </a:rPr>
              <a:t>Admin Experience</a:t>
            </a:r>
            <a:endParaRPr lang="en-US" dirty="0">
              <a:solidFill>
                <a:schemeClr val="bg2"/>
              </a:solidFill>
            </a:endParaRPr>
          </a:p>
          <a:p>
            <a:r>
              <a:rPr lang="en-US" dirty="0">
                <a:solidFill>
                  <a:schemeClr val="bg2"/>
                </a:solidFill>
              </a:rPr>
              <a:t>API specification</a:t>
            </a:r>
          </a:p>
          <a:p>
            <a:r>
              <a:rPr lang="en-US" dirty="0">
                <a:solidFill>
                  <a:schemeClr val="bg2"/>
                </a:solidFill>
              </a:rPr>
              <a:t>Product management</a:t>
            </a:r>
          </a:p>
          <a:p>
            <a:r>
              <a:rPr lang="en-US" dirty="0">
                <a:solidFill>
                  <a:schemeClr val="bg2"/>
                </a:solidFill>
              </a:rPr>
              <a:t>Policies Editor</a:t>
            </a:r>
          </a:p>
          <a:p>
            <a:r>
              <a:rPr lang="en-US" dirty="0">
                <a:solidFill>
                  <a:schemeClr val="bg2"/>
                </a:solidFill>
              </a:rPr>
              <a:t>Developer management</a:t>
            </a:r>
          </a:p>
          <a:p>
            <a:r>
              <a:rPr lang="en-US" dirty="0">
                <a:solidFill>
                  <a:schemeClr val="bg2"/>
                </a:solidFill>
              </a:rPr>
              <a:t>Content management</a:t>
            </a:r>
          </a:p>
          <a:p>
            <a:r>
              <a:rPr lang="en-US" dirty="0">
                <a:solidFill>
                  <a:schemeClr val="bg2"/>
                </a:solidFill>
              </a:rPr>
              <a:t>Configurable notifications</a:t>
            </a:r>
          </a:p>
        </p:txBody>
      </p:sp>
      <p:sp>
        <p:nvSpPr>
          <p:cNvPr id="8" name="TextBox 7"/>
          <p:cNvSpPr txBox="1"/>
          <p:nvPr/>
        </p:nvSpPr>
        <p:spPr>
          <a:xfrm>
            <a:off x="8140411" y="1486176"/>
            <a:ext cx="2458189" cy="1506117"/>
          </a:xfrm>
          <a:prstGeom prst="rect">
            <a:avLst/>
          </a:prstGeom>
          <a:noFill/>
        </p:spPr>
        <p:txBody>
          <a:bodyPr wrap="none" rtlCol="0">
            <a:spAutoFit/>
          </a:bodyPr>
          <a:lstStyle/>
          <a:p>
            <a:r>
              <a:rPr lang="en-US" sz="2000" b="1" dirty="0">
                <a:solidFill>
                  <a:schemeClr val="bg2"/>
                </a:solidFill>
              </a:rPr>
              <a:t>Security</a:t>
            </a:r>
          </a:p>
          <a:p>
            <a:r>
              <a:rPr lang="en-US" dirty="0">
                <a:solidFill>
                  <a:schemeClr val="bg2"/>
                </a:solidFill>
              </a:rPr>
              <a:t>Custom developer ID</a:t>
            </a:r>
          </a:p>
          <a:p>
            <a:r>
              <a:rPr lang="en-US" dirty="0">
                <a:solidFill>
                  <a:schemeClr val="bg2"/>
                </a:solidFill>
              </a:rPr>
              <a:t>Social Developer ID</a:t>
            </a:r>
          </a:p>
          <a:p>
            <a:r>
              <a:rPr lang="en-US" dirty="0">
                <a:solidFill>
                  <a:schemeClr val="bg2"/>
                </a:solidFill>
              </a:rPr>
              <a:t>API key authentication</a:t>
            </a:r>
          </a:p>
          <a:p>
            <a:r>
              <a:rPr lang="en-US" dirty="0">
                <a:solidFill>
                  <a:schemeClr val="bg2"/>
                </a:solidFill>
              </a:rPr>
              <a:t>Basic Authentication </a:t>
            </a:r>
          </a:p>
        </p:txBody>
      </p:sp>
      <p:sp>
        <p:nvSpPr>
          <p:cNvPr id="9" name="TextBox 8"/>
          <p:cNvSpPr txBox="1"/>
          <p:nvPr/>
        </p:nvSpPr>
        <p:spPr>
          <a:xfrm>
            <a:off x="4153176" y="1477683"/>
            <a:ext cx="2904557" cy="4275713"/>
          </a:xfrm>
          <a:prstGeom prst="rect">
            <a:avLst/>
          </a:prstGeom>
          <a:noFill/>
        </p:spPr>
        <p:txBody>
          <a:bodyPr wrap="none" rtlCol="0">
            <a:spAutoFit/>
          </a:bodyPr>
          <a:lstStyle/>
          <a:p>
            <a:r>
              <a:rPr lang="en-US" sz="2000" b="1" dirty="0">
                <a:solidFill>
                  <a:schemeClr val="bg2"/>
                </a:solidFill>
              </a:rPr>
              <a:t>Proxy &amp; Policies</a:t>
            </a:r>
          </a:p>
          <a:p>
            <a:r>
              <a:rPr lang="en-US" dirty="0">
                <a:solidFill>
                  <a:schemeClr val="bg2"/>
                </a:solidFill>
              </a:rPr>
              <a:t>Call and bandwidth quotas</a:t>
            </a:r>
          </a:p>
          <a:p>
            <a:r>
              <a:rPr lang="en-US" dirty="0">
                <a:solidFill>
                  <a:schemeClr val="bg2"/>
                </a:solidFill>
              </a:rPr>
              <a:t>Rate limit</a:t>
            </a:r>
          </a:p>
          <a:p>
            <a:r>
              <a:rPr lang="en-US" dirty="0">
                <a:solidFill>
                  <a:schemeClr val="bg2"/>
                </a:solidFill>
              </a:rPr>
              <a:t>Caching</a:t>
            </a:r>
          </a:p>
          <a:p>
            <a:r>
              <a:rPr lang="en-US" dirty="0">
                <a:solidFill>
                  <a:schemeClr val="bg2"/>
                </a:solidFill>
              </a:rPr>
              <a:t>HTTPS</a:t>
            </a:r>
          </a:p>
          <a:p>
            <a:r>
              <a:rPr lang="en-US" dirty="0">
                <a:solidFill>
                  <a:schemeClr val="bg2"/>
                </a:solidFill>
              </a:rPr>
              <a:t>Authenticate with Basic</a:t>
            </a:r>
          </a:p>
          <a:p>
            <a:r>
              <a:rPr lang="en-US" dirty="0">
                <a:solidFill>
                  <a:schemeClr val="bg2"/>
                </a:solidFill>
              </a:rPr>
              <a:t>CORS / x-domain calls</a:t>
            </a:r>
          </a:p>
          <a:p>
            <a:r>
              <a:rPr lang="en-US" dirty="0">
                <a:solidFill>
                  <a:schemeClr val="bg2"/>
                </a:solidFill>
              </a:rPr>
              <a:t>Find and replace string</a:t>
            </a:r>
          </a:p>
          <a:p>
            <a:r>
              <a:rPr lang="en-US" dirty="0">
                <a:solidFill>
                  <a:schemeClr val="bg2"/>
                </a:solidFill>
              </a:rPr>
              <a:t>Re-write URL</a:t>
            </a:r>
          </a:p>
          <a:p>
            <a:r>
              <a:rPr lang="en-US" dirty="0">
                <a:solidFill>
                  <a:schemeClr val="bg2"/>
                </a:solidFill>
              </a:rPr>
              <a:t>Mask URLs</a:t>
            </a:r>
          </a:p>
          <a:p>
            <a:r>
              <a:rPr lang="en-US" dirty="0">
                <a:solidFill>
                  <a:schemeClr val="bg2"/>
                </a:solidFill>
              </a:rPr>
              <a:t>JSONP</a:t>
            </a:r>
          </a:p>
          <a:p>
            <a:r>
              <a:rPr lang="en-US" dirty="0">
                <a:solidFill>
                  <a:schemeClr val="bg2"/>
                </a:solidFill>
              </a:rPr>
              <a:t>JSON to/from XML</a:t>
            </a:r>
          </a:p>
          <a:p>
            <a:r>
              <a:rPr lang="en-US" dirty="0">
                <a:solidFill>
                  <a:schemeClr val="bg2"/>
                </a:solidFill>
              </a:rPr>
              <a:t>Set header or parameter</a:t>
            </a:r>
          </a:p>
          <a:p>
            <a:r>
              <a:rPr lang="en-US" dirty="0">
                <a:solidFill>
                  <a:schemeClr val="bg2"/>
                </a:solidFill>
              </a:rPr>
              <a:t>IP filter</a:t>
            </a:r>
          </a:p>
          <a:p>
            <a:r>
              <a:rPr lang="en-US" dirty="0">
                <a:solidFill>
                  <a:schemeClr val="bg2"/>
                </a:solidFill>
              </a:rPr>
              <a:t>Wildcard operations</a:t>
            </a:r>
          </a:p>
        </p:txBody>
      </p:sp>
      <p:sp>
        <p:nvSpPr>
          <p:cNvPr id="10" name="TextBox 9"/>
          <p:cNvSpPr txBox="1"/>
          <p:nvPr/>
        </p:nvSpPr>
        <p:spPr>
          <a:xfrm>
            <a:off x="8140411" y="3200151"/>
            <a:ext cx="3860251" cy="2665993"/>
          </a:xfrm>
          <a:prstGeom prst="rect">
            <a:avLst/>
          </a:prstGeom>
          <a:noFill/>
        </p:spPr>
        <p:txBody>
          <a:bodyPr wrap="square" rtlCol="0">
            <a:spAutoFit/>
          </a:bodyPr>
          <a:lstStyle/>
          <a:p>
            <a:r>
              <a:rPr lang="en-US" sz="2000" b="1" dirty="0">
                <a:solidFill>
                  <a:schemeClr val="bg2"/>
                </a:solidFill>
              </a:rPr>
              <a:t>Reports</a:t>
            </a:r>
          </a:p>
          <a:p>
            <a:r>
              <a:rPr lang="en-US" dirty="0">
                <a:solidFill>
                  <a:schemeClr val="bg2"/>
                </a:solidFill>
              </a:rPr>
              <a:t>Calls</a:t>
            </a:r>
          </a:p>
          <a:p>
            <a:r>
              <a:rPr lang="en-US" dirty="0">
                <a:solidFill>
                  <a:schemeClr val="bg2"/>
                </a:solidFill>
              </a:rPr>
              <a:t>Bandwidth</a:t>
            </a:r>
          </a:p>
          <a:p>
            <a:r>
              <a:rPr lang="en-US" dirty="0">
                <a:solidFill>
                  <a:schemeClr val="bg2"/>
                </a:solidFill>
              </a:rPr>
              <a:t>Cache hits/misses</a:t>
            </a:r>
          </a:p>
          <a:p>
            <a:r>
              <a:rPr lang="en-US" dirty="0">
                <a:solidFill>
                  <a:schemeClr val="bg2"/>
                </a:solidFill>
              </a:rPr>
              <a:t>Status codes</a:t>
            </a:r>
          </a:p>
          <a:p>
            <a:r>
              <a:rPr lang="en-US" dirty="0">
                <a:solidFill>
                  <a:schemeClr val="bg2"/>
                </a:solidFill>
              </a:rPr>
              <a:t>API and service response time</a:t>
            </a:r>
          </a:p>
          <a:p>
            <a:r>
              <a:rPr lang="en-US" dirty="0">
                <a:solidFill>
                  <a:schemeClr val="bg2"/>
                </a:solidFill>
              </a:rPr>
              <a:t>Proxy response time</a:t>
            </a:r>
          </a:p>
          <a:p>
            <a:r>
              <a:rPr lang="en-US" dirty="0">
                <a:solidFill>
                  <a:schemeClr val="bg2"/>
                </a:solidFill>
              </a:rPr>
              <a:t>Filter any report by product API Operation</a:t>
            </a:r>
          </a:p>
        </p:txBody>
      </p:sp>
    </p:spTree>
    <p:extLst>
      <p:ext uri="{BB962C8B-B14F-4D97-AF65-F5344CB8AC3E}">
        <p14:creationId xmlns:p14="http://schemas.microsoft.com/office/powerpoint/2010/main" val="305456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sz="quarter" idx="11"/>
          </p:nvPr>
        </p:nvSpPr>
        <p:spPr>
          <a:xfrm>
            <a:off x="269241" y="1189494"/>
            <a:ext cx="11655840" cy="6577634"/>
          </a:xfrm>
        </p:spPr>
        <p:txBody>
          <a:bodyPr/>
          <a:lstStyle/>
          <a:p>
            <a:pPr marL="560241" indent="-560241">
              <a:buFont typeface="Arial" panose="020B0604020202020204" pitchFamily="34" charset="0"/>
              <a:buChar char="•"/>
            </a:pPr>
            <a:r>
              <a:rPr lang="en-US" dirty="0" smtClean="0"/>
              <a:t>preview </a:t>
            </a:r>
            <a:r>
              <a:rPr lang="en-US" dirty="0"/>
              <a:t>available in azure right now (go try</a:t>
            </a:r>
            <a:r>
              <a:rPr lang="en-US" dirty="0" smtClean="0"/>
              <a:t>)</a:t>
            </a:r>
          </a:p>
          <a:p>
            <a:pPr marL="560241" indent="-560241">
              <a:buFont typeface="Arial" panose="020B0604020202020204" pitchFamily="34" charset="0"/>
              <a:buChar char="•"/>
            </a:pPr>
            <a:r>
              <a:rPr lang="en-US" dirty="0" smtClean="0"/>
              <a:t>updates already in the pipeline</a:t>
            </a:r>
          </a:p>
          <a:p>
            <a:pPr marL="560241" indent="-560241">
              <a:buFont typeface="Arial" panose="020B0604020202020204" pitchFamily="34" charset="0"/>
              <a:buChar char="•"/>
            </a:pPr>
            <a:r>
              <a:rPr lang="en-US" dirty="0" smtClean="0"/>
              <a:t>… and more coming regularly</a:t>
            </a:r>
          </a:p>
          <a:p>
            <a:pPr marL="560241" indent="-560241">
              <a:buFont typeface="Arial" panose="020B0604020202020204" pitchFamily="34" charset="0"/>
              <a:buChar char="•"/>
            </a:pPr>
            <a:r>
              <a:rPr lang="en-US" dirty="0" smtClean="0"/>
              <a:t>keen to engage with customers</a:t>
            </a:r>
          </a:p>
          <a:p>
            <a:pPr marL="560241" indent="-560241">
              <a:buFont typeface="Arial" panose="020B0604020202020204" pitchFamily="34" charset="0"/>
              <a:buChar char="•"/>
            </a:pPr>
            <a:r>
              <a:rPr lang="en-US" dirty="0" smtClean="0"/>
              <a:t>reach us at </a:t>
            </a:r>
            <a:r>
              <a:rPr lang="en-US" b="1" dirty="0" smtClean="0"/>
              <a:t>apimgmt@microsoft.com</a:t>
            </a:r>
          </a:p>
          <a:p>
            <a:pPr marL="560241" indent="-560241">
              <a:buFont typeface="Arial" panose="020B0604020202020204" pitchFamily="34" charset="0"/>
              <a:buChar char="•"/>
            </a:pPr>
            <a:endParaRPr lang="en-US" dirty="0" smtClean="0"/>
          </a:p>
          <a:p>
            <a:pPr marL="560241" indent="-560241">
              <a:buFont typeface="Arial" panose="020B0604020202020204" pitchFamily="34" charset="0"/>
              <a:buChar char="•"/>
            </a:pPr>
            <a:endParaRPr lang="en-US" dirty="0"/>
          </a:p>
        </p:txBody>
      </p:sp>
    </p:spTree>
    <p:extLst>
      <p:ext uri="{BB962C8B-B14F-4D97-AF65-F5344CB8AC3E}">
        <p14:creationId xmlns:p14="http://schemas.microsoft.com/office/powerpoint/2010/main" val="1644979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395787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6175" y="660400"/>
            <a:ext cx="11034445" cy="4597400"/>
          </a:xfrm>
        </p:spPr>
        <p:txBody>
          <a:bodyPr>
            <a:noAutofit/>
          </a:bodyPr>
          <a:lstStyle/>
          <a:p>
            <a:r>
              <a:rPr lang="en-US" sz="2400" dirty="0"/>
              <a:t>API Management solutions help organizations expose and publish their backend services as APIs for external and internal consumption. Join us to find out more about the new API Management capability </a:t>
            </a:r>
            <a:r>
              <a:rPr lang="en-US" sz="2400" dirty="0" smtClean="0"/>
              <a:t>in Azure. </a:t>
            </a:r>
            <a:r>
              <a:rPr lang="en-US" sz="2400" dirty="0"/>
              <a:t>In addition to taking a tour of the product and its capabilities, we discuss the business of APIs, why we think the API Management space is important, and how our solution can help you and your customers</a:t>
            </a:r>
            <a:r>
              <a:rPr lang="en-US" sz="2400" dirty="0" smtClean="0"/>
              <a:t>.</a:t>
            </a:r>
          </a:p>
          <a:p>
            <a:endParaRPr lang="en-US" sz="2400" dirty="0"/>
          </a:p>
          <a:p>
            <a:r>
              <a:rPr lang="en-US" sz="2400" dirty="0" smtClean="0"/>
              <a:t>Watch the recorded version of </a:t>
            </a:r>
            <a:r>
              <a:rPr lang="en-US" sz="2400" dirty="0"/>
              <a:t>this presentation at </a:t>
            </a:r>
            <a:r>
              <a:rPr lang="en-US" sz="2400" dirty="0">
                <a:hlinkClick r:id="rId2"/>
              </a:rPr>
              <a:t>http://</a:t>
            </a:r>
            <a:r>
              <a:rPr lang="en-US" sz="2400" dirty="0" smtClean="0">
                <a:hlinkClick r:id="rId2"/>
              </a:rPr>
              <a:t>channel9.msdn.com/Events/TechEd/NorthAmerica/2014/DEV-B351</a:t>
            </a:r>
            <a:r>
              <a:rPr lang="en-US" sz="2400" dirty="0" smtClean="0"/>
              <a:t>  </a:t>
            </a:r>
            <a:endParaRPr lang="en-US" sz="2400" dirty="0"/>
          </a:p>
        </p:txBody>
      </p:sp>
    </p:spTree>
    <p:extLst>
      <p:ext uri="{BB962C8B-B14F-4D97-AF65-F5344CB8AC3E}">
        <p14:creationId xmlns:p14="http://schemas.microsoft.com/office/powerpoint/2010/main" val="135858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124843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10490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42064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Tree>
    <p:extLst>
      <p:ext uri="{BB962C8B-B14F-4D97-AF65-F5344CB8AC3E}">
        <p14:creationId xmlns:p14="http://schemas.microsoft.com/office/powerpoint/2010/main" val="25019642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to </a:t>
            </a:r>
            <a:r>
              <a:rPr lang="en-US" b="1" dirty="0" smtClean="0">
                <a:latin typeface="+mn-lt"/>
              </a:rPr>
              <a:t>azure </a:t>
            </a:r>
            <a:r>
              <a:rPr lang="en-US" b="1" dirty="0" err="1" smtClean="0">
                <a:latin typeface="+mn-lt"/>
              </a:rPr>
              <a:t>api</a:t>
            </a:r>
            <a:r>
              <a:rPr lang="en-US" b="1" dirty="0" smtClean="0">
                <a:latin typeface="+mn-lt"/>
              </a:rPr>
              <a:t> management</a:t>
            </a:r>
            <a:r>
              <a:rPr lang="en-US" dirty="0" smtClean="0"/>
              <a:t>.</a:t>
            </a:r>
            <a:endParaRPr lang="en-US" dirty="0"/>
          </a:p>
        </p:txBody>
      </p:sp>
    </p:spTree>
    <p:extLst>
      <p:ext uri="{BB962C8B-B14F-4D97-AF65-F5344CB8AC3E}">
        <p14:creationId xmlns:p14="http://schemas.microsoft.com/office/powerpoint/2010/main" val="1058858501"/>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nd </a:t>
            </a:r>
            <a:r>
              <a:rPr lang="en-US" b="1" dirty="0" smtClean="0">
                <a:latin typeface="+mn-lt"/>
              </a:rPr>
              <a:t>you</a:t>
            </a:r>
            <a:r>
              <a:rPr lang="en-US" dirty="0" smtClean="0"/>
              <a:t> are?</a:t>
            </a:r>
            <a:endParaRPr lang="en-US" dirty="0"/>
          </a:p>
        </p:txBody>
      </p:sp>
    </p:spTree>
    <p:extLst>
      <p:ext uri="{BB962C8B-B14F-4D97-AF65-F5344CB8AC3E}">
        <p14:creationId xmlns:p14="http://schemas.microsoft.com/office/powerpoint/2010/main" val="1135300967"/>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IT Pro </a:t>
            </a:r>
            <a:r>
              <a:rPr lang="en-US" dirty="0" smtClean="0"/>
              <a:t>or </a:t>
            </a:r>
            <a:r>
              <a:rPr lang="en-US" b="1" dirty="0" smtClean="0">
                <a:latin typeface="+mn-lt"/>
              </a:rPr>
              <a:t>Developer</a:t>
            </a:r>
            <a:r>
              <a:rPr lang="en-US" dirty="0" smtClean="0"/>
              <a:t>?</a:t>
            </a:r>
            <a:endParaRPr lang="en-US" dirty="0"/>
          </a:p>
        </p:txBody>
      </p:sp>
    </p:spTree>
    <p:extLst>
      <p:ext uri="{BB962C8B-B14F-4D97-AF65-F5344CB8AC3E}">
        <p14:creationId xmlns:p14="http://schemas.microsoft.com/office/powerpoint/2010/main" val="1706173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talk about </a:t>
            </a:r>
            <a:r>
              <a:rPr lang="en-US" dirty="0" err="1" smtClean="0"/>
              <a:t>apis</a:t>
            </a:r>
            <a:r>
              <a:rPr lang="en-US" dirty="0" smtClean="0"/>
              <a:t> and how they can </a:t>
            </a:r>
            <a:r>
              <a:rPr lang="en-US" b="1" dirty="0" smtClean="0">
                <a:latin typeface="+mn-lt"/>
              </a:rPr>
              <a:t>boost your business</a:t>
            </a:r>
            <a:endParaRPr lang="en-US" sz="3137" b="1" dirty="0">
              <a:latin typeface="+mn-lt"/>
            </a:endParaRPr>
          </a:p>
        </p:txBody>
      </p:sp>
    </p:spTree>
    <p:extLst>
      <p:ext uri="{BB962C8B-B14F-4D97-AF65-F5344CB8AC3E}">
        <p14:creationId xmlns:p14="http://schemas.microsoft.com/office/powerpoint/2010/main" val="30542577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platform</a:t>
            </a:r>
            <a:endParaRPr lang="en-US" dirty="0"/>
          </a:p>
        </p:txBody>
      </p:sp>
      <p:sp>
        <p:nvSpPr>
          <p:cNvPr id="3" name="Text Placeholder 2"/>
          <p:cNvSpPr>
            <a:spLocks noGrp="1"/>
          </p:cNvSpPr>
          <p:nvPr>
            <p:ph type="body" sz="quarter" idx="11"/>
          </p:nvPr>
        </p:nvSpPr>
        <p:spPr>
          <a:xfrm>
            <a:off x="534841" y="1188938"/>
            <a:ext cx="11655840" cy="724143"/>
          </a:xfrm>
        </p:spPr>
        <p:txBody>
          <a:bodyPr/>
          <a:lstStyle/>
          <a:p>
            <a:r>
              <a:rPr lang="en-US" dirty="0" smtClean="0">
                <a:solidFill>
                  <a:schemeClr val="tx1"/>
                </a:solidFill>
              </a:rPr>
              <a:t>new channels, more customers</a:t>
            </a:r>
            <a:endParaRPr lang="en-US" dirty="0">
              <a:solidFill>
                <a:schemeClr val="tx1"/>
              </a:solidFill>
            </a:endParaRPr>
          </a:p>
        </p:txBody>
      </p:sp>
      <p:sp>
        <p:nvSpPr>
          <p:cNvPr id="68" name="Flowchart: Direct Access Storage 67"/>
          <p:cNvSpPr/>
          <p:nvPr/>
        </p:nvSpPr>
        <p:spPr bwMode="auto">
          <a:xfrm>
            <a:off x="1952395" y="3292634"/>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Pie 68"/>
          <p:cNvSpPr/>
          <p:nvPr/>
        </p:nvSpPr>
        <p:spPr bwMode="auto">
          <a:xfrm>
            <a:off x="1384509" y="3353529"/>
            <a:ext cx="1326374"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69"/>
          <p:cNvSpPr/>
          <p:nvPr/>
        </p:nvSpPr>
        <p:spPr bwMode="auto">
          <a:xfrm>
            <a:off x="-170345" y="3905301"/>
            <a:ext cx="2122740" cy="2565476"/>
          </a:xfrm>
          <a:custGeom>
            <a:avLst/>
            <a:gdLst>
              <a:gd name="connsiteX0" fmla="*/ 2075935 w 2122740"/>
              <a:gd name="connsiteY0" fmla="*/ 39763 h 2565476"/>
              <a:gd name="connsiteX1" fmla="*/ 2014151 w 2122740"/>
              <a:gd name="connsiteY1" fmla="*/ 52119 h 2565476"/>
              <a:gd name="connsiteX2" fmla="*/ 1124465 w 2122740"/>
              <a:gd name="connsiteY2" fmla="*/ 76833 h 2565476"/>
              <a:gd name="connsiteX3" fmla="*/ 778476 w 2122740"/>
              <a:gd name="connsiteY3" fmla="*/ 1015946 h 2565476"/>
              <a:gd name="connsiteX4" fmla="*/ 1322173 w 2122740"/>
              <a:gd name="connsiteY4" fmla="*/ 1992130 h 2565476"/>
              <a:gd name="connsiteX5" fmla="*/ 0 w 2122740"/>
              <a:gd name="connsiteY5" fmla="*/ 2560541 h 256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740" h="2565476">
                <a:moveTo>
                  <a:pt x="2075935" y="39763"/>
                </a:moveTo>
                <a:cubicBezTo>
                  <a:pt x="2124332" y="42852"/>
                  <a:pt x="2172729" y="45941"/>
                  <a:pt x="2014151" y="52119"/>
                </a:cubicBezTo>
                <a:cubicBezTo>
                  <a:pt x="1855573" y="58297"/>
                  <a:pt x="1330411" y="-83805"/>
                  <a:pt x="1124465" y="76833"/>
                </a:cubicBezTo>
                <a:cubicBezTo>
                  <a:pt x="918519" y="237471"/>
                  <a:pt x="745525" y="696730"/>
                  <a:pt x="778476" y="1015946"/>
                </a:cubicBezTo>
                <a:cubicBezTo>
                  <a:pt x="811427" y="1335162"/>
                  <a:pt x="1451919" y="1734698"/>
                  <a:pt x="1322173" y="1992130"/>
                </a:cubicBezTo>
                <a:cubicBezTo>
                  <a:pt x="1192427" y="2249563"/>
                  <a:pt x="205946" y="2612027"/>
                  <a:pt x="0" y="2560541"/>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71" name="Oval 70"/>
          <p:cNvSpPr/>
          <p:nvPr/>
        </p:nvSpPr>
        <p:spPr bwMode="auto">
          <a:xfrm>
            <a:off x="2332080" y="3637857"/>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Oval 71"/>
          <p:cNvSpPr/>
          <p:nvPr/>
        </p:nvSpPr>
        <p:spPr bwMode="auto">
          <a:xfrm>
            <a:off x="2332080" y="4045896"/>
            <a:ext cx="45719" cy="225161"/>
          </a:xfrm>
          <a:prstGeom prst="ellipse">
            <a:avLst/>
          </a:prstGeom>
          <a:solidFill>
            <a:srgbClr val="00206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3" name="Group 72"/>
          <p:cNvGrpSpPr/>
          <p:nvPr/>
        </p:nvGrpSpPr>
        <p:grpSpPr>
          <a:xfrm>
            <a:off x="7587674" y="1851360"/>
            <a:ext cx="1526787" cy="1280146"/>
            <a:chOff x="7587674" y="1851360"/>
            <a:chExt cx="1526787" cy="1280146"/>
          </a:xfrm>
        </p:grpSpPr>
        <p:grpSp>
          <p:nvGrpSpPr>
            <p:cNvPr id="74" name="Group 73"/>
            <p:cNvGrpSpPr/>
            <p:nvPr/>
          </p:nvGrpSpPr>
          <p:grpSpPr>
            <a:xfrm>
              <a:off x="7589822" y="1851360"/>
              <a:ext cx="1524639" cy="1280146"/>
              <a:chOff x="8808352" y="2164888"/>
              <a:chExt cx="1524639" cy="1280146"/>
            </a:xfrm>
          </p:grpSpPr>
          <p:sp>
            <p:nvSpPr>
              <p:cNvPr id="77" name="Flowchart: Direct Access Storage 76"/>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Pie 77"/>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Flowchart: Terminator 74"/>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Flowchart: Terminator 75"/>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9" name="Freeform 78"/>
          <p:cNvSpPr/>
          <p:nvPr/>
        </p:nvSpPr>
        <p:spPr bwMode="auto">
          <a:xfrm>
            <a:off x="9007522" y="1170864"/>
            <a:ext cx="4326341" cy="1533928"/>
          </a:xfrm>
          <a:custGeom>
            <a:avLst/>
            <a:gdLst>
              <a:gd name="connsiteX0" fmla="*/ 0 w 4326341"/>
              <a:gd name="connsiteY0" fmla="*/ 1285733 h 1533928"/>
              <a:gd name="connsiteX1" fmla="*/ 1296538 w 4326341"/>
              <a:gd name="connsiteY1" fmla="*/ 1531393 h 1533928"/>
              <a:gd name="connsiteX2" fmla="*/ 1678675 w 4326341"/>
              <a:gd name="connsiteY2" fmla="*/ 1149255 h 1533928"/>
              <a:gd name="connsiteX3" fmla="*/ 968991 w 4326341"/>
              <a:gd name="connsiteY3" fmla="*/ 671584 h 1533928"/>
              <a:gd name="connsiteX4" fmla="*/ 777923 w 4326341"/>
              <a:gd name="connsiteY4" fmla="*/ 2843 h 1533928"/>
              <a:gd name="connsiteX5" fmla="*/ 2538484 w 4326341"/>
              <a:gd name="connsiteY5" fmla="*/ 425924 h 1533928"/>
              <a:gd name="connsiteX6" fmla="*/ 4326341 w 4326341"/>
              <a:gd name="connsiteY6" fmla="*/ 303094 h 153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6341" h="1533928">
                <a:moveTo>
                  <a:pt x="0" y="1285733"/>
                </a:moveTo>
                <a:cubicBezTo>
                  <a:pt x="508379" y="1419936"/>
                  <a:pt x="1016759" y="1554139"/>
                  <a:pt x="1296538" y="1531393"/>
                </a:cubicBezTo>
                <a:cubicBezTo>
                  <a:pt x="1576317" y="1508647"/>
                  <a:pt x="1733266" y="1292556"/>
                  <a:pt x="1678675" y="1149255"/>
                </a:cubicBezTo>
                <a:cubicBezTo>
                  <a:pt x="1624084" y="1005954"/>
                  <a:pt x="1119116" y="862653"/>
                  <a:pt x="968991" y="671584"/>
                </a:cubicBezTo>
                <a:cubicBezTo>
                  <a:pt x="818866" y="480515"/>
                  <a:pt x="516341" y="43786"/>
                  <a:pt x="777923" y="2843"/>
                </a:cubicBezTo>
                <a:cubicBezTo>
                  <a:pt x="1039505" y="-38100"/>
                  <a:pt x="1947081" y="375882"/>
                  <a:pt x="2538484" y="425924"/>
                </a:cubicBezTo>
                <a:cubicBezTo>
                  <a:pt x="3129887" y="475966"/>
                  <a:pt x="4030640" y="187088"/>
                  <a:pt x="4326341" y="30309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0" name="Group 79"/>
          <p:cNvGrpSpPr/>
          <p:nvPr/>
        </p:nvGrpSpPr>
        <p:grpSpPr>
          <a:xfrm rot="933116">
            <a:off x="5107269" y="4601436"/>
            <a:ext cx="1526787" cy="1280146"/>
            <a:chOff x="7587674" y="1851360"/>
            <a:chExt cx="1526787" cy="1280146"/>
          </a:xfrm>
        </p:grpSpPr>
        <p:grpSp>
          <p:nvGrpSpPr>
            <p:cNvPr id="81" name="Group 80"/>
            <p:cNvGrpSpPr/>
            <p:nvPr/>
          </p:nvGrpSpPr>
          <p:grpSpPr>
            <a:xfrm>
              <a:off x="7589822" y="1851360"/>
              <a:ext cx="1524639" cy="1280146"/>
              <a:chOff x="8808352" y="2164888"/>
              <a:chExt cx="1524639" cy="1280146"/>
            </a:xfrm>
          </p:grpSpPr>
          <p:sp>
            <p:nvSpPr>
              <p:cNvPr id="84" name="Flowchart: Direct Access Storage 83"/>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Pie 84"/>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2" name="Flowchart: Terminator 81"/>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Flowchart: Terminator 82"/>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6" name="Freeform 85"/>
          <p:cNvSpPr/>
          <p:nvPr/>
        </p:nvSpPr>
        <p:spPr bwMode="auto">
          <a:xfrm>
            <a:off x="6253524" y="5467659"/>
            <a:ext cx="1588063" cy="2047164"/>
          </a:xfrm>
          <a:custGeom>
            <a:avLst/>
            <a:gdLst>
              <a:gd name="connsiteX0" fmla="*/ 273074 w 1588063"/>
              <a:gd name="connsiteY0" fmla="*/ 0 h 2047164"/>
              <a:gd name="connsiteX1" fmla="*/ 1528668 w 1588063"/>
              <a:gd name="connsiteY1" fmla="*/ 272955 h 2047164"/>
              <a:gd name="connsiteX2" fmla="*/ 1255713 w 1588063"/>
              <a:gd name="connsiteY2" fmla="*/ 1023582 h 2047164"/>
              <a:gd name="connsiteX3" fmla="*/ 122948 w 1588063"/>
              <a:gd name="connsiteY3" fmla="*/ 1364776 h 2047164"/>
              <a:gd name="connsiteX4" fmla="*/ 150244 w 1588063"/>
              <a:gd name="connsiteY4" fmla="*/ 2047164 h 204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8063" h="2047164">
                <a:moveTo>
                  <a:pt x="273074" y="0"/>
                </a:moveTo>
                <a:cubicBezTo>
                  <a:pt x="818984" y="51179"/>
                  <a:pt x="1364895" y="102358"/>
                  <a:pt x="1528668" y="272955"/>
                </a:cubicBezTo>
                <a:cubicBezTo>
                  <a:pt x="1692441" y="443552"/>
                  <a:pt x="1490000" y="841612"/>
                  <a:pt x="1255713" y="1023582"/>
                </a:cubicBezTo>
                <a:cubicBezTo>
                  <a:pt x="1021426" y="1205552"/>
                  <a:pt x="307193" y="1194179"/>
                  <a:pt x="122948" y="1364776"/>
                </a:cubicBezTo>
                <a:cubicBezTo>
                  <a:pt x="-61297" y="1535373"/>
                  <a:pt x="-27177" y="1942531"/>
                  <a:pt x="150244" y="20471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nvGrpSpPr>
          <p:cNvPr id="87" name="Group 86"/>
          <p:cNvGrpSpPr/>
          <p:nvPr/>
        </p:nvGrpSpPr>
        <p:grpSpPr>
          <a:xfrm rot="715937">
            <a:off x="8495802" y="3898355"/>
            <a:ext cx="1526787" cy="1280146"/>
            <a:chOff x="7587674" y="1851360"/>
            <a:chExt cx="1526787" cy="1280146"/>
          </a:xfrm>
        </p:grpSpPr>
        <p:grpSp>
          <p:nvGrpSpPr>
            <p:cNvPr id="88" name="Group 87"/>
            <p:cNvGrpSpPr/>
            <p:nvPr/>
          </p:nvGrpSpPr>
          <p:grpSpPr>
            <a:xfrm>
              <a:off x="7589822" y="1851360"/>
              <a:ext cx="1524639" cy="1280146"/>
              <a:chOff x="8808352" y="2164888"/>
              <a:chExt cx="1524639" cy="1280146"/>
            </a:xfrm>
          </p:grpSpPr>
          <p:sp>
            <p:nvSpPr>
              <p:cNvPr id="91" name="Flowchart: Direct Access Storage 90"/>
              <p:cNvSpPr/>
              <p:nvPr/>
            </p:nvSpPr>
            <p:spPr bwMode="auto">
              <a:xfrm rot="10800000">
                <a:off x="9235724" y="2164888"/>
                <a:ext cx="471633" cy="1280146"/>
              </a:xfrm>
              <a:prstGeom prst="flowChartMagneticDrum">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Pie 91"/>
              <p:cNvSpPr/>
              <p:nvPr/>
            </p:nvSpPr>
            <p:spPr bwMode="auto">
              <a:xfrm rot="10800000">
                <a:off x="8808352" y="2243284"/>
                <a:ext cx="1524639" cy="1158357"/>
              </a:xfrm>
              <a:prstGeom prst="pie">
                <a:avLst>
                  <a:gd name="adj1" fmla="val 5319942"/>
                  <a:gd name="adj2" fmla="val 16200000"/>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Flowchart: Terminator 88"/>
            <p:cNvSpPr/>
            <p:nvPr/>
          </p:nvSpPr>
          <p:spPr bwMode="auto">
            <a:xfrm>
              <a:off x="7589822" y="2150645"/>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Flowchart: Terminator 89"/>
            <p:cNvSpPr/>
            <p:nvPr/>
          </p:nvSpPr>
          <p:spPr bwMode="auto">
            <a:xfrm>
              <a:off x="7587674" y="2668420"/>
              <a:ext cx="731512" cy="157910"/>
            </a:xfrm>
            <a:prstGeom prst="flowChartTerminator">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Freeform 92"/>
          <p:cNvSpPr/>
          <p:nvPr/>
        </p:nvSpPr>
        <p:spPr bwMode="auto">
          <a:xfrm>
            <a:off x="9812740" y="3801040"/>
            <a:ext cx="3330054" cy="3670891"/>
          </a:xfrm>
          <a:custGeom>
            <a:avLst/>
            <a:gdLst>
              <a:gd name="connsiteX0" fmla="*/ 0 w 3330054"/>
              <a:gd name="connsiteY0" fmla="*/ 975676 h 3670891"/>
              <a:gd name="connsiteX1" fmla="*/ 859809 w 3330054"/>
              <a:gd name="connsiteY1" fmla="*/ 1166745 h 3670891"/>
              <a:gd name="connsiteX2" fmla="*/ 1746914 w 3330054"/>
              <a:gd name="connsiteY2" fmla="*/ 866494 h 3670891"/>
              <a:gd name="connsiteX3" fmla="*/ 1924335 w 3330054"/>
              <a:gd name="connsiteY3" fmla="*/ 416118 h 3670891"/>
              <a:gd name="connsiteX4" fmla="*/ 1542197 w 3330054"/>
              <a:gd name="connsiteY4" fmla="*/ 20333 h 3670891"/>
              <a:gd name="connsiteX5" fmla="*/ 1296538 w 3330054"/>
              <a:gd name="connsiteY5" fmla="*/ 129515 h 3670891"/>
              <a:gd name="connsiteX6" fmla="*/ 1064526 w 3330054"/>
              <a:gd name="connsiteY6" fmla="*/ 743664 h 3670891"/>
              <a:gd name="connsiteX7" fmla="*/ 1132764 w 3330054"/>
              <a:gd name="connsiteY7" fmla="*/ 1685360 h 3670891"/>
              <a:gd name="connsiteX8" fmla="*/ 1392072 w 3330054"/>
              <a:gd name="connsiteY8" fmla="*/ 2504226 h 3670891"/>
              <a:gd name="connsiteX9" fmla="*/ 2006221 w 3330054"/>
              <a:gd name="connsiteY9" fmla="*/ 3596047 h 3670891"/>
              <a:gd name="connsiteX10" fmla="*/ 3330054 w 3330054"/>
              <a:gd name="connsiteY10" fmla="*/ 3486864 h 367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0054" h="3670891">
                <a:moveTo>
                  <a:pt x="0" y="975676"/>
                </a:moveTo>
                <a:cubicBezTo>
                  <a:pt x="284328" y="1080309"/>
                  <a:pt x="568657" y="1184942"/>
                  <a:pt x="859809" y="1166745"/>
                </a:cubicBezTo>
                <a:cubicBezTo>
                  <a:pt x="1150961" y="1148548"/>
                  <a:pt x="1569493" y="991599"/>
                  <a:pt x="1746914" y="866494"/>
                </a:cubicBezTo>
                <a:cubicBezTo>
                  <a:pt x="1924335" y="741389"/>
                  <a:pt x="1958455" y="557145"/>
                  <a:pt x="1924335" y="416118"/>
                </a:cubicBezTo>
                <a:cubicBezTo>
                  <a:pt x="1890216" y="275091"/>
                  <a:pt x="1646830" y="68100"/>
                  <a:pt x="1542197" y="20333"/>
                </a:cubicBezTo>
                <a:cubicBezTo>
                  <a:pt x="1437564" y="-27434"/>
                  <a:pt x="1376150" y="8960"/>
                  <a:pt x="1296538" y="129515"/>
                </a:cubicBezTo>
                <a:cubicBezTo>
                  <a:pt x="1216926" y="250070"/>
                  <a:pt x="1091822" y="484357"/>
                  <a:pt x="1064526" y="743664"/>
                </a:cubicBezTo>
                <a:cubicBezTo>
                  <a:pt x="1037230" y="1002971"/>
                  <a:pt x="1078173" y="1391933"/>
                  <a:pt x="1132764" y="1685360"/>
                </a:cubicBezTo>
                <a:cubicBezTo>
                  <a:pt x="1187355" y="1978787"/>
                  <a:pt x="1246496" y="2185778"/>
                  <a:pt x="1392072" y="2504226"/>
                </a:cubicBezTo>
                <a:cubicBezTo>
                  <a:pt x="1537648" y="2822674"/>
                  <a:pt x="1683224" y="3432274"/>
                  <a:pt x="2006221" y="3596047"/>
                </a:cubicBezTo>
                <a:cubicBezTo>
                  <a:pt x="2329218" y="3759820"/>
                  <a:pt x="2829636" y="3623342"/>
                  <a:pt x="3330054" y="3486864"/>
                </a:cubicBezTo>
              </a:path>
            </a:pathLst>
          </a:custGeom>
          <a:noFill/>
          <a:ln w="152400" cap="flat" cmpd="sng" algn="ctr">
            <a:solidFill>
              <a:srgbClr val="FFFFFF"/>
            </a:solidFill>
            <a:prstDash val="solid"/>
            <a:headEnd type="none" w="med" len="med"/>
            <a:tailEnd type="none" w="med" len="me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sp>
        <p:nvSpPr>
          <p:cNvPr id="94" name="TextBox 93"/>
          <p:cNvSpPr txBox="1"/>
          <p:nvPr/>
        </p:nvSpPr>
        <p:spPr>
          <a:xfrm rot="17102454">
            <a:off x="5217533" y="5067562"/>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employees</a:t>
            </a:r>
          </a:p>
        </p:txBody>
      </p:sp>
      <p:sp>
        <p:nvSpPr>
          <p:cNvPr id="95" name="TextBox 94"/>
          <p:cNvSpPr txBox="1"/>
          <p:nvPr/>
        </p:nvSpPr>
        <p:spPr>
          <a:xfrm rot="16858254">
            <a:off x="8636489" y="4346506"/>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partners</a:t>
            </a:r>
          </a:p>
        </p:txBody>
      </p:sp>
      <p:sp>
        <p:nvSpPr>
          <p:cNvPr id="96" name="TextBox 95"/>
          <p:cNvSpPr txBox="1"/>
          <p:nvPr/>
        </p:nvSpPr>
        <p:spPr>
          <a:xfrm rot="16200000">
            <a:off x="7677895" y="2275130"/>
            <a:ext cx="1645902" cy="4893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smtClean="0">
                <a:ln>
                  <a:noFill/>
                </a:ln>
                <a:solidFill>
                  <a:srgbClr val="002060"/>
                </a:solidFill>
                <a:effectLst/>
                <a:uLnTx/>
                <a:uFillTx/>
              </a:rPr>
              <a:t>developers</a:t>
            </a:r>
          </a:p>
        </p:txBody>
      </p:sp>
      <p:sp>
        <p:nvSpPr>
          <p:cNvPr id="97" name="TextBox 96"/>
          <p:cNvSpPr txBox="1"/>
          <p:nvPr/>
        </p:nvSpPr>
        <p:spPr>
          <a:xfrm rot="16200000">
            <a:off x="1107485" y="3682074"/>
            <a:ext cx="1645902" cy="544765"/>
          </a:xfrm>
          <a:prstGeom prst="rect">
            <a:avLst/>
          </a:prstGeom>
          <a:noFill/>
        </p:spPr>
        <p:txBody>
          <a:bodyPr wrap="square" lIns="182880" tIns="146304" rIns="182880" bIns="146304" rtlCol="0">
            <a:spAutoFit/>
          </a:bodyPr>
          <a:lstStyle/>
          <a:p>
            <a:pPr marL="0" marR="0" lvl="0" indent="0" algn="ctr" defTabSz="932742"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2060"/>
                </a:solidFill>
                <a:effectLst/>
                <a:uLnTx/>
                <a:uFillTx/>
              </a:rPr>
              <a:t>API</a:t>
            </a:r>
          </a:p>
        </p:txBody>
      </p:sp>
    </p:spTree>
    <p:extLst>
      <p:ext uri="{BB962C8B-B14F-4D97-AF65-F5344CB8AC3E}">
        <p14:creationId xmlns:p14="http://schemas.microsoft.com/office/powerpoint/2010/main" val="1590756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1" y="107468"/>
            <a:ext cx="7030185" cy="9097884"/>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b="58317"/>
          <a:stretch/>
        </p:blipFill>
        <p:spPr>
          <a:xfrm>
            <a:off x="2525387" y="230283"/>
            <a:ext cx="350253" cy="802968"/>
          </a:xfrm>
          <a:prstGeom prst="rect">
            <a:avLst/>
          </a:prstGeom>
        </p:spPr>
      </p:pic>
      <p:pic>
        <p:nvPicPr>
          <p:cNvPr id="25" name="Picture 24"/>
          <p:cNvPicPr>
            <a:picLocks noChangeAspect="1"/>
          </p:cNvPicPr>
          <p:nvPr/>
        </p:nvPicPr>
        <p:blipFill rotWithShape="1">
          <a:blip r:embed="rId5">
            <a:extLst>
              <a:ext uri="{28A0092B-C50C-407E-A947-70E740481C1C}">
                <a14:useLocalDpi xmlns:a14="http://schemas.microsoft.com/office/drawing/2010/main" val="0"/>
              </a:ext>
            </a:extLst>
          </a:blip>
          <a:srcRect b="48265"/>
          <a:stretch/>
        </p:blipFill>
        <p:spPr>
          <a:xfrm>
            <a:off x="4611156" y="1840878"/>
            <a:ext cx="1116865" cy="3547525"/>
          </a:xfrm>
          <a:prstGeom prst="rect">
            <a:avLst/>
          </a:prstGeom>
        </p:spPr>
      </p:pic>
      <p:pic>
        <p:nvPicPr>
          <p:cNvPr id="24" name="Picture 23"/>
          <p:cNvPicPr>
            <a:picLocks noChangeAspect="1"/>
          </p:cNvPicPr>
          <p:nvPr/>
        </p:nvPicPr>
        <p:blipFill rotWithShape="1">
          <a:blip r:embed="rId6">
            <a:extLst>
              <a:ext uri="{28A0092B-C50C-407E-A947-70E740481C1C}">
                <a14:useLocalDpi xmlns:a14="http://schemas.microsoft.com/office/drawing/2010/main" val="0"/>
              </a:ext>
            </a:extLst>
          </a:blip>
          <a:srcRect b="5294"/>
          <a:stretch/>
        </p:blipFill>
        <p:spPr>
          <a:xfrm>
            <a:off x="3077812" y="506363"/>
            <a:ext cx="1364512" cy="3694857"/>
          </a:xfrm>
          <a:prstGeom prst="rect">
            <a:avLst/>
          </a:prstGeom>
        </p:spPr>
      </p:pic>
      <p:grpSp>
        <p:nvGrpSpPr>
          <p:cNvPr id="2" name="Group 1"/>
          <p:cNvGrpSpPr/>
          <p:nvPr/>
        </p:nvGrpSpPr>
        <p:grpSpPr>
          <a:xfrm>
            <a:off x="1556636" y="829396"/>
            <a:ext cx="675302" cy="3687218"/>
            <a:chOff x="2483226" y="169953"/>
            <a:chExt cx="675398" cy="3687741"/>
          </a:xfrm>
        </p:grpSpPr>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13" name="Picture 12"/>
            <p:cNvPicPr>
              <a:picLocks noChangeAspect="1"/>
            </p:cNvPicPr>
            <p:nvPr/>
          </p:nvPicPr>
          <p:blipFill rotWithShape="1">
            <a:blip r:embed="rId7" cstate="print">
              <a:extLst>
                <a:ext uri="{28A0092B-C50C-407E-A947-70E740481C1C}">
                  <a14:useLocalDpi xmlns:a14="http://schemas.microsoft.com/office/drawing/2010/main" val="0"/>
                </a:ext>
              </a:extLst>
            </a:blip>
            <a:srcRect t="36174" b="33862"/>
            <a:stretch/>
          </p:blipFill>
          <p:spPr>
            <a:xfrm>
              <a:off x="2487240" y="2049150"/>
              <a:ext cx="671380" cy="585771"/>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t="36174" b="4343"/>
            <a:stretch/>
          </p:blipFill>
          <p:spPr>
            <a:xfrm>
              <a:off x="2483226" y="2694844"/>
              <a:ext cx="671380" cy="1162850"/>
            </a:xfrm>
            <a:prstGeom prst="rect">
              <a:avLst/>
            </a:prstGeom>
          </p:spPr>
        </p:pic>
      </p:grpSp>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b="33040"/>
          <a:stretch/>
        </p:blipFill>
        <p:spPr>
          <a:xfrm>
            <a:off x="677240" y="1111355"/>
            <a:ext cx="1352526" cy="4482983"/>
          </a:xfrm>
          <a:prstGeom prst="rect">
            <a:avLst/>
          </a:prstGeom>
        </p:spPr>
      </p:pic>
      <p:sp>
        <p:nvSpPr>
          <p:cNvPr id="17" name="Text Placeholder 2"/>
          <p:cNvSpPr txBox="1">
            <a:spLocks/>
          </p:cNvSpPr>
          <p:nvPr/>
        </p:nvSpPr>
        <p:spPr>
          <a:xfrm>
            <a:off x="6646194" y="715118"/>
            <a:ext cx="5042593" cy="5581809"/>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9"/>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i="1" dirty="0">
                <a:solidFill>
                  <a:schemeClr val="bg1"/>
                </a:solidFill>
              </a:rPr>
              <a:t>“In little more than a decade, APIs have transitioned from </a:t>
            </a:r>
            <a:r>
              <a:rPr lang="en-US" sz="2353" b="1" dirty="0">
                <a:solidFill>
                  <a:schemeClr val="bg1"/>
                </a:solidFill>
              </a:rPr>
              <a:t>relative obscurity </a:t>
            </a:r>
            <a:r>
              <a:rPr lang="en-US" sz="2353" i="1" dirty="0">
                <a:solidFill>
                  <a:schemeClr val="bg1"/>
                </a:solidFill>
              </a:rPr>
              <a:t>to become the ‘digital glue’ that empowers developers to create new software applications, partnerships and even new businesses. </a:t>
            </a:r>
            <a:br>
              <a:rPr lang="en-US" sz="2353" i="1" dirty="0">
                <a:solidFill>
                  <a:schemeClr val="bg1"/>
                </a:solidFill>
              </a:rPr>
            </a:br>
            <a:r>
              <a:rPr lang="en-US" sz="2353" i="1" dirty="0">
                <a:solidFill>
                  <a:schemeClr val="bg1"/>
                </a:solidFill>
              </a:rPr>
              <a:t>This </a:t>
            </a:r>
            <a:r>
              <a:rPr lang="en-US" sz="2353" b="1" dirty="0">
                <a:solidFill>
                  <a:schemeClr val="bg1"/>
                </a:solidFill>
              </a:rPr>
              <a:t>business-to-developer</a:t>
            </a:r>
            <a:r>
              <a:rPr lang="en-US" sz="2353" dirty="0">
                <a:solidFill>
                  <a:schemeClr val="bg1"/>
                </a:solidFill>
              </a:rPr>
              <a:t> </a:t>
            </a:r>
            <a:r>
              <a:rPr lang="en-US" sz="2353" i="1" dirty="0">
                <a:solidFill>
                  <a:schemeClr val="bg1"/>
                </a:solidFill>
              </a:rPr>
              <a:t>market is quickly becoming one of the fastest growing opportunities within cloud computing”</a:t>
            </a:r>
          </a:p>
          <a:p>
            <a:endParaRPr lang="en-US" sz="1961" dirty="0">
              <a:solidFill>
                <a:schemeClr val="bg1"/>
              </a:solidFill>
            </a:endParaRPr>
          </a:p>
          <a:p>
            <a:pPr marL="0" indent="0">
              <a:buNone/>
            </a:pPr>
            <a:r>
              <a:rPr lang="en-US" sz="1961" dirty="0">
                <a:solidFill>
                  <a:schemeClr val="bg1"/>
                </a:solidFill>
              </a:rPr>
              <a:t>Byron Deeter, partner at Bessemer Venture Partners. Investor in Box, </a:t>
            </a:r>
            <a:r>
              <a:rPr lang="en-US" sz="1961" dirty="0" err="1">
                <a:solidFill>
                  <a:schemeClr val="bg1"/>
                </a:solidFill>
              </a:rPr>
              <a:t>DocuSign</a:t>
            </a:r>
            <a:r>
              <a:rPr lang="en-US" sz="1961" dirty="0">
                <a:solidFill>
                  <a:schemeClr val="bg1"/>
                </a:solidFill>
              </a:rPr>
              <a:t>, </a:t>
            </a:r>
            <a:r>
              <a:rPr lang="en-US" sz="1961" dirty="0" err="1">
                <a:solidFill>
                  <a:schemeClr val="bg1"/>
                </a:solidFill>
              </a:rPr>
              <a:t>Twilio</a:t>
            </a:r>
            <a:r>
              <a:rPr lang="en-US" sz="1961" dirty="0">
                <a:solidFill>
                  <a:schemeClr val="bg1"/>
                </a:solidFill>
              </a:rPr>
              <a:t> and </a:t>
            </a:r>
            <a:r>
              <a:rPr lang="en-US" sz="1961" dirty="0" err="1">
                <a:solidFill>
                  <a:schemeClr val="bg1"/>
                </a:solidFill>
              </a:rPr>
              <a:t>SendGrid</a:t>
            </a:r>
            <a:r>
              <a:rPr lang="en-US" sz="1961" dirty="0">
                <a:solidFill>
                  <a:schemeClr val="bg1"/>
                </a:solidFill>
              </a:rPr>
              <a:t>.</a:t>
            </a:r>
          </a:p>
          <a:p>
            <a:pPr marL="0" indent="0">
              <a:buNone/>
            </a:pPr>
            <a:endParaRPr lang="en-US" sz="1961" dirty="0">
              <a:solidFill>
                <a:schemeClr val="bg1"/>
              </a:solidFill>
            </a:endParaRPr>
          </a:p>
          <a:p>
            <a:pPr marL="0" indent="0">
              <a:buNone/>
            </a:pPr>
            <a:r>
              <a:rPr lang="en-US" sz="1961" dirty="0">
                <a:solidFill>
                  <a:schemeClr val="bg1"/>
                </a:solidFill>
              </a:rPr>
              <a:t>http://venturebeat.com/2013/08/31/api-economy/</a:t>
            </a:r>
          </a:p>
        </p:txBody>
      </p:sp>
    </p:spTree>
    <p:extLst>
      <p:ext uri="{BB962C8B-B14F-4D97-AF65-F5344CB8AC3E}">
        <p14:creationId xmlns:p14="http://schemas.microsoft.com/office/powerpoint/2010/main" val="2452808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1500"/>
                                        <p:tgtEl>
                                          <p:spTgt spid="24"/>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1500"/>
                                        <p:tgtEl>
                                          <p:spTgt spid="25"/>
                                        </p:tgtEl>
                                      </p:cBhvr>
                                    </p:animEffect>
                                  </p:childTnLst>
                                </p:cTn>
                              </p:par>
                            </p:childTnLst>
                          </p:cTn>
                        </p:par>
                        <p:par>
                          <p:cTn id="16" fill="hold">
                            <p:stCondLst>
                              <p:cond delay="4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1500"/>
                                        <p:tgtEl>
                                          <p:spTgt spid="31"/>
                                        </p:tgtEl>
                                      </p:cBhvr>
                                    </p:animEffect>
                                  </p:childTnLst>
                                </p:cTn>
                              </p:par>
                            </p:childTnLst>
                          </p:cTn>
                        </p:par>
                        <p:par>
                          <p:cTn id="20" fill="hold">
                            <p:stCondLst>
                              <p:cond delay="600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FA74F6-8BC4-4D09-9AF8-BB373D136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3684</TotalTime>
  <Words>1445</Words>
  <Application>Microsoft Office PowerPoint</Application>
  <PresentationFormat>Widescreen</PresentationFormat>
  <Paragraphs>163</Paragraphs>
  <Slides>23</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メイリオ</vt:lpstr>
      <vt:lpstr>Arial</vt:lpstr>
      <vt:lpstr>Calibri</vt:lpstr>
      <vt:lpstr>Segoe UI</vt:lpstr>
      <vt:lpstr>Segoe UI Light</vt:lpstr>
      <vt:lpstr>Azure Medium</vt:lpstr>
      <vt:lpstr>Introduction to Azure API Management</vt:lpstr>
      <vt:lpstr>PowerPoint Presentation</vt:lpstr>
      <vt:lpstr>welcome.</vt:lpstr>
      <vt:lpstr>introduction to azure api management.</vt:lpstr>
      <vt:lpstr>and you are?</vt:lpstr>
      <vt:lpstr>IT Pro or Developer?</vt:lpstr>
      <vt:lpstr>let’s talk about apis and how they can boost your business</vt:lpstr>
      <vt:lpstr>Extending a platform</vt:lpstr>
      <vt:lpstr>PowerPoint Presentation</vt:lpstr>
      <vt:lpstr>Business models</vt:lpstr>
      <vt:lpstr>So you want an API program?</vt:lpstr>
      <vt:lpstr>PowerPoint Presentation</vt:lpstr>
      <vt:lpstr>PowerPoint Presentation</vt:lpstr>
      <vt:lpstr>PowerPoint Presentation</vt:lpstr>
      <vt:lpstr>Demo Azure API Management</vt:lpstr>
      <vt:lpstr>much preview, nice feature</vt:lpstr>
      <vt:lpstr>Thanks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256</cp:revision>
  <cp:lastPrinted>2014-03-26T17:46:13Z</cp:lastPrinted>
  <dcterms:created xsi:type="dcterms:W3CDTF">2014-03-19T23:21:38Z</dcterms:created>
  <dcterms:modified xsi:type="dcterms:W3CDTF">2014-10-06T22:23:32Z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300x250x1</vt:lpwstr>
  </property>
</Properties>
</file>