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2"/>
  </p:notesMasterIdLst>
  <p:sldIdLst>
    <p:sldId id="256" r:id="rId5"/>
    <p:sldId id="575" r:id="rId6"/>
    <p:sldId id="623" r:id="rId7"/>
    <p:sldId id="523" r:id="rId8"/>
    <p:sldId id="524" r:id="rId9"/>
    <p:sldId id="525" r:id="rId10"/>
    <p:sldId id="526" r:id="rId11"/>
    <p:sldId id="527" r:id="rId12"/>
    <p:sldId id="528" r:id="rId13"/>
    <p:sldId id="542" r:id="rId14"/>
    <p:sldId id="530" r:id="rId15"/>
    <p:sldId id="531" r:id="rId16"/>
    <p:sldId id="532" r:id="rId17"/>
    <p:sldId id="534" r:id="rId18"/>
    <p:sldId id="535" r:id="rId19"/>
    <p:sldId id="536" r:id="rId20"/>
    <p:sldId id="537" r:id="rId21"/>
    <p:sldId id="543" r:id="rId22"/>
    <p:sldId id="539" r:id="rId23"/>
    <p:sldId id="540" r:id="rId24"/>
    <p:sldId id="541" r:id="rId25"/>
    <p:sldId id="586" r:id="rId26"/>
    <p:sldId id="587" r:id="rId27"/>
    <p:sldId id="588" r:id="rId28"/>
    <p:sldId id="589" r:id="rId29"/>
    <p:sldId id="590" r:id="rId30"/>
    <p:sldId id="591" r:id="rId31"/>
    <p:sldId id="592" r:id="rId32"/>
    <p:sldId id="593" r:id="rId33"/>
    <p:sldId id="594" r:id="rId34"/>
    <p:sldId id="595" r:id="rId35"/>
    <p:sldId id="596" r:id="rId36"/>
    <p:sldId id="597" r:id="rId37"/>
    <p:sldId id="598" r:id="rId38"/>
    <p:sldId id="599" r:id="rId39"/>
    <p:sldId id="600" r:id="rId40"/>
    <p:sldId id="620" r:id="rId41"/>
    <p:sldId id="609" r:id="rId42"/>
    <p:sldId id="611" r:id="rId43"/>
    <p:sldId id="606" r:id="rId44"/>
    <p:sldId id="607" r:id="rId45"/>
    <p:sldId id="608" r:id="rId46"/>
    <p:sldId id="621" r:id="rId47"/>
    <p:sldId id="533" r:id="rId48"/>
    <p:sldId id="579" r:id="rId49"/>
    <p:sldId id="580" r:id="rId50"/>
    <p:sldId id="581" r:id="rId51"/>
    <p:sldId id="582" r:id="rId52"/>
    <p:sldId id="583" r:id="rId53"/>
    <p:sldId id="584" r:id="rId54"/>
    <p:sldId id="585" r:id="rId55"/>
    <p:sldId id="622" r:id="rId56"/>
    <p:sldId id="619" r:id="rId57"/>
    <p:sldId id="337" r:id="rId58"/>
    <p:sldId id="496" r:id="rId59"/>
    <p:sldId id="492" r:id="rId60"/>
    <p:sldId id="495" r:id="rId6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714972-6486-4087-9E5C-8365BEAF11E5}">
          <p14:sldIdLst>
            <p14:sldId id="256"/>
            <p14:sldId id="575"/>
          </p14:sldIdLst>
        </p14:section>
        <p14:section name="Files" id="{7BD6A192-62CA-4EE0-8220-83920A3420D7}">
          <p14:sldIdLst>
            <p14:sldId id="623"/>
            <p14:sldId id="523"/>
            <p14:sldId id="524"/>
            <p14:sldId id="525"/>
            <p14:sldId id="526"/>
            <p14:sldId id="527"/>
            <p14:sldId id="528"/>
            <p14:sldId id="542"/>
            <p14:sldId id="530"/>
            <p14:sldId id="531"/>
            <p14:sldId id="532"/>
            <p14:sldId id="534"/>
            <p14:sldId id="535"/>
            <p14:sldId id="536"/>
            <p14:sldId id="537"/>
            <p14:sldId id="543"/>
            <p14:sldId id="539"/>
            <p14:sldId id="540"/>
            <p14:sldId id="541"/>
          </p14:sldIdLst>
        </p14:section>
        <p14:section name="Blobs" id="{9537C4D5-6085-485D-980C-7A4EE7AE1F14}">
          <p14:sldIdLst>
            <p14:sldId id="586"/>
            <p14:sldId id="587"/>
            <p14:sldId id="588"/>
            <p14:sldId id="589"/>
            <p14:sldId id="590"/>
            <p14:sldId id="591"/>
            <p14:sldId id="592"/>
            <p14:sldId id="593"/>
            <p14:sldId id="594"/>
            <p14:sldId id="595"/>
            <p14:sldId id="596"/>
            <p14:sldId id="597"/>
            <p14:sldId id="598"/>
            <p14:sldId id="599"/>
            <p14:sldId id="600"/>
          </p14:sldIdLst>
        </p14:section>
        <p14:section name="Queues" id="{0F6597B3-7F0A-4FCA-8DD0-560CE2292A49}">
          <p14:sldIdLst>
            <p14:sldId id="620"/>
            <p14:sldId id="609"/>
            <p14:sldId id="611"/>
            <p14:sldId id="606"/>
            <p14:sldId id="607"/>
            <p14:sldId id="608"/>
          </p14:sldIdLst>
        </p14:section>
        <p14:section name="Tables" id="{CF6DFC42-D1C6-4C1D-8417-D121290B8A38}">
          <p14:sldIdLst>
            <p14:sldId id="621"/>
            <p14:sldId id="533"/>
            <p14:sldId id="579"/>
            <p14:sldId id="580"/>
            <p14:sldId id="581"/>
            <p14:sldId id="582"/>
            <p14:sldId id="583"/>
            <p14:sldId id="584"/>
            <p14:sldId id="585"/>
          </p14:sldIdLst>
        </p14:section>
        <p14:section name="StorSimple" id="{6F8815BA-B23D-4208-B5D4-E317A15D928F}">
          <p14:sldIdLst>
            <p14:sldId id="622"/>
          </p14:sldIdLst>
        </p14:section>
        <p14:section name="Close" id="{00D3D8B1-E403-4E21-9A68-5DB578B087B8}">
          <p14:sldIdLst>
            <p14:sldId id="619"/>
          </p14:sldIdLst>
        </p14:section>
        <p14:section name="format" id="{FD6797D5-E70A-4ED9-93AC-7D33CDAA9F17}">
          <p14:sldIdLst>
            <p14:sldId id="337"/>
            <p14:sldId id="496"/>
            <p14:sldId id="492"/>
            <p14:sldId id="4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ED7D31"/>
    <a:srgbClr val="00B0F0"/>
    <a:srgbClr val="19396C"/>
    <a:srgbClr val="081C23"/>
    <a:srgbClr val="F15A29"/>
    <a:srgbClr val="92D050"/>
    <a:srgbClr val="AC75D5"/>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6643" autoAdjust="0"/>
  </p:normalViewPr>
  <p:slideViewPr>
    <p:cSldViewPr snapToGrid="0">
      <p:cViewPr varScale="1">
        <p:scale>
          <a:sx n="85" d="100"/>
          <a:sy n="85" d="100"/>
        </p:scale>
        <p:origin x="108" y="56"/>
      </p:cViewPr>
      <p:guideLst/>
    </p:cSldViewPr>
  </p:slideViewPr>
  <p:notesTextViewPr>
    <p:cViewPr>
      <p:scale>
        <a:sx n="3" d="2"/>
        <a:sy n="3" d="2"/>
      </p:scale>
      <p:origin x="0" y="0"/>
    </p:cViewPr>
  </p:notesTextViewPr>
  <p:sorterViewPr>
    <p:cViewPr>
      <p:scale>
        <a:sx n="61" d="100"/>
        <a:sy n="61"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t>Files</a:t>
          </a:r>
          <a:endParaRPr lang="en-US" dirty="0"/>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t>StorSimple</a:t>
          </a:r>
          <a:endParaRPr lang="en-US" dirty="0"/>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t>Queues</a:t>
          </a:r>
          <a:endParaRPr lang="en-US" dirty="0"/>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t>Tables</a:t>
          </a:r>
          <a:endParaRPr lang="en-US" dirty="0"/>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963CACF6-DC24-480B-A0FF-EF4E13023113}">
      <dgm:prSet/>
      <dgm:spPr/>
      <dgm:t>
        <a:bodyPr/>
        <a:lstStyle/>
        <a:p>
          <a:pPr rtl="0"/>
          <a:r>
            <a:rPr lang="en-US" smtClean="0"/>
            <a:t>Blobs</a:t>
          </a:r>
          <a:endParaRPr lang="en-US"/>
        </a:p>
      </dgm:t>
    </dgm:pt>
    <dgm:pt modelId="{CCF0C75B-3E9D-4134-AEB8-2F51F484A57C}" type="parTrans" cxnId="{D3DDB444-9B4C-41F4-9C47-36C430DDC708}">
      <dgm:prSet/>
      <dgm:spPr/>
      <dgm:t>
        <a:bodyPr/>
        <a:lstStyle/>
        <a:p>
          <a:endParaRPr lang="en-US"/>
        </a:p>
      </dgm:t>
    </dgm:pt>
    <dgm:pt modelId="{4E5A5AD0-3147-4978-B941-E3C68A334F90}" type="sibTrans" cxnId="{D3DDB444-9B4C-41F4-9C47-36C430DDC708}">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CBEB4AB6-D80E-4CBA-96E0-4653F44AA948}" type="pres">
      <dgm:prSet presAssocID="{963CACF6-DC24-480B-A0FF-EF4E13023113}" presName="node" presStyleLbl="node1" presStyleIdx="1" presStyleCnt="5">
        <dgm:presLayoutVars>
          <dgm:bulletEnabled val="1"/>
        </dgm:presLayoutVars>
      </dgm:prSet>
      <dgm:spPr/>
      <dgm:t>
        <a:bodyPr/>
        <a:lstStyle/>
        <a:p>
          <a:endParaRPr lang="en-US"/>
        </a:p>
      </dgm:t>
    </dgm:pt>
    <dgm:pt modelId="{7349BF0E-0B88-4600-AFFF-A49535D1DBB4}" type="pres">
      <dgm:prSet presAssocID="{4E5A5AD0-3147-4978-B941-E3C68A334F90}" presName="sibTrans" presStyleCnt="0"/>
      <dgm:spPr/>
    </dgm:pt>
    <dgm:pt modelId="{E0980EF2-B319-4BA5-B75F-359B4A7D053B}" type="pres">
      <dgm:prSet presAssocID="{580EFD37-C613-4988-B0E8-5C5EE01E7728}" presName="node" presStyleLbl="node1" presStyleIdx="2"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423C7067-A79D-496B-92B9-B53CC89A3443}" type="presOf" srcId="{DB546BCF-1362-4A4F-929E-4AEDE42A9DA0}" destId="{21DCB6CE-4246-4C7F-A1D3-5BECFE73CC9C}"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105FA87B-71BE-449B-9935-8CFA626CC7DF}" srcId="{FAB1662F-7421-4F7B-A5C0-57390BFE5777}" destId="{580EFD37-C613-4988-B0E8-5C5EE01E7728}" srcOrd="2" destOrd="0" parTransId="{1E53C8EA-6CB3-40D9-A734-253563C83020}" sibTransId="{7AE1ED33-5BDF-4D1B-BB6D-176C9253D8D8}"/>
    <dgm:cxn modelId="{2668A383-39D7-40B4-BA62-3FC0617AED0F}" type="presOf" srcId="{B0CA9EE9-6316-49F2-8575-5F9A5455E0B6}" destId="{66D9549B-2C0B-4DD0-84F1-F631B1D3B518}" srcOrd="0" destOrd="0" presId="urn:microsoft.com/office/officeart/2005/8/layout/default"/>
    <dgm:cxn modelId="{40247F23-BC0F-429C-8DCC-5208DA33D175}" type="presOf" srcId="{580EFD37-C613-4988-B0E8-5C5EE01E7728}" destId="{E0980EF2-B319-4BA5-B75F-359B4A7D053B}" srcOrd="0" destOrd="0" presId="urn:microsoft.com/office/officeart/2005/8/layout/default"/>
    <dgm:cxn modelId="{4F7318C2-A8B3-4958-8672-958DDB46B0DC}" srcId="{FAB1662F-7421-4F7B-A5C0-57390BFE5777}" destId="{B0CA9EE9-6316-49F2-8575-5F9A5455E0B6}" srcOrd="3" destOrd="0" parTransId="{F41CC963-4042-42B0-9A2E-80370354ED5C}" sibTransId="{99D6F52E-AED9-4D67-8FF4-AD6AA441598A}"/>
    <dgm:cxn modelId="{B96A1799-2D86-4AF7-A5B3-9E5BF83C3E57}" type="presOf" srcId="{FAB1662F-7421-4F7B-A5C0-57390BFE5777}" destId="{2AFE754E-A9BE-43F0-99CC-FD0E25860E09}" srcOrd="0" destOrd="0" presId="urn:microsoft.com/office/officeart/2005/8/layout/default"/>
    <dgm:cxn modelId="{AE357B36-F667-4BC4-B915-46B7DA2E40F0}" type="presOf" srcId="{963CACF6-DC24-480B-A0FF-EF4E13023113}" destId="{CBEB4AB6-D80E-4CBA-96E0-4653F44AA948}"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D3DDB444-9B4C-41F4-9C47-36C430DDC708}" srcId="{FAB1662F-7421-4F7B-A5C0-57390BFE5777}" destId="{963CACF6-DC24-480B-A0FF-EF4E13023113}" srcOrd="1" destOrd="0" parTransId="{CCF0C75B-3E9D-4134-AEB8-2F51F484A57C}" sibTransId="{4E5A5AD0-3147-4978-B941-E3C68A334F90}"/>
    <dgm:cxn modelId="{8EA81EAA-0C3D-4CEE-A885-57E189EB9081}" type="presOf" srcId="{74B70E5F-85FA-42B8-A7FE-FD42B697C579}" destId="{AD9EF522-A474-43A3-8895-E1B5C946DABC}" srcOrd="0" destOrd="0" presId="urn:microsoft.com/office/officeart/2005/8/layout/default"/>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66308EEA-BB5D-4F8D-B5BB-87DF07AA8FD3}" type="presParOf" srcId="{2AFE754E-A9BE-43F0-99CC-FD0E25860E09}" destId="{CBEB4AB6-D80E-4CBA-96E0-4653F44AA948}" srcOrd="2" destOrd="0" presId="urn:microsoft.com/office/officeart/2005/8/layout/default"/>
    <dgm:cxn modelId="{2E3BE6D0-FD43-43CD-B6C6-BF48A925F4B1}" type="presParOf" srcId="{2AFE754E-A9BE-43F0-99CC-FD0E25860E09}" destId="{7349BF0E-0B88-4600-AFFF-A49535D1DBB4}" srcOrd="3" destOrd="0" presId="urn:microsoft.com/office/officeart/2005/8/layout/default"/>
    <dgm:cxn modelId="{F3F00E0F-2FEF-4726-AF2B-DE54A16B5584}" type="presParOf" srcId="{2AFE754E-A9BE-43F0-99CC-FD0E25860E09}" destId="{E0980EF2-B319-4BA5-B75F-359B4A7D053B}" srcOrd="4" destOrd="0" presId="urn:microsoft.com/office/officeart/2005/8/layout/default"/>
    <dgm:cxn modelId="{2AFA2341-AE27-4875-910C-D61F659266EB}" type="presParOf" srcId="{2AFE754E-A9BE-43F0-99CC-FD0E25860E09}" destId="{C7A769F2-CA1B-4FA4-BEAF-44CE4DDF200C}" srcOrd="5" destOrd="0" presId="urn:microsoft.com/office/officeart/2005/8/layout/default"/>
    <dgm:cxn modelId="{587427B3-45F9-41D3-8DE4-456A8C1E4464}" type="presParOf" srcId="{2AFE754E-A9BE-43F0-99CC-FD0E25860E09}" destId="{66D9549B-2C0B-4DD0-84F1-F631B1D3B518}" srcOrd="6" destOrd="0" presId="urn:microsoft.com/office/officeart/2005/8/layout/default"/>
    <dgm:cxn modelId="{E7F22438-766D-4BE8-8379-78E7DC6FBF01}" type="presParOf" srcId="{2AFE754E-A9BE-43F0-99CC-FD0E25860E09}" destId="{CF8E7A5E-BA66-4CDB-81EA-D786FEF504C8}" srcOrd="7" destOrd="0" presId="urn:microsoft.com/office/officeart/2005/8/layout/default"/>
    <dgm:cxn modelId="{A0680EA1-CA00-4495-A748-7CA7218D51C3}"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dirty="0" smtClean="0"/>
            <a:t>Files</a:t>
          </a:r>
          <a:endParaRPr lang="en-US" sz="5000" kern="1200" dirty="0"/>
        </a:p>
      </dsp:txBody>
      <dsp:txXfrm>
        <a:off x="0" y="218857"/>
        <a:ext cx="3429334" cy="2057600"/>
      </dsp:txXfrm>
    </dsp:sp>
    <dsp:sp modelId="{CBEB4AB6-D80E-4CBA-96E0-4653F44AA948}">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smtClean="0"/>
            <a:t>Blobs</a:t>
          </a:r>
          <a:endParaRPr lang="en-US" sz="5000" kern="1200"/>
        </a:p>
      </dsp:txBody>
      <dsp:txXfrm>
        <a:off x="3772267" y="218857"/>
        <a:ext cx="3429334" cy="2057600"/>
      </dsp:txXfrm>
    </dsp:sp>
    <dsp:sp modelId="{E0980EF2-B319-4BA5-B75F-359B4A7D053B}">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dirty="0" smtClean="0"/>
            <a:t>Queues</a:t>
          </a:r>
          <a:endParaRPr lang="en-US" sz="5000" kern="1200" dirty="0"/>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sv-SE" sz="5000" kern="1200" dirty="0" err="1" smtClean="0"/>
            <a:t>Tables</a:t>
          </a:r>
          <a:endParaRPr lang="en-US" sz="5000" kern="1200" dirty="0"/>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dirty="0" err="1" smtClean="0"/>
            <a:t>StorSimple</a:t>
          </a:r>
          <a:endParaRPr lang="en-US" sz="5000" kern="1200" dirty="0"/>
        </a:p>
      </dsp:txBody>
      <dsp:txXfrm>
        <a:off x="5658401" y="2619391"/>
        <a:ext cx="3429334" cy="2057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12/3/2014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pagination when listing blobs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Reponses over multiple pages return</a:t>
            </a:r>
            <a:r>
              <a:rPr lang="en-NZ" baseline="0" dirty="0" smtClean="0"/>
              <a:t> a marker value</a:t>
            </a:r>
          </a:p>
          <a:p>
            <a:pPr marL="171450" indent="-171450">
              <a:buFont typeface="Arial" pitchFamily="34" charset="0"/>
              <a:buChar char="•"/>
            </a:pPr>
            <a:r>
              <a:rPr lang="en-NZ" baseline="0" dirty="0" smtClean="0"/>
              <a:t>This marker is sent to get subsequent page</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28347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4212451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44869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1737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40</a:t>
            </a:fld>
            <a:endParaRPr lang="en-US"/>
          </a:p>
        </p:txBody>
      </p:sp>
    </p:spTree>
    <p:extLst>
      <p:ext uri="{BB962C8B-B14F-4D97-AF65-F5344CB8AC3E}">
        <p14:creationId xmlns:p14="http://schemas.microsoft.com/office/powerpoint/2010/main" val="2858606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41</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42</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45</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ext uri="{BB962C8B-B14F-4D97-AF65-F5344CB8AC3E}">
        <p14:creationId xmlns:p14="http://schemas.microsoft.com/office/powerpoint/2010/main" val="11847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2408517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48</a:t>
            </a:fld>
            <a:endParaRPr lang="en-US" dirty="0"/>
          </a:p>
        </p:txBody>
      </p:sp>
    </p:spTree>
    <p:extLst>
      <p:ext uri="{BB962C8B-B14F-4D97-AF65-F5344CB8AC3E}">
        <p14:creationId xmlns:p14="http://schemas.microsoft.com/office/powerpoint/2010/main" val="3571533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49</a:t>
            </a:fld>
            <a:endParaRPr lang="en-US" dirty="0"/>
          </a:p>
        </p:txBody>
      </p:sp>
    </p:spTree>
    <p:extLst>
      <p:ext uri="{BB962C8B-B14F-4D97-AF65-F5344CB8AC3E}">
        <p14:creationId xmlns:p14="http://schemas.microsoft.com/office/powerpoint/2010/main" val="2866890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50</a:t>
            </a:fld>
            <a:endParaRPr lang="en-US" dirty="0"/>
          </a:p>
        </p:txBody>
      </p:sp>
    </p:spTree>
    <p:extLst>
      <p:ext uri="{BB962C8B-B14F-4D97-AF65-F5344CB8AC3E}">
        <p14:creationId xmlns:p14="http://schemas.microsoft.com/office/powerpoint/2010/main" val="3704379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a:t>
            </a:r>
            <a:r>
              <a:rPr lang="en-US" dirty="0" err="1" smtClean="0"/>
              <a:t>PartitionKey</a:t>
            </a:r>
            <a:r>
              <a:rPr lang="en-US" dirty="0" smtClean="0"/>
              <a:t>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51</a:t>
            </a:fld>
            <a:endParaRPr lang="en-US" dirty="0"/>
          </a:p>
        </p:txBody>
      </p:sp>
    </p:spTree>
    <p:extLst>
      <p:ext uri="{BB962C8B-B14F-4D97-AF65-F5344CB8AC3E}">
        <p14:creationId xmlns:p14="http://schemas.microsoft.com/office/powerpoint/2010/main" val="3574080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12/3/2014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637937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12/3/2014 3:34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56</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24</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25</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26</a:t>
            </a:fld>
            <a:endParaRPr lang="en-US" dirty="0"/>
          </a:p>
        </p:txBody>
      </p:sp>
    </p:spTree>
    <p:extLst>
      <p:ext uri="{BB962C8B-B14F-4D97-AF65-F5344CB8AC3E}">
        <p14:creationId xmlns:p14="http://schemas.microsoft.com/office/powerpoint/2010/main" val="59543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27</a:t>
            </a:fld>
            <a:endParaRPr lang="en-US" dirty="0"/>
          </a:p>
        </p:txBody>
      </p:sp>
    </p:spTree>
    <p:extLst>
      <p:ext uri="{BB962C8B-B14F-4D97-AF65-F5344CB8AC3E}">
        <p14:creationId xmlns:p14="http://schemas.microsoft.com/office/powerpoint/2010/main" val="3436588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427591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71075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923793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33066037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accent3">
                    <a:lumMod val="50000"/>
                  </a:schemeClr>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247425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687" r:id="rId3"/>
    <p:sldLayoutId id="2147483690" r:id="rId4"/>
    <p:sldLayoutId id="2147483686" r:id="rId5"/>
    <p:sldLayoutId id="2147483685" r:id="rId6"/>
    <p:sldLayoutId id="2147483662" r:id="rId7"/>
    <p:sldLayoutId id="2147483668" r:id="rId8"/>
    <p:sldLayoutId id="2147483693" r:id="rId9"/>
    <p:sldLayoutId id="2147483696" r:id="rId10"/>
    <p:sldLayoutId id="2147483697" r:id="rId11"/>
    <p:sldLayoutId id="2147483699" r:id="rId12"/>
    <p:sldLayoutId id="2147483700" r:id="rId13"/>
    <p:sldLayoutId id="2147483666" r:id="rId14"/>
    <p:sldLayoutId id="214748369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1" r:id="rId23"/>
    <p:sldLayoutId id="2147483712" r:id="rId24"/>
    <p:sldLayoutId id="2147483688" r:id="rId25"/>
    <p:sldLayoutId id="2147483701" r:id="rId26"/>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blogs.msdn.com/b/windowsazurestorage/archive/2011/11/20/windows-azure-storage-a-highly-available-cloud-storage-service-with-strong-consistency.aspx"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5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a:t>
            </a:r>
            <a:r>
              <a:rPr lang="en-US" sz="9600" dirty="0" smtClean="0">
                <a:solidFill>
                  <a:schemeClr val="bg1"/>
                </a:solidFill>
              </a:rPr>
              <a:t>Storage</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3717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spTree>
    <p:extLst>
      <p:ext uri="{BB962C8B-B14F-4D97-AF65-F5344CB8AC3E}">
        <p14:creationId xmlns:p14="http://schemas.microsoft.com/office/powerpoint/2010/main" val="209459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spTree>
    <p:extLst>
      <p:ext uri="{BB962C8B-B14F-4D97-AF65-F5344CB8AC3E}">
        <p14:creationId xmlns:p14="http://schemas.microsoft.com/office/powerpoint/2010/main" val="251606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spTree>
    <p:extLst>
      <p:ext uri="{BB962C8B-B14F-4D97-AF65-F5344CB8AC3E}">
        <p14:creationId xmlns:p14="http://schemas.microsoft.com/office/powerpoint/2010/main" val="222084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12265"/>
            <a:ext cx="11655840" cy="899537"/>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spTree>
    <p:extLst>
      <p:ext uri="{BB962C8B-B14F-4D97-AF65-F5344CB8AC3E}">
        <p14:creationId xmlns:p14="http://schemas.microsoft.com/office/powerpoint/2010/main" val="58359152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spTree>
    <p:extLst>
      <p:ext uri="{BB962C8B-B14F-4D97-AF65-F5344CB8AC3E}">
        <p14:creationId xmlns:p14="http://schemas.microsoft.com/office/powerpoint/2010/main" val="346917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495"/>
            <a:ext cx="11651870" cy="3828197"/>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p:nvPr>
        </p:nvSpPr>
        <p:spPr/>
        <p:txBody>
          <a:bodyPr/>
          <a:lstStyle/>
          <a:p>
            <a:r>
              <a:rPr lang="en-US" dirty="0" smtClean="0"/>
              <a:t>Azure Files – Client OS Support</a:t>
            </a:r>
            <a:endParaRPr lang="en-US" dirty="0"/>
          </a:p>
        </p:txBody>
      </p:sp>
    </p:spTree>
    <p:extLst>
      <p:ext uri="{BB962C8B-B14F-4D97-AF65-F5344CB8AC3E}">
        <p14:creationId xmlns:p14="http://schemas.microsoft.com/office/powerpoint/2010/main" val="3546704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0066" y="1189814"/>
            <a:ext cx="11651870" cy="3378856"/>
          </a:xfrm>
          <a:prstGeom prst="rect">
            <a:avLst/>
          </a:prstGeom>
        </p:spPr>
        <p:txBody>
          <a:bodyPr>
            <a:normAutofit fontScale="92500" lnSpcReduction="20000"/>
          </a:bodyPr>
          <a:lstStyle/>
          <a:p>
            <a:pPr>
              <a:buFont typeface="Arial" panose="020B0604020202020204" pitchFamily="34" charset="0"/>
              <a:buChar char="•"/>
            </a:pPr>
            <a:r>
              <a:rPr lang="en-US" dirty="0" smtClean="0"/>
              <a:t>Request a token</a:t>
            </a:r>
          </a:p>
          <a:p>
            <a:pPr lvl="1">
              <a:buFont typeface="Arial" panose="020B0604020202020204" pitchFamily="34" charset="0"/>
              <a:buChar char="•"/>
            </a:pPr>
            <a:r>
              <a:rPr lang="en-US" dirty="0" smtClean="0"/>
              <a:t>Tokens will start to be granted in batches by end of May 2014</a:t>
            </a:r>
          </a:p>
          <a:p>
            <a:pPr>
              <a:buFont typeface="Arial" panose="020B0604020202020204" pitchFamily="34" charset="0"/>
              <a:buChar char="•"/>
            </a:pPr>
            <a:r>
              <a:rPr lang="en-US" dirty="0" smtClean="0"/>
              <a:t>Redeem token</a:t>
            </a:r>
          </a:p>
          <a:p>
            <a:pPr lvl="1">
              <a:buFont typeface="Arial" panose="020B0604020202020204" pitchFamily="34" charset="0"/>
              <a:buChar char="•"/>
            </a:pPr>
            <a:r>
              <a:rPr lang="en-US" dirty="0" smtClean="0"/>
              <a:t>Create </a:t>
            </a:r>
            <a:r>
              <a:rPr lang="en-US" dirty="0" smtClean="0">
                <a:solidFill>
                  <a:schemeClr val="tx2"/>
                </a:solidFill>
              </a:rPr>
              <a:t>new</a:t>
            </a:r>
            <a:r>
              <a:rPr lang="en-US" dirty="0" smtClean="0"/>
              <a:t> storage account</a:t>
            </a:r>
          </a:p>
          <a:p>
            <a:pPr lvl="1">
              <a:buFont typeface="Arial" panose="020B0604020202020204" pitchFamily="34" charset="0"/>
              <a:buChar char="•"/>
            </a:pPr>
            <a:r>
              <a:rPr lang="en-US" dirty="0" smtClean="0"/>
              <a:t>Create share (using </a:t>
            </a:r>
            <a:r>
              <a:rPr lang="en-US" dirty="0" err="1" smtClean="0"/>
              <a:t>powershell</a:t>
            </a:r>
            <a:r>
              <a:rPr lang="en-US" dirty="0" smtClean="0"/>
              <a:t>)</a:t>
            </a:r>
          </a:p>
          <a:p>
            <a:pPr lvl="1">
              <a:buFont typeface="Arial" panose="020B0604020202020204" pitchFamily="34" charset="0"/>
              <a:buChar char="•"/>
            </a:pPr>
            <a:r>
              <a:rPr lang="en-US" dirty="0" smtClean="0"/>
              <a:t>Put files into share (</a:t>
            </a:r>
            <a:r>
              <a:rPr lang="en-US" dirty="0" err="1" smtClean="0"/>
              <a:t>azcopy</a:t>
            </a:r>
            <a:r>
              <a:rPr lang="en-US" dirty="0" smtClean="0"/>
              <a:t>)</a:t>
            </a:r>
          </a:p>
          <a:p>
            <a:pPr lvl="1">
              <a:buFont typeface="Arial" panose="020B0604020202020204" pitchFamily="34" charset="0"/>
              <a:buChar char="•"/>
            </a:pPr>
            <a:r>
              <a:rPr lang="en-US" dirty="0" smtClean="0"/>
              <a:t>Connect to share from VM</a:t>
            </a:r>
          </a:p>
        </p:txBody>
      </p:sp>
      <p:sp>
        <p:nvSpPr>
          <p:cNvPr id="2" name="Title 1"/>
          <p:cNvSpPr>
            <a:spLocks noGrp="1"/>
          </p:cNvSpPr>
          <p:nvPr>
            <p:ph type="title"/>
          </p:nvPr>
        </p:nvSpPr>
        <p:spPr/>
        <p:txBody>
          <a:bodyPr/>
          <a:lstStyle/>
          <a:p>
            <a:r>
              <a:rPr lang="en-US" dirty="0" smtClean="0"/>
              <a:t>Azure Files: Getting Started</a:t>
            </a:r>
            <a:endParaRPr lang="en-US" dirty="0"/>
          </a:p>
        </p:txBody>
      </p:sp>
    </p:spTree>
    <p:extLst>
      <p:ext uri="{BB962C8B-B14F-4D97-AF65-F5344CB8AC3E}">
        <p14:creationId xmlns:p14="http://schemas.microsoft.com/office/powerpoint/2010/main" val="16419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252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Website Served From Azure File Share</a:t>
            </a:r>
            <a:endParaRPr lang="en-US" dirty="0"/>
          </a:p>
        </p:txBody>
      </p:sp>
      <p:sp>
        <p:nvSpPr>
          <p:cNvPr id="4" name="Rectangle 3"/>
          <p:cNvSpPr/>
          <p:nvPr/>
        </p:nvSpPr>
        <p:spPr>
          <a:xfrm>
            <a:off x="4319242"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Load Balancer</a:t>
            </a:r>
          </a:p>
        </p:txBody>
      </p:sp>
      <p:sp>
        <p:nvSpPr>
          <p:cNvPr id="8" name="Rectangle 7"/>
          <p:cNvSpPr/>
          <p:nvPr/>
        </p:nvSpPr>
        <p:spPr>
          <a:xfrm>
            <a:off x="5450655"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9" name="Rectangle 8"/>
          <p:cNvSpPr/>
          <p:nvPr/>
        </p:nvSpPr>
        <p:spPr>
          <a:xfrm>
            <a:off x="663384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12" name="Cloud 11"/>
          <p:cNvSpPr/>
          <p:nvPr/>
        </p:nvSpPr>
        <p:spPr bwMode="auto">
          <a:xfrm>
            <a:off x="4564206"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996549" y="1289147"/>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5234718" y="1285546"/>
            <a:ext cx="854111" cy="810653"/>
          </a:xfrm>
          <a:prstGeom prst="rect">
            <a:avLst/>
          </a:prstGeom>
          <a:noFill/>
        </p:spPr>
      </p:pic>
      <p:sp>
        <p:nvSpPr>
          <p:cNvPr id="15" name="Rectangle 14"/>
          <p:cNvSpPr/>
          <p:nvPr/>
        </p:nvSpPr>
        <p:spPr>
          <a:xfrm>
            <a:off x="6108978" y="1478207"/>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rPr>
              <a:t>…</a:t>
            </a:r>
            <a:endParaRPr lang="en-US" dirty="0">
              <a:solidFill>
                <a:srgbClr val="0072C6">
                  <a:lumMod val="50000"/>
                </a:srgbClr>
              </a:solidFill>
            </a:endParaRPr>
          </a:p>
        </p:txBody>
      </p:sp>
      <p:cxnSp>
        <p:nvCxnSpPr>
          <p:cNvPr id="17" name="Straight Arrow Connector 16"/>
          <p:cNvCxnSpPr/>
          <p:nvPr/>
        </p:nvCxnSpPr>
        <p:spPr>
          <a:xfrm>
            <a:off x="5523057" y="1988360"/>
            <a:ext cx="587003" cy="418694"/>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874843" y="1947067"/>
            <a:ext cx="645411" cy="47973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13132" y="3302987"/>
            <a:ext cx="277852" cy="248438"/>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p:cNvCxnSpPr>
          <p:nvPr/>
        </p:nvCxnSpPr>
        <p:spPr>
          <a:xfrm>
            <a:off x="5907790" y="4526909"/>
            <a:ext cx="181039"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flipH="1">
            <a:off x="6874843" y="4526909"/>
            <a:ext cx="216142"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3400526" y="5596627"/>
            <a:ext cx="1174934"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5027"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3491564" y="5755784"/>
            <a:ext cx="1330000"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REST APIs</a:t>
            </a:r>
          </a:p>
        </p:txBody>
      </p:sp>
      <p:sp>
        <p:nvSpPr>
          <p:cNvPr id="29" name="TextBox 28"/>
          <p:cNvSpPr txBox="1"/>
          <p:nvPr/>
        </p:nvSpPr>
        <p:spPr>
          <a:xfrm>
            <a:off x="5827076" y="4549376"/>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   SMB 2.1</a:t>
            </a:r>
          </a:p>
        </p:txBody>
      </p:sp>
      <p:cxnSp>
        <p:nvCxnSpPr>
          <p:cNvPr id="33" name="Straight Arrow Connector 32"/>
          <p:cNvCxnSpPr/>
          <p:nvPr/>
        </p:nvCxnSpPr>
        <p:spPr>
          <a:xfrm flipH="1">
            <a:off x="5875459" y="3290556"/>
            <a:ext cx="310182" cy="26086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11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2" grpId="0" animBg="1"/>
      <p:bldP spid="15" grpId="0"/>
      <p:bldP spid="3"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3890364396"/>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p:nvPr>
        </p:nvSpPr>
        <p:spPr>
          <a:xfrm>
            <a:off x="520041" y="229060"/>
            <a:ext cx="11150336" cy="747791"/>
          </a:xfrm>
        </p:spPr>
        <p:txBody>
          <a:bodyPr>
            <a:normAutofit/>
          </a:bodyPr>
          <a:lstStyle/>
          <a:p>
            <a:r>
              <a:rPr lang="en-US" dirty="0" smtClean="0"/>
              <a:t>Azure Files</a:t>
            </a:r>
            <a:endParaRPr lang="en-US" dirty="0"/>
          </a:p>
        </p:txBody>
      </p:sp>
    </p:spTree>
    <p:extLst>
      <p:ext uri="{BB962C8B-B14F-4D97-AF65-F5344CB8AC3E}">
        <p14:creationId xmlns:p14="http://schemas.microsoft.com/office/powerpoint/2010/main" val="3116835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spTree>
    <p:extLst>
      <p:ext uri="{BB962C8B-B14F-4D97-AF65-F5344CB8AC3E}">
        <p14:creationId xmlns:p14="http://schemas.microsoft.com/office/powerpoint/2010/main" val="32653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smtClean="0"/>
              <a:t>Storage Blob</a:t>
            </a:r>
            <a:endParaRPr lang="en-US" sz="11500" dirty="0"/>
          </a:p>
        </p:txBody>
      </p:sp>
      <p:pic>
        <p:nvPicPr>
          <p:cNvPr id="3" name="Picture 2"/>
          <p:cNvPicPr>
            <a:picLocks noChangeAspect="1"/>
          </p:cNvPicPr>
          <p:nvPr/>
        </p:nvPicPr>
        <p:blipFill>
          <a:blip r:embed="rId2"/>
          <a:stretch>
            <a:fillRect/>
          </a:stretch>
        </p:blipFill>
        <p:spPr>
          <a:xfrm>
            <a:off x="5475084" y="500212"/>
            <a:ext cx="1241832" cy="1073755"/>
          </a:xfrm>
          <a:prstGeom prst="rect">
            <a:avLst/>
          </a:prstGeom>
        </p:spPr>
      </p:pic>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20701"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6936"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2166"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8667"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108075"/>
          </a:xfrm>
        </p:spPr>
        <p:txBody>
          <a:bodyPr>
            <a:normAutofit fontScale="77500" lnSpcReduction="20000"/>
          </a:bodyPr>
          <a:lstStyle/>
          <a:p>
            <a:pPr marL="0" indent="0" algn="r">
              <a:buNone/>
            </a:pPr>
            <a:r>
              <a:rPr lang="en-US" dirty="0" smtClean="0">
                <a:solidFill>
                  <a:schemeClr val="accent2">
                    <a:alpha val="99000"/>
                  </a:schemeClr>
                </a:solidFill>
              </a:rPr>
              <a:t>Main Web Service Operations</a:t>
            </a:r>
          </a:p>
        </p:txBody>
      </p:sp>
      <p:sp>
        <p:nvSpPr>
          <p:cNvPr id="8" name="Rectangle 7"/>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gradFill>
                  <a:gsLst>
                    <a:gs pos="0">
                      <a:srgbClr val="FFFFFF"/>
                    </a:gs>
                    <a:gs pos="100000">
                      <a:srgbClr val="FFFFFF"/>
                    </a:gs>
                  </a:gsLst>
                  <a:lin ang="5400000" scaled="0"/>
                </a:gradFill>
              </a:rPr>
              <a:t>PutBlob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GetBlob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DeleteBlob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CopyBlob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SnapshotBlob</a:t>
            </a:r>
            <a:r>
              <a:rPr lang="en-US" sz="2800" dirty="0">
                <a:gradFill>
                  <a:gsLst>
                    <a:gs pos="0">
                      <a:srgbClr val="FFFFFF"/>
                    </a:gs>
                    <a:gs pos="100000">
                      <a:srgbClr val="FFFFFF"/>
                    </a:gs>
                  </a:gsLst>
                  <a:lin ang="5400000" scaled="0"/>
                </a:gradFill>
              </a:rPr>
              <a:t> </a:t>
            </a:r>
          </a:p>
          <a:p>
            <a:pPr defTabSz="914099" fontAlgn="base">
              <a:spcBef>
                <a:spcPct val="0"/>
              </a:spcBef>
              <a:spcAft>
                <a:spcPct val="0"/>
              </a:spcAft>
            </a:pPr>
            <a:r>
              <a:rPr lang="en-US" sz="2800" dirty="0" err="1">
                <a:gradFill>
                  <a:gsLst>
                    <a:gs pos="0">
                      <a:srgbClr val="FFFFFF"/>
                    </a:gs>
                    <a:gs pos="100000">
                      <a:srgbClr val="FFFFFF"/>
                    </a:gs>
                  </a:gsLst>
                  <a:lin ang="5400000" scaled="0"/>
                </a:gradFill>
              </a:rPr>
              <a:t>LeaseBlob</a:t>
            </a:r>
            <a:r>
              <a:rPr lang="en-US" sz="28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662112"/>
          </a:xfrm>
        </p:spPr>
        <p:txBody>
          <a:bodyPr>
            <a:normAutofit fontScale="77500" lnSpcReduction="20000"/>
          </a:bodyPr>
          <a:lstStyle/>
          <a:p>
            <a:pPr marL="0" indent="0" algn="r">
              <a:buNone/>
            </a:pP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7620"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Either as part of </a:t>
            </a:r>
            <a:r>
              <a:rPr lang="en-US" dirty="0" err="1">
                <a:gradFill>
                  <a:gsLst>
                    <a:gs pos="0">
                      <a:srgbClr val="FFFFFF"/>
                    </a:gs>
                    <a:gs pos="100000">
                      <a:srgbClr val="FFFFFF"/>
                    </a:gs>
                  </a:gsLst>
                  <a:lin ang="5400000" scaled="0"/>
                </a:gradFill>
              </a:rPr>
              <a:t>PutBlob</a:t>
            </a:r>
            <a:r>
              <a:rPr lang="en-US"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Details</a:t>
            </a:r>
            <a:endParaRPr lang="en-US" dirty="0"/>
          </a:p>
        </p:txBody>
      </p:sp>
      <p:sp>
        <p:nvSpPr>
          <p:cNvPr id="3" name="Content Placeholder 2"/>
          <p:cNvSpPr>
            <a:spLocks noGrp="1"/>
          </p:cNvSpPr>
          <p:nvPr>
            <p:ph type="body" sz="quarter" idx="4294967295"/>
          </p:nvPr>
        </p:nvSpPr>
        <p:spPr>
          <a:xfrm>
            <a:off x="444500" y="2700338"/>
            <a:ext cx="4308060" cy="1108075"/>
          </a:xfrm>
        </p:spPr>
        <p:txBody>
          <a:bodyPr>
            <a:normAutofit fontScale="70000" lnSpcReduction="20000"/>
          </a:bodyPr>
          <a:lstStyle/>
          <a:p>
            <a:pPr marL="0" indent="0" algn="r">
              <a:buNone/>
            </a:pPr>
            <a:r>
              <a:rPr lang="en-US" dirty="0">
                <a:solidFill>
                  <a:schemeClr val="accent2">
                    <a:alpha val="99000"/>
                  </a:schemeClr>
                </a:solidFill>
              </a:rPr>
              <a:t>Blob always accessed by name</a:t>
            </a:r>
          </a:p>
        </p:txBody>
      </p:sp>
      <p:sp>
        <p:nvSpPr>
          <p:cNvPr id="6" name="Rectangle 5"/>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Can include ‘/‘ or other </a:t>
            </a:r>
            <a:br>
              <a:rPr lang="en-US" sz="2800" dirty="0">
                <a:gradFill>
                  <a:gsLst>
                    <a:gs pos="0">
                      <a:srgbClr val="FFFFFF"/>
                    </a:gs>
                    <a:gs pos="100000">
                      <a:srgbClr val="FFFFFF"/>
                    </a:gs>
                  </a:gsLst>
                  <a:lin ang="5400000" scaled="0"/>
                </a:gradFill>
              </a:rPr>
            </a:br>
            <a:r>
              <a:rPr lang="en-US" sz="2800" dirty="0" err="1">
                <a:gradFill>
                  <a:gsLst>
                    <a:gs pos="0">
                      <a:srgbClr val="FFFFFF"/>
                    </a:gs>
                    <a:gs pos="100000">
                      <a:srgbClr val="FFFFFF"/>
                    </a:gs>
                  </a:gsLst>
                  <a:lin ang="5400000" scaled="0"/>
                </a:gradFill>
              </a:rPr>
              <a:t>delimeter</a:t>
            </a:r>
            <a:r>
              <a:rPr lang="en-US" sz="2800" dirty="0">
                <a:gradFill>
                  <a:gsLst>
                    <a:gs pos="0">
                      <a:srgbClr val="FFFFFF"/>
                    </a:gs>
                    <a:gs pos="100000">
                      <a:srgbClr val="FFFFFF"/>
                    </a:gs>
                  </a:gsLst>
                  <a:lin ang="5400000" scaled="0"/>
                </a:gradFill>
              </a:rPr>
              <a:t> in name </a:t>
            </a:r>
            <a:br>
              <a:rPr lang="en-US" sz="2800"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e.g. /&lt;container&gt;/</a:t>
            </a:r>
            <a:r>
              <a:rPr lang="en-US" dirty="0" err="1">
                <a:gradFill>
                  <a:gsLst>
                    <a:gs pos="0">
                      <a:srgbClr val="FFFFFF"/>
                    </a:gs>
                    <a:gs pos="100000">
                      <a:srgbClr val="FFFFFF"/>
                    </a:gs>
                  </a:gsLst>
                  <a:lin ang="5400000" scaled="0"/>
                </a:gradFill>
              </a:rPr>
              <a:t>myblobs</a:t>
            </a:r>
            <a:r>
              <a:rPr lang="en-US" dirty="0">
                <a:gradFill>
                  <a:gsLst>
                    <a:gs pos="0">
                      <a:srgbClr val="FFFFFF"/>
                    </a:gs>
                    <a:gs pos="100000">
                      <a:srgbClr val="FFFFFF"/>
                    </a:gs>
                  </a:gsLst>
                  <a:lin ang="5400000" scaled="0"/>
                </a:gradFill>
              </a:rPr>
              <a:t>/blob.jpg</a:t>
            </a:r>
          </a:p>
        </p:txBody>
      </p:sp>
      <p:sp>
        <p:nvSpPr>
          <p:cNvPr id="8" name="Freeform 7"/>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350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Containers</a:t>
            </a:r>
            <a:endParaRPr lang="en-US" dirty="0"/>
          </a:p>
        </p:txBody>
      </p:sp>
      <p:sp>
        <p:nvSpPr>
          <p:cNvPr id="3" name="Content Placeholder 2"/>
          <p:cNvSpPr>
            <a:spLocks noGrp="1"/>
          </p:cNvSpPr>
          <p:nvPr>
            <p:ph type="body" sz="quarter" idx="4294967295"/>
          </p:nvPr>
        </p:nvSpPr>
        <p:spPr>
          <a:xfrm>
            <a:off x="4709483" y="1447800"/>
            <a:ext cx="7482517" cy="4727575"/>
          </a:xfrm>
        </p:spPr>
        <p:txBody>
          <a:bodyPr>
            <a:normAutofit fontScale="70000" lnSpcReduction="20000"/>
          </a:bodyPr>
          <a:lstStyle/>
          <a:p>
            <a:r>
              <a:rPr lang="en-US" sz="3200" dirty="0" smtClean="0">
                <a:solidFill>
                  <a:schemeClr val="accent2">
                    <a:alpha val="99000"/>
                  </a:schemeClr>
                </a:solidFill>
              </a:rPr>
              <a:t>Multiple Containers per Account</a:t>
            </a:r>
          </a:p>
          <a:p>
            <a:pPr lvl="1"/>
            <a:r>
              <a:rPr lang="en-US" dirty="0" smtClean="0">
                <a:solidFill>
                  <a:schemeClr val="bg1"/>
                </a:solidFill>
              </a:rPr>
              <a:t>Special $root container</a:t>
            </a:r>
          </a:p>
          <a:p>
            <a:pPr lvl="1"/>
            <a:endParaRPr lang="en-US" dirty="0" smtClean="0"/>
          </a:p>
          <a:p>
            <a:r>
              <a:rPr lang="en-US" sz="3200" dirty="0" smtClean="0">
                <a:solidFill>
                  <a:schemeClr val="accent2">
                    <a:alpha val="99000"/>
                  </a:schemeClr>
                </a:solidFill>
              </a:rPr>
              <a:t>Blob Container</a:t>
            </a:r>
          </a:p>
          <a:p>
            <a:pPr lvl="1"/>
            <a:r>
              <a:rPr lang="en-US" dirty="0" smtClean="0">
                <a:solidFill>
                  <a:schemeClr val="bg1"/>
                </a:solidFill>
              </a:rPr>
              <a:t>A container holds a set of blobs</a:t>
            </a:r>
          </a:p>
          <a:p>
            <a:pPr lvl="1"/>
            <a:r>
              <a:rPr lang="en-US" dirty="0" smtClean="0">
                <a:solidFill>
                  <a:schemeClr val="bg1"/>
                </a:solidFill>
              </a:rPr>
              <a:t>Set access policies at the container level </a:t>
            </a:r>
          </a:p>
          <a:p>
            <a:pPr lvl="1"/>
            <a:r>
              <a:rPr lang="en-US" dirty="0" smtClean="0">
                <a:solidFill>
                  <a:schemeClr val="bg1"/>
                </a:solidFill>
              </a:rPr>
              <a:t>Associate Metadata with Container</a:t>
            </a:r>
          </a:p>
          <a:p>
            <a:pPr lvl="1"/>
            <a:r>
              <a:rPr lang="en-US" dirty="0" smtClean="0">
                <a:solidFill>
                  <a:schemeClr val="bg1"/>
                </a:solidFill>
              </a:rPr>
              <a:t>List the blobs in a container</a:t>
            </a:r>
          </a:p>
          <a:p>
            <a:pPr lvl="1"/>
            <a:r>
              <a:rPr lang="en-US" dirty="0"/>
              <a:t>Including Blob Metadata and MD5 </a:t>
            </a:r>
          </a:p>
          <a:p>
            <a:pPr lvl="1"/>
            <a:r>
              <a:rPr lang="en-US" dirty="0"/>
              <a:t>NO search/query. i.e. no WHERE </a:t>
            </a:r>
            <a:r>
              <a:rPr lang="en-US" dirty="0" err="1"/>
              <a:t>MetadataValue</a:t>
            </a:r>
            <a:r>
              <a:rPr lang="en-US" dirty="0"/>
              <a:t> = ?</a:t>
            </a:r>
          </a:p>
          <a:p>
            <a:endParaRPr lang="en-US" sz="2000" dirty="0" smtClean="0">
              <a:solidFill>
                <a:schemeClr val="accent2">
                  <a:alpha val="99000"/>
                </a:schemeClr>
              </a:solidFill>
              <a:latin typeface="+mj-lt"/>
            </a:endParaRPr>
          </a:p>
          <a:p>
            <a:r>
              <a:rPr lang="en-US" sz="3200" dirty="0" smtClean="0">
                <a:solidFill>
                  <a:schemeClr val="accent2">
                    <a:alpha val="99000"/>
                  </a:schemeClr>
                </a:solidFill>
              </a:rPr>
              <a:t>Blobs Throughput</a:t>
            </a:r>
          </a:p>
          <a:p>
            <a:pPr lvl="1"/>
            <a:r>
              <a:rPr lang="en-US" dirty="0" smtClean="0">
                <a:solidFill>
                  <a:schemeClr val="bg1"/>
                </a:solidFill>
              </a:rPr>
              <a:t>Effectively in Partition of 1</a:t>
            </a:r>
          </a:p>
          <a:p>
            <a:pPr lvl="1"/>
            <a:r>
              <a:rPr lang="en-US" dirty="0" smtClean="0">
                <a:solidFill>
                  <a:schemeClr val="bg1"/>
                </a:solidFill>
              </a:rPr>
              <a:t>Target of 60MB/s per Blob</a:t>
            </a:r>
            <a:endParaRPr lang="en-US" dirty="0">
              <a:solidFill>
                <a:schemeClr val="bg1"/>
              </a:solidFill>
            </a:endParaRPr>
          </a:p>
        </p:txBody>
      </p:sp>
      <p:grpSp>
        <p:nvGrpSpPr>
          <p:cNvPr id="6" name="Group 5"/>
          <p:cNvGrpSpPr/>
          <p:nvPr/>
        </p:nvGrpSpPr>
        <p:grpSpPr>
          <a:xfrm>
            <a:off x="1482685"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08695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GET http://</a:t>
            </a:r>
            <a:r>
              <a:rPr lang="en-US" sz="1600" u="sng" dirty="0">
                <a:solidFill>
                  <a:schemeClr val="tx1">
                    <a:lumMod val="65000"/>
                    <a:lumOff val="35000"/>
                    <a:alpha val="99000"/>
                  </a:schemeClr>
                </a:solidFill>
                <a:latin typeface="Consolas" pitchFamily="49" charset="0"/>
                <a:cs typeface="Consolas" pitchFamily="49" charset="0"/>
              </a:rPr>
              <a:t>...</a:t>
            </a:r>
            <a:r>
              <a:rPr lang="en-US" sz="1600" dirty="0">
                <a:solidFill>
                  <a:schemeClr val="tx1">
                    <a:lumMod val="65000"/>
                    <a:lumOff val="35000"/>
                    <a:alpha val="99000"/>
                  </a:schemeClr>
                </a:solidFill>
                <a:latin typeface="Consolas" pitchFamily="49" charset="0"/>
                <a:cs typeface="Consolas" pitchFamily="49" charset="0"/>
              </a:rPr>
              <a:t>/</a:t>
            </a:r>
            <a:r>
              <a:rPr lang="en-US" sz="1600" u="sng" dirty="0">
                <a:solidFill>
                  <a:schemeClr val="tx1">
                    <a:lumMod val="65000"/>
                    <a:lumOff val="35000"/>
                    <a:alpha val="99000"/>
                  </a:schemeClr>
                </a:solidFill>
                <a:latin typeface="Consolas" pitchFamily="49" charset="0"/>
                <a:cs typeface="Consolas" pitchFamily="49" charset="0"/>
              </a:rPr>
              <a:t>products</a:t>
            </a:r>
            <a:r>
              <a:rPr lang="en-US" sz="1600" dirty="0">
                <a:solidFill>
                  <a:schemeClr val="tx1">
                    <a:lumMod val="65000"/>
                    <a:lumOff val="35000"/>
                    <a:alpha val="99000"/>
                  </a:schemeClr>
                </a:solidFill>
                <a:latin typeface="Consolas" pitchFamily="49" charset="0"/>
                <a:cs typeface="Consolas" pitchFamily="49" charset="0"/>
              </a:rPr>
              <a:t>?comp=list&amp;prefix=Tents&amp;delimiter=/</a:t>
            </a:r>
          </a:p>
          <a:p>
            <a:pPr defTabSz="914061"/>
            <a:endParaRPr lang="en-US" sz="1600" dirty="0">
              <a:solidFill>
                <a:schemeClr val="tx1">
                  <a:lumMod val="65000"/>
                  <a:lumOff val="35000"/>
                  <a:alpha val="99000"/>
                </a:schemeClr>
              </a:solidFill>
              <a:latin typeface="Consolas" pitchFamily="49" charset="0"/>
              <a:cs typeface="Consolas" pitchFamily="49" charset="0"/>
            </a:endParaRPr>
          </a:p>
          <a:p>
            <a:r>
              <a:rPr lang="en-US" sz="1600" dirty="0">
                <a:solidFill>
                  <a:schemeClr val="tx1">
                    <a:lumMod val="65000"/>
                    <a:lumOff val="35000"/>
                    <a:alpha val="99000"/>
                  </a:schemeClr>
                </a:solidFill>
                <a:latin typeface="Consolas" pitchFamily="49" charset="0"/>
                <a:cs typeface="Consolas" pitchFamily="49" charset="0"/>
              </a:rPr>
              <a:t>&lt;Blob&gt;Tents/PalaceTent.wmv&lt;/Blob&gt;</a:t>
            </a:r>
          </a:p>
          <a:p>
            <a:r>
              <a:rPr lang="en-US" sz="1600" dirty="0">
                <a:solidFill>
                  <a:schemeClr val="tx1">
                    <a:lumMod val="65000"/>
                    <a:lumOff val="35000"/>
                    <a:alpha val="99000"/>
                  </a:schemeClr>
                </a:solidFill>
                <a:latin typeface="Consolas" pitchFamily="49" charset="0"/>
                <a:cs typeface="Consolas" pitchFamily="49" charset="0"/>
              </a:rPr>
              <a:t>&lt;Blob&gt;Tents/ShedTent.wmv&lt;/Blob&gt;</a:t>
            </a:r>
            <a:endParaRPr lang="en-NZ"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normAutofit/>
          </a:bodyPr>
          <a:lstStyle/>
          <a:p>
            <a:r>
              <a:rPr lang="en-NZ" smtClean="0"/>
              <a:t>Enumerating Blobs</a:t>
            </a:r>
            <a:endParaRPr lang="en-NZ" dirty="0"/>
          </a:p>
        </p:txBody>
      </p:sp>
      <p:sp>
        <p:nvSpPr>
          <p:cNvPr id="3" name="Content Placeholder 2"/>
          <p:cNvSpPr>
            <a:spLocks noGrp="1"/>
          </p:cNvSpPr>
          <p:nvPr>
            <p:ph type="body" sz="quarter" idx="4294967295"/>
          </p:nvPr>
        </p:nvSpPr>
        <p:spPr>
          <a:xfrm>
            <a:off x="1079500" y="2795587"/>
            <a:ext cx="4597400" cy="3079477"/>
          </a:xfrm>
        </p:spPr>
        <p:txBody>
          <a:bodyPr>
            <a:normAutofit fontScale="85000" lnSpcReduction="20000"/>
          </a:bodyPr>
          <a:lstStyle/>
          <a:p>
            <a:pPr marL="0" indent="0" algn="r">
              <a:buNone/>
            </a:pPr>
            <a:r>
              <a:rPr lang="en-NZ" dirty="0" smtClean="0">
                <a:solidFill>
                  <a:schemeClr val="accent2">
                    <a:alpha val="99000"/>
                  </a:schemeClr>
                </a:solidFill>
              </a:rPr>
              <a:t>GET Blob operation takes parameters</a:t>
            </a:r>
          </a:p>
          <a:p>
            <a:pPr lvl="1"/>
            <a:r>
              <a:rPr lang="en-NZ" dirty="0" smtClean="0"/>
              <a:t>Prefix</a:t>
            </a:r>
          </a:p>
          <a:p>
            <a:pPr lvl="1"/>
            <a:r>
              <a:rPr lang="en-NZ" dirty="0" smtClean="0"/>
              <a:t>Delimiter</a:t>
            </a:r>
          </a:p>
          <a:p>
            <a:pPr lvl="1"/>
            <a:r>
              <a:rPr lang="en-NZ" dirty="0" smtClean="0"/>
              <a:t>Include= (snapshots, metadata etc…)</a:t>
            </a:r>
            <a:endParaRPr lang="en-NZ" dirty="0"/>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http://adventureworks.blob.core.windows.net/</a:t>
            </a:r>
          </a:p>
          <a:p>
            <a:pPr defTabSz="914061"/>
            <a:r>
              <a:rPr lang="en-NZ" sz="1600" dirty="0">
                <a:solidFill>
                  <a:schemeClr val="tx1">
                    <a:lumMod val="65000"/>
                    <a:lumOff val="35000"/>
                    <a:alpha val="99000"/>
                  </a:schemeClr>
                </a:solidFill>
                <a:latin typeface="Consolas" pitchFamily="49" charset="0"/>
                <a:cs typeface="Consolas" pitchFamily="49" charset="0"/>
              </a:rPr>
              <a:t>     Products/Bikes/SuperDuperCycle.jpg</a:t>
            </a:r>
          </a:p>
          <a:p>
            <a:pPr defTabSz="914061"/>
            <a:r>
              <a:rPr lang="en-NZ" sz="1600" dirty="0">
                <a:solidFill>
                  <a:schemeClr val="tx1">
                    <a:lumMod val="65000"/>
                    <a:lumOff val="35000"/>
                    <a:alpha val="99000"/>
                  </a:schemeClr>
                </a:solidFill>
                <a:latin typeface="Consolas" pitchFamily="49" charset="0"/>
                <a:cs typeface="Consolas" pitchFamily="49" charset="0"/>
              </a:rPr>
              <a:t>     Products/Bikes/FastBike.jpg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Products/Canoes/Whitewater.jpg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Products/Canoes/Flatwater.jpg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Products/Canoes/Hybrid.jpg</a:t>
            </a:r>
          </a:p>
          <a:p>
            <a:pPr defTabSz="914061"/>
            <a:r>
              <a:rPr lang="en-NZ" sz="1600" dirty="0">
                <a:solidFill>
                  <a:schemeClr val="tx1">
                    <a:lumMod val="65000"/>
                    <a:lumOff val="35000"/>
                    <a:alpha val="99000"/>
                  </a:schemeClr>
                </a:solidFill>
                <a:latin typeface="Consolas" pitchFamily="49" charset="0"/>
                <a:cs typeface="Consolas" pitchFamily="49" charset="0"/>
              </a:rPr>
              <a:t>     Products/Tents/PalaceTent.jpg</a:t>
            </a:r>
          </a:p>
          <a:p>
            <a:pPr defTabSz="914061"/>
            <a:r>
              <a:rPr lang="en-NZ" sz="1600" dirty="0">
                <a:solidFill>
                  <a:schemeClr val="tx1">
                    <a:lumMod val="65000"/>
                    <a:lumOff val="35000"/>
                    <a:alpha val="99000"/>
                  </a:schemeClr>
                </a:solidFill>
                <a:latin typeface="Consolas" pitchFamily="49" charset="0"/>
                <a:cs typeface="Consolas" pitchFamily="49" charset="0"/>
              </a:rPr>
              <a:t>     Products/Tents/ShedTent.jpg</a:t>
            </a:r>
          </a:p>
        </p:txBody>
      </p:sp>
    </p:spTree>
    <p:extLst>
      <p:ext uri="{BB962C8B-B14F-4D97-AF65-F5344CB8AC3E}">
        <p14:creationId xmlns:p14="http://schemas.microsoft.com/office/powerpoint/2010/main" val="307720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http://.../</a:t>
            </a:r>
            <a:r>
              <a:rPr lang="en-US" sz="1600" dirty="0" err="1">
                <a:solidFill>
                  <a:schemeClr val="tx1">
                    <a:lumMod val="65000"/>
                    <a:lumOff val="35000"/>
                    <a:alpha val="99000"/>
                  </a:schemeClr>
                </a:solidFill>
                <a:latin typeface="Consolas" pitchFamily="49" charset="0"/>
                <a:cs typeface="Consolas" pitchFamily="49" charset="0"/>
              </a:rPr>
              <a:t>products?comp</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list&amp;prefix</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Canoes&amp;maxresults</a:t>
            </a:r>
            <a:r>
              <a:rPr lang="en-US" sz="1600" dirty="0">
                <a:solidFill>
                  <a:schemeClr val="tx1">
                    <a:lumMod val="65000"/>
                    <a:lumOff val="35000"/>
                    <a:alpha val="99000"/>
                  </a:schemeClr>
                </a:solidFill>
                <a:latin typeface="Consolas" pitchFamily="49" charset="0"/>
                <a:cs typeface="Consolas" pitchFamily="49" charset="0"/>
              </a:rPr>
              <a:t>=2</a:t>
            </a:r>
            <a:br>
              <a:rPr lang="en-US" sz="1600" dirty="0">
                <a:solidFill>
                  <a:schemeClr val="tx1">
                    <a:lumMod val="65000"/>
                    <a:lumOff val="35000"/>
                    <a:alpha val="99000"/>
                  </a:schemeClr>
                </a:solidFill>
                <a:latin typeface="Consolas" pitchFamily="49" charset="0"/>
                <a:cs typeface="Consolas" pitchFamily="49" charset="0"/>
              </a:rPr>
            </a:br>
            <a:r>
              <a:rPr lang="en-US" sz="1600" dirty="0">
                <a:solidFill>
                  <a:schemeClr val="tx1">
                    <a:lumMod val="65000"/>
                    <a:lumOff val="35000"/>
                    <a:alpha val="99000"/>
                  </a:schemeClr>
                </a:solidFill>
                <a:latin typeface="Consolas" pitchFamily="49" charset="0"/>
                <a:cs typeface="Consolas" pitchFamily="49" charset="0"/>
              </a:rPr>
              <a:t>	&amp;marker=</a:t>
            </a:r>
            <a:r>
              <a:rPr lang="en-US" sz="1600" dirty="0" err="1">
                <a:solidFill>
                  <a:schemeClr val="tx1">
                    <a:lumMod val="65000"/>
                    <a:lumOff val="35000"/>
                    <a:alpha val="99000"/>
                  </a:schemeClr>
                </a:solidFill>
                <a:latin typeface="Consolas" pitchFamily="49" charset="0"/>
                <a:cs typeface="Consolas" pitchFamily="49" charset="0"/>
              </a:rPr>
              <a:t>MarkerValue</a:t>
            </a:r>
            <a:endParaRPr lang="en-US" sz="1600" dirty="0">
              <a:solidFill>
                <a:schemeClr val="tx1">
                  <a:lumMod val="65000"/>
                  <a:lumOff val="35000"/>
                  <a:alpha val="99000"/>
                </a:schemeClr>
              </a:solidFill>
              <a:latin typeface="Consolas" pitchFamily="49" charset="0"/>
              <a:cs typeface="Consolas" pitchFamily="49" charset="0"/>
            </a:endParaRPr>
          </a:p>
          <a:p>
            <a:pPr defTabSz="914061"/>
            <a:endParaRPr lang="en-US" sz="1600" dirty="0">
              <a:solidFill>
                <a:schemeClr val="tx1">
                  <a:lumMod val="65000"/>
                  <a:lumOff val="35000"/>
                  <a:alpha val="99000"/>
                </a:schemeClr>
              </a:solidFill>
              <a:latin typeface="Consolas" pitchFamily="49" charset="0"/>
              <a:cs typeface="Consolas" pitchFamily="49" charset="0"/>
            </a:endParaRPr>
          </a:p>
          <a:p>
            <a:pPr defTabSz="914061"/>
            <a:r>
              <a:rPr lang="en-US" sz="1600" dirty="0">
                <a:solidFill>
                  <a:schemeClr val="tx1">
                    <a:lumMod val="65000"/>
                    <a:lumOff val="35000"/>
                    <a:alpha val="99000"/>
                  </a:schemeClr>
                </a:solidFill>
                <a:latin typeface="Consolas" pitchFamily="49" charset="0"/>
                <a:cs typeface="Consolas" pitchFamily="49" charset="0"/>
              </a:rPr>
              <a:t>&lt;Blob&gt;Canoes/Hybrid.jpg&lt;/Blob&gt;</a:t>
            </a:r>
          </a:p>
        </p:txBody>
      </p:sp>
      <p:sp>
        <p:nvSpPr>
          <p:cNvPr id="2" name="Title 1"/>
          <p:cNvSpPr>
            <a:spLocks noGrp="1"/>
          </p:cNvSpPr>
          <p:nvPr>
            <p:ph type="title"/>
          </p:nvPr>
        </p:nvSpPr>
        <p:spPr/>
        <p:txBody>
          <a:bodyPr>
            <a:normAutofit/>
          </a:bodyPr>
          <a:lstStyle/>
          <a:p>
            <a:r>
              <a:rPr lang="en-NZ" dirty="0"/>
              <a:t>Pagination</a:t>
            </a:r>
          </a:p>
        </p:txBody>
      </p:sp>
      <p:sp>
        <p:nvSpPr>
          <p:cNvPr id="3" name="Content Placeholder 2"/>
          <p:cNvSpPr>
            <a:spLocks noGrp="1"/>
          </p:cNvSpPr>
          <p:nvPr>
            <p:ph type="body" sz="quarter" idx="4294967295"/>
          </p:nvPr>
        </p:nvSpPr>
        <p:spPr>
          <a:xfrm>
            <a:off x="1054100" y="2795588"/>
            <a:ext cx="4521200" cy="2690812"/>
          </a:xfrm>
        </p:spPr>
        <p:txBody>
          <a:bodyPr>
            <a:normAutofit fontScale="77500" lnSpcReduction="20000"/>
          </a:bodyPr>
          <a:lstStyle/>
          <a:p>
            <a:pPr marL="0" indent="0" algn="r">
              <a:buNone/>
            </a:pPr>
            <a:r>
              <a:rPr lang="en-US" dirty="0">
                <a:solidFill>
                  <a:schemeClr val="accent2">
                    <a:alpha val="99000"/>
                  </a:schemeClr>
                </a:solidFill>
              </a:rPr>
              <a:t>Large lists of Blobs can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be </a:t>
            </a:r>
            <a:r>
              <a:rPr lang="en-US" dirty="0">
                <a:solidFill>
                  <a:schemeClr val="accent2">
                    <a:alpha val="99000"/>
                  </a:schemeClr>
                </a:solidFill>
              </a:rPr>
              <a:t>paginated</a:t>
            </a:r>
            <a:endParaRPr lang="en-NZ" dirty="0" smtClean="0">
              <a:solidFill>
                <a:schemeClr val="accent2">
                  <a:alpha val="99000"/>
                </a:schemeClr>
              </a:solidFill>
            </a:endParaRPr>
          </a:p>
          <a:p>
            <a:pPr lvl="1"/>
            <a:r>
              <a:rPr lang="en-US" dirty="0"/>
              <a:t>Either set </a:t>
            </a:r>
            <a:r>
              <a:rPr lang="en-US" dirty="0" err="1"/>
              <a:t>maxresults</a:t>
            </a:r>
            <a:r>
              <a:rPr lang="en-US" dirty="0"/>
              <a:t> or;</a:t>
            </a:r>
          </a:p>
          <a:p>
            <a:pPr lvl="1"/>
            <a:r>
              <a:rPr lang="en-US" dirty="0"/>
              <a:t>Exceed default value for </a:t>
            </a:r>
            <a:r>
              <a:rPr lang="en-US" dirty="0" err="1"/>
              <a:t>maxresults</a:t>
            </a:r>
            <a:r>
              <a:rPr lang="en-US" dirty="0"/>
              <a:t> (5000)</a:t>
            </a:r>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t>
            </a:r>
            <a:r>
              <a:rPr lang="en-NZ" sz="1600" dirty="0" err="1">
                <a:solidFill>
                  <a:schemeClr val="tx1">
                    <a:lumMod val="65000"/>
                    <a:lumOff val="35000"/>
                    <a:alpha val="99000"/>
                  </a:schemeClr>
                </a:solidFill>
                <a:latin typeface="Consolas" pitchFamily="49" charset="0"/>
                <a:cs typeface="Consolas" pitchFamily="49" charset="0"/>
              </a:rPr>
              <a:t>products?comp</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list&amp;prefix</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Canoes&amp;maxresults</a:t>
            </a:r>
            <a:r>
              <a:rPr lang="en-NZ" sz="1600" dirty="0">
                <a:solidFill>
                  <a:schemeClr val="tx1">
                    <a:lumMod val="65000"/>
                    <a:lumOff val="35000"/>
                    <a:alpha val="99000"/>
                  </a:schemeClr>
                </a:solidFill>
                <a:latin typeface="Consolas" pitchFamily="49" charset="0"/>
                <a:cs typeface="Consolas" pitchFamily="49" charset="0"/>
              </a:rPr>
              <a:t>=2</a:t>
            </a:r>
          </a:p>
          <a:p>
            <a:pPr defTabSz="914061"/>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a:solidFill>
                  <a:schemeClr val="tx1">
                    <a:lumMod val="65000"/>
                    <a:lumOff val="35000"/>
                    <a:alpha val="99000"/>
                  </a:schemeClr>
                </a:solidFill>
                <a:latin typeface="Consolas" pitchFamily="49" charset="0"/>
                <a:cs typeface="Consolas" pitchFamily="49" charset="0"/>
              </a:rPr>
              <a:t>&lt;Blob&gt;Canoes/Whitewater.jpg&lt;/Blob&gt;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&lt;Blob&gt;Canoes/Flatwater.jpg&lt;/Blob&gt;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r>
              <a:rPr lang="en-NZ" sz="1600" dirty="0" err="1">
                <a:solidFill>
                  <a:schemeClr val="tx1">
                    <a:lumMod val="65000"/>
                    <a:lumOff val="35000"/>
                    <a:alpha val="99000"/>
                  </a:schemeClr>
                </a:solidFill>
                <a:latin typeface="Consolas" pitchFamily="49" charset="0"/>
                <a:cs typeface="Consolas" pitchFamily="49" charset="0"/>
              </a:rPr>
              <a:t>MarkerValue</a:t>
            </a:r>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p>
          <a:p>
            <a:pPr defTabSz="914061"/>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411268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smtClean="0"/>
              <a:t>Storage Files</a:t>
            </a:r>
            <a:endParaRPr lang="en-US" sz="11500" dirty="0"/>
          </a:p>
        </p:txBody>
      </p:sp>
    </p:spTree>
    <p:extLst>
      <p:ext uri="{BB962C8B-B14F-4D97-AF65-F5344CB8AC3E}">
        <p14:creationId xmlns:p14="http://schemas.microsoft.com/office/powerpoint/2010/main" val="1992006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Tour of the Blob Service</a:t>
            </a:r>
            <a:endParaRPr lang="en-US" dirty="0"/>
          </a:p>
        </p:txBody>
      </p:sp>
      <p:sp>
        <p:nvSpPr>
          <p:cNvPr id="10" name="Text Placeholder 9"/>
          <p:cNvSpPr>
            <a:spLocks noGrp="1"/>
          </p:cNvSpPr>
          <p:nvPr>
            <p:ph type="body" sz="quarter" idx="10"/>
          </p:nvPr>
        </p:nvSpPr>
        <p:spPr>
          <a:xfrm>
            <a:off x="1890713" y="3615771"/>
            <a:ext cx="8872538" cy="1274538"/>
          </a:xfrm>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32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9230" y="1746611"/>
            <a:ext cx="4220035" cy="41339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Block Blob</a:t>
            </a:r>
            <a:endParaRPr lang="en-US" sz="32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streaming workloads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blob consists of </a:t>
            </a:r>
            <a:r>
              <a:rPr lang="en-US" sz="1600" dirty="0" smtClean="0">
                <a:gradFill>
                  <a:gsLst>
                    <a:gs pos="0">
                      <a:srgbClr val="FFFFFF"/>
                    </a:gs>
                    <a:gs pos="100000">
                      <a:srgbClr val="FFFFFF"/>
                    </a:gs>
                  </a:gsLst>
                  <a:lin ang="5400000" scaled="0"/>
                </a:gradFill>
              </a:rPr>
              <a:t>a </a:t>
            </a:r>
            <a:r>
              <a:rPr lang="en-US" sz="1600" dirty="0">
                <a:gradFill>
                  <a:gsLst>
                    <a:gs pos="0">
                      <a:srgbClr val="FFFFFF"/>
                    </a:gs>
                    <a:gs pos="100000">
                      <a:srgbClr val="FFFFFF"/>
                    </a:gs>
                  </a:gsLst>
                  <a:lin ang="5400000" scaled="0"/>
                </a:gradFill>
              </a:rPr>
              <a:t>sequence of blocks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block is identified by a Block ID</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200GB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Concurrency via </a:t>
            </a:r>
            <a:r>
              <a:rPr lang="en-US" sz="1600" dirty="0" err="1">
                <a:gradFill>
                  <a:gsLst>
                    <a:gs pos="0">
                      <a:srgbClr val="FFFFFF"/>
                    </a:gs>
                    <a:gs pos="100000">
                      <a:srgbClr val="FFFFFF"/>
                    </a:gs>
                  </a:gsLst>
                  <a:lin ang="5400000" scaled="0"/>
                </a:gradFill>
              </a:rPr>
              <a:t>Etags</a:t>
            </a:r>
            <a:endParaRPr lang="en-US" sz="1600" dirty="0">
              <a:gradFill>
                <a:gsLst>
                  <a:gs pos="0">
                    <a:srgbClr val="FFFFFF"/>
                  </a:gs>
                  <a:gs pos="100000">
                    <a:srgbClr val="FFFFFF"/>
                  </a:gs>
                </a:gsLst>
                <a:lin ang="5400000" scaled="0"/>
              </a:gradFill>
            </a:endParaRPr>
          </a:p>
        </p:txBody>
      </p:sp>
      <p:sp>
        <p:nvSpPr>
          <p:cNvPr id="8" name="Rectangle 7"/>
          <p:cNvSpPr/>
          <p:nvPr/>
        </p:nvSpPr>
        <p:spPr bwMode="auto">
          <a:xfrm>
            <a:off x="6193914" y="1746611"/>
            <a:ext cx="4220035" cy="41339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random read/write workloads</a:t>
            </a:r>
          </a:p>
          <a:p>
            <a:pPr defTabSz="914099" fontAlgn="base">
              <a:spcBef>
                <a:spcPct val="0"/>
              </a:spcBef>
              <a:spcAft>
                <a:spcPts val="600"/>
              </a:spcAft>
            </a:pPr>
            <a:r>
              <a:rPr lang="en-US" sz="1600" dirty="0">
                <a:gradFill>
                  <a:gsLst>
                    <a:gs pos="0">
                      <a:srgbClr val="FFFFFF"/>
                    </a:gs>
                    <a:gs pos="100000">
                      <a:srgbClr val="FFFFFF"/>
                    </a:gs>
                  </a:gsLst>
                  <a:lin ang="5400000" scaled="0"/>
                </a:gradFill>
              </a:rPr>
              <a:t>Each blob consists of an array of pages </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page is identified by its offset from the start of the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1TB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or Pessimistic (locking) </a:t>
            </a:r>
            <a:r>
              <a:rPr lang="en-US" sz="1600" dirty="0" smtClean="0">
                <a:gradFill>
                  <a:gsLst>
                    <a:gs pos="0">
                      <a:srgbClr val="FFFFFF"/>
                    </a:gs>
                    <a:gs pos="100000">
                      <a:srgbClr val="FFFFFF"/>
                    </a:gs>
                  </a:gsLst>
                  <a:lin ang="5400000" scaled="0"/>
                </a:gradFill>
              </a:rPr>
              <a:t>concurrency </a:t>
            </a:r>
            <a:r>
              <a:rPr lang="en-US" sz="1600" dirty="0">
                <a:gradFill>
                  <a:gsLst>
                    <a:gs pos="0">
                      <a:srgbClr val="FFFFFF"/>
                    </a:gs>
                    <a:gs pos="100000">
                      <a:srgbClr val="FFFFFF"/>
                    </a:gs>
                  </a:gsLst>
                  <a:lin ang="5400000" scaled="0"/>
                </a:gradFill>
              </a:rPr>
              <a:t>via leases</a:t>
            </a:r>
          </a:p>
        </p:txBody>
      </p:sp>
    </p:spTree>
    <p:extLst>
      <p:ext uri="{BB962C8B-B14F-4D97-AF65-F5344CB8AC3E}">
        <p14:creationId xmlns:p14="http://schemas.microsoft.com/office/powerpoint/2010/main" val="25004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6736"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p:nvPr>
        </p:nvSpPr>
        <p:spPr/>
        <p:txBody>
          <a:bodyPr>
            <a:normAutofit/>
          </a:bodyPr>
          <a:lstStyle/>
          <a:p>
            <a:r>
              <a:rPr lang="en-US" smtClean="0"/>
              <a:t>Uploading a Block Blob</a:t>
            </a:r>
            <a:endParaRPr lang="en-US" dirty="0"/>
          </a:p>
        </p:txBody>
      </p:sp>
      <p:sp>
        <p:nvSpPr>
          <p:cNvPr id="4" name="Content Placeholder 3"/>
          <p:cNvSpPr>
            <a:spLocks noGrp="1"/>
          </p:cNvSpPr>
          <p:nvPr>
            <p:ph type="body" sz="quarter" idx="4294967295"/>
          </p:nvPr>
        </p:nvSpPr>
        <p:spPr>
          <a:xfrm>
            <a:off x="0" y="1447800"/>
            <a:ext cx="11152188" cy="946150"/>
          </a:xfrm>
        </p:spPr>
        <p:txBody>
          <a:bodyPr/>
          <a:lstStyle/>
          <a:p>
            <a:pPr marL="0" indent="0">
              <a:buNone/>
            </a:pPr>
            <a:r>
              <a:rPr lang="en-US" dirty="0" smtClean="0"/>
              <a:t>Uploading a large blob</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249350"/>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r>
                <a:rPr lang="en-US" sz="1600" b="1" dirty="0">
                  <a:solidFill>
                    <a:schemeClr val="bg1">
                      <a:alpha val="99000"/>
                    </a:scheme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7152" y="4353198"/>
            <a:ext cx="4052526" cy="1163395"/>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solidFill>
                  <a:schemeClr val="bg1"/>
                </a:solidFill>
                <a:latin typeface="Segoe UI Light" pitchFamily="34" charset="0"/>
              </a:rPr>
              <a:t>Benefit</a:t>
            </a:r>
          </a:p>
          <a:p>
            <a:pPr defTabSz="914325">
              <a:lnSpc>
                <a:spcPct val="90000"/>
              </a:lnSpc>
              <a:spcBef>
                <a:spcPct val="20000"/>
              </a:spcBef>
              <a:defRPr/>
            </a:pPr>
            <a:r>
              <a:rPr lang="en-US" spc="-51" dirty="0">
                <a:solidFill>
                  <a:schemeClr val="bg1"/>
                </a:solidFill>
              </a:rPr>
              <a:t>Efficient continuation and retry</a:t>
            </a:r>
          </a:p>
          <a:p>
            <a:pPr defTabSz="914325">
              <a:lnSpc>
                <a:spcPct val="90000"/>
              </a:lnSpc>
              <a:spcBef>
                <a:spcPct val="20000"/>
              </a:spcBef>
              <a:defRPr/>
            </a:pPr>
            <a:r>
              <a:rPr lang="en-US" spc="-51" dirty="0">
                <a:solidFill>
                  <a:schemeClr val="bg1"/>
                </a:solidFill>
              </a:rPr>
              <a:t>Parallel and out of order upload of blocks</a:t>
            </a:r>
          </a:p>
        </p:txBody>
      </p:sp>
      <p:sp>
        <p:nvSpPr>
          <p:cNvPr id="37" name="Content Placeholder 3"/>
          <p:cNvSpPr txBox="1">
            <a:spLocks/>
          </p:cNvSpPr>
          <p:nvPr/>
        </p:nvSpPr>
        <p:spPr>
          <a:xfrm>
            <a:off x="6397637"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Segoe UI" pitchFamily="34" charset="0"/>
                <a:ea typeface="Segoe UI" pitchFamily="34" charset="0"/>
                <a:cs typeface="Segoe UI" pitchFamily="34" charset="0"/>
              </a:rPr>
              <a:t>THE BLOB</a:t>
            </a:r>
          </a:p>
        </p:txBody>
      </p:sp>
      <p:sp>
        <p:nvSpPr>
          <p:cNvPr id="5" name="Rectangle 4"/>
          <p:cNvSpPr/>
          <p:nvPr/>
        </p:nvSpPr>
        <p:spPr>
          <a:xfrm>
            <a:off x="9050262" y="5565558"/>
            <a:ext cx="1792863" cy="646331"/>
          </a:xfrm>
          <a:prstGeom prst="rect">
            <a:avLst/>
          </a:prstGeom>
        </p:spPr>
        <p:txBody>
          <a:bodyPr wrap="none">
            <a:spAutoFit/>
          </a:bodyPr>
          <a:lstStyle/>
          <a:p>
            <a:r>
              <a:rPr lang="en-US" dirty="0" smtClean="0">
                <a:solidFill>
                  <a:schemeClr val="bg1"/>
                </a:solidFill>
              </a:rPr>
              <a:t>Microsoft Azure</a:t>
            </a:r>
            <a:r>
              <a:rPr lang="en-US" dirty="0">
                <a:solidFill>
                  <a:schemeClr val="bg1"/>
                </a:solidFill>
              </a:rPr>
              <a:t/>
            </a:r>
            <a:br>
              <a:rPr lang="en-US" dirty="0">
                <a:solidFill>
                  <a:schemeClr val="bg1"/>
                </a:solidFill>
              </a:rPr>
            </a:br>
            <a:r>
              <a:rPr lang="en-US" dirty="0">
                <a:solidFill>
                  <a:schemeClr val="bg1"/>
                </a:solidFill>
              </a:rPr>
              <a:t>Storage</a:t>
            </a:r>
            <a:endParaRPr lang="en-US" sz="2000" dirty="0">
              <a:solidFill>
                <a:schemeClr val="bg1"/>
              </a:solidFill>
            </a:endParaRP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20701" y="1446213"/>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smtClean="0"/>
              <a:t>Page Blob – Random Read/Write</a:t>
            </a:r>
            <a:endParaRPr lang="en-US" dirty="0"/>
          </a:p>
        </p:txBody>
      </p:sp>
      <p:sp>
        <p:nvSpPr>
          <p:cNvPr id="40" name="Content Placeholder 2"/>
          <p:cNvSpPr txBox="1">
            <a:spLocks/>
          </p:cNvSpPr>
          <p:nvPr/>
        </p:nvSpPr>
        <p:spPr>
          <a:xfrm>
            <a:off x="5446715"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chemeClr val="accent2">
                    <a:alpha val="99000"/>
                  </a:schemeClr>
                </a:solidFill>
                <a:latin typeface="Segoe UI Light" pitchFamily="34" charset="0"/>
              </a:rPr>
              <a:t>Create </a:t>
            </a:r>
            <a:r>
              <a:rPr lang="en-US" sz="4000" spc="-100" dirty="0" err="1">
                <a:solidFill>
                  <a:schemeClr val="accent2">
                    <a:alpha val="99000"/>
                  </a:schemeClr>
                </a:solidFill>
                <a:latin typeface="Segoe UI Light" pitchFamily="34" charset="0"/>
              </a:rPr>
              <a:t>MyBlob</a:t>
            </a:r>
            <a:endParaRPr lang="en-US" sz="4000" spc="-100" dirty="0">
              <a:solidFill>
                <a:schemeClr val="accent2">
                  <a:alpha val="99000"/>
                </a:schemeClr>
              </a:solidFill>
              <a:latin typeface="Segoe UI Light" pitchFamily="34" charset="0"/>
            </a:endParaRPr>
          </a:p>
          <a:p>
            <a:pPr marL="533306" lvl="1" indent="0">
              <a:spcBef>
                <a:spcPts val="0"/>
              </a:spcBef>
              <a:buNone/>
            </a:pPr>
            <a:r>
              <a:rPr lang="en-US" sz="1600" dirty="0">
                <a:solidFill>
                  <a:schemeClr val="bg1">
                    <a:alpha val="99000"/>
                  </a:schemeClr>
                </a:solidFill>
              </a:rPr>
              <a:t>Specify Blob Size = 10 </a:t>
            </a:r>
            <a:r>
              <a:rPr lang="en-US" sz="1600" dirty="0" err="1">
                <a:solidFill>
                  <a:schemeClr val="bg1">
                    <a:alpha val="99000"/>
                  </a:schemeClr>
                </a:solidFill>
              </a:rPr>
              <a:t>Gbytes</a:t>
            </a:r>
            <a:endParaRPr lang="en-US" sz="1600" dirty="0">
              <a:solidFill>
                <a:schemeClr val="bg1">
                  <a:alpha val="99000"/>
                </a:schemeClr>
              </a:solidFill>
            </a:endParaRPr>
          </a:p>
          <a:p>
            <a:pPr marL="533306" lvl="1" indent="0">
              <a:buNone/>
            </a:pPr>
            <a:r>
              <a:rPr lang="en-US" sz="1600" dirty="0">
                <a:solidFill>
                  <a:schemeClr val="bg1">
                    <a:alpha val="99000"/>
                  </a:schemeClr>
                </a:solidFill>
              </a:rPr>
              <a:t>Sparse storage - Only charged for pages with data stored in them</a:t>
            </a:r>
          </a:p>
          <a:p>
            <a:pPr marL="0" indent="0">
              <a:buNone/>
            </a:pPr>
            <a:r>
              <a:rPr lang="en-US" sz="1800" dirty="0">
                <a:solidFill>
                  <a:schemeClr val="bg1">
                    <a:alpha val="99000"/>
                  </a:schemeClr>
                </a:solidFill>
              </a:rPr>
              <a:t>Fixed Page Size = 512 bytes</a:t>
            </a:r>
          </a:p>
          <a:p>
            <a:pPr marL="0" indent="0">
              <a:buNone/>
            </a:pPr>
            <a:r>
              <a:rPr lang="en-US" sz="1800" dirty="0">
                <a:solidFill>
                  <a:schemeClr val="bg1">
                    <a:alpha val="99000"/>
                  </a:schemeClr>
                </a:solidFill>
              </a:rPr>
              <a:t>Random Access Operations</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[512, 2048)</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[0, 1024)</a:t>
            </a:r>
          </a:p>
          <a:p>
            <a:pPr marL="533306" lvl="1" indent="0">
              <a:buNone/>
            </a:pPr>
            <a:r>
              <a:rPr lang="en-US" sz="1600" b="1" dirty="0" err="1">
                <a:solidFill>
                  <a:schemeClr val="bg1">
                    <a:alpha val="99000"/>
                  </a:schemeClr>
                </a:solidFill>
              </a:rPr>
              <a:t>ClearPage</a:t>
            </a:r>
            <a:r>
              <a:rPr lang="en-US" sz="1600" dirty="0">
                <a:solidFill>
                  <a:schemeClr val="bg1">
                    <a:alpha val="99000"/>
                  </a:schemeClr>
                </a:solidFill>
              </a:rPr>
              <a:t>[512, 1536)</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[2048,2560)</a:t>
            </a:r>
          </a:p>
          <a:p>
            <a:pPr marL="0" indent="0">
              <a:buNone/>
            </a:pPr>
            <a:r>
              <a:rPr lang="en-US" sz="1800" b="1" dirty="0" err="1">
                <a:solidFill>
                  <a:schemeClr val="bg1">
                    <a:alpha val="99000"/>
                  </a:schemeClr>
                </a:solidFill>
              </a:rPr>
              <a:t>GetPageRange</a:t>
            </a:r>
            <a:r>
              <a:rPr lang="en-US" sz="1800" dirty="0">
                <a:solidFill>
                  <a:schemeClr val="bg1">
                    <a:alpha val="99000"/>
                  </a:schemeClr>
                </a:solidFill>
              </a:rPr>
              <a:t>[0, 4096) returns valid data ranges:</a:t>
            </a:r>
          </a:p>
          <a:p>
            <a:pPr marL="533306" lvl="1" indent="0">
              <a:buNone/>
            </a:pPr>
            <a:r>
              <a:rPr lang="en-US" sz="1600" dirty="0">
                <a:solidFill>
                  <a:schemeClr val="bg1">
                    <a:alpha val="99000"/>
                  </a:schemeClr>
                </a:solidFill>
              </a:rPr>
              <a:t>[0,512) , [1536,2560)</a:t>
            </a:r>
          </a:p>
          <a:p>
            <a:pPr marL="0" indent="0">
              <a:buNone/>
            </a:pPr>
            <a:r>
              <a:rPr lang="en-US" sz="1800" b="1" dirty="0" err="1">
                <a:solidFill>
                  <a:schemeClr val="bg1">
                    <a:alpha val="99000"/>
                  </a:schemeClr>
                </a:solidFill>
              </a:rPr>
              <a:t>GetBlob</a:t>
            </a:r>
            <a:r>
              <a:rPr lang="en-US" sz="1800" dirty="0">
                <a:solidFill>
                  <a:schemeClr val="bg1">
                    <a:alpha val="99000"/>
                  </a:schemeClr>
                </a:solidFill>
              </a:rPr>
              <a:t>[1000, 2048) returns</a:t>
            </a:r>
          </a:p>
          <a:p>
            <a:pPr marL="533306" lvl="1" indent="0">
              <a:buNone/>
            </a:pPr>
            <a:r>
              <a:rPr lang="en-US" sz="1600" dirty="0">
                <a:solidFill>
                  <a:schemeClr val="bg1">
                    <a:alpha val="99000"/>
                  </a:schemeClr>
                </a:solidFill>
              </a:rPr>
              <a:t>All 0 for first 536 bytes</a:t>
            </a:r>
          </a:p>
          <a:p>
            <a:pPr marL="533306" lvl="1" indent="0">
              <a:buNone/>
            </a:pPr>
            <a:r>
              <a:rPr lang="en-US" sz="1600" dirty="0">
                <a:solidFill>
                  <a:schemeClr val="bg1">
                    <a:alpha val="99000"/>
                  </a:schemeClr>
                </a:solidFill>
              </a:rPr>
              <a:t>Next 512 bytes are data stored in [1536,2048)</a:t>
            </a:r>
          </a:p>
        </p:txBody>
      </p:sp>
      <p:sp>
        <p:nvSpPr>
          <p:cNvPr id="41" name="TextBox 40"/>
          <p:cNvSpPr txBox="1"/>
          <p:nvPr/>
        </p:nvSpPr>
        <p:spPr>
          <a:xfrm>
            <a:off x="1859043"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rPr>
              <a:t>0</a:t>
            </a:r>
          </a:p>
        </p:txBody>
      </p:sp>
      <p:sp>
        <p:nvSpPr>
          <p:cNvPr id="43" name="Rectangle 42"/>
          <p:cNvSpPr/>
          <p:nvPr/>
        </p:nvSpPr>
        <p:spPr>
          <a:xfrm>
            <a:off x="1598415" y="5431652"/>
            <a:ext cx="587012" cy="276997"/>
          </a:xfrm>
          <a:prstGeom prst="rect">
            <a:avLst/>
          </a:prstGeom>
        </p:spPr>
        <p:txBody>
          <a:bodyPr wrap="none" lIns="91436" tIns="45719" rIns="91436" bIns="45719">
            <a:spAutoFit/>
          </a:bodyPr>
          <a:lstStyle/>
          <a:p>
            <a:pPr algn="r"/>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417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081869"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61571" y="2078850"/>
            <a:ext cx="465491" cy="307754"/>
          </a:xfrm>
          <a:prstGeom prst="rect">
            <a:avLst/>
          </a:prstGeom>
        </p:spPr>
        <p:txBody>
          <a:bodyPr wrap="none" lIns="121899" tIns="60949" rIns="91440" bIns="60949">
            <a:spAutoFit/>
          </a:bodyPr>
          <a:lstStyle/>
          <a:p>
            <a:pPr algn="r"/>
            <a:r>
              <a:rPr lang="en-US" sz="1200" dirty="0">
                <a:solidFill>
                  <a:srgbClr val="595959">
                    <a:alpha val="99000"/>
                  </a:srgbClr>
                </a:solidFill>
              </a:rPr>
              <a:t>512</a:t>
            </a:r>
          </a:p>
        </p:txBody>
      </p:sp>
      <p:sp>
        <p:nvSpPr>
          <p:cNvPr id="53" name="Rectangle 52"/>
          <p:cNvSpPr/>
          <p:nvPr/>
        </p:nvSpPr>
        <p:spPr>
          <a:xfrm>
            <a:off x="1578215" y="2383650"/>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1024</a:t>
            </a:r>
          </a:p>
        </p:txBody>
      </p:sp>
      <p:cxnSp>
        <p:nvCxnSpPr>
          <p:cNvPr id="55" name="Straight Connector 54"/>
          <p:cNvCxnSpPr/>
          <p:nvPr/>
        </p:nvCxnSpPr>
        <p:spPr>
          <a:xfrm>
            <a:off x="2209079"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9079"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9079"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9079"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9079"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9079"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9079"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9079"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9079"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9079"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9079"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8215" y="26840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1536</a:t>
            </a:r>
          </a:p>
        </p:txBody>
      </p:sp>
      <p:sp>
        <p:nvSpPr>
          <p:cNvPr id="77" name="Rectangle 76"/>
          <p:cNvSpPr/>
          <p:nvPr/>
        </p:nvSpPr>
        <p:spPr>
          <a:xfrm>
            <a:off x="1578215"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2048</a:t>
            </a:r>
          </a:p>
        </p:txBody>
      </p:sp>
      <p:sp>
        <p:nvSpPr>
          <p:cNvPr id="78" name="Rectangle 77"/>
          <p:cNvSpPr/>
          <p:nvPr/>
        </p:nvSpPr>
        <p:spPr>
          <a:xfrm>
            <a:off x="1578215"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2560</a:t>
            </a:r>
          </a:p>
        </p:txBody>
      </p:sp>
      <p:grpSp>
        <p:nvGrpSpPr>
          <p:cNvPr id="87" name="Group 103"/>
          <p:cNvGrpSpPr/>
          <p:nvPr/>
        </p:nvGrpSpPr>
        <p:grpSpPr>
          <a:xfrm>
            <a:off x="3809279"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3809279"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1794326" y="3545276"/>
            <a:ext cx="2329869" cy="369332"/>
          </a:xfrm>
          <a:prstGeom prst="rect">
            <a:avLst/>
          </a:prstGeom>
        </p:spPr>
        <p:txBody>
          <a:bodyPr wrap="none">
            <a:spAutoFit/>
          </a:bodyPr>
          <a:lstStyle/>
          <a:p>
            <a:pPr algn="ctr" defTabSz="914061"/>
            <a:r>
              <a:rPr lang="en-US" dirty="0">
                <a:solidFill>
                  <a:srgbClr val="FFFFFF">
                    <a:alpha val="99000"/>
                  </a:srgbClr>
                </a:solidFill>
              </a:rPr>
              <a:t>10 GB Address Space</a:t>
            </a:r>
          </a:p>
        </p:txBody>
      </p:sp>
      <p:sp>
        <p:nvSpPr>
          <p:cNvPr id="79" name="Rectangle 78"/>
          <p:cNvSpPr/>
          <p:nvPr/>
        </p:nvSpPr>
        <p:spPr>
          <a:xfrm rot="5400000">
            <a:off x="2475779"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8179"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9080"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80579"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560798" y="1447800"/>
            <a:ext cx="10588215" cy="5143500"/>
          </a:xfrm>
        </p:spPr>
        <p:txBody>
          <a:bodyPr>
            <a:normAutofit fontScale="85000" lnSpcReduction="20000"/>
          </a:bodyPr>
          <a:lstStyle/>
          <a:p>
            <a:pPr marL="0" indent="0">
              <a:buNone/>
            </a:pPr>
            <a:r>
              <a:rPr lang="en-NZ" dirty="0">
                <a:solidFill>
                  <a:schemeClr val="accent2">
                    <a:alpha val="99000"/>
                  </a:schemeClr>
                </a:solidFill>
              </a:rPr>
              <a:t>Fine grain access rights to blobs and containers</a:t>
            </a:r>
          </a:p>
          <a:p>
            <a:pPr marL="0" indent="0">
              <a:buNone/>
            </a:pPr>
            <a:r>
              <a:rPr lang="en-NZ" dirty="0">
                <a:solidFill>
                  <a:schemeClr val="accent2">
                    <a:alpha val="99000"/>
                  </a:schemeClr>
                </a:solidFill>
              </a:rPr>
              <a:t>Sign URL with storage key – permit elevated rights</a:t>
            </a:r>
          </a:p>
          <a:p>
            <a:pPr marL="0" indent="0">
              <a:buNone/>
            </a:pPr>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deleted</a:t>
            </a:r>
          </a:p>
          <a:p>
            <a:pPr lvl="1"/>
            <a:endParaRPr lang="en-NZ" sz="2400" spc="-51" dirty="0"/>
          </a:p>
          <a:p>
            <a:pPr marL="0" indent="0">
              <a:buNone/>
            </a:pPr>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7854"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Ad Hoc </a:t>
            </a:r>
            <a:r>
              <a:rPr lang="en-NZ" dirty="0"/>
              <a:t>Signatures</a:t>
            </a:r>
          </a:p>
        </p:txBody>
      </p:sp>
      <p:sp>
        <p:nvSpPr>
          <p:cNvPr id="3" name="Content Placeholder 2"/>
          <p:cNvSpPr>
            <a:spLocks noGrp="1"/>
          </p:cNvSpPr>
          <p:nvPr>
            <p:ph type="body" sz="quarter" idx="4294967295"/>
          </p:nvPr>
        </p:nvSpPr>
        <p:spPr>
          <a:xfrm>
            <a:off x="557784" y="1447800"/>
            <a:ext cx="11149013" cy="2779713"/>
          </a:xfrm>
        </p:spPr>
        <p:txBody>
          <a:bodyPr>
            <a:normAutofit fontScale="62500" lnSpcReduction="20000"/>
          </a:bodyPr>
          <a:lstStyle/>
          <a:p>
            <a:pPr marL="0" indent="0">
              <a:buNone/>
            </a:pPr>
            <a:r>
              <a:rPr lang="en-NZ" sz="3800" dirty="0">
                <a:solidFill>
                  <a:schemeClr val="accent2">
                    <a:alpha val="99000"/>
                  </a:schemeClr>
                </a:solidFill>
              </a:rPr>
              <a:t>Create Short Dated Shared Access Signature</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AccessPolicy</a:t>
            </a:r>
            <a:r>
              <a:rPr lang="en-US" spc="-51" dirty="0"/>
              <a:t> </a:t>
            </a:r>
            <a:r>
              <a:rPr lang="en-NZ" spc="-51" dirty="0"/>
              <a:t>Start, Expiry and Permissions</a:t>
            </a:r>
          </a:p>
          <a:p>
            <a:pPr lvl="1">
              <a:lnSpc>
                <a:spcPct val="110000"/>
              </a:lnSpc>
            </a:pPr>
            <a:r>
              <a:rPr lang="en-US" spc="-51" dirty="0"/>
              <a:t>Signature </a:t>
            </a:r>
            <a:r>
              <a:rPr lang="en-NZ" spc="-51" dirty="0"/>
              <a:t>HMAC-SHA256 of above fields</a:t>
            </a:r>
          </a:p>
          <a:p>
            <a:pPr lvl="1"/>
            <a:endParaRPr lang="en-NZ" dirty="0" smtClean="0"/>
          </a:p>
          <a:p>
            <a:pPr marL="0" indent="0">
              <a:buNone/>
            </a:pPr>
            <a:r>
              <a:rPr lang="en-NZ" sz="3800" dirty="0">
                <a:solidFill>
                  <a:schemeClr val="accent2">
                    <a:alpha val="99000"/>
                  </a:schemeClr>
                </a:solidFill>
              </a:rPr>
              <a:t>Use case</a:t>
            </a:r>
          </a:p>
          <a:p>
            <a:pPr lvl="1">
              <a:lnSpc>
                <a:spcPct val="110000"/>
              </a:lnSpc>
            </a:pPr>
            <a:r>
              <a:rPr lang="en-NZ" spc="-51" dirty="0"/>
              <a:t>Single use URLs</a:t>
            </a:r>
          </a:p>
          <a:p>
            <a:pPr lvl="1">
              <a:lnSpc>
                <a:spcPct val="110000"/>
              </a:lnSpc>
            </a:pPr>
            <a:r>
              <a:rPr lang="en-NZ" spc="-51" dirty="0"/>
              <a:t>E.g. Provide URL to </a:t>
            </a:r>
            <a:r>
              <a:rPr lang="en-NZ" spc="-51" dirty="0" smtClean="0"/>
              <a:t>mobile client </a:t>
            </a:r>
            <a:r>
              <a:rPr lang="en-NZ" spc="-51" dirty="0"/>
              <a:t>to upload to container </a:t>
            </a:r>
          </a:p>
        </p:txBody>
      </p:sp>
      <p:sp>
        <p:nvSpPr>
          <p:cNvPr id="5" name="Rectangle 4"/>
          <p:cNvSpPr/>
          <p:nvPr/>
        </p:nvSpPr>
        <p:spPr bwMode="auto">
          <a:xfrm>
            <a:off x="2143556"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a:t>
            </a:r>
            <a:r>
              <a:rPr lang="en-NZ" sz="2000" spc="-51" dirty="0" smtClean="0">
                <a:solidFill>
                  <a:schemeClr val="accent4">
                    <a:alpha val="99000"/>
                  </a:schemeClr>
                </a:solidFill>
              </a:rPr>
              <a:t>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770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947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8718"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8825"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10786"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Policy Based </a:t>
            </a:r>
            <a:r>
              <a:rPr lang="en-NZ" dirty="0"/>
              <a:t>Signatures</a:t>
            </a:r>
          </a:p>
        </p:txBody>
      </p:sp>
      <p:sp>
        <p:nvSpPr>
          <p:cNvPr id="3" name="Content Placeholder 2"/>
          <p:cNvSpPr>
            <a:spLocks noGrp="1"/>
          </p:cNvSpPr>
          <p:nvPr>
            <p:ph type="body" sz="quarter" idx="4294967295"/>
          </p:nvPr>
        </p:nvSpPr>
        <p:spPr>
          <a:xfrm>
            <a:off x="557784" y="1447800"/>
            <a:ext cx="11149013" cy="4991100"/>
          </a:xfrm>
        </p:spPr>
        <p:txBody>
          <a:bodyPr>
            <a:normAutofit fontScale="85000" lnSpcReduction="20000"/>
          </a:bodyPr>
          <a:lstStyle/>
          <a:p>
            <a:pPr marL="0" indent="0">
              <a:buNone/>
            </a:pPr>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Permissions</a:t>
            </a:r>
          </a:p>
          <a:p>
            <a:pPr lvl="1"/>
            <a:endParaRPr lang="en-NZ" spc="-51" dirty="0"/>
          </a:p>
          <a:p>
            <a:pPr marL="0" indent="0">
              <a:buNone/>
            </a:pPr>
            <a:r>
              <a:rPr lang="en-NZ" sz="3600" dirty="0">
                <a:solidFill>
                  <a:schemeClr val="accent2">
                    <a:alpha val="99000"/>
                  </a:schemeClr>
                </a:solidFill>
              </a:rPr>
              <a:t>Create Shared Access Signature URL</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Signedidentifier</a:t>
            </a:r>
            <a:r>
              <a:rPr lang="en-US" spc="-51" dirty="0"/>
              <a:t> </a:t>
            </a:r>
            <a:r>
              <a:rPr lang="en-NZ" spc="-51" dirty="0"/>
              <a:t>Optional pointer to container policy</a:t>
            </a:r>
          </a:p>
          <a:p>
            <a:pPr lvl="1">
              <a:lnSpc>
                <a:spcPct val="110000"/>
              </a:lnSpc>
            </a:pPr>
            <a:r>
              <a:rPr lang="en-US" spc="-51" dirty="0"/>
              <a:t>Signature </a:t>
            </a:r>
            <a:r>
              <a:rPr lang="en-NZ" spc="-51" dirty="0"/>
              <a:t>HMAC-SHA256 of above fields</a:t>
            </a:r>
          </a:p>
          <a:p>
            <a:pPr lvl="1">
              <a:lnSpc>
                <a:spcPct val="110000"/>
              </a:lnSpc>
            </a:pPr>
            <a:endParaRPr lang="en-NZ" spc="-51" dirty="0">
              <a:solidFill>
                <a:schemeClr val="accent2">
                  <a:alpha val="99000"/>
                </a:schemeClr>
              </a:solidFill>
            </a:endParaRPr>
          </a:p>
          <a:p>
            <a:pPr marL="0" indent="0">
              <a:spcAft>
                <a:spcPts val="900"/>
              </a:spcAft>
              <a:buNone/>
            </a:pPr>
            <a:r>
              <a:rPr lang="en-NZ" sz="4000" spc="-100" dirty="0">
                <a:solidFill>
                  <a:schemeClr val="accent2">
                    <a:alpha val="99000"/>
                  </a:schemeClr>
                </a:solidFill>
              </a:rPr>
              <a:t>Use case</a:t>
            </a:r>
          </a:p>
          <a:p>
            <a:pPr lvl="1">
              <a:lnSpc>
                <a:spcPct val="110000"/>
              </a:lnSpc>
            </a:pPr>
            <a:r>
              <a:rPr lang="en-NZ" spc="-51" dirty="0"/>
              <a:t>Providing revocable permissions to certain users/groups</a:t>
            </a:r>
          </a:p>
          <a:p>
            <a:pPr lvl="1">
              <a:lnSpc>
                <a:spcPct val="110000"/>
              </a:lnSpc>
            </a:pPr>
            <a:r>
              <a:rPr lang="en-NZ" spc="-51" dirty="0"/>
              <a:t>To revoke: Delete or update container policy </a:t>
            </a:r>
          </a:p>
        </p:txBody>
      </p:sp>
      <p:sp>
        <p:nvSpPr>
          <p:cNvPr id="9" name="Rectangle 8"/>
          <p:cNvSpPr/>
          <p:nvPr/>
        </p:nvSpPr>
        <p:spPr bwMode="auto">
          <a:xfrm>
            <a:off x="5930334" y="430969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6" name="Down Arrow 5"/>
          <p:cNvSpPr/>
          <p:nvPr/>
        </p:nvSpPr>
        <p:spPr bwMode="auto">
          <a:xfrm rot="10800000" flipV="1">
            <a:off x="9387808" y="380169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10666416" y="3801694"/>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10264282" y="538878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smtClean="0"/>
              <a:t>Storage Queue</a:t>
            </a:r>
            <a:endParaRPr lang="en-US" sz="11500" dirty="0"/>
          </a:p>
        </p:txBody>
      </p:sp>
      <p:pic>
        <p:nvPicPr>
          <p:cNvPr id="6" name="Picture 5"/>
          <p:cNvPicPr>
            <a:picLocks noChangeAspect="1"/>
          </p:cNvPicPr>
          <p:nvPr/>
        </p:nvPicPr>
        <p:blipFill>
          <a:blip r:embed="rId2"/>
          <a:stretch>
            <a:fillRect/>
          </a:stretch>
        </p:blipFill>
        <p:spPr>
          <a:xfrm>
            <a:off x="5475085" y="500212"/>
            <a:ext cx="1238670" cy="1073755"/>
          </a:xfrm>
          <a:prstGeom prst="rect">
            <a:avLst/>
          </a:prstGeom>
        </p:spPr>
      </p:pic>
    </p:spTree>
    <p:extLst>
      <p:ext uri="{BB962C8B-B14F-4D97-AF65-F5344CB8AC3E}">
        <p14:creationId xmlns:p14="http://schemas.microsoft.com/office/powerpoint/2010/main" val="32239064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38</a:t>
            </a:fld>
            <a:endParaRPr lang="en-US"/>
          </a:p>
        </p:txBody>
      </p:sp>
      <p:sp>
        <p:nvSpPr>
          <p:cNvPr id="6" name="Rectangle 5"/>
          <p:cNvSpPr/>
          <p:nvPr/>
        </p:nvSpPr>
        <p:spPr>
          <a:xfrm>
            <a:off x="238124" y="4778888"/>
            <a:ext cx="11534775" cy="1200329"/>
          </a:xfrm>
          <a:prstGeom prst="rect">
            <a:avLst/>
          </a:prstGeom>
        </p:spPr>
        <p:txBody>
          <a:bodyPr wrap="square">
            <a:spAutoFit/>
          </a:bodyPr>
          <a:lstStyle/>
          <a:p>
            <a:pPr marL="342900" indent="-342900">
              <a:buFont typeface="Segoe UI Symbol" panose="020B0502040204020203" pitchFamily="34" charset="0"/>
              <a:buChar char=""/>
            </a:pPr>
            <a:r>
              <a:rPr lang="en-US" sz="2400" dirty="0" smtClean="0">
                <a:solidFill>
                  <a:schemeClr val="bg2"/>
                </a:solidFill>
              </a:rPr>
              <a:t>Storage </a:t>
            </a:r>
            <a:r>
              <a:rPr lang="en-US" sz="2400" dirty="0">
                <a:solidFill>
                  <a:schemeClr val="bg2"/>
                </a:solidFill>
              </a:rPr>
              <a:t>Account: All access to Azure Storage is done through a storage account. </a:t>
            </a:r>
            <a:endParaRPr lang="en-US" sz="2400" dirty="0" smtClean="0">
              <a:solidFill>
                <a:schemeClr val="bg2"/>
              </a:solidFill>
            </a:endParaRPr>
          </a:p>
          <a:p>
            <a:pPr marL="342900" indent="-342900">
              <a:buFont typeface="Segoe UI Symbol" panose="020B0502040204020203" pitchFamily="34" charset="0"/>
              <a:buChar char=""/>
            </a:pPr>
            <a:r>
              <a:rPr lang="en-US" sz="2400" dirty="0" smtClean="0">
                <a:solidFill>
                  <a:schemeClr val="bg2"/>
                </a:solidFill>
              </a:rPr>
              <a:t>Queue</a:t>
            </a:r>
            <a:r>
              <a:rPr lang="en-US" sz="2400" dirty="0">
                <a:solidFill>
                  <a:schemeClr val="bg2"/>
                </a:solidFill>
              </a:rPr>
              <a:t>: A queue contains a set of messages. All messages must be in a queue</a:t>
            </a:r>
            <a:r>
              <a:rPr lang="en-US" sz="2400" dirty="0" smtClean="0">
                <a:solidFill>
                  <a:schemeClr val="bg2"/>
                </a:solidFill>
              </a:rPr>
              <a:t>.</a:t>
            </a:r>
            <a:endParaRPr lang="en-US" sz="2400" dirty="0">
              <a:solidFill>
                <a:schemeClr val="bg2"/>
              </a:solidFill>
            </a:endParaRPr>
          </a:p>
          <a:p>
            <a:pPr marL="342900" indent="-342900">
              <a:buFont typeface="Segoe UI Symbol" panose="020B0502040204020203" pitchFamily="34" charset="0"/>
              <a:buChar char=""/>
            </a:pPr>
            <a:r>
              <a:rPr lang="en-US" sz="2400" dirty="0" smtClean="0">
                <a:solidFill>
                  <a:schemeClr val="bg2"/>
                </a:solidFill>
              </a:rPr>
              <a:t>Message</a:t>
            </a:r>
            <a:r>
              <a:rPr lang="en-US" sz="2400" dirty="0">
                <a:solidFill>
                  <a:schemeClr val="bg2"/>
                </a:solidFill>
              </a:rPr>
              <a:t>: A message, in any format, of up to 64KB.</a:t>
            </a:r>
          </a:p>
        </p:txBody>
      </p:sp>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Format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39</a:t>
            </a:fld>
            <a:endParaRPr lang="en-US"/>
          </a:p>
        </p:txBody>
      </p:sp>
      <p:sp>
        <p:nvSpPr>
          <p:cNvPr id="6" name="Rectangle 5"/>
          <p:cNvSpPr/>
          <p:nvPr/>
        </p:nvSpPr>
        <p:spPr>
          <a:xfrm>
            <a:off x="881009" y="4778888"/>
            <a:ext cx="10439400" cy="1938992"/>
          </a:xfrm>
          <a:prstGeom prst="rect">
            <a:avLst/>
          </a:prstGeom>
        </p:spPr>
        <p:txBody>
          <a:bodyPr wrap="square">
            <a:spAutoFit/>
          </a:bodyPr>
          <a:lstStyle/>
          <a:p>
            <a:r>
              <a:rPr lang="en-US" sz="2400" dirty="0" smtClean="0">
                <a:solidFill>
                  <a:schemeClr val="bg2"/>
                </a:solidFill>
              </a:rPr>
              <a:t>Queues </a:t>
            </a:r>
            <a:r>
              <a:rPr lang="en-US" sz="2400" dirty="0">
                <a:solidFill>
                  <a:schemeClr val="bg2"/>
                </a:solidFill>
              </a:rPr>
              <a:t>are addressable using the following URL format:</a:t>
            </a:r>
          </a:p>
          <a:p>
            <a:r>
              <a:rPr lang="en-US" sz="2400" dirty="0">
                <a:solidFill>
                  <a:schemeClr val="bg2"/>
                </a:solidFill>
              </a:rPr>
              <a:t> http://&lt;storage account&gt;.queue.core.windows.net/&lt;queue&gt; </a:t>
            </a:r>
          </a:p>
          <a:p>
            <a:endParaRPr lang="en-US" sz="2400" dirty="0">
              <a:solidFill>
                <a:schemeClr val="bg2"/>
              </a:solidFill>
            </a:endParaRPr>
          </a:p>
          <a:p>
            <a:r>
              <a:rPr lang="en-US" sz="2400" dirty="0">
                <a:solidFill>
                  <a:schemeClr val="bg2"/>
                </a:solidFill>
              </a:rPr>
              <a:t>The following URL addresses one of the queues in the diagram:</a:t>
            </a:r>
          </a:p>
          <a:p>
            <a:r>
              <a:rPr lang="en-US" sz="2400" dirty="0">
                <a:solidFill>
                  <a:schemeClr val="bg2"/>
                </a:solidFill>
              </a:rPr>
              <a:t> http://myaccount.queue.core.windows.net/imagesToDownload</a:t>
            </a:r>
          </a:p>
        </p:txBody>
      </p:sp>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3"/>
            <a:ext cx="11651870" cy="1509009"/>
          </a:xfrm>
          <a:prstGeom prst="rect">
            <a:avLst/>
          </a:prstGeom>
        </p:spPr>
        <p:txBody>
          <a:bodyPr/>
          <a:lstStyle/>
          <a:p>
            <a:pPr marL="0" indent="0">
              <a:buNone/>
            </a:pPr>
            <a:r>
              <a:rPr lang="en-US" sz="3196" dirty="0"/>
              <a:t>“I wish I could go to storage and provision a cloud drive, giving it a namespace, and that drive would then be UNC-addressable by the </a:t>
            </a:r>
            <a:r>
              <a:rPr lang="en-US" sz="3196" dirty="0" err="1"/>
              <a:t>OSes</a:t>
            </a:r>
            <a:r>
              <a:rPr lang="en-US" sz="3196" dirty="0"/>
              <a:t>.”</a:t>
            </a:r>
          </a:p>
        </p:txBody>
      </p:sp>
      <p:sp>
        <p:nvSpPr>
          <p:cNvPr id="3" name="Title 2"/>
          <p:cNvSpPr>
            <a:spLocks noGrp="1"/>
          </p:cNvSpPr>
          <p:nvPr>
            <p:ph type="title"/>
          </p:nvPr>
        </p:nvSpPr>
        <p:spPr/>
        <p:txBody>
          <a:bodyPr/>
          <a:lstStyle/>
          <a:p>
            <a:r>
              <a:rPr lang="en-US" dirty="0" smtClean="0"/>
              <a:t>Azure Files – Customer Quotes</a:t>
            </a:r>
            <a:endParaRPr lang="en-US" dirty="0"/>
          </a:p>
        </p:txBody>
      </p:sp>
      <p:sp>
        <p:nvSpPr>
          <p:cNvPr id="5" name="Text Placeholder 1"/>
          <p:cNvSpPr txBox="1">
            <a:spLocks/>
          </p:cNvSpPr>
          <p:nvPr/>
        </p:nvSpPr>
        <p:spPr>
          <a:xfrm>
            <a:off x="450111" y="2732182"/>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 need two VM's running with a shared drive. One will write to the drive, the other will read [it].”</a:t>
            </a:r>
          </a:p>
        </p:txBody>
      </p:sp>
      <p:sp>
        <p:nvSpPr>
          <p:cNvPr id="6" name="Text Placeholder 1"/>
          <p:cNvSpPr txBox="1">
            <a:spLocks/>
          </p:cNvSpPr>
          <p:nvPr/>
        </p:nvSpPr>
        <p:spPr>
          <a:xfrm>
            <a:off x="449317" y="3831416"/>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449316" y="4930650"/>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“Is it possible to share a secondary disk between different VM instances?”</a:t>
            </a:r>
          </a:p>
        </p:txBody>
      </p:sp>
      <p:sp>
        <p:nvSpPr>
          <p:cNvPr id="4" name="Rectangle 3"/>
          <p:cNvSpPr/>
          <p:nvPr/>
        </p:nvSpPr>
        <p:spPr>
          <a:xfrm>
            <a:off x="270066" y="1189813"/>
            <a:ext cx="11651870" cy="1509009"/>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7"/>
          <p:cNvSpPr/>
          <p:nvPr/>
        </p:nvSpPr>
        <p:spPr>
          <a:xfrm>
            <a:off x="270066" y="2698822"/>
            <a:ext cx="11651870" cy="967341"/>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p:cNvSpPr/>
          <p:nvPr/>
        </p:nvSpPr>
        <p:spPr>
          <a:xfrm>
            <a:off x="270066" y="3651939"/>
            <a:ext cx="11651870" cy="1231127"/>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p:bldP spid="4" grpId="0" animBg="1"/>
      <p:bldP spid="4" grpId="1" animBg="1"/>
      <p:bldP spid="8" grpId="0" animBg="1"/>
      <p:bldP spid="8" grpId="1" animBg="1"/>
      <p:bldP spid="9" grpId="0" animBg="1"/>
      <p:bldP spid="9"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Considerations</a:t>
            </a:r>
            <a:endParaRPr lang="en-US" dirty="0"/>
          </a:p>
        </p:txBody>
      </p:sp>
      <p:sp>
        <p:nvSpPr>
          <p:cNvPr id="3" name="Content Placeholder 2"/>
          <p:cNvSpPr>
            <a:spLocks noGrp="1"/>
          </p:cNvSpPr>
          <p:nvPr>
            <p:ph idx="1"/>
          </p:nvPr>
        </p:nvSpPr>
        <p:spPr/>
        <p:txBody>
          <a:bodyPr>
            <a:normAutofit/>
          </a:bodyPr>
          <a:lstStyle/>
          <a:p>
            <a:pPr>
              <a:buFont typeface="Segoe UI Symbol" panose="020B0502040204020203" pitchFamily="34" charset="0"/>
              <a:buChar char=""/>
            </a:pPr>
            <a:r>
              <a:rPr lang="en-US" dirty="0" smtClean="0"/>
              <a:t>Messages are not ordered</a:t>
            </a:r>
          </a:p>
          <a:p>
            <a:pPr>
              <a:buFont typeface="Segoe UI Symbol" panose="020B0502040204020203" pitchFamily="34" charset="0"/>
              <a:buChar char=""/>
            </a:pPr>
            <a:r>
              <a:rPr lang="en-US" dirty="0" smtClean="0"/>
              <a:t>Message </a:t>
            </a:r>
          </a:p>
          <a:p>
            <a:pPr lvl="1">
              <a:buFont typeface="Segoe UI Symbol" panose="020B0502040204020203" pitchFamily="34" charset="0"/>
              <a:buChar char=""/>
            </a:pPr>
            <a:r>
              <a:rPr lang="en-US" dirty="0" smtClean="0"/>
              <a:t>Will be processed at least once</a:t>
            </a:r>
          </a:p>
          <a:p>
            <a:pPr lvl="1">
              <a:buFont typeface="Segoe UI Symbol" panose="020B0502040204020203" pitchFamily="34" charset="0"/>
              <a:buChar char=""/>
            </a:pPr>
            <a:r>
              <a:rPr lang="en-US" dirty="0" smtClean="0"/>
              <a:t>Maybe returned more than once</a:t>
            </a:r>
          </a:p>
          <a:p>
            <a:pPr>
              <a:buFont typeface="Segoe UI Symbol" panose="020B0502040204020203" pitchFamily="34" charset="0"/>
              <a:buChar char=""/>
            </a:pPr>
            <a:r>
              <a:rPr lang="en-US" dirty="0" smtClean="0"/>
              <a:t>Failover</a:t>
            </a:r>
          </a:p>
          <a:p>
            <a:pPr marL="857250" lvl="1" indent="-457200">
              <a:buFont typeface="Segoe UI Symbol" panose="020B0502040204020203" pitchFamily="34" charset="0"/>
              <a:buChar char=""/>
            </a:pPr>
            <a:r>
              <a:rPr lang="en-US" dirty="0" smtClean="0"/>
              <a:t>In case of failure, the message will be reprocessed by another node</a:t>
            </a:r>
          </a:p>
          <a:p>
            <a:pPr>
              <a:buFont typeface="Segoe UI Symbol" panose="020B0502040204020203" pitchFamily="34" charset="0"/>
              <a:buChar char=""/>
            </a:pPr>
            <a:r>
              <a:rPr lang="en-US" dirty="0" smtClean="0"/>
              <a:t>Message size&lt;= 8KB</a:t>
            </a:r>
          </a:p>
          <a:p>
            <a:pPr>
              <a:buFont typeface="Segoe UI Symbol" panose="020B0502040204020203" pitchFamily="34" charset="0"/>
              <a:buChar char=""/>
            </a:pPr>
            <a:r>
              <a:rPr lang="en-US" dirty="0" smtClean="0"/>
              <a:t>Stored up to 7 days</a:t>
            </a:r>
            <a:endParaRPr lang="en-US" dirty="0"/>
          </a:p>
        </p:txBody>
      </p:sp>
    </p:spTree>
    <p:extLst>
      <p:ext uri="{BB962C8B-B14F-4D97-AF65-F5344CB8AC3E}">
        <p14:creationId xmlns:p14="http://schemas.microsoft.com/office/powerpoint/2010/main" val="447504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4" name="Rectangle 3"/>
          <p:cNvSpPr/>
          <p:nvPr/>
        </p:nvSpPr>
        <p:spPr>
          <a:xfrm>
            <a:off x="59177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5" name="Rectangle 4"/>
          <p:cNvSpPr/>
          <p:nvPr/>
        </p:nvSpPr>
        <p:spPr>
          <a:xfrm>
            <a:off x="63749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6" name="Oval 5"/>
          <p:cNvSpPr/>
          <p:nvPr/>
        </p:nvSpPr>
        <p:spPr>
          <a:xfrm>
            <a:off x="7365588" y="2478732"/>
            <a:ext cx="990600" cy="533400"/>
          </a:xfrm>
          <a:prstGeom prst="ellipse">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1</a:t>
            </a:r>
          </a:p>
        </p:txBody>
      </p:sp>
      <p:sp>
        <p:nvSpPr>
          <p:cNvPr id="7" name="Oval 6"/>
          <p:cNvSpPr/>
          <p:nvPr/>
        </p:nvSpPr>
        <p:spPr>
          <a:xfrm>
            <a:off x="7365588" y="4231332"/>
            <a:ext cx="990600" cy="533400"/>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2</a:t>
            </a:r>
          </a:p>
        </p:txBody>
      </p:sp>
      <p:sp>
        <p:nvSpPr>
          <p:cNvPr id="8" name="Rectangle 7"/>
          <p:cNvSpPr/>
          <p:nvPr/>
        </p:nvSpPr>
        <p:spPr>
          <a:xfrm>
            <a:off x="6374988" y="3393132"/>
            <a:ext cx="457200" cy="838200"/>
          </a:xfrm>
          <a:prstGeom prst="rect">
            <a:avLst/>
          </a:prstGeom>
          <a:solidFill>
            <a:schemeClr val="tx1">
              <a:lumMod val="85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9" name="Rectangle 8"/>
          <p:cNvSpPr/>
          <p:nvPr/>
        </p:nvSpPr>
        <p:spPr>
          <a:xfrm>
            <a:off x="5917788" y="3393132"/>
            <a:ext cx="457200" cy="838200"/>
          </a:xfrm>
          <a:prstGeom prst="rect">
            <a:avLst/>
          </a:prstGeom>
          <a:solidFill>
            <a:schemeClr val="tx1">
              <a:lumMod val="85000"/>
            </a:schemeClr>
          </a:solidFill>
          <a:ln>
            <a:solidFill>
              <a:schemeClr val="tx1">
                <a:lumMod val="95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10" name="Rectangle 9"/>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sp>
        <p:nvSpPr>
          <p:cNvPr id="11" name="Rectangle 10"/>
          <p:cNvSpPr/>
          <p:nvPr/>
        </p:nvSpPr>
        <p:spPr>
          <a:xfrm>
            <a:off x="50033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4</a:t>
            </a:r>
          </a:p>
        </p:txBody>
      </p:sp>
      <p:cxnSp>
        <p:nvCxnSpPr>
          <p:cNvPr id="12" name="Straight Arrow Connector 11"/>
          <p:cNvCxnSpPr>
            <a:stCxn id="16" idx="5"/>
          </p:cNvCxnSpPr>
          <p:nvPr/>
        </p:nvCxnSpPr>
        <p:spPr>
          <a:xfrm rot="16200000" flipH="1">
            <a:off x="4358397" y="3129139"/>
            <a:ext cx="687717" cy="44987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427125" y="4036071"/>
            <a:ext cx="533400" cy="4667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3555588" y="1864668"/>
            <a:ext cx="1540486"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Producers</a:t>
            </a:r>
          </a:p>
        </p:txBody>
      </p:sp>
      <p:sp>
        <p:nvSpPr>
          <p:cNvPr id="15" name="TextBox 26"/>
          <p:cNvSpPr txBox="1"/>
          <p:nvPr/>
        </p:nvSpPr>
        <p:spPr>
          <a:xfrm>
            <a:off x="7060789" y="1869133"/>
            <a:ext cx="1700017"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Consumers</a:t>
            </a:r>
          </a:p>
        </p:txBody>
      </p:sp>
      <p:sp>
        <p:nvSpPr>
          <p:cNvPr id="16" name="Oval 15"/>
          <p:cNvSpPr/>
          <p:nvPr/>
        </p:nvSpPr>
        <p:spPr>
          <a:xfrm>
            <a:off x="3631788" y="2554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2</a:t>
            </a:r>
          </a:p>
        </p:txBody>
      </p:sp>
      <p:sp>
        <p:nvSpPr>
          <p:cNvPr id="17" name="Oval 16"/>
          <p:cNvSpPr/>
          <p:nvPr/>
        </p:nvSpPr>
        <p:spPr>
          <a:xfrm>
            <a:off x="3631788" y="4459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1</a:t>
            </a:r>
          </a:p>
        </p:txBody>
      </p:sp>
      <p:sp>
        <p:nvSpPr>
          <p:cNvPr id="18" name="Rectangle 17"/>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cxnSp>
        <p:nvCxnSpPr>
          <p:cNvPr id="19" name="Straight Arrow Connector 18"/>
          <p:cNvCxnSpPr/>
          <p:nvPr/>
        </p:nvCxnSpPr>
        <p:spPr>
          <a:xfrm flipV="1">
            <a:off x="6908389" y="3012133"/>
            <a:ext cx="695323" cy="3809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08390" y="4155132"/>
            <a:ext cx="533401" cy="1524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83535" y="3391411"/>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22" name="Rectangle 21"/>
          <p:cNvSpPr/>
          <p:nvPr/>
        </p:nvSpPr>
        <p:spPr>
          <a:xfrm>
            <a:off x="5917788" y="339178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Queue?</a:t>
            </a:r>
            <a:endParaRPr lang="en-US" dirty="0"/>
          </a:p>
        </p:txBody>
      </p:sp>
      <p:sp>
        <p:nvSpPr>
          <p:cNvPr id="3" name="Content Placeholder 2"/>
          <p:cNvSpPr>
            <a:spLocks noGrp="1"/>
          </p:cNvSpPr>
          <p:nvPr>
            <p:ph idx="1"/>
          </p:nvPr>
        </p:nvSpPr>
        <p:spPr>
          <a:xfrm>
            <a:off x="560797" y="1482812"/>
            <a:ext cx="11450227" cy="4394113"/>
          </a:xfrm>
        </p:spPr>
        <p:txBody>
          <a:bodyPr>
            <a:normAutofit fontScale="85000" lnSpcReduction="20000"/>
          </a:bodyPr>
          <a:lstStyle/>
          <a:p>
            <a:pPr>
              <a:buFont typeface="Segoe UI Symbol" panose="020B0502040204020203" pitchFamily="34" charset="0"/>
              <a:buChar char=""/>
            </a:pPr>
            <a:r>
              <a:rPr lang="en-US" sz="3900" dirty="0"/>
              <a:t>The queue length directly reflects how well the backend processing nodes are catching up with the overall workload. </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Decouples different parts of the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Allows the flexibility of efficient resource usage within an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Buffering to absorb traffic bursts and reduce the impact of individual component failures. </a:t>
            </a:r>
          </a:p>
          <a:p>
            <a:endParaRPr lang="en-US" dirty="0"/>
          </a:p>
        </p:txBody>
      </p:sp>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smtClean="0"/>
              <a:t>Storage Table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20845205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5" dirty="0"/>
              <a:t>Azure Storage Architecture</a:t>
            </a:r>
          </a:p>
        </p:txBody>
      </p:sp>
      <p:sp>
        <p:nvSpPr>
          <p:cNvPr id="5" name="Rectangle 4"/>
          <p:cNvSpPr/>
          <p:nvPr/>
        </p:nvSpPr>
        <p:spPr bwMode="auto">
          <a:xfrm>
            <a:off x="2460978" y="3429000"/>
            <a:ext cx="7270044" cy="1098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Massive Scale Out &amp; Auto Load Balancing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Index Layer</a:t>
            </a:r>
          </a:p>
        </p:txBody>
      </p:sp>
      <p:sp>
        <p:nvSpPr>
          <p:cNvPr id="6" name="Rectangle 5"/>
          <p:cNvSpPr/>
          <p:nvPr/>
        </p:nvSpPr>
        <p:spPr bwMode="auto">
          <a:xfrm>
            <a:off x="2460978" y="4683981"/>
            <a:ext cx="7270044" cy="11952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Distributed Replication Layer</a:t>
            </a:r>
          </a:p>
        </p:txBody>
      </p:sp>
      <p:grpSp>
        <p:nvGrpSpPr>
          <p:cNvPr id="36" name="Group 35"/>
          <p:cNvGrpSpPr/>
          <p:nvPr/>
        </p:nvGrpSpPr>
        <p:grpSpPr>
          <a:xfrm>
            <a:off x="2460978" y="1145230"/>
            <a:ext cx="5440502" cy="2105811"/>
            <a:chOff x="2510325" y="1167697"/>
            <a:chExt cx="5549595" cy="2148037"/>
          </a:xfrm>
        </p:grpSpPr>
        <p:sp>
          <p:nvSpPr>
            <p:cNvPr id="7" name="Rectangle 6"/>
            <p:cNvSpPr/>
            <p:nvPr/>
          </p:nvSpPr>
          <p:spPr bwMode="auto">
            <a:xfrm>
              <a:off x="2510325"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Blob/Disk</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9" name="Rectangle 8"/>
            <p:cNvSpPr/>
            <p:nvPr/>
          </p:nvSpPr>
          <p:spPr bwMode="auto">
            <a:xfrm>
              <a:off x="6323761" y="2246793"/>
              <a:ext cx="1736159"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Queue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10" name="Rectangle 9"/>
            <p:cNvSpPr/>
            <p:nvPr/>
          </p:nvSpPr>
          <p:spPr bwMode="auto">
            <a:xfrm>
              <a:off x="4431727" y="2239159"/>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Table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14" name="Straight Arrow Connector 13"/>
            <p:cNvCxnSpPr/>
            <p:nvPr/>
          </p:nvCxnSpPr>
          <p:spPr>
            <a:xfrm flipV="1">
              <a:off x="3383628"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66338"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cxnSp>
          <p:nvCxnSpPr>
            <p:cNvPr id="27" name="Straight Arrow Connector 26"/>
            <p:cNvCxnSpPr/>
            <p:nvPr/>
          </p:nvCxnSpPr>
          <p:spPr>
            <a:xfrm flipV="1">
              <a:off x="7153395"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248099"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26463"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32" name="TextBox 31"/>
            <p:cNvSpPr txBox="1"/>
            <p:nvPr/>
          </p:nvSpPr>
          <p:spPr>
            <a:xfrm>
              <a:off x="6610209"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grpSp>
      <p:grpSp>
        <p:nvGrpSpPr>
          <p:cNvPr id="37" name="Group 36"/>
          <p:cNvGrpSpPr/>
          <p:nvPr/>
        </p:nvGrpSpPr>
        <p:grpSpPr>
          <a:xfrm>
            <a:off x="7950287" y="1150792"/>
            <a:ext cx="2000298" cy="2100249"/>
            <a:chOff x="8109706" y="1173371"/>
            <a:chExt cx="2040408" cy="2142363"/>
          </a:xfrm>
        </p:grpSpPr>
        <p:sp>
          <p:nvSpPr>
            <p:cNvPr id="33" name="TextBox 32"/>
            <p:cNvSpPr txBox="1"/>
            <p:nvPr/>
          </p:nvSpPr>
          <p:spPr>
            <a:xfrm>
              <a:off x="8109706" y="1173371"/>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11" name="Rectangle 10"/>
            <p:cNvSpPr/>
            <p:nvPr/>
          </p:nvSpPr>
          <p:spPr bwMode="auto">
            <a:xfrm>
              <a:off x="8188807"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File Share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29" name="Straight Arrow Connector 28"/>
            <p:cNvCxnSpPr/>
            <p:nvPr/>
          </p:nvCxnSpPr>
          <p:spPr>
            <a:xfrm flipV="1">
              <a:off x="8619401"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601480"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165229" y="1176786"/>
              <a:ext cx="984885"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SMB</a:t>
              </a:r>
            </a:p>
          </p:txBody>
        </p:sp>
      </p:grpSp>
      <p:sp>
        <p:nvSpPr>
          <p:cNvPr id="2" name="Rectangle 1"/>
          <p:cNvSpPr/>
          <p:nvPr/>
        </p:nvSpPr>
        <p:spPr>
          <a:xfrm>
            <a:off x="79197" y="6016417"/>
            <a:ext cx="12017648" cy="693970"/>
          </a:xfrm>
          <a:prstGeom prst="rect">
            <a:avLst/>
          </a:prstGeom>
        </p:spPr>
        <p:txBody>
          <a:bodyPr wrap="square">
            <a:spAutoFit/>
          </a:bodyPr>
          <a:lstStyle/>
          <a:p>
            <a:pPr marL="457183" lvl="1" defTabSz="914367"/>
            <a:r>
              <a:rPr lang="en-US" sz="1961" smtClean="0">
                <a:solidFill>
                  <a:srgbClr val="FFFFFF"/>
                </a:solidFill>
                <a:hlinkClick r:id="rId2"/>
              </a:rPr>
              <a:t>“Microsoft Azure </a:t>
            </a:r>
            <a:r>
              <a:rPr lang="en-US" sz="1961" dirty="0">
                <a:solidFill>
                  <a:srgbClr val="FFFFFF"/>
                </a:solidFill>
                <a:hlinkClick r:id="rId2"/>
              </a:rPr>
              <a:t>Storage: A Highly Available Cloud Storage Service with Strong Consistency”,  ACM Symposium on Operating System Principals (SOSP), Oct. 2011</a:t>
            </a:r>
            <a:endParaRPr lang="en-US" sz="1961" dirty="0">
              <a:solidFill>
                <a:srgbClr val="FFFFFF"/>
              </a:solidFill>
            </a:endParaRPr>
          </a:p>
        </p:txBody>
      </p:sp>
    </p:spTree>
    <p:extLst>
      <p:ext uri="{BB962C8B-B14F-4D97-AF65-F5344CB8AC3E}">
        <p14:creationId xmlns:p14="http://schemas.microsoft.com/office/powerpoint/2010/main" val="378290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Table Storage Concepts</a:t>
            </a:r>
            <a:br>
              <a:rPr lang="en-US" smtClean="0"/>
            </a:br>
            <a:endParaRPr lang="en-US" dirty="0"/>
          </a:p>
        </p:txBody>
      </p:sp>
      <p:grpSp>
        <p:nvGrpSpPr>
          <p:cNvPr id="45" name="Group 4"/>
          <p:cNvGrpSpPr/>
          <p:nvPr/>
        </p:nvGrpSpPr>
        <p:grpSpPr>
          <a:xfrm>
            <a:off x="5599179"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Entity</a:t>
              </a:r>
            </a:p>
          </p:txBody>
        </p:sp>
      </p:grpSp>
      <p:grpSp>
        <p:nvGrpSpPr>
          <p:cNvPr id="48" name="Group 5"/>
          <p:cNvGrpSpPr/>
          <p:nvPr/>
        </p:nvGrpSpPr>
        <p:grpSpPr>
          <a:xfrm>
            <a:off x="3010474"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51" name="Group 6"/>
          <p:cNvGrpSpPr/>
          <p:nvPr/>
        </p:nvGrpSpPr>
        <p:grpSpPr>
          <a:xfrm>
            <a:off x="520701"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2875"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7016" y="3039763"/>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8296"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8367"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5437"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a:solidFill>
                  <a:schemeClr val="lt1">
                    <a:alpha val="99000"/>
                  </a:schemeClr>
                </a:solidFill>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err="1">
                <a:solidFill>
                  <a:schemeClr val="lt1">
                    <a:alpha val="99000"/>
                  </a:schemeClr>
                </a:solidFill>
              </a:rPr>
              <a:t>EMailAdd</a:t>
            </a:r>
            <a:r>
              <a:rPr lang="en-US" dirty="0">
                <a:solidFill>
                  <a:schemeClr val="lt1">
                    <a:alpha val="99000"/>
                  </a:schemeClr>
                </a:solidFill>
              </a:rPr>
              <a:t>= </a:t>
            </a:r>
          </a:p>
        </p:txBody>
      </p:sp>
      <p:sp>
        <p:nvSpPr>
          <p:cNvPr id="69" name="Rectangle 68"/>
          <p:cNvSpPr/>
          <p:nvPr/>
        </p:nvSpPr>
        <p:spPr>
          <a:xfrm>
            <a:off x="3521808"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customers</a:t>
            </a:r>
          </a:p>
        </p:txBody>
      </p:sp>
      <p:cxnSp>
        <p:nvCxnSpPr>
          <p:cNvPr id="74" name="Straight Connector 73"/>
          <p:cNvCxnSpPr/>
          <p:nvPr/>
        </p:nvCxnSpPr>
        <p:spPr>
          <a:xfrm>
            <a:off x="4808367"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5437"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
        <p:nvSpPr>
          <p:cNvPr id="71" name="Rectangle 70"/>
          <p:cNvSpPr/>
          <p:nvPr/>
        </p:nvSpPr>
        <p:spPr>
          <a:xfrm>
            <a:off x="352180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photos</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20257" y="6372547"/>
            <a:ext cx="1681921" cy="195501"/>
          </a:xfrm>
          <a:prstGeom prst="rect">
            <a:avLst/>
          </a:prstGeom>
        </p:spPr>
      </p:pic>
      <p:sp>
        <p:nvSpPr>
          <p:cNvPr id="14" name="Content Placeholder 2"/>
          <p:cNvSpPr txBox="1">
            <a:spLocks/>
          </p:cNvSpPr>
          <p:nvPr/>
        </p:nvSpPr>
        <p:spPr>
          <a:xfrm>
            <a:off x="4865418" y="3028951"/>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6054"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1589"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2272" y="1599367"/>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5166"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a:solidFill>
                    <a:schemeClr val="bg1">
                      <a:alpha val="99000"/>
                    </a:schemeClr>
                  </a:solidFill>
                  <a:latin typeface="Segoe UI" pitchFamily="34" charset="0"/>
                  <a:ea typeface="Segoe UI" pitchFamily="34" charset="0"/>
                  <a:cs typeface="Segoe UI" pitchFamily="34" charset="0"/>
                </a:rPr>
                <a:t>Entities</a:t>
              </a: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5608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Entity Properties</a:t>
            </a:r>
            <a:endParaRPr lang="en-US" dirty="0"/>
          </a:p>
        </p:txBody>
      </p:sp>
      <p:sp>
        <p:nvSpPr>
          <p:cNvPr id="3" name="Content Placeholder 2"/>
          <p:cNvSpPr>
            <a:spLocks noGrp="1"/>
          </p:cNvSpPr>
          <p:nvPr>
            <p:ph type="body" sz="quarter" idx="10"/>
          </p:nvPr>
        </p:nvSpPr>
        <p:spPr>
          <a:xfrm>
            <a:off x="520701" y="1163902"/>
            <a:ext cx="5575301" cy="4876720"/>
          </a:xfrm>
        </p:spPr>
        <p:txBody>
          <a:bodyPr>
            <a:normAutofit lnSpcReduction="10000"/>
          </a:bodyPr>
          <a:lstStyle/>
          <a:p>
            <a:r>
              <a:rPr lang="en-US" sz="2800" dirty="0">
                <a:solidFill>
                  <a:schemeClr val="accent3">
                    <a:alpha val="99000"/>
                  </a:schemeClr>
                </a:solidFill>
              </a:rPr>
              <a:t>Entity can have up to 255 properties</a:t>
            </a:r>
          </a:p>
          <a:p>
            <a:pPr lvl="1"/>
            <a:r>
              <a:rPr lang="en-US" dirty="0" smtClean="0"/>
              <a:t>Up to 1MB per entity</a:t>
            </a:r>
          </a:p>
          <a:p>
            <a:pPr lvl="1"/>
            <a:endParaRPr lang="en-US" sz="1800" dirty="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a:t>Uniquely identifies an entity</a:t>
            </a:r>
          </a:p>
          <a:p>
            <a:pPr lvl="1">
              <a:spcAft>
                <a:spcPts val="1200"/>
              </a:spcAft>
            </a:pPr>
            <a:r>
              <a:rPr lang="en-US" sz="1600" dirty="0"/>
              <a:t>Defines the sort order</a:t>
            </a:r>
          </a:p>
          <a:p>
            <a:pPr lvl="1"/>
            <a:r>
              <a:rPr lang="en-US" dirty="0" smtClean="0"/>
              <a:t>Timestamp </a:t>
            </a:r>
          </a:p>
          <a:p>
            <a:pPr lvl="1"/>
            <a:r>
              <a:rPr lang="en-US" sz="1600" dirty="0"/>
              <a:t>Optimistic Concurrency</a:t>
            </a:r>
          </a:p>
          <a:p>
            <a:pPr lvl="1"/>
            <a:r>
              <a:rPr lang="en-US" sz="1600" dirty="0"/>
              <a:t>Exposed as an HTTP </a:t>
            </a:r>
            <a:r>
              <a:rPr lang="en-US" sz="1600" dirty="0" err="1"/>
              <a:t>Etag</a:t>
            </a:r>
            <a:endParaRPr lang="en-US" sz="1600" dirty="0"/>
          </a:p>
          <a:p>
            <a:pPr lvl="1"/>
            <a:endParaRPr lang="en-US" sz="1800" dirty="0"/>
          </a:p>
          <a:p>
            <a:r>
              <a:rPr lang="en-US" sz="2800" dirty="0">
                <a:solidFill>
                  <a:schemeClr val="accent3">
                    <a:alpha val="99000"/>
                  </a:schemeClr>
                </a:solidFill>
              </a:rPr>
              <a:t>No fixed schema for other properties</a:t>
            </a:r>
          </a:p>
          <a:p>
            <a:pPr lvl="1"/>
            <a:r>
              <a:rPr lang="en-US" sz="1800" dirty="0"/>
              <a:t>Each property is stored as a &lt;name, typed value&gt; pair</a:t>
            </a:r>
          </a:p>
          <a:p>
            <a:pPr lvl="1"/>
            <a:r>
              <a:rPr lang="en-US" sz="1800" dirty="0"/>
              <a:t>No schema stored for a table</a:t>
            </a:r>
          </a:p>
          <a:p>
            <a:pPr lvl="1"/>
            <a:r>
              <a:rPr lang="en-US" sz="1800" dirty="0"/>
              <a:t>Properties can be the standard .NET types </a:t>
            </a:r>
          </a:p>
          <a:p>
            <a:pPr lvl="1"/>
            <a:r>
              <a:rPr lang="en-US" sz="1800" dirty="0"/>
              <a:t>String, binary, </a:t>
            </a:r>
            <a:r>
              <a:rPr lang="en-US" sz="1800" dirty="0" err="1"/>
              <a:t>bool</a:t>
            </a:r>
            <a:r>
              <a:rPr lang="en-US" sz="1800" dirty="0"/>
              <a:t>, </a:t>
            </a:r>
            <a:r>
              <a:rPr lang="en-US" sz="1800" dirty="0" err="1"/>
              <a:t>DateTime</a:t>
            </a:r>
            <a:r>
              <a:rPr lang="en-US" sz="1800" dirty="0"/>
              <a:t>, GUID, </a:t>
            </a:r>
            <a:r>
              <a:rPr lang="en-US" sz="1800" dirty="0" err="1"/>
              <a:t>int</a:t>
            </a:r>
            <a:r>
              <a:rPr lang="en-US" sz="1800" dirty="0"/>
              <a:t>, int64, and double</a:t>
            </a:r>
          </a:p>
        </p:txBody>
      </p:sp>
      <p:grpSp>
        <p:nvGrpSpPr>
          <p:cNvPr id="10" name="Group 9"/>
          <p:cNvGrpSpPr/>
          <p:nvPr/>
        </p:nvGrpSpPr>
        <p:grpSpPr>
          <a:xfrm>
            <a:off x="7595266" y="2276531"/>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3190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574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72259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6248" y="1189495"/>
            <a:ext cx="11645688" cy="2490104"/>
          </a:xfrm>
          <a:prstGeom prst="rect">
            <a:avLst/>
          </a:prstGeom>
        </p:spPr>
        <p:txBody>
          <a:bodyPr>
            <a:normAutofit fontScale="55000" lnSpcReduction="20000"/>
          </a:bodyPr>
          <a:lstStyle/>
          <a:p>
            <a:pPr>
              <a:buFont typeface="Arial" panose="020B0604020202020204" pitchFamily="34" charset="0"/>
              <a:buChar char="•"/>
            </a:pPr>
            <a:r>
              <a:rPr lang="en-US" dirty="0" smtClean="0"/>
              <a:t>Setup an </a:t>
            </a:r>
            <a:r>
              <a:rPr lang="en-US" dirty="0" err="1" smtClean="0"/>
              <a:t>IaaS</a:t>
            </a:r>
            <a:r>
              <a:rPr lang="en-US" dirty="0" smtClean="0"/>
              <a:t> VM to host a File Share backed by an </a:t>
            </a:r>
            <a:r>
              <a:rPr lang="en-US" dirty="0" err="1" smtClean="0"/>
              <a:t>IaaS</a:t>
            </a:r>
            <a:r>
              <a:rPr lang="en-US" dirty="0" smtClean="0"/>
              <a:t> Disk</a:t>
            </a:r>
          </a:p>
          <a:p>
            <a:pPr>
              <a:buFont typeface="Arial" panose="020B0604020202020204" pitchFamily="34" charset="0"/>
              <a:buChar char="•"/>
            </a:pPr>
            <a:r>
              <a:rPr lang="en-US" dirty="0" smtClean="0"/>
              <a:t>Write code to find the </a:t>
            </a:r>
            <a:r>
              <a:rPr lang="en-US" dirty="0" err="1" smtClean="0"/>
              <a:t>IaaS</a:t>
            </a:r>
            <a:r>
              <a:rPr lang="en-US" dirty="0" smtClean="0"/>
              <a:t> File Share from the rest of the VMs in your service.</a:t>
            </a:r>
          </a:p>
          <a:p>
            <a:pPr>
              <a:buFont typeface="Arial" panose="020B0604020202020204" pitchFamily="34" charset="0"/>
              <a:buChar char="•"/>
            </a:pPr>
            <a:r>
              <a:rPr lang="en-US" dirty="0" smtClean="0"/>
              <a:t>Write some code to provide high availability </a:t>
            </a:r>
            <a:endParaRPr lang="en-US" dirty="0"/>
          </a:p>
          <a:p>
            <a:pPr lvl="1">
              <a:buFont typeface="Arial" panose="020B0604020202020204" pitchFamily="34" charset="0"/>
              <a:buChar char="•"/>
            </a:pPr>
            <a:r>
              <a:rPr lang="en-US" dirty="0" smtClean="0"/>
              <a:t>Handle host upgrades, node failures</a:t>
            </a:r>
          </a:p>
          <a:p>
            <a:pPr>
              <a:buFont typeface="Arial" panose="020B0604020202020204" pitchFamily="34" charset="0"/>
              <a:buChar char="•"/>
            </a:pPr>
            <a:r>
              <a:rPr lang="en-US" dirty="0" smtClean="0"/>
              <a:t>You can only access the File Share from other VMs</a:t>
            </a:r>
          </a:p>
        </p:txBody>
      </p:sp>
      <p:sp>
        <p:nvSpPr>
          <p:cNvPr id="3" name="Title 2"/>
          <p:cNvSpPr>
            <a:spLocks noGrp="1"/>
          </p:cNvSpPr>
          <p:nvPr>
            <p:ph type="title"/>
          </p:nvPr>
        </p:nvSpPr>
        <p:spPr/>
        <p:txBody>
          <a:bodyPr/>
          <a:lstStyle/>
          <a:p>
            <a:r>
              <a:rPr lang="en-US" dirty="0" smtClean="0"/>
              <a:t>Sharing Files – The old way</a:t>
            </a:r>
            <a:endParaRPr lang="en-US" dirty="0"/>
          </a:p>
        </p:txBody>
      </p:sp>
      <p:sp>
        <p:nvSpPr>
          <p:cNvPr id="4" name="Flowchart: Process 3"/>
          <p:cNvSpPr/>
          <p:nvPr/>
        </p:nvSpPr>
        <p:spPr bwMode="auto">
          <a:xfrm>
            <a:off x="2549606"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5" name="Flowchart: Process 4"/>
          <p:cNvSpPr/>
          <p:nvPr/>
        </p:nvSpPr>
        <p:spPr bwMode="auto">
          <a:xfrm>
            <a:off x="415697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6" name="Flowchart: Process 5"/>
          <p:cNvSpPr/>
          <p:nvPr/>
        </p:nvSpPr>
        <p:spPr bwMode="auto">
          <a:xfrm>
            <a:off x="572695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7299203"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cxnSp>
        <p:nvCxnSpPr>
          <p:cNvPr id="9" name="Straight Arrow Connector 8"/>
          <p:cNvCxnSpPr/>
          <p:nvPr/>
        </p:nvCxnSpPr>
        <p:spPr>
          <a:xfrm>
            <a:off x="3236934" y="4737888"/>
            <a:ext cx="1685121" cy="7495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a:off x="4874010" y="4751131"/>
            <a:ext cx="352319"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516219" y="4751131"/>
            <a:ext cx="940514"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87874" y="4789325"/>
            <a:ext cx="2092549" cy="6980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p:cNvSpPr/>
          <p:nvPr/>
        </p:nvSpPr>
        <p:spPr bwMode="auto">
          <a:xfrm>
            <a:off x="3542693" y="5522023"/>
            <a:ext cx="3617497"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(Sharing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Disk)</a:t>
            </a:r>
          </a:p>
        </p:txBody>
      </p:sp>
      <p:sp>
        <p:nvSpPr>
          <p:cNvPr id="22" name="Flowchart: Process 21"/>
          <p:cNvSpPr/>
          <p:nvPr/>
        </p:nvSpPr>
        <p:spPr bwMode="auto">
          <a:xfrm>
            <a:off x="7487498" y="5522023"/>
            <a:ext cx="3077043"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Backup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VMs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(Mount/Share after failover)</a:t>
            </a:r>
          </a:p>
        </p:txBody>
      </p:sp>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3401" y="1295401"/>
            <a:ext cx="11149013" cy="4191917"/>
          </a:xfrm>
        </p:spPr>
        <p:txBody>
          <a:bodyPr>
            <a:normAutofit lnSpcReduction="10000"/>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together</a:t>
            </a:r>
          </a:p>
          <a:p>
            <a:pPr lvl="1"/>
            <a:r>
              <a:rPr lang="en-US" sz="1400" spc="-51" dirty="0"/>
              <a:t>Efficient querying and cache locality</a:t>
            </a:r>
          </a:p>
          <a:p>
            <a:pPr lvl="1"/>
            <a:r>
              <a:rPr lang="en-US" sz="1400" spc="-51" dirty="0"/>
              <a:t>Endeavour to include partition key in all 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a:t>tps</a:t>
            </a:r>
            <a:r>
              <a:rPr lang="en-US" spc="-51" dirty="0"/>
              <a:t>/account</a:t>
            </a:r>
          </a:p>
          <a:p>
            <a:pPr lvl="1"/>
            <a:r>
              <a:rPr lang="en-US" spc="-51" smtClean="0"/>
              <a:t>Microsoft Azure </a:t>
            </a:r>
            <a:r>
              <a:rPr lang="en-US" spc="-51" dirty="0"/>
              <a:t>monitors the usage patterns of partitions</a:t>
            </a:r>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92801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p:nvPr>
        </p:nvSpPr>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Tree>
    <p:custDataLst>
      <p:tags r:id="rId1"/>
    </p:custDataLst>
    <p:extLst>
      <p:ext uri="{BB962C8B-B14F-4D97-AF65-F5344CB8AC3E}">
        <p14:creationId xmlns:p14="http://schemas.microsoft.com/office/powerpoint/2010/main" val="428126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err="1" smtClean="0"/>
              <a:t>StorSimple</a:t>
            </a:r>
            <a:endParaRPr lang="en-US" sz="11500" dirty="0"/>
          </a:p>
        </p:txBody>
      </p:sp>
      <p:pic>
        <p:nvPicPr>
          <p:cNvPr id="5" name="Picture 4"/>
          <p:cNvPicPr>
            <a:picLocks noChangeAspect="1"/>
          </p:cNvPicPr>
          <p:nvPr/>
        </p:nvPicPr>
        <p:blipFill>
          <a:blip r:embed="rId2"/>
          <a:stretch>
            <a:fillRect/>
          </a:stretch>
        </p:blipFill>
        <p:spPr>
          <a:xfrm>
            <a:off x="5475083" y="500212"/>
            <a:ext cx="1216971" cy="1073755"/>
          </a:xfrm>
          <a:prstGeom prst="rect">
            <a:avLst/>
          </a:prstGeom>
        </p:spPr>
      </p:pic>
    </p:spTree>
    <p:extLst>
      <p:ext uri="{BB962C8B-B14F-4D97-AF65-F5344CB8AC3E}">
        <p14:creationId xmlns:p14="http://schemas.microsoft.com/office/powerpoint/2010/main" val="15763614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19564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850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631908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spTree>
    <p:extLst>
      <p:ext uri="{BB962C8B-B14F-4D97-AF65-F5344CB8AC3E}">
        <p14:creationId xmlns:p14="http://schemas.microsoft.com/office/powerpoint/2010/main" val="37096999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4"/>
            <a:ext cx="11651870" cy="3644854"/>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p:nvPr>
        </p:nvSpPr>
        <p:spPr/>
        <p:txBody>
          <a:bodyPr/>
          <a:lstStyle/>
          <a:p>
            <a:r>
              <a:rPr lang="en-US" dirty="0" smtClean="0"/>
              <a:t>Azure Files - File REST APIs</a:t>
            </a:r>
            <a:endParaRPr lang="en-US" dirty="0"/>
          </a:p>
        </p:txBody>
      </p:sp>
    </p:spTree>
    <p:extLst>
      <p:ext uri="{BB962C8B-B14F-4D97-AF65-F5344CB8AC3E}">
        <p14:creationId xmlns:p14="http://schemas.microsoft.com/office/powerpoint/2010/main" val="74649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5570</TotalTime>
  <Words>5449</Words>
  <Application>Microsoft Office PowerPoint</Application>
  <PresentationFormat>Widescreen</PresentationFormat>
  <Paragraphs>1068</Paragraphs>
  <Slides>57</Slides>
  <Notes>33</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メイリオ</vt:lpstr>
      <vt:lpstr>Arial</vt:lpstr>
      <vt:lpstr>Calibri</vt:lpstr>
      <vt:lpstr>Consolas</vt:lpstr>
      <vt:lpstr>Segoe UI</vt:lpstr>
      <vt:lpstr>Segoe UI Light</vt:lpstr>
      <vt:lpstr>Segoe UI Symbol</vt:lpstr>
      <vt:lpstr>Times New Roman</vt:lpstr>
      <vt:lpstr>Azure Medium</vt:lpstr>
      <vt:lpstr>Azure Data Storage</vt:lpstr>
      <vt:lpstr>Agenda</vt:lpstr>
      <vt:lpstr>Microsoft Azure Storage Files</vt:lpstr>
      <vt:lpstr>Azure Files – Customer Quotes</vt:lpstr>
      <vt:lpstr>Sharing Files – The old way</vt:lpstr>
      <vt:lpstr>Azure Files</vt:lpstr>
      <vt:lpstr>Azure Files - Scenarios</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Azure Files: Getting Started</vt:lpstr>
      <vt:lpstr>Demo: Azure Files – Part 2</vt:lpstr>
      <vt:lpstr>Website Served From Azure File Share</vt:lpstr>
      <vt:lpstr>Azure Files</vt:lpstr>
      <vt:lpstr>PowerPoint Presentation</vt:lpstr>
      <vt:lpstr>Microsoft Azure Storage Blob</vt:lpstr>
      <vt:lpstr>Blob Storage Concepts</vt:lpstr>
      <vt:lpstr>Blob Details</vt:lpstr>
      <vt:lpstr>Blob Details</vt:lpstr>
      <vt:lpstr>Blob Details</vt:lpstr>
      <vt:lpstr>Blob Containers</vt:lpstr>
      <vt:lpstr>Enumerating Blobs</vt:lpstr>
      <vt:lpstr>Pagination</vt:lpstr>
      <vt:lpstr>Tour of the Blob Service</vt:lpstr>
      <vt:lpstr>Two Types of Blobs Under the Hood</vt:lpstr>
      <vt:lpstr>Uploading a Block Blob</vt:lpstr>
      <vt:lpstr>Page Blob – Random Read/Write</vt:lpstr>
      <vt:lpstr>Shared Access Signatures</vt:lpstr>
      <vt:lpstr>Ad Hoc Signatures</vt:lpstr>
      <vt:lpstr>Policy Based Signatures</vt:lpstr>
      <vt:lpstr>Microsoft Azure Storage Queue</vt:lpstr>
      <vt:lpstr>Components</vt:lpstr>
      <vt:lpstr>URL Format</vt:lpstr>
      <vt:lpstr>Queue Considerations</vt:lpstr>
      <vt:lpstr>Queue</vt:lpstr>
      <vt:lpstr>Why use Queue?</vt:lpstr>
      <vt:lpstr>Microsoft Azure Storage Table</vt:lpstr>
      <vt:lpstr>Azure Storage Architecture</vt:lpstr>
      <vt:lpstr>Table Storage Concepts </vt:lpstr>
      <vt:lpstr>Table Details</vt:lpstr>
      <vt:lpstr>Entity Properties</vt:lpstr>
      <vt:lpstr>No Fixed Schema</vt:lpstr>
      <vt:lpstr>Querying</vt:lpstr>
      <vt:lpstr>Purpose of the PartitionKey</vt:lpstr>
      <vt:lpstr>Partitions and Partition Ranges</vt:lpstr>
      <vt:lpstr>Microsoft Azure StorSimple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343</cp:revision>
  <cp:lastPrinted>2014-03-26T17:46:13Z</cp:lastPrinted>
  <dcterms:created xsi:type="dcterms:W3CDTF">2014-03-19T23:21:38Z</dcterms:created>
  <dcterms:modified xsi:type="dcterms:W3CDTF">2014-12-03T14:45:40Z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