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0.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11.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12.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13.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14.xml" ContentType="application/vnd.openxmlformats-officedocument.presentationml.notesSlide+xml"/>
  <Override PartName="/ppt/tags/tag30.xml" ContentType="application/vnd.openxmlformats-officedocument.presentationml.tags+xml"/>
  <Override PartName="/ppt/notesSlides/notesSlide15.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7"/>
  </p:notesMasterIdLst>
  <p:sldIdLst>
    <p:sldId id="256" r:id="rId5"/>
    <p:sldId id="525" r:id="rId6"/>
    <p:sldId id="516" r:id="rId7"/>
    <p:sldId id="522" r:id="rId8"/>
    <p:sldId id="550" r:id="rId9"/>
    <p:sldId id="524" r:id="rId10"/>
    <p:sldId id="551" r:id="rId11"/>
    <p:sldId id="527" r:id="rId12"/>
    <p:sldId id="526" r:id="rId13"/>
    <p:sldId id="528" r:id="rId14"/>
    <p:sldId id="529" r:id="rId15"/>
    <p:sldId id="530" r:id="rId16"/>
    <p:sldId id="531" r:id="rId17"/>
    <p:sldId id="547" r:id="rId18"/>
    <p:sldId id="548" r:id="rId19"/>
    <p:sldId id="545" r:id="rId20"/>
    <p:sldId id="546" r:id="rId21"/>
    <p:sldId id="544" r:id="rId22"/>
    <p:sldId id="549" r:id="rId23"/>
    <p:sldId id="521" r:id="rId24"/>
    <p:sldId id="495" r:id="rId25"/>
    <p:sldId id="454" r:id="rId26"/>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nah Sterling" initials="JS" lastIdx="1" clrIdx="0">
    <p:extLst>
      <p:ext uri="{19B8F6BF-5375-455C-9EA6-DF929625EA0E}">
        <p15:presenceInfo xmlns:p15="http://schemas.microsoft.com/office/powerpoint/2012/main" userId="S-1-5-21-2127521184-1604012920-1887927527-743303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2456"/>
    <a:srgbClr val="CCFF66"/>
    <a:srgbClr val="19396C"/>
    <a:srgbClr val="081C23"/>
    <a:srgbClr val="F15A29"/>
    <a:srgbClr val="92D050"/>
    <a:srgbClr val="AC75D5"/>
    <a:srgbClr val="7F498F"/>
    <a:srgbClr val="D5B8EA"/>
    <a:srgbClr val="0075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801" autoAdjust="0"/>
    <p:restoredTop sz="91872" autoAdjust="0"/>
  </p:normalViewPr>
  <p:slideViewPr>
    <p:cSldViewPr snapToGrid="0">
      <p:cViewPr varScale="1">
        <p:scale>
          <a:sx n="114" d="100"/>
          <a:sy n="114" d="100"/>
        </p:scale>
        <p:origin x="138" y="276"/>
      </p:cViewPr>
      <p:guideLst/>
    </p:cSldViewPr>
  </p:slideViewPr>
  <p:notesTextViewPr>
    <p:cViewPr>
      <p:scale>
        <a:sx n="3" d="2"/>
        <a:sy n="3" d="2"/>
      </p:scale>
      <p:origin x="0" y="0"/>
    </p:cViewPr>
  </p:notesTextViewPr>
  <p:sorterViewPr>
    <p:cViewPr>
      <p:scale>
        <a:sx n="61" d="100"/>
        <a:sy n="61" d="100"/>
      </p:scale>
      <p:origin x="0" y="-5741"/>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9EB326D8-4C38-4835-91AB-B79CDC0B07B3}" type="datetimeFigureOut">
              <a:rPr lang="en-US" smtClean="0"/>
              <a:t>7/21/2014</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2C52CFDC-D2D5-4B9F-BA75-89F771E01AEB}" type="slidenum">
              <a:rPr lang="en-US" smtClean="0"/>
              <a:t>‹#›</a:t>
            </a:fld>
            <a:endParaRPr lang="en-US"/>
          </a:p>
        </p:txBody>
      </p:sp>
    </p:spTree>
    <p:extLst>
      <p:ext uri="{BB962C8B-B14F-4D97-AF65-F5344CB8AC3E}">
        <p14:creationId xmlns:p14="http://schemas.microsoft.com/office/powerpoint/2010/main" val="3282107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a:t>
            </a:fld>
            <a:endParaRPr lang="en-US"/>
          </a:p>
        </p:txBody>
      </p:sp>
    </p:spTree>
    <p:extLst>
      <p:ext uri="{BB962C8B-B14F-4D97-AF65-F5344CB8AC3E}">
        <p14:creationId xmlns:p14="http://schemas.microsoft.com/office/powerpoint/2010/main" val="13981252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VM is separated</a:t>
            </a:r>
            <a:r>
              <a:rPr lang="en-US" baseline="0" dirty="0" smtClean="0"/>
              <a:t> out as </a:t>
            </a:r>
            <a:r>
              <a:rPr lang="en-US" baseline="0" dirty="0" err="1" smtClean="0"/>
              <a:t>IaaS</a:t>
            </a:r>
            <a:r>
              <a:rPr lang="en-US" baseline="0" smtClean="0"/>
              <a:t> offering.</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10</a:t>
            </a:fld>
            <a:endParaRPr lang="en-US" dirty="0"/>
          </a:p>
        </p:txBody>
      </p:sp>
    </p:spTree>
    <p:extLst>
      <p:ext uri="{BB962C8B-B14F-4D97-AF65-F5344CB8AC3E}">
        <p14:creationId xmlns:p14="http://schemas.microsoft.com/office/powerpoint/2010/main" val="39557787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a:t>
            </a:r>
            <a:r>
              <a:rPr lang="en-US" b="1" baseline="0" dirty="0" smtClean="0"/>
              <a:t> Objective</a:t>
            </a:r>
          </a:p>
          <a:p>
            <a:r>
              <a:rPr lang="en-US" b="0" baseline="0" dirty="0" smtClean="0"/>
              <a:t>Understand how a Web Role extends the standard worker role</a:t>
            </a:r>
          </a:p>
          <a:p>
            <a:endParaRPr lang="en-US" b="1" baseline="0" dirty="0" smtClean="0"/>
          </a:p>
          <a:p>
            <a:r>
              <a:rPr lang="en-US" b="1" baseline="0" dirty="0" smtClean="0"/>
              <a:t>Speaker Notes</a:t>
            </a:r>
          </a:p>
          <a:p>
            <a:endParaRPr lang="en-US" b="1" baseline="0" dirty="0" smtClean="0"/>
          </a:p>
          <a:p>
            <a:r>
              <a:rPr lang="en-US" b="0" baseline="0" dirty="0" smtClean="0"/>
              <a:t>A web role takes all the capabilities and semantics of a worker role and adds the IIS Hostable Web Core</a:t>
            </a:r>
          </a:p>
          <a:p>
            <a:r>
              <a:rPr lang="en-US" dirty="0" smtClean="0"/>
              <a:t>Web Roles run ASP.NET websites- they do this by using the IIS hostage web core.</a:t>
            </a:r>
          </a:p>
          <a:p>
            <a:r>
              <a:rPr lang="en-US" dirty="0" smtClean="0"/>
              <a:t> pretty much anything that will work in</a:t>
            </a:r>
            <a:r>
              <a:rPr lang="en-US" baseline="0" dirty="0" smtClean="0"/>
              <a:t> a standard IIS ASP.NET Web Site should work in Windows Azure. At MIX09, we additionally added support for IIS7’s FastCGI capability. As a note, any files that are part of a asp.net project on windows azure are READ ONLY! If you need to be able to change the contents of files:</a:t>
            </a:r>
          </a:p>
          <a:p>
            <a:endParaRPr lang="en-US" baseline="0" dirty="0" smtClean="0"/>
          </a:p>
          <a:p>
            <a:pPr marL="228600" indent="-228600">
              <a:buAutoNum type="arabicPeriod"/>
            </a:pPr>
            <a:r>
              <a:rPr lang="en-US" baseline="0" dirty="0" smtClean="0"/>
              <a:t>User Blob Storage</a:t>
            </a:r>
          </a:p>
          <a:p>
            <a:pPr marL="228600" indent="-228600">
              <a:buAutoNum type="arabicPeriod"/>
            </a:pPr>
            <a:r>
              <a:rPr lang="en-US" baseline="0" dirty="0" smtClean="0"/>
              <a:t>If its configuration, use the service model files – which can be changed at runtime.</a:t>
            </a:r>
          </a:p>
          <a:p>
            <a:pPr marL="228600" indent="-228600">
              <a:buAutoNum type="arabicPeriod"/>
            </a:pPr>
            <a:endParaRPr lang="en-US" baseline="0" dirty="0" smtClean="0"/>
          </a:p>
          <a:p>
            <a:pPr marL="228600" indent="-228600">
              <a:buNone/>
            </a:pPr>
            <a:r>
              <a:rPr lang="en-US" baseline="0" dirty="0" smtClean="0"/>
              <a:t>Inbound protocols are http(s) – outbound protocols are any TCP connection but NOT UDP.</a:t>
            </a:r>
          </a:p>
          <a:p>
            <a:pPr marL="228600" indent="-228600">
              <a:buNone/>
            </a:pPr>
            <a:endParaRPr lang="en-US" dirty="0" smtClean="0"/>
          </a:p>
          <a:p>
            <a:pPr marL="228600" indent="-228600">
              <a:buNone/>
            </a:pPr>
            <a:r>
              <a:rPr lang="en-US" b="1" dirty="0" smtClean="0"/>
              <a:t>Notes</a:t>
            </a:r>
          </a:p>
          <a:p>
            <a:pPr marL="228600" indent="-228600">
              <a:buNone/>
            </a:pPr>
            <a:r>
              <a:rPr lang="en-US" b="0" dirty="0" smtClean="0"/>
              <a:t>http://msdn.microsoft.com/en-us/library/dd179341.aspx</a:t>
            </a:r>
          </a:p>
          <a:p>
            <a:pPr marL="228600" indent="-228600">
              <a:buNone/>
            </a:pPr>
            <a:r>
              <a:rPr lang="en-US" b="0" dirty="0" smtClean="0"/>
              <a:t>http://blogs.msdn.com/b/carlosag/archive/2008/04/14/hostyourownwebserverusingiis7.aspx</a:t>
            </a:r>
          </a:p>
          <a:p>
            <a:pPr marL="228600" indent="-228600">
              <a:buNone/>
            </a:pPr>
            <a:r>
              <a:rPr lang="en-US" b="0" dirty="0" smtClean="0"/>
              <a:t>http://blogs.iis.net/ksingla/archive/2007/12/20/ins-amp-outs-of-hostable-web-core.aspx</a:t>
            </a:r>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12</a:t>
            </a:fld>
            <a:endParaRPr lang="en-US" dirty="0"/>
          </a:p>
        </p:txBody>
      </p:sp>
    </p:spTree>
    <p:extLst>
      <p:ext uri="{BB962C8B-B14F-4D97-AF65-F5344CB8AC3E}">
        <p14:creationId xmlns:p14="http://schemas.microsoft.com/office/powerpoint/2010/main" val="33404775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None/>
            </a:pPr>
            <a:r>
              <a:rPr lang="en-US" b="1" dirty="0" smtClean="0"/>
              <a:t>Slide Objective</a:t>
            </a:r>
          </a:p>
          <a:p>
            <a:pPr marL="228600" indent="-228600">
              <a:buFont typeface="Arial" pitchFamily="34" charset="0"/>
              <a:buChar char="•"/>
            </a:pPr>
            <a:r>
              <a:rPr lang="en-US" b="0" dirty="0" smtClean="0"/>
              <a:t>Understand the 3 common patterns of worker roles</a:t>
            </a:r>
          </a:p>
          <a:p>
            <a:pPr marL="228600" indent="-228600">
              <a:buFont typeface="Arial" pitchFamily="34" charset="0"/>
              <a:buChar char="•"/>
            </a:pPr>
            <a:endParaRPr lang="en-US" b="0" dirty="0" smtClean="0"/>
          </a:p>
          <a:p>
            <a:pPr marL="228600" indent="-228600">
              <a:buNone/>
            </a:pPr>
            <a:r>
              <a:rPr lang="en-US" b="1" dirty="0" smtClean="0"/>
              <a:t>Speaker Notes</a:t>
            </a:r>
          </a:p>
          <a:p>
            <a:pPr marL="228600" indent="-228600">
              <a:buNone/>
            </a:pPr>
            <a:r>
              <a:rPr lang="en-US" b="0" dirty="0" smtClean="0"/>
              <a:t>Pattern 1 – Polling</a:t>
            </a:r>
          </a:p>
          <a:p>
            <a:pPr marL="228600" indent="-228600">
              <a:buNone/>
            </a:pPr>
            <a:r>
              <a:rPr lang="en-US" b="0" dirty="0" smtClean="0"/>
              <a:t>	Worker role polls a</a:t>
            </a:r>
            <a:r>
              <a:rPr lang="en-US" b="0" baseline="0" dirty="0" smtClean="0"/>
              <a:t> Queue</a:t>
            </a:r>
          </a:p>
          <a:p>
            <a:pPr marL="228600" indent="-228600">
              <a:buNone/>
            </a:pPr>
            <a:r>
              <a:rPr lang="en-US" b="0" baseline="0" dirty="0" smtClean="0"/>
              <a:t>	Pops message</a:t>
            </a:r>
          </a:p>
          <a:p>
            <a:pPr marL="228600" indent="-228600">
              <a:buNone/>
            </a:pPr>
            <a:r>
              <a:rPr lang="en-US" b="0" baseline="0" dirty="0" smtClean="0"/>
              <a:t>	Performs work</a:t>
            </a:r>
          </a:p>
          <a:p>
            <a:pPr marL="228600" indent="-228600">
              <a:buNone/>
            </a:pPr>
            <a:r>
              <a:rPr lang="en-US" b="0" baseline="0" dirty="0" smtClean="0"/>
              <a:t>	Polls queue again</a:t>
            </a:r>
          </a:p>
          <a:p>
            <a:pPr marL="228600" indent="-228600">
              <a:buNone/>
            </a:pPr>
            <a:endParaRPr lang="en-US" b="0" baseline="0" dirty="0" smtClean="0"/>
          </a:p>
          <a:p>
            <a:pPr marL="228600" indent="-228600">
              <a:buNone/>
            </a:pPr>
            <a:r>
              <a:rPr lang="en-US" b="0" baseline="0" dirty="0" smtClean="0"/>
              <a:t>Pattern 2</a:t>
            </a:r>
          </a:p>
          <a:p>
            <a:pPr marL="228600" indent="-228600">
              <a:buNone/>
            </a:pPr>
            <a:r>
              <a:rPr lang="en-US" b="0" baseline="0" dirty="0" smtClean="0"/>
              <a:t>	Worker listens for inbound TCP request</a:t>
            </a:r>
            <a:br>
              <a:rPr lang="en-US" b="0" baseline="0" dirty="0" smtClean="0"/>
            </a:br>
            <a:r>
              <a:rPr lang="en-US" b="0" baseline="0" dirty="0" smtClean="0"/>
              <a:t>Can implement with Raw TcpListeners or use WCF or use Hosted Web Core</a:t>
            </a:r>
          </a:p>
          <a:p>
            <a:pPr marL="228600" indent="-228600">
              <a:buNone/>
            </a:pPr>
            <a:endParaRPr lang="en-US" b="0" baseline="0" dirty="0" smtClean="0"/>
          </a:p>
          <a:p>
            <a:pPr marL="228600" indent="-228600">
              <a:buNone/>
            </a:pPr>
            <a:r>
              <a:rPr lang="en-US" b="0" baseline="0" dirty="0" smtClean="0"/>
              <a:t>Pattern 3</a:t>
            </a:r>
          </a:p>
          <a:p>
            <a:pPr marL="228600" indent="-228600">
              <a:buNone/>
            </a:pPr>
            <a:r>
              <a:rPr lang="en-US" b="0" baseline="0" dirty="0" smtClean="0"/>
              <a:t>	Run a 3</a:t>
            </a:r>
            <a:r>
              <a:rPr lang="en-US" b="0" baseline="30000" dirty="0" smtClean="0"/>
              <a:t>rd</a:t>
            </a:r>
            <a:r>
              <a:rPr lang="en-US" b="0" baseline="0" dirty="0" smtClean="0"/>
              <a:t> party process</a:t>
            </a:r>
            <a:br>
              <a:rPr lang="en-US" b="0" baseline="0" dirty="0" smtClean="0"/>
            </a:br>
            <a:r>
              <a:rPr lang="en-US" b="0" baseline="0" dirty="0" smtClean="0"/>
              <a:t>When the role starts up or runs use a Process.Start() call to run a standard windows executable</a:t>
            </a:r>
          </a:p>
          <a:p>
            <a:pPr marL="228600" indent="-228600">
              <a:buNone/>
            </a:pPr>
            <a:r>
              <a:rPr lang="en-US" b="0" baseline="0" dirty="0" smtClean="0"/>
              <a:t>	E.g. Running a database server</a:t>
            </a:r>
            <a:endParaRPr lang="en-US" b="0" dirty="0" smtClean="0"/>
          </a:p>
          <a:p>
            <a:pPr marL="228600" indent="-228600">
              <a:buNone/>
            </a:pPr>
            <a:endParaRPr lang="en-US" b="1" dirty="0" smtClean="0"/>
          </a:p>
          <a:p>
            <a:pPr marL="228600" indent="-228600">
              <a:buNone/>
            </a:pPr>
            <a:r>
              <a:rPr lang="en-US" b="1" dirty="0" smtClean="0"/>
              <a:t>Notes</a:t>
            </a:r>
          </a:p>
          <a:p>
            <a:pPr marL="228600" indent="-228600">
              <a:buNone/>
            </a:pPr>
            <a:r>
              <a:rPr lang="en-US" b="0" dirty="0" smtClean="0"/>
              <a:t>http://blog.smarx.com/posts/build-your-own-web-role-running-hosted-web-core-in-windows-azure</a:t>
            </a:r>
          </a:p>
          <a:p>
            <a:pPr marL="228600" indent="-228600">
              <a:buNone/>
            </a:pPr>
            <a:r>
              <a:rPr lang="en-US" b="0" dirty="0" smtClean="0"/>
              <a:t>http://blog.smarx.com/posts/making-songs-swing-with-windows-azure-python-and-the-echo-nest-api </a:t>
            </a:r>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13</a:t>
            </a:fld>
            <a:endParaRPr lang="en-US" dirty="0"/>
          </a:p>
        </p:txBody>
      </p:sp>
    </p:spTree>
    <p:extLst>
      <p:ext uri="{BB962C8B-B14F-4D97-AF65-F5344CB8AC3E}">
        <p14:creationId xmlns:p14="http://schemas.microsoft.com/office/powerpoint/2010/main" val="35737096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pPr marL="171450" indent="-171450">
              <a:buFont typeface="Arial" pitchFamily="34" charset="0"/>
              <a:buChar char="•"/>
            </a:pPr>
            <a:r>
              <a:rPr lang="en-US" b="0" dirty="0" smtClean="0"/>
              <a:t>Understand the role programming model in overview</a:t>
            </a:r>
          </a:p>
          <a:p>
            <a:r>
              <a:rPr lang="en-US" b="1" dirty="0" smtClean="0"/>
              <a:t>Speaker</a:t>
            </a:r>
            <a:r>
              <a:rPr lang="en-US" b="1" baseline="0" dirty="0" smtClean="0"/>
              <a:t> Notes</a:t>
            </a:r>
          </a:p>
          <a:p>
            <a:r>
              <a:rPr lang="en-US" dirty="0" smtClean="0"/>
              <a:t>A role is similar to a windows service. It gets started</a:t>
            </a:r>
            <a:r>
              <a:rPr lang="en-US" baseline="0" dirty="0" smtClean="0"/>
              <a:t> once deployed, and will get stopped when required.</a:t>
            </a:r>
          </a:p>
          <a:p>
            <a:endParaRPr lang="en-US" baseline="0" dirty="0" smtClean="0"/>
          </a:p>
          <a:p>
            <a:r>
              <a:rPr lang="en-US" baseline="0" dirty="0" smtClean="0"/>
              <a:t>It could get stopped because </a:t>
            </a:r>
          </a:p>
          <a:p>
            <a:pPr>
              <a:buFont typeface="Arial" charset="0"/>
              <a:buChar char="•"/>
            </a:pPr>
            <a:r>
              <a:rPr lang="en-US" baseline="0" dirty="0" smtClean="0"/>
              <a:t>we are re-deploying you to a different server</a:t>
            </a:r>
          </a:p>
          <a:p>
            <a:pPr>
              <a:buFont typeface="Arial" charset="0"/>
              <a:buChar char="•"/>
            </a:pPr>
            <a:r>
              <a:rPr lang="en-US" baseline="0" dirty="0" smtClean="0"/>
              <a:t>You actioned the stop from the web-portal</a:t>
            </a:r>
          </a:p>
          <a:p>
            <a:pPr>
              <a:buFont typeface="Arial" charset="0"/>
              <a:buChar char="•"/>
            </a:pPr>
            <a:endParaRPr lang="en-US" baseline="0" dirty="0" smtClean="0"/>
          </a:p>
          <a:p>
            <a:pPr>
              <a:buFont typeface="Arial" charset="0"/>
              <a:buNone/>
            </a:pPr>
            <a:r>
              <a:rPr lang="en-US" dirty="0" smtClean="0"/>
              <a:t>It’s up to you to keep</a:t>
            </a:r>
            <a:r>
              <a:rPr lang="en-US" baseline="0" dirty="0" smtClean="0"/>
              <a:t> running and NEVER return from Start() unless you have been told to stop. Note: you do not need to handle the stop – you can simply “fail”</a:t>
            </a:r>
            <a:endParaRPr lang="en-US" dirty="0" smtClean="0"/>
          </a:p>
          <a:p>
            <a:endParaRPr lang="en-US" b="1" baseline="0" dirty="0" smtClean="0"/>
          </a:p>
          <a:p>
            <a:r>
              <a:rPr lang="en-US" b="1" baseline="0" dirty="0" smtClean="0"/>
              <a:t>Notes</a:t>
            </a:r>
          </a:p>
          <a:p>
            <a:r>
              <a:rPr lang="en-US" b="0" baseline="0" dirty="0" smtClean="0"/>
              <a:t>http://msdn.microsoft.com/en-us/library/ee848065.aspx</a:t>
            </a:r>
          </a:p>
          <a:p>
            <a:r>
              <a:rPr lang="en-US" b="0" baseline="0" dirty="0" smtClean="0"/>
              <a:t>http://blogs.msdn.com/b/jnak/archive/2010/02/11/windows-azure-roleentrypoint-method-call-order.aspx</a:t>
            </a:r>
            <a:r>
              <a:rPr lang="en-US" b="1" baseline="0" dirty="0" smtClean="0"/>
              <a:t>es</a:t>
            </a:r>
            <a:endParaRPr lang="en-US" b="1"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14</a:t>
            </a:fld>
            <a:endParaRPr lang="en-US" dirty="0"/>
          </a:p>
        </p:txBody>
      </p:sp>
    </p:spTree>
    <p:extLst>
      <p:ext uri="{BB962C8B-B14F-4D97-AF65-F5344CB8AC3E}">
        <p14:creationId xmlns:p14="http://schemas.microsoft.com/office/powerpoint/2010/main" val="36944049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b="1" dirty="0" smtClean="0"/>
              <a:t>Slide Objective</a:t>
            </a:r>
          </a:p>
          <a:p>
            <a:pPr marL="171450" indent="-171450">
              <a:buFont typeface="Arial" pitchFamily="34" charset="0"/>
              <a:buChar char="•"/>
            </a:pPr>
            <a:r>
              <a:rPr lang="en-US" b="0" dirty="0" smtClean="0"/>
              <a:t>Understand the lifecycle of a Windows Azure role</a:t>
            </a:r>
          </a:p>
          <a:p>
            <a:pPr marL="171450" indent="-171450">
              <a:buFont typeface="Arial" pitchFamily="34" charset="0"/>
              <a:buChar char="•"/>
            </a:pPr>
            <a:r>
              <a:rPr lang="en-US" b="0" dirty="0" smtClean="0"/>
              <a:t>Understand the</a:t>
            </a:r>
            <a:r>
              <a:rPr lang="en-US" b="0" baseline="0" dirty="0" smtClean="0"/>
              <a:t> methods that can be overridden in RoleEntryPoint</a:t>
            </a:r>
          </a:p>
          <a:p>
            <a:pPr marL="171450" indent="-171450">
              <a:buFont typeface="Arial" pitchFamily="34" charset="0"/>
              <a:buChar char="•"/>
            </a:pPr>
            <a:r>
              <a:rPr lang="en-US" b="0" baseline="0" dirty="0" smtClean="0"/>
              <a:t>Understand the events that are raised by role instances when their status is changing</a:t>
            </a:r>
          </a:p>
          <a:p>
            <a:pPr marL="171450" indent="-171450">
              <a:buFont typeface="Arial" pitchFamily="34" charset="0"/>
              <a:buChar char="•"/>
            </a:pPr>
            <a:endParaRPr lang="en-US" b="0" dirty="0" smtClean="0"/>
          </a:p>
          <a:p>
            <a:r>
              <a:rPr lang="en-US" b="1" dirty="0" smtClean="0"/>
              <a:t>Speaker Notes</a:t>
            </a:r>
          </a:p>
          <a:p>
            <a:pPr marL="171450" indent="-171450">
              <a:buFont typeface="Arial" pitchFamily="34" charset="0"/>
              <a:buChar char="•"/>
            </a:pPr>
            <a:r>
              <a:rPr lang="en-US" b="0" dirty="0" smtClean="0"/>
              <a:t>Roles will typically extend RoleEntryPoint</a:t>
            </a:r>
          </a:p>
          <a:p>
            <a:pPr marL="171450" indent="-171450">
              <a:buFont typeface="Arial" pitchFamily="34" charset="0"/>
              <a:buChar char="•"/>
            </a:pPr>
            <a:r>
              <a:rPr lang="en-US" b="0" dirty="0" smtClean="0"/>
              <a:t>The fabric calls RoleEntryPoint methods as it starts and stops a role</a:t>
            </a:r>
          </a:p>
          <a:p>
            <a:pPr marL="384431" lvl="1" indent="-171450">
              <a:buFont typeface="Arial" pitchFamily="34" charset="0"/>
              <a:buChar char="•"/>
            </a:pPr>
            <a:r>
              <a:rPr lang="en-NZ" dirty="0" smtClean="0"/>
              <a:t>WaWorkerHost process is started.</a:t>
            </a:r>
          </a:p>
          <a:p>
            <a:pPr marL="384431" lvl="1" indent="-171450">
              <a:buFont typeface="Arial" pitchFamily="34" charset="0"/>
              <a:buChar char="•"/>
            </a:pPr>
            <a:r>
              <a:rPr lang="en-NZ" dirty="0" smtClean="0"/>
              <a:t>Worker Role assembly is loaded and surfed for a class that derives from RoleEntryPoint. This class is instantiated. </a:t>
            </a:r>
          </a:p>
          <a:p>
            <a:pPr marL="384431" lvl="1" indent="-171450">
              <a:buFont typeface="Arial" pitchFamily="34" charset="0"/>
              <a:buChar char="•"/>
            </a:pPr>
            <a:r>
              <a:rPr lang="en-NZ" dirty="0" smtClean="0"/>
              <a:t>RoleEntryPoint.OnStart() is called. </a:t>
            </a:r>
          </a:p>
          <a:p>
            <a:pPr marL="384431" lvl="1" indent="-171450">
              <a:buFont typeface="Arial" pitchFamily="34" charset="0"/>
              <a:buChar char="•"/>
            </a:pPr>
            <a:r>
              <a:rPr lang="en-NZ" dirty="0" smtClean="0"/>
              <a:t>RoleEntryPoint.Run() is called. </a:t>
            </a:r>
          </a:p>
          <a:p>
            <a:pPr marL="384431" lvl="1" indent="-171450">
              <a:buFont typeface="Arial" pitchFamily="34" charset="0"/>
              <a:buChar char="•"/>
            </a:pPr>
            <a:r>
              <a:rPr lang="en-NZ" dirty="0" smtClean="0"/>
              <a:t>If the RoleEntryPoint.Run() method exits, the RoleEntryPoint.OnStop() method is called . </a:t>
            </a:r>
          </a:p>
          <a:p>
            <a:pPr marL="384431" lvl="1" indent="-171450">
              <a:buFont typeface="Arial" pitchFamily="34" charset="0"/>
              <a:buChar char="•"/>
            </a:pPr>
            <a:r>
              <a:rPr lang="en-NZ" dirty="0" smtClean="0"/>
              <a:t>WaWorkerHost process is stopped. The role will recycle and startup again.</a:t>
            </a:r>
          </a:p>
          <a:p>
            <a:endParaRPr lang="en-US" b="0" dirty="0" smtClean="0"/>
          </a:p>
          <a:p>
            <a:r>
              <a:rPr lang="en-NZ" b="0" dirty="0" smtClean="0"/>
              <a:t>As a role changes state</a:t>
            </a:r>
            <a:r>
              <a:rPr lang="en-NZ" b="0" baseline="0" dirty="0" smtClean="0"/>
              <a:t> it will raise the StatusCheck event.</a:t>
            </a:r>
          </a:p>
          <a:p>
            <a:r>
              <a:rPr lang="en-NZ" b="0" baseline="0" dirty="0" smtClean="0"/>
              <a:t>A status of Busy will mean the load balancer will not route requests to the instance.</a:t>
            </a:r>
            <a:endParaRPr lang="en-US" b="0" dirty="0" smtClean="0"/>
          </a:p>
          <a:p>
            <a:endParaRPr lang="en-US" b="1" dirty="0" smtClean="0"/>
          </a:p>
          <a:p>
            <a:r>
              <a:rPr lang="en-US" b="1" dirty="0" smtClean="0"/>
              <a:t>Note</a:t>
            </a:r>
          </a:p>
          <a:p>
            <a:r>
              <a:rPr lang="en-US" b="0" dirty="0" smtClean="0"/>
              <a:t>http://blogs.msdn.com/b/jnak/archive/2010/02/11/windows-azure-roleentrypoint-method-call-order.aspx</a:t>
            </a:r>
          </a:p>
          <a:p>
            <a:r>
              <a:rPr lang="en-US" b="0" dirty="0" smtClean="0"/>
              <a:t>http://msdn.microsoft.com/en-us/library/ee848065.aspx</a:t>
            </a:r>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15</a:t>
            </a:fld>
            <a:endParaRPr lang="en-US" dirty="0"/>
          </a:p>
        </p:txBody>
      </p:sp>
    </p:spTree>
    <p:extLst>
      <p:ext uri="{BB962C8B-B14F-4D97-AF65-F5344CB8AC3E}">
        <p14:creationId xmlns:p14="http://schemas.microsoft.com/office/powerpoint/2010/main" val="2849878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the difference between Roles and Instances</a:t>
            </a:r>
          </a:p>
          <a:p>
            <a:endParaRPr lang="en-US" dirty="0" smtClean="0"/>
          </a:p>
          <a:p>
            <a:r>
              <a:rPr lang="en-US" b="1" dirty="0" smtClean="0"/>
              <a:t>Speaker Notes</a:t>
            </a:r>
          </a:p>
          <a:p>
            <a:pPr marL="171450" indent="-171450">
              <a:buFont typeface="Arial" pitchFamily="34" charset="0"/>
              <a:buChar char="•"/>
            </a:pPr>
            <a:r>
              <a:rPr lang="en-US" baseline="0" dirty="0" smtClean="0"/>
              <a:t>The Service model defines the shape of a service- </a:t>
            </a:r>
          </a:p>
          <a:p>
            <a:pPr marL="384431" lvl="1" indent="-171450">
              <a:buFont typeface="Arial" pitchFamily="34" charset="0"/>
              <a:buChar char="•"/>
            </a:pPr>
            <a:r>
              <a:rPr lang="en-US" baseline="0" dirty="0" smtClean="0"/>
              <a:t>the Roles it will have</a:t>
            </a:r>
          </a:p>
          <a:p>
            <a:pPr marL="384431" lvl="1" indent="-171450">
              <a:buFont typeface="Arial" pitchFamily="34" charset="0"/>
              <a:buChar char="•"/>
            </a:pPr>
            <a:r>
              <a:rPr lang="en-US" baseline="0" dirty="0" smtClean="0"/>
              <a:t>endpoints it will listen on</a:t>
            </a:r>
          </a:p>
          <a:p>
            <a:pPr marL="384431" lvl="1" indent="-171450">
              <a:buFont typeface="Arial" pitchFamily="34" charset="0"/>
              <a:buChar char="•"/>
            </a:pPr>
            <a:r>
              <a:rPr lang="en-US" baseline="0" dirty="0" smtClean="0"/>
              <a:t>Types of VMs that will be run</a:t>
            </a:r>
          </a:p>
          <a:p>
            <a:pPr marL="384431" lvl="1" indent="-171450">
              <a:buFont typeface="Arial" pitchFamily="34" charset="0"/>
              <a:buChar char="•"/>
            </a:pPr>
            <a:endParaRPr lang="en-US" baseline="0" dirty="0" smtClean="0"/>
          </a:p>
          <a:p>
            <a:pPr marL="171450" lvl="0" indent="-171450">
              <a:buFont typeface="Arial" pitchFamily="34" charset="0"/>
              <a:buChar char="•"/>
            </a:pPr>
            <a:r>
              <a:rPr lang="en-US" baseline="0" dirty="0" smtClean="0"/>
              <a:t>At runtime each Role will run at a given scale</a:t>
            </a:r>
          </a:p>
          <a:p>
            <a:pPr marL="384431" lvl="1" indent="-171450">
              <a:buFont typeface="Arial" pitchFamily="34" charset="0"/>
              <a:buChar char="•"/>
            </a:pPr>
            <a:r>
              <a:rPr lang="en-US" baseline="0" dirty="0" smtClean="0"/>
              <a:t>Specifically each role will be deployed onto and executed on one or more VMs</a:t>
            </a:r>
          </a:p>
          <a:p>
            <a:pPr marL="384431" lvl="1" indent="-171450">
              <a:buFont typeface="Arial" pitchFamily="34" charset="0"/>
              <a:buChar char="•"/>
            </a:pPr>
            <a:r>
              <a:rPr lang="en-US" baseline="0" dirty="0" smtClean="0"/>
              <a:t>A VM runs a single role</a:t>
            </a:r>
          </a:p>
          <a:p>
            <a:endParaRPr lang="en-US" baseline="0" dirty="0" smtClean="0"/>
          </a:p>
          <a:p>
            <a:r>
              <a:rPr lang="en-US" b="1" baseline="0" dirty="0" smtClean="0"/>
              <a:t>Notes</a:t>
            </a:r>
          </a:p>
          <a:p>
            <a:r>
              <a:rPr lang="en-US" b="0" baseline="0" dirty="0" smtClean="0"/>
              <a:t>Notes on the various security roles involved in running a Windows Azure account</a:t>
            </a:r>
          </a:p>
          <a:p>
            <a:r>
              <a:rPr lang="en-NZ" dirty="0" smtClean="0"/>
              <a:t>http://blog.toddysm.com/2010/01/subscription-and-service-administration-in-windows-azure.html </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16</a:t>
            </a:fld>
            <a:endParaRPr lang="en-US" dirty="0"/>
          </a:p>
        </p:txBody>
      </p:sp>
    </p:spTree>
    <p:extLst>
      <p:ext uri="{BB962C8B-B14F-4D97-AF65-F5344CB8AC3E}">
        <p14:creationId xmlns:p14="http://schemas.microsoft.com/office/powerpoint/2010/main" val="25558382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17</a:t>
            </a:fld>
            <a:endParaRPr lang="en-US" dirty="0"/>
          </a:p>
        </p:txBody>
      </p:sp>
    </p:spTree>
    <p:extLst>
      <p:ext uri="{BB962C8B-B14F-4D97-AF65-F5344CB8AC3E}">
        <p14:creationId xmlns:p14="http://schemas.microsoft.com/office/powerpoint/2010/main" val="1005720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Getting Started</a:t>
            </a:r>
          </a:p>
          <a:p>
            <a:pPr marL="171450" indent="-171450">
              <a:buFontTx/>
              <a:buChar char="•"/>
            </a:pPr>
            <a:r>
              <a:rPr lang="en-US" dirty="0" smtClean="0"/>
              <a:t>Go</a:t>
            </a:r>
            <a:r>
              <a:rPr lang="en-US" baseline="0" dirty="0" smtClean="0"/>
              <a:t> to the portal</a:t>
            </a:r>
          </a:p>
          <a:p>
            <a:pPr marL="171450" indent="-171450">
              <a:buFontTx/>
              <a:buChar char="•"/>
            </a:pPr>
            <a:r>
              <a:rPr lang="en-US" baseline="0" dirty="0" smtClean="0"/>
              <a:t>Create a new mobile service (Node backend works with most of deck)</a:t>
            </a:r>
          </a:p>
          <a:p>
            <a:pPr marL="171450" indent="-171450">
              <a:buFontTx/>
              <a:buChar char="•"/>
            </a:pPr>
            <a:r>
              <a:rPr lang="en-US" baseline="0" dirty="0" smtClean="0"/>
              <a:t>Walk through Getting started screen</a:t>
            </a:r>
          </a:p>
          <a:p>
            <a:pPr marL="171450" indent="-171450">
              <a:buFontTx/>
              <a:buChar char="•"/>
            </a:pPr>
            <a:r>
              <a:rPr lang="en-US" baseline="0" dirty="0" smtClean="0"/>
              <a:t>Choose platform</a:t>
            </a:r>
          </a:p>
          <a:p>
            <a:pPr marL="171450" indent="-171450">
              <a:buFontTx/>
              <a:buChar char="•"/>
            </a:pPr>
            <a:r>
              <a:rPr lang="en-US" baseline="0" dirty="0" smtClean="0"/>
              <a:t>Download quick start</a:t>
            </a:r>
          </a:p>
          <a:p>
            <a:pPr marL="171450" indent="-171450">
              <a:buFontTx/>
              <a:buChar char="•"/>
            </a:pPr>
            <a:r>
              <a:rPr lang="en-US" baseline="0" dirty="0" smtClean="0"/>
              <a:t>Run quick start</a:t>
            </a:r>
          </a:p>
          <a:p>
            <a:pPr marL="171450" indent="-171450">
              <a:buFontTx/>
              <a:buChar char="•"/>
            </a:pPr>
            <a:r>
              <a:rPr lang="en-US" baseline="0" dirty="0" smtClean="0"/>
              <a:t>Save and update data</a:t>
            </a:r>
          </a:p>
          <a:p>
            <a:pPr marL="171450" indent="-171450">
              <a:buFontTx/>
              <a:buChar char="•"/>
            </a:pPr>
            <a:r>
              <a:rPr lang="en-US" baseline="0" dirty="0" smtClean="0"/>
              <a:t>Show data in portal (Node)</a:t>
            </a:r>
          </a:p>
          <a:p>
            <a:pPr marL="171450" indent="-171450">
              <a:buFontTx/>
              <a:buChar char="•"/>
            </a:pPr>
            <a:r>
              <a:rPr lang="en-US" baseline="0" dirty="0" smtClean="0"/>
              <a:t>Walk through client code that deals with Mobile Service</a:t>
            </a:r>
          </a:p>
        </p:txBody>
      </p:sp>
      <p:sp>
        <p:nvSpPr>
          <p:cNvPr id="4" name="Slide Number Placeholder 3"/>
          <p:cNvSpPr>
            <a:spLocks noGrp="1"/>
          </p:cNvSpPr>
          <p:nvPr>
            <p:ph type="sldNum" sz="quarter" idx="10"/>
          </p:nvPr>
        </p:nvSpPr>
        <p:spPr/>
        <p:txBody>
          <a:bodyPr/>
          <a:lstStyle/>
          <a:p>
            <a:fld id="{2C52CFDC-D2D5-4B9F-BA75-89F771E01AEB}" type="slidenum">
              <a:rPr lang="en-US" smtClean="0"/>
              <a:t>18</a:t>
            </a:fld>
            <a:endParaRPr lang="en-US"/>
          </a:p>
        </p:txBody>
      </p:sp>
    </p:spTree>
    <p:extLst>
      <p:ext uri="{BB962C8B-B14F-4D97-AF65-F5344CB8AC3E}">
        <p14:creationId xmlns:p14="http://schemas.microsoft.com/office/powerpoint/2010/main" val="22699267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19</a:t>
            </a:fld>
            <a:endParaRPr lang="en-US"/>
          </a:p>
        </p:txBody>
      </p:sp>
    </p:spTree>
    <p:extLst>
      <p:ext uri="{BB962C8B-B14F-4D97-AF65-F5344CB8AC3E}">
        <p14:creationId xmlns:p14="http://schemas.microsoft.com/office/powerpoint/2010/main" val="32005675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30E22BB-1869-4D9D-B8D2-1612EB3883AA}" type="datetime1">
              <a:rPr lang="en-US" smtClean="0">
                <a:solidFill>
                  <a:prstClr val="black"/>
                </a:solidFill>
              </a:rPr>
              <a:pPr/>
              <a:t>7/21/2014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3104990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dirty="0" smtClean="0"/>
              <a:t>Explain</a:t>
            </a:r>
            <a:r>
              <a:rPr lang="en-US" b="0" baseline="0" dirty="0" smtClean="0"/>
              <a:t> the agenda of the session. </a:t>
            </a:r>
          </a:p>
          <a:p>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Speaker Notes: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smtClean="0"/>
              <a:t>Explain</a:t>
            </a:r>
            <a:r>
              <a:rPr lang="en-US" b="0" baseline="0" dirty="0" smtClean="0"/>
              <a:t> this presentation is a high-level overview, so not everything is covered in-depth.</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smtClean="0"/>
          </a:p>
          <a:p>
            <a:endParaRPr lang="en-US" b="0" dirty="0"/>
          </a:p>
        </p:txBody>
      </p:sp>
      <p:sp>
        <p:nvSpPr>
          <p:cNvPr id="4" name="Slide Number Placeholder 3"/>
          <p:cNvSpPr>
            <a:spLocks noGrp="1"/>
          </p:cNvSpPr>
          <p:nvPr>
            <p:ph type="sldNum" sz="quarter" idx="10"/>
          </p:nvPr>
        </p:nvSpPr>
        <p:spPr/>
        <p:txBody>
          <a:bodyPr/>
          <a:lstStyle/>
          <a:p>
            <a:fld id="{2C52CFDC-D2D5-4B9F-BA75-89F771E01AEB}" type="slidenum">
              <a:rPr lang="en-US" smtClean="0"/>
              <a:t>2</a:t>
            </a:fld>
            <a:endParaRPr lang="en-US"/>
          </a:p>
        </p:txBody>
      </p:sp>
    </p:spTree>
    <p:extLst>
      <p:ext uri="{BB962C8B-B14F-4D97-AF65-F5344CB8AC3E}">
        <p14:creationId xmlns:p14="http://schemas.microsoft.com/office/powerpoint/2010/main" val="22253402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30E22BB-1869-4D9D-B8D2-1612EB3883AA}" type="datetime1">
              <a:rPr lang="en-US" smtClean="0">
                <a:solidFill>
                  <a:prstClr val="black"/>
                </a:solidFill>
              </a:rPr>
              <a:pPr/>
              <a:t>7/21/2014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2492742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a:t>
            </a:fld>
            <a:endParaRPr lang="en-US"/>
          </a:p>
        </p:txBody>
      </p:sp>
    </p:spTree>
    <p:extLst>
      <p:ext uri="{BB962C8B-B14F-4D97-AF65-F5344CB8AC3E}">
        <p14:creationId xmlns:p14="http://schemas.microsoft.com/office/powerpoint/2010/main" val="16665669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4</a:t>
            </a:fld>
            <a:endParaRPr lang="en-US"/>
          </a:p>
        </p:txBody>
      </p:sp>
    </p:spTree>
    <p:extLst>
      <p:ext uri="{BB962C8B-B14F-4D97-AF65-F5344CB8AC3E}">
        <p14:creationId xmlns:p14="http://schemas.microsoft.com/office/powerpoint/2010/main" val="17163817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5</a:t>
            </a:fld>
            <a:endParaRPr lang="en-US"/>
          </a:p>
        </p:txBody>
      </p:sp>
    </p:spTree>
    <p:extLst>
      <p:ext uri="{BB962C8B-B14F-4D97-AF65-F5344CB8AC3E}">
        <p14:creationId xmlns:p14="http://schemas.microsoft.com/office/powerpoint/2010/main" val="19245501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6</a:t>
            </a:fld>
            <a:endParaRPr lang="en-US"/>
          </a:p>
        </p:txBody>
      </p:sp>
    </p:spTree>
    <p:extLst>
      <p:ext uri="{BB962C8B-B14F-4D97-AF65-F5344CB8AC3E}">
        <p14:creationId xmlns:p14="http://schemas.microsoft.com/office/powerpoint/2010/main" val="9985797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Getting Started</a:t>
            </a:r>
          </a:p>
          <a:p>
            <a:pPr marL="171450" indent="-171450">
              <a:buFontTx/>
              <a:buChar char="•"/>
            </a:pPr>
            <a:r>
              <a:rPr lang="en-US" dirty="0" smtClean="0"/>
              <a:t>Go</a:t>
            </a:r>
            <a:r>
              <a:rPr lang="en-US" baseline="0" dirty="0" smtClean="0"/>
              <a:t> to the portal</a:t>
            </a:r>
          </a:p>
          <a:p>
            <a:pPr marL="171450" indent="-171450">
              <a:buFontTx/>
              <a:buChar char="•"/>
            </a:pPr>
            <a:r>
              <a:rPr lang="en-US" baseline="0" dirty="0" smtClean="0"/>
              <a:t>Create a new mobile service (Node backend works with most of deck)</a:t>
            </a:r>
          </a:p>
          <a:p>
            <a:pPr marL="171450" indent="-171450">
              <a:buFontTx/>
              <a:buChar char="•"/>
            </a:pPr>
            <a:r>
              <a:rPr lang="en-US" baseline="0" dirty="0" smtClean="0"/>
              <a:t>Walk through Getting started screen</a:t>
            </a:r>
          </a:p>
          <a:p>
            <a:pPr marL="171450" indent="-171450">
              <a:buFontTx/>
              <a:buChar char="•"/>
            </a:pPr>
            <a:r>
              <a:rPr lang="en-US" baseline="0" dirty="0" smtClean="0"/>
              <a:t>Choose platform</a:t>
            </a:r>
          </a:p>
          <a:p>
            <a:pPr marL="171450" indent="-171450">
              <a:buFontTx/>
              <a:buChar char="•"/>
            </a:pPr>
            <a:r>
              <a:rPr lang="en-US" baseline="0" dirty="0" smtClean="0"/>
              <a:t>Download quick start</a:t>
            </a:r>
          </a:p>
          <a:p>
            <a:pPr marL="171450" indent="-171450">
              <a:buFontTx/>
              <a:buChar char="•"/>
            </a:pPr>
            <a:r>
              <a:rPr lang="en-US" baseline="0" dirty="0" smtClean="0"/>
              <a:t>Run quick start</a:t>
            </a:r>
          </a:p>
          <a:p>
            <a:pPr marL="171450" indent="-171450">
              <a:buFontTx/>
              <a:buChar char="•"/>
            </a:pPr>
            <a:r>
              <a:rPr lang="en-US" baseline="0" dirty="0" smtClean="0"/>
              <a:t>Save and update data</a:t>
            </a:r>
          </a:p>
          <a:p>
            <a:pPr marL="171450" indent="-171450">
              <a:buFontTx/>
              <a:buChar char="•"/>
            </a:pPr>
            <a:r>
              <a:rPr lang="en-US" baseline="0" dirty="0" smtClean="0"/>
              <a:t>Show data in portal (Node)</a:t>
            </a:r>
          </a:p>
          <a:p>
            <a:pPr marL="171450" indent="-171450">
              <a:buFontTx/>
              <a:buChar char="•"/>
            </a:pPr>
            <a:r>
              <a:rPr lang="en-US" baseline="0" dirty="0" smtClean="0"/>
              <a:t>Walk through client code that deals with Mobile Service</a:t>
            </a:r>
          </a:p>
        </p:txBody>
      </p:sp>
      <p:sp>
        <p:nvSpPr>
          <p:cNvPr id="4" name="Slide Number Placeholder 3"/>
          <p:cNvSpPr>
            <a:spLocks noGrp="1"/>
          </p:cNvSpPr>
          <p:nvPr>
            <p:ph type="sldNum" sz="quarter" idx="10"/>
          </p:nvPr>
        </p:nvSpPr>
        <p:spPr/>
        <p:txBody>
          <a:bodyPr/>
          <a:lstStyle/>
          <a:p>
            <a:fld id="{2C52CFDC-D2D5-4B9F-BA75-89F771E01AEB}" type="slidenum">
              <a:rPr lang="en-US" smtClean="0"/>
              <a:t>7</a:t>
            </a:fld>
            <a:endParaRPr lang="en-US"/>
          </a:p>
        </p:txBody>
      </p:sp>
    </p:spTree>
    <p:extLst>
      <p:ext uri="{BB962C8B-B14F-4D97-AF65-F5344CB8AC3E}">
        <p14:creationId xmlns:p14="http://schemas.microsoft.com/office/powerpoint/2010/main" val="29099450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8</a:t>
            </a:fld>
            <a:endParaRPr lang="en-US"/>
          </a:p>
        </p:txBody>
      </p:sp>
    </p:spTree>
    <p:extLst>
      <p:ext uri="{BB962C8B-B14F-4D97-AF65-F5344CB8AC3E}">
        <p14:creationId xmlns:p14="http://schemas.microsoft.com/office/powerpoint/2010/main" val="4903650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dirty="0" smtClean="0"/>
              <a:t>Explain</a:t>
            </a:r>
            <a:r>
              <a:rPr lang="en-US" b="0" baseline="0" dirty="0" smtClean="0"/>
              <a:t> the agenda of the session. </a:t>
            </a:r>
          </a:p>
          <a:p>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Speaker Notes: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smtClean="0"/>
              <a:t>Explain</a:t>
            </a:r>
            <a:r>
              <a:rPr lang="en-US" b="0" baseline="0" dirty="0" smtClean="0"/>
              <a:t> this presentation is a high-level overview, so not everything is covered in-depth.</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smtClean="0"/>
          </a:p>
          <a:p>
            <a:endParaRPr lang="en-US" b="0" dirty="0"/>
          </a:p>
        </p:txBody>
      </p:sp>
      <p:sp>
        <p:nvSpPr>
          <p:cNvPr id="4" name="Slide Number Placeholder 3"/>
          <p:cNvSpPr>
            <a:spLocks noGrp="1"/>
          </p:cNvSpPr>
          <p:nvPr>
            <p:ph type="sldNum" sz="quarter" idx="10"/>
          </p:nvPr>
        </p:nvSpPr>
        <p:spPr/>
        <p:txBody>
          <a:bodyPr/>
          <a:lstStyle/>
          <a:p>
            <a:fld id="{2C52CFDC-D2D5-4B9F-BA75-89F771E01AEB}" type="slidenum">
              <a:rPr lang="en-US" smtClean="0"/>
              <a:t>9</a:t>
            </a:fld>
            <a:endParaRPr lang="en-US"/>
          </a:p>
        </p:txBody>
      </p:sp>
    </p:spTree>
    <p:extLst>
      <p:ext uri="{BB962C8B-B14F-4D97-AF65-F5344CB8AC3E}">
        <p14:creationId xmlns:p14="http://schemas.microsoft.com/office/powerpoint/2010/main" val="7803186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8444033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917"/>
            <a:ext cx="12192000" cy="6852165"/>
          </a:xfrm>
          <a:prstGeom prst="rect">
            <a:avLst/>
          </a:prstGeom>
        </p:spPr>
      </p:pic>
      <p:sp>
        <p:nvSpPr>
          <p:cNvPr id="3" name="Rectangle 2"/>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253663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2014 </a:t>
            </a:r>
            <a:r>
              <a:rPr lang="en-US" sz="686" dirty="0">
                <a:gradFill>
                  <a:gsLst>
                    <a:gs pos="0">
                      <a:srgbClr val="FFFFFF"/>
                    </a:gs>
                    <a:gs pos="100000">
                      <a:srgbClr val="FFFFFF"/>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2968090"/>
            <a:ext cx="3223861" cy="690695"/>
          </a:xfrm>
          <a:prstGeom prst="rect">
            <a:avLst/>
          </a:prstGeom>
        </p:spPr>
      </p:pic>
    </p:spTree>
    <p:extLst>
      <p:ext uri="{BB962C8B-B14F-4D97-AF65-F5344CB8AC3E}">
        <p14:creationId xmlns:p14="http://schemas.microsoft.com/office/powerpoint/2010/main" val="3020075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Tree>
    <p:extLst>
      <p:ext uri="{BB962C8B-B14F-4D97-AF65-F5344CB8AC3E}">
        <p14:creationId xmlns:p14="http://schemas.microsoft.com/office/powerpoint/2010/main" val="3236879363"/>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519248" y="1463676"/>
            <a:ext cx="11158586" cy="2343206"/>
          </a:xfrm>
        </p:spPr>
        <p:txBody>
          <a:bodyPr>
            <a:spAutoFit/>
          </a:bodyPr>
          <a:lstStyle>
            <a:lvl1pPr marL="0" indent="0">
              <a:buFontTx/>
              <a:buNone/>
              <a:defRPr/>
            </a:lvl1pPr>
            <a:lvl2pPr marL="460375" indent="0">
              <a:buFontTx/>
              <a:buNone/>
              <a:defRPr/>
            </a:lvl2pPr>
            <a:lvl3pPr marL="914400" indent="0">
              <a:buFontTx/>
              <a:buNone/>
              <a:defRPr/>
            </a:lvl3pPr>
            <a:lvl4pPr marL="1370013" indent="0">
              <a:buFontTx/>
              <a:buNone/>
              <a:defRPr/>
            </a:lvl4pPr>
            <a:lvl5pPr marL="1836738" indent="0">
              <a:buFontTx/>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36676066"/>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07086820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606175" y="2235200"/>
            <a:ext cx="11034445" cy="2387600"/>
          </a:xfrm>
        </p:spPr>
        <p:txBody>
          <a:bodyPr anchor="b">
            <a:normAutofit/>
          </a:bodyPr>
          <a:lstStyle>
            <a:lvl1pPr algn="l">
              <a:defRPr sz="13800"/>
            </a:lvl1pPr>
          </a:lstStyle>
          <a:p>
            <a:r>
              <a:rPr lang="en-US" dirty="0" smtClean="0"/>
              <a:t>Video</a:t>
            </a:r>
            <a:endParaRPr lang="en-US" dirty="0"/>
          </a:p>
        </p:txBody>
      </p:sp>
    </p:spTree>
    <p:extLst>
      <p:ext uri="{BB962C8B-B14F-4D97-AF65-F5344CB8AC3E}">
        <p14:creationId xmlns:p14="http://schemas.microsoft.com/office/powerpoint/2010/main" val="167558371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2_Title Slide">
    <p:bg>
      <p:bgPr>
        <a:solidFill>
          <a:srgbClr val="000000"/>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gradFill flip="none" rotWithShape="1">
            <a:gsLst>
              <a:gs pos="100000">
                <a:srgbClr val="000000"/>
              </a:gs>
              <a:gs pos="0">
                <a:srgbClr val="000000">
                  <a:lumMod val="100000"/>
                  <a:alpha val="5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534345"/>
            <a:ext cx="11034445" cy="1007888"/>
          </a:xfrm>
        </p:spPr>
        <p:txBody>
          <a:bodyPr anchor="b"/>
          <a:lstStyle>
            <a:lvl1pPr algn="l">
              <a:defRPr sz="60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2853732"/>
            <a:ext cx="11034445" cy="2404068"/>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2619702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6175" y="2243915"/>
            <a:ext cx="11034445" cy="2387600"/>
          </a:xfrm>
        </p:spPr>
        <p:txBody>
          <a:bodyPr anchor="ctr">
            <a:noAutofit/>
          </a:bodyPr>
          <a:lstStyle>
            <a:lvl1pPr algn="l">
              <a:lnSpc>
                <a:spcPct val="100000"/>
              </a:lnSpc>
              <a:defRPr sz="16600">
                <a:solidFill>
                  <a:schemeClr val="bg1"/>
                </a:solidFill>
              </a:defRPr>
            </a:lvl1pPr>
          </a:lstStyle>
          <a:p>
            <a:r>
              <a:rPr lang="en-US" dirty="0" smtClean="0"/>
              <a:t>subject</a:t>
            </a:r>
            <a:endParaRPr lang="en-US" dirty="0"/>
          </a:p>
        </p:txBody>
      </p:sp>
    </p:spTree>
    <p:extLst>
      <p:ext uri="{BB962C8B-B14F-4D97-AF65-F5344CB8AC3E}">
        <p14:creationId xmlns:p14="http://schemas.microsoft.com/office/powerpoint/2010/main" val="309828051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84518230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2612453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53420401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295369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15" cstate="print">
            <a:extLst>
              <a:ext uri="{28A0092B-C50C-407E-A947-70E740481C1C}">
                <a14:useLocalDpi xmlns:a14="http://schemas.microsoft.com/office/drawing/2010/main" val="0"/>
              </a:ext>
            </a:extLst>
          </a:blip>
          <a:srcRect r="3957" b="4063"/>
          <a:stretch/>
        </p:blipFill>
        <p:spPr>
          <a:xfrm>
            <a:off x="10947" y="973"/>
            <a:ext cx="12170106" cy="6857027"/>
          </a:xfrm>
          <a:prstGeom prst="rect">
            <a:avLst/>
          </a:prstGeom>
        </p:spPr>
      </p:pic>
      <p:sp>
        <p:nvSpPr>
          <p:cNvPr id="2" name="Title Placeholder 1"/>
          <p:cNvSpPr>
            <a:spLocks noGrp="1"/>
          </p:cNvSpPr>
          <p:nvPr>
            <p:ph type="title"/>
          </p:nvPr>
        </p:nvSpPr>
        <p:spPr>
          <a:xfrm>
            <a:off x="560798" y="342355"/>
            <a:ext cx="11079822" cy="957600"/>
          </a:xfrm>
          <a:prstGeom prst="rect">
            <a:avLst/>
          </a:prstGeom>
        </p:spPr>
        <p:txBody>
          <a:bodyPr vert="horz" lIns="9144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482812"/>
            <a:ext cx="11079822" cy="4419734"/>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spTree>
    <p:extLst>
      <p:ext uri="{BB962C8B-B14F-4D97-AF65-F5344CB8AC3E}">
        <p14:creationId xmlns:p14="http://schemas.microsoft.com/office/powerpoint/2010/main" val="3677691810"/>
      </p:ext>
    </p:extLst>
  </p:cSld>
  <p:clrMap bg1="lt1" tx1="dk1" bg2="lt2" tx2="dk2" accent1="accent1" accent2="accent2" accent3="accent3" accent4="accent4" accent5="accent5" accent6="accent6" hlink="hlink" folHlink="folHlink"/>
  <p:sldLayoutIdLst>
    <p:sldLayoutId id="2147483661" r:id="rId1"/>
    <p:sldLayoutId id="2147483687" r:id="rId2"/>
    <p:sldLayoutId id="2147483690" r:id="rId3"/>
    <p:sldLayoutId id="2147483686" r:id="rId4"/>
    <p:sldLayoutId id="2147483685" r:id="rId5"/>
    <p:sldLayoutId id="2147483662" r:id="rId6"/>
    <p:sldLayoutId id="2147483668" r:id="rId7"/>
    <p:sldLayoutId id="2147483666" r:id="rId8"/>
    <p:sldLayoutId id="2147483667" r:id="rId9"/>
    <p:sldLayoutId id="2147483688" r:id="rId10"/>
    <p:sldLayoutId id="2147483669" r:id="rId11"/>
    <p:sldLayoutId id="2147483693" r:id="rId12"/>
    <p:sldLayoutId id="2147483694" r:id="rId13"/>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21.emf"/><Relationship Id="rId3" Type="http://schemas.openxmlformats.org/officeDocument/2006/relationships/tags" Target="../tags/tag2.xml"/><Relationship Id="rId7" Type="http://schemas.openxmlformats.org/officeDocument/2006/relationships/oleObject" Target="../embeddings/oleObject1.bin"/><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notesSlide" Target="../notesSlides/notesSlide10.xml"/><Relationship Id="rId11" Type="http://schemas.openxmlformats.org/officeDocument/2006/relationships/image" Target="../media/image12.emf"/><Relationship Id="rId5" Type="http://schemas.openxmlformats.org/officeDocument/2006/relationships/slideLayout" Target="../slideLayouts/slideLayout12.xml"/><Relationship Id="rId10" Type="http://schemas.openxmlformats.org/officeDocument/2006/relationships/image" Target="../media/image23.emf"/><Relationship Id="rId4" Type="http://schemas.openxmlformats.org/officeDocument/2006/relationships/tags" Target="../tags/tag3.xml"/><Relationship Id="rId9" Type="http://schemas.openxmlformats.org/officeDocument/2006/relationships/image" Target="../media/image22.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21.emf"/><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notesSlide" Target="../notesSlides/notesSlide11.xml"/><Relationship Id="rId4"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tags" Target="../tags/tag7.xml"/><Relationship Id="rId7" Type="http://schemas.openxmlformats.org/officeDocument/2006/relationships/image" Target="../media/image21.emf"/><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notesSlide" Target="../notesSlides/notesSlide12.xml"/><Relationship Id="rId4"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8" Type="http://schemas.openxmlformats.org/officeDocument/2006/relationships/image" Target="../media/image21.emf"/><Relationship Id="rId3" Type="http://schemas.openxmlformats.org/officeDocument/2006/relationships/tags" Target="../tags/tag9.xml"/><Relationship Id="rId7" Type="http://schemas.openxmlformats.org/officeDocument/2006/relationships/oleObject" Target="../embeddings/oleObject4.bin"/><Relationship Id="rId2" Type="http://schemas.openxmlformats.org/officeDocument/2006/relationships/tags" Target="../tags/tag8.xml"/><Relationship Id="rId1" Type="http://schemas.openxmlformats.org/officeDocument/2006/relationships/vmlDrawing" Target="../drawings/vmlDrawing4.vml"/><Relationship Id="rId6" Type="http://schemas.openxmlformats.org/officeDocument/2006/relationships/notesSlide" Target="../notesSlides/notesSlide13.xml"/><Relationship Id="rId5" Type="http://schemas.openxmlformats.org/officeDocument/2006/relationships/slideLayout" Target="../slideLayouts/slideLayout13.xml"/><Relationship Id="rId4" Type="http://schemas.openxmlformats.org/officeDocument/2006/relationships/tags" Target="../tags/tag10.xml"/></Relationships>
</file>

<file path=ppt/slides/_rels/slide15.xml.rels><?xml version="1.0" encoding="UTF-8" standalone="yes"?>
<Relationships xmlns="http://schemas.openxmlformats.org/package/2006/relationships"><Relationship Id="rId8" Type="http://schemas.openxmlformats.org/officeDocument/2006/relationships/tags" Target="../tags/tag17.xml"/><Relationship Id="rId13" Type="http://schemas.openxmlformats.org/officeDocument/2006/relationships/tags" Target="../tags/tag22.xml"/><Relationship Id="rId18" Type="http://schemas.openxmlformats.org/officeDocument/2006/relationships/tags" Target="../tags/tag27.xml"/><Relationship Id="rId3" Type="http://schemas.openxmlformats.org/officeDocument/2006/relationships/tags" Target="../tags/tag12.xml"/><Relationship Id="rId21" Type="http://schemas.openxmlformats.org/officeDocument/2006/relationships/slideLayout" Target="../slideLayouts/slideLayout13.xml"/><Relationship Id="rId7" Type="http://schemas.openxmlformats.org/officeDocument/2006/relationships/tags" Target="../tags/tag16.xml"/><Relationship Id="rId12" Type="http://schemas.openxmlformats.org/officeDocument/2006/relationships/tags" Target="../tags/tag21.xml"/><Relationship Id="rId17" Type="http://schemas.openxmlformats.org/officeDocument/2006/relationships/tags" Target="../tags/tag26.xml"/><Relationship Id="rId2" Type="http://schemas.openxmlformats.org/officeDocument/2006/relationships/tags" Target="../tags/tag11.xml"/><Relationship Id="rId16" Type="http://schemas.openxmlformats.org/officeDocument/2006/relationships/tags" Target="../tags/tag25.xml"/><Relationship Id="rId20" Type="http://schemas.openxmlformats.org/officeDocument/2006/relationships/tags" Target="../tags/tag29.xml"/><Relationship Id="rId1" Type="http://schemas.openxmlformats.org/officeDocument/2006/relationships/vmlDrawing" Target="../drawings/vmlDrawing5.vml"/><Relationship Id="rId6" Type="http://schemas.openxmlformats.org/officeDocument/2006/relationships/tags" Target="../tags/tag15.xml"/><Relationship Id="rId11" Type="http://schemas.openxmlformats.org/officeDocument/2006/relationships/tags" Target="../tags/tag20.xml"/><Relationship Id="rId24" Type="http://schemas.openxmlformats.org/officeDocument/2006/relationships/image" Target="../media/image21.emf"/><Relationship Id="rId5" Type="http://schemas.openxmlformats.org/officeDocument/2006/relationships/tags" Target="../tags/tag14.xml"/><Relationship Id="rId15" Type="http://schemas.openxmlformats.org/officeDocument/2006/relationships/tags" Target="../tags/tag24.xml"/><Relationship Id="rId23" Type="http://schemas.openxmlformats.org/officeDocument/2006/relationships/oleObject" Target="../embeddings/oleObject5.bin"/><Relationship Id="rId10" Type="http://schemas.openxmlformats.org/officeDocument/2006/relationships/tags" Target="../tags/tag19.xml"/><Relationship Id="rId19" Type="http://schemas.openxmlformats.org/officeDocument/2006/relationships/tags" Target="../tags/tag28.xml"/><Relationship Id="rId4" Type="http://schemas.openxmlformats.org/officeDocument/2006/relationships/tags" Target="../tags/tag13.xml"/><Relationship Id="rId9" Type="http://schemas.openxmlformats.org/officeDocument/2006/relationships/tags" Target="../tags/tag18.xml"/><Relationship Id="rId14" Type="http://schemas.openxmlformats.org/officeDocument/2006/relationships/tags" Target="../tags/tag23.xml"/><Relationship Id="rId2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30.xml"/><Relationship Id="rId1" Type="http://schemas.openxmlformats.org/officeDocument/2006/relationships/vmlDrawing" Target="../drawings/vmlDrawing6.vml"/><Relationship Id="rId6" Type="http://schemas.openxmlformats.org/officeDocument/2006/relationships/image" Target="../media/image21.emf"/><Relationship Id="rId5" Type="http://schemas.openxmlformats.org/officeDocument/2006/relationships/oleObject" Target="../embeddings/oleObject6.bin"/><Relationship Id="rId4"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8" Type="http://schemas.openxmlformats.org/officeDocument/2006/relationships/tags" Target="../tags/tag37.xml"/><Relationship Id="rId13" Type="http://schemas.openxmlformats.org/officeDocument/2006/relationships/tags" Target="../tags/tag42.xml"/><Relationship Id="rId18" Type="http://schemas.openxmlformats.org/officeDocument/2006/relationships/tags" Target="../tags/tag47.xml"/><Relationship Id="rId26" Type="http://schemas.openxmlformats.org/officeDocument/2006/relationships/oleObject" Target="../embeddings/oleObject7.bin"/><Relationship Id="rId3" Type="http://schemas.openxmlformats.org/officeDocument/2006/relationships/tags" Target="../tags/tag32.xml"/><Relationship Id="rId21" Type="http://schemas.openxmlformats.org/officeDocument/2006/relationships/tags" Target="../tags/tag50.xml"/><Relationship Id="rId7" Type="http://schemas.openxmlformats.org/officeDocument/2006/relationships/tags" Target="../tags/tag36.xml"/><Relationship Id="rId12" Type="http://schemas.openxmlformats.org/officeDocument/2006/relationships/tags" Target="../tags/tag41.xml"/><Relationship Id="rId17" Type="http://schemas.openxmlformats.org/officeDocument/2006/relationships/tags" Target="../tags/tag46.xml"/><Relationship Id="rId25" Type="http://schemas.openxmlformats.org/officeDocument/2006/relationships/notesSlide" Target="../notesSlides/notesSlide16.xml"/><Relationship Id="rId2" Type="http://schemas.openxmlformats.org/officeDocument/2006/relationships/tags" Target="../tags/tag31.xml"/><Relationship Id="rId16" Type="http://schemas.openxmlformats.org/officeDocument/2006/relationships/tags" Target="../tags/tag45.xml"/><Relationship Id="rId20" Type="http://schemas.openxmlformats.org/officeDocument/2006/relationships/tags" Target="../tags/tag49.xml"/><Relationship Id="rId1" Type="http://schemas.openxmlformats.org/officeDocument/2006/relationships/vmlDrawing" Target="../drawings/vmlDrawing7.vml"/><Relationship Id="rId6" Type="http://schemas.openxmlformats.org/officeDocument/2006/relationships/tags" Target="../tags/tag35.xml"/><Relationship Id="rId11" Type="http://schemas.openxmlformats.org/officeDocument/2006/relationships/tags" Target="../tags/tag40.xml"/><Relationship Id="rId24" Type="http://schemas.openxmlformats.org/officeDocument/2006/relationships/slideLayout" Target="../slideLayouts/slideLayout12.xml"/><Relationship Id="rId5" Type="http://schemas.openxmlformats.org/officeDocument/2006/relationships/tags" Target="../tags/tag34.xml"/><Relationship Id="rId15" Type="http://schemas.openxmlformats.org/officeDocument/2006/relationships/tags" Target="../tags/tag44.xml"/><Relationship Id="rId23" Type="http://schemas.openxmlformats.org/officeDocument/2006/relationships/tags" Target="../tags/tag52.xml"/><Relationship Id="rId10" Type="http://schemas.openxmlformats.org/officeDocument/2006/relationships/tags" Target="../tags/tag39.xml"/><Relationship Id="rId19" Type="http://schemas.openxmlformats.org/officeDocument/2006/relationships/tags" Target="../tags/tag48.xml"/><Relationship Id="rId4" Type="http://schemas.openxmlformats.org/officeDocument/2006/relationships/tags" Target="../tags/tag33.xml"/><Relationship Id="rId9" Type="http://schemas.openxmlformats.org/officeDocument/2006/relationships/tags" Target="../tags/tag38.xml"/><Relationship Id="rId14" Type="http://schemas.openxmlformats.org/officeDocument/2006/relationships/tags" Target="../tags/tag43.xml"/><Relationship Id="rId22" Type="http://schemas.openxmlformats.org/officeDocument/2006/relationships/tags" Target="../tags/tag51.xml"/><Relationship Id="rId27" Type="http://schemas.openxmlformats.org/officeDocument/2006/relationships/image" Target="../media/image21.e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10.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10.xml"/><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emf"/><Relationship Id="rId4" Type="http://schemas.openxmlformats.org/officeDocument/2006/relationships/image" Target="../media/image6.emf"/></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emf"/></Relationships>
</file>

<file path=ppt/slides/_rels/slide6.xml.rels><?xml version="1.0" encoding="UTF-8" standalone="yes"?>
<Relationships xmlns="http://schemas.openxmlformats.org/package/2006/relationships"><Relationship Id="rId8" Type="http://schemas.openxmlformats.org/officeDocument/2006/relationships/image" Target="../media/image10.emf"/><Relationship Id="rId13" Type="http://schemas.openxmlformats.org/officeDocument/2006/relationships/image" Target="../media/image15.emf"/><Relationship Id="rId18" Type="http://schemas.openxmlformats.org/officeDocument/2006/relationships/image" Target="../media/image20.emf"/><Relationship Id="rId3" Type="http://schemas.openxmlformats.org/officeDocument/2006/relationships/image" Target="../media/image5.emf"/><Relationship Id="rId7" Type="http://schemas.openxmlformats.org/officeDocument/2006/relationships/image" Target="../media/image9.emf"/><Relationship Id="rId12" Type="http://schemas.openxmlformats.org/officeDocument/2006/relationships/image" Target="../media/image14.emf"/><Relationship Id="rId17" Type="http://schemas.openxmlformats.org/officeDocument/2006/relationships/image" Target="../media/image19.emf"/><Relationship Id="rId2" Type="http://schemas.openxmlformats.org/officeDocument/2006/relationships/notesSlide" Target="../notesSlides/notesSlide6.xml"/><Relationship Id="rId16" Type="http://schemas.openxmlformats.org/officeDocument/2006/relationships/image" Target="../media/image18.emf"/><Relationship Id="rId1" Type="http://schemas.openxmlformats.org/officeDocument/2006/relationships/slideLayout" Target="../slideLayouts/slideLayout1.xml"/><Relationship Id="rId6" Type="http://schemas.openxmlformats.org/officeDocument/2006/relationships/image" Target="../media/image8.emf"/><Relationship Id="rId11" Type="http://schemas.openxmlformats.org/officeDocument/2006/relationships/image" Target="../media/image13.emf"/><Relationship Id="rId5" Type="http://schemas.openxmlformats.org/officeDocument/2006/relationships/image" Target="../media/image7.emf"/><Relationship Id="rId15" Type="http://schemas.openxmlformats.org/officeDocument/2006/relationships/image" Target="../media/image17.emf"/><Relationship Id="rId10" Type="http://schemas.openxmlformats.org/officeDocument/2006/relationships/image" Target="../media/image12.emf"/><Relationship Id="rId4" Type="http://schemas.openxmlformats.org/officeDocument/2006/relationships/image" Target="../media/image6.emf"/><Relationship Id="rId9" Type="http://schemas.openxmlformats.org/officeDocument/2006/relationships/image" Target="../media/image11.emf"/><Relationship Id="rId14" Type="http://schemas.openxmlformats.org/officeDocument/2006/relationships/image" Target="../media/image16.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4924"/>
          <a:stretch/>
        </p:blipFill>
        <p:spPr>
          <a:xfrm>
            <a:off x="-18662" y="0"/>
            <a:ext cx="12210661" cy="6858000"/>
          </a:xfrm>
          <a:prstGeom prst="rect">
            <a:avLst/>
          </a:prstGeom>
        </p:spPr>
      </p:pic>
      <p:sp>
        <p:nvSpPr>
          <p:cNvPr id="2" name="Title 1"/>
          <p:cNvSpPr>
            <a:spLocks noGrp="1"/>
          </p:cNvSpPr>
          <p:nvPr>
            <p:ph type="ctrTitle"/>
          </p:nvPr>
        </p:nvSpPr>
        <p:spPr>
          <a:xfrm>
            <a:off x="606175" y="2121267"/>
            <a:ext cx="11034445" cy="2387600"/>
          </a:xfrm>
        </p:spPr>
        <p:txBody>
          <a:bodyPr>
            <a:noAutofit/>
          </a:bodyPr>
          <a:lstStyle/>
          <a:p>
            <a:pPr algn="l"/>
            <a:r>
              <a:rPr lang="en-US" altLang="zh-CN" sz="9600" dirty="0" smtClean="0">
                <a:solidFill>
                  <a:schemeClr val="bg1"/>
                </a:solidFill>
              </a:rPr>
              <a:t>Building Cloud Solutions</a:t>
            </a:r>
            <a:endParaRPr lang="en-US" sz="9600" dirty="0">
              <a:solidFill>
                <a:schemeClr val="bg1"/>
              </a:solidFill>
            </a:endParaRPr>
          </a:p>
        </p:txBody>
      </p:sp>
      <p:sp>
        <p:nvSpPr>
          <p:cNvPr id="3" name="Subtitle 2"/>
          <p:cNvSpPr>
            <a:spLocks noGrp="1"/>
          </p:cNvSpPr>
          <p:nvPr>
            <p:ph type="subTitle" idx="1"/>
          </p:nvPr>
        </p:nvSpPr>
        <p:spPr>
          <a:xfrm>
            <a:off x="606175" y="4740418"/>
            <a:ext cx="11034445" cy="1655762"/>
          </a:xfrm>
        </p:spPr>
        <p:txBody>
          <a:bodyPr>
            <a:normAutofit/>
          </a:bodyPr>
          <a:lstStyle/>
          <a:p>
            <a:pPr algn="l"/>
            <a:r>
              <a:rPr lang="en-US" sz="4400" smtClean="0">
                <a:solidFill>
                  <a:srgbClr val="00B0F0"/>
                </a:solidFill>
                <a:latin typeface="+mj-lt"/>
              </a:rPr>
              <a:t>Presenter Name</a:t>
            </a:r>
          </a:p>
          <a:p>
            <a:r>
              <a:rPr lang="en-US" sz="2800" smtClean="0">
                <a:solidFill>
                  <a:schemeClr val="bg1"/>
                </a:solidFill>
                <a:latin typeface="+mj-lt"/>
              </a:rPr>
              <a:t>Position or role</a:t>
            </a:r>
          </a:p>
          <a:p>
            <a:pPr algn="l"/>
            <a:endParaRPr lang="en-US" sz="3200" dirty="0" smtClean="0">
              <a:solidFill>
                <a:srgbClr val="92D050"/>
              </a:solidFill>
            </a:endParaRPr>
          </a:p>
        </p:txBody>
      </p:sp>
      <p:sp>
        <p:nvSpPr>
          <p:cNvPr id="6" name="TextBox 5"/>
          <p:cNvSpPr txBox="1"/>
          <p:nvPr/>
        </p:nvSpPr>
        <p:spPr>
          <a:xfrm>
            <a:off x="9662578" y="6026925"/>
            <a:ext cx="1978042" cy="400110"/>
          </a:xfrm>
          <a:prstGeom prst="rect">
            <a:avLst/>
          </a:prstGeom>
          <a:noFill/>
        </p:spPr>
        <p:txBody>
          <a:bodyPr wrap="none" rtlCol="0">
            <a:spAutoFit/>
          </a:bodyPr>
          <a:lstStyle/>
          <a:p>
            <a:r>
              <a:rPr lang="en-US" sz="2000" dirty="0" smtClean="0">
                <a:solidFill>
                  <a:schemeClr val="bg1"/>
                </a:solidFill>
              </a:rPr>
              <a:t>Microsoft Azure</a:t>
            </a:r>
            <a:endParaRPr lang="en-US" sz="2000" dirty="0">
              <a:solidFill>
                <a:schemeClr val="bg1"/>
              </a:solidFill>
            </a:endParaRPr>
          </a:p>
        </p:txBody>
      </p:sp>
    </p:spTree>
    <p:extLst>
      <p:ext uri="{BB962C8B-B14F-4D97-AF65-F5344CB8AC3E}">
        <p14:creationId xmlns:p14="http://schemas.microsoft.com/office/powerpoint/2010/main" val="836227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061704" y="2743415"/>
            <a:ext cx="8137133" cy="299983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graphicFrame>
        <p:nvGraphicFramePr>
          <p:cNvPr id="4" name="Object 3"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1040"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1588" y="0"/>
                        <a:ext cx="158750" cy="158750"/>
                      </a:xfrm>
                      <a:prstGeom prst="rect">
                        <a:avLst/>
                      </a:prstGeom>
                    </p:spPr>
                  </p:pic>
                </p:oleObj>
              </mc:Fallback>
            </mc:AlternateContent>
          </a:graphicData>
        </a:graphic>
      </p:graphicFrame>
      <p:sp>
        <p:nvSpPr>
          <p:cNvPr id="12" name="Content Placeholder 2"/>
          <p:cNvSpPr txBox="1">
            <a:spLocks/>
          </p:cNvSpPr>
          <p:nvPr>
            <p:custDataLst>
              <p:tags r:id="rId3"/>
            </p:custDataLst>
          </p:nvPr>
        </p:nvSpPr>
        <p:spPr>
          <a:xfrm>
            <a:off x="519248" y="2743415"/>
            <a:ext cx="11155680" cy="615553"/>
          </a:xfrm>
          <a:prstGeom prst="rect">
            <a:avLst/>
          </a:prstGeom>
        </p:spPr>
        <p:txBody>
          <a:bodyPr vert="horz" wrap="square" lIns="0" tIns="0" rIns="0" bIns="0" rtlCol="0">
            <a:spAutoFit/>
          </a:bodyPr>
          <a:lstStyle>
            <a:lvl1pPr marL="0" indent="0" algn="l" defTabSz="914363" rtl="0" eaLnBrk="1" latinLnBrk="0" hangingPunct="1">
              <a:lnSpc>
                <a:spcPct val="100000"/>
              </a:lnSpc>
              <a:spcBef>
                <a:spcPts val="1200"/>
              </a:spcBef>
              <a:buSzPct val="80000"/>
              <a:buFontTx/>
              <a:buNone/>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460375" indent="0" algn="l" defTabSz="914363" rtl="0" eaLnBrk="1" latinLnBrk="0" hangingPunct="1">
              <a:lnSpc>
                <a:spcPct val="100000"/>
              </a:lnSpc>
              <a:spcBef>
                <a:spcPts val="300"/>
              </a:spcBef>
              <a:buSzPct val="80000"/>
              <a:buFontTx/>
              <a:buNone/>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914400" indent="0" algn="l" defTabSz="914363" rtl="0" eaLnBrk="1" latinLnBrk="0" hangingPunct="1">
              <a:lnSpc>
                <a:spcPct val="100000"/>
              </a:lnSpc>
              <a:spcBef>
                <a:spcPts val="300"/>
              </a:spcBef>
              <a:buSzPct val="80000"/>
              <a:buFontTx/>
              <a:buNone/>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370013"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1836738"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4000" dirty="0">
                <a:solidFill>
                  <a:schemeClr val="tx2">
                    <a:alpha val="99000"/>
                  </a:schemeClr>
                </a:solidFill>
                <a:latin typeface="Segoe UI Light" pitchFamily="34" charset="0"/>
              </a:rPr>
              <a:t>A container of related service roles</a:t>
            </a:r>
            <a:endParaRPr lang="en-US" dirty="0">
              <a:solidFill>
                <a:schemeClr val="tx2">
                  <a:alpha val="99000"/>
                </a:schemeClr>
              </a:solidFill>
              <a:latin typeface="Segoe UI Light" pitchFamily="34" charset="0"/>
            </a:endParaRPr>
          </a:p>
        </p:txBody>
      </p:sp>
      <p:pic>
        <p:nvPicPr>
          <p:cNvPr id="30" name="Picture 22"/>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3233434" y="3559672"/>
            <a:ext cx="1307743" cy="1102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Picture 24"/>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5602370" y="3559671"/>
            <a:ext cx="1307743" cy="1099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24"/>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7971306" y="3559671"/>
            <a:ext cx="1307743" cy="1099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8178229" y="3729519"/>
            <a:ext cx="729465" cy="5856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47"/>
          <p:cNvPicPr>
            <a:picLocks noChangeAspect="1"/>
          </p:cNvPicPr>
          <p:nvPr/>
        </p:nvPicPr>
        <p:blipFill rotWithShape="1">
          <a:blip r:embed="rId11">
            <a:extLst>
              <a:ext uri="{28A0092B-C50C-407E-A947-70E740481C1C}">
                <a14:useLocalDpi xmlns:a14="http://schemas.microsoft.com/office/drawing/2010/main" val="0"/>
              </a:ext>
            </a:extLst>
          </a:blip>
          <a:srcRect l="21314" r="16415" b="20506"/>
          <a:stretch/>
        </p:blipFill>
        <p:spPr bwMode="auto">
          <a:xfrm>
            <a:off x="8178229" y="3583057"/>
            <a:ext cx="780836" cy="796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Content Placeholder 2"/>
          <p:cNvSpPr txBox="1">
            <a:spLocks/>
          </p:cNvSpPr>
          <p:nvPr>
            <p:custDataLst>
              <p:tags r:id="rId4"/>
            </p:custDataLst>
          </p:nvPr>
        </p:nvSpPr>
        <p:spPr>
          <a:xfrm>
            <a:off x="3233434" y="4682458"/>
            <a:ext cx="5961386" cy="430887"/>
          </a:xfrm>
          <a:prstGeom prst="rect">
            <a:avLst/>
          </a:prstGeom>
        </p:spPr>
        <p:txBody>
          <a:bodyPr vert="horz" wrap="square" lIns="0" tIns="0" rIns="0" bIns="0" rtlCol="0">
            <a:spAutoFit/>
          </a:bodyPr>
          <a:lstStyle>
            <a:lvl1pPr marL="0" indent="0" algn="l" defTabSz="914363" rtl="0" eaLnBrk="1" latinLnBrk="0" hangingPunct="1">
              <a:lnSpc>
                <a:spcPct val="100000"/>
              </a:lnSpc>
              <a:spcBef>
                <a:spcPts val="1200"/>
              </a:spcBef>
              <a:buSzPct val="80000"/>
              <a:buFontTx/>
              <a:buNone/>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460375" indent="0" algn="l" defTabSz="914363" rtl="0" eaLnBrk="1" latinLnBrk="0" hangingPunct="1">
              <a:lnSpc>
                <a:spcPct val="100000"/>
              </a:lnSpc>
              <a:spcBef>
                <a:spcPts val="300"/>
              </a:spcBef>
              <a:buSzPct val="80000"/>
              <a:buFontTx/>
              <a:buNone/>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914400" indent="0" algn="l" defTabSz="914363" rtl="0" eaLnBrk="1" latinLnBrk="0" hangingPunct="1">
              <a:lnSpc>
                <a:spcPct val="100000"/>
              </a:lnSpc>
              <a:spcBef>
                <a:spcPts val="300"/>
              </a:spcBef>
              <a:buSzPct val="80000"/>
              <a:buFontTx/>
              <a:buNone/>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370013"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1836738"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sz="2800" dirty="0" smtClean="0">
                <a:solidFill>
                  <a:schemeClr val="tx2">
                    <a:alpha val="99000"/>
                  </a:schemeClr>
                </a:solidFill>
                <a:latin typeface="Segoe UI Light" pitchFamily="34" charset="0"/>
              </a:rPr>
              <a:t>Web Roles      Worker Roles          VMs</a:t>
            </a:r>
            <a:endParaRPr lang="en-US" sz="2000" dirty="0">
              <a:solidFill>
                <a:schemeClr val="tx2">
                  <a:alpha val="99000"/>
                </a:schemeClr>
              </a:solidFill>
              <a:latin typeface="Segoe UI Light" pitchFamily="34" charset="0"/>
            </a:endParaRPr>
          </a:p>
        </p:txBody>
      </p:sp>
      <p:sp>
        <p:nvSpPr>
          <p:cNvPr id="9" name="Title 8"/>
          <p:cNvSpPr>
            <a:spLocks noGrp="1"/>
          </p:cNvSpPr>
          <p:nvPr>
            <p:ph type="title"/>
          </p:nvPr>
        </p:nvSpPr>
        <p:spPr/>
        <p:txBody>
          <a:bodyPr>
            <a:normAutofit fontScale="90000"/>
          </a:bodyPr>
          <a:lstStyle/>
          <a:p>
            <a:r>
              <a:rPr lang="en-US" dirty="0" smtClean="0"/>
              <a:t>What is a Cloud Service?</a:t>
            </a:r>
            <a:endParaRPr lang="en-US" dirty="0"/>
          </a:p>
        </p:txBody>
      </p:sp>
    </p:spTree>
    <p:extLst>
      <p:ext uri="{BB962C8B-B14F-4D97-AF65-F5344CB8AC3E}">
        <p14:creationId xmlns:p14="http://schemas.microsoft.com/office/powerpoint/2010/main" val="800678909"/>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r>
              <a:rPr lang="en-US" sz="2800" dirty="0" smtClean="0"/>
              <a:t>Public endpoints</a:t>
            </a:r>
          </a:p>
          <a:p>
            <a:pPr marL="457200" lvl="1" indent="0">
              <a:buNone/>
            </a:pPr>
            <a:r>
              <a:rPr lang="en-US" sz="2000" dirty="0" smtClean="0"/>
              <a:t>Publicly accessible, load balanced</a:t>
            </a:r>
          </a:p>
          <a:p>
            <a:r>
              <a:rPr lang="en-US" sz="2800" dirty="0" smtClean="0"/>
              <a:t>Internal endpoints</a:t>
            </a:r>
          </a:p>
          <a:p>
            <a:pPr marL="457200" lvl="1" indent="0">
              <a:buNone/>
            </a:pPr>
            <a:r>
              <a:rPr lang="en-US" sz="2000" dirty="0" smtClean="0"/>
              <a:t>Private to cloud service, not load balanced</a:t>
            </a:r>
          </a:p>
          <a:p>
            <a:r>
              <a:rPr lang="en-US" sz="2800" dirty="0" smtClean="0"/>
              <a:t>Instance Input endpoints</a:t>
            </a:r>
          </a:p>
          <a:p>
            <a:pPr marL="457200" lvl="1" indent="0">
              <a:buNone/>
            </a:pPr>
            <a:r>
              <a:rPr lang="en-US" sz="2000" dirty="0" smtClean="0"/>
              <a:t>Address individual instance</a:t>
            </a:r>
          </a:p>
        </p:txBody>
      </p:sp>
      <p:sp>
        <p:nvSpPr>
          <p:cNvPr id="4" name="Slide Number Placeholder 3"/>
          <p:cNvSpPr>
            <a:spLocks noGrp="1"/>
          </p:cNvSpPr>
          <p:nvPr>
            <p:ph type="sldNum" sz="quarter" idx="12"/>
          </p:nvPr>
        </p:nvSpPr>
        <p:spPr/>
        <p:txBody>
          <a:bodyPr/>
          <a:lstStyle/>
          <a:p>
            <a:fld id="{0A164282-434E-41D4-9582-783D542A7B68}" type="slidenum">
              <a:rPr lang="en-US" smtClean="0"/>
              <a:pPr/>
              <a:t>11</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
        <p:nvSpPr>
          <p:cNvPr id="5" name="Title 4"/>
          <p:cNvSpPr>
            <a:spLocks noGrp="1"/>
          </p:cNvSpPr>
          <p:nvPr>
            <p:ph type="title"/>
          </p:nvPr>
        </p:nvSpPr>
        <p:spPr/>
        <p:txBody>
          <a:bodyPr/>
          <a:lstStyle/>
          <a:p>
            <a:r>
              <a:rPr lang="en-US" dirty="0" smtClean="0"/>
              <a:t>How do </a:t>
            </a:r>
            <a:r>
              <a:rPr lang="en-US" altLang="zh-CN" dirty="0" smtClean="0"/>
              <a:t>roles communicate?</a:t>
            </a:r>
            <a:endParaRPr lang="en-US" dirty="0"/>
          </a:p>
        </p:txBody>
      </p:sp>
    </p:spTree>
    <p:extLst>
      <p:ext uri="{BB962C8B-B14F-4D97-AF65-F5344CB8AC3E}">
        <p14:creationId xmlns:p14="http://schemas.microsoft.com/office/powerpoint/2010/main" val="3282983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520701" y="1446180"/>
            <a:ext cx="11149012" cy="4821271"/>
          </a:xfrm>
          <a:prstGeom prst="rect">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aphicFrame>
        <p:nvGraphicFramePr>
          <p:cNvPr id="6" name="Object 5"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2061"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1588" y="0"/>
                        <a:ext cx="158750" cy="158750"/>
                      </a:xfrm>
                      <a:prstGeom prst="rect">
                        <a:avLst/>
                      </a:prstGeom>
                    </p:spPr>
                  </p:pic>
                </p:oleObj>
              </mc:Fallback>
            </mc:AlternateContent>
          </a:graphicData>
        </a:graphic>
      </p:graphicFrame>
      <p:sp>
        <p:nvSpPr>
          <p:cNvPr id="4" name="Title 3"/>
          <p:cNvSpPr>
            <a:spLocks noGrp="1"/>
          </p:cNvSpPr>
          <p:nvPr>
            <p:ph type="title"/>
          </p:nvPr>
        </p:nvSpPr>
        <p:spPr/>
        <p:txBody>
          <a:bodyPr>
            <a:normAutofit fontScale="90000"/>
          </a:bodyPr>
          <a:lstStyle/>
          <a:p>
            <a:r>
              <a:rPr lang="en-US" dirty="0" smtClean="0">
                <a:solidFill>
                  <a:schemeClr val="bg1"/>
                </a:solidFill>
              </a:rPr>
              <a:t>Web </a:t>
            </a:r>
            <a:r>
              <a:rPr lang="en-US" altLang="zh-CN" dirty="0" smtClean="0">
                <a:solidFill>
                  <a:schemeClr val="bg1"/>
                </a:solidFill>
              </a:rPr>
              <a:t>Role</a:t>
            </a:r>
            <a:endParaRPr lang="en-US" dirty="0">
              <a:solidFill>
                <a:schemeClr val="bg1"/>
              </a:solidFill>
            </a:endParaRPr>
          </a:p>
        </p:txBody>
      </p:sp>
      <p:sp>
        <p:nvSpPr>
          <p:cNvPr id="3" name="Content Placeholder 2"/>
          <p:cNvSpPr>
            <a:spLocks noGrp="1"/>
          </p:cNvSpPr>
          <p:nvPr>
            <p:ph sz="quarter" idx="4294967295"/>
            <p:custDataLst>
              <p:tags r:id="rId3"/>
            </p:custDataLst>
          </p:nvPr>
        </p:nvSpPr>
        <p:spPr>
          <a:xfrm>
            <a:off x="1036638" y="1463675"/>
            <a:ext cx="11155362" cy="4803775"/>
          </a:xfrm>
        </p:spPr>
        <p:txBody>
          <a:bodyPr/>
          <a:lstStyle/>
          <a:p>
            <a:r>
              <a:rPr lang="en-US" dirty="0">
                <a:latin typeface="Segoe UI Light" pitchFamily="34" charset="0"/>
              </a:rPr>
              <a:t>All features of a worker role + IIS 7, 7.5 or IIS 8.0*</a:t>
            </a:r>
          </a:p>
          <a:p>
            <a:r>
              <a:rPr lang="en-US" dirty="0">
                <a:latin typeface="Segoe UI Light" pitchFamily="34" charset="0"/>
              </a:rPr>
              <a:t>ASP.NET 3.5 SP1, 4.0 or 4.5* – 64bit</a:t>
            </a:r>
          </a:p>
          <a:p>
            <a:r>
              <a:rPr lang="en-US" dirty="0">
                <a:latin typeface="Segoe UI Light" pitchFamily="34" charset="0"/>
              </a:rPr>
              <a:t>Hosts</a:t>
            </a:r>
          </a:p>
          <a:p>
            <a:pPr marL="0" lvl="1"/>
            <a:r>
              <a:rPr lang="en-US" sz="2000" dirty="0"/>
              <a:t>Webforms or MVC</a:t>
            </a:r>
          </a:p>
          <a:p>
            <a:pPr marL="0" lvl="1"/>
            <a:r>
              <a:rPr lang="en-US" sz="2000" dirty="0"/>
              <a:t>FastCGI applications (e.g. PHP)</a:t>
            </a:r>
          </a:p>
          <a:p>
            <a:pPr marL="0" lvl="1"/>
            <a:r>
              <a:rPr lang="en-US" sz="2000" dirty="0"/>
              <a:t>Multiple Websites</a:t>
            </a:r>
          </a:p>
          <a:p>
            <a:r>
              <a:rPr lang="en-US" dirty="0">
                <a:latin typeface="Segoe UI Light" pitchFamily="34" charset="0"/>
              </a:rPr>
              <a:t>Http(s)</a:t>
            </a:r>
          </a:p>
          <a:p>
            <a:r>
              <a:rPr lang="en-US" dirty="0">
                <a:latin typeface="Segoe UI Light" pitchFamily="34" charset="0"/>
              </a:rPr>
              <a:t>Web/Worker Hybrid</a:t>
            </a:r>
          </a:p>
          <a:p>
            <a:pPr marL="0" lvl="1"/>
            <a:r>
              <a:rPr lang="en-US" sz="2000" dirty="0"/>
              <a:t>Can optionally implement </a:t>
            </a:r>
            <a:r>
              <a:rPr lang="en-US" sz="2000" dirty="0" err="1"/>
              <a:t>RoleEntryPoint</a:t>
            </a:r>
            <a:r>
              <a:rPr lang="en-US" sz="2000" dirty="0"/>
              <a:t>                 </a:t>
            </a:r>
            <a:r>
              <a:rPr lang="en-US" sz="2000" dirty="0">
                <a:solidFill>
                  <a:schemeClr val="accent4">
                    <a:lumMod val="50000"/>
                    <a:alpha val="99000"/>
                  </a:schemeClr>
                </a:solidFill>
              </a:rPr>
              <a:t>		      </a:t>
            </a:r>
            <a:r>
              <a:rPr lang="en-US" sz="1800" dirty="0">
                <a:solidFill>
                  <a:schemeClr val="bg1">
                    <a:alpha val="99000"/>
                  </a:schemeClr>
                </a:solidFill>
              </a:rPr>
              <a:t>*with Windows Server 2012</a:t>
            </a:r>
            <a:endParaRPr lang="en-US" sz="2000" dirty="0">
              <a:solidFill>
                <a:schemeClr val="bg1">
                  <a:alpha val="99000"/>
                </a:schemeClr>
              </a:solidFill>
            </a:endParaRPr>
          </a:p>
          <a:p>
            <a:pPr marL="0" lvl="1"/>
            <a:endParaRPr lang="en-US" sz="2000" dirty="0">
              <a:solidFill>
                <a:schemeClr val="accent4">
                  <a:lumMod val="50000"/>
                  <a:alpha val="99000"/>
                </a:schemeClr>
              </a:solidFill>
            </a:endParaRPr>
          </a:p>
        </p:txBody>
      </p:sp>
      <p:sp>
        <p:nvSpPr>
          <p:cNvPr id="10" name="Freeform 62"/>
          <p:cNvSpPr>
            <a:spLocks noEditPoints="1"/>
          </p:cNvSpPr>
          <p:nvPr/>
        </p:nvSpPr>
        <p:spPr bwMode="black">
          <a:xfrm>
            <a:off x="8411071" y="2593299"/>
            <a:ext cx="2294722" cy="2294126"/>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2012407775"/>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520701" y="1446180"/>
            <a:ext cx="11149012" cy="4821271"/>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aphicFrame>
        <p:nvGraphicFramePr>
          <p:cNvPr id="4" name="Object 3"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3084"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1588" y="0"/>
                        <a:ext cx="158750" cy="158750"/>
                      </a:xfrm>
                      <a:prstGeom prst="rect">
                        <a:avLst/>
                      </a:prstGeom>
                    </p:spPr>
                  </p:pic>
                </p:oleObj>
              </mc:Fallback>
            </mc:AlternateContent>
          </a:graphicData>
        </a:graphic>
      </p:graphicFrame>
      <p:sp>
        <p:nvSpPr>
          <p:cNvPr id="5" name="Title 4"/>
          <p:cNvSpPr>
            <a:spLocks noGrp="1"/>
          </p:cNvSpPr>
          <p:nvPr>
            <p:ph type="title"/>
          </p:nvPr>
        </p:nvSpPr>
        <p:spPr/>
        <p:txBody>
          <a:bodyPr>
            <a:normAutofit fontScale="90000"/>
          </a:bodyPr>
          <a:lstStyle/>
          <a:p>
            <a:r>
              <a:rPr lang="en-US" altLang="zh-CN" dirty="0" smtClean="0">
                <a:solidFill>
                  <a:schemeClr val="bg1"/>
                </a:solidFill>
              </a:rPr>
              <a:t>Worker Role Patterns</a:t>
            </a:r>
            <a:endParaRPr lang="en-US" dirty="0">
              <a:solidFill>
                <a:schemeClr val="bg1"/>
              </a:solidFill>
            </a:endParaRPr>
          </a:p>
        </p:txBody>
      </p:sp>
      <p:sp>
        <p:nvSpPr>
          <p:cNvPr id="3" name="Content Placeholder 2"/>
          <p:cNvSpPr>
            <a:spLocks noGrp="1"/>
          </p:cNvSpPr>
          <p:nvPr>
            <p:ph sz="quarter" idx="4294967295"/>
            <p:custDataLst>
              <p:tags r:id="rId3"/>
            </p:custDataLst>
          </p:nvPr>
        </p:nvSpPr>
        <p:spPr>
          <a:xfrm>
            <a:off x="1035050" y="1463675"/>
            <a:ext cx="11156950" cy="4573588"/>
          </a:xfrm>
        </p:spPr>
        <p:txBody>
          <a:bodyPr/>
          <a:lstStyle/>
          <a:p>
            <a:r>
              <a:rPr lang="en-US" dirty="0">
                <a:solidFill>
                  <a:schemeClr val="bg1">
                    <a:alpha val="99000"/>
                  </a:schemeClr>
                </a:solidFill>
                <a:latin typeface="Segoe UI Light" pitchFamily="34" charset="0"/>
              </a:rPr>
              <a:t>Queue Polling Worker</a:t>
            </a:r>
          </a:p>
          <a:p>
            <a:pPr marL="0" lvl="1"/>
            <a:r>
              <a:rPr lang="en-US" sz="2000" dirty="0">
                <a:solidFill>
                  <a:schemeClr val="accent6">
                    <a:lumMod val="20000"/>
                    <a:lumOff val="80000"/>
                    <a:alpha val="99000"/>
                  </a:schemeClr>
                </a:solidFill>
              </a:rPr>
              <a:t>Poll and Pop Messages within while(true) loop</a:t>
            </a:r>
          </a:p>
          <a:p>
            <a:pPr marL="0" lvl="1"/>
            <a:r>
              <a:rPr lang="en-US" sz="2000" dirty="0">
                <a:solidFill>
                  <a:schemeClr val="accent6">
                    <a:lumMod val="20000"/>
                    <a:lumOff val="80000"/>
                    <a:alpha val="99000"/>
                  </a:schemeClr>
                </a:solidFill>
              </a:rPr>
              <a:t>E.g. Map/Reduce pattern, background image processing</a:t>
            </a:r>
          </a:p>
          <a:p>
            <a:r>
              <a:rPr lang="en-US" dirty="0">
                <a:solidFill>
                  <a:schemeClr val="bg1">
                    <a:alpha val="99000"/>
                  </a:schemeClr>
                </a:solidFill>
                <a:latin typeface="Segoe UI Light" pitchFamily="34" charset="0"/>
              </a:rPr>
              <a:t>Listening Worker Role</a:t>
            </a:r>
          </a:p>
          <a:p>
            <a:pPr marL="0" lvl="1"/>
            <a:r>
              <a:rPr lang="en-US" sz="2000" dirty="0">
                <a:solidFill>
                  <a:schemeClr val="accent6">
                    <a:lumMod val="20000"/>
                    <a:lumOff val="80000"/>
                    <a:alpha val="99000"/>
                  </a:schemeClr>
                </a:solidFill>
              </a:rPr>
              <a:t>Create TcpListener or WCF Service Host</a:t>
            </a:r>
          </a:p>
          <a:p>
            <a:pPr marL="0" lvl="1"/>
            <a:r>
              <a:rPr lang="en-US" sz="2000" dirty="0">
                <a:solidFill>
                  <a:schemeClr val="accent6">
                    <a:lumMod val="20000"/>
                    <a:lumOff val="80000"/>
                    <a:alpha val="99000"/>
                  </a:schemeClr>
                </a:solidFill>
              </a:rPr>
              <a:t>E.g. Run a .NET SMTP server or WCF Service</a:t>
            </a:r>
          </a:p>
          <a:p>
            <a:r>
              <a:rPr lang="en-US" dirty="0">
                <a:solidFill>
                  <a:schemeClr val="bg1">
                    <a:alpha val="99000"/>
                  </a:schemeClr>
                </a:solidFill>
                <a:latin typeface="Segoe UI Light" pitchFamily="34" charset="0"/>
              </a:rPr>
              <a:t>External Process Worker Role</a:t>
            </a:r>
          </a:p>
          <a:p>
            <a:pPr marL="0" lvl="1"/>
            <a:r>
              <a:rPr lang="en-US" sz="2000" dirty="0">
                <a:solidFill>
                  <a:schemeClr val="accent6">
                    <a:lumMod val="20000"/>
                    <a:lumOff val="80000"/>
                    <a:alpha val="99000"/>
                  </a:schemeClr>
                </a:solidFill>
              </a:rPr>
              <a:t>OnStart or Run method executes Process.Start()</a:t>
            </a:r>
          </a:p>
          <a:p>
            <a:pPr marL="0" lvl="1"/>
            <a:r>
              <a:rPr lang="en-US" sz="2000" dirty="0">
                <a:solidFill>
                  <a:schemeClr val="accent6">
                    <a:lumMod val="20000"/>
                    <a:lumOff val="80000"/>
                    <a:alpha val="99000"/>
                  </a:schemeClr>
                </a:solidFill>
              </a:rPr>
              <a:t>Startup Task installs or executes background/foreground process</a:t>
            </a:r>
          </a:p>
          <a:p>
            <a:pPr marL="0" lvl="1"/>
            <a:r>
              <a:rPr lang="en-US" sz="2000" dirty="0">
                <a:solidFill>
                  <a:schemeClr val="accent6">
                    <a:lumMod val="20000"/>
                    <a:lumOff val="80000"/>
                    <a:alpha val="99000"/>
                  </a:schemeClr>
                </a:solidFill>
              </a:rPr>
              <a:t>Custom Role Entry Point (executable or .Net assembly)</a:t>
            </a:r>
          </a:p>
          <a:p>
            <a:pPr marL="0" lvl="1"/>
            <a:r>
              <a:rPr lang="en-US" sz="2000" dirty="0">
                <a:solidFill>
                  <a:schemeClr val="accent6">
                    <a:lumMod val="20000"/>
                    <a:lumOff val="80000"/>
                    <a:alpha val="99000"/>
                  </a:schemeClr>
                </a:solidFill>
              </a:rPr>
              <a:t>E.g. Run a database server, web server, distributed cache</a:t>
            </a:r>
          </a:p>
        </p:txBody>
      </p:sp>
      <p:grpSp>
        <p:nvGrpSpPr>
          <p:cNvPr id="10" name="Group 9"/>
          <p:cNvGrpSpPr/>
          <p:nvPr/>
        </p:nvGrpSpPr>
        <p:grpSpPr bwMode="black">
          <a:xfrm>
            <a:off x="8307037" y="2503358"/>
            <a:ext cx="2731340" cy="2222065"/>
            <a:chOff x="5184775" y="225425"/>
            <a:chExt cx="1500188" cy="1220788"/>
          </a:xfrm>
          <a:solidFill>
            <a:srgbClr val="FFFFFF"/>
          </a:solidFill>
        </p:grpSpPr>
        <p:sp>
          <p:nvSpPr>
            <p:cNvPr id="11"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2"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3"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1740754131"/>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50844" y="1695451"/>
            <a:ext cx="11158538" cy="405765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Rectangle 5"/>
          <p:cNvSpPr/>
          <p:nvPr/>
        </p:nvSpPr>
        <p:spPr bwMode="auto">
          <a:xfrm>
            <a:off x="717321" y="2693774"/>
            <a:ext cx="3474720" cy="288810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 name="Rectangle 6"/>
          <p:cNvSpPr/>
          <p:nvPr/>
        </p:nvSpPr>
        <p:spPr bwMode="auto">
          <a:xfrm>
            <a:off x="4361181" y="2693774"/>
            <a:ext cx="3474720" cy="288810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 name="Rectangle 7"/>
          <p:cNvSpPr/>
          <p:nvPr/>
        </p:nvSpPr>
        <p:spPr bwMode="auto">
          <a:xfrm>
            <a:off x="8005040" y="2693774"/>
            <a:ext cx="3474720" cy="288810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 name="Content Placeholder 2"/>
          <p:cNvSpPr txBox="1">
            <a:spLocks/>
          </p:cNvSpPr>
          <p:nvPr>
            <p:custDataLst>
              <p:tags r:id="rId2"/>
            </p:custDataLst>
          </p:nvPr>
        </p:nvSpPr>
        <p:spPr>
          <a:xfrm>
            <a:off x="552431" y="1843787"/>
            <a:ext cx="11155680" cy="615553"/>
          </a:xfrm>
          <a:prstGeom prst="rect">
            <a:avLst/>
          </a:prstGeom>
        </p:spPr>
        <p:txBody>
          <a:bodyPr vert="horz" wrap="square" lIns="0" tIns="0" rIns="0" bIns="0" rtlCol="0">
            <a:spAutoFit/>
          </a:bodyPr>
          <a:lstStyle>
            <a:lvl1pPr marL="0" indent="0" algn="l" defTabSz="914363" rtl="0" eaLnBrk="1" latinLnBrk="0" hangingPunct="1">
              <a:lnSpc>
                <a:spcPct val="100000"/>
              </a:lnSpc>
              <a:spcBef>
                <a:spcPts val="1200"/>
              </a:spcBef>
              <a:buSzPct val="80000"/>
              <a:buFontTx/>
              <a:buNone/>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460375" indent="0" algn="l" defTabSz="914363" rtl="0" eaLnBrk="1" latinLnBrk="0" hangingPunct="1">
              <a:lnSpc>
                <a:spcPct val="100000"/>
              </a:lnSpc>
              <a:spcBef>
                <a:spcPts val="300"/>
              </a:spcBef>
              <a:buSzPct val="80000"/>
              <a:buFontTx/>
              <a:buNone/>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914400" indent="0" algn="l" defTabSz="914363" rtl="0" eaLnBrk="1" latinLnBrk="0" hangingPunct="1">
              <a:lnSpc>
                <a:spcPct val="100000"/>
              </a:lnSpc>
              <a:spcBef>
                <a:spcPts val="300"/>
              </a:spcBef>
              <a:buSzPct val="80000"/>
              <a:buFontTx/>
              <a:buNone/>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370013"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1836738"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4000" dirty="0">
                <a:solidFill>
                  <a:schemeClr val="tx2">
                    <a:alpha val="99000"/>
                  </a:schemeClr>
                </a:solidFill>
                <a:latin typeface="Segoe UI Light" pitchFamily="34" charset="0"/>
              </a:rPr>
              <a:t>Inherits RoleEntryPoint</a:t>
            </a:r>
          </a:p>
        </p:txBody>
      </p:sp>
      <p:sp>
        <p:nvSpPr>
          <p:cNvPr id="10" name="TextBox 9"/>
          <p:cNvSpPr txBox="1"/>
          <p:nvPr/>
        </p:nvSpPr>
        <p:spPr>
          <a:xfrm>
            <a:off x="717321" y="2826653"/>
            <a:ext cx="3474720" cy="2723823"/>
          </a:xfrm>
          <a:prstGeom prst="rect">
            <a:avLst/>
          </a:prstGeom>
          <a:noFill/>
        </p:spPr>
        <p:txBody>
          <a:bodyPr wrap="square" lIns="0" tIns="0" rIns="0" bIns="0" rtlCol="0">
            <a:spAutoFit/>
          </a:bodyPr>
          <a:lstStyle/>
          <a:p>
            <a:pPr algn="ctr">
              <a:lnSpc>
                <a:spcPct val="90000"/>
              </a:lnSpc>
              <a:spcBef>
                <a:spcPct val="20000"/>
              </a:spcBef>
              <a:buSzPct val="80000"/>
            </a:pPr>
            <a:r>
              <a:rPr lang="en-US" sz="4000" dirty="0">
                <a:solidFill>
                  <a:schemeClr val="bg1">
                    <a:alpha val="99000"/>
                  </a:schemeClr>
                </a:solidFill>
                <a:latin typeface="Segoe UI Light" pitchFamily="34" charset="0"/>
              </a:rPr>
              <a:t>OnStart() Method</a:t>
            </a:r>
          </a:p>
          <a:p>
            <a:pPr marL="0" lvl="1" algn="ctr">
              <a:spcBef>
                <a:spcPts val="300"/>
              </a:spcBef>
              <a:buSzPct val="80000"/>
            </a:pPr>
            <a:r>
              <a:rPr lang="en-US" sz="2000" dirty="0">
                <a:ln>
                  <a:solidFill>
                    <a:srgbClr val="FFFFFF">
                      <a:alpha val="0"/>
                    </a:srgbClr>
                  </a:solidFill>
                </a:ln>
                <a:solidFill>
                  <a:schemeClr val="bg1">
                    <a:alpha val="99000"/>
                  </a:schemeClr>
                </a:solidFill>
              </a:rPr>
              <a:t>Called by Fabric on startup, allows you to perform initialization tasks.</a:t>
            </a:r>
            <a:br>
              <a:rPr lang="en-US" sz="2000" dirty="0">
                <a:ln>
                  <a:solidFill>
                    <a:srgbClr val="FFFFFF">
                      <a:alpha val="0"/>
                    </a:srgbClr>
                  </a:solidFill>
                </a:ln>
                <a:solidFill>
                  <a:schemeClr val="bg1">
                    <a:alpha val="99000"/>
                  </a:schemeClr>
                </a:solidFill>
              </a:rPr>
            </a:br>
            <a:r>
              <a:rPr lang="en-US" sz="2000" dirty="0">
                <a:ln>
                  <a:solidFill>
                    <a:srgbClr val="FFFFFF">
                      <a:alpha val="0"/>
                    </a:srgbClr>
                  </a:solidFill>
                </a:ln>
                <a:solidFill>
                  <a:schemeClr val="bg1">
                    <a:alpha val="99000"/>
                  </a:schemeClr>
                </a:solidFill>
              </a:rPr>
              <a:t>Reports Busy status to load balancer until you return true.</a:t>
            </a:r>
            <a:endParaRPr lang="en-US" sz="4000" dirty="0">
              <a:solidFill>
                <a:schemeClr val="bg1">
                  <a:alpha val="99000"/>
                </a:schemeClr>
              </a:solidFill>
              <a:latin typeface="Segoe UI Light" pitchFamily="34" charset="0"/>
            </a:endParaRPr>
          </a:p>
        </p:txBody>
      </p:sp>
      <p:sp>
        <p:nvSpPr>
          <p:cNvPr id="11" name="TextBox 10"/>
          <p:cNvSpPr txBox="1"/>
          <p:nvPr/>
        </p:nvSpPr>
        <p:spPr>
          <a:xfrm>
            <a:off x="4361181" y="2826652"/>
            <a:ext cx="3474720" cy="2746906"/>
          </a:xfrm>
          <a:prstGeom prst="rect">
            <a:avLst/>
          </a:prstGeom>
          <a:noFill/>
        </p:spPr>
        <p:txBody>
          <a:bodyPr wrap="square" lIns="0" tIns="0" rIns="0" bIns="0" rtlCol="0">
            <a:spAutoFit/>
          </a:bodyPr>
          <a:lstStyle/>
          <a:p>
            <a:pPr algn="ctr">
              <a:lnSpc>
                <a:spcPct val="90000"/>
              </a:lnSpc>
              <a:spcBef>
                <a:spcPct val="20000"/>
              </a:spcBef>
              <a:buSzPct val="80000"/>
            </a:pPr>
            <a:r>
              <a:rPr lang="en-US" sz="4000" dirty="0">
                <a:solidFill>
                  <a:schemeClr val="bg1">
                    <a:alpha val="99000"/>
                  </a:schemeClr>
                </a:solidFill>
                <a:latin typeface="Segoe UI Light" pitchFamily="34" charset="0"/>
              </a:rPr>
              <a:t>Run() </a:t>
            </a:r>
            <a:br>
              <a:rPr lang="en-US" sz="4000" dirty="0">
                <a:solidFill>
                  <a:schemeClr val="bg1">
                    <a:alpha val="99000"/>
                  </a:schemeClr>
                </a:solidFill>
                <a:latin typeface="Segoe UI Light" pitchFamily="34" charset="0"/>
              </a:rPr>
            </a:br>
            <a:r>
              <a:rPr lang="en-US" sz="4000" dirty="0">
                <a:solidFill>
                  <a:schemeClr val="bg1">
                    <a:alpha val="99000"/>
                  </a:schemeClr>
                </a:solidFill>
                <a:latin typeface="Segoe UI Light" pitchFamily="34" charset="0"/>
              </a:rPr>
              <a:t>Method</a:t>
            </a:r>
          </a:p>
          <a:p>
            <a:pPr marL="0" lvl="1" algn="ctr">
              <a:spcBef>
                <a:spcPts val="300"/>
              </a:spcBef>
              <a:buSzPct val="80000"/>
            </a:pPr>
            <a:r>
              <a:rPr lang="en-US" sz="2000" dirty="0">
                <a:ln>
                  <a:solidFill>
                    <a:srgbClr val="FFFFFF">
                      <a:alpha val="0"/>
                    </a:srgbClr>
                  </a:solidFill>
                </a:ln>
                <a:solidFill>
                  <a:schemeClr val="bg1">
                    <a:alpha val="99000"/>
                  </a:schemeClr>
                </a:solidFill>
              </a:rPr>
              <a:t>Main logic is here – can do anything, typically infinite loop. Should never exit.</a:t>
            </a:r>
          </a:p>
          <a:p>
            <a:pPr algn="ctr">
              <a:lnSpc>
                <a:spcPct val="90000"/>
              </a:lnSpc>
              <a:spcBef>
                <a:spcPct val="20000"/>
              </a:spcBef>
              <a:buSzPct val="80000"/>
            </a:pPr>
            <a:endParaRPr lang="en-US" sz="4000" dirty="0">
              <a:solidFill>
                <a:schemeClr val="bg1">
                  <a:alpha val="99000"/>
                </a:schemeClr>
              </a:solidFill>
              <a:latin typeface="Segoe UI Light" pitchFamily="34" charset="0"/>
            </a:endParaRPr>
          </a:p>
        </p:txBody>
      </p:sp>
      <p:sp>
        <p:nvSpPr>
          <p:cNvPr id="12" name="TextBox 11"/>
          <p:cNvSpPr txBox="1"/>
          <p:nvPr/>
        </p:nvSpPr>
        <p:spPr>
          <a:xfrm>
            <a:off x="8010381" y="2826653"/>
            <a:ext cx="3474720" cy="2108269"/>
          </a:xfrm>
          <a:prstGeom prst="rect">
            <a:avLst/>
          </a:prstGeom>
          <a:noFill/>
        </p:spPr>
        <p:txBody>
          <a:bodyPr wrap="square" lIns="0" tIns="0" rIns="0" bIns="0" rtlCol="0">
            <a:spAutoFit/>
          </a:bodyPr>
          <a:lstStyle/>
          <a:p>
            <a:pPr algn="ctr">
              <a:lnSpc>
                <a:spcPct val="90000"/>
              </a:lnSpc>
              <a:spcBef>
                <a:spcPct val="20000"/>
              </a:spcBef>
              <a:buSzPct val="80000"/>
            </a:pPr>
            <a:r>
              <a:rPr lang="en-US" sz="4000" dirty="0">
                <a:solidFill>
                  <a:schemeClr val="bg1">
                    <a:alpha val="99000"/>
                  </a:schemeClr>
                </a:solidFill>
                <a:latin typeface="Segoe UI Light" pitchFamily="34" charset="0"/>
              </a:rPr>
              <a:t>OnStop() Method</a:t>
            </a:r>
          </a:p>
          <a:p>
            <a:pPr marL="0" lvl="1" algn="ctr">
              <a:spcBef>
                <a:spcPts val="300"/>
              </a:spcBef>
              <a:buSzPct val="80000"/>
            </a:pPr>
            <a:r>
              <a:rPr lang="en-US" sz="2000" dirty="0">
                <a:ln>
                  <a:solidFill>
                    <a:srgbClr val="FFFFFF">
                      <a:alpha val="0"/>
                    </a:srgbClr>
                  </a:solidFill>
                </a:ln>
                <a:solidFill>
                  <a:schemeClr val="bg1">
                    <a:alpha val="99000"/>
                  </a:schemeClr>
                </a:solidFill>
              </a:rPr>
              <a:t>Called when role is to be shutdown, graceful exit.</a:t>
            </a:r>
          </a:p>
          <a:p>
            <a:pPr marL="0" lvl="1" algn="ctr">
              <a:spcBef>
                <a:spcPts val="300"/>
              </a:spcBef>
              <a:buSzPct val="80000"/>
            </a:pPr>
            <a:r>
              <a:rPr lang="en-US" sz="2000" dirty="0">
                <a:ln>
                  <a:solidFill>
                    <a:srgbClr val="FFFFFF">
                      <a:alpha val="0"/>
                    </a:srgbClr>
                  </a:solidFill>
                </a:ln>
                <a:solidFill>
                  <a:schemeClr val="bg1">
                    <a:alpha val="99000"/>
                  </a:schemeClr>
                </a:solidFill>
              </a:rPr>
              <a:t>30 Seconds to tidy </a:t>
            </a:r>
            <a:r>
              <a:rPr lang="en-US" sz="2000" dirty="0">
                <a:ln>
                  <a:solidFill>
                    <a:srgbClr val="FFFFFF">
                      <a:alpha val="0"/>
                    </a:srgbClr>
                  </a:solidFill>
                </a:ln>
                <a:solidFill>
                  <a:schemeClr val="bg1"/>
                </a:solidFill>
              </a:rPr>
              <a:t>up.</a:t>
            </a:r>
          </a:p>
        </p:txBody>
      </p:sp>
      <p:graphicFrame>
        <p:nvGraphicFramePr>
          <p:cNvPr id="4" name="Object 3" hidden="1"/>
          <p:cNvGraphicFramePr>
            <a:graphicFrameLocks noChangeAspect="1"/>
          </p:cNvGraphicFramePr>
          <p:nvPr>
            <p:custDataLst>
              <p:tags r:id="rId3"/>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4103"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1588" y="0"/>
                        <a:ext cx="158750" cy="158750"/>
                      </a:xfrm>
                      <a:prstGeom prst="rect">
                        <a:avLst/>
                      </a:prstGeom>
                    </p:spPr>
                  </p:pic>
                </p:oleObj>
              </mc:Fallback>
            </mc:AlternateContent>
          </a:graphicData>
        </a:graphic>
      </p:graphicFrame>
      <p:sp>
        <p:nvSpPr>
          <p:cNvPr id="2" name="Title 1"/>
          <p:cNvSpPr>
            <a:spLocks noGrp="1"/>
          </p:cNvSpPr>
          <p:nvPr>
            <p:ph type="title"/>
            <p:custDataLst>
              <p:tags r:id="rId4"/>
            </p:custDataLst>
          </p:nvPr>
        </p:nvSpPr>
        <p:spPr/>
        <p:txBody>
          <a:bodyPr>
            <a:normAutofit fontScale="90000"/>
          </a:bodyPr>
          <a:lstStyle/>
          <a:p>
            <a:r>
              <a:rPr lang="en-US" dirty="0" smtClean="0">
                <a:solidFill>
                  <a:schemeClr val="bg1"/>
                </a:solidFill>
              </a:rPr>
              <a:t>Role Programming Model</a:t>
            </a:r>
            <a:endParaRPr lang="en-US" dirty="0">
              <a:solidFill>
                <a:schemeClr val="bg1"/>
              </a:solidFill>
            </a:endParaRPr>
          </a:p>
        </p:txBody>
      </p:sp>
    </p:spTree>
    <p:extLst>
      <p:ext uri="{BB962C8B-B14F-4D97-AF65-F5344CB8AC3E}">
        <p14:creationId xmlns:p14="http://schemas.microsoft.com/office/powerpoint/2010/main" val="1385827472"/>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 name="Object 35"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5127" name="think-cell Slide" r:id="rId23" imgW="270" imgH="270" progId="TCLayout.ActiveDocument.1">
                  <p:embed/>
                </p:oleObj>
              </mc:Choice>
              <mc:Fallback>
                <p:oleObj name="think-cell Slide" r:id="rId23" imgW="270" imgH="270" progId="TCLayout.ActiveDocument.1">
                  <p:embed/>
                  <p:pic>
                    <p:nvPicPr>
                      <p:cNvPr id="0" name=""/>
                      <p:cNvPicPr/>
                      <p:nvPr/>
                    </p:nvPicPr>
                    <p:blipFill>
                      <a:blip r:embed="rId24"/>
                      <a:stretch>
                        <a:fillRect/>
                      </a:stretch>
                    </p:blipFill>
                    <p:spPr>
                      <a:xfrm>
                        <a:off x="1588" y="0"/>
                        <a:ext cx="158750" cy="158750"/>
                      </a:xfrm>
                      <a:prstGeom prst="rect">
                        <a:avLst/>
                      </a:prstGeom>
                    </p:spPr>
                  </p:pic>
                </p:oleObj>
              </mc:Fallback>
            </mc:AlternateContent>
          </a:graphicData>
        </a:graphic>
      </p:graphicFrame>
      <p:sp>
        <p:nvSpPr>
          <p:cNvPr id="3" name="Title 2"/>
          <p:cNvSpPr>
            <a:spLocks noGrp="1"/>
          </p:cNvSpPr>
          <p:nvPr>
            <p:ph type="title"/>
          </p:nvPr>
        </p:nvSpPr>
        <p:spPr/>
        <p:txBody>
          <a:bodyPr>
            <a:normAutofit fontScale="90000"/>
          </a:bodyPr>
          <a:lstStyle/>
          <a:p>
            <a:r>
              <a:rPr lang="en-US" dirty="0">
                <a:solidFill>
                  <a:schemeClr val="bg1"/>
                </a:solidFill>
              </a:rPr>
              <a:t>Role Lifecycle</a:t>
            </a:r>
          </a:p>
        </p:txBody>
      </p:sp>
      <p:sp>
        <p:nvSpPr>
          <p:cNvPr id="4" name="Content Placeholder 3"/>
          <p:cNvSpPr>
            <a:spLocks noGrp="1"/>
          </p:cNvSpPr>
          <p:nvPr>
            <p:ph sz="quarter" idx="10"/>
          </p:nvPr>
        </p:nvSpPr>
        <p:spPr>
          <a:xfrm>
            <a:off x="520701" y="1463676"/>
            <a:ext cx="11155680" cy="1217769"/>
          </a:xfrm>
        </p:spPr>
        <p:txBody>
          <a:bodyPr/>
          <a:lstStyle/>
          <a:p>
            <a:r>
              <a:rPr lang="en-US" dirty="0">
                <a:latin typeface="Segoe UI Light" pitchFamily="34" charset="0"/>
              </a:rPr>
              <a:t>All roles may extend RoleEntryPoint</a:t>
            </a:r>
          </a:p>
          <a:p>
            <a:r>
              <a:rPr lang="en-US" dirty="0">
                <a:latin typeface="Segoe UI Light" pitchFamily="34" charset="0"/>
              </a:rPr>
              <a:t>Roles report status via </a:t>
            </a:r>
            <a:r>
              <a:rPr lang="en-US" dirty="0" smtClean="0">
                <a:latin typeface="Segoe UI Light" pitchFamily="34" charset="0"/>
              </a:rPr>
              <a:t>RoleEnvironment</a:t>
            </a:r>
            <a:endParaRPr lang="en-US" dirty="0">
              <a:latin typeface="Segoe UI Light" pitchFamily="34" charset="0"/>
            </a:endParaRPr>
          </a:p>
        </p:txBody>
      </p:sp>
      <p:sp>
        <p:nvSpPr>
          <p:cNvPr id="39" name="Rectangle 38"/>
          <p:cNvSpPr/>
          <p:nvPr>
            <p:custDataLst>
              <p:tags r:id="rId3"/>
            </p:custDataLst>
          </p:nvPr>
        </p:nvSpPr>
        <p:spPr bwMode="auto">
          <a:xfrm>
            <a:off x="5951479" y="3075076"/>
            <a:ext cx="2303012" cy="427481"/>
          </a:xfrm>
          <a:prstGeom prst="rect">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NZ" sz="2000" dirty="0">
                <a:ln>
                  <a:solidFill>
                    <a:schemeClr val="bg1">
                      <a:alpha val="0"/>
                    </a:schemeClr>
                  </a:solidFill>
                </a:ln>
                <a:solidFill>
                  <a:srgbClr val="595959">
                    <a:alpha val="99000"/>
                  </a:srgbClr>
                </a:solidFill>
              </a:rPr>
              <a:t>StatusCheck</a:t>
            </a:r>
          </a:p>
        </p:txBody>
      </p:sp>
      <p:sp>
        <p:nvSpPr>
          <p:cNvPr id="41" name="Rectangle 40"/>
          <p:cNvSpPr/>
          <p:nvPr>
            <p:custDataLst>
              <p:tags r:id="rId4"/>
            </p:custDataLst>
          </p:nvPr>
        </p:nvSpPr>
        <p:spPr bwMode="auto">
          <a:xfrm>
            <a:off x="5951479" y="3911467"/>
            <a:ext cx="2303012" cy="427481"/>
          </a:xfrm>
          <a:prstGeom prst="rect">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NZ" sz="2000" dirty="0">
                <a:ln>
                  <a:solidFill>
                    <a:schemeClr val="bg1">
                      <a:alpha val="0"/>
                    </a:schemeClr>
                  </a:solidFill>
                </a:ln>
                <a:solidFill>
                  <a:srgbClr val="595959">
                    <a:alpha val="99000"/>
                  </a:srgbClr>
                </a:solidFill>
              </a:rPr>
              <a:t>StatusCheck</a:t>
            </a:r>
          </a:p>
        </p:txBody>
      </p:sp>
      <p:sp>
        <p:nvSpPr>
          <p:cNvPr id="42" name="Rectangle 41"/>
          <p:cNvSpPr/>
          <p:nvPr>
            <p:custDataLst>
              <p:tags r:id="rId5"/>
            </p:custDataLst>
          </p:nvPr>
        </p:nvSpPr>
        <p:spPr bwMode="auto">
          <a:xfrm>
            <a:off x="5951480" y="5253489"/>
            <a:ext cx="2288497" cy="365760"/>
          </a:xfrm>
          <a:prstGeom prst="rect">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NZ" sz="2000" dirty="0">
                <a:ln>
                  <a:solidFill>
                    <a:schemeClr val="bg1">
                      <a:alpha val="0"/>
                    </a:schemeClr>
                  </a:solidFill>
                </a:ln>
                <a:solidFill>
                  <a:srgbClr val="595959">
                    <a:alpha val="99000"/>
                  </a:srgbClr>
                </a:solidFill>
              </a:rPr>
              <a:t>StatusCheck</a:t>
            </a:r>
          </a:p>
        </p:txBody>
      </p:sp>
      <p:sp>
        <p:nvSpPr>
          <p:cNvPr id="43" name="Rectangle 42"/>
          <p:cNvSpPr/>
          <p:nvPr>
            <p:custDataLst>
              <p:tags r:id="rId6"/>
            </p:custDataLst>
          </p:nvPr>
        </p:nvSpPr>
        <p:spPr bwMode="auto">
          <a:xfrm>
            <a:off x="5951479" y="5672639"/>
            <a:ext cx="2288497" cy="365760"/>
          </a:xfrm>
          <a:prstGeom prst="rect">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NZ" sz="2000" dirty="0">
                <a:ln>
                  <a:solidFill>
                    <a:schemeClr val="bg1">
                      <a:alpha val="0"/>
                    </a:schemeClr>
                  </a:solidFill>
                </a:ln>
                <a:solidFill>
                  <a:srgbClr val="595959">
                    <a:alpha val="99000"/>
                  </a:srgbClr>
                </a:solidFill>
              </a:rPr>
              <a:t>Stopping</a:t>
            </a:r>
          </a:p>
        </p:txBody>
      </p:sp>
      <p:sp>
        <p:nvSpPr>
          <p:cNvPr id="44" name="Rectangle 43"/>
          <p:cNvSpPr/>
          <p:nvPr>
            <p:custDataLst>
              <p:tags r:id="rId7"/>
            </p:custDataLst>
          </p:nvPr>
        </p:nvSpPr>
        <p:spPr bwMode="auto">
          <a:xfrm>
            <a:off x="2522200" y="3075075"/>
            <a:ext cx="2844800" cy="82913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NZ" sz="2000" dirty="0">
                <a:ln>
                  <a:solidFill>
                    <a:schemeClr val="bg1">
                      <a:alpha val="0"/>
                    </a:schemeClr>
                  </a:solidFill>
                </a:ln>
                <a:solidFill>
                  <a:schemeClr val="bg1">
                    <a:alpha val="99000"/>
                  </a:schemeClr>
                </a:solidFill>
              </a:rPr>
              <a:t>OnStart</a:t>
            </a:r>
          </a:p>
        </p:txBody>
      </p:sp>
      <p:sp>
        <p:nvSpPr>
          <p:cNvPr id="45" name="Rectangle 44"/>
          <p:cNvSpPr/>
          <p:nvPr>
            <p:custDataLst>
              <p:tags r:id="rId8"/>
            </p:custDataLst>
          </p:nvPr>
        </p:nvSpPr>
        <p:spPr bwMode="auto">
          <a:xfrm>
            <a:off x="2522200" y="3901316"/>
            <a:ext cx="2844800" cy="134780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NZ" sz="2000" dirty="0">
                <a:ln>
                  <a:solidFill>
                    <a:schemeClr val="bg1">
                      <a:alpha val="0"/>
                    </a:schemeClr>
                  </a:solidFill>
                </a:ln>
                <a:solidFill>
                  <a:schemeClr val="bg1">
                    <a:alpha val="99000"/>
                  </a:schemeClr>
                </a:solidFill>
              </a:rPr>
              <a:t>Run</a:t>
            </a:r>
          </a:p>
        </p:txBody>
      </p:sp>
      <p:sp>
        <p:nvSpPr>
          <p:cNvPr id="46" name="Rectangle 45"/>
          <p:cNvSpPr/>
          <p:nvPr>
            <p:custDataLst>
              <p:tags r:id="rId9"/>
            </p:custDataLst>
          </p:nvPr>
        </p:nvSpPr>
        <p:spPr bwMode="auto">
          <a:xfrm>
            <a:off x="2522200" y="5246230"/>
            <a:ext cx="2844800" cy="78491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NZ" sz="2000" dirty="0">
                <a:ln>
                  <a:solidFill>
                    <a:schemeClr val="bg1">
                      <a:alpha val="0"/>
                    </a:schemeClr>
                  </a:solidFill>
                </a:ln>
                <a:solidFill>
                  <a:schemeClr val="bg1">
                    <a:alpha val="99000"/>
                  </a:schemeClr>
                </a:solidFill>
              </a:rPr>
              <a:t>OnStop</a:t>
            </a:r>
          </a:p>
        </p:txBody>
      </p:sp>
      <p:sp>
        <p:nvSpPr>
          <p:cNvPr id="47" name="TextBox 46"/>
          <p:cNvSpPr txBox="1"/>
          <p:nvPr>
            <p:custDataLst>
              <p:tags r:id="rId10"/>
            </p:custDataLst>
          </p:nvPr>
        </p:nvSpPr>
        <p:spPr>
          <a:xfrm flipH="1">
            <a:off x="2522199" y="2736031"/>
            <a:ext cx="2844801" cy="307777"/>
          </a:xfrm>
          <a:prstGeom prst="rect">
            <a:avLst/>
          </a:prstGeom>
          <a:noFill/>
          <a:ln>
            <a:noFill/>
          </a:ln>
          <a:effectLst/>
        </p:spPr>
        <p:txBody>
          <a:bodyPr wrap="square" lIns="0" tIns="0" rIns="0" bIns="0" rtlCol="0">
            <a:spAutoFit/>
          </a:bodyPr>
          <a:lstStyle/>
          <a:p>
            <a:pPr algn="ctr"/>
            <a:r>
              <a:rPr lang="en-NZ" sz="2000" cap="all" dirty="0">
                <a:ln>
                  <a:solidFill>
                    <a:schemeClr val="bg1">
                      <a:alpha val="0"/>
                    </a:schemeClr>
                  </a:solidFill>
                </a:ln>
                <a:solidFill>
                  <a:schemeClr val="bg1">
                    <a:alpha val="99000"/>
                  </a:schemeClr>
                </a:solidFill>
              </a:rPr>
              <a:t>Methods</a:t>
            </a:r>
          </a:p>
        </p:txBody>
      </p:sp>
      <p:sp>
        <p:nvSpPr>
          <p:cNvPr id="48" name="Left Brace 47"/>
          <p:cNvSpPr/>
          <p:nvPr>
            <p:custDataLst>
              <p:tags r:id="rId11"/>
            </p:custDataLst>
          </p:nvPr>
        </p:nvSpPr>
        <p:spPr>
          <a:xfrm>
            <a:off x="2145792" y="3082335"/>
            <a:ext cx="365760" cy="2956065"/>
          </a:xfrm>
          <a:prstGeom prst="leftBrace">
            <a:avLst/>
          </a:prstGeom>
          <a:ln w="25400">
            <a:solidFill>
              <a:schemeClr val="accent4"/>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Z" dirty="0">
              <a:ln>
                <a:solidFill>
                  <a:schemeClr val="bg1">
                    <a:alpha val="0"/>
                  </a:schemeClr>
                </a:solidFill>
              </a:ln>
              <a:solidFill>
                <a:srgbClr val="595959"/>
              </a:solidFill>
            </a:endParaRPr>
          </a:p>
        </p:txBody>
      </p:sp>
      <p:sp>
        <p:nvSpPr>
          <p:cNvPr id="49" name="TextBox 48"/>
          <p:cNvSpPr txBox="1"/>
          <p:nvPr>
            <p:custDataLst>
              <p:tags r:id="rId12"/>
            </p:custDataLst>
          </p:nvPr>
        </p:nvSpPr>
        <p:spPr>
          <a:xfrm flipH="1">
            <a:off x="5951479" y="2736031"/>
            <a:ext cx="2329596" cy="307777"/>
          </a:xfrm>
          <a:prstGeom prst="rect">
            <a:avLst/>
          </a:prstGeom>
          <a:noFill/>
          <a:ln>
            <a:noFill/>
          </a:ln>
          <a:effectLst/>
        </p:spPr>
        <p:txBody>
          <a:bodyPr wrap="square" lIns="0" tIns="0" rIns="0" bIns="0" rtlCol="0">
            <a:spAutoFit/>
          </a:bodyPr>
          <a:lstStyle/>
          <a:p>
            <a:pPr algn="ctr"/>
            <a:r>
              <a:rPr lang="en-NZ" sz="2000" cap="all" dirty="0">
                <a:ln>
                  <a:solidFill>
                    <a:schemeClr val="bg1">
                      <a:alpha val="0"/>
                    </a:schemeClr>
                  </a:solidFill>
                </a:ln>
                <a:solidFill>
                  <a:schemeClr val="bg1">
                    <a:alpha val="99000"/>
                  </a:schemeClr>
                </a:solidFill>
              </a:rPr>
              <a:t>Events</a:t>
            </a:r>
          </a:p>
        </p:txBody>
      </p:sp>
      <p:sp>
        <p:nvSpPr>
          <p:cNvPr id="50" name="TextBox 49"/>
          <p:cNvSpPr txBox="1"/>
          <p:nvPr>
            <p:custDataLst>
              <p:tags r:id="rId13"/>
            </p:custDataLst>
          </p:nvPr>
        </p:nvSpPr>
        <p:spPr>
          <a:xfrm flipH="1">
            <a:off x="8239976" y="2736031"/>
            <a:ext cx="1422400" cy="307777"/>
          </a:xfrm>
          <a:prstGeom prst="rect">
            <a:avLst/>
          </a:prstGeom>
          <a:noFill/>
          <a:ln>
            <a:noFill/>
          </a:ln>
          <a:effectLst/>
        </p:spPr>
        <p:txBody>
          <a:bodyPr wrap="square" lIns="0" tIns="0" rIns="0" bIns="0" rtlCol="0">
            <a:spAutoFit/>
          </a:bodyPr>
          <a:lstStyle/>
          <a:p>
            <a:pPr algn="ctr"/>
            <a:r>
              <a:rPr lang="en-NZ" sz="2000" cap="all" dirty="0">
                <a:ln>
                  <a:solidFill>
                    <a:schemeClr val="bg1">
                      <a:alpha val="0"/>
                    </a:schemeClr>
                  </a:solidFill>
                </a:ln>
                <a:solidFill>
                  <a:schemeClr val="bg1">
                    <a:alpha val="99000"/>
                  </a:schemeClr>
                </a:solidFill>
              </a:rPr>
              <a:t>Status</a:t>
            </a:r>
          </a:p>
        </p:txBody>
      </p:sp>
      <p:sp>
        <p:nvSpPr>
          <p:cNvPr id="51" name="Left Brace 50"/>
          <p:cNvSpPr/>
          <p:nvPr>
            <p:custDataLst>
              <p:tags r:id="rId14"/>
            </p:custDataLst>
          </p:nvPr>
        </p:nvSpPr>
        <p:spPr>
          <a:xfrm rot="10800000">
            <a:off x="9668105" y="3911466"/>
            <a:ext cx="388375" cy="1344915"/>
          </a:xfrm>
          <a:prstGeom prst="leftBrace">
            <a:avLst>
              <a:gd name="adj1" fmla="val 8333"/>
              <a:gd name="adj2" fmla="val 49207"/>
            </a:avLst>
          </a:prstGeom>
          <a:ln w="25400">
            <a:solidFill>
              <a:schemeClr val="accent4"/>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Z" dirty="0">
              <a:ln>
                <a:solidFill>
                  <a:schemeClr val="bg1">
                    <a:alpha val="0"/>
                  </a:schemeClr>
                </a:solidFill>
              </a:ln>
            </a:endParaRPr>
          </a:p>
        </p:txBody>
      </p:sp>
      <p:sp>
        <p:nvSpPr>
          <p:cNvPr id="52" name="Right Arrow 51"/>
          <p:cNvSpPr/>
          <p:nvPr>
            <p:custDataLst>
              <p:tags r:id="rId15"/>
            </p:custDataLst>
          </p:nvPr>
        </p:nvSpPr>
        <p:spPr bwMode="auto">
          <a:xfrm rot="5400000">
            <a:off x="3875000" y="4255727"/>
            <a:ext cx="3566160" cy="1204856"/>
          </a:xfrm>
          <a:prstGeom prst="rightArrow">
            <a:avLst>
              <a:gd name="adj1" fmla="val 50000"/>
              <a:gd name="adj2" fmla="val 38722"/>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NZ" sz="2000" dirty="0">
                <a:ln>
                  <a:solidFill>
                    <a:schemeClr val="bg1">
                      <a:alpha val="0"/>
                    </a:schemeClr>
                  </a:solidFill>
                </a:ln>
                <a:solidFill>
                  <a:schemeClr val="bg1"/>
                </a:solidFill>
              </a:rPr>
              <a:t>Role Lifetime</a:t>
            </a:r>
          </a:p>
        </p:txBody>
      </p:sp>
      <p:sp>
        <p:nvSpPr>
          <p:cNvPr id="53" name="Rectangle 52"/>
          <p:cNvSpPr/>
          <p:nvPr>
            <p:custDataLst>
              <p:tags r:id="rId16"/>
            </p:custDataLst>
          </p:nvPr>
        </p:nvSpPr>
        <p:spPr bwMode="auto">
          <a:xfrm>
            <a:off x="1302995" y="3082336"/>
            <a:ext cx="667658" cy="2948805"/>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a:r>
              <a:rPr lang="en-NZ" sz="2000" dirty="0">
                <a:ln>
                  <a:solidFill>
                    <a:schemeClr val="bg1">
                      <a:alpha val="0"/>
                    </a:schemeClr>
                  </a:solidFill>
                </a:ln>
                <a:solidFill>
                  <a:schemeClr val="bg1">
                    <a:alpha val="99000"/>
                  </a:schemeClr>
                </a:solidFill>
              </a:rPr>
              <a:t>Fabric Calls</a:t>
            </a:r>
          </a:p>
        </p:txBody>
      </p:sp>
      <p:sp>
        <p:nvSpPr>
          <p:cNvPr id="54" name="Rectangle 53"/>
          <p:cNvSpPr/>
          <p:nvPr>
            <p:custDataLst>
              <p:tags r:id="rId17"/>
            </p:custDataLst>
          </p:nvPr>
        </p:nvSpPr>
        <p:spPr bwMode="auto">
          <a:xfrm>
            <a:off x="10164994" y="3082335"/>
            <a:ext cx="667658" cy="294880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 wrap="square" lIns="91436" tIns="45718" rIns="91436" bIns="45718" numCol="1" rtlCol="0" anchor="ctr" anchorCtr="0" compatLnSpc="1">
            <a:prstTxWarp prst="textNoShape">
              <a:avLst/>
            </a:prstTxWarp>
          </a:bodyPr>
          <a:lstStyle/>
          <a:p>
            <a:pPr algn="ctr"/>
            <a:r>
              <a:rPr lang="en-NZ" sz="2000" dirty="0">
                <a:ln>
                  <a:solidFill>
                    <a:schemeClr val="bg1">
                      <a:alpha val="0"/>
                    </a:schemeClr>
                  </a:solidFill>
                </a:ln>
                <a:solidFill>
                  <a:schemeClr val="bg1">
                    <a:alpha val="99000"/>
                  </a:schemeClr>
                </a:solidFill>
              </a:rPr>
              <a:t>Requests Routed</a:t>
            </a:r>
          </a:p>
        </p:txBody>
      </p:sp>
      <p:sp>
        <p:nvSpPr>
          <p:cNvPr id="55" name="Rectangle 54"/>
          <p:cNvSpPr/>
          <p:nvPr>
            <p:custDataLst>
              <p:tags r:id="rId18"/>
            </p:custDataLst>
          </p:nvPr>
        </p:nvSpPr>
        <p:spPr bwMode="auto">
          <a:xfrm>
            <a:off x="8239976" y="3075075"/>
            <a:ext cx="1422400" cy="82913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NZ" sz="2000" dirty="0">
                <a:ln>
                  <a:solidFill>
                    <a:schemeClr val="bg1">
                      <a:alpha val="0"/>
                    </a:schemeClr>
                  </a:solidFill>
                </a:ln>
                <a:solidFill>
                  <a:schemeClr val="bg1">
                    <a:alpha val="99000"/>
                  </a:schemeClr>
                </a:solidFill>
              </a:rPr>
              <a:t>Busy</a:t>
            </a:r>
          </a:p>
        </p:txBody>
      </p:sp>
      <p:sp>
        <p:nvSpPr>
          <p:cNvPr id="56" name="Rectangle 55"/>
          <p:cNvSpPr/>
          <p:nvPr>
            <p:custDataLst>
              <p:tags r:id="rId19"/>
            </p:custDataLst>
          </p:nvPr>
        </p:nvSpPr>
        <p:spPr bwMode="auto">
          <a:xfrm>
            <a:off x="8239976" y="3904945"/>
            <a:ext cx="1422400" cy="134780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NZ" sz="2000" dirty="0">
                <a:ln>
                  <a:solidFill>
                    <a:schemeClr val="bg1">
                      <a:alpha val="0"/>
                    </a:schemeClr>
                  </a:solidFill>
                </a:ln>
                <a:solidFill>
                  <a:schemeClr val="bg1">
                    <a:alpha val="99000"/>
                  </a:schemeClr>
                </a:solidFill>
              </a:rPr>
              <a:t>Ready</a:t>
            </a:r>
          </a:p>
        </p:txBody>
      </p:sp>
      <p:sp>
        <p:nvSpPr>
          <p:cNvPr id="57" name="Rectangle 56"/>
          <p:cNvSpPr/>
          <p:nvPr>
            <p:custDataLst>
              <p:tags r:id="rId20"/>
            </p:custDataLst>
          </p:nvPr>
        </p:nvSpPr>
        <p:spPr bwMode="auto">
          <a:xfrm>
            <a:off x="8239976" y="5253489"/>
            <a:ext cx="1422400" cy="78491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NZ" sz="2000" dirty="0">
                <a:ln>
                  <a:solidFill>
                    <a:schemeClr val="bg1">
                      <a:alpha val="0"/>
                    </a:schemeClr>
                  </a:solidFill>
                </a:ln>
                <a:solidFill>
                  <a:schemeClr val="bg1">
                    <a:alpha val="99000"/>
                  </a:schemeClr>
                </a:solidFill>
              </a:rPr>
              <a:t>Busy</a:t>
            </a:r>
          </a:p>
        </p:txBody>
      </p:sp>
    </p:spTree>
    <p:extLst>
      <p:ext uri="{BB962C8B-B14F-4D97-AF65-F5344CB8AC3E}">
        <p14:creationId xmlns:p14="http://schemas.microsoft.com/office/powerpoint/2010/main" val="24500350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1" grpId="0" animBg="1"/>
      <p:bldP spid="42" grpId="0" animBg="1"/>
      <p:bldP spid="43" grpId="0" animBg="1"/>
      <p:bldP spid="44" grpId="0" animBg="1"/>
      <p:bldP spid="45" grpId="0" animBg="1"/>
      <p:bldP spid="46" grpId="0" animBg="1"/>
      <p:bldP spid="48" grpId="0" animBg="1"/>
      <p:bldP spid="51" grpId="0" animBg="1"/>
      <p:bldP spid="53" grpId="0" animBg="1"/>
      <p:bldP spid="54" grpId="0" animBg="1"/>
      <p:bldP spid="55" grpId="0" animBg="1"/>
      <p:bldP spid="56" grpId="0" animBg="1"/>
      <p:bldP spid="5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6151"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0"/>
                        <a:ext cx="158750" cy="158750"/>
                      </a:xfrm>
                      <a:prstGeom prst="rect">
                        <a:avLst/>
                      </a:prstGeom>
                    </p:spPr>
                  </p:pic>
                </p:oleObj>
              </mc:Fallback>
            </mc:AlternateContent>
          </a:graphicData>
        </a:graphic>
      </p:graphicFrame>
      <p:sp>
        <p:nvSpPr>
          <p:cNvPr id="5" name="Rectangle 4"/>
          <p:cNvSpPr/>
          <p:nvPr/>
        </p:nvSpPr>
        <p:spPr>
          <a:xfrm>
            <a:off x="519114" y="1695451"/>
            <a:ext cx="11158538" cy="405765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Rounded Rectangle 5"/>
          <p:cNvSpPr/>
          <p:nvPr/>
        </p:nvSpPr>
        <p:spPr bwMode="auto">
          <a:xfrm>
            <a:off x="758828" y="1895139"/>
            <a:ext cx="5216525" cy="3678083"/>
          </a:xfrm>
          <a:prstGeom prst="roundRect">
            <a:avLst>
              <a:gd name="adj" fmla="val 0"/>
            </a:avLst>
          </a:prstGeom>
          <a:solidFill>
            <a:schemeClr val="accent2"/>
          </a:solidFill>
          <a:ln w="9525" cap="flat" cmpd="sng" algn="ctr">
            <a:no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 </a:t>
            </a:r>
          </a:p>
        </p:txBody>
      </p:sp>
      <p:sp>
        <p:nvSpPr>
          <p:cNvPr id="7" name="Rounded Rectangle 6"/>
          <p:cNvSpPr/>
          <p:nvPr/>
        </p:nvSpPr>
        <p:spPr bwMode="auto">
          <a:xfrm>
            <a:off x="6221416" y="1895139"/>
            <a:ext cx="5216525" cy="3678083"/>
          </a:xfrm>
          <a:prstGeom prst="roundRect">
            <a:avLst>
              <a:gd name="adj" fmla="val 0"/>
            </a:avLst>
          </a:prstGeom>
          <a:solidFill>
            <a:schemeClr val="accent2"/>
          </a:solidFill>
          <a:ln w="9525" cap="flat" cmpd="sng" algn="ctr">
            <a:no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 </a:t>
            </a:r>
          </a:p>
        </p:txBody>
      </p:sp>
      <p:sp>
        <p:nvSpPr>
          <p:cNvPr id="8" name="TextBox 7"/>
          <p:cNvSpPr txBox="1"/>
          <p:nvPr/>
        </p:nvSpPr>
        <p:spPr>
          <a:xfrm>
            <a:off x="6387398" y="2368297"/>
            <a:ext cx="4586990" cy="2508379"/>
          </a:xfrm>
          <a:prstGeom prst="rect">
            <a:avLst/>
          </a:prstGeom>
          <a:noFill/>
        </p:spPr>
        <p:txBody>
          <a:bodyPr wrap="square" lIns="0" tIns="0" rIns="0" bIns="0" rtlCol="0">
            <a:spAutoFit/>
          </a:bodyPr>
          <a:lstStyle/>
          <a:p>
            <a:pPr>
              <a:lnSpc>
                <a:spcPts val="3800"/>
              </a:lnSpc>
            </a:pPr>
            <a:r>
              <a:rPr lang="en-US" sz="3600" dirty="0">
                <a:solidFill>
                  <a:schemeClr val="bg1">
                    <a:alpha val="99000"/>
                  </a:schemeClr>
                </a:solidFill>
                <a:latin typeface="Segoe UI Light" pitchFamily="34" charset="0"/>
              </a:rPr>
              <a:t>At runtime each Role will execute on one or more instances </a:t>
            </a:r>
          </a:p>
          <a:p>
            <a:pPr marL="0" lvl="1"/>
            <a:endParaRPr lang="en-US" sz="800" dirty="0">
              <a:solidFill>
                <a:schemeClr val="tx2">
                  <a:alpha val="99000"/>
                </a:schemeClr>
              </a:solidFill>
            </a:endParaRPr>
          </a:p>
          <a:p>
            <a:pPr marL="0" lvl="1"/>
            <a:r>
              <a:rPr lang="en-US" sz="2000" dirty="0">
                <a:solidFill>
                  <a:schemeClr val="bg1">
                    <a:alpha val="99000"/>
                  </a:schemeClr>
                </a:solidFill>
              </a:rPr>
              <a:t>A role instance is a set of code, configuration, and local data, deployed in a dedicated VM</a:t>
            </a:r>
          </a:p>
        </p:txBody>
      </p:sp>
      <p:sp>
        <p:nvSpPr>
          <p:cNvPr id="9" name="TextBox 8"/>
          <p:cNvSpPr txBox="1"/>
          <p:nvPr/>
        </p:nvSpPr>
        <p:spPr>
          <a:xfrm>
            <a:off x="892780" y="2368297"/>
            <a:ext cx="4947663" cy="2636619"/>
          </a:xfrm>
          <a:prstGeom prst="rect">
            <a:avLst/>
          </a:prstGeom>
          <a:noFill/>
        </p:spPr>
        <p:txBody>
          <a:bodyPr wrap="square" lIns="0" tIns="0" rIns="0" bIns="0" rtlCol="0">
            <a:spAutoFit/>
          </a:bodyPr>
          <a:lstStyle/>
          <a:p>
            <a:pPr>
              <a:lnSpc>
                <a:spcPts val="3800"/>
              </a:lnSpc>
            </a:pPr>
            <a:r>
              <a:rPr lang="en-US" sz="3600" dirty="0">
                <a:solidFill>
                  <a:schemeClr val="bg1">
                    <a:alpha val="99000"/>
                  </a:schemeClr>
                </a:solidFill>
                <a:latin typeface="Segoe UI Light" pitchFamily="34" charset="0"/>
              </a:rPr>
              <a:t>Roles are defined in a Hosted Service</a:t>
            </a:r>
          </a:p>
          <a:p>
            <a:pPr marL="0" lvl="1"/>
            <a:endParaRPr lang="en-US" sz="800" dirty="0">
              <a:solidFill>
                <a:schemeClr val="tx2">
                  <a:alpha val="99000"/>
                </a:schemeClr>
              </a:solidFill>
            </a:endParaRPr>
          </a:p>
          <a:p>
            <a:pPr marL="0" lvl="1"/>
            <a:r>
              <a:rPr lang="en-US" sz="2000" b="1" dirty="0">
                <a:solidFill>
                  <a:schemeClr val="bg1">
                    <a:alpha val="99000"/>
                  </a:schemeClr>
                </a:solidFill>
              </a:rPr>
              <a:t>A role definition specifies:</a:t>
            </a:r>
          </a:p>
          <a:p>
            <a:pPr marL="0" lvl="1"/>
            <a:r>
              <a:rPr lang="en-US" sz="2000" dirty="0">
                <a:solidFill>
                  <a:schemeClr val="bg1">
                    <a:alpha val="99000"/>
                  </a:schemeClr>
                </a:solidFill>
              </a:rPr>
              <a:t>VM size</a:t>
            </a:r>
          </a:p>
          <a:p>
            <a:pPr marL="0" lvl="1"/>
            <a:r>
              <a:rPr lang="en-US" sz="2000" dirty="0">
                <a:solidFill>
                  <a:schemeClr val="bg1">
                    <a:alpha val="99000"/>
                  </a:schemeClr>
                </a:solidFill>
              </a:rPr>
              <a:t>Communication Endpoints</a:t>
            </a:r>
          </a:p>
          <a:p>
            <a:pPr marL="0" lvl="1"/>
            <a:r>
              <a:rPr lang="en-US" sz="2000" dirty="0">
                <a:solidFill>
                  <a:schemeClr val="bg1">
                    <a:alpha val="99000"/>
                  </a:schemeClr>
                </a:solidFill>
              </a:rPr>
              <a:t>Local storage resources</a:t>
            </a:r>
          </a:p>
          <a:p>
            <a:pPr marL="0" lvl="1"/>
            <a:r>
              <a:rPr lang="en-US" sz="2000" dirty="0">
                <a:solidFill>
                  <a:schemeClr val="bg1">
                    <a:alpha val="99000"/>
                  </a:schemeClr>
                </a:solidFill>
              </a:rPr>
              <a:t>etc.</a:t>
            </a:r>
          </a:p>
        </p:txBody>
      </p:sp>
      <p:sp>
        <p:nvSpPr>
          <p:cNvPr id="3" name="Title 2"/>
          <p:cNvSpPr>
            <a:spLocks noGrp="1"/>
          </p:cNvSpPr>
          <p:nvPr>
            <p:ph type="title"/>
          </p:nvPr>
        </p:nvSpPr>
        <p:spPr/>
        <p:txBody>
          <a:bodyPr>
            <a:normAutofit fontScale="90000"/>
          </a:bodyPr>
          <a:lstStyle/>
          <a:p>
            <a:r>
              <a:rPr lang="en-US" altLang="zh-CN" dirty="0" smtClean="0">
                <a:solidFill>
                  <a:schemeClr val="bg1"/>
                </a:solidFill>
              </a:rPr>
              <a:t>Roles and Instances</a:t>
            </a:r>
            <a:endParaRPr lang="en-US" dirty="0">
              <a:solidFill>
                <a:schemeClr val="bg1"/>
              </a:solidFill>
            </a:endParaRPr>
          </a:p>
        </p:txBody>
      </p:sp>
    </p:spTree>
    <p:extLst>
      <p:ext uri="{BB962C8B-B14F-4D97-AF65-F5344CB8AC3E}">
        <p14:creationId xmlns:p14="http://schemas.microsoft.com/office/powerpoint/2010/main" val="2787359549"/>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Object 16"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7175" name="think-cell Slide" r:id="rId26" imgW="270" imgH="270" progId="TCLayout.ActiveDocument.1">
                  <p:embed/>
                </p:oleObj>
              </mc:Choice>
              <mc:Fallback>
                <p:oleObj name="think-cell Slide" r:id="rId26" imgW="270" imgH="270" progId="TCLayout.ActiveDocument.1">
                  <p:embed/>
                  <p:pic>
                    <p:nvPicPr>
                      <p:cNvPr id="0" name=""/>
                      <p:cNvPicPr/>
                      <p:nvPr/>
                    </p:nvPicPr>
                    <p:blipFill>
                      <a:blip r:embed="rId27"/>
                      <a:stretch>
                        <a:fillRect/>
                      </a:stretch>
                    </p:blipFill>
                    <p:spPr>
                      <a:xfrm>
                        <a:off x="1588" y="0"/>
                        <a:ext cx="158750" cy="158750"/>
                      </a:xfrm>
                      <a:prstGeom prst="rect">
                        <a:avLst/>
                      </a:prstGeom>
                    </p:spPr>
                  </p:pic>
                </p:oleObj>
              </mc:Fallback>
            </mc:AlternateContent>
          </a:graphicData>
        </a:graphic>
      </p:graphicFrame>
      <p:sp>
        <p:nvSpPr>
          <p:cNvPr id="4" name="Rectangle 3"/>
          <p:cNvSpPr/>
          <p:nvPr>
            <p:custDataLst>
              <p:tags r:id="rId3"/>
            </p:custDataLst>
          </p:nvPr>
        </p:nvSpPr>
        <p:spPr bwMode="auto">
          <a:xfrm>
            <a:off x="519113" y="1695450"/>
            <a:ext cx="11158538" cy="425354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3200" cap="all" dirty="0">
                <a:ln>
                  <a:solidFill>
                    <a:schemeClr val="bg1">
                      <a:alpha val="0"/>
                    </a:schemeClr>
                  </a:solidFill>
                </a:ln>
                <a:solidFill>
                  <a:srgbClr val="595959">
                    <a:alpha val="99000"/>
                  </a:srgbClr>
                </a:solidFill>
                <a:latin typeface="Segoe UI Light" pitchFamily="34" charset="0"/>
              </a:rPr>
              <a:t>Hosted Service</a:t>
            </a:r>
          </a:p>
        </p:txBody>
      </p:sp>
      <p:sp>
        <p:nvSpPr>
          <p:cNvPr id="5" name="Rectangle 4"/>
          <p:cNvSpPr/>
          <p:nvPr>
            <p:custDataLst>
              <p:tags r:id="rId4"/>
            </p:custDataLst>
          </p:nvPr>
        </p:nvSpPr>
        <p:spPr bwMode="auto">
          <a:xfrm>
            <a:off x="625793" y="2335530"/>
            <a:ext cx="5394960" cy="34899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400" cap="all" dirty="0">
                <a:ln>
                  <a:solidFill>
                    <a:schemeClr val="bg1">
                      <a:alpha val="0"/>
                    </a:schemeClr>
                  </a:solidFill>
                </a:ln>
                <a:gradFill>
                  <a:gsLst>
                    <a:gs pos="0">
                      <a:srgbClr val="FFFFFF"/>
                    </a:gs>
                    <a:gs pos="100000">
                      <a:srgbClr val="FFFFFF"/>
                    </a:gs>
                  </a:gsLst>
                  <a:lin ang="5400000" scaled="0"/>
                </a:gradFill>
              </a:rPr>
              <a:t>Web Role</a:t>
            </a:r>
          </a:p>
        </p:txBody>
      </p:sp>
      <p:sp>
        <p:nvSpPr>
          <p:cNvPr id="6" name="Rectangle 5"/>
          <p:cNvSpPr/>
          <p:nvPr>
            <p:custDataLst>
              <p:tags r:id="rId5"/>
            </p:custDataLst>
          </p:nvPr>
        </p:nvSpPr>
        <p:spPr bwMode="auto">
          <a:xfrm>
            <a:off x="6159342" y="2335530"/>
            <a:ext cx="5394960" cy="34899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400" cap="all" dirty="0">
                <a:ln>
                  <a:solidFill>
                    <a:schemeClr val="bg1">
                      <a:alpha val="0"/>
                    </a:schemeClr>
                  </a:solidFill>
                </a:ln>
                <a:gradFill>
                  <a:gsLst>
                    <a:gs pos="0">
                      <a:srgbClr val="FFFFFF"/>
                    </a:gs>
                    <a:gs pos="100000">
                      <a:srgbClr val="FFFFFF"/>
                    </a:gs>
                  </a:gsLst>
                  <a:lin ang="5400000" scaled="0"/>
                </a:gradFill>
              </a:rPr>
              <a:t>Worker Role</a:t>
            </a:r>
          </a:p>
        </p:txBody>
      </p:sp>
      <p:sp>
        <p:nvSpPr>
          <p:cNvPr id="7" name="Rectangle 6"/>
          <p:cNvSpPr/>
          <p:nvPr>
            <p:custDataLst>
              <p:tags r:id="rId6"/>
            </p:custDataLst>
          </p:nvPr>
        </p:nvSpPr>
        <p:spPr bwMode="auto">
          <a:xfrm>
            <a:off x="732473" y="2823210"/>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1</a:t>
            </a:r>
          </a:p>
        </p:txBody>
      </p:sp>
      <p:sp>
        <p:nvSpPr>
          <p:cNvPr id="8" name="Rectangle 7"/>
          <p:cNvSpPr/>
          <p:nvPr>
            <p:custDataLst>
              <p:tags r:id="rId7"/>
            </p:custDataLst>
          </p:nvPr>
        </p:nvSpPr>
        <p:spPr bwMode="auto">
          <a:xfrm>
            <a:off x="2048193" y="2823210"/>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2</a:t>
            </a:r>
          </a:p>
        </p:txBody>
      </p:sp>
      <p:sp>
        <p:nvSpPr>
          <p:cNvPr id="9" name="Rectangle 8"/>
          <p:cNvSpPr/>
          <p:nvPr>
            <p:custDataLst>
              <p:tags r:id="rId8"/>
            </p:custDataLst>
          </p:nvPr>
        </p:nvSpPr>
        <p:spPr bwMode="auto">
          <a:xfrm>
            <a:off x="3363913" y="2823210"/>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3</a:t>
            </a:r>
          </a:p>
        </p:txBody>
      </p:sp>
      <p:sp>
        <p:nvSpPr>
          <p:cNvPr id="10" name="Rectangle 9"/>
          <p:cNvSpPr/>
          <p:nvPr>
            <p:custDataLst>
              <p:tags r:id="rId9"/>
            </p:custDataLst>
          </p:nvPr>
        </p:nvSpPr>
        <p:spPr bwMode="auto">
          <a:xfrm>
            <a:off x="4679633" y="2823210"/>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4</a:t>
            </a:r>
          </a:p>
        </p:txBody>
      </p:sp>
      <p:sp>
        <p:nvSpPr>
          <p:cNvPr id="11" name="Rectangle 10"/>
          <p:cNvSpPr/>
          <p:nvPr>
            <p:custDataLst>
              <p:tags r:id="rId10"/>
            </p:custDataLst>
          </p:nvPr>
        </p:nvSpPr>
        <p:spPr bwMode="auto">
          <a:xfrm>
            <a:off x="732473" y="3821430"/>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5</a:t>
            </a:r>
          </a:p>
        </p:txBody>
      </p:sp>
      <p:sp>
        <p:nvSpPr>
          <p:cNvPr id="12" name="Rectangle 11"/>
          <p:cNvSpPr/>
          <p:nvPr>
            <p:custDataLst>
              <p:tags r:id="rId11"/>
            </p:custDataLst>
          </p:nvPr>
        </p:nvSpPr>
        <p:spPr bwMode="auto">
          <a:xfrm>
            <a:off x="2048193" y="3821430"/>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6</a:t>
            </a:r>
          </a:p>
        </p:txBody>
      </p:sp>
      <p:sp>
        <p:nvSpPr>
          <p:cNvPr id="13" name="Rectangle 12"/>
          <p:cNvSpPr/>
          <p:nvPr>
            <p:custDataLst>
              <p:tags r:id="rId12"/>
            </p:custDataLst>
          </p:nvPr>
        </p:nvSpPr>
        <p:spPr bwMode="auto">
          <a:xfrm>
            <a:off x="3363913" y="3821430"/>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7</a:t>
            </a:r>
          </a:p>
        </p:txBody>
      </p:sp>
      <p:sp>
        <p:nvSpPr>
          <p:cNvPr id="14" name="Rectangle 13"/>
          <p:cNvSpPr/>
          <p:nvPr>
            <p:custDataLst>
              <p:tags r:id="rId13"/>
            </p:custDataLst>
          </p:nvPr>
        </p:nvSpPr>
        <p:spPr bwMode="auto">
          <a:xfrm>
            <a:off x="4679633" y="3821430"/>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8</a:t>
            </a:r>
          </a:p>
        </p:txBody>
      </p:sp>
      <p:sp>
        <p:nvSpPr>
          <p:cNvPr id="15" name="Rectangle 14"/>
          <p:cNvSpPr/>
          <p:nvPr>
            <p:custDataLst>
              <p:tags r:id="rId14"/>
            </p:custDataLst>
          </p:nvPr>
        </p:nvSpPr>
        <p:spPr bwMode="auto">
          <a:xfrm>
            <a:off x="732473" y="4819650"/>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9</a:t>
            </a:r>
          </a:p>
        </p:txBody>
      </p:sp>
      <p:sp>
        <p:nvSpPr>
          <p:cNvPr id="16" name="Rectangle 15"/>
          <p:cNvSpPr/>
          <p:nvPr>
            <p:custDataLst>
              <p:tags r:id="rId15"/>
            </p:custDataLst>
          </p:nvPr>
        </p:nvSpPr>
        <p:spPr bwMode="auto">
          <a:xfrm>
            <a:off x="3363913" y="4819650"/>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n</a:t>
            </a:r>
          </a:p>
        </p:txBody>
      </p:sp>
      <p:sp>
        <p:nvSpPr>
          <p:cNvPr id="18" name="Rectangle 17"/>
          <p:cNvSpPr/>
          <p:nvPr>
            <p:custDataLst>
              <p:tags r:id="rId16"/>
            </p:custDataLst>
          </p:nvPr>
        </p:nvSpPr>
        <p:spPr bwMode="auto">
          <a:xfrm>
            <a:off x="6266022" y="2824004"/>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1</a:t>
            </a:r>
          </a:p>
        </p:txBody>
      </p:sp>
      <p:sp>
        <p:nvSpPr>
          <p:cNvPr id="19" name="Rectangle 18"/>
          <p:cNvSpPr/>
          <p:nvPr>
            <p:custDataLst>
              <p:tags r:id="rId17"/>
            </p:custDataLst>
          </p:nvPr>
        </p:nvSpPr>
        <p:spPr bwMode="auto">
          <a:xfrm>
            <a:off x="7581742" y="2824004"/>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2</a:t>
            </a:r>
          </a:p>
        </p:txBody>
      </p:sp>
      <p:sp>
        <p:nvSpPr>
          <p:cNvPr id="20" name="Rectangle 19"/>
          <p:cNvSpPr/>
          <p:nvPr>
            <p:custDataLst>
              <p:tags r:id="rId18"/>
            </p:custDataLst>
          </p:nvPr>
        </p:nvSpPr>
        <p:spPr bwMode="auto">
          <a:xfrm>
            <a:off x="8897462" y="2824004"/>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3</a:t>
            </a:r>
          </a:p>
        </p:txBody>
      </p:sp>
      <p:sp>
        <p:nvSpPr>
          <p:cNvPr id="21" name="Rectangle 20"/>
          <p:cNvSpPr/>
          <p:nvPr>
            <p:custDataLst>
              <p:tags r:id="rId19"/>
            </p:custDataLst>
          </p:nvPr>
        </p:nvSpPr>
        <p:spPr bwMode="auto">
          <a:xfrm>
            <a:off x="10213182" y="2824004"/>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4</a:t>
            </a:r>
          </a:p>
        </p:txBody>
      </p:sp>
      <p:sp>
        <p:nvSpPr>
          <p:cNvPr id="22" name="Rectangle 21"/>
          <p:cNvSpPr/>
          <p:nvPr>
            <p:custDataLst>
              <p:tags r:id="rId20"/>
            </p:custDataLst>
          </p:nvPr>
        </p:nvSpPr>
        <p:spPr bwMode="auto">
          <a:xfrm>
            <a:off x="6266022" y="3822224"/>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5</a:t>
            </a:r>
          </a:p>
        </p:txBody>
      </p:sp>
      <p:sp>
        <p:nvSpPr>
          <p:cNvPr id="23" name="Rectangle 22"/>
          <p:cNvSpPr/>
          <p:nvPr>
            <p:custDataLst>
              <p:tags r:id="rId21"/>
            </p:custDataLst>
          </p:nvPr>
        </p:nvSpPr>
        <p:spPr bwMode="auto">
          <a:xfrm>
            <a:off x="8897462" y="3822224"/>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n</a:t>
            </a:r>
          </a:p>
        </p:txBody>
      </p:sp>
      <p:sp>
        <p:nvSpPr>
          <p:cNvPr id="26" name="Rectangle 25"/>
          <p:cNvSpPr/>
          <p:nvPr>
            <p:custDataLst>
              <p:tags r:id="rId22"/>
            </p:custDataLst>
          </p:nvPr>
        </p:nvSpPr>
        <p:spPr>
          <a:xfrm>
            <a:off x="2463635" y="5067651"/>
            <a:ext cx="385271" cy="400110"/>
          </a:xfrm>
          <a:prstGeom prst="rect">
            <a:avLst/>
          </a:prstGeom>
        </p:spPr>
        <p:txBody>
          <a:bodyPr wrap="square">
            <a:spAutoFit/>
          </a:bodyPr>
          <a:lstStyle/>
          <a:p>
            <a:pPr defTabSz="914363">
              <a:spcBef>
                <a:spcPts val="1200"/>
              </a:spcBef>
              <a:buSzPct val="80000"/>
            </a:pPr>
            <a:r>
              <a:rPr lang="en-US" sz="2000" dirty="0">
                <a:ln>
                  <a:solidFill>
                    <a:schemeClr val="bg1">
                      <a:alpha val="0"/>
                    </a:schemeClr>
                  </a:solidFill>
                </a:ln>
                <a:solidFill>
                  <a:schemeClr val="bg1"/>
                </a:solidFill>
              </a:rPr>
              <a:t>…</a:t>
            </a:r>
          </a:p>
        </p:txBody>
      </p:sp>
      <p:sp>
        <p:nvSpPr>
          <p:cNvPr id="27" name="Rectangle 26"/>
          <p:cNvSpPr/>
          <p:nvPr>
            <p:custDataLst>
              <p:tags r:id="rId23"/>
            </p:custDataLst>
          </p:nvPr>
        </p:nvSpPr>
        <p:spPr>
          <a:xfrm>
            <a:off x="7997183" y="4069431"/>
            <a:ext cx="385271" cy="400110"/>
          </a:xfrm>
          <a:prstGeom prst="rect">
            <a:avLst/>
          </a:prstGeom>
        </p:spPr>
        <p:txBody>
          <a:bodyPr wrap="square">
            <a:spAutoFit/>
          </a:bodyPr>
          <a:lstStyle/>
          <a:p>
            <a:pPr defTabSz="914363">
              <a:spcBef>
                <a:spcPts val="1200"/>
              </a:spcBef>
              <a:buSzPct val="80000"/>
            </a:pPr>
            <a:r>
              <a:rPr lang="en-US" sz="2000" dirty="0">
                <a:ln>
                  <a:solidFill>
                    <a:schemeClr val="bg1">
                      <a:alpha val="0"/>
                    </a:schemeClr>
                  </a:solidFill>
                </a:ln>
                <a:solidFill>
                  <a:schemeClr val="bg1"/>
                </a:solidFill>
              </a:rPr>
              <a:t>…</a:t>
            </a:r>
          </a:p>
        </p:txBody>
      </p:sp>
      <p:sp>
        <p:nvSpPr>
          <p:cNvPr id="3" name="Title 2"/>
          <p:cNvSpPr>
            <a:spLocks noGrp="1"/>
          </p:cNvSpPr>
          <p:nvPr>
            <p:ph type="title"/>
          </p:nvPr>
        </p:nvSpPr>
        <p:spPr/>
        <p:txBody>
          <a:bodyPr>
            <a:normAutofit fontScale="90000"/>
          </a:bodyPr>
          <a:lstStyle/>
          <a:p>
            <a:r>
              <a:rPr lang="en-US" dirty="0" smtClean="0"/>
              <a:t>Roles and </a:t>
            </a:r>
            <a:r>
              <a:rPr lang="en-US" altLang="zh-CN" dirty="0" smtClean="0"/>
              <a:t>Instances</a:t>
            </a:r>
            <a:endParaRPr lang="en-US" dirty="0"/>
          </a:p>
        </p:txBody>
      </p:sp>
    </p:spTree>
    <p:extLst>
      <p:ext uri="{BB962C8B-B14F-4D97-AF65-F5344CB8AC3E}">
        <p14:creationId xmlns:p14="http://schemas.microsoft.com/office/powerpoint/2010/main" val="1090318350"/>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 Cloud </a:t>
            </a:r>
            <a:r>
              <a:rPr lang="en-US" altLang="zh-CN" dirty="0" smtClean="0"/>
              <a:t>Service</a:t>
            </a:r>
            <a:endParaRPr lang="en-US" dirty="0"/>
          </a:p>
        </p:txBody>
      </p:sp>
      <p:sp>
        <p:nvSpPr>
          <p:cNvPr id="3" name="Subtitle 2"/>
          <p:cNvSpPr>
            <a:spLocks noGrp="1"/>
          </p:cNvSpPr>
          <p:nvPr>
            <p:ph type="subTitle" idx="1"/>
          </p:nvPr>
        </p:nvSpPr>
        <p:spPr/>
        <p:txBody>
          <a:bodyPr>
            <a:normAutofit/>
          </a:bodyPr>
          <a:lstStyle/>
          <a:p>
            <a:r>
              <a:rPr lang="en-US" altLang="zh-CN" sz="4400" dirty="0" smtClean="0">
                <a:latin typeface="+mj-lt"/>
              </a:rPr>
              <a:t>TBD</a:t>
            </a:r>
            <a:endParaRPr lang="en-US" sz="4400" dirty="0">
              <a:latin typeface="+mj-lt"/>
            </a:endParaRPr>
          </a:p>
        </p:txBody>
      </p:sp>
    </p:spTree>
    <p:extLst>
      <p:ext uri="{BB962C8B-B14F-4D97-AF65-F5344CB8AC3E}">
        <p14:creationId xmlns:p14="http://schemas.microsoft.com/office/powerpoint/2010/main" val="1801212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sz="13800" dirty="0" smtClean="0">
                <a:solidFill>
                  <a:schemeClr val="bg1"/>
                </a:solidFill>
              </a:rPr>
              <a:t>Design for Cloud</a:t>
            </a:r>
            <a:endParaRPr lang="en-US" sz="13800" dirty="0">
              <a:solidFill>
                <a:schemeClr val="bg1"/>
              </a:solidFill>
            </a:endParaRPr>
          </a:p>
        </p:txBody>
      </p:sp>
    </p:spTree>
    <p:extLst>
      <p:ext uri="{BB962C8B-B14F-4D97-AF65-F5344CB8AC3E}">
        <p14:creationId xmlns:p14="http://schemas.microsoft.com/office/powerpoint/2010/main" val="3565051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6174" y="638949"/>
            <a:ext cx="11034445" cy="2387600"/>
          </a:xfrm>
        </p:spPr>
        <p:txBody>
          <a:bodyPr>
            <a:normAutofit/>
          </a:bodyPr>
          <a:lstStyle/>
          <a:p>
            <a:r>
              <a:rPr lang="en-US" altLang="zh-CN" sz="6600" dirty="0" smtClean="0">
                <a:solidFill>
                  <a:schemeClr val="bg2"/>
                </a:solidFill>
              </a:rPr>
              <a:t>Agenda</a:t>
            </a:r>
            <a:endParaRPr lang="en-US" sz="6600" dirty="0">
              <a:solidFill>
                <a:schemeClr val="bg2"/>
              </a:solidFill>
            </a:endParaRPr>
          </a:p>
        </p:txBody>
      </p:sp>
      <p:sp>
        <p:nvSpPr>
          <p:cNvPr id="6" name="Subtitle 5"/>
          <p:cNvSpPr>
            <a:spLocks noGrp="1"/>
          </p:cNvSpPr>
          <p:nvPr>
            <p:ph type="subTitle" idx="1"/>
          </p:nvPr>
        </p:nvSpPr>
        <p:spPr>
          <a:xfrm>
            <a:off x="606173" y="3358970"/>
            <a:ext cx="11034445" cy="3213280"/>
          </a:xfrm>
        </p:spPr>
        <p:txBody>
          <a:bodyPr>
            <a:noAutofit/>
          </a:bodyPr>
          <a:lstStyle/>
          <a:p>
            <a:r>
              <a:rPr lang="en-US" sz="4000" dirty="0" smtClean="0">
                <a:solidFill>
                  <a:srgbClr val="92D050"/>
                </a:solidFill>
                <a:latin typeface="+mj-lt"/>
                <a:sym typeface="Wingdings" panose="05000000000000000000" pitchFamily="2" charset="2"/>
              </a:rPr>
              <a:t> </a:t>
            </a:r>
            <a:r>
              <a:rPr lang="en-US" altLang="zh-CN" sz="4000" dirty="0" smtClean="0">
                <a:solidFill>
                  <a:schemeClr val="bg2"/>
                </a:solidFill>
                <a:latin typeface="+mj-lt"/>
                <a:sym typeface="Wingdings" panose="05000000000000000000" pitchFamily="2" charset="2"/>
              </a:rPr>
              <a:t>Your services and Azure</a:t>
            </a:r>
            <a:endParaRPr lang="en-US" sz="4000" dirty="0" smtClean="0">
              <a:solidFill>
                <a:schemeClr val="bg2"/>
              </a:solidFill>
              <a:latin typeface="+mj-lt"/>
            </a:endParaRPr>
          </a:p>
          <a:p>
            <a:r>
              <a:rPr lang="en-US" sz="4000" dirty="0" smtClean="0">
                <a:solidFill>
                  <a:srgbClr val="92D050"/>
                </a:solidFill>
                <a:latin typeface="+mj-lt"/>
                <a:sym typeface="Wingdings" panose="05000000000000000000" pitchFamily="2" charset="2"/>
              </a:rPr>
              <a:t> </a:t>
            </a:r>
            <a:r>
              <a:rPr lang="en-US" sz="4000" dirty="0" smtClean="0">
                <a:solidFill>
                  <a:schemeClr val="bg1"/>
                </a:solidFill>
                <a:latin typeface="+mj-lt"/>
                <a:sym typeface="Wingdings" panose="05000000000000000000" pitchFamily="2" charset="2"/>
              </a:rPr>
              <a:t>Design for Cloud</a:t>
            </a:r>
            <a:endParaRPr lang="en-US" sz="4000" dirty="0" smtClean="0">
              <a:solidFill>
                <a:schemeClr val="bg1"/>
              </a:solidFill>
              <a:latin typeface="+mj-lt"/>
            </a:endParaRPr>
          </a:p>
          <a:p>
            <a:r>
              <a:rPr lang="en-US" sz="4000" dirty="0" smtClean="0">
                <a:solidFill>
                  <a:srgbClr val="92D050"/>
                </a:solidFill>
                <a:latin typeface="+mj-lt"/>
                <a:sym typeface="Wingdings" panose="05000000000000000000" pitchFamily="2" charset="2"/>
              </a:rPr>
              <a:t> </a:t>
            </a:r>
            <a:r>
              <a:rPr lang="en-US" sz="4000" dirty="0" smtClean="0">
                <a:solidFill>
                  <a:schemeClr val="bg1"/>
                </a:solidFill>
                <a:latin typeface="+mj-lt"/>
                <a:sym typeface="Wingdings" panose="05000000000000000000" pitchFamily="2" charset="2"/>
              </a:rPr>
              <a:t>Cloud Services</a:t>
            </a:r>
            <a:endParaRPr lang="en-US" sz="4000" dirty="0" smtClean="0">
              <a:solidFill>
                <a:schemeClr val="bg1"/>
              </a:solidFill>
              <a:latin typeface="+mj-lt"/>
            </a:endParaRPr>
          </a:p>
          <a:p>
            <a:endParaRPr lang="en-US" sz="4000" dirty="0" smtClean="0">
              <a:solidFill>
                <a:schemeClr val="bg1"/>
              </a:solidFill>
              <a:latin typeface="+mj-lt"/>
            </a:endParaRPr>
          </a:p>
        </p:txBody>
      </p:sp>
    </p:spTree>
    <p:extLst>
      <p:ext uri="{BB962C8B-B14F-4D97-AF65-F5344CB8AC3E}">
        <p14:creationId xmlns:p14="http://schemas.microsoft.com/office/powerpoint/2010/main" val="2523513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fade">
                                      <p:cBhvr>
                                        <p:cTn id="11" dur="500"/>
                                        <p:tgtEl>
                                          <p:spTgt spid="6">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6912892" y="1992578"/>
            <a:ext cx="4545100" cy="2448303"/>
            <a:chOff x="5811880" y="1728413"/>
            <a:chExt cx="6146714" cy="2448303"/>
          </a:xfrm>
        </p:grpSpPr>
        <p:sp>
          <p:nvSpPr>
            <p:cNvPr id="20" name="Text Placeholder 25"/>
            <p:cNvSpPr txBox="1">
              <a:spLocks/>
            </p:cNvSpPr>
            <p:nvPr/>
          </p:nvSpPr>
          <p:spPr bwMode="ltGray">
            <a:xfrm>
              <a:off x="5811880" y="1728413"/>
              <a:ext cx="5860167" cy="1628567"/>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76959" indent="-676959" defTabSz="896157">
                <a:lnSpc>
                  <a:spcPts val="6666"/>
                </a:lnSpc>
                <a:defRPr/>
              </a:pPr>
              <a:r>
                <a:rPr lang="en-US" sz="5980" spc="-150" dirty="0" smtClean="0">
                  <a:solidFill>
                    <a:srgbClr val="FFFFFF"/>
                  </a:solidFill>
                  <a:latin typeface="Segoe UI Light"/>
                </a:rPr>
                <a:t>Thanks!</a:t>
              </a:r>
              <a:endParaRPr lang="en-US" sz="5980" spc="-150" dirty="0">
                <a:solidFill>
                  <a:srgbClr val="FFFFFF"/>
                </a:solidFill>
                <a:latin typeface="Segoe UI Light"/>
              </a:endParaRPr>
            </a:p>
          </p:txBody>
        </p:sp>
        <p:sp>
          <p:nvSpPr>
            <p:cNvPr id="21" name="Text Placeholder 4"/>
            <p:cNvSpPr txBox="1">
              <a:spLocks/>
            </p:cNvSpPr>
            <p:nvPr/>
          </p:nvSpPr>
          <p:spPr>
            <a:xfrm>
              <a:off x="5968926" y="2763841"/>
              <a:ext cx="5989668" cy="1412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dirty="0" smtClean="0">
                  <a:solidFill>
                    <a:srgbClr val="11C1FF"/>
                  </a:solidFill>
                  <a:latin typeface="+mj-lt"/>
                </a:rPr>
                <a:t>We are done now.</a:t>
              </a:r>
              <a:endParaRPr lang="en-US" sz="4000" dirty="0">
                <a:solidFill>
                  <a:srgbClr val="11C1FF"/>
                </a:solidFill>
                <a:latin typeface="+mj-lt"/>
              </a:endParaRPr>
            </a:p>
          </p:txBody>
        </p:sp>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153" y="1756196"/>
            <a:ext cx="2151489" cy="2151489"/>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13505" y="308587"/>
            <a:ext cx="1128328" cy="1128328"/>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87249" y="1177504"/>
            <a:ext cx="5283363" cy="4402803"/>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008781" y="5570973"/>
            <a:ext cx="578692" cy="578692"/>
          </a:xfrm>
          <a:prstGeom prst="rect">
            <a:avLst/>
          </a:prstGeom>
        </p:spPr>
      </p:pic>
    </p:spTree>
    <p:extLst>
      <p:ext uri="{BB962C8B-B14F-4D97-AF65-F5344CB8AC3E}">
        <p14:creationId xmlns:p14="http://schemas.microsoft.com/office/powerpoint/2010/main" val="3560693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500"/>
                            </p:stCondLst>
                            <p:childTnLst>
                              <p:par>
                                <p:cTn id="11" presetID="10"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par>
                          <p:cTn id="14" fill="hold">
                            <p:stCondLst>
                              <p:cond delay="2000"/>
                            </p:stCondLst>
                            <p:childTnLst>
                              <p:par>
                                <p:cTn id="15" presetID="10" presetClass="entr" presetSubtype="0"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par>
                          <p:cTn id="18" fill="hold">
                            <p:stCondLst>
                              <p:cond delay="2500"/>
                            </p:stCondLst>
                            <p:childTnLst>
                              <p:par>
                                <p:cTn id="19" presetID="10" presetClass="entr" presetSubtype="0"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1125475" y="1429492"/>
            <a:ext cx="4279281" cy="2701638"/>
            <a:chOff x="-2" y="0"/>
            <a:chExt cx="10862785" cy="6858000"/>
          </a:xfrm>
        </p:grpSpPr>
        <p:pic>
          <p:nvPicPr>
            <p:cNvPr id="18" name="Picture 17"/>
            <p:cNvPicPr>
              <a:picLocks noChangeAspect="1"/>
            </p:cNvPicPr>
            <p:nvPr/>
          </p:nvPicPr>
          <p:blipFill rotWithShape="1">
            <a:blip r:embed="rId3" cstate="print">
              <a:extLst>
                <a:ext uri="{28A0092B-C50C-407E-A947-70E740481C1C}">
                  <a14:useLocalDpi xmlns:a14="http://schemas.microsoft.com/office/drawing/2010/main" val="0"/>
                </a:ext>
              </a:extLst>
            </a:blip>
            <a:srcRect r="10902" b="9999"/>
            <a:stretch/>
          </p:blipFill>
          <p:spPr>
            <a:xfrm>
              <a:off x="-2" y="0"/>
              <a:ext cx="10862785" cy="6858000"/>
            </a:xfrm>
            <a:prstGeom prst="rect">
              <a:avLst/>
            </a:prstGeom>
          </p:spPr>
        </p:pic>
        <p:pic>
          <p:nvPicPr>
            <p:cNvPr id="19" name="Picture 18"/>
            <p:cNvPicPr>
              <a:picLocks noChangeAspect="1"/>
            </p:cNvPicPr>
            <p:nvPr/>
          </p:nvPicPr>
          <p:blipFill rotWithShape="1">
            <a:blip r:embed="rId3" cstate="print">
              <a:extLst>
                <a:ext uri="{28A0092B-C50C-407E-A947-70E740481C1C}">
                  <a14:useLocalDpi xmlns:a14="http://schemas.microsoft.com/office/drawing/2010/main" val="0"/>
                </a:ext>
              </a:extLst>
            </a:blip>
            <a:srcRect t="90500" r="92969"/>
            <a:stretch/>
          </p:blipFill>
          <p:spPr>
            <a:xfrm>
              <a:off x="1" y="6134100"/>
              <a:ext cx="857249" cy="723900"/>
            </a:xfrm>
            <a:prstGeom prst="rect">
              <a:avLst/>
            </a:prstGeom>
          </p:spPr>
        </p:pic>
      </p:grpSp>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b="14927"/>
          <a:stretch/>
        </p:blipFill>
        <p:spPr>
          <a:xfrm>
            <a:off x="916654" y="1127733"/>
            <a:ext cx="4678900" cy="5719580"/>
          </a:xfrm>
          <a:prstGeom prst="rect">
            <a:avLst/>
          </a:prstGeom>
        </p:spPr>
      </p:pic>
      <p:grpSp>
        <p:nvGrpSpPr>
          <p:cNvPr id="16" name="Group 15"/>
          <p:cNvGrpSpPr/>
          <p:nvPr/>
        </p:nvGrpSpPr>
        <p:grpSpPr>
          <a:xfrm>
            <a:off x="5811880" y="2906978"/>
            <a:ext cx="6146714" cy="2448303"/>
            <a:chOff x="5811880" y="1728413"/>
            <a:chExt cx="6146714" cy="2448303"/>
          </a:xfrm>
        </p:grpSpPr>
        <p:sp>
          <p:nvSpPr>
            <p:cNvPr id="20" name="Text Placeholder 25"/>
            <p:cNvSpPr txBox="1">
              <a:spLocks/>
            </p:cNvSpPr>
            <p:nvPr/>
          </p:nvSpPr>
          <p:spPr bwMode="ltGray">
            <a:xfrm>
              <a:off x="5811880" y="1728413"/>
              <a:ext cx="5860167" cy="1628567"/>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76959" indent="-676959" defTabSz="896157">
                <a:lnSpc>
                  <a:spcPts val="6666"/>
                </a:lnSpc>
                <a:defRPr/>
              </a:pPr>
              <a:r>
                <a:rPr lang="en-US" sz="5980" spc="-150" dirty="0">
                  <a:solidFill>
                    <a:srgbClr val="FFFFFF"/>
                  </a:solidFill>
                  <a:latin typeface="Segoe UI Light"/>
                </a:rPr>
                <a:t>Get </a:t>
              </a:r>
              <a:r>
                <a:rPr lang="en-US" sz="5980" spc="-150" dirty="0" smtClean="0">
                  <a:solidFill>
                    <a:srgbClr val="FFFFFF"/>
                  </a:solidFill>
                  <a:latin typeface="Segoe UI Light"/>
                </a:rPr>
                <a:t>started</a:t>
              </a:r>
              <a:endParaRPr lang="en-US" sz="5980" spc="-150" dirty="0">
                <a:solidFill>
                  <a:srgbClr val="FFFFFF"/>
                </a:solidFill>
                <a:latin typeface="Segoe UI Light"/>
              </a:endParaRPr>
            </a:p>
          </p:txBody>
        </p:sp>
        <p:sp>
          <p:nvSpPr>
            <p:cNvPr id="21" name="Text Placeholder 4"/>
            <p:cNvSpPr txBox="1">
              <a:spLocks/>
            </p:cNvSpPr>
            <p:nvPr/>
          </p:nvSpPr>
          <p:spPr>
            <a:xfrm>
              <a:off x="5968926" y="2763841"/>
              <a:ext cx="5989668" cy="1412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smtClean="0">
                  <a:solidFill>
                    <a:srgbClr val="11C1FF"/>
                  </a:solidFill>
                  <a:latin typeface="+mj-lt"/>
                </a:rPr>
                <a:t>Visit azure.microsoft.com</a:t>
              </a:r>
              <a:endParaRPr lang="en-US" sz="4000" dirty="0">
                <a:solidFill>
                  <a:srgbClr val="11C1FF"/>
                </a:solidFill>
                <a:latin typeface="+mj-lt"/>
              </a:endParaRPr>
            </a:p>
          </p:txBody>
        </p:sp>
      </p:grpSp>
    </p:spTree>
    <p:extLst>
      <p:ext uri="{BB962C8B-B14F-4D97-AF65-F5344CB8AC3E}">
        <p14:creationId xmlns:p14="http://schemas.microsoft.com/office/powerpoint/2010/main" val="2641055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81978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1029" y="1725036"/>
            <a:ext cx="10251689" cy="2387600"/>
          </a:xfrm>
        </p:spPr>
        <p:txBody>
          <a:bodyPr>
            <a:normAutofit/>
          </a:bodyPr>
          <a:lstStyle/>
          <a:p>
            <a:pPr algn="ctr"/>
            <a:r>
              <a:rPr lang="en-US" altLang="zh-CN" sz="8800" dirty="0" smtClean="0"/>
              <a:t>Your service</a:t>
            </a:r>
            <a:endParaRPr lang="en-US" sz="8800" dirty="0">
              <a:solidFill>
                <a:schemeClr val="bg1"/>
              </a:solidFill>
            </a:endParaRPr>
          </a:p>
        </p:txBody>
      </p:sp>
    </p:spTree>
    <p:extLst>
      <p:ext uri="{BB962C8B-B14F-4D97-AF65-F5344CB8AC3E}">
        <p14:creationId xmlns:p14="http://schemas.microsoft.com/office/powerpoint/2010/main" val="943632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loud large"/>
          <p:cNvSpPr>
            <a:spLocks/>
          </p:cNvSpPr>
          <p:nvPr/>
        </p:nvSpPr>
        <p:spPr bwMode="black">
          <a:xfrm>
            <a:off x="3547772" y="1453775"/>
            <a:ext cx="8309211" cy="4009263"/>
          </a:xfrm>
          <a:custGeom>
            <a:avLst/>
            <a:gdLst>
              <a:gd name="T0" fmla="*/ 415 w 489"/>
              <a:gd name="T1" fmla="*/ 222 h 285"/>
              <a:gd name="T2" fmla="*/ 489 w 489"/>
              <a:gd name="T3" fmla="*/ 148 h 285"/>
              <a:gd name="T4" fmla="*/ 415 w 489"/>
              <a:gd name="T5" fmla="*/ 74 h 285"/>
              <a:gd name="T6" fmla="*/ 404 w 489"/>
              <a:gd name="T7" fmla="*/ 75 h 285"/>
              <a:gd name="T8" fmla="*/ 295 w 489"/>
              <a:gd name="T9" fmla="*/ 0 h 285"/>
              <a:gd name="T10" fmla="*/ 213 w 489"/>
              <a:gd name="T11" fmla="*/ 34 h 285"/>
              <a:gd name="T12" fmla="*/ 162 w 489"/>
              <a:gd name="T13" fmla="*/ 18 h 285"/>
              <a:gd name="T14" fmla="*/ 71 w 489"/>
              <a:gd name="T15" fmla="*/ 97 h 285"/>
              <a:gd name="T16" fmla="*/ 56 w 489"/>
              <a:gd name="T17" fmla="*/ 95 h 285"/>
              <a:gd name="T18" fmla="*/ 0 w 489"/>
              <a:gd name="T19" fmla="*/ 151 h 285"/>
              <a:gd name="T20" fmla="*/ 56 w 489"/>
              <a:gd name="T21" fmla="*/ 208 h 285"/>
              <a:gd name="T22" fmla="*/ 78 w 489"/>
              <a:gd name="T23" fmla="*/ 203 h 285"/>
              <a:gd name="T24" fmla="*/ 141 w 489"/>
              <a:gd name="T25" fmla="*/ 257 h 285"/>
              <a:gd name="T26" fmla="*/ 178 w 489"/>
              <a:gd name="T27" fmla="*/ 244 h 285"/>
              <a:gd name="T28" fmla="*/ 241 w 489"/>
              <a:gd name="T29" fmla="*/ 285 h 285"/>
              <a:gd name="T30" fmla="*/ 297 w 489"/>
              <a:gd name="T31" fmla="*/ 255 h 285"/>
              <a:gd name="T32" fmla="*/ 332 w 489"/>
              <a:gd name="T33" fmla="*/ 267 h 285"/>
              <a:gd name="T34" fmla="*/ 390 w 489"/>
              <a:gd name="T35" fmla="*/ 217 h 285"/>
              <a:gd name="T36" fmla="*/ 415 w 489"/>
              <a:gd name="T37" fmla="*/ 222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9" h="285">
                <a:moveTo>
                  <a:pt x="415" y="222"/>
                </a:moveTo>
                <a:cubicBezTo>
                  <a:pt x="456" y="222"/>
                  <a:pt x="489" y="189"/>
                  <a:pt x="489" y="148"/>
                </a:cubicBezTo>
                <a:cubicBezTo>
                  <a:pt x="489" y="107"/>
                  <a:pt x="456" y="74"/>
                  <a:pt x="415" y="74"/>
                </a:cubicBezTo>
                <a:cubicBezTo>
                  <a:pt x="411" y="74"/>
                  <a:pt x="407" y="74"/>
                  <a:pt x="404" y="75"/>
                </a:cubicBezTo>
                <a:cubicBezTo>
                  <a:pt x="387" y="31"/>
                  <a:pt x="345" y="0"/>
                  <a:pt x="295" y="0"/>
                </a:cubicBezTo>
                <a:cubicBezTo>
                  <a:pt x="263" y="0"/>
                  <a:pt x="234" y="13"/>
                  <a:pt x="213" y="34"/>
                </a:cubicBezTo>
                <a:cubicBezTo>
                  <a:pt x="199" y="24"/>
                  <a:pt x="181" y="18"/>
                  <a:pt x="162" y="18"/>
                </a:cubicBezTo>
                <a:cubicBezTo>
                  <a:pt x="115" y="18"/>
                  <a:pt x="77" y="52"/>
                  <a:pt x="71" y="97"/>
                </a:cubicBezTo>
                <a:cubicBezTo>
                  <a:pt x="66" y="96"/>
                  <a:pt x="61" y="95"/>
                  <a:pt x="56" y="95"/>
                </a:cubicBezTo>
                <a:cubicBezTo>
                  <a:pt x="25" y="95"/>
                  <a:pt x="0" y="120"/>
                  <a:pt x="0" y="151"/>
                </a:cubicBezTo>
                <a:cubicBezTo>
                  <a:pt x="0" y="182"/>
                  <a:pt x="25" y="208"/>
                  <a:pt x="56" y="208"/>
                </a:cubicBezTo>
                <a:cubicBezTo>
                  <a:pt x="64" y="208"/>
                  <a:pt x="71" y="206"/>
                  <a:pt x="78" y="203"/>
                </a:cubicBezTo>
                <a:cubicBezTo>
                  <a:pt x="83" y="234"/>
                  <a:pt x="109" y="257"/>
                  <a:pt x="141" y="257"/>
                </a:cubicBezTo>
                <a:cubicBezTo>
                  <a:pt x="155" y="257"/>
                  <a:pt x="168" y="252"/>
                  <a:pt x="178" y="244"/>
                </a:cubicBezTo>
                <a:cubicBezTo>
                  <a:pt x="189" y="268"/>
                  <a:pt x="213" y="285"/>
                  <a:pt x="241" y="285"/>
                </a:cubicBezTo>
                <a:cubicBezTo>
                  <a:pt x="264" y="285"/>
                  <a:pt x="285" y="273"/>
                  <a:pt x="297" y="255"/>
                </a:cubicBezTo>
                <a:cubicBezTo>
                  <a:pt x="307" y="263"/>
                  <a:pt x="319" y="267"/>
                  <a:pt x="332" y="267"/>
                </a:cubicBezTo>
                <a:cubicBezTo>
                  <a:pt x="361" y="267"/>
                  <a:pt x="386" y="246"/>
                  <a:pt x="390" y="217"/>
                </a:cubicBezTo>
                <a:cubicBezTo>
                  <a:pt x="397" y="220"/>
                  <a:pt x="406" y="222"/>
                  <a:pt x="415" y="222"/>
                </a:cubicBezTo>
              </a:path>
            </a:pathLst>
          </a:custGeom>
          <a:solidFill>
            <a:srgbClr val="00B0F0">
              <a:alpha val="18000"/>
            </a:srgbClr>
          </a:solidFill>
          <a:ln>
            <a:noFill/>
          </a:ln>
          <a:extLst/>
        </p:spPr>
        <p:txBody>
          <a:bodyPr vert="horz" wrap="square" lIns="91427" tIns="45713" rIns="91427" bIns="4571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25"/>
            <a:endParaRPr lang="en-US" sz="1600">
              <a:solidFill>
                <a:prstClr val="black"/>
              </a:solidFill>
            </a:endParaRPr>
          </a:p>
        </p:txBody>
      </p:sp>
      <p:pic>
        <p:nvPicPr>
          <p:cNvPr id="4" name="Picture 20"/>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1267560" y="2669452"/>
            <a:ext cx="1591427" cy="1629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6149557" y="3145329"/>
            <a:ext cx="2472131" cy="1606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1"/>
          <p:cNvPicPr>
            <a:picLocks noChangeAspect="1"/>
          </p:cNvPicPr>
          <p:nvPr/>
        </p:nvPicPr>
        <p:blipFill>
          <a:blip r:embed="rId5">
            <a:biLevel thresh="25000"/>
            <a:extLst>
              <a:ext uri="{28A0092B-C50C-407E-A947-70E740481C1C}">
                <a14:useLocalDpi xmlns:a14="http://schemas.microsoft.com/office/drawing/2010/main" val="0"/>
              </a:ext>
            </a:extLst>
          </a:blip>
          <a:srcRect/>
          <a:stretch>
            <a:fillRect/>
          </a:stretch>
        </p:blipFill>
        <p:spPr bwMode="auto">
          <a:xfrm rot="16200000">
            <a:off x="6451165" y="4894204"/>
            <a:ext cx="1075785" cy="426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5"/>
          <p:cNvSpPr>
            <a:spLocks noGrp="1"/>
          </p:cNvSpPr>
          <p:nvPr>
            <p:ph type="subTitle" idx="1"/>
          </p:nvPr>
        </p:nvSpPr>
        <p:spPr>
          <a:xfrm>
            <a:off x="578776" y="572338"/>
            <a:ext cx="11034445" cy="601554"/>
          </a:xfrm>
        </p:spPr>
        <p:txBody>
          <a:bodyPr>
            <a:noAutofit/>
          </a:bodyPr>
          <a:lstStyle/>
          <a:p>
            <a:r>
              <a:rPr lang="en-US" sz="4000" dirty="0" smtClean="0">
                <a:solidFill>
                  <a:srgbClr val="92D050"/>
                </a:solidFill>
                <a:latin typeface="+mj-lt"/>
                <a:sym typeface="Wingdings" panose="05000000000000000000" pitchFamily="2" charset="2"/>
              </a:rPr>
              <a:t> </a:t>
            </a:r>
            <a:r>
              <a:rPr lang="en-US" sz="4000" dirty="0">
                <a:solidFill>
                  <a:schemeClr val="bg2"/>
                </a:solidFill>
                <a:latin typeface="+mj-lt"/>
                <a:sym typeface="Wingdings" panose="05000000000000000000" pitchFamily="2" charset="2"/>
              </a:rPr>
              <a:t>Y</a:t>
            </a:r>
            <a:r>
              <a:rPr lang="en-US" sz="4000" dirty="0" smtClean="0">
                <a:solidFill>
                  <a:schemeClr val="bg2"/>
                </a:solidFill>
                <a:latin typeface="+mj-lt"/>
              </a:rPr>
              <a:t>our </a:t>
            </a:r>
            <a:r>
              <a:rPr lang="en-US" sz="4000" dirty="0" smtClean="0">
                <a:solidFill>
                  <a:schemeClr val="bg2"/>
                </a:solidFill>
              </a:rPr>
              <a:t>application code</a:t>
            </a:r>
          </a:p>
          <a:p>
            <a:endParaRPr lang="en-US" sz="4000" dirty="0" smtClean="0">
              <a:solidFill>
                <a:schemeClr val="bg1"/>
              </a:solidFill>
              <a:latin typeface="+mj-lt"/>
            </a:endParaRPr>
          </a:p>
        </p:txBody>
      </p:sp>
      <p:sp>
        <p:nvSpPr>
          <p:cNvPr id="11" name="Subtitle 5"/>
          <p:cNvSpPr txBox="1">
            <a:spLocks/>
          </p:cNvSpPr>
          <p:nvPr/>
        </p:nvSpPr>
        <p:spPr>
          <a:xfrm>
            <a:off x="578775" y="1137521"/>
            <a:ext cx="11034445" cy="60155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6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000" dirty="0" smtClean="0">
                <a:solidFill>
                  <a:srgbClr val="92D050"/>
                </a:solidFill>
                <a:latin typeface="+mj-lt"/>
                <a:sym typeface="Wingdings" panose="05000000000000000000" pitchFamily="2" charset="2"/>
              </a:rPr>
              <a:t> </a:t>
            </a:r>
            <a:r>
              <a:rPr lang="en-US" altLang="zh-CN" sz="4000" dirty="0" smtClean="0">
                <a:solidFill>
                  <a:schemeClr val="bg2"/>
                </a:solidFill>
                <a:latin typeface="+mj-lt"/>
                <a:sym typeface="Wingdings" panose="05000000000000000000" pitchFamily="2" charset="2"/>
              </a:rPr>
              <a:t>Required resources</a:t>
            </a:r>
            <a:endParaRPr lang="en-US" sz="4000" dirty="0" smtClean="0">
              <a:solidFill>
                <a:schemeClr val="bg1"/>
              </a:solidFill>
              <a:latin typeface="+mj-lt"/>
            </a:endParaRPr>
          </a:p>
        </p:txBody>
      </p:sp>
      <p:sp>
        <p:nvSpPr>
          <p:cNvPr id="12" name="Subtitle 5"/>
          <p:cNvSpPr txBox="1">
            <a:spLocks/>
          </p:cNvSpPr>
          <p:nvPr/>
        </p:nvSpPr>
        <p:spPr>
          <a:xfrm>
            <a:off x="578774" y="1137521"/>
            <a:ext cx="11034445" cy="60155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6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000" dirty="0" smtClean="0">
                <a:solidFill>
                  <a:srgbClr val="92D050"/>
                </a:solidFill>
                <a:latin typeface="+mj-lt"/>
                <a:sym typeface="Wingdings" panose="05000000000000000000" pitchFamily="2" charset="2"/>
              </a:rPr>
              <a:t> </a:t>
            </a:r>
            <a:r>
              <a:rPr lang="en-US" sz="4000" dirty="0" smtClean="0">
                <a:solidFill>
                  <a:schemeClr val="bg2"/>
                </a:solidFill>
                <a:latin typeface="+mj-lt"/>
                <a:sym typeface="Wingdings" panose="05000000000000000000" pitchFamily="2" charset="2"/>
              </a:rPr>
              <a:t>Y</a:t>
            </a:r>
            <a:r>
              <a:rPr lang="en-US" sz="4000" dirty="0" smtClean="0">
                <a:solidFill>
                  <a:schemeClr val="bg2"/>
                </a:solidFill>
                <a:latin typeface="+mj-lt"/>
              </a:rPr>
              <a:t>our </a:t>
            </a:r>
            <a:r>
              <a:rPr lang="en-US" altLang="zh-CN" sz="4000" dirty="0" smtClean="0">
                <a:solidFill>
                  <a:schemeClr val="bg2"/>
                </a:solidFill>
              </a:rPr>
              <a:t>infrastructure </a:t>
            </a:r>
            <a:r>
              <a:rPr lang="en-US" sz="4000" dirty="0" smtClean="0">
                <a:solidFill>
                  <a:schemeClr val="bg2"/>
                </a:solidFill>
              </a:rPr>
              <a:t>code</a:t>
            </a:r>
          </a:p>
          <a:p>
            <a:endParaRPr lang="en-US" sz="4000" dirty="0" smtClean="0">
              <a:solidFill>
                <a:schemeClr val="bg1"/>
              </a:solidFill>
              <a:latin typeface="+mj-lt"/>
            </a:endParaRPr>
          </a:p>
        </p:txBody>
      </p:sp>
    </p:spTree>
    <p:extLst>
      <p:ext uri="{BB962C8B-B14F-4D97-AF65-F5344CB8AC3E}">
        <p14:creationId xmlns:p14="http://schemas.microsoft.com/office/powerpoint/2010/main" val="374030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500"/>
                                        <p:tgtEl>
                                          <p:spTgt spid="9">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11">
                                            <p:txEl>
                                              <p:pRg st="0" end="0"/>
                                            </p:txEl>
                                          </p:spTgt>
                                        </p:tgtEl>
                                        <p:attrNameLst>
                                          <p:attrName>style.visibility</p:attrName>
                                        </p:attrNameLst>
                                      </p:cBhvr>
                                      <p:to>
                                        <p:strVal val="visible"/>
                                      </p:to>
                                    </p:set>
                                    <p:animEffect transition="in" filter="fade">
                                      <p:cBhvr>
                                        <p:cTn id="25" dur="500"/>
                                        <p:tgtEl>
                                          <p:spTgt spid="11">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63" presetClass="path" presetSubtype="0" accel="50000" decel="50000" fill="hold" nodeType="clickEffect">
                                  <p:stCondLst>
                                    <p:cond delay="0"/>
                                  </p:stCondLst>
                                  <p:childTnLst>
                                    <p:animMotion origin="layout" path="M -6.25E-7 -1.85185E-6 L 0.33529 -1.85185E-6 " pathEditMode="relative" rAng="0" ptsTypes="AA">
                                      <p:cBhvr>
                                        <p:cTn id="29" dur="500" fill="hold"/>
                                        <p:tgtEl>
                                          <p:spTgt spid="4"/>
                                        </p:tgtEl>
                                        <p:attrNameLst>
                                          <p:attrName>ppt_x</p:attrName>
                                          <p:attrName>ppt_y</p:attrName>
                                        </p:attrNameLst>
                                      </p:cBhvr>
                                      <p:rCtr x="16758" y="0"/>
                                    </p:animMotion>
                                  </p:childTnLst>
                                </p:cTn>
                              </p:par>
                            </p:childTnLst>
                          </p:cTn>
                        </p:par>
                        <p:par>
                          <p:cTn id="30" fill="hold">
                            <p:stCondLst>
                              <p:cond delay="500"/>
                            </p:stCondLst>
                            <p:childTnLst>
                              <p:par>
                                <p:cTn id="31" presetID="22" presetClass="entr" presetSubtype="1" fill="hold" nodeType="after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up)">
                                      <p:cBhvr>
                                        <p:cTn id="33" dur="5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12">
                                            <p:txEl>
                                              <p:pRg st="0" end="0"/>
                                            </p:txEl>
                                          </p:spTgt>
                                        </p:tgtEl>
                                        <p:attrNameLst>
                                          <p:attrName>style.visibility</p:attrName>
                                        </p:attrNameLst>
                                      </p:cBhvr>
                                      <p:to>
                                        <p:strVal val="visible"/>
                                      </p:to>
                                    </p:set>
                                    <p:anim calcmode="lin" valueType="num">
                                      <p:cBhvr additive="base">
                                        <p:cTn id="38" dur="50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12">
                                            <p:txEl>
                                              <p:pRg st="0" end="0"/>
                                            </p:txEl>
                                          </p:spTgt>
                                        </p:tgtEl>
                                        <p:attrNameLst>
                                          <p:attrName>ppt_y</p:attrName>
                                        </p:attrNameLst>
                                      </p:cBhvr>
                                      <p:tavLst>
                                        <p:tav tm="0">
                                          <p:val>
                                            <p:strVal val="#ppt_y"/>
                                          </p:val>
                                        </p:tav>
                                        <p:tav tm="100000">
                                          <p:val>
                                            <p:strVal val="#ppt_y"/>
                                          </p:val>
                                        </p:tav>
                                      </p:tavLst>
                                    </p:anim>
                                  </p:childTnLst>
                                </p:cTn>
                              </p:par>
                              <p:par>
                                <p:cTn id="40" presetID="2" presetClass="exit" presetSubtype="2" fill="hold" grpId="1" nodeType="withEffect">
                                  <p:stCondLst>
                                    <p:cond delay="0"/>
                                  </p:stCondLst>
                                  <p:childTnLst>
                                    <p:anim calcmode="lin" valueType="num">
                                      <p:cBhvr additive="base">
                                        <p:cTn id="41" dur="500"/>
                                        <p:tgtEl>
                                          <p:spTgt spid="11">
                                            <p:txEl>
                                              <p:pRg st="0" end="0"/>
                                            </p:txEl>
                                          </p:spTgt>
                                        </p:tgtEl>
                                        <p:attrNameLst>
                                          <p:attrName>ppt_x</p:attrName>
                                        </p:attrNameLst>
                                      </p:cBhvr>
                                      <p:tavLst>
                                        <p:tav tm="0">
                                          <p:val>
                                            <p:strVal val="ppt_x"/>
                                          </p:val>
                                        </p:tav>
                                        <p:tav tm="100000">
                                          <p:val>
                                            <p:strVal val="1+ppt_w/2"/>
                                          </p:val>
                                        </p:tav>
                                      </p:tavLst>
                                    </p:anim>
                                    <p:anim calcmode="lin" valueType="num">
                                      <p:cBhvr additive="base">
                                        <p:cTn id="42" dur="500"/>
                                        <p:tgtEl>
                                          <p:spTgt spid="11">
                                            <p:txEl>
                                              <p:pRg st="0" end="0"/>
                                            </p:txEl>
                                          </p:spTgt>
                                        </p:tgtEl>
                                        <p:attrNameLst>
                                          <p:attrName>ppt_y</p:attrName>
                                        </p:attrNameLst>
                                      </p:cBhvr>
                                      <p:tavLst>
                                        <p:tav tm="0">
                                          <p:val>
                                            <p:strVal val="ppt_y"/>
                                          </p:val>
                                        </p:tav>
                                        <p:tav tm="100000">
                                          <p:val>
                                            <p:strVal val="ppt_y"/>
                                          </p:val>
                                        </p:tav>
                                      </p:tavLst>
                                    </p:anim>
                                    <p:set>
                                      <p:cBhvr>
                                        <p:cTn id="43" dur="1" fill="hold">
                                          <p:stCondLst>
                                            <p:cond delay="499"/>
                                          </p:stCondLst>
                                        </p:cTn>
                                        <p:tgtEl>
                                          <p:spTgt spid="11">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uiExpand="1" build="p"/>
      <p:bldP spid="11" grpId="0" build="p"/>
      <p:bldP spid="11" grpId="1" build="allAtOnce"/>
      <p:bldP spid="1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loud large"/>
          <p:cNvSpPr>
            <a:spLocks/>
          </p:cNvSpPr>
          <p:nvPr/>
        </p:nvSpPr>
        <p:spPr bwMode="black">
          <a:xfrm>
            <a:off x="1941394" y="1424368"/>
            <a:ext cx="8309211" cy="4009263"/>
          </a:xfrm>
          <a:custGeom>
            <a:avLst/>
            <a:gdLst>
              <a:gd name="T0" fmla="*/ 415 w 489"/>
              <a:gd name="T1" fmla="*/ 222 h 285"/>
              <a:gd name="T2" fmla="*/ 489 w 489"/>
              <a:gd name="T3" fmla="*/ 148 h 285"/>
              <a:gd name="T4" fmla="*/ 415 w 489"/>
              <a:gd name="T5" fmla="*/ 74 h 285"/>
              <a:gd name="T6" fmla="*/ 404 w 489"/>
              <a:gd name="T7" fmla="*/ 75 h 285"/>
              <a:gd name="T8" fmla="*/ 295 w 489"/>
              <a:gd name="T9" fmla="*/ 0 h 285"/>
              <a:gd name="T10" fmla="*/ 213 w 489"/>
              <a:gd name="T11" fmla="*/ 34 h 285"/>
              <a:gd name="T12" fmla="*/ 162 w 489"/>
              <a:gd name="T13" fmla="*/ 18 h 285"/>
              <a:gd name="T14" fmla="*/ 71 w 489"/>
              <a:gd name="T15" fmla="*/ 97 h 285"/>
              <a:gd name="T16" fmla="*/ 56 w 489"/>
              <a:gd name="T17" fmla="*/ 95 h 285"/>
              <a:gd name="T18" fmla="*/ 0 w 489"/>
              <a:gd name="T19" fmla="*/ 151 h 285"/>
              <a:gd name="T20" fmla="*/ 56 w 489"/>
              <a:gd name="T21" fmla="*/ 208 h 285"/>
              <a:gd name="T22" fmla="*/ 78 w 489"/>
              <a:gd name="T23" fmla="*/ 203 h 285"/>
              <a:gd name="T24" fmla="*/ 141 w 489"/>
              <a:gd name="T25" fmla="*/ 257 h 285"/>
              <a:gd name="T26" fmla="*/ 178 w 489"/>
              <a:gd name="T27" fmla="*/ 244 h 285"/>
              <a:gd name="T28" fmla="*/ 241 w 489"/>
              <a:gd name="T29" fmla="*/ 285 h 285"/>
              <a:gd name="T30" fmla="*/ 297 w 489"/>
              <a:gd name="T31" fmla="*/ 255 h 285"/>
              <a:gd name="T32" fmla="*/ 332 w 489"/>
              <a:gd name="T33" fmla="*/ 267 h 285"/>
              <a:gd name="T34" fmla="*/ 390 w 489"/>
              <a:gd name="T35" fmla="*/ 217 h 285"/>
              <a:gd name="T36" fmla="*/ 415 w 489"/>
              <a:gd name="T37" fmla="*/ 222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9" h="285">
                <a:moveTo>
                  <a:pt x="415" y="222"/>
                </a:moveTo>
                <a:cubicBezTo>
                  <a:pt x="456" y="222"/>
                  <a:pt x="489" y="189"/>
                  <a:pt x="489" y="148"/>
                </a:cubicBezTo>
                <a:cubicBezTo>
                  <a:pt x="489" y="107"/>
                  <a:pt x="456" y="74"/>
                  <a:pt x="415" y="74"/>
                </a:cubicBezTo>
                <a:cubicBezTo>
                  <a:pt x="411" y="74"/>
                  <a:pt x="407" y="74"/>
                  <a:pt x="404" y="75"/>
                </a:cubicBezTo>
                <a:cubicBezTo>
                  <a:pt x="387" y="31"/>
                  <a:pt x="345" y="0"/>
                  <a:pt x="295" y="0"/>
                </a:cubicBezTo>
                <a:cubicBezTo>
                  <a:pt x="263" y="0"/>
                  <a:pt x="234" y="13"/>
                  <a:pt x="213" y="34"/>
                </a:cubicBezTo>
                <a:cubicBezTo>
                  <a:pt x="199" y="24"/>
                  <a:pt x="181" y="18"/>
                  <a:pt x="162" y="18"/>
                </a:cubicBezTo>
                <a:cubicBezTo>
                  <a:pt x="115" y="18"/>
                  <a:pt x="77" y="52"/>
                  <a:pt x="71" y="97"/>
                </a:cubicBezTo>
                <a:cubicBezTo>
                  <a:pt x="66" y="96"/>
                  <a:pt x="61" y="95"/>
                  <a:pt x="56" y="95"/>
                </a:cubicBezTo>
                <a:cubicBezTo>
                  <a:pt x="25" y="95"/>
                  <a:pt x="0" y="120"/>
                  <a:pt x="0" y="151"/>
                </a:cubicBezTo>
                <a:cubicBezTo>
                  <a:pt x="0" y="182"/>
                  <a:pt x="25" y="208"/>
                  <a:pt x="56" y="208"/>
                </a:cubicBezTo>
                <a:cubicBezTo>
                  <a:pt x="64" y="208"/>
                  <a:pt x="71" y="206"/>
                  <a:pt x="78" y="203"/>
                </a:cubicBezTo>
                <a:cubicBezTo>
                  <a:pt x="83" y="234"/>
                  <a:pt x="109" y="257"/>
                  <a:pt x="141" y="257"/>
                </a:cubicBezTo>
                <a:cubicBezTo>
                  <a:pt x="155" y="257"/>
                  <a:pt x="168" y="252"/>
                  <a:pt x="178" y="244"/>
                </a:cubicBezTo>
                <a:cubicBezTo>
                  <a:pt x="189" y="268"/>
                  <a:pt x="213" y="285"/>
                  <a:pt x="241" y="285"/>
                </a:cubicBezTo>
                <a:cubicBezTo>
                  <a:pt x="264" y="285"/>
                  <a:pt x="285" y="273"/>
                  <a:pt x="297" y="255"/>
                </a:cubicBezTo>
                <a:cubicBezTo>
                  <a:pt x="307" y="263"/>
                  <a:pt x="319" y="267"/>
                  <a:pt x="332" y="267"/>
                </a:cubicBezTo>
                <a:cubicBezTo>
                  <a:pt x="361" y="267"/>
                  <a:pt x="386" y="246"/>
                  <a:pt x="390" y="217"/>
                </a:cubicBezTo>
                <a:cubicBezTo>
                  <a:pt x="397" y="220"/>
                  <a:pt x="406" y="222"/>
                  <a:pt x="415" y="222"/>
                </a:cubicBezTo>
              </a:path>
            </a:pathLst>
          </a:custGeom>
          <a:solidFill>
            <a:srgbClr val="00B0F0">
              <a:alpha val="18000"/>
            </a:srgbClr>
          </a:solidFill>
          <a:ln>
            <a:noFill/>
          </a:ln>
          <a:extLst/>
        </p:spPr>
        <p:txBody>
          <a:bodyPr vert="horz" wrap="square" lIns="91427" tIns="45713" rIns="91427" bIns="4571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25"/>
            <a:endParaRPr lang="en-US" sz="1600">
              <a:solidFill>
                <a:prstClr val="black"/>
              </a:solidFill>
            </a:endParaRPr>
          </a:p>
        </p:txBody>
      </p:sp>
      <p:sp>
        <p:nvSpPr>
          <p:cNvPr id="2" name="Bent Arrow 1"/>
          <p:cNvSpPr/>
          <p:nvPr/>
        </p:nvSpPr>
        <p:spPr>
          <a:xfrm flipV="1">
            <a:off x="2192041" y="2607526"/>
            <a:ext cx="3220246" cy="144234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4" name="Picture 20"/>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800917" y="743512"/>
            <a:ext cx="1591427" cy="1629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5395035" y="2911086"/>
            <a:ext cx="2472131" cy="1606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1"/>
          <p:cNvPicPr>
            <a:picLocks noChangeAspect="1"/>
          </p:cNvPicPr>
          <p:nvPr/>
        </p:nvPicPr>
        <p:blipFill>
          <a:blip r:embed="rId5">
            <a:biLevel thresh="25000"/>
            <a:extLst>
              <a:ext uri="{28A0092B-C50C-407E-A947-70E740481C1C}">
                <a14:useLocalDpi xmlns:a14="http://schemas.microsoft.com/office/drawing/2010/main" val="0"/>
              </a:ext>
            </a:extLst>
          </a:blip>
          <a:srcRect/>
          <a:stretch>
            <a:fillRect/>
          </a:stretch>
        </p:blipFill>
        <p:spPr bwMode="auto">
          <a:xfrm rot="16200000">
            <a:off x="6782044" y="4713460"/>
            <a:ext cx="921040" cy="36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0"/>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2392344" y="771106"/>
            <a:ext cx="1591427" cy="1629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5"/>
          <p:cNvPicPr>
            <a:picLocks noChangeAspect="1"/>
          </p:cNvPicPr>
          <p:nvPr/>
        </p:nvPicPr>
        <p:blipFill>
          <a:blip r:embed="rId6">
            <a:biLevel thresh="25000"/>
            <a:extLst>
              <a:ext uri="{28A0092B-C50C-407E-A947-70E740481C1C}">
                <a14:useLocalDpi xmlns:a14="http://schemas.microsoft.com/office/drawing/2010/main" val="0"/>
              </a:ext>
            </a:extLst>
          </a:blip>
          <a:srcRect/>
          <a:stretch>
            <a:fillRect/>
          </a:stretch>
        </p:blipFill>
        <p:spPr bwMode="auto">
          <a:xfrm>
            <a:off x="3435178" y="2911086"/>
            <a:ext cx="1327069" cy="1197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Group 2"/>
          <p:cNvGrpSpPr/>
          <p:nvPr/>
        </p:nvGrpSpPr>
        <p:grpSpPr>
          <a:xfrm>
            <a:off x="1871312" y="2068784"/>
            <a:ext cx="971982" cy="458242"/>
            <a:chOff x="969412" y="3819542"/>
            <a:chExt cx="3182854" cy="1657173"/>
          </a:xfrm>
        </p:grpSpPr>
        <p:pic>
          <p:nvPicPr>
            <p:cNvPr id="10" name="Picture 20"/>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969412" y="3819542"/>
              <a:ext cx="1591427" cy="1629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0"/>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2560839" y="3847136"/>
              <a:ext cx="1591427" cy="1629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 name="TextBox 12"/>
          <p:cNvSpPr txBox="1"/>
          <p:nvPr/>
        </p:nvSpPr>
        <p:spPr>
          <a:xfrm>
            <a:off x="3793324" y="174515"/>
            <a:ext cx="5739005" cy="1015663"/>
          </a:xfrm>
          <a:prstGeom prst="rect">
            <a:avLst/>
          </a:prstGeom>
          <a:noFill/>
        </p:spPr>
        <p:txBody>
          <a:bodyPr wrap="square" rtlCol="0">
            <a:spAutoFit/>
          </a:bodyPr>
          <a:lstStyle/>
          <a:p>
            <a:r>
              <a:rPr lang="en-US" altLang="zh-CN" sz="6000" dirty="0" smtClean="0">
                <a:solidFill>
                  <a:schemeClr val="bg1"/>
                </a:solidFill>
                <a:latin typeface="Aharoni" panose="02010803020104030203" pitchFamily="2" charset="-79"/>
                <a:cs typeface="Aharoni" panose="02010803020104030203" pitchFamily="2" charset="-79"/>
              </a:rPr>
              <a:t>Automation</a:t>
            </a:r>
            <a:endParaRPr lang="en-US" sz="6000" dirty="0">
              <a:solidFill>
                <a:schemeClr val="bg1"/>
              </a:solidFill>
              <a:latin typeface="Aharoni" panose="02010803020104030203" pitchFamily="2" charset="-79"/>
              <a:cs typeface="Aharoni" panose="02010803020104030203" pitchFamily="2" charset="-79"/>
            </a:endParaRPr>
          </a:p>
        </p:txBody>
      </p:sp>
      <p:sp>
        <p:nvSpPr>
          <p:cNvPr id="27" name="TextBox 26"/>
          <p:cNvSpPr txBox="1"/>
          <p:nvPr/>
        </p:nvSpPr>
        <p:spPr>
          <a:xfrm>
            <a:off x="4527392" y="2220846"/>
            <a:ext cx="5973860" cy="707886"/>
          </a:xfrm>
          <a:prstGeom prst="rect">
            <a:avLst/>
          </a:prstGeom>
          <a:noFill/>
        </p:spPr>
        <p:txBody>
          <a:bodyPr wrap="square" rtlCol="0">
            <a:spAutoFit/>
          </a:bodyPr>
          <a:lstStyle/>
          <a:p>
            <a:r>
              <a:rPr lang="en-US" altLang="zh-CN" sz="4000" dirty="0" smtClean="0">
                <a:solidFill>
                  <a:schemeClr val="bg1"/>
                </a:solidFill>
                <a:latin typeface="Aharoni" panose="02010803020104030203" pitchFamily="2" charset="-79"/>
                <a:cs typeface="Aharoni" panose="02010803020104030203" pitchFamily="2" charset="-79"/>
              </a:rPr>
              <a:t>Continuous Deployment</a:t>
            </a:r>
            <a:endParaRPr lang="en-US" sz="4000" dirty="0">
              <a:solidFill>
                <a:schemeClr val="bg1"/>
              </a:solidFill>
              <a:latin typeface="Aharoni" panose="02010803020104030203" pitchFamily="2" charset="-79"/>
              <a:cs typeface="Aharoni" panose="02010803020104030203" pitchFamily="2" charset="-79"/>
            </a:endParaRPr>
          </a:p>
        </p:txBody>
      </p:sp>
      <p:sp>
        <p:nvSpPr>
          <p:cNvPr id="28" name="TextBox 27"/>
          <p:cNvSpPr txBox="1"/>
          <p:nvPr/>
        </p:nvSpPr>
        <p:spPr>
          <a:xfrm>
            <a:off x="7079873" y="1756133"/>
            <a:ext cx="5105477" cy="584775"/>
          </a:xfrm>
          <a:prstGeom prst="rect">
            <a:avLst/>
          </a:prstGeom>
          <a:noFill/>
        </p:spPr>
        <p:txBody>
          <a:bodyPr wrap="square" rtlCol="0">
            <a:spAutoFit/>
          </a:bodyPr>
          <a:lstStyle/>
          <a:p>
            <a:r>
              <a:rPr lang="en-US" altLang="zh-CN" sz="3200" dirty="0" smtClean="0">
                <a:solidFill>
                  <a:schemeClr val="bg1"/>
                </a:solidFill>
                <a:latin typeface="Aharoni" panose="02010803020104030203" pitchFamily="2" charset="-79"/>
                <a:cs typeface="Aharoni" panose="02010803020104030203" pitchFamily="2" charset="-79"/>
              </a:rPr>
              <a:t>Versioning environments</a:t>
            </a:r>
            <a:endParaRPr lang="en-US" sz="3200" dirty="0">
              <a:solidFill>
                <a:schemeClr val="bg1"/>
              </a:solidFill>
              <a:latin typeface="Aharoni" panose="02010803020104030203" pitchFamily="2" charset="-79"/>
              <a:cs typeface="Aharoni" panose="02010803020104030203" pitchFamily="2" charset="-79"/>
            </a:endParaRPr>
          </a:p>
        </p:txBody>
      </p:sp>
      <p:sp>
        <p:nvSpPr>
          <p:cNvPr id="29" name="TextBox 28"/>
          <p:cNvSpPr txBox="1"/>
          <p:nvPr/>
        </p:nvSpPr>
        <p:spPr>
          <a:xfrm rot="5400000">
            <a:off x="9439414" y="3595591"/>
            <a:ext cx="3171610" cy="1200329"/>
          </a:xfrm>
          <a:prstGeom prst="rect">
            <a:avLst/>
          </a:prstGeom>
          <a:noFill/>
        </p:spPr>
        <p:txBody>
          <a:bodyPr wrap="square" rtlCol="0">
            <a:spAutoFit/>
          </a:bodyPr>
          <a:lstStyle/>
          <a:p>
            <a:r>
              <a:rPr lang="en-US" altLang="zh-CN" sz="7200" dirty="0" smtClean="0">
                <a:solidFill>
                  <a:schemeClr val="bg1"/>
                </a:solidFill>
                <a:latin typeface="Aharoni" panose="02010803020104030203" pitchFamily="2" charset="-79"/>
                <a:cs typeface="Aharoni" panose="02010803020104030203" pitchFamily="2" charset="-79"/>
              </a:rPr>
              <a:t>Agility</a:t>
            </a:r>
            <a:endParaRPr lang="en-US" sz="4800" dirty="0">
              <a:solidFill>
                <a:schemeClr val="bg1"/>
              </a:solidFill>
              <a:latin typeface="Aharoni" panose="02010803020104030203" pitchFamily="2" charset="-79"/>
              <a:cs typeface="Aharoni" panose="02010803020104030203" pitchFamily="2" charset="-79"/>
            </a:endParaRPr>
          </a:p>
        </p:txBody>
      </p:sp>
      <p:sp>
        <p:nvSpPr>
          <p:cNvPr id="30" name="TextBox 29"/>
          <p:cNvSpPr txBox="1"/>
          <p:nvPr/>
        </p:nvSpPr>
        <p:spPr>
          <a:xfrm>
            <a:off x="4053853" y="1055451"/>
            <a:ext cx="6196752" cy="769441"/>
          </a:xfrm>
          <a:prstGeom prst="rect">
            <a:avLst/>
          </a:prstGeom>
          <a:noFill/>
        </p:spPr>
        <p:txBody>
          <a:bodyPr wrap="square" rtlCol="0">
            <a:spAutoFit/>
          </a:bodyPr>
          <a:lstStyle/>
          <a:p>
            <a:r>
              <a:rPr lang="en-US" altLang="zh-CN" sz="4400" dirty="0" smtClean="0">
                <a:solidFill>
                  <a:schemeClr val="bg1"/>
                </a:solidFill>
                <a:latin typeface="Aharoni" panose="02010803020104030203" pitchFamily="2" charset="-79"/>
                <a:cs typeface="Aharoni" panose="02010803020104030203" pitchFamily="2" charset="-79"/>
              </a:rPr>
              <a:t>Reduced cycle time</a:t>
            </a:r>
            <a:endParaRPr lang="en-US" sz="4400" dirty="0">
              <a:solidFill>
                <a:schemeClr val="bg1"/>
              </a:solidFill>
              <a:latin typeface="Aharoni" panose="02010803020104030203" pitchFamily="2" charset="-79"/>
              <a:cs typeface="Aharoni" panose="02010803020104030203" pitchFamily="2" charset="-79"/>
            </a:endParaRPr>
          </a:p>
        </p:txBody>
      </p:sp>
      <p:sp>
        <p:nvSpPr>
          <p:cNvPr id="31" name="TextBox 30"/>
          <p:cNvSpPr txBox="1"/>
          <p:nvPr/>
        </p:nvSpPr>
        <p:spPr>
          <a:xfrm>
            <a:off x="910370" y="4026990"/>
            <a:ext cx="6818992" cy="1446550"/>
          </a:xfrm>
          <a:prstGeom prst="rect">
            <a:avLst/>
          </a:prstGeom>
          <a:noFill/>
        </p:spPr>
        <p:txBody>
          <a:bodyPr wrap="square" rtlCol="0">
            <a:spAutoFit/>
          </a:bodyPr>
          <a:lstStyle/>
          <a:p>
            <a:r>
              <a:rPr lang="en-US" altLang="zh-CN" sz="4400" dirty="0" smtClean="0">
                <a:solidFill>
                  <a:schemeClr val="bg1"/>
                </a:solidFill>
                <a:latin typeface="Aharoni" panose="02010803020104030203" pitchFamily="2" charset="-79"/>
                <a:cs typeface="Aharoni" panose="02010803020104030203" pitchFamily="2" charset="-79"/>
              </a:rPr>
              <a:t>Continuous        </a:t>
            </a:r>
          </a:p>
          <a:p>
            <a:r>
              <a:rPr lang="en-US" altLang="zh-CN" sz="4400" dirty="0">
                <a:solidFill>
                  <a:schemeClr val="bg1"/>
                </a:solidFill>
                <a:latin typeface="Aharoni" panose="02010803020104030203" pitchFamily="2" charset="-79"/>
                <a:cs typeface="Aharoni" panose="02010803020104030203" pitchFamily="2" charset="-79"/>
              </a:rPr>
              <a:t> </a:t>
            </a:r>
            <a:r>
              <a:rPr lang="en-US" altLang="zh-CN" sz="4400" dirty="0" smtClean="0">
                <a:solidFill>
                  <a:schemeClr val="bg1"/>
                </a:solidFill>
                <a:latin typeface="Aharoni" panose="02010803020104030203" pitchFamily="2" charset="-79"/>
                <a:cs typeface="Aharoni" panose="02010803020104030203" pitchFamily="2" charset="-79"/>
              </a:rPr>
              <a:t>      Improvements</a:t>
            </a:r>
            <a:endParaRPr lang="en-US" sz="4400" dirty="0">
              <a:solidFill>
                <a:schemeClr val="bg1"/>
              </a:solidFill>
              <a:latin typeface="Aharoni" panose="02010803020104030203" pitchFamily="2" charset="-79"/>
              <a:cs typeface="Aharoni" panose="02010803020104030203" pitchFamily="2" charset="-79"/>
            </a:endParaRPr>
          </a:p>
        </p:txBody>
      </p:sp>
      <p:sp>
        <p:nvSpPr>
          <p:cNvPr id="32" name="TextBox 31"/>
          <p:cNvSpPr txBox="1"/>
          <p:nvPr/>
        </p:nvSpPr>
        <p:spPr>
          <a:xfrm>
            <a:off x="6092706" y="3350707"/>
            <a:ext cx="3775448" cy="3704956"/>
          </a:xfrm>
          <a:prstGeom prst="rect">
            <a:avLst/>
          </a:prstGeom>
          <a:noFill/>
        </p:spPr>
        <p:txBody>
          <a:bodyPr wrap="square" rtlCol="0">
            <a:prstTxWarp prst="textCircle">
              <a:avLst>
                <a:gd name="adj" fmla="val 15919677"/>
              </a:avLst>
            </a:prstTxWarp>
            <a:spAutoFit/>
          </a:bodyPr>
          <a:lstStyle/>
          <a:p>
            <a:r>
              <a:rPr lang="en-US" altLang="zh-CN" sz="4800" dirty="0" smtClean="0">
                <a:solidFill>
                  <a:schemeClr val="bg1"/>
                </a:solidFill>
                <a:latin typeface="Aharoni" panose="02010803020104030203" pitchFamily="2" charset="-79"/>
                <a:cs typeface="Aharoni" panose="02010803020104030203" pitchFamily="2" charset="-79"/>
              </a:rPr>
              <a:t>Feedback loop</a:t>
            </a:r>
            <a:endParaRPr lang="en-US" sz="4800" dirty="0">
              <a:solidFill>
                <a:schemeClr val="bg1"/>
              </a:solidFill>
              <a:latin typeface="Aharoni" panose="02010803020104030203" pitchFamily="2" charset="-79"/>
              <a:cs typeface="Aharoni" panose="02010803020104030203" pitchFamily="2" charset="-79"/>
            </a:endParaRPr>
          </a:p>
        </p:txBody>
      </p:sp>
      <p:sp>
        <p:nvSpPr>
          <p:cNvPr id="33" name="TextBox 32"/>
          <p:cNvSpPr txBox="1"/>
          <p:nvPr/>
        </p:nvSpPr>
        <p:spPr>
          <a:xfrm rot="5400000">
            <a:off x="-2614195" y="2854693"/>
            <a:ext cx="6142322" cy="923330"/>
          </a:xfrm>
          <a:prstGeom prst="rect">
            <a:avLst/>
          </a:prstGeom>
          <a:noFill/>
        </p:spPr>
        <p:txBody>
          <a:bodyPr wrap="square" rtlCol="0">
            <a:spAutoFit/>
          </a:bodyPr>
          <a:lstStyle/>
          <a:p>
            <a:r>
              <a:rPr lang="en-US" altLang="zh-CN" sz="5400" dirty="0" smtClean="0">
                <a:solidFill>
                  <a:schemeClr val="bg1"/>
                </a:solidFill>
                <a:latin typeface="Aharoni" panose="02010803020104030203" pitchFamily="2" charset="-79"/>
                <a:cs typeface="Aharoni" panose="02010803020104030203" pitchFamily="2" charset="-79"/>
              </a:rPr>
              <a:t>Speed to market</a:t>
            </a:r>
            <a:endParaRPr lang="en-US" sz="5400" dirty="0">
              <a:solidFill>
                <a:schemeClr val="bg1"/>
              </a:solidFill>
              <a:latin typeface="Aharoni" panose="02010803020104030203" pitchFamily="2" charset="-79"/>
              <a:cs typeface="Aharoni" panose="02010803020104030203" pitchFamily="2" charset="-79"/>
            </a:endParaRPr>
          </a:p>
        </p:txBody>
      </p:sp>
      <p:sp>
        <p:nvSpPr>
          <p:cNvPr id="34" name="TextBox 33"/>
          <p:cNvSpPr txBox="1"/>
          <p:nvPr/>
        </p:nvSpPr>
        <p:spPr>
          <a:xfrm>
            <a:off x="8237654" y="307659"/>
            <a:ext cx="4764161" cy="923330"/>
          </a:xfrm>
          <a:prstGeom prst="rect">
            <a:avLst/>
          </a:prstGeom>
          <a:noFill/>
        </p:spPr>
        <p:txBody>
          <a:bodyPr wrap="square" rtlCol="0">
            <a:spAutoFit/>
          </a:bodyPr>
          <a:lstStyle/>
          <a:p>
            <a:r>
              <a:rPr lang="en-US" altLang="zh-CN" sz="5400" i="1" dirty="0" smtClean="0">
                <a:solidFill>
                  <a:schemeClr val="bg1"/>
                </a:solidFill>
                <a:latin typeface="Aharoni" panose="02010803020104030203" pitchFamily="2" charset="-79"/>
                <a:cs typeface="Aharoni" panose="02010803020104030203" pitchFamily="2" charset="-79"/>
              </a:rPr>
              <a:t>Innovation</a:t>
            </a:r>
            <a:endParaRPr lang="en-US" sz="5400" i="1" dirty="0">
              <a:solidFill>
                <a:schemeClr val="bg1"/>
              </a:solidFill>
              <a:latin typeface="Aharoni" panose="02010803020104030203" pitchFamily="2" charset="-79"/>
              <a:cs typeface="Aharoni" panose="02010803020104030203" pitchFamily="2" charset="-79"/>
            </a:endParaRPr>
          </a:p>
        </p:txBody>
      </p:sp>
      <p:sp>
        <p:nvSpPr>
          <p:cNvPr id="35" name="TextBox 34"/>
          <p:cNvSpPr txBox="1"/>
          <p:nvPr/>
        </p:nvSpPr>
        <p:spPr>
          <a:xfrm>
            <a:off x="9831083" y="1191299"/>
            <a:ext cx="4764161" cy="584775"/>
          </a:xfrm>
          <a:prstGeom prst="rect">
            <a:avLst/>
          </a:prstGeom>
          <a:noFill/>
        </p:spPr>
        <p:txBody>
          <a:bodyPr wrap="square" rtlCol="0">
            <a:spAutoFit/>
          </a:bodyPr>
          <a:lstStyle/>
          <a:p>
            <a:r>
              <a:rPr lang="en-US" altLang="zh-CN" sz="3200" dirty="0" smtClean="0">
                <a:solidFill>
                  <a:schemeClr val="bg1"/>
                </a:solidFill>
                <a:latin typeface="Aharoni" panose="02010803020104030203" pitchFamily="2" charset="-79"/>
                <a:cs typeface="Aharoni" panose="02010803020104030203" pitchFamily="2" charset="-79"/>
              </a:rPr>
              <a:t>Elasticity</a:t>
            </a:r>
            <a:endParaRPr lang="en-US" sz="3200" dirty="0">
              <a:solidFill>
                <a:schemeClr val="bg1"/>
              </a:solidFill>
              <a:latin typeface="Aharoni" panose="02010803020104030203" pitchFamily="2" charset="-79"/>
              <a:cs typeface="Aharoni" panose="02010803020104030203" pitchFamily="2" charset="-79"/>
            </a:endParaRPr>
          </a:p>
        </p:txBody>
      </p:sp>
      <p:sp>
        <p:nvSpPr>
          <p:cNvPr id="36" name="TextBox 35"/>
          <p:cNvSpPr txBox="1"/>
          <p:nvPr/>
        </p:nvSpPr>
        <p:spPr>
          <a:xfrm>
            <a:off x="461213" y="5625126"/>
            <a:ext cx="4764161" cy="1446550"/>
          </a:xfrm>
          <a:prstGeom prst="rect">
            <a:avLst/>
          </a:prstGeom>
          <a:noFill/>
        </p:spPr>
        <p:txBody>
          <a:bodyPr wrap="square" rtlCol="0">
            <a:spAutoFit/>
          </a:bodyPr>
          <a:lstStyle/>
          <a:p>
            <a:r>
              <a:rPr lang="en-US" altLang="zh-CN" sz="8800" dirty="0" smtClean="0">
                <a:solidFill>
                  <a:schemeClr val="bg1"/>
                </a:solidFill>
                <a:latin typeface="Aharoni" panose="02010803020104030203" pitchFamily="2" charset="-79"/>
                <a:cs typeface="Aharoni" panose="02010803020104030203" pitchFamily="2" charset="-79"/>
              </a:rPr>
              <a:t>Growth</a:t>
            </a:r>
            <a:endParaRPr lang="en-US" sz="8800" dirty="0">
              <a:solidFill>
                <a:schemeClr val="bg1"/>
              </a:solidFill>
              <a:latin typeface="Aharoni" panose="02010803020104030203" pitchFamily="2" charset="-79"/>
              <a:cs typeface="Aharoni" panose="02010803020104030203" pitchFamily="2" charset="-79"/>
            </a:endParaRPr>
          </a:p>
        </p:txBody>
      </p:sp>
      <p:sp>
        <p:nvSpPr>
          <p:cNvPr id="37" name="TextBox 36"/>
          <p:cNvSpPr txBox="1"/>
          <p:nvPr/>
        </p:nvSpPr>
        <p:spPr>
          <a:xfrm>
            <a:off x="1351637" y="5445645"/>
            <a:ext cx="4764161" cy="584775"/>
          </a:xfrm>
          <a:prstGeom prst="rect">
            <a:avLst/>
          </a:prstGeom>
          <a:noFill/>
        </p:spPr>
        <p:txBody>
          <a:bodyPr wrap="square" rtlCol="0">
            <a:spAutoFit/>
          </a:bodyPr>
          <a:lstStyle/>
          <a:p>
            <a:r>
              <a:rPr lang="en-US" altLang="zh-CN" sz="3200" dirty="0" smtClean="0">
                <a:solidFill>
                  <a:schemeClr val="bg1"/>
                </a:solidFill>
                <a:latin typeface="Aharoni" panose="02010803020104030203" pitchFamily="2" charset="-79"/>
                <a:cs typeface="Aharoni" panose="02010803020104030203" pitchFamily="2" charset="-79"/>
              </a:rPr>
              <a:t>Availability</a:t>
            </a:r>
            <a:endParaRPr lang="en-US" sz="3200" dirty="0">
              <a:solidFill>
                <a:schemeClr val="bg1"/>
              </a:solidFill>
              <a:latin typeface="Aharoni" panose="02010803020104030203" pitchFamily="2" charset="-79"/>
              <a:cs typeface="Aharoni" panose="02010803020104030203" pitchFamily="2" charset="-79"/>
            </a:endParaRPr>
          </a:p>
        </p:txBody>
      </p:sp>
      <p:sp>
        <p:nvSpPr>
          <p:cNvPr id="38" name="TextBox 37"/>
          <p:cNvSpPr txBox="1"/>
          <p:nvPr/>
        </p:nvSpPr>
        <p:spPr>
          <a:xfrm>
            <a:off x="7558894" y="4386780"/>
            <a:ext cx="4764161" cy="1200329"/>
          </a:xfrm>
          <a:prstGeom prst="rect">
            <a:avLst/>
          </a:prstGeom>
          <a:noFill/>
        </p:spPr>
        <p:txBody>
          <a:bodyPr wrap="square" rtlCol="0">
            <a:spAutoFit/>
          </a:bodyPr>
          <a:lstStyle/>
          <a:p>
            <a:r>
              <a:rPr lang="en-US" altLang="zh-CN" sz="7200" dirty="0" err="1" smtClean="0">
                <a:solidFill>
                  <a:schemeClr val="bg1"/>
                </a:solidFill>
                <a:latin typeface="Aharoni" panose="02010803020104030203" pitchFamily="2" charset="-79"/>
                <a:cs typeface="Aharoni" panose="02010803020104030203" pitchFamily="2" charset="-79"/>
              </a:rPr>
              <a:t>QoS</a:t>
            </a:r>
            <a:endParaRPr lang="en-US" sz="7200" dirty="0">
              <a:solidFill>
                <a:schemeClr val="bg1"/>
              </a:solidFill>
              <a:latin typeface="Aharoni" panose="02010803020104030203" pitchFamily="2" charset="-79"/>
              <a:cs typeface="Aharoni" panose="02010803020104030203" pitchFamily="2" charset="-79"/>
            </a:endParaRPr>
          </a:p>
        </p:txBody>
      </p:sp>
      <p:sp>
        <p:nvSpPr>
          <p:cNvPr id="39" name="TextBox 38"/>
          <p:cNvSpPr txBox="1"/>
          <p:nvPr/>
        </p:nvSpPr>
        <p:spPr>
          <a:xfrm>
            <a:off x="10074357" y="5647217"/>
            <a:ext cx="4764161" cy="1200329"/>
          </a:xfrm>
          <a:prstGeom prst="rect">
            <a:avLst/>
          </a:prstGeom>
          <a:noFill/>
        </p:spPr>
        <p:txBody>
          <a:bodyPr wrap="square" rtlCol="0">
            <a:spAutoFit/>
          </a:bodyPr>
          <a:lstStyle/>
          <a:p>
            <a:r>
              <a:rPr lang="en-US" altLang="zh-CN" sz="7200" dirty="0" smtClean="0">
                <a:solidFill>
                  <a:schemeClr val="bg1"/>
                </a:solidFill>
                <a:latin typeface="Aharoni" panose="02010803020104030203" pitchFamily="2" charset="-79"/>
                <a:cs typeface="Aharoni" panose="02010803020104030203" pitchFamily="2" charset="-79"/>
              </a:rPr>
              <a:t>TCO</a:t>
            </a:r>
            <a:endParaRPr lang="en-US" sz="7200" dirty="0">
              <a:solidFill>
                <a:schemeClr val="bg1"/>
              </a:solidFill>
              <a:latin typeface="Aharoni" panose="02010803020104030203" pitchFamily="2" charset="-79"/>
              <a:cs typeface="Aharoni" panose="02010803020104030203" pitchFamily="2" charset="-79"/>
            </a:endParaRPr>
          </a:p>
        </p:txBody>
      </p:sp>
      <p:sp>
        <p:nvSpPr>
          <p:cNvPr id="40" name="TextBox 39"/>
          <p:cNvSpPr txBox="1"/>
          <p:nvPr/>
        </p:nvSpPr>
        <p:spPr>
          <a:xfrm>
            <a:off x="4431389" y="5369073"/>
            <a:ext cx="4764161" cy="1015663"/>
          </a:xfrm>
          <a:prstGeom prst="rect">
            <a:avLst/>
          </a:prstGeom>
          <a:noFill/>
        </p:spPr>
        <p:txBody>
          <a:bodyPr wrap="square" rtlCol="0">
            <a:prstTxWarp prst="textStop">
              <a:avLst/>
            </a:prstTxWarp>
            <a:spAutoFit/>
          </a:bodyPr>
          <a:lstStyle/>
          <a:p>
            <a:r>
              <a:rPr lang="en-US" altLang="zh-CN" sz="6000" dirty="0" smtClean="0">
                <a:solidFill>
                  <a:schemeClr val="bg1"/>
                </a:solidFill>
                <a:latin typeface="Aharoni" panose="02010803020104030203" pitchFamily="2" charset="-79"/>
                <a:cs typeface="Aharoni" panose="02010803020104030203" pitchFamily="2" charset="-79"/>
              </a:rPr>
              <a:t>Insights</a:t>
            </a:r>
            <a:endParaRPr lang="en-US" sz="6000" dirty="0">
              <a:solidFill>
                <a:schemeClr val="bg1"/>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3358807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par>
                                <p:cTn id="20" presetID="10" presetClass="entr" presetSubtype="0" fill="hold"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par>
                          <p:cTn id="23" fill="hold">
                            <p:stCondLst>
                              <p:cond delay="500"/>
                            </p:stCondLst>
                            <p:childTnLst>
                              <p:par>
                                <p:cTn id="24" presetID="36" presetClass="path" presetSubtype="0" accel="50000" decel="50000" fill="hold" nodeType="afterEffect">
                                  <p:stCondLst>
                                    <p:cond delay="0"/>
                                  </p:stCondLst>
                                  <p:childTnLst>
                                    <p:animMotion origin="layout" path="M 6.25E-7 -3.7037E-6 L 6.25E-7 0.10301 C 6.25E-7 0.14908 0.09258 0.20602 0.16784 0.20602 L 0.33568 0.20602 " pathEditMode="relative" rAng="0" ptsTypes="AAAA">
                                      <p:cBhvr>
                                        <p:cTn id="25" dur="2000" fill="hold"/>
                                        <p:tgtEl>
                                          <p:spTgt spid="3"/>
                                        </p:tgtEl>
                                        <p:attrNameLst>
                                          <p:attrName>ppt_x</p:attrName>
                                          <p:attrName>ppt_y</p:attrName>
                                        </p:attrNameLst>
                                      </p:cBhvr>
                                      <p:rCtr x="16784" y="10301"/>
                                    </p:animMotion>
                                  </p:childTnLst>
                                </p:cTn>
                              </p:par>
                            </p:childTnLst>
                          </p:cTn>
                        </p:par>
                        <p:par>
                          <p:cTn id="26" fill="hold">
                            <p:stCondLst>
                              <p:cond delay="2500"/>
                            </p:stCondLst>
                            <p:childTnLst>
                              <p:par>
                                <p:cTn id="27" presetID="10" presetClass="entr" presetSubtype="0" fill="hold" nodeType="after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childTnLst>
                          </p:cTn>
                        </p:par>
                        <p:par>
                          <p:cTn id="30" fill="hold">
                            <p:stCondLst>
                              <p:cond delay="3000"/>
                            </p:stCondLst>
                            <p:childTnLst>
                              <p:par>
                                <p:cTn id="31" presetID="10" presetClass="exit" presetSubtype="0" fill="hold" nodeType="afterEffect">
                                  <p:stCondLst>
                                    <p:cond delay="0"/>
                                  </p:stCondLst>
                                  <p:childTnLst>
                                    <p:animEffect transition="out" filter="fade">
                                      <p:cBhvr>
                                        <p:cTn id="32" dur="500"/>
                                        <p:tgtEl>
                                          <p:spTgt spid="3"/>
                                        </p:tgtEl>
                                      </p:cBhvr>
                                    </p:animEffect>
                                    <p:set>
                                      <p:cBhvr>
                                        <p:cTn id="33" dur="1" fill="hold">
                                          <p:stCondLst>
                                            <p:cond delay="499"/>
                                          </p:stCondLst>
                                        </p:cTn>
                                        <p:tgtEl>
                                          <p:spTgt spid="3"/>
                                        </p:tgtEl>
                                        <p:attrNameLst>
                                          <p:attrName>style.visibility</p:attrName>
                                        </p:attrNameLst>
                                      </p:cBhvr>
                                      <p:to>
                                        <p:strVal val="hidden"/>
                                      </p:to>
                                    </p:set>
                                  </p:childTnLst>
                                </p:cTn>
                              </p:par>
                            </p:childTnLst>
                          </p:cTn>
                        </p:par>
                        <p:par>
                          <p:cTn id="34" fill="hold">
                            <p:stCondLst>
                              <p:cond delay="3500"/>
                            </p:stCondLst>
                            <p:childTnLst>
                              <p:par>
                                <p:cTn id="35" presetID="22" presetClass="entr" presetSubtype="1" fill="hold" nodeType="after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up)">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500"/>
                                        <p:tgtEl>
                                          <p:spTgt spid="13"/>
                                        </p:tgtEl>
                                      </p:cBhvr>
                                    </p:animEffect>
                                  </p:childTnLst>
                                </p:cTn>
                              </p:par>
                            </p:childTnLst>
                          </p:cTn>
                        </p:par>
                        <p:par>
                          <p:cTn id="43" fill="hold">
                            <p:stCondLst>
                              <p:cond delay="500"/>
                            </p:stCondLst>
                            <p:childTnLst>
                              <p:par>
                                <p:cTn id="44" presetID="10" presetClass="entr" presetSubtype="0" fill="hold" grpId="0" nodeType="after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fade">
                                      <p:cBhvr>
                                        <p:cTn id="46" dur="500"/>
                                        <p:tgtEl>
                                          <p:spTgt spid="28"/>
                                        </p:tgtEl>
                                      </p:cBhvr>
                                    </p:animEffect>
                                  </p:childTnLst>
                                </p:cTn>
                              </p:par>
                            </p:childTnLst>
                          </p:cTn>
                        </p:par>
                        <p:par>
                          <p:cTn id="47" fill="hold">
                            <p:stCondLst>
                              <p:cond delay="1000"/>
                            </p:stCondLst>
                            <p:childTnLst>
                              <p:par>
                                <p:cTn id="48" presetID="10" presetClass="entr" presetSubtype="0" fill="hold" grpId="0" nodeType="after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fade">
                                      <p:cBhvr>
                                        <p:cTn id="50" dur="500"/>
                                        <p:tgtEl>
                                          <p:spTgt spid="27"/>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fade">
                                      <p:cBhvr>
                                        <p:cTn id="55" dur="500"/>
                                        <p:tgtEl>
                                          <p:spTgt spid="30"/>
                                        </p:tgtEl>
                                      </p:cBhvr>
                                    </p:animEffect>
                                  </p:childTnLst>
                                </p:cTn>
                              </p:par>
                            </p:childTnLst>
                          </p:cTn>
                        </p:par>
                        <p:par>
                          <p:cTn id="56" fill="hold">
                            <p:stCondLst>
                              <p:cond delay="500"/>
                            </p:stCondLst>
                            <p:childTnLst>
                              <p:par>
                                <p:cTn id="57" presetID="10" presetClass="entr" presetSubtype="0" fill="hold" grpId="0" nodeType="afterEffect">
                                  <p:stCondLst>
                                    <p:cond delay="0"/>
                                  </p:stCondLst>
                                  <p:childTnLst>
                                    <p:set>
                                      <p:cBhvr>
                                        <p:cTn id="58" dur="1" fill="hold">
                                          <p:stCondLst>
                                            <p:cond delay="0"/>
                                          </p:stCondLst>
                                        </p:cTn>
                                        <p:tgtEl>
                                          <p:spTgt spid="33"/>
                                        </p:tgtEl>
                                        <p:attrNameLst>
                                          <p:attrName>style.visibility</p:attrName>
                                        </p:attrNameLst>
                                      </p:cBhvr>
                                      <p:to>
                                        <p:strVal val="visible"/>
                                      </p:to>
                                    </p:set>
                                    <p:animEffect transition="in" filter="fade">
                                      <p:cBhvr>
                                        <p:cTn id="59" dur="500"/>
                                        <p:tgtEl>
                                          <p:spTgt spid="33"/>
                                        </p:tgtEl>
                                      </p:cBhvr>
                                    </p:animEffect>
                                  </p:childTnLst>
                                </p:cTn>
                              </p:par>
                            </p:childTnLst>
                          </p:cTn>
                        </p:par>
                        <p:par>
                          <p:cTn id="60" fill="hold">
                            <p:stCondLst>
                              <p:cond delay="1000"/>
                            </p:stCondLst>
                            <p:childTnLst>
                              <p:par>
                                <p:cTn id="61" presetID="10" presetClass="entr" presetSubtype="0" fill="hold" grpId="0" nodeType="afterEffect">
                                  <p:stCondLst>
                                    <p:cond delay="0"/>
                                  </p:stCondLst>
                                  <p:childTnLst>
                                    <p:set>
                                      <p:cBhvr>
                                        <p:cTn id="62" dur="1" fill="hold">
                                          <p:stCondLst>
                                            <p:cond delay="0"/>
                                          </p:stCondLst>
                                        </p:cTn>
                                        <p:tgtEl>
                                          <p:spTgt spid="32"/>
                                        </p:tgtEl>
                                        <p:attrNameLst>
                                          <p:attrName>style.visibility</p:attrName>
                                        </p:attrNameLst>
                                      </p:cBhvr>
                                      <p:to>
                                        <p:strVal val="visible"/>
                                      </p:to>
                                    </p:set>
                                    <p:animEffect transition="in" filter="fade">
                                      <p:cBhvr>
                                        <p:cTn id="63" dur="500"/>
                                        <p:tgtEl>
                                          <p:spTgt spid="32"/>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29"/>
                                        </p:tgtEl>
                                        <p:attrNameLst>
                                          <p:attrName>style.visibility</p:attrName>
                                        </p:attrNameLst>
                                      </p:cBhvr>
                                      <p:to>
                                        <p:strVal val="visible"/>
                                      </p:to>
                                    </p:set>
                                    <p:animEffect transition="in" filter="fade">
                                      <p:cBhvr>
                                        <p:cTn id="68" dur="500"/>
                                        <p:tgtEl>
                                          <p:spTgt spid="29"/>
                                        </p:tgtEl>
                                      </p:cBhvr>
                                    </p:animEffect>
                                  </p:childTnLst>
                                </p:cTn>
                              </p:par>
                            </p:childTnLst>
                          </p:cTn>
                        </p:par>
                        <p:par>
                          <p:cTn id="69" fill="hold">
                            <p:stCondLst>
                              <p:cond delay="500"/>
                            </p:stCondLst>
                            <p:childTnLst>
                              <p:par>
                                <p:cTn id="70" presetID="10" presetClass="entr" presetSubtype="0" fill="hold" grpId="0" nodeType="afterEffect">
                                  <p:stCondLst>
                                    <p:cond delay="0"/>
                                  </p:stCondLst>
                                  <p:childTnLst>
                                    <p:set>
                                      <p:cBhvr>
                                        <p:cTn id="71" dur="1" fill="hold">
                                          <p:stCondLst>
                                            <p:cond delay="0"/>
                                          </p:stCondLst>
                                        </p:cTn>
                                        <p:tgtEl>
                                          <p:spTgt spid="40"/>
                                        </p:tgtEl>
                                        <p:attrNameLst>
                                          <p:attrName>style.visibility</p:attrName>
                                        </p:attrNameLst>
                                      </p:cBhvr>
                                      <p:to>
                                        <p:strVal val="visible"/>
                                      </p:to>
                                    </p:set>
                                    <p:animEffect transition="in" filter="fade">
                                      <p:cBhvr>
                                        <p:cTn id="72" dur="500"/>
                                        <p:tgtEl>
                                          <p:spTgt spid="40"/>
                                        </p:tgtEl>
                                      </p:cBhvr>
                                    </p:animEffect>
                                  </p:childTnLst>
                                </p:cTn>
                              </p:par>
                            </p:childTnLst>
                          </p:cTn>
                        </p:par>
                        <p:par>
                          <p:cTn id="73" fill="hold">
                            <p:stCondLst>
                              <p:cond delay="1000"/>
                            </p:stCondLst>
                            <p:childTnLst>
                              <p:par>
                                <p:cTn id="74" presetID="10" presetClass="entr" presetSubtype="0" fill="hold" grpId="0" nodeType="afterEffect">
                                  <p:stCondLst>
                                    <p:cond delay="0"/>
                                  </p:stCondLst>
                                  <p:childTnLst>
                                    <p:set>
                                      <p:cBhvr>
                                        <p:cTn id="75" dur="1" fill="hold">
                                          <p:stCondLst>
                                            <p:cond delay="0"/>
                                          </p:stCondLst>
                                        </p:cTn>
                                        <p:tgtEl>
                                          <p:spTgt spid="34"/>
                                        </p:tgtEl>
                                        <p:attrNameLst>
                                          <p:attrName>style.visibility</p:attrName>
                                        </p:attrNameLst>
                                      </p:cBhvr>
                                      <p:to>
                                        <p:strVal val="visible"/>
                                      </p:to>
                                    </p:set>
                                    <p:animEffect transition="in" filter="fade">
                                      <p:cBhvr>
                                        <p:cTn id="76" dur="500"/>
                                        <p:tgtEl>
                                          <p:spTgt spid="34"/>
                                        </p:tgtEl>
                                      </p:cBhvr>
                                    </p:animEffect>
                                  </p:childTnLst>
                                </p:cTn>
                              </p:par>
                            </p:childTnLst>
                          </p:cTn>
                        </p:par>
                        <p:par>
                          <p:cTn id="77" fill="hold">
                            <p:stCondLst>
                              <p:cond delay="1500"/>
                            </p:stCondLst>
                            <p:childTnLst>
                              <p:par>
                                <p:cTn id="78" presetID="10" presetClass="entr" presetSubtype="0" fill="hold" grpId="0" nodeType="afterEffect">
                                  <p:stCondLst>
                                    <p:cond delay="0"/>
                                  </p:stCondLst>
                                  <p:childTnLst>
                                    <p:set>
                                      <p:cBhvr>
                                        <p:cTn id="79" dur="1" fill="hold">
                                          <p:stCondLst>
                                            <p:cond delay="0"/>
                                          </p:stCondLst>
                                        </p:cTn>
                                        <p:tgtEl>
                                          <p:spTgt spid="31"/>
                                        </p:tgtEl>
                                        <p:attrNameLst>
                                          <p:attrName>style.visibility</p:attrName>
                                        </p:attrNameLst>
                                      </p:cBhvr>
                                      <p:to>
                                        <p:strVal val="visible"/>
                                      </p:to>
                                    </p:set>
                                    <p:animEffect transition="in" filter="fade">
                                      <p:cBhvr>
                                        <p:cTn id="80" dur="500"/>
                                        <p:tgtEl>
                                          <p:spTgt spid="31"/>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35"/>
                                        </p:tgtEl>
                                        <p:attrNameLst>
                                          <p:attrName>style.visibility</p:attrName>
                                        </p:attrNameLst>
                                      </p:cBhvr>
                                      <p:to>
                                        <p:strVal val="visible"/>
                                      </p:to>
                                    </p:set>
                                    <p:animEffect transition="in" filter="fade">
                                      <p:cBhvr>
                                        <p:cTn id="85" dur="500"/>
                                        <p:tgtEl>
                                          <p:spTgt spid="35"/>
                                        </p:tgtEl>
                                      </p:cBhvr>
                                    </p:animEffect>
                                  </p:childTnLst>
                                </p:cTn>
                              </p:par>
                            </p:childTnLst>
                          </p:cTn>
                        </p:par>
                        <p:par>
                          <p:cTn id="86" fill="hold">
                            <p:stCondLst>
                              <p:cond delay="500"/>
                            </p:stCondLst>
                            <p:childTnLst>
                              <p:par>
                                <p:cTn id="87" presetID="10" presetClass="entr" presetSubtype="0" fill="hold" grpId="0" nodeType="afterEffect">
                                  <p:stCondLst>
                                    <p:cond delay="0"/>
                                  </p:stCondLst>
                                  <p:childTnLst>
                                    <p:set>
                                      <p:cBhvr>
                                        <p:cTn id="88" dur="1" fill="hold">
                                          <p:stCondLst>
                                            <p:cond delay="0"/>
                                          </p:stCondLst>
                                        </p:cTn>
                                        <p:tgtEl>
                                          <p:spTgt spid="37"/>
                                        </p:tgtEl>
                                        <p:attrNameLst>
                                          <p:attrName>style.visibility</p:attrName>
                                        </p:attrNameLst>
                                      </p:cBhvr>
                                      <p:to>
                                        <p:strVal val="visible"/>
                                      </p:to>
                                    </p:set>
                                    <p:animEffect transition="in" filter="fade">
                                      <p:cBhvr>
                                        <p:cTn id="89" dur="500"/>
                                        <p:tgtEl>
                                          <p:spTgt spid="37"/>
                                        </p:tgtEl>
                                      </p:cBhvr>
                                    </p:animEffect>
                                  </p:childTnLst>
                                </p:cTn>
                              </p:par>
                            </p:childTnLst>
                          </p:cTn>
                        </p:par>
                        <p:par>
                          <p:cTn id="90" fill="hold">
                            <p:stCondLst>
                              <p:cond delay="1500"/>
                            </p:stCondLst>
                            <p:childTnLst>
                              <p:par>
                                <p:cTn id="91" presetID="10" presetClass="entr" presetSubtype="0" fill="hold" grpId="0" nodeType="afterEffect">
                                  <p:stCondLst>
                                    <p:cond delay="0"/>
                                  </p:stCondLst>
                                  <p:childTnLst>
                                    <p:set>
                                      <p:cBhvr>
                                        <p:cTn id="92" dur="1" fill="hold">
                                          <p:stCondLst>
                                            <p:cond delay="0"/>
                                          </p:stCondLst>
                                        </p:cTn>
                                        <p:tgtEl>
                                          <p:spTgt spid="39"/>
                                        </p:tgtEl>
                                        <p:attrNameLst>
                                          <p:attrName>style.visibility</p:attrName>
                                        </p:attrNameLst>
                                      </p:cBhvr>
                                      <p:to>
                                        <p:strVal val="visible"/>
                                      </p:to>
                                    </p:set>
                                    <p:animEffect transition="in" filter="fade">
                                      <p:cBhvr>
                                        <p:cTn id="93" dur="500"/>
                                        <p:tgtEl>
                                          <p:spTgt spid="39"/>
                                        </p:tgtEl>
                                      </p:cBhvr>
                                    </p:animEffect>
                                  </p:childTnLst>
                                </p:cTn>
                              </p:par>
                            </p:childTnLst>
                          </p:cTn>
                        </p:par>
                        <p:par>
                          <p:cTn id="94" fill="hold">
                            <p:stCondLst>
                              <p:cond delay="2000"/>
                            </p:stCondLst>
                            <p:childTnLst>
                              <p:par>
                                <p:cTn id="95" presetID="10" presetClass="entr" presetSubtype="0" fill="hold" grpId="0" nodeType="afterEffect">
                                  <p:stCondLst>
                                    <p:cond delay="0"/>
                                  </p:stCondLst>
                                  <p:childTnLst>
                                    <p:set>
                                      <p:cBhvr>
                                        <p:cTn id="96" dur="1" fill="hold">
                                          <p:stCondLst>
                                            <p:cond delay="0"/>
                                          </p:stCondLst>
                                        </p:cTn>
                                        <p:tgtEl>
                                          <p:spTgt spid="38"/>
                                        </p:tgtEl>
                                        <p:attrNameLst>
                                          <p:attrName>style.visibility</p:attrName>
                                        </p:attrNameLst>
                                      </p:cBhvr>
                                      <p:to>
                                        <p:strVal val="visible"/>
                                      </p:to>
                                    </p:set>
                                    <p:animEffect transition="in" filter="fade">
                                      <p:cBhvr>
                                        <p:cTn id="97" dur="500"/>
                                        <p:tgtEl>
                                          <p:spTgt spid="38"/>
                                        </p:tgtEl>
                                      </p:cBhvr>
                                    </p:animEffect>
                                  </p:childTnLst>
                                </p:cTn>
                              </p:par>
                            </p:childTnLst>
                          </p:cTn>
                        </p:par>
                        <p:par>
                          <p:cTn id="98" fill="hold">
                            <p:stCondLst>
                              <p:cond delay="2500"/>
                            </p:stCondLst>
                            <p:childTnLst>
                              <p:par>
                                <p:cTn id="99" presetID="10" presetClass="entr" presetSubtype="0" fill="hold" grpId="0" nodeType="afterEffect">
                                  <p:stCondLst>
                                    <p:cond delay="0"/>
                                  </p:stCondLst>
                                  <p:childTnLst>
                                    <p:set>
                                      <p:cBhvr>
                                        <p:cTn id="100" dur="1" fill="hold">
                                          <p:stCondLst>
                                            <p:cond delay="0"/>
                                          </p:stCondLst>
                                        </p:cTn>
                                        <p:tgtEl>
                                          <p:spTgt spid="36"/>
                                        </p:tgtEl>
                                        <p:attrNameLst>
                                          <p:attrName>style.visibility</p:attrName>
                                        </p:attrNameLst>
                                      </p:cBhvr>
                                      <p:to>
                                        <p:strVal val="visible"/>
                                      </p:to>
                                    </p:set>
                                    <p:animEffect transition="in" filter="fade">
                                      <p:cBhvr>
                                        <p:cTn id="10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3" grpId="0"/>
      <p:bldP spid="27" grpId="0"/>
      <p:bldP spid="28" grpId="0"/>
      <p:bldP spid="29" grpId="0"/>
      <p:bldP spid="30" grpId="0"/>
      <p:bldP spid="31" grpId="0"/>
      <p:bldP spid="32" grpId="0"/>
      <p:bldP spid="33" grpId="0"/>
      <p:bldP spid="34" grpId="0"/>
      <p:bldP spid="35" grpId="0"/>
      <p:bldP spid="36" grpId="0"/>
      <p:bldP spid="37" grpId="0"/>
      <p:bldP spid="38" grpId="0"/>
      <p:bldP spid="39" grpId="0"/>
      <p:bldP spid="4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loud large"/>
          <p:cNvSpPr>
            <a:spLocks/>
          </p:cNvSpPr>
          <p:nvPr/>
        </p:nvSpPr>
        <p:spPr bwMode="black">
          <a:xfrm>
            <a:off x="1941394" y="1424368"/>
            <a:ext cx="8309211" cy="4009263"/>
          </a:xfrm>
          <a:custGeom>
            <a:avLst/>
            <a:gdLst>
              <a:gd name="T0" fmla="*/ 415 w 489"/>
              <a:gd name="T1" fmla="*/ 222 h 285"/>
              <a:gd name="T2" fmla="*/ 489 w 489"/>
              <a:gd name="T3" fmla="*/ 148 h 285"/>
              <a:gd name="T4" fmla="*/ 415 w 489"/>
              <a:gd name="T5" fmla="*/ 74 h 285"/>
              <a:gd name="T6" fmla="*/ 404 w 489"/>
              <a:gd name="T7" fmla="*/ 75 h 285"/>
              <a:gd name="T8" fmla="*/ 295 w 489"/>
              <a:gd name="T9" fmla="*/ 0 h 285"/>
              <a:gd name="T10" fmla="*/ 213 w 489"/>
              <a:gd name="T11" fmla="*/ 34 h 285"/>
              <a:gd name="T12" fmla="*/ 162 w 489"/>
              <a:gd name="T13" fmla="*/ 18 h 285"/>
              <a:gd name="T14" fmla="*/ 71 w 489"/>
              <a:gd name="T15" fmla="*/ 97 h 285"/>
              <a:gd name="T16" fmla="*/ 56 w 489"/>
              <a:gd name="T17" fmla="*/ 95 h 285"/>
              <a:gd name="T18" fmla="*/ 0 w 489"/>
              <a:gd name="T19" fmla="*/ 151 h 285"/>
              <a:gd name="T20" fmla="*/ 56 w 489"/>
              <a:gd name="T21" fmla="*/ 208 h 285"/>
              <a:gd name="T22" fmla="*/ 78 w 489"/>
              <a:gd name="T23" fmla="*/ 203 h 285"/>
              <a:gd name="T24" fmla="*/ 141 w 489"/>
              <a:gd name="T25" fmla="*/ 257 h 285"/>
              <a:gd name="T26" fmla="*/ 178 w 489"/>
              <a:gd name="T27" fmla="*/ 244 h 285"/>
              <a:gd name="T28" fmla="*/ 241 w 489"/>
              <a:gd name="T29" fmla="*/ 285 h 285"/>
              <a:gd name="T30" fmla="*/ 297 w 489"/>
              <a:gd name="T31" fmla="*/ 255 h 285"/>
              <a:gd name="T32" fmla="*/ 332 w 489"/>
              <a:gd name="T33" fmla="*/ 267 h 285"/>
              <a:gd name="T34" fmla="*/ 390 w 489"/>
              <a:gd name="T35" fmla="*/ 217 h 285"/>
              <a:gd name="T36" fmla="*/ 415 w 489"/>
              <a:gd name="T37" fmla="*/ 222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9" h="285">
                <a:moveTo>
                  <a:pt x="415" y="222"/>
                </a:moveTo>
                <a:cubicBezTo>
                  <a:pt x="456" y="222"/>
                  <a:pt x="489" y="189"/>
                  <a:pt x="489" y="148"/>
                </a:cubicBezTo>
                <a:cubicBezTo>
                  <a:pt x="489" y="107"/>
                  <a:pt x="456" y="74"/>
                  <a:pt x="415" y="74"/>
                </a:cubicBezTo>
                <a:cubicBezTo>
                  <a:pt x="411" y="74"/>
                  <a:pt x="407" y="74"/>
                  <a:pt x="404" y="75"/>
                </a:cubicBezTo>
                <a:cubicBezTo>
                  <a:pt x="387" y="31"/>
                  <a:pt x="345" y="0"/>
                  <a:pt x="295" y="0"/>
                </a:cubicBezTo>
                <a:cubicBezTo>
                  <a:pt x="263" y="0"/>
                  <a:pt x="234" y="13"/>
                  <a:pt x="213" y="34"/>
                </a:cubicBezTo>
                <a:cubicBezTo>
                  <a:pt x="199" y="24"/>
                  <a:pt x="181" y="18"/>
                  <a:pt x="162" y="18"/>
                </a:cubicBezTo>
                <a:cubicBezTo>
                  <a:pt x="115" y="18"/>
                  <a:pt x="77" y="52"/>
                  <a:pt x="71" y="97"/>
                </a:cubicBezTo>
                <a:cubicBezTo>
                  <a:pt x="66" y="96"/>
                  <a:pt x="61" y="95"/>
                  <a:pt x="56" y="95"/>
                </a:cubicBezTo>
                <a:cubicBezTo>
                  <a:pt x="25" y="95"/>
                  <a:pt x="0" y="120"/>
                  <a:pt x="0" y="151"/>
                </a:cubicBezTo>
                <a:cubicBezTo>
                  <a:pt x="0" y="182"/>
                  <a:pt x="25" y="208"/>
                  <a:pt x="56" y="208"/>
                </a:cubicBezTo>
                <a:cubicBezTo>
                  <a:pt x="64" y="208"/>
                  <a:pt x="71" y="206"/>
                  <a:pt x="78" y="203"/>
                </a:cubicBezTo>
                <a:cubicBezTo>
                  <a:pt x="83" y="234"/>
                  <a:pt x="109" y="257"/>
                  <a:pt x="141" y="257"/>
                </a:cubicBezTo>
                <a:cubicBezTo>
                  <a:pt x="155" y="257"/>
                  <a:pt x="168" y="252"/>
                  <a:pt x="178" y="244"/>
                </a:cubicBezTo>
                <a:cubicBezTo>
                  <a:pt x="189" y="268"/>
                  <a:pt x="213" y="285"/>
                  <a:pt x="241" y="285"/>
                </a:cubicBezTo>
                <a:cubicBezTo>
                  <a:pt x="264" y="285"/>
                  <a:pt x="285" y="273"/>
                  <a:pt x="297" y="255"/>
                </a:cubicBezTo>
                <a:cubicBezTo>
                  <a:pt x="307" y="263"/>
                  <a:pt x="319" y="267"/>
                  <a:pt x="332" y="267"/>
                </a:cubicBezTo>
                <a:cubicBezTo>
                  <a:pt x="361" y="267"/>
                  <a:pt x="386" y="246"/>
                  <a:pt x="390" y="217"/>
                </a:cubicBezTo>
                <a:cubicBezTo>
                  <a:pt x="397" y="220"/>
                  <a:pt x="406" y="222"/>
                  <a:pt x="415" y="222"/>
                </a:cubicBezTo>
              </a:path>
            </a:pathLst>
          </a:custGeom>
          <a:solidFill>
            <a:srgbClr val="00B0F0">
              <a:alpha val="18000"/>
            </a:srgbClr>
          </a:solidFill>
          <a:ln>
            <a:noFill/>
          </a:ln>
          <a:extLst/>
        </p:spPr>
        <p:txBody>
          <a:bodyPr vert="horz" wrap="square" lIns="91427" tIns="45713" rIns="91427" bIns="4571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25"/>
            <a:endParaRPr lang="en-US" sz="1600">
              <a:solidFill>
                <a:prstClr val="black"/>
              </a:solidFill>
            </a:endParaRPr>
          </a:p>
        </p:txBody>
      </p:sp>
      <p:sp>
        <p:nvSpPr>
          <p:cNvPr id="2" name="Bent Arrow 1"/>
          <p:cNvSpPr/>
          <p:nvPr/>
        </p:nvSpPr>
        <p:spPr>
          <a:xfrm flipV="1">
            <a:off x="2192041" y="2607526"/>
            <a:ext cx="3220246" cy="144234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4" name="Picture 20"/>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800917" y="743512"/>
            <a:ext cx="1591427" cy="1629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5395035" y="2911086"/>
            <a:ext cx="2472131" cy="1606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1"/>
          <p:cNvPicPr>
            <a:picLocks noChangeAspect="1"/>
          </p:cNvPicPr>
          <p:nvPr/>
        </p:nvPicPr>
        <p:blipFill>
          <a:blip r:embed="rId5">
            <a:biLevel thresh="25000"/>
            <a:extLst>
              <a:ext uri="{28A0092B-C50C-407E-A947-70E740481C1C}">
                <a14:useLocalDpi xmlns:a14="http://schemas.microsoft.com/office/drawing/2010/main" val="0"/>
              </a:ext>
            </a:extLst>
          </a:blip>
          <a:srcRect/>
          <a:stretch>
            <a:fillRect/>
          </a:stretch>
        </p:blipFill>
        <p:spPr bwMode="auto">
          <a:xfrm rot="16200000">
            <a:off x="6782044" y="4713460"/>
            <a:ext cx="921040" cy="36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0"/>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2392344" y="771106"/>
            <a:ext cx="1591427" cy="1629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5"/>
          <p:cNvPicPr>
            <a:picLocks noChangeAspect="1"/>
          </p:cNvPicPr>
          <p:nvPr/>
        </p:nvPicPr>
        <p:blipFill>
          <a:blip r:embed="rId6">
            <a:biLevel thresh="25000"/>
            <a:extLst>
              <a:ext uri="{28A0092B-C50C-407E-A947-70E740481C1C}">
                <a14:useLocalDpi xmlns:a14="http://schemas.microsoft.com/office/drawing/2010/main" val="0"/>
              </a:ext>
            </a:extLst>
          </a:blip>
          <a:srcRect/>
          <a:stretch>
            <a:fillRect/>
          </a:stretch>
        </p:blipFill>
        <p:spPr bwMode="auto">
          <a:xfrm>
            <a:off x="3435178" y="2911086"/>
            <a:ext cx="1327069" cy="1197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p:cNvPicPr>
            <a:picLocks noChangeAspect="1"/>
          </p:cNvPicPr>
          <p:nvPr/>
        </p:nvPicPr>
        <p:blipFill>
          <a:blip r:embed="rId7">
            <a:biLevel thresh="50000"/>
            <a:extLst>
              <a:ext uri="{28A0092B-C50C-407E-A947-70E740481C1C}">
                <a14:useLocalDpi xmlns:a14="http://schemas.microsoft.com/office/drawing/2010/main" val="0"/>
              </a:ext>
            </a:extLst>
          </a:blip>
          <a:srcRect/>
          <a:stretch>
            <a:fillRect/>
          </a:stretch>
        </p:blipFill>
        <p:spPr bwMode="auto">
          <a:xfrm>
            <a:off x="4785500" y="597557"/>
            <a:ext cx="561975"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21"/>
          <p:cNvPicPr>
            <a:picLocks noChangeAspect="1"/>
          </p:cNvPicPr>
          <p:nvPr/>
        </p:nvPicPr>
        <p:blipFill>
          <a:blip r:embed="rId8">
            <a:biLevel thresh="50000"/>
            <a:extLst>
              <a:ext uri="{28A0092B-C50C-407E-A947-70E740481C1C}">
                <a14:useLocalDpi xmlns:a14="http://schemas.microsoft.com/office/drawing/2010/main" val="0"/>
              </a:ext>
            </a:extLst>
          </a:blip>
          <a:srcRect/>
          <a:stretch>
            <a:fillRect/>
          </a:stretch>
        </p:blipFill>
        <p:spPr bwMode="auto">
          <a:xfrm>
            <a:off x="5507579" y="649752"/>
            <a:ext cx="571500"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23"/>
          <p:cNvPicPr>
            <a:picLocks noChangeAspect="1"/>
          </p:cNvPicPr>
          <p:nvPr/>
        </p:nvPicPr>
        <p:blipFill>
          <a:blip r:embed="rId9">
            <a:biLevel thresh="50000"/>
            <a:extLst>
              <a:ext uri="{28A0092B-C50C-407E-A947-70E740481C1C}">
                <a14:useLocalDpi xmlns:a14="http://schemas.microsoft.com/office/drawing/2010/main" val="0"/>
              </a:ext>
            </a:extLst>
          </a:blip>
          <a:srcRect/>
          <a:stretch>
            <a:fillRect/>
          </a:stretch>
        </p:blipFill>
        <p:spPr bwMode="auto">
          <a:xfrm>
            <a:off x="6223916" y="650475"/>
            <a:ext cx="576263"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47"/>
          <p:cNvPicPr>
            <a:picLocks noChangeAspect="1"/>
          </p:cNvPicPr>
          <p:nvPr/>
        </p:nvPicPr>
        <p:blipFill>
          <a:blip r:embed="rId10">
            <a:biLevel thresh="50000"/>
            <a:extLst>
              <a:ext uri="{28A0092B-C50C-407E-A947-70E740481C1C}">
                <a14:useLocalDpi xmlns:a14="http://schemas.microsoft.com/office/drawing/2010/main" val="0"/>
              </a:ext>
            </a:extLst>
          </a:blip>
          <a:srcRect/>
          <a:stretch>
            <a:fillRect/>
          </a:stretch>
        </p:blipFill>
        <p:spPr bwMode="auto">
          <a:xfrm>
            <a:off x="7033589" y="654291"/>
            <a:ext cx="60007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4"/>
          <p:cNvPicPr>
            <a:picLocks noChangeAspect="1"/>
          </p:cNvPicPr>
          <p:nvPr/>
        </p:nvPicPr>
        <p:blipFill>
          <a:blip r:embed="rId11">
            <a:biLevel thresh="50000"/>
            <a:extLst>
              <a:ext uri="{28A0092B-C50C-407E-A947-70E740481C1C}">
                <a14:useLocalDpi xmlns:a14="http://schemas.microsoft.com/office/drawing/2010/main" val="0"/>
              </a:ext>
            </a:extLst>
          </a:blip>
          <a:srcRect/>
          <a:stretch>
            <a:fillRect/>
          </a:stretch>
        </p:blipFill>
        <p:spPr bwMode="auto">
          <a:xfrm>
            <a:off x="6274229" y="1328197"/>
            <a:ext cx="549275"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6"/>
          <p:cNvPicPr>
            <a:picLocks noChangeAspect="1"/>
          </p:cNvPicPr>
          <p:nvPr/>
        </p:nvPicPr>
        <p:blipFill>
          <a:blip r:embed="rId12">
            <a:biLevel thresh="50000"/>
            <a:extLst>
              <a:ext uri="{28A0092B-C50C-407E-A947-70E740481C1C}">
                <a14:useLocalDpi xmlns:a14="http://schemas.microsoft.com/office/drawing/2010/main" val="0"/>
              </a:ext>
            </a:extLst>
          </a:blip>
          <a:srcRect/>
          <a:stretch>
            <a:fillRect/>
          </a:stretch>
        </p:blipFill>
        <p:spPr bwMode="auto">
          <a:xfrm>
            <a:off x="4816456" y="1366372"/>
            <a:ext cx="50006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8"/>
          <p:cNvPicPr>
            <a:picLocks noChangeAspect="1"/>
          </p:cNvPicPr>
          <p:nvPr/>
        </p:nvPicPr>
        <p:blipFill>
          <a:blip r:embed="rId13">
            <a:biLevel thresh="50000"/>
            <a:extLst>
              <a:ext uri="{28A0092B-C50C-407E-A947-70E740481C1C}">
                <a14:useLocalDpi xmlns:a14="http://schemas.microsoft.com/office/drawing/2010/main" val="0"/>
              </a:ext>
            </a:extLst>
          </a:blip>
          <a:srcRect/>
          <a:stretch>
            <a:fillRect/>
          </a:stretch>
        </p:blipFill>
        <p:spPr bwMode="auto">
          <a:xfrm>
            <a:off x="5555187" y="1343680"/>
            <a:ext cx="4857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14"/>
          <p:cNvPicPr>
            <a:picLocks noChangeAspect="1"/>
          </p:cNvPicPr>
          <p:nvPr/>
        </p:nvPicPr>
        <p:blipFill>
          <a:blip r:embed="rId14">
            <a:biLevel thresh="50000"/>
            <a:extLst>
              <a:ext uri="{28A0092B-C50C-407E-A947-70E740481C1C}">
                <a14:useLocalDpi xmlns:a14="http://schemas.microsoft.com/office/drawing/2010/main" val="0"/>
              </a:ext>
            </a:extLst>
          </a:blip>
          <a:srcRect/>
          <a:stretch>
            <a:fillRect/>
          </a:stretch>
        </p:blipFill>
        <p:spPr bwMode="auto">
          <a:xfrm>
            <a:off x="7073276" y="1308402"/>
            <a:ext cx="487362"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26"/>
          <p:cNvPicPr>
            <a:picLocks noChangeAspect="1"/>
          </p:cNvPicPr>
          <p:nvPr/>
        </p:nvPicPr>
        <p:blipFill>
          <a:blip r:embed="rId15">
            <a:biLevel thresh="50000"/>
            <a:extLst>
              <a:ext uri="{28A0092B-C50C-407E-A947-70E740481C1C}">
                <a14:useLocalDpi xmlns:a14="http://schemas.microsoft.com/office/drawing/2010/main" val="0"/>
              </a:ext>
            </a:extLst>
          </a:blip>
          <a:srcRect/>
          <a:stretch>
            <a:fillRect/>
          </a:stretch>
        </p:blipFill>
        <p:spPr bwMode="auto">
          <a:xfrm>
            <a:off x="5501653" y="2069639"/>
            <a:ext cx="534987"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31"/>
          <p:cNvPicPr>
            <a:picLocks noChangeAspect="1"/>
          </p:cNvPicPr>
          <p:nvPr/>
        </p:nvPicPr>
        <p:blipFill>
          <a:blip r:embed="rId16">
            <a:biLevel thresh="50000"/>
            <a:extLst>
              <a:ext uri="{28A0092B-C50C-407E-A947-70E740481C1C}">
                <a14:useLocalDpi xmlns:a14="http://schemas.microsoft.com/office/drawing/2010/main" val="0"/>
              </a:ext>
            </a:extLst>
          </a:blip>
          <a:srcRect/>
          <a:stretch>
            <a:fillRect/>
          </a:stretch>
        </p:blipFill>
        <p:spPr bwMode="auto">
          <a:xfrm>
            <a:off x="6240279" y="2145839"/>
            <a:ext cx="60801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10"/>
          <p:cNvPicPr>
            <a:picLocks noChangeAspect="1"/>
          </p:cNvPicPr>
          <p:nvPr/>
        </p:nvPicPr>
        <p:blipFill>
          <a:blip r:embed="rId17">
            <a:biLevel thresh="50000"/>
            <a:extLst>
              <a:ext uri="{28A0092B-C50C-407E-A947-70E740481C1C}">
                <a14:useLocalDpi xmlns:a14="http://schemas.microsoft.com/office/drawing/2010/main" val="0"/>
              </a:ext>
            </a:extLst>
          </a:blip>
          <a:srcRect/>
          <a:stretch>
            <a:fillRect/>
          </a:stretch>
        </p:blipFill>
        <p:spPr bwMode="auto">
          <a:xfrm>
            <a:off x="4757146" y="2159566"/>
            <a:ext cx="608627" cy="406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11"/>
          <p:cNvPicPr>
            <a:picLocks noChangeAspect="1"/>
          </p:cNvPicPr>
          <p:nvPr/>
        </p:nvPicPr>
        <p:blipFill>
          <a:blip r:embed="rId18">
            <a:biLevel thresh="50000"/>
            <a:extLst>
              <a:ext uri="{28A0092B-C50C-407E-A947-70E740481C1C}">
                <a14:useLocalDpi xmlns:a14="http://schemas.microsoft.com/office/drawing/2010/main" val="0"/>
              </a:ext>
            </a:extLst>
          </a:blip>
          <a:srcRect/>
          <a:stretch>
            <a:fillRect/>
          </a:stretch>
        </p:blipFill>
        <p:spPr bwMode="auto">
          <a:xfrm>
            <a:off x="7000251" y="2116787"/>
            <a:ext cx="633413"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Double Brace 58"/>
          <p:cNvSpPr/>
          <p:nvPr/>
        </p:nvSpPr>
        <p:spPr>
          <a:xfrm>
            <a:off x="4306467" y="488355"/>
            <a:ext cx="3834897" cy="2235131"/>
          </a:xfrm>
          <a:prstGeom prst="bracePair">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37" name="Group 36"/>
          <p:cNvGrpSpPr/>
          <p:nvPr/>
        </p:nvGrpSpPr>
        <p:grpSpPr>
          <a:xfrm>
            <a:off x="345678" y="5434312"/>
            <a:ext cx="10893482" cy="1226234"/>
            <a:chOff x="345678" y="5434312"/>
            <a:chExt cx="10893482" cy="1226234"/>
          </a:xfrm>
        </p:grpSpPr>
        <p:sp>
          <p:nvSpPr>
            <p:cNvPr id="17" name="TextBox 16"/>
            <p:cNvSpPr txBox="1"/>
            <p:nvPr/>
          </p:nvSpPr>
          <p:spPr>
            <a:xfrm>
              <a:off x="345678" y="5952660"/>
              <a:ext cx="10419018" cy="707886"/>
            </a:xfrm>
            <a:prstGeom prst="rect">
              <a:avLst/>
            </a:prstGeom>
            <a:noFill/>
          </p:spPr>
          <p:txBody>
            <a:bodyPr wrap="square" rtlCol="0">
              <a:spAutoFit/>
            </a:bodyPr>
            <a:lstStyle/>
            <a:p>
              <a:r>
                <a:rPr lang="en-US" sz="4000" b="1" dirty="0" smtClean="0">
                  <a:solidFill>
                    <a:schemeClr val="bg1"/>
                  </a:solidFill>
                  <a:latin typeface="+mj-lt"/>
                </a:rPr>
                <a:t>Azure: </a:t>
              </a:r>
              <a:r>
                <a:rPr lang="en-US" sz="4000" dirty="0" smtClean="0">
                  <a:solidFill>
                    <a:schemeClr val="bg1"/>
                  </a:solidFill>
                  <a:latin typeface="+mj-lt"/>
                </a:rPr>
                <a:t>Resources (</a:t>
              </a:r>
              <a:r>
                <a:rPr lang="en-US" sz="4000" dirty="0" err="1" smtClean="0">
                  <a:solidFill>
                    <a:schemeClr val="bg1"/>
                  </a:solidFill>
                  <a:latin typeface="+mj-lt"/>
                </a:rPr>
                <a:t>IaaS</a:t>
              </a:r>
              <a:r>
                <a:rPr lang="en-US" sz="4000" dirty="0" smtClean="0">
                  <a:solidFill>
                    <a:schemeClr val="bg1"/>
                  </a:solidFill>
                  <a:latin typeface="+mj-lt"/>
                </a:rPr>
                <a:t>, </a:t>
              </a:r>
              <a:r>
                <a:rPr lang="en-US" sz="4000" dirty="0" err="1" smtClean="0">
                  <a:solidFill>
                    <a:schemeClr val="bg1"/>
                  </a:solidFill>
                  <a:latin typeface="+mj-lt"/>
                </a:rPr>
                <a:t>PaaS</a:t>
              </a:r>
              <a:r>
                <a:rPr lang="en-US" sz="4000" dirty="0" smtClean="0">
                  <a:solidFill>
                    <a:schemeClr val="bg1"/>
                  </a:solidFill>
                  <a:latin typeface="+mj-lt"/>
                </a:rPr>
                <a:t>, SaaS)</a:t>
              </a:r>
              <a:endParaRPr lang="en-US" sz="4000" dirty="0">
                <a:solidFill>
                  <a:schemeClr val="bg1"/>
                </a:solidFill>
                <a:latin typeface="+mj-lt"/>
              </a:endParaRPr>
            </a:p>
          </p:txBody>
        </p:sp>
        <p:sp>
          <p:nvSpPr>
            <p:cNvPr id="38" name="TextBox 37"/>
            <p:cNvSpPr txBox="1"/>
            <p:nvPr/>
          </p:nvSpPr>
          <p:spPr>
            <a:xfrm>
              <a:off x="820142" y="5434312"/>
              <a:ext cx="10419018" cy="707886"/>
            </a:xfrm>
            <a:prstGeom prst="rect">
              <a:avLst/>
            </a:prstGeom>
            <a:noFill/>
          </p:spPr>
          <p:txBody>
            <a:bodyPr wrap="square" rtlCol="0">
              <a:spAutoFit/>
            </a:bodyPr>
            <a:lstStyle/>
            <a:p>
              <a:r>
                <a:rPr lang="en-US" sz="4000" b="1" dirty="0" smtClean="0">
                  <a:solidFill>
                    <a:schemeClr val="bg1"/>
                  </a:solidFill>
                  <a:latin typeface="+mj-lt"/>
                </a:rPr>
                <a:t>You: </a:t>
              </a:r>
              <a:r>
                <a:rPr lang="en-US" sz="4000" dirty="0" smtClean="0">
                  <a:solidFill>
                    <a:schemeClr val="bg1"/>
                  </a:solidFill>
                  <a:latin typeface="+mj-lt"/>
                </a:rPr>
                <a:t>Code (application, infrastructure)</a:t>
              </a:r>
              <a:endParaRPr lang="en-US" sz="4000" dirty="0">
                <a:solidFill>
                  <a:schemeClr val="bg1"/>
                </a:solidFill>
                <a:latin typeface="+mj-lt"/>
              </a:endParaRPr>
            </a:p>
          </p:txBody>
        </p:sp>
      </p:grpSp>
    </p:spTree>
    <p:extLst>
      <p:ext uri="{BB962C8B-B14F-4D97-AF65-F5344CB8AC3E}">
        <p14:creationId xmlns:p14="http://schemas.microsoft.com/office/powerpoint/2010/main" val="2972836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500" fill="hold"/>
                                        <p:tgtEl>
                                          <p:spTgt spid="6"/>
                                        </p:tgtEl>
                                      </p:cBhvr>
                                      <p:by x="150000" y="150000"/>
                                    </p:animScale>
                                  </p:childTnLst>
                                </p:cTn>
                              </p:par>
                              <p:par>
                                <p:cTn id="7" presetID="6" presetClass="emph" presetSubtype="0" fill="hold" nodeType="withEffect">
                                  <p:stCondLst>
                                    <p:cond delay="0"/>
                                  </p:stCondLst>
                                  <p:childTnLst>
                                    <p:animScale>
                                      <p:cBhvr>
                                        <p:cTn id="8" dur="500" fill="hold"/>
                                        <p:tgtEl>
                                          <p:spTgt spid="4"/>
                                        </p:tgtEl>
                                      </p:cBhvr>
                                      <p:by x="50000" y="50000"/>
                                    </p:animScale>
                                  </p:childTnLst>
                                </p:cTn>
                              </p:par>
                              <p:par>
                                <p:cTn id="9" presetID="9" presetClass="emph" presetSubtype="0" nodeType="withEffect">
                                  <p:stCondLst>
                                    <p:cond delay="0"/>
                                  </p:stCondLst>
                                  <p:childTnLst>
                                    <p:set>
                                      <p:cBhvr rctx="PPT">
                                        <p:cTn id="10" dur="indefinite"/>
                                        <p:tgtEl>
                                          <p:spTgt spid="9"/>
                                        </p:tgtEl>
                                        <p:attrNameLst>
                                          <p:attrName>style.opacity</p:attrName>
                                        </p:attrNameLst>
                                      </p:cBhvr>
                                      <p:to>
                                        <p:strVal val="0.5"/>
                                      </p:to>
                                    </p:set>
                                    <p:animEffect filter="image" prLst="opacity: 0.5">
                                      <p:cBhvr rctx="IE">
                                        <p:cTn id="11" dur="indefinite"/>
                                        <p:tgtEl>
                                          <p:spTgt spid="9"/>
                                        </p:tgtEl>
                                      </p:cBhvr>
                                    </p:animEffect>
                                  </p:childTnLst>
                                </p:cTn>
                              </p:par>
                              <p:par>
                                <p:cTn id="12" presetID="9" presetClass="emph" presetSubtype="0" grpId="1" nodeType="withEffect">
                                  <p:stCondLst>
                                    <p:cond delay="0"/>
                                  </p:stCondLst>
                                  <p:childTnLst>
                                    <p:set>
                                      <p:cBhvr rctx="PPT">
                                        <p:cTn id="13" dur="indefinite"/>
                                        <p:tgtEl>
                                          <p:spTgt spid="2"/>
                                        </p:tgtEl>
                                        <p:attrNameLst>
                                          <p:attrName>style.opacity</p:attrName>
                                        </p:attrNameLst>
                                      </p:cBhvr>
                                      <p:to>
                                        <p:strVal val="0.5"/>
                                      </p:to>
                                    </p:set>
                                    <p:animEffect filter="image" prLst="opacity: 0.5">
                                      <p:cBhvr rctx="IE">
                                        <p:cTn id="14" dur="indefinite"/>
                                        <p:tgtEl>
                                          <p:spTgt spid="2"/>
                                        </p:tgtEl>
                                      </p:cBhvr>
                                    </p:animEffect>
                                  </p:childTnLst>
                                </p:cTn>
                              </p:par>
                              <p:par>
                                <p:cTn id="15" presetID="9" presetClass="emph" presetSubtype="0" nodeType="withEffect">
                                  <p:stCondLst>
                                    <p:cond delay="0"/>
                                  </p:stCondLst>
                                  <p:childTnLst>
                                    <p:set>
                                      <p:cBhvr rctx="PPT">
                                        <p:cTn id="16" dur="indefinite"/>
                                        <p:tgtEl>
                                          <p:spTgt spid="7"/>
                                        </p:tgtEl>
                                        <p:attrNameLst>
                                          <p:attrName>style.opacity</p:attrName>
                                        </p:attrNameLst>
                                      </p:cBhvr>
                                      <p:to>
                                        <p:strVal val="0.5"/>
                                      </p:to>
                                    </p:set>
                                    <p:animEffect filter="image" prLst="opacity: 0.5">
                                      <p:cBhvr rctx="IE">
                                        <p:cTn id="17" dur="indefinite"/>
                                        <p:tgtEl>
                                          <p:spTgt spid="7"/>
                                        </p:tgtEl>
                                      </p:cBhvr>
                                    </p:animEffect>
                                  </p:childTnLst>
                                </p:cTn>
                              </p:par>
                              <p:par>
                                <p:cTn id="18" presetID="9" presetClass="emph" presetSubtype="0" nodeType="withEffect">
                                  <p:stCondLst>
                                    <p:cond delay="0"/>
                                  </p:stCondLst>
                                  <p:childTnLst>
                                    <p:set>
                                      <p:cBhvr rctx="PPT">
                                        <p:cTn id="19" dur="indefinite"/>
                                        <p:tgtEl>
                                          <p:spTgt spid="8"/>
                                        </p:tgtEl>
                                        <p:attrNameLst>
                                          <p:attrName>style.opacity</p:attrName>
                                        </p:attrNameLst>
                                      </p:cBhvr>
                                      <p:to>
                                        <p:strVal val="0.5"/>
                                      </p:to>
                                    </p:set>
                                    <p:animEffect filter="image" prLst="opacity: 0.5">
                                      <p:cBhvr rctx="IE">
                                        <p:cTn id="20" dur="indefinite"/>
                                        <p:tgtEl>
                                          <p:spTgt spid="8"/>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59"/>
                                        </p:tgtEl>
                                        <p:attrNameLst>
                                          <p:attrName>style.visibility</p:attrName>
                                        </p:attrNameLst>
                                      </p:cBhvr>
                                      <p:to>
                                        <p:strVal val="visible"/>
                                      </p:to>
                                    </p:set>
                                    <p:animEffect transition="in" filter="fade">
                                      <p:cBhvr>
                                        <p:cTn id="24" dur="500"/>
                                        <p:tgtEl>
                                          <p:spTgt spid="5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left)">
                                      <p:cBhvr>
                                        <p:cTn id="29" dur="500"/>
                                        <p:tgtEl>
                                          <p:spTgt spid="12"/>
                                        </p:tgtEl>
                                      </p:cBhvr>
                                    </p:animEffect>
                                  </p:childTnLst>
                                </p:cTn>
                              </p:par>
                            </p:childTnLst>
                          </p:cTn>
                        </p:par>
                        <p:par>
                          <p:cTn id="30" fill="hold">
                            <p:stCondLst>
                              <p:cond delay="500"/>
                            </p:stCondLst>
                            <p:childTnLst>
                              <p:par>
                                <p:cTn id="31" presetID="22" presetClass="entr" presetSubtype="8" fill="hold" nodeType="after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wipe(left)">
                                      <p:cBhvr>
                                        <p:cTn id="33" dur="500"/>
                                        <p:tgtEl>
                                          <p:spTgt spid="14"/>
                                        </p:tgtEl>
                                      </p:cBhvr>
                                    </p:animEffect>
                                  </p:childTnLst>
                                </p:cTn>
                              </p:par>
                            </p:childTnLst>
                          </p:cTn>
                        </p:par>
                        <p:par>
                          <p:cTn id="34" fill="hold">
                            <p:stCondLst>
                              <p:cond delay="1000"/>
                            </p:stCondLst>
                            <p:childTnLst>
                              <p:par>
                                <p:cTn id="35" presetID="22" presetClass="entr" presetSubtype="8" fill="hold" nodeType="after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left)">
                                      <p:cBhvr>
                                        <p:cTn id="37" dur="500"/>
                                        <p:tgtEl>
                                          <p:spTgt spid="15"/>
                                        </p:tgtEl>
                                      </p:cBhvr>
                                    </p:animEffect>
                                  </p:childTnLst>
                                </p:cTn>
                              </p:par>
                            </p:childTnLst>
                          </p:cTn>
                        </p:par>
                        <p:par>
                          <p:cTn id="38" fill="hold">
                            <p:stCondLst>
                              <p:cond delay="1500"/>
                            </p:stCondLst>
                            <p:childTnLst>
                              <p:par>
                                <p:cTn id="39" presetID="22" presetClass="entr" presetSubtype="8" fill="hold" nodeType="after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wipe(left)">
                                      <p:cBhvr>
                                        <p:cTn id="41" dur="500"/>
                                        <p:tgtEl>
                                          <p:spTgt spid="16"/>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wipe(left)">
                                      <p:cBhvr>
                                        <p:cTn id="46" dur="500"/>
                                        <p:tgtEl>
                                          <p:spTgt spid="19"/>
                                        </p:tgtEl>
                                      </p:cBhvr>
                                    </p:animEffect>
                                  </p:childTnLst>
                                </p:cTn>
                              </p:par>
                            </p:childTnLst>
                          </p:cTn>
                        </p:par>
                        <p:par>
                          <p:cTn id="47" fill="hold">
                            <p:stCondLst>
                              <p:cond delay="500"/>
                            </p:stCondLst>
                            <p:childTnLst>
                              <p:par>
                                <p:cTn id="48" presetID="22" presetClass="entr" presetSubtype="8" fill="hold" nodeType="after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wipe(left)">
                                      <p:cBhvr>
                                        <p:cTn id="50" dur="500"/>
                                        <p:tgtEl>
                                          <p:spTgt spid="20"/>
                                        </p:tgtEl>
                                      </p:cBhvr>
                                    </p:animEffect>
                                  </p:childTnLst>
                                </p:cTn>
                              </p:par>
                            </p:childTnLst>
                          </p:cTn>
                        </p:par>
                        <p:par>
                          <p:cTn id="51" fill="hold">
                            <p:stCondLst>
                              <p:cond delay="1000"/>
                            </p:stCondLst>
                            <p:childTnLst>
                              <p:par>
                                <p:cTn id="52" presetID="22" presetClass="entr" presetSubtype="8" fill="hold" nodeType="after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wipe(left)">
                                      <p:cBhvr>
                                        <p:cTn id="54" dur="500"/>
                                        <p:tgtEl>
                                          <p:spTgt spid="18"/>
                                        </p:tgtEl>
                                      </p:cBhvr>
                                    </p:animEffect>
                                  </p:childTnLst>
                                </p:cTn>
                              </p:par>
                            </p:childTnLst>
                          </p:cTn>
                        </p:par>
                        <p:par>
                          <p:cTn id="55" fill="hold">
                            <p:stCondLst>
                              <p:cond delay="1500"/>
                            </p:stCondLst>
                            <p:childTnLst>
                              <p:par>
                                <p:cTn id="56" presetID="22" presetClass="entr" presetSubtype="8" fill="hold" nodeType="after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wipe(left)">
                                      <p:cBhvr>
                                        <p:cTn id="58" dur="500"/>
                                        <p:tgtEl>
                                          <p:spTgt spid="21"/>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wipe(left)">
                                      <p:cBhvr>
                                        <p:cTn id="63" dur="500"/>
                                        <p:tgtEl>
                                          <p:spTgt spid="25"/>
                                        </p:tgtEl>
                                      </p:cBhvr>
                                    </p:animEffect>
                                  </p:childTnLst>
                                </p:cTn>
                              </p:par>
                            </p:childTnLst>
                          </p:cTn>
                        </p:par>
                        <p:par>
                          <p:cTn id="64" fill="hold">
                            <p:stCondLst>
                              <p:cond delay="1000"/>
                            </p:stCondLst>
                            <p:childTnLst>
                              <p:par>
                                <p:cTn id="65" presetID="22" presetClass="entr" presetSubtype="8" fill="hold" nodeType="after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wipe(left)">
                                      <p:cBhvr>
                                        <p:cTn id="67" dur="500"/>
                                        <p:tgtEl>
                                          <p:spTgt spid="22"/>
                                        </p:tgtEl>
                                      </p:cBhvr>
                                    </p:animEffect>
                                  </p:childTnLst>
                                </p:cTn>
                              </p:par>
                            </p:childTnLst>
                          </p:cTn>
                        </p:par>
                        <p:par>
                          <p:cTn id="68" fill="hold">
                            <p:stCondLst>
                              <p:cond delay="1500"/>
                            </p:stCondLst>
                            <p:childTnLst>
                              <p:par>
                                <p:cTn id="69" presetID="22" presetClass="entr" presetSubtype="8" fill="hold" nodeType="afterEffect">
                                  <p:stCondLst>
                                    <p:cond delay="0"/>
                                  </p:stCondLst>
                                  <p:childTnLst>
                                    <p:set>
                                      <p:cBhvr>
                                        <p:cTn id="70" dur="1" fill="hold">
                                          <p:stCondLst>
                                            <p:cond delay="0"/>
                                          </p:stCondLst>
                                        </p:cTn>
                                        <p:tgtEl>
                                          <p:spTgt spid="23"/>
                                        </p:tgtEl>
                                        <p:attrNameLst>
                                          <p:attrName>style.visibility</p:attrName>
                                        </p:attrNameLst>
                                      </p:cBhvr>
                                      <p:to>
                                        <p:strVal val="visible"/>
                                      </p:to>
                                    </p:set>
                                    <p:animEffect transition="in" filter="wipe(left)">
                                      <p:cBhvr>
                                        <p:cTn id="71" dur="500"/>
                                        <p:tgtEl>
                                          <p:spTgt spid="23"/>
                                        </p:tgtEl>
                                      </p:cBhvr>
                                    </p:animEffect>
                                  </p:childTnLst>
                                </p:cTn>
                              </p:par>
                            </p:childTnLst>
                          </p:cTn>
                        </p:par>
                        <p:par>
                          <p:cTn id="72" fill="hold">
                            <p:stCondLst>
                              <p:cond delay="2000"/>
                            </p:stCondLst>
                            <p:childTnLst>
                              <p:par>
                                <p:cTn id="73" presetID="22" presetClass="entr" presetSubtype="8" fill="hold" nodeType="after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wipe(left)">
                                      <p:cBhvr>
                                        <p:cTn id="7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animBg="1"/>
      <p:bldP spid="5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 code + resources</a:t>
            </a:r>
            <a:endParaRPr lang="en-US" dirty="0"/>
          </a:p>
        </p:txBody>
      </p:sp>
      <p:sp>
        <p:nvSpPr>
          <p:cNvPr id="3" name="Subtitle 2"/>
          <p:cNvSpPr>
            <a:spLocks noGrp="1"/>
          </p:cNvSpPr>
          <p:nvPr>
            <p:ph type="subTitle" idx="1"/>
          </p:nvPr>
        </p:nvSpPr>
        <p:spPr/>
        <p:txBody>
          <a:bodyPr>
            <a:normAutofit/>
          </a:bodyPr>
          <a:lstStyle/>
          <a:p>
            <a:r>
              <a:rPr lang="en-US" sz="4400" dirty="0" smtClean="0">
                <a:latin typeface="+mj-lt"/>
              </a:rPr>
              <a:t>Deploying a Website to Azure</a:t>
            </a:r>
            <a:endParaRPr lang="en-US" sz="4400" dirty="0">
              <a:latin typeface="+mj-lt"/>
            </a:endParaRPr>
          </a:p>
        </p:txBody>
      </p:sp>
    </p:spTree>
    <p:extLst>
      <p:ext uri="{BB962C8B-B14F-4D97-AF65-F5344CB8AC3E}">
        <p14:creationId xmlns:p14="http://schemas.microsoft.com/office/powerpoint/2010/main" val="4035880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sz="13800" dirty="0" smtClean="0">
                <a:solidFill>
                  <a:schemeClr val="bg1"/>
                </a:solidFill>
              </a:rPr>
              <a:t>Cloud Services</a:t>
            </a:r>
            <a:endParaRPr lang="en-US" sz="13800" dirty="0">
              <a:solidFill>
                <a:schemeClr val="bg1"/>
              </a:solidFill>
            </a:endParaRPr>
          </a:p>
        </p:txBody>
      </p:sp>
    </p:spTree>
    <p:extLst>
      <p:ext uri="{BB962C8B-B14F-4D97-AF65-F5344CB8AC3E}">
        <p14:creationId xmlns:p14="http://schemas.microsoft.com/office/powerpoint/2010/main" val="3492645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6174" y="638949"/>
            <a:ext cx="11034445" cy="2387600"/>
          </a:xfrm>
        </p:spPr>
        <p:txBody>
          <a:bodyPr>
            <a:normAutofit/>
          </a:bodyPr>
          <a:lstStyle/>
          <a:p>
            <a:r>
              <a:rPr lang="en-US" altLang="zh-CN" sz="6600" dirty="0" smtClean="0">
                <a:solidFill>
                  <a:schemeClr val="bg2"/>
                </a:solidFill>
              </a:rPr>
              <a:t>Cloud Services</a:t>
            </a:r>
            <a:endParaRPr lang="en-US" sz="6600" dirty="0">
              <a:solidFill>
                <a:schemeClr val="bg2"/>
              </a:solidFill>
            </a:endParaRPr>
          </a:p>
        </p:txBody>
      </p:sp>
      <p:sp>
        <p:nvSpPr>
          <p:cNvPr id="6" name="Subtitle 5"/>
          <p:cNvSpPr>
            <a:spLocks noGrp="1"/>
          </p:cNvSpPr>
          <p:nvPr>
            <p:ph type="subTitle" idx="1"/>
          </p:nvPr>
        </p:nvSpPr>
        <p:spPr>
          <a:xfrm>
            <a:off x="606173" y="3358970"/>
            <a:ext cx="11034445" cy="3213280"/>
          </a:xfrm>
        </p:spPr>
        <p:txBody>
          <a:bodyPr>
            <a:noAutofit/>
          </a:bodyPr>
          <a:lstStyle/>
          <a:p>
            <a:r>
              <a:rPr lang="en-US" sz="4000" dirty="0" smtClean="0">
                <a:solidFill>
                  <a:srgbClr val="92D050"/>
                </a:solidFill>
                <a:latin typeface="+mj-lt"/>
                <a:sym typeface="Wingdings" panose="05000000000000000000" pitchFamily="2" charset="2"/>
              </a:rPr>
              <a:t> </a:t>
            </a:r>
            <a:r>
              <a:rPr lang="en-US" altLang="zh-CN" sz="4000" dirty="0" smtClean="0">
                <a:solidFill>
                  <a:schemeClr val="bg2"/>
                </a:solidFill>
                <a:latin typeface="+mj-lt"/>
                <a:sym typeface="Wingdings" panose="05000000000000000000" pitchFamily="2" charset="2"/>
              </a:rPr>
              <a:t>Focus on your application</a:t>
            </a:r>
          </a:p>
          <a:p>
            <a:r>
              <a:rPr lang="en-US" sz="4000" dirty="0" smtClean="0">
                <a:solidFill>
                  <a:srgbClr val="92D050"/>
                </a:solidFill>
                <a:latin typeface="+mj-lt"/>
                <a:sym typeface="Wingdings" panose="05000000000000000000" pitchFamily="2" charset="2"/>
              </a:rPr>
              <a:t> </a:t>
            </a:r>
            <a:r>
              <a:rPr lang="en-US" sz="4000" dirty="0" smtClean="0">
                <a:solidFill>
                  <a:schemeClr val="bg1"/>
                </a:solidFill>
                <a:latin typeface="+mj-lt"/>
                <a:sym typeface="Wingdings" panose="05000000000000000000" pitchFamily="2" charset="2"/>
              </a:rPr>
              <a:t>Scalability, availability and reliability</a:t>
            </a:r>
            <a:endParaRPr lang="en-US" sz="4000" dirty="0" smtClean="0">
              <a:solidFill>
                <a:schemeClr val="bg1"/>
              </a:solidFill>
              <a:latin typeface="+mj-lt"/>
            </a:endParaRPr>
          </a:p>
          <a:p>
            <a:r>
              <a:rPr lang="en-US" sz="4000" dirty="0" smtClean="0">
                <a:solidFill>
                  <a:srgbClr val="92D050"/>
                </a:solidFill>
                <a:latin typeface="+mj-lt"/>
                <a:sym typeface="Wingdings" panose="05000000000000000000" pitchFamily="2" charset="2"/>
              </a:rPr>
              <a:t> </a:t>
            </a:r>
            <a:r>
              <a:rPr lang="en-US" sz="4000" dirty="0" smtClean="0">
                <a:solidFill>
                  <a:schemeClr val="bg1"/>
                </a:solidFill>
                <a:latin typeface="+mj-lt"/>
                <a:sym typeface="Wingdings" panose="05000000000000000000" pitchFamily="2" charset="2"/>
              </a:rPr>
              <a:t>Monitoring and diagnostics</a:t>
            </a:r>
            <a:endParaRPr lang="en-US" sz="4000" dirty="0" smtClean="0">
              <a:solidFill>
                <a:schemeClr val="bg1"/>
              </a:solidFill>
              <a:latin typeface="+mj-lt"/>
            </a:endParaRPr>
          </a:p>
          <a:p>
            <a:endParaRPr lang="en-US" sz="4000" dirty="0" smtClean="0">
              <a:solidFill>
                <a:schemeClr val="bg1"/>
              </a:solidFill>
              <a:latin typeface="+mj-lt"/>
            </a:endParaRPr>
          </a:p>
        </p:txBody>
      </p:sp>
    </p:spTree>
    <p:extLst>
      <p:ext uri="{BB962C8B-B14F-4D97-AF65-F5344CB8AC3E}">
        <p14:creationId xmlns:p14="http://schemas.microsoft.com/office/powerpoint/2010/main" val="3052609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fade">
                                      <p:cBhvr>
                                        <p:cTn id="11" dur="500"/>
                                        <p:tgtEl>
                                          <p:spTgt spid="6">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HIwv8AsdE0.4FEwioXB7y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CWE0Nnn0a2QI.2ommRh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vwSh_t5Ly0W7MZOYFPhtV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yf5Dwhlio0.flO6yrYYJ7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ub9jjKE9gEuy6cd0OVcou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ea5cZaZsYEu7kahjEl4Ac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BZIebz58Ik67u6Wp0FgM8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yOeavHyEKUusv9vyBALbk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ujpJhWRfZ0.ByoBynT6zx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QacWcdo6o06rs3wuUsMGmg"/>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fmYYOnBonUWG5PJUBbgZS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0OrS_RRAf0W1gzHf9Txdig"/>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7VdsSUw900OQvx93pY12u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NhkkJI9fakuoEpy4Li_V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S.RrktgfeU.rAXWto2bOp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p3JJzPFUkk.0HnZbBb.LP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pNeMJqU3pE2koKjuKOooT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1c7YoYduL0e57GjzlP7BC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3irCAFD16E2bgFO.5DUQwg"/>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oUihWfG9LU2h9mRU7HczP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QacWcdo6o06rs3wuUsMGmg"/>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5rKWxCPQxkeOMkhyHMse5A"/>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Nrdie26ws0..eWODsZ1HTg"/>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7cE5ol9oykKo076q.tcMqw"/>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TJM__qgpP0yABri2K6yiAw"/>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o4XdO9_5L0qt2uIetRGts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aNNLVtoYe02f10lz0Wu67w"/>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UJ.J2to3hUaF8gJKvv5Km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_9S5zw6dcUyEEC_CQiEbj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gbA4Ha7wD0Ka.2bqtfsnV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KJ1.EFvKn0yN88BLzPrIH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gsOSXgRYWUuG8Urmf51bvg"/>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ZTqFClCPiUOX3eAEKdb9YA"/>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FkLQArNYiUuYywvodHNwpQ"/>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aM17zx5OyEm3N6If4Z6eSg"/>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pUBMnsC5EkSibpt8tHO4Gw"/>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xywXz88RTUCJi7XGQw_hDA"/>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eYmJsV9A70yWGtcl7.Npvw"/>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WUS_hPSJ40eZ4DFctBWik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jhg_s7N.YE.OF1x6rC8sNA"/>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9LDiOFjpKkSWytBgiHjcmQ"/>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PeOV6Y6TQ0SfGHeCdWacaA"/>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MrMesjBLmkC9z0iMtTvzB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l9vOJiHvZUGEJTuYYTUY9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QacWcdo6o06rs3wuUsMGm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fee586e5-3c92-48eb-9898-42915e590ada">
      <UserInfo>
        <DisplayName>Rick Claus</DisplayName>
        <AccountId>401</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A821E223A3BC347949CC2419033DBE2" ma:contentTypeVersion="1" ma:contentTypeDescription="Create a new document." ma:contentTypeScope="" ma:versionID="519c6bc90736a6e8abbbdb38ed934ac6">
  <xsd:schema xmlns:xsd="http://www.w3.org/2001/XMLSchema" xmlns:xs="http://www.w3.org/2001/XMLSchema" xmlns:p="http://schemas.microsoft.com/office/2006/metadata/properties" xmlns:ns2="fee586e5-3c92-48eb-9898-42915e590ada" targetNamespace="http://schemas.microsoft.com/office/2006/metadata/properties" ma:root="true" ma:fieldsID="4da06bcf8031bc55fa8390c6716287b0" ns2:_="">
    <xsd:import namespace="fee586e5-3c92-48eb-9898-42915e590ada"/>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e586e5-3c92-48eb-9898-42915e590ad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4B32142-DE2C-423C-A302-95CAC214862A}">
  <ds:schemaRefs>
    <ds:schemaRef ds:uri="http://schemas.microsoft.com/sharepoint/v3/contenttype/forms"/>
  </ds:schemaRefs>
</ds:datastoreItem>
</file>

<file path=customXml/itemProps2.xml><?xml version="1.0" encoding="utf-8"?>
<ds:datastoreItem xmlns:ds="http://schemas.openxmlformats.org/officeDocument/2006/customXml" ds:itemID="{B030EFEA-9AEA-457C-BAA8-93C4281792F5}">
  <ds:schemaRef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fee586e5-3c92-48eb-9898-42915e590ada"/>
    <ds:schemaRef ds:uri="http://www.w3.org/XML/1998/namespace"/>
  </ds:schemaRefs>
</ds:datastoreItem>
</file>

<file path=customXml/itemProps3.xml><?xml version="1.0" encoding="utf-8"?>
<ds:datastoreItem xmlns:ds="http://schemas.openxmlformats.org/officeDocument/2006/customXml" ds:itemID="{3469201C-D4CA-4918-A4FF-8ED15147EC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ee586e5-3c92-48eb-9898-42915e590a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4729</TotalTime>
  <Words>1408</Words>
  <Application>Microsoft Office PowerPoint</Application>
  <PresentationFormat>Widescreen</PresentationFormat>
  <Paragraphs>289</Paragraphs>
  <Slides>22</Slides>
  <Notes>20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30" baseType="lpstr">
      <vt:lpstr>Aharoni</vt:lpstr>
      <vt:lpstr>Arial</vt:lpstr>
      <vt:lpstr>Calibri</vt:lpstr>
      <vt:lpstr>Segoe UI</vt:lpstr>
      <vt:lpstr>Segoe UI Light</vt:lpstr>
      <vt:lpstr>Wingdings</vt:lpstr>
      <vt:lpstr>Azure Medium</vt:lpstr>
      <vt:lpstr>think-cell Slide</vt:lpstr>
      <vt:lpstr>Building Cloud Solutions</vt:lpstr>
      <vt:lpstr>Agenda</vt:lpstr>
      <vt:lpstr>Your service</vt:lpstr>
      <vt:lpstr>PowerPoint Presentation</vt:lpstr>
      <vt:lpstr>PowerPoint Presentation</vt:lpstr>
      <vt:lpstr>PowerPoint Presentation</vt:lpstr>
      <vt:lpstr>Demo: code + resources</vt:lpstr>
      <vt:lpstr>Cloud Services</vt:lpstr>
      <vt:lpstr>Cloud Services</vt:lpstr>
      <vt:lpstr>What is a Cloud Service?</vt:lpstr>
      <vt:lpstr>How do roles communicate?</vt:lpstr>
      <vt:lpstr>Web Role</vt:lpstr>
      <vt:lpstr>Worker Role Patterns</vt:lpstr>
      <vt:lpstr>Role Programming Model</vt:lpstr>
      <vt:lpstr>Role Lifecycle</vt:lpstr>
      <vt:lpstr>Roles and Instances</vt:lpstr>
      <vt:lpstr>Roles and Instances</vt:lpstr>
      <vt:lpstr>Demo: Cloud Service</vt:lpstr>
      <vt:lpstr>Design for Cloud</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Jonah Sterling</dc:creator>
  <cp:lastModifiedBy>Jon Galloway</cp:lastModifiedBy>
  <cp:revision>303</cp:revision>
  <cp:lastPrinted>2014-03-26T17:46:13Z</cp:lastPrinted>
  <dcterms:created xsi:type="dcterms:W3CDTF">2014-03-19T23:21:38Z</dcterms:created>
  <dcterms:modified xsi:type="dcterms:W3CDTF">2014-07-21T18:11:27Z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0x0101004A821E223A3BC347949CC2419033DBE2</vt:lpwstr>
  </property>
  <property fmtid="{D5CDD505-2E9C-101B-9397-08002B2CF9AE}" pid="3" name="DocVizMetadataToken">
    <vt:lpwstr>300x250x1</vt:lpwstr>
  </property>
</Properties>
</file>