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56" r:id="rId5"/>
    <p:sldId id="575" r:id="rId6"/>
    <p:sldId id="586" r:id="rId7"/>
    <p:sldId id="587" r:id="rId8"/>
    <p:sldId id="588" r:id="rId9"/>
    <p:sldId id="589" r:id="rId10"/>
    <p:sldId id="590" r:id="rId11"/>
    <p:sldId id="591" r:id="rId12"/>
    <p:sldId id="592" r:id="rId13"/>
    <p:sldId id="593" r:id="rId14"/>
    <p:sldId id="594" r:id="rId15"/>
    <p:sldId id="595" r:id="rId16"/>
    <p:sldId id="596" r:id="rId17"/>
    <p:sldId id="597" r:id="rId18"/>
    <p:sldId id="598" r:id="rId19"/>
    <p:sldId id="599" r:id="rId20"/>
    <p:sldId id="600" r:id="rId21"/>
    <p:sldId id="623" r:id="rId22"/>
    <p:sldId id="523" r:id="rId23"/>
    <p:sldId id="524" r:id="rId24"/>
    <p:sldId id="525" r:id="rId25"/>
    <p:sldId id="526" r:id="rId26"/>
    <p:sldId id="527" r:id="rId27"/>
    <p:sldId id="528" r:id="rId28"/>
    <p:sldId id="542" r:id="rId29"/>
    <p:sldId id="530" r:id="rId30"/>
    <p:sldId id="531" r:id="rId31"/>
    <p:sldId id="532" r:id="rId32"/>
    <p:sldId id="534" r:id="rId33"/>
    <p:sldId id="535" r:id="rId34"/>
    <p:sldId id="536" r:id="rId35"/>
    <p:sldId id="537" r:id="rId36"/>
    <p:sldId id="543" r:id="rId37"/>
    <p:sldId id="539" r:id="rId38"/>
    <p:sldId id="540" r:id="rId39"/>
    <p:sldId id="541" r:id="rId40"/>
    <p:sldId id="620" r:id="rId41"/>
    <p:sldId id="609" r:id="rId42"/>
    <p:sldId id="611" r:id="rId43"/>
    <p:sldId id="606" r:id="rId44"/>
    <p:sldId id="607" r:id="rId45"/>
    <p:sldId id="608" r:id="rId46"/>
    <p:sldId id="621" r:id="rId47"/>
    <p:sldId id="533" r:id="rId48"/>
    <p:sldId id="579" r:id="rId49"/>
    <p:sldId id="580" r:id="rId50"/>
    <p:sldId id="581" r:id="rId51"/>
    <p:sldId id="582" r:id="rId52"/>
    <p:sldId id="583" r:id="rId53"/>
    <p:sldId id="584" r:id="rId54"/>
    <p:sldId id="585" r:id="rId55"/>
    <p:sldId id="622" r:id="rId56"/>
    <p:sldId id="619" r:id="rId57"/>
    <p:sldId id="337" r:id="rId58"/>
    <p:sldId id="496" r:id="rId59"/>
    <p:sldId id="492" r:id="rId60"/>
    <p:sldId id="495" r:id="rId6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Lst>
        </p14:section>
        <p14:section name="Blobs"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Files" id="{C9D34251-6C05-4BEA-9595-9887443B4C61}">
          <p14:sldIdLst>
            <p14:sldId id="623"/>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Queues" id="{0F6597B3-7F0A-4FCA-8DD0-560CE2292A49}">
          <p14:sldIdLst>
            <p14:sldId id="620"/>
            <p14:sldId id="609"/>
            <p14:sldId id="611"/>
            <p14:sldId id="606"/>
            <p14:sldId id="607"/>
            <p14:sldId id="608"/>
          </p14:sldIdLst>
        </p14:section>
        <p14:section name="Tables" id="{CF6DFC42-D1C6-4C1D-8417-D121290B8A38}">
          <p14:sldIdLst>
            <p14:sldId id="621"/>
            <p14:sldId id="533"/>
            <p14:sldId id="579"/>
            <p14:sldId id="580"/>
            <p14:sldId id="581"/>
            <p14:sldId id="582"/>
            <p14:sldId id="583"/>
            <p14:sldId id="584"/>
            <p14:sldId id="585"/>
          </p14:sldIdLst>
        </p14:section>
        <p14:section name="StorSimple" id="{6F8815BA-B23D-4208-B5D4-E317A15D928F}">
          <p14:sldIdLst>
            <p14:sldId id="622"/>
          </p14:sldIdLst>
        </p14:section>
        <p14:section name="Close" id="{00D3D8B1-E403-4E21-9A68-5DB578B087B8}">
          <p14:sldIdLst>
            <p14:sldId id="619"/>
          </p14:sldIdLst>
        </p14:section>
        <p14:section name="format"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6643" autoAdjust="0"/>
  </p:normalViewPr>
  <p:slideViewPr>
    <p:cSldViewPr snapToGrid="0">
      <p:cViewPr varScale="1">
        <p:scale>
          <a:sx n="74" d="100"/>
          <a:sy n="74" d="100"/>
        </p:scale>
        <p:origin x="536"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t>Blobs</a:t>
          </a:r>
          <a:endParaRPr lang="en-US" dirty="0"/>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Files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t>Tables</a:t>
          </a:r>
          <a:endParaRPr lang="en-US" dirty="0"/>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t>Queues</a:t>
          </a:r>
          <a:endParaRPr lang="en-US" dirty="0"/>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Blobs</a:t>
          </a:r>
          <a:endParaRPr lang="en-US" sz="5000" kern="1200" dirty="0"/>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Files</a:t>
          </a:r>
          <a:endParaRPr lang="en-US" sz="5000" kern="1200" dirty="0"/>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smtClean="0"/>
            <a:t>Queues</a:t>
          </a:r>
          <a:endParaRPr lang="en-US" sz="5000" kern="1200" dirty="0"/>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sv-SE" sz="5000" kern="1200" dirty="0" err="1" smtClean="0"/>
            <a:t>Tables</a:t>
          </a:r>
          <a:endParaRPr lang="en-US" sz="5000" kern="1200" dirty="0"/>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err="1" smtClean="0"/>
            <a:t>StorSimple</a:t>
          </a:r>
          <a:endParaRPr lang="en-US" sz="5000" kern="1200" dirty="0"/>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5</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40</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42</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48</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49</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51</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12/11/2014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12/11/2014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7</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8</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42759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486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6" r:id="rId10"/>
    <p:sldLayoutId id="2147483697" r:id="rId11"/>
    <p:sldLayoutId id="2147483699" r:id="rId12"/>
    <p:sldLayoutId id="2147483700" r:id="rId13"/>
    <p:sldLayoutId id="2147483666" r:id="rId14"/>
    <p:sldLayoutId id="214748369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1" r:id="rId23"/>
    <p:sldLayoutId id="2147483712" r:id="rId24"/>
    <p:sldLayoutId id="2147483688" r:id="rId25"/>
    <p:sldLayoutId id="2147483701" r:id="rId26"/>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77500" lnSpcReduction="2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fontScale="85000" lnSpcReduction="20000"/>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Files</a:t>
            </a:r>
            <a:endParaRPr lang="en-US" sz="11500" dirty="0"/>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
        <p:nvSpPr>
          <p:cNvPr id="4" name="Rectangle 3"/>
          <p:cNvSpPr/>
          <p:nvPr/>
        </p:nvSpPr>
        <p:spPr>
          <a:xfrm>
            <a:off x="270066" y="1189813"/>
            <a:ext cx="11651870" cy="150900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270066" y="2698822"/>
            <a:ext cx="11651870" cy="967341"/>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270066" y="3651939"/>
            <a:ext cx="11651870" cy="1231127"/>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P spid="4" grpId="0" animBg="1"/>
      <p:bldP spid="4" grpId="1" animBg="1"/>
      <p:bldP spid="8" grpId="0" animBg="1"/>
      <p:bldP spid="8" grpId="1"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13852581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5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850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2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38</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39</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0" y="910692"/>
            <a:ext cx="12201419" cy="1108075"/>
          </a:xfrm>
        </p:spPr>
        <p:txBody>
          <a:bodyPr anchor="b">
            <a:noAutofit/>
          </a:bodyPr>
          <a:lstStyle/>
          <a:p>
            <a:pPr marL="252000" indent="0" algn="l">
              <a:spcBef>
                <a:spcPts val="0"/>
              </a:spcBef>
              <a:buNone/>
            </a:pPr>
            <a:r>
              <a:rPr lang="en-US" sz="3000" dirty="0" smtClean="0">
                <a:solidFill>
                  <a:schemeClr val="bg1">
                    <a:alpha val="99000"/>
                  </a:schemeClr>
                </a:solidFill>
              </a:rPr>
              <a:t>Main Web </a:t>
            </a:r>
            <a:r>
              <a:rPr lang="en-US" sz="3200" dirty="0" smtClean="0">
                <a:solidFill>
                  <a:schemeClr val="bg1">
                    <a:alpha val="99000"/>
                  </a:schemeClr>
                </a:solidFill>
              </a:rPr>
              <a:t>Service</a:t>
            </a:r>
            <a:r>
              <a:rPr lang="en-US" sz="3000" dirty="0" smtClean="0">
                <a:solidFill>
                  <a:schemeClr val="bg1">
                    <a:alpha val="99000"/>
                  </a:schemeClr>
                </a:solidFill>
              </a:rPr>
              <a:t> Operations</a:t>
            </a:r>
          </a:p>
        </p:txBody>
      </p:sp>
      <p:pic>
        <p:nvPicPr>
          <p:cNvPr id="9" name="Picture 8"/>
          <p:cNvPicPr>
            <a:picLocks noChangeAspect="1"/>
          </p:cNvPicPr>
          <p:nvPr/>
        </p:nvPicPr>
        <p:blipFill>
          <a:blip r:embed="rId3"/>
          <a:stretch>
            <a:fillRect/>
          </a:stretch>
        </p:blipFill>
        <p:spPr>
          <a:xfrm>
            <a:off x="10885965" y="160048"/>
            <a:ext cx="1145281" cy="994497"/>
          </a:xfrm>
          <a:prstGeom prst="rect">
            <a:avLst/>
          </a:prstGeom>
        </p:spPr>
      </p:pic>
      <p:sp>
        <p:nvSpPr>
          <p:cNvPr id="11" name="Rectangle 10"/>
          <p:cNvSpPr/>
          <p:nvPr/>
        </p:nvSpPr>
        <p:spPr>
          <a:xfrm>
            <a:off x="0" y="2018767"/>
            <a:ext cx="12192000" cy="4839233"/>
          </a:xfrm>
          <a:prstGeom prst="rect">
            <a:avLst/>
          </a:prstGeom>
        </p:spPr>
        <p:txBody>
          <a:bodyPr wrap="square">
            <a:noAutofit/>
          </a:bodyPr>
          <a:lstStyle/>
          <a:p>
            <a:pPr marL="252000" defTabSz="914099" fontAlgn="base">
              <a:spcBef>
                <a:spcPct val="0"/>
              </a:spcBef>
              <a:spcAft>
                <a:spcPct val="0"/>
              </a:spcAft>
            </a:pPr>
            <a:r>
              <a:rPr lang="en-US" sz="4400" dirty="0">
                <a:gradFill>
                  <a:gsLst>
                    <a:gs pos="0">
                      <a:srgbClr val="FFFFFF"/>
                    </a:gs>
                    <a:gs pos="100000">
                      <a:srgbClr val="FFFFFF"/>
                    </a:gs>
                  </a:gsLst>
                  <a:lin ang="5400000" scaled="0"/>
                </a:gradFill>
              </a:rPr>
              <a:t>PutBlob</a:t>
            </a:r>
          </a:p>
          <a:p>
            <a:pPr marL="252000" defTabSz="914099" fontAlgn="base">
              <a:spcBef>
                <a:spcPct val="0"/>
              </a:spcBef>
              <a:spcAft>
                <a:spcPct val="0"/>
              </a:spcAft>
            </a:pPr>
            <a:r>
              <a:rPr lang="en-US" sz="4400" dirty="0" err="1">
                <a:gradFill>
                  <a:gsLst>
                    <a:gs pos="0">
                      <a:srgbClr val="FFFFFF"/>
                    </a:gs>
                    <a:gs pos="100000">
                      <a:srgbClr val="FFFFFF"/>
                    </a:gs>
                  </a:gsLst>
                  <a:lin ang="5400000" scaled="0"/>
                </a:gradFill>
              </a:rPr>
              <a:t>GetBlob</a:t>
            </a:r>
            <a:endParaRPr lang="en-US" sz="4400" dirty="0">
              <a:gradFill>
                <a:gsLst>
                  <a:gs pos="0">
                    <a:srgbClr val="FFFFFF"/>
                  </a:gs>
                  <a:gs pos="100000">
                    <a:srgbClr val="FFFFFF"/>
                  </a:gs>
                </a:gsLst>
                <a:lin ang="5400000" scaled="0"/>
              </a:gradFill>
            </a:endParaRPr>
          </a:p>
          <a:p>
            <a:pPr marL="252000" defTabSz="914099" fontAlgn="base">
              <a:spcBef>
                <a:spcPct val="0"/>
              </a:spcBef>
              <a:spcAft>
                <a:spcPct val="0"/>
              </a:spcAft>
            </a:pPr>
            <a:r>
              <a:rPr lang="en-US" sz="4400" dirty="0" err="1">
                <a:gradFill>
                  <a:gsLst>
                    <a:gs pos="0">
                      <a:srgbClr val="FFFFFF"/>
                    </a:gs>
                    <a:gs pos="100000">
                      <a:srgbClr val="FFFFFF"/>
                    </a:gs>
                  </a:gsLst>
                  <a:lin ang="5400000" scaled="0"/>
                </a:gradFill>
              </a:rPr>
              <a:t>DeleteBlob</a:t>
            </a:r>
            <a:endParaRPr lang="en-US" sz="4400" dirty="0">
              <a:gradFill>
                <a:gsLst>
                  <a:gs pos="0">
                    <a:srgbClr val="FFFFFF"/>
                  </a:gs>
                  <a:gs pos="100000">
                    <a:srgbClr val="FFFFFF"/>
                  </a:gs>
                </a:gsLst>
                <a:lin ang="5400000" scaled="0"/>
              </a:gradFill>
            </a:endParaRPr>
          </a:p>
          <a:p>
            <a:pPr marL="252000" defTabSz="914099" fontAlgn="base">
              <a:spcBef>
                <a:spcPct val="0"/>
              </a:spcBef>
              <a:spcAft>
                <a:spcPct val="0"/>
              </a:spcAft>
            </a:pPr>
            <a:r>
              <a:rPr lang="en-US" sz="4400" dirty="0" err="1">
                <a:gradFill>
                  <a:gsLst>
                    <a:gs pos="0">
                      <a:srgbClr val="FFFFFF"/>
                    </a:gs>
                    <a:gs pos="100000">
                      <a:srgbClr val="FFFFFF"/>
                    </a:gs>
                  </a:gsLst>
                  <a:lin ang="5400000" scaled="0"/>
                </a:gradFill>
              </a:rPr>
              <a:t>CopyBlob</a:t>
            </a:r>
            <a:endParaRPr lang="en-US" sz="4400" dirty="0">
              <a:gradFill>
                <a:gsLst>
                  <a:gs pos="0">
                    <a:srgbClr val="FFFFFF"/>
                  </a:gs>
                  <a:gs pos="100000">
                    <a:srgbClr val="FFFFFF"/>
                  </a:gs>
                </a:gsLst>
                <a:lin ang="5400000" scaled="0"/>
              </a:gradFill>
            </a:endParaRPr>
          </a:p>
          <a:p>
            <a:pPr marL="252000" defTabSz="914099" fontAlgn="base">
              <a:spcBef>
                <a:spcPct val="0"/>
              </a:spcBef>
              <a:spcAft>
                <a:spcPct val="0"/>
              </a:spcAft>
            </a:pPr>
            <a:r>
              <a:rPr lang="en-US" sz="4400" dirty="0" err="1">
                <a:gradFill>
                  <a:gsLst>
                    <a:gs pos="0">
                      <a:srgbClr val="FFFFFF"/>
                    </a:gs>
                    <a:gs pos="100000">
                      <a:srgbClr val="FFFFFF"/>
                    </a:gs>
                  </a:gsLst>
                  <a:lin ang="5400000" scaled="0"/>
                </a:gradFill>
              </a:rPr>
              <a:t>SnapshotBlob</a:t>
            </a:r>
            <a:r>
              <a:rPr lang="en-US" sz="4400" dirty="0">
                <a:gradFill>
                  <a:gsLst>
                    <a:gs pos="0">
                      <a:srgbClr val="FFFFFF"/>
                    </a:gs>
                    <a:gs pos="100000">
                      <a:srgbClr val="FFFFFF"/>
                    </a:gs>
                  </a:gsLst>
                  <a:lin ang="5400000" scaled="0"/>
                </a:gradFill>
              </a:rPr>
              <a:t> </a:t>
            </a:r>
          </a:p>
          <a:p>
            <a:pPr marL="252000" defTabSz="914099" fontAlgn="base">
              <a:spcBef>
                <a:spcPct val="0"/>
              </a:spcBef>
              <a:spcAft>
                <a:spcPct val="0"/>
              </a:spcAft>
            </a:pPr>
            <a:r>
              <a:rPr lang="en-US" sz="4400" dirty="0" err="1">
                <a:gradFill>
                  <a:gsLst>
                    <a:gs pos="0">
                      <a:srgbClr val="FFFFFF"/>
                    </a:gs>
                    <a:gs pos="100000">
                      <a:srgbClr val="FFFFFF"/>
                    </a:gs>
                  </a:gsLst>
                  <a:lin ang="5400000" scaled="0"/>
                </a:gradFill>
              </a:rPr>
              <a:t>LeaseBlob</a:t>
            </a:r>
            <a:r>
              <a:rPr lang="en-US" sz="4400" dirty="0">
                <a:gradFill>
                  <a:gsLst>
                    <a:gs pos="0">
                      <a:srgbClr val="FFFFFF"/>
                    </a:gs>
                    <a:gs pos="100000">
                      <a:srgbClr val="FFFFFF"/>
                    </a:gs>
                  </a:gsLst>
                  <a:lin ang="5400000" scaled="0"/>
                </a:gradFill>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fontScale="77500" lnSpcReduction="20000"/>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PutBlob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fontScale="70000" lnSpcReduction="20000"/>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fontScale="85000" lnSpcReduction="20000"/>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5865</TotalTime>
  <Words>5449</Words>
  <Application>Microsoft Office PowerPoint</Application>
  <PresentationFormat>Widescreen</PresentationFormat>
  <Paragraphs>1068</Paragraphs>
  <Slides>57</Slides>
  <Notes>33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メイリオ</vt:lpstr>
      <vt:lpstr>Arial</vt:lpstr>
      <vt:lpstr>Calibri</vt:lpstr>
      <vt:lpstr>Consolas</vt:lpstr>
      <vt:lpstr>Segoe UI</vt:lpstr>
      <vt:lpstr>Segoe UI Light</vt:lpstr>
      <vt:lpstr>Segoe UI Symbol</vt:lpstr>
      <vt:lpstr>Times New Roman</vt:lpstr>
      <vt:lpstr>Azure Medium</vt:lpstr>
      <vt:lpstr>Azure Data Storage</vt:lpstr>
      <vt:lpstr>Agenda</vt:lpstr>
      <vt:lpstr>Microsoft Azure Storage Blob</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Microsoft Azure Storage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Microsoft Azure Storage Queue</vt:lpstr>
      <vt:lpstr>Components</vt:lpstr>
      <vt:lpstr>URL Format</vt:lpstr>
      <vt:lpstr>Queue Considerations</vt:lpstr>
      <vt:lpstr>Queue</vt:lpstr>
      <vt:lpstr>Why use Queue?</vt:lpstr>
      <vt:lpstr>Microsoft Azure Storage Table</vt:lpstr>
      <vt:lpstr>Azure Storage Architecture</vt:lpstr>
      <vt:lpstr>Table Storage Concepts </vt:lpstr>
      <vt:lpstr>Table Details</vt:lpstr>
      <vt:lpstr>Entity Properties</vt:lpstr>
      <vt:lpstr>No Fixed Schema</vt:lpstr>
      <vt:lpstr>Querying</vt:lpstr>
      <vt:lpstr>Purpose of the PartitionKey</vt:lpstr>
      <vt:lpstr>Partitions and Partition Ranges</vt:lpstr>
      <vt:lpstr>Microsoft Azure StorSimple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348</cp:revision>
  <cp:lastPrinted>2014-03-26T17:46:13Z</cp:lastPrinted>
  <dcterms:created xsi:type="dcterms:W3CDTF">2014-03-19T23:21:38Z</dcterms:created>
  <dcterms:modified xsi:type="dcterms:W3CDTF">2014-12-11T09:21:32Z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