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5"/>
  </p:notesMasterIdLst>
  <p:sldIdLst>
    <p:sldId id="256" r:id="rId5"/>
    <p:sldId id="556" r:id="rId6"/>
    <p:sldId id="555" r:id="rId7"/>
    <p:sldId id="602" r:id="rId8"/>
    <p:sldId id="557" r:id="rId9"/>
    <p:sldId id="558" r:id="rId10"/>
    <p:sldId id="559" r:id="rId11"/>
    <p:sldId id="560" r:id="rId12"/>
    <p:sldId id="561" r:id="rId13"/>
    <p:sldId id="567" r:id="rId14"/>
    <p:sldId id="544" r:id="rId15"/>
    <p:sldId id="582" r:id="rId16"/>
    <p:sldId id="590" r:id="rId17"/>
    <p:sldId id="562" r:id="rId18"/>
    <p:sldId id="563" r:id="rId19"/>
    <p:sldId id="564" r:id="rId20"/>
    <p:sldId id="589" r:id="rId21"/>
    <p:sldId id="566" r:id="rId22"/>
    <p:sldId id="592" r:id="rId23"/>
    <p:sldId id="581" r:id="rId24"/>
    <p:sldId id="576" r:id="rId25"/>
    <p:sldId id="577" r:id="rId26"/>
    <p:sldId id="578" r:id="rId27"/>
    <p:sldId id="579" r:id="rId28"/>
    <p:sldId id="595" r:id="rId29"/>
    <p:sldId id="601" r:id="rId30"/>
    <p:sldId id="580" r:id="rId31"/>
    <p:sldId id="572" r:id="rId32"/>
    <p:sldId id="573" r:id="rId33"/>
    <p:sldId id="598" r:id="rId34"/>
    <p:sldId id="599" r:id="rId35"/>
    <p:sldId id="600" r:id="rId36"/>
    <p:sldId id="569" r:id="rId37"/>
    <p:sldId id="337" r:id="rId38"/>
    <p:sldId id="574" r:id="rId39"/>
    <p:sldId id="575" r:id="rId40"/>
    <p:sldId id="583" r:id="rId41"/>
    <p:sldId id="549" r:id="rId42"/>
    <p:sldId id="584" r:id="rId43"/>
    <p:sldId id="591" r:id="rId44"/>
    <p:sldId id="585" r:id="rId45"/>
    <p:sldId id="588" r:id="rId46"/>
    <p:sldId id="586" r:id="rId47"/>
    <p:sldId id="597" r:id="rId48"/>
    <p:sldId id="596" r:id="rId49"/>
    <p:sldId id="593" r:id="rId50"/>
    <p:sldId id="594" r:id="rId51"/>
    <p:sldId id="454" r:id="rId52"/>
    <p:sldId id="495" r:id="rId53"/>
    <p:sldId id="535" r:id="rId54"/>
    <p:sldId id="551" r:id="rId55"/>
    <p:sldId id="536" r:id="rId56"/>
    <p:sldId id="554" r:id="rId57"/>
    <p:sldId id="492" r:id="rId58"/>
    <p:sldId id="537" r:id="rId59"/>
    <p:sldId id="538" r:id="rId60"/>
    <p:sldId id="496" r:id="rId61"/>
    <p:sldId id="543" r:id="rId62"/>
    <p:sldId id="565" r:id="rId63"/>
    <p:sldId id="539" r:id="rId6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9D886A-321C-4BF7-A1C3-C9619CA0DC2C}">
          <p14:sldIdLst>
            <p14:sldId id="256"/>
            <p14:sldId id="556"/>
            <p14:sldId id="555"/>
            <p14:sldId id="602"/>
          </p14:sldIdLst>
        </p14:section>
        <p14:section name="Hello World and Tools" id="{E641CDA6-7EC5-4AD1-9A94-804AEF9FCBF3}">
          <p14:sldIdLst>
            <p14:sldId id="557"/>
            <p14:sldId id="558"/>
            <p14:sldId id="559"/>
            <p14:sldId id="560"/>
            <p14:sldId id="561"/>
          </p14:sldIdLst>
        </p14:section>
        <p14:section name="Continuous Delivery" id="{D72E20D6-601A-4652-AC94-5E3665B1FA40}">
          <p14:sldIdLst>
            <p14:sldId id="567"/>
            <p14:sldId id="544"/>
          </p14:sldIdLst>
        </p14:section>
        <p14:section name="Scaling" id="{6039C623-8078-48FE-B29D-20838D22F57C}">
          <p14:sldIdLst>
            <p14:sldId id="582"/>
            <p14:sldId id="590"/>
            <p14:sldId id="562"/>
            <p14:sldId id="563"/>
            <p14:sldId id="564"/>
            <p14:sldId id="589"/>
            <p14:sldId id="566"/>
            <p14:sldId id="592"/>
          </p14:sldIdLst>
        </p14:section>
        <p14:section name="Deployment Slots" id="{4B5E9AA0-C7E7-4649-99EE-834EEEE9FF7D}">
          <p14:sldIdLst>
            <p14:sldId id="581"/>
            <p14:sldId id="576"/>
            <p14:sldId id="577"/>
            <p14:sldId id="578"/>
            <p14:sldId id="579"/>
          </p14:sldIdLst>
        </p14:section>
        <p14:section name="Testing In Production" id="{C3DB5095-601C-4EAC-B9B8-69096EC463B3}">
          <p14:sldIdLst>
            <p14:sldId id="595"/>
            <p14:sldId id="601"/>
          </p14:sldIdLst>
        </p14:section>
        <p14:section name="WebJobs" id="{12465B8C-5530-452D-9D7F-A3E165ADDE0F}">
          <p14:sldIdLst>
            <p14:sldId id="580"/>
            <p14:sldId id="572"/>
            <p14:sldId id="573"/>
            <p14:sldId id="598"/>
            <p14:sldId id="599"/>
            <p14:sldId id="600"/>
          </p14:sldIdLst>
        </p14:section>
        <p14:section name="Traffic Manager" id="{77368C60-455E-4B6B-BC92-6EF21D74A9DB}">
          <p14:sldIdLst>
            <p14:sldId id="569"/>
            <p14:sldId id="337"/>
            <p14:sldId id="574"/>
            <p14:sldId id="575"/>
          </p14:sldIdLst>
        </p14:section>
        <p14:section name="Backup" id="{08820B88-E915-4954-9A38-8EFC8FFE1C60}">
          <p14:sldIdLst>
            <p14:sldId id="583"/>
            <p14:sldId id="549"/>
          </p14:sldIdLst>
        </p14:section>
        <p14:section name="Hybrid Connections" id="{0767ECB7-40EE-49A6-9EA9-AA108F16328E}">
          <p14:sldIdLst>
            <p14:sldId id="584"/>
            <p14:sldId id="591"/>
          </p14:sldIdLst>
        </p14:section>
        <p14:section name="Redis Cache" id="{67C9AA16-897A-4372-9B28-19F062CC7E83}">
          <p14:sldIdLst>
            <p14:sldId id="585"/>
            <p14:sldId id="588"/>
            <p14:sldId id="586"/>
            <p14:sldId id="597"/>
            <p14:sldId id="596"/>
          </p14:sldIdLst>
        </p14:section>
        <p14:section name="Application Insights" id="{31F9149E-C170-4E61-8C32-78FBFFDAEC9C}">
          <p14:sldIdLst>
            <p14:sldId id="593"/>
            <p14:sldId id="594"/>
          </p14:sldIdLst>
        </p14:section>
        <p14:section name="Exit" id="{26D33BE0-B19C-465D-8801-1598009CC099}">
          <p14:sldIdLst>
            <p14:sldId id="454"/>
            <p14:sldId id="495"/>
          </p14:sldIdLst>
        </p14:section>
        <p14:section name="Appendix" id="{AB4CDA6B-D3C3-413A-BF33-2295A13BE361}">
          <p14:sldIdLst>
            <p14:sldId id="535"/>
            <p14:sldId id="551"/>
            <p14:sldId id="536"/>
            <p14:sldId id="554"/>
            <p14:sldId id="492"/>
            <p14:sldId id="537"/>
            <p14:sldId id="538"/>
            <p14:sldId id="496"/>
            <p14:sldId id="543"/>
            <p14:sldId id="565"/>
            <p14:sldId id="53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66" autoAdjust="0"/>
    <p:restoredTop sz="77612" autoAdjust="0"/>
  </p:normalViewPr>
  <p:slideViewPr>
    <p:cSldViewPr snapToGrid="0">
      <p:cViewPr varScale="1">
        <p:scale>
          <a:sx n="75" d="100"/>
          <a:sy n="75" d="100"/>
        </p:scale>
        <p:origin x="488" y="52"/>
      </p:cViewPr>
      <p:guideLst/>
    </p:cSldViewPr>
  </p:slideViewPr>
  <p:outlineViewPr>
    <p:cViewPr>
      <p:scale>
        <a:sx n="33" d="100"/>
        <a:sy n="33" d="100"/>
      </p:scale>
      <p:origin x="0" y="-4948"/>
    </p:cViewPr>
  </p:outlineViewPr>
  <p:notesTextViewPr>
    <p:cViewPr>
      <p:scale>
        <a:sx n="3" d="2"/>
        <a:sy n="3" d="2"/>
      </p:scale>
      <p:origin x="0" y="0"/>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77295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694269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55735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369728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12/11/2014 10:09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43</a:t>
            </a:fld>
            <a:endParaRPr lang="en-US"/>
          </a:p>
        </p:txBody>
      </p:sp>
    </p:spTree>
    <p:extLst>
      <p:ext uri="{BB962C8B-B14F-4D97-AF65-F5344CB8AC3E}">
        <p14:creationId xmlns:p14="http://schemas.microsoft.com/office/powerpoint/2010/main" val="2120244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https://coderead.wordpress.com/2011/09/12/sticky-sessions-and-windows-azure</a:t>
            </a:r>
          </a:p>
          <a:p>
            <a:endParaRPr lang="en-US" dirty="0" smtClean="0"/>
          </a:p>
          <a:p>
            <a:r>
              <a:rPr lang="en-US" dirty="0" smtClean="0"/>
              <a:t>Although it is possible to use Sticky Sessions in Azure it’s not a great fit for cloud architecture, for these reasons:</a:t>
            </a:r>
          </a:p>
          <a:p>
            <a:r>
              <a:rPr lang="en-US" dirty="0" smtClean="0"/>
              <a:t>1)</a:t>
            </a:r>
            <a:r>
              <a:rPr lang="en-US" baseline="0" dirty="0" smtClean="0"/>
              <a:t> </a:t>
            </a:r>
            <a:r>
              <a:rPr lang="en-US" dirty="0" smtClean="0"/>
              <a:t>When you provision new instances, only new sessions will be routed to them. Depending on your load balancing logic, new sessions may also still be provisioned on the old instances. This results in it taking a long time (depending on the average length of your session) for load to be evenly distributed across your instances.</a:t>
            </a:r>
          </a:p>
          <a:p>
            <a:r>
              <a:rPr lang="en-US" dirty="0" smtClean="0"/>
              <a:t>2) Cloud solutions should be designed to fail. One of your instances may be removed at any time for patching, or hardware failure. With a sticky session scenario, the clients with a session on this instance will probably have to log in again, or may see an error page, depending on your load balancing logic.</a:t>
            </a:r>
          </a:p>
          <a:p>
            <a:r>
              <a:rPr lang="en-US" smtClean="0"/>
              <a:t>3) Unless </a:t>
            </a:r>
            <a:r>
              <a:rPr lang="en-US" dirty="0" smtClean="0"/>
              <a:t>your load balancer shares state in some way, it’s likely that you’re load balancing with a single instance (single point of failure) and not eligible for the Microsoft SLA.</a:t>
            </a:r>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103076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http://azure.microsoft.com/en-us/documentation/articles/web-sites-dotnet-session-state-caching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1349194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3987495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54</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41915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12/11/2014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Hosting Plan is a</a:t>
            </a:r>
            <a:r>
              <a:rPr lang="en-US" baseline="0" dirty="0" smtClean="0"/>
              <a:t> scale unit for websites. It is comprised of a Geographic Region and a Pricing Tier within the same Azure Subscription. When you scale a site to either Basic or Standard all of the sites within the Web Hosting Plan will be placed on the same Virtual Machine.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60</a:t>
            </a:fld>
            <a:endParaRPr lang="en-US"/>
          </a:p>
        </p:txBody>
      </p:sp>
    </p:spTree>
    <p:extLst>
      <p:ext uri="{BB962C8B-B14F-4D97-AF65-F5344CB8AC3E}">
        <p14:creationId xmlns:p14="http://schemas.microsoft.com/office/powerpoint/2010/main" val="66203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Making the point that Virtual Machines</a:t>
            </a:r>
            <a:r>
              <a:rPr lang="en-US" baseline="0" noProof="0" dirty="0" smtClean="0"/>
              <a:t> is IaaS while both CloudServices and Websites are PaaS.</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08870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52104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FTP</a:t>
            </a:r>
            <a:r>
              <a:rPr lang="en-US" baseline="0" dirty="0" smtClean="0"/>
              <a:t> files (ASP, Node, PHP, etc.) to new website created in demo 1</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3803872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File / New Web Application</a:t>
            </a:r>
          </a:p>
          <a:p>
            <a:pPr marL="228600" indent="-228600">
              <a:buAutoNum type="arabicPeriod"/>
            </a:pPr>
            <a:r>
              <a:rPr lang="en-US" baseline="0" dirty="0" smtClean="0"/>
              <a:t>Show Host In The Cloud dialog</a:t>
            </a:r>
          </a:p>
          <a:p>
            <a:pPr marL="228600" indent="-228600">
              <a:buAutoNum type="arabicPeriod"/>
            </a:pPr>
            <a:r>
              <a:rPr lang="en-US" dirty="0" smtClean="0"/>
              <a:t>Select Empty web site (for quick create)</a:t>
            </a:r>
            <a:endParaRPr lang="en-US" dirty="0"/>
          </a:p>
          <a:p>
            <a:pPr marL="228600" indent="-228600">
              <a:buAutoNum type="arabicPeriod"/>
            </a:pPr>
            <a:r>
              <a:rPr lang="en-US" dirty="0" smtClean="0"/>
              <a:t>Right-click</a:t>
            </a:r>
            <a:r>
              <a:rPr lang="en-US" baseline="0" dirty="0" smtClean="0"/>
              <a:t> project, select Publish</a:t>
            </a:r>
          </a:p>
          <a:p>
            <a:pPr marL="228600" indent="-228600">
              <a:buAutoNum type="arabicPeriod"/>
            </a:pPr>
            <a:r>
              <a:rPr lang="en-US" baseline="0" dirty="0" smtClean="0"/>
              <a:t>Show Azure Website creation</a:t>
            </a:r>
          </a:p>
          <a:p>
            <a:pPr marL="228600" indent="-228600">
              <a:buAutoNum type="arabicPeriod"/>
            </a:pPr>
            <a:r>
              <a:rPr lang="en-US" baseline="0" dirty="0" smtClean="0"/>
              <a:t>Cancel publish</a:t>
            </a:r>
          </a:p>
          <a:p>
            <a:pPr marL="228600" indent="-228600">
              <a:buAutoNum type="arabicPeriod"/>
            </a:pPr>
            <a:r>
              <a:rPr lang="en-US" baseline="0" dirty="0" smtClean="0"/>
              <a:t>Show Azure Websites in Server Explorer</a:t>
            </a:r>
          </a:p>
          <a:p>
            <a:pPr marL="228600" indent="-228600">
              <a:buAutoNum type="arabicPeriod"/>
            </a:pPr>
            <a:r>
              <a:rPr lang="en-US" baseline="0" dirty="0" smtClean="0"/>
              <a:t>Right-click one Website and </a:t>
            </a:r>
            <a:r>
              <a:rPr lang="en-US" baseline="0" smtClean="0"/>
              <a:t>show settings</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1756412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64810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1583770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344130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390799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lum bright="70000" contrast="-70000"/>
          </a:blip>
          <a:stretch>
            <a:fillRect/>
          </a:stretch>
        </p:blipFill>
        <p:spPr>
          <a:xfrm>
            <a:off x="379177" y="4569250"/>
            <a:ext cx="1430383" cy="1453330"/>
          </a:xfrm>
          <a:prstGeom prst="rect">
            <a:avLst/>
          </a:prstGeom>
        </p:spPr>
      </p:pic>
      <p:pic>
        <p:nvPicPr>
          <p:cNvPr id="29" name="Picture 28"/>
          <p:cNvPicPr>
            <a:picLocks noChangeAspect="1"/>
          </p:cNvPicPr>
          <p:nvPr userDrawn="1"/>
        </p:nvPicPr>
        <p:blipFill>
          <a:blip r:embed="rId2">
            <a:lum bright="70000" contrast="-70000"/>
          </a:blip>
          <a:stretch>
            <a:fillRect/>
          </a:stretch>
        </p:blipFill>
        <p:spPr>
          <a:xfrm>
            <a:off x="1809560" y="4569250"/>
            <a:ext cx="1430383" cy="1453330"/>
          </a:xfrm>
          <a:prstGeom prst="rect">
            <a:avLst/>
          </a:prstGeom>
        </p:spPr>
      </p:pic>
      <p:pic>
        <p:nvPicPr>
          <p:cNvPr id="30" name="Picture 29"/>
          <p:cNvPicPr>
            <a:picLocks noChangeAspect="1"/>
          </p:cNvPicPr>
          <p:nvPr userDrawn="1"/>
        </p:nvPicPr>
        <p:blipFill>
          <a:blip r:embed="rId2">
            <a:lum bright="70000" contrast="-70000"/>
          </a:blip>
          <a:stretch>
            <a:fillRect/>
          </a:stretch>
        </p:blipFill>
        <p:spPr>
          <a:xfrm>
            <a:off x="3239943" y="4569250"/>
            <a:ext cx="1430383" cy="1453330"/>
          </a:xfrm>
          <a:prstGeom prst="rect">
            <a:avLst/>
          </a:prstGeom>
        </p:spPr>
      </p:pic>
      <p:pic>
        <p:nvPicPr>
          <p:cNvPr id="31" name="Picture 30"/>
          <p:cNvPicPr>
            <a:picLocks noChangeAspect="1"/>
          </p:cNvPicPr>
          <p:nvPr userDrawn="1"/>
        </p:nvPicPr>
        <p:blipFill>
          <a:blip r:embed="rId2">
            <a:lum bright="70000" contrast="-70000"/>
          </a:blip>
          <a:stretch>
            <a:fillRect/>
          </a:stretch>
        </p:blipFill>
        <p:spPr>
          <a:xfrm>
            <a:off x="7531092" y="4569250"/>
            <a:ext cx="1430383" cy="1453330"/>
          </a:xfrm>
          <a:prstGeom prst="rect">
            <a:avLst/>
          </a:prstGeom>
        </p:spPr>
      </p:pic>
      <p:pic>
        <p:nvPicPr>
          <p:cNvPr id="32" name="Picture 31"/>
          <p:cNvPicPr>
            <a:picLocks noChangeAspect="1"/>
          </p:cNvPicPr>
          <p:nvPr userDrawn="1"/>
        </p:nvPicPr>
        <p:blipFill>
          <a:blip r:embed="rId2">
            <a:lum bright="70000" contrast="-70000"/>
          </a:blip>
          <a:stretch>
            <a:fillRect/>
          </a:stretch>
        </p:blipFill>
        <p:spPr>
          <a:xfrm>
            <a:off x="8961475" y="4569250"/>
            <a:ext cx="1430383" cy="1453330"/>
          </a:xfrm>
          <a:prstGeom prst="rect">
            <a:avLst/>
          </a:prstGeom>
        </p:spPr>
      </p:pic>
      <p:pic>
        <p:nvPicPr>
          <p:cNvPr id="33" name="Picture 32"/>
          <p:cNvPicPr>
            <a:picLocks noChangeAspect="1"/>
          </p:cNvPicPr>
          <p:nvPr userDrawn="1"/>
        </p:nvPicPr>
        <p:blipFill>
          <a:blip r:embed="rId2">
            <a:lum bright="70000" contrast="-70000"/>
          </a:blip>
          <a:stretch>
            <a:fillRect/>
          </a:stretch>
        </p:blipFill>
        <p:spPr>
          <a:xfrm>
            <a:off x="10391858" y="4569250"/>
            <a:ext cx="1430383" cy="1453330"/>
          </a:xfrm>
          <a:prstGeom prst="rect">
            <a:avLst/>
          </a:prstGeom>
        </p:spPr>
      </p:pic>
      <p:pic>
        <p:nvPicPr>
          <p:cNvPr id="34" name="Picture 33"/>
          <p:cNvPicPr>
            <a:picLocks noChangeAspect="1"/>
          </p:cNvPicPr>
          <p:nvPr userDrawn="1"/>
        </p:nvPicPr>
        <p:blipFill>
          <a:blip r:embed="rId2">
            <a:lum bright="70000" contrast="-70000"/>
          </a:blip>
          <a:stretch>
            <a:fillRect/>
          </a:stretch>
        </p:blipFill>
        <p:spPr>
          <a:xfrm>
            <a:off x="-1051206" y="4569250"/>
            <a:ext cx="1430383" cy="1453330"/>
          </a:xfrm>
          <a:prstGeom prst="rect">
            <a:avLst/>
          </a:prstGeom>
        </p:spPr>
      </p:pic>
      <p:pic>
        <p:nvPicPr>
          <p:cNvPr id="35" name="Picture 34"/>
          <p:cNvPicPr>
            <a:picLocks noChangeAspect="1"/>
          </p:cNvPicPr>
          <p:nvPr userDrawn="1"/>
        </p:nvPicPr>
        <p:blipFill>
          <a:blip r:embed="rId2">
            <a:lum bright="70000" contrast="-70000"/>
          </a:blip>
          <a:stretch>
            <a:fillRect/>
          </a:stretch>
        </p:blipFill>
        <p:spPr>
          <a:xfrm>
            <a:off x="11822241" y="4569250"/>
            <a:ext cx="1430383" cy="1453330"/>
          </a:xfrm>
          <a:prstGeom prst="rect">
            <a:avLst/>
          </a:prstGeom>
        </p:spPr>
      </p:pic>
      <p:pic>
        <p:nvPicPr>
          <p:cNvPr id="36" name="Picture 35"/>
          <p:cNvPicPr>
            <a:picLocks noChangeAspect="1"/>
          </p:cNvPicPr>
          <p:nvPr userDrawn="1"/>
        </p:nvPicPr>
        <p:blipFill>
          <a:blip r:embed="rId3">
            <a:lum bright="70000" contrast="-70000"/>
          </a:blip>
          <a:stretch>
            <a:fillRect/>
          </a:stretch>
        </p:blipFill>
        <p:spPr>
          <a:xfrm>
            <a:off x="4668925" y="5053262"/>
            <a:ext cx="1430383" cy="484013"/>
          </a:xfrm>
          <a:prstGeom prst="rect">
            <a:avLst/>
          </a:prstGeom>
        </p:spPr>
      </p:pic>
      <p:pic>
        <p:nvPicPr>
          <p:cNvPr id="37" name="Picture 36"/>
          <p:cNvPicPr>
            <a:picLocks noChangeAspect="1"/>
          </p:cNvPicPr>
          <p:nvPr userDrawn="1"/>
        </p:nvPicPr>
        <p:blipFill>
          <a:blip r:embed="rId3">
            <a:lum bright="70000" contrast="-70000"/>
          </a:blip>
          <a:stretch>
            <a:fillRect/>
          </a:stretch>
        </p:blipFill>
        <p:spPr>
          <a:xfrm>
            <a:off x="4670325" y="5538566"/>
            <a:ext cx="1430383" cy="484013"/>
          </a:xfrm>
          <a:prstGeom prst="rect">
            <a:avLst/>
          </a:prstGeom>
        </p:spPr>
      </p:pic>
      <p:pic>
        <p:nvPicPr>
          <p:cNvPr id="38" name="Picture 37"/>
          <p:cNvPicPr>
            <a:picLocks noChangeAspect="1"/>
          </p:cNvPicPr>
          <p:nvPr userDrawn="1"/>
        </p:nvPicPr>
        <p:blipFill>
          <a:blip r:embed="rId3">
            <a:lum bright="70000" contrast="-70000"/>
          </a:blip>
          <a:stretch>
            <a:fillRect/>
          </a:stretch>
        </p:blipFill>
        <p:spPr>
          <a:xfrm>
            <a:off x="6102108" y="5053908"/>
            <a:ext cx="1430383" cy="484013"/>
          </a:xfrm>
          <a:prstGeom prst="rect">
            <a:avLst/>
          </a:prstGeom>
        </p:spPr>
      </p:pic>
      <p:pic>
        <p:nvPicPr>
          <p:cNvPr id="39" name="Picture 38"/>
          <p:cNvPicPr>
            <a:picLocks noChangeAspect="1"/>
          </p:cNvPicPr>
          <p:nvPr userDrawn="1"/>
        </p:nvPicPr>
        <p:blipFill>
          <a:blip r:embed="rId3">
            <a:lum bright="70000" contrast="-70000"/>
          </a:blip>
          <a:stretch>
            <a:fillRect/>
          </a:stretch>
        </p:blipFill>
        <p:spPr>
          <a:xfrm>
            <a:off x="6100709" y="5538567"/>
            <a:ext cx="1430383" cy="484013"/>
          </a:xfrm>
          <a:prstGeom prst="rect">
            <a:avLst/>
          </a:prstGeom>
        </p:spPr>
      </p:pic>
      <p:pic>
        <p:nvPicPr>
          <p:cNvPr id="40" name="Picture 39"/>
          <p:cNvPicPr>
            <a:picLocks noChangeAspect="1"/>
          </p:cNvPicPr>
          <p:nvPr userDrawn="1"/>
        </p:nvPicPr>
        <p:blipFill>
          <a:blip r:embed="rId3">
            <a:lum bright="70000" contrast="-70000"/>
          </a:blip>
          <a:stretch>
            <a:fillRect/>
          </a:stretch>
        </p:blipFill>
        <p:spPr>
          <a:xfrm>
            <a:off x="4673124" y="4568603"/>
            <a:ext cx="1430383" cy="484013"/>
          </a:xfrm>
          <a:prstGeom prst="rect">
            <a:avLst/>
          </a:prstGeom>
        </p:spPr>
      </p:pic>
      <p:pic>
        <p:nvPicPr>
          <p:cNvPr id="41" name="Picture 40"/>
          <p:cNvPicPr>
            <a:picLocks noChangeAspect="1"/>
          </p:cNvPicPr>
          <p:nvPr userDrawn="1"/>
        </p:nvPicPr>
        <p:blipFill>
          <a:blip r:embed="rId3">
            <a:lum bright="70000" contrast="-70000"/>
          </a:blip>
          <a:stretch>
            <a:fillRect/>
          </a:stretch>
        </p:blipFill>
        <p:spPr>
          <a:xfrm>
            <a:off x="6097911" y="4567311"/>
            <a:ext cx="1430383" cy="484013"/>
          </a:xfrm>
          <a:prstGeom prst="rect">
            <a:avLst/>
          </a:prstGeom>
        </p:spPr>
      </p:pic>
    </p:spTree>
    <p:extLst>
      <p:ext uri="{BB962C8B-B14F-4D97-AF65-F5344CB8AC3E}">
        <p14:creationId xmlns:p14="http://schemas.microsoft.com/office/powerpoint/2010/main" val="29777593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929853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7"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 id="2147483693" r:id="rId13"/>
    <p:sldLayoutId id="2147483694" r:id="rId14"/>
    <p:sldLayoutId id="2147483695"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19.png"/><Relationship Id="rId3" Type="http://schemas.openxmlformats.org/officeDocument/2006/relationships/image" Target="../media/image10.emf"/><Relationship Id="rId7" Type="http://schemas.openxmlformats.org/officeDocument/2006/relationships/image" Target="../media/image14.emf"/><Relationship Id="rId12" Type="http://schemas.openxmlformats.org/officeDocument/2006/relationships/image" Target="../media/image18.emf"/><Relationship Id="rId17" Type="http://schemas.openxmlformats.org/officeDocument/2006/relationships/image" Target="../media/image24.emf"/><Relationship Id="rId2" Type="http://schemas.openxmlformats.org/officeDocument/2006/relationships/image" Target="../media/image34.emf"/><Relationship Id="rId16" Type="http://schemas.openxmlformats.org/officeDocument/2006/relationships/image" Target="../media/image17.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23.emf"/><Relationship Id="rId5" Type="http://schemas.openxmlformats.org/officeDocument/2006/relationships/image" Target="../media/image13.emf"/><Relationship Id="rId15" Type="http://schemas.openxmlformats.org/officeDocument/2006/relationships/image" Target="../media/image22.emf"/><Relationship Id="rId10" Type="http://schemas.openxmlformats.org/officeDocument/2006/relationships/image" Target="../media/image20.emf"/><Relationship Id="rId4" Type="http://schemas.openxmlformats.org/officeDocument/2006/relationships/image" Target="../media/image12.emf"/><Relationship Id="rId9" Type="http://schemas.openxmlformats.org/officeDocument/2006/relationships/image" Target="../media/image16.emf"/><Relationship Id="rId14" Type="http://schemas.openxmlformats.org/officeDocument/2006/relationships/image" Target="../media/image21.emf"/></Relationships>
</file>

<file path=ppt/slides/_rels/slide15.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2.emf"/><Relationship Id="rId3" Type="http://schemas.openxmlformats.org/officeDocument/2006/relationships/image" Target="../media/image1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4.emf"/><Relationship Id="rId2" Type="http://schemas.openxmlformats.org/officeDocument/2006/relationships/image" Target="../media/image34.emf"/><Relationship Id="rId16" Type="http://schemas.openxmlformats.org/officeDocument/2006/relationships/image" Target="../media/image17.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9.png"/><Relationship Id="rId5" Type="http://schemas.openxmlformats.org/officeDocument/2006/relationships/image" Target="../media/image13.emf"/><Relationship Id="rId15" Type="http://schemas.openxmlformats.org/officeDocument/2006/relationships/image" Target="../media/image15.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23.emf"/><Relationship Id="rId14" Type="http://schemas.openxmlformats.org/officeDocument/2006/relationships/image" Target="../media/image14.emf"/></Relationships>
</file>

<file path=ppt/slides/_rels/slide1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23.emf"/><Relationship Id="rId3" Type="http://schemas.openxmlformats.org/officeDocument/2006/relationships/image" Target="../media/image14.emf"/><Relationship Id="rId7" Type="http://schemas.openxmlformats.org/officeDocument/2006/relationships/image" Target="../media/image12.emf"/><Relationship Id="rId12" Type="http://schemas.openxmlformats.org/officeDocument/2006/relationships/image" Target="../media/image20.emf"/><Relationship Id="rId17" Type="http://schemas.openxmlformats.org/officeDocument/2006/relationships/image" Target="../media/image24.emf"/><Relationship Id="rId2" Type="http://schemas.openxmlformats.org/officeDocument/2006/relationships/image" Target="../media/image11.emf"/><Relationship Id="rId16" Type="http://schemas.openxmlformats.org/officeDocument/2006/relationships/image" Target="../media/image17.emf"/><Relationship Id="rId1" Type="http://schemas.openxmlformats.org/officeDocument/2006/relationships/slideLayout" Target="../slideLayouts/slideLayout11.xml"/><Relationship Id="rId6" Type="http://schemas.openxmlformats.org/officeDocument/2006/relationships/image" Target="../media/image10.emf"/><Relationship Id="rId11" Type="http://schemas.openxmlformats.org/officeDocument/2006/relationships/image" Target="../media/image19.png"/><Relationship Id="rId5" Type="http://schemas.openxmlformats.org/officeDocument/2006/relationships/image" Target="../media/image34.emf"/><Relationship Id="rId15" Type="http://schemas.openxmlformats.org/officeDocument/2006/relationships/image" Target="../media/image22.emf"/><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image" Target="../media/image16.emf"/><Relationship Id="rId14" Type="http://schemas.openxmlformats.org/officeDocument/2006/relationships/image" Target="../media/image2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1.emf"/><Relationship Id="rId18" Type="http://schemas.openxmlformats.org/officeDocument/2006/relationships/image" Target="../media/image24.emf"/><Relationship Id="rId3" Type="http://schemas.openxmlformats.org/officeDocument/2006/relationships/image" Target="../media/image10.emf"/><Relationship Id="rId7" Type="http://schemas.openxmlformats.org/officeDocument/2006/relationships/image" Target="../media/image16.emf"/><Relationship Id="rId12" Type="http://schemas.openxmlformats.org/officeDocument/2006/relationships/image" Target="../media/image35.emf"/><Relationship Id="rId17" Type="http://schemas.openxmlformats.org/officeDocument/2006/relationships/image" Target="../media/image17.emf"/><Relationship Id="rId2" Type="http://schemas.openxmlformats.org/officeDocument/2006/relationships/image" Target="../media/image34.emf"/><Relationship Id="rId16" Type="http://schemas.openxmlformats.org/officeDocument/2006/relationships/image" Target="../media/image15.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9.png"/><Relationship Id="rId5" Type="http://schemas.openxmlformats.org/officeDocument/2006/relationships/image" Target="../media/image13.emf"/><Relationship Id="rId15" Type="http://schemas.openxmlformats.org/officeDocument/2006/relationships/image" Target="../media/image14.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23.emf"/><Relationship Id="rId14" Type="http://schemas.openxmlformats.org/officeDocument/2006/relationships/image" Target="../media/image22.emf"/></Relationships>
</file>

<file path=ppt/slides/_rels/slide22.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8.emf"/><Relationship Id="rId18" Type="http://schemas.openxmlformats.org/officeDocument/2006/relationships/image" Target="../media/image37.emf"/><Relationship Id="rId3" Type="http://schemas.openxmlformats.org/officeDocument/2006/relationships/image" Target="../media/image13.emf"/><Relationship Id="rId21" Type="http://schemas.openxmlformats.org/officeDocument/2006/relationships/image" Target="../media/image24.emf"/><Relationship Id="rId7" Type="http://schemas.openxmlformats.org/officeDocument/2006/relationships/image" Target="../media/image34.emf"/><Relationship Id="rId12" Type="http://schemas.openxmlformats.org/officeDocument/2006/relationships/image" Target="../media/image23.emf"/><Relationship Id="rId17" Type="http://schemas.openxmlformats.org/officeDocument/2006/relationships/image" Target="../media/image22.emf"/><Relationship Id="rId2" Type="http://schemas.openxmlformats.org/officeDocument/2006/relationships/image" Target="../media/image36.emf"/><Relationship Id="rId16" Type="http://schemas.openxmlformats.org/officeDocument/2006/relationships/image" Target="../media/image21.emf"/><Relationship Id="rId20" Type="http://schemas.openxmlformats.org/officeDocument/2006/relationships/image" Target="../media/image17.emf"/><Relationship Id="rId1" Type="http://schemas.openxmlformats.org/officeDocument/2006/relationships/slideLayout" Target="../slideLayouts/slideLayout11.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35.emf"/><Relationship Id="rId10" Type="http://schemas.openxmlformats.org/officeDocument/2006/relationships/image" Target="../media/image16.emf"/><Relationship Id="rId19" Type="http://schemas.openxmlformats.org/officeDocument/2006/relationships/image" Target="../media/image38.emf"/><Relationship Id="rId4" Type="http://schemas.openxmlformats.org/officeDocument/2006/relationships/image" Target="../media/image11.emf"/><Relationship Id="rId9" Type="http://schemas.openxmlformats.org/officeDocument/2006/relationships/image" Target="../media/image12.emf"/><Relationship Id="rId14"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23.emf"/><Relationship Id="rId18" Type="http://schemas.openxmlformats.org/officeDocument/2006/relationships/image" Target="../media/image41.emf"/><Relationship Id="rId3" Type="http://schemas.openxmlformats.org/officeDocument/2006/relationships/image" Target="../media/image14.emf"/><Relationship Id="rId21" Type="http://schemas.openxmlformats.org/officeDocument/2006/relationships/image" Target="../media/image38.emf"/><Relationship Id="rId7" Type="http://schemas.openxmlformats.org/officeDocument/2006/relationships/image" Target="../media/image39.emf"/><Relationship Id="rId12" Type="http://schemas.openxmlformats.org/officeDocument/2006/relationships/image" Target="../media/image20.emf"/><Relationship Id="rId17" Type="http://schemas.openxmlformats.org/officeDocument/2006/relationships/image" Target="../media/image22.emf"/><Relationship Id="rId2" Type="http://schemas.openxmlformats.org/officeDocument/2006/relationships/image" Target="../media/image36.emf"/><Relationship Id="rId16" Type="http://schemas.openxmlformats.org/officeDocument/2006/relationships/image" Target="../media/image21.emf"/><Relationship Id="rId20" Type="http://schemas.openxmlformats.org/officeDocument/2006/relationships/image" Target="../media/image37.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5" Type="http://schemas.openxmlformats.org/officeDocument/2006/relationships/image" Target="../media/image19.png"/><Relationship Id="rId23" Type="http://schemas.openxmlformats.org/officeDocument/2006/relationships/image" Target="../media/image24.emf"/><Relationship Id="rId10" Type="http://schemas.openxmlformats.org/officeDocument/2006/relationships/image" Target="../media/image34.emf"/><Relationship Id="rId19" Type="http://schemas.openxmlformats.org/officeDocument/2006/relationships/image" Target="../media/image42.emf"/><Relationship Id="rId4" Type="http://schemas.openxmlformats.org/officeDocument/2006/relationships/image" Target="../media/image15.emf"/><Relationship Id="rId9" Type="http://schemas.openxmlformats.org/officeDocument/2006/relationships/image" Target="../media/image40.emf"/><Relationship Id="rId14" Type="http://schemas.openxmlformats.org/officeDocument/2006/relationships/image" Target="../media/image18.emf"/><Relationship Id="rId22" Type="http://schemas.openxmlformats.org/officeDocument/2006/relationships/image" Target="../media/image17.emf"/></Relationships>
</file>

<file path=ppt/slides/_rels/slide24.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8.emf"/><Relationship Id="rId18" Type="http://schemas.openxmlformats.org/officeDocument/2006/relationships/image" Target="../media/image42.emf"/><Relationship Id="rId3" Type="http://schemas.openxmlformats.org/officeDocument/2006/relationships/image" Target="../media/image36.emf"/><Relationship Id="rId21" Type="http://schemas.openxmlformats.org/officeDocument/2006/relationships/image" Target="../media/image24.emf"/><Relationship Id="rId7" Type="http://schemas.openxmlformats.org/officeDocument/2006/relationships/image" Target="../media/image15.emf"/><Relationship Id="rId12" Type="http://schemas.openxmlformats.org/officeDocument/2006/relationships/image" Target="../media/image23.emf"/><Relationship Id="rId17" Type="http://schemas.openxmlformats.org/officeDocument/2006/relationships/image" Target="../media/image41.emf"/><Relationship Id="rId2" Type="http://schemas.openxmlformats.org/officeDocument/2006/relationships/image" Target="../media/image10.emf"/><Relationship Id="rId16" Type="http://schemas.openxmlformats.org/officeDocument/2006/relationships/image" Target="../media/image22.emf"/><Relationship Id="rId20" Type="http://schemas.openxmlformats.org/officeDocument/2006/relationships/image" Target="../media/image17.emf"/><Relationship Id="rId1" Type="http://schemas.openxmlformats.org/officeDocument/2006/relationships/slideLayout" Target="../slideLayouts/slideLayout11.xml"/><Relationship Id="rId6" Type="http://schemas.openxmlformats.org/officeDocument/2006/relationships/image" Target="../media/image40.emf"/><Relationship Id="rId11" Type="http://schemas.openxmlformats.org/officeDocument/2006/relationships/image" Target="../media/image20.emf"/><Relationship Id="rId5" Type="http://schemas.openxmlformats.org/officeDocument/2006/relationships/image" Target="../media/image39.emf"/><Relationship Id="rId15" Type="http://schemas.openxmlformats.org/officeDocument/2006/relationships/image" Target="../media/image21.emf"/><Relationship Id="rId10" Type="http://schemas.openxmlformats.org/officeDocument/2006/relationships/image" Target="../media/image16.emf"/><Relationship Id="rId19" Type="http://schemas.openxmlformats.org/officeDocument/2006/relationships/image" Target="../media/image37.emf"/><Relationship Id="rId4" Type="http://schemas.openxmlformats.org/officeDocument/2006/relationships/image" Target="../media/image11.emf"/><Relationship Id="rId9" Type="http://schemas.openxmlformats.org/officeDocument/2006/relationships/image" Target="../media/image34.emf"/><Relationship Id="rId1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35.emf"/><Relationship Id="rId18" Type="http://schemas.openxmlformats.org/officeDocument/2006/relationships/image" Target="../media/image45.emf"/><Relationship Id="rId3" Type="http://schemas.openxmlformats.org/officeDocument/2006/relationships/image" Target="../media/image34.emf"/><Relationship Id="rId21" Type="http://schemas.openxmlformats.org/officeDocument/2006/relationships/image" Target="../media/image46.emf"/><Relationship Id="rId7" Type="http://schemas.openxmlformats.org/officeDocument/2006/relationships/image" Target="../media/image11.emf"/><Relationship Id="rId12" Type="http://schemas.openxmlformats.org/officeDocument/2006/relationships/image" Target="../media/image19.png"/><Relationship Id="rId17" Type="http://schemas.openxmlformats.org/officeDocument/2006/relationships/image" Target="../media/image44.emf"/><Relationship Id="rId2" Type="http://schemas.openxmlformats.org/officeDocument/2006/relationships/image" Target="../media/image43.emf"/><Relationship Id="rId16" Type="http://schemas.openxmlformats.org/officeDocument/2006/relationships/image" Target="../media/image17.emf"/><Relationship Id="rId20" Type="http://schemas.openxmlformats.org/officeDocument/2006/relationships/image" Target="../media/image15.emf"/><Relationship Id="rId1" Type="http://schemas.openxmlformats.org/officeDocument/2006/relationships/slideLayout" Target="../slideLayouts/slideLayout11.xml"/><Relationship Id="rId6" Type="http://schemas.openxmlformats.org/officeDocument/2006/relationships/image" Target="../media/image13.emf"/><Relationship Id="rId11" Type="http://schemas.openxmlformats.org/officeDocument/2006/relationships/image" Target="../media/image18.emf"/><Relationship Id="rId24" Type="http://schemas.openxmlformats.org/officeDocument/2006/relationships/image" Target="../media/image24.emf"/><Relationship Id="rId5" Type="http://schemas.openxmlformats.org/officeDocument/2006/relationships/image" Target="../media/image12.emf"/><Relationship Id="rId15" Type="http://schemas.openxmlformats.org/officeDocument/2006/relationships/image" Target="../media/image22.emf"/><Relationship Id="rId23" Type="http://schemas.openxmlformats.org/officeDocument/2006/relationships/image" Target="../media/image48.emf"/><Relationship Id="rId10" Type="http://schemas.openxmlformats.org/officeDocument/2006/relationships/image" Target="../media/image23.emf"/><Relationship Id="rId19" Type="http://schemas.openxmlformats.org/officeDocument/2006/relationships/image" Target="../media/image14.emf"/><Relationship Id="rId4" Type="http://schemas.openxmlformats.org/officeDocument/2006/relationships/image" Target="../media/image10.emf"/><Relationship Id="rId9" Type="http://schemas.openxmlformats.org/officeDocument/2006/relationships/image" Target="../media/image20.emf"/><Relationship Id="rId14" Type="http://schemas.openxmlformats.org/officeDocument/2006/relationships/image" Target="../media/image21.emf"/><Relationship Id="rId22" Type="http://schemas.openxmlformats.org/officeDocument/2006/relationships/image" Target="../media/image47.emf"/></Relationships>
</file>

<file path=ppt/slides/_rels/slide29.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image" Target="../media/image18.emf"/><Relationship Id="rId18" Type="http://schemas.openxmlformats.org/officeDocument/2006/relationships/image" Target="../media/image14.emf"/><Relationship Id="rId26" Type="http://schemas.openxmlformats.org/officeDocument/2006/relationships/image" Target="../media/image53.emf"/><Relationship Id="rId3" Type="http://schemas.openxmlformats.org/officeDocument/2006/relationships/image" Target="../media/image49.emf"/><Relationship Id="rId21" Type="http://schemas.openxmlformats.org/officeDocument/2006/relationships/image" Target="../media/image46.emf"/><Relationship Id="rId7" Type="http://schemas.openxmlformats.org/officeDocument/2006/relationships/image" Target="../media/image11.emf"/><Relationship Id="rId12" Type="http://schemas.openxmlformats.org/officeDocument/2006/relationships/image" Target="../media/image23.emf"/><Relationship Id="rId17" Type="http://schemas.openxmlformats.org/officeDocument/2006/relationships/image" Target="../media/image44.emf"/><Relationship Id="rId25" Type="http://schemas.openxmlformats.org/officeDocument/2006/relationships/image" Target="../media/image52.emf"/><Relationship Id="rId2" Type="http://schemas.openxmlformats.org/officeDocument/2006/relationships/image" Target="../media/image34.emf"/><Relationship Id="rId16" Type="http://schemas.openxmlformats.org/officeDocument/2006/relationships/image" Target="../media/image22.emf"/><Relationship Id="rId20" Type="http://schemas.openxmlformats.org/officeDocument/2006/relationships/image" Target="../media/image50.emf"/><Relationship Id="rId1" Type="http://schemas.openxmlformats.org/officeDocument/2006/relationships/slideLayout" Target="../slideLayouts/slideLayout11.xml"/><Relationship Id="rId6" Type="http://schemas.openxmlformats.org/officeDocument/2006/relationships/image" Target="../media/image20.emf"/><Relationship Id="rId11" Type="http://schemas.openxmlformats.org/officeDocument/2006/relationships/image" Target="../media/image16.emf"/><Relationship Id="rId24" Type="http://schemas.openxmlformats.org/officeDocument/2006/relationships/image" Target="../media/image51.emf"/><Relationship Id="rId5" Type="http://schemas.openxmlformats.org/officeDocument/2006/relationships/image" Target="../media/image17.emf"/><Relationship Id="rId15" Type="http://schemas.openxmlformats.org/officeDocument/2006/relationships/image" Target="../media/image21.emf"/><Relationship Id="rId23" Type="http://schemas.openxmlformats.org/officeDocument/2006/relationships/image" Target="../media/image48.emf"/><Relationship Id="rId10" Type="http://schemas.openxmlformats.org/officeDocument/2006/relationships/image" Target="../media/image12.emf"/><Relationship Id="rId19" Type="http://schemas.openxmlformats.org/officeDocument/2006/relationships/image" Target="../media/image15.emf"/><Relationship Id="rId4" Type="http://schemas.openxmlformats.org/officeDocument/2006/relationships/image" Target="../media/image43.emf"/><Relationship Id="rId9" Type="http://schemas.openxmlformats.org/officeDocument/2006/relationships/image" Target="../media/image10.emf"/><Relationship Id="rId14" Type="http://schemas.openxmlformats.org/officeDocument/2006/relationships/image" Target="../media/image19.png"/><Relationship Id="rId22" Type="http://schemas.openxmlformats.org/officeDocument/2006/relationships/image" Target="../media/image47.emf"/><Relationship Id="rId27"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9.emf"/><Relationship Id="rId4" Type="http://schemas.openxmlformats.org/officeDocument/2006/relationships/image" Target="../media/image8.emf"/></Relationships>
</file>

<file path=ppt/slides/_rels/slide4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emf"/><Relationship Id="rId7" Type="http://schemas.openxmlformats.org/officeDocument/2006/relationships/image" Target="../media/image63.png"/><Relationship Id="rId2" Type="http://schemas.openxmlformats.org/officeDocument/2006/relationships/image" Target="../media/image58.emf"/><Relationship Id="rId1" Type="http://schemas.openxmlformats.org/officeDocument/2006/relationships/slideLayout" Target="../slideLayouts/slideLayout15.xml"/><Relationship Id="rId6" Type="http://schemas.openxmlformats.org/officeDocument/2006/relationships/image" Target="../media/image62.png"/><Relationship Id="rId5" Type="http://schemas.openxmlformats.org/officeDocument/2006/relationships/image" Target="../media/image61.emf"/><Relationship Id="rId4" Type="http://schemas.openxmlformats.org/officeDocument/2006/relationships/image" Target="../media/image6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image" Target="../media/image71.emf"/><Relationship Id="rId7" Type="http://schemas.openxmlformats.org/officeDocument/2006/relationships/image" Target="../media/image57.emf"/><Relationship Id="rId2" Type="http://schemas.openxmlformats.org/officeDocument/2006/relationships/image" Target="../media/image70.emf"/><Relationship Id="rId1" Type="http://schemas.openxmlformats.org/officeDocument/2006/relationships/slideLayout" Target="../slideLayouts/slideLayout8.xml"/><Relationship Id="rId6" Type="http://schemas.openxmlformats.org/officeDocument/2006/relationships/image" Target="../media/image74.emf"/><Relationship Id="rId11" Type="http://schemas.openxmlformats.org/officeDocument/2006/relationships/image" Target="../media/image78.emf"/><Relationship Id="rId5" Type="http://schemas.openxmlformats.org/officeDocument/2006/relationships/image" Target="../media/image73.emf"/><Relationship Id="rId10" Type="http://schemas.openxmlformats.org/officeDocument/2006/relationships/image" Target="../media/image77.emf"/><Relationship Id="rId4" Type="http://schemas.openxmlformats.org/officeDocument/2006/relationships/image" Target="../media/image72.emf"/><Relationship Id="rId9" Type="http://schemas.openxmlformats.org/officeDocument/2006/relationships/image" Target="../media/image76.emf"/></Relationships>
</file>

<file path=ppt/slides/_rels/slide51.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79.emf"/><Relationship Id="rId7" Type="http://schemas.openxmlformats.org/officeDocument/2006/relationships/image" Target="../media/image83.emf"/><Relationship Id="rId2" Type="http://schemas.openxmlformats.org/officeDocument/2006/relationships/image" Target="../media/image61.emf"/><Relationship Id="rId1" Type="http://schemas.openxmlformats.org/officeDocument/2006/relationships/slideLayout" Target="../slideLayouts/slideLayout8.xml"/><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 Id="rId9" Type="http://schemas.openxmlformats.org/officeDocument/2006/relationships/image" Target="../media/image84.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58.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image" Target="../media/image10.emf"/><Relationship Id="rId16" Type="http://schemas.openxmlformats.org/officeDocument/2006/relationships/image" Target="../media/image24.emf"/><Relationship Id="rId1" Type="http://schemas.openxmlformats.org/officeDocument/2006/relationships/slideLayout" Target="../slideLayouts/slideLayout11.xml"/><Relationship Id="rId6" Type="http://schemas.openxmlformats.org/officeDocument/2006/relationships/image" Target="../media/image14.emf"/><Relationship Id="rId11" Type="http://schemas.openxmlformats.org/officeDocument/2006/relationships/image" Target="../media/image19.png"/><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s/_rels/slide6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9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Azure Websites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907621" cy="369332"/>
            </a:xfrm>
            <a:prstGeom prst="rect">
              <a:avLst/>
            </a:prstGeom>
            <a:noFill/>
          </p:spPr>
          <p:txBody>
            <a:bodyPr wrap="none" rtlCol="0">
              <a:spAutoFit/>
            </a:bodyPr>
            <a:lstStyle/>
            <a:p>
              <a:r>
                <a:rPr lang="en-US" dirty="0" err="1">
                  <a:solidFill>
                    <a:prstClr val="white"/>
                  </a:solidFill>
                </a:rPr>
                <a:t>GitHub</a:t>
              </a:r>
              <a:endParaRPr lang="en-US" dirty="0">
                <a:solidFill>
                  <a:prstClr val="white"/>
                </a:solidFill>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98102" cy="646331"/>
            </a:xfrm>
            <a:prstGeom prst="rect">
              <a:avLst/>
            </a:prstGeom>
            <a:noFill/>
          </p:spPr>
          <p:txBody>
            <a:bodyPr wrap="none" rtlCol="0">
              <a:spAutoFit/>
            </a:bodyPr>
            <a:lstStyle/>
            <a:p>
              <a:r>
                <a:rPr lang="en-US" dirty="0">
                  <a:solidFill>
                    <a:prstClr val="white"/>
                  </a:solidFill>
                </a:rPr>
                <a:t>Visual Studio</a:t>
              </a:r>
            </a:p>
            <a:p>
              <a:pPr algn="ctr"/>
              <a:r>
                <a:rPr lang="en-US" dirty="0">
                  <a:solidFill>
                    <a:prstClr val="white"/>
                  </a:solidFill>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78016" cy="369332"/>
            </a:xfrm>
            <a:prstGeom prst="rect">
              <a:avLst/>
            </a:prstGeom>
            <a:noFill/>
          </p:spPr>
          <p:txBody>
            <a:bodyPr wrap="none" rtlCol="0">
              <a:spAutoFit/>
            </a:bodyPr>
            <a:lstStyle/>
            <a:p>
              <a:r>
                <a:rPr lang="en-US" dirty="0" err="1">
                  <a:solidFill>
                    <a:prstClr val="white"/>
                  </a:solidFill>
                </a:rPr>
                <a:t>Git</a:t>
              </a:r>
              <a:endParaRPr lang="en-US" dirty="0">
                <a:solidFill>
                  <a:prstClr val="white"/>
                </a:solidFill>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132233" cy="369332"/>
            </a:xfrm>
            <a:prstGeom prst="rect">
              <a:avLst/>
            </a:prstGeom>
            <a:noFill/>
          </p:spPr>
          <p:txBody>
            <a:bodyPr wrap="none" rtlCol="0">
              <a:spAutoFit/>
            </a:bodyPr>
            <a:lstStyle/>
            <a:p>
              <a:r>
                <a:rPr lang="en-US" dirty="0" err="1">
                  <a:solidFill>
                    <a:prstClr val="white"/>
                  </a:solidFill>
                </a:rPr>
                <a:t>BitBucket</a:t>
              </a:r>
              <a:endParaRPr lang="en-US" dirty="0">
                <a:solidFill>
                  <a:prstClr val="white"/>
                </a:solidFill>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rPr>
                <a:t>CodePlex</a:t>
              </a:r>
              <a:endParaRPr lang="en-US" dirty="0">
                <a:solidFill>
                  <a:prstClr val="white"/>
                </a:solidFill>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65292" cy="369332"/>
            </a:xfrm>
            <a:prstGeom prst="rect">
              <a:avLst/>
            </a:prstGeom>
          </p:spPr>
          <p:txBody>
            <a:bodyPr wrap="none">
              <a:spAutoFit/>
            </a:bodyPr>
            <a:lstStyle/>
            <a:p>
              <a:r>
                <a:rPr lang="en-US" dirty="0" err="1">
                  <a:solidFill>
                    <a:prstClr val="white"/>
                  </a:solidFill>
                </a:rPr>
                <a:t>DropBox</a:t>
              </a:r>
              <a:endParaRPr lang="en-US" dirty="0">
                <a:solidFill>
                  <a:prstClr val="white"/>
                </a:solidFill>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rPr>
                <a:t>FTP</a:t>
              </a:r>
            </a:p>
          </p:txBody>
        </p:sp>
      </p:grpSp>
      <p:sp>
        <p:nvSpPr>
          <p:cNvPr id="37" name="TextBox 36"/>
          <p:cNvSpPr txBox="1"/>
          <p:nvPr/>
        </p:nvSpPr>
        <p:spPr>
          <a:xfrm>
            <a:off x="62565" y="4280414"/>
            <a:ext cx="12066871" cy="1107996"/>
          </a:xfrm>
          <a:prstGeom prst="rect">
            <a:avLst/>
          </a:prstGeom>
          <a:noFill/>
        </p:spPr>
        <p:txBody>
          <a:bodyPr wrap="square" rtlCol="0">
            <a:spAutoFit/>
          </a:bodyPr>
          <a:lstStyle/>
          <a:p>
            <a:pPr algn="ctr"/>
            <a:r>
              <a:rPr lang="en-US" sz="6600" dirty="0">
                <a:solidFill>
                  <a:prstClr val="white"/>
                </a:solidFill>
                <a:latin typeface="+mj-lt"/>
              </a:rPr>
              <a:t>C</a:t>
            </a:r>
            <a:r>
              <a:rPr lang="en-US" sz="6600" dirty="0" smtClean="0">
                <a:solidFill>
                  <a:prstClr val="white"/>
                </a:solidFill>
                <a:latin typeface="+mj-lt"/>
              </a:rPr>
              <a:t>hoose </a:t>
            </a:r>
            <a:r>
              <a:rPr lang="en-US" sz="6600" dirty="0">
                <a:solidFill>
                  <a:prstClr val="white"/>
                </a:solidFill>
                <a:latin typeface="+mj-lt"/>
              </a:rPr>
              <a:t>your own </a:t>
            </a:r>
            <a:r>
              <a:rPr lang="en-US" sz="6600" dirty="0" smtClean="0">
                <a:solidFill>
                  <a:prstClr val="white"/>
                </a:solidFill>
                <a:latin typeface="+mj-lt"/>
              </a:rPr>
              <a:t>adventure</a:t>
            </a:r>
            <a:r>
              <a:rPr lang="en-US" sz="6600" dirty="0">
                <a:solidFill>
                  <a:prstClr val="white"/>
                </a:solidFill>
                <a:latin typeface="+mj-lt"/>
              </a:rPr>
              <a:t>!</a:t>
            </a:r>
          </a:p>
        </p:txBody>
      </p:sp>
      <p:sp>
        <p:nvSpPr>
          <p:cNvPr id="38"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Source Control</a:t>
            </a:r>
          </a:p>
        </p:txBody>
      </p:sp>
    </p:spTree>
    <p:extLst>
      <p:ext uri="{BB962C8B-B14F-4D97-AF65-F5344CB8AC3E}">
        <p14:creationId xmlns:p14="http://schemas.microsoft.com/office/powerpoint/2010/main" val="2210986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pPr/>
              <a:t>11</a:t>
            </a:fld>
            <a:endParaRPr lang="en-US"/>
          </a:p>
        </p:txBody>
      </p:sp>
      <p:pic>
        <p:nvPicPr>
          <p:cNvPr id="3" name="Picture 2"/>
          <p:cNvPicPr>
            <a:picLocks noChangeAspect="1"/>
          </p:cNvPicPr>
          <p:nvPr/>
        </p:nvPicPr>
        <p:blipFill>
          <a:blip r:embed="rId2"/>
          <a:stretch>
            <a:fillRect/>
          </a:stretch>
        </p:blipFill>
        <p:spPr>
          <a:xfrm>
            <a:off x="582472" y="1015632"/>
            <a:ext cx="11027057" cy="5573621"/>
          </a:xfrm>
          <a:prstGeom prst="rect">
            <a:avLst/>
          </a:prstGeom>
        </p:spPr>
      </p:pic>
      <p:sp>
        <p:nvSpPr>
          <p:cNvPr id="5"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Deployments</a:t>
            </a:r>
            <a:endParaRPr lang="en-US" sz="2800" dirty="0">
              <a:solidFill>
                <a:prstClr val="white"/>
              </a:solidFill>
            </a:endParaRPr>
          </a:p>
        </p:txBody>
      </p:sp>
    </p:spTree>
    <p:extLst>
      <p:ext uri="{BB962C8B-B14F-4D97-AF65-F5344CB8AC3E}">
        <p14:creationId xmlns:p14="http://schemas.microsoft.com/office/powerpoint/2010/main" val="274037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Scale</a:t>
            </a:r>
            <a:endParaRPr lang="en-US" sz="8800" dirty="0"/>
          </a:p>
        </p:txBody>
      </p:sp>
    </p:spTree>
    <p:extLst>
      <p:ext uri="{BB962C8B-B14F-4D97-AF65-F5344CB8AC3E}">
        <p14:creationId xmlns:p14="http://schemas.microsoft.com/office/powerpoint/2010/main" val="1577521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7226" y="2514536"/>
            <a:ext cx="10797548" cy="532565"/>
            <a:chOff x="339034" y="1899061"/>
            <a:chExt cx="10797548"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smtClean="0">
                    <a:solidFill>
                      <a:schemeClr val="bg1"/>
                    </a:solidFill>
                  </a:rPr>
                  <a:t>6</a:t>
                </a:r>
                <a:endParaRPr lang="en-US" sz="2800" dirty="0">
                  <a:solidFill>
                    <a:schemeClr val="bg1"/>
                  </a:solidFill>
                </a:endParaRP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grpSp>
      <p:sp>
        <p:nvSpPr>
          <p:cNvPr id="13"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Manual Scaling</a:t>
            </a:r>
            <a:endParaRPr lang="en-US" sz="2800" dirty="0">
              <a:solidFill>
                <a:prstClr val="white"/>
              </a:solidFill>
            </a:endParaRPr>
          </a:p>
        </p:txBody>
      </p:sp>
    </p:spTree>
    <p:extLst>
      <p:ext uri="{BB962C8B-B14F-4D97-AF65-F5344CB8AC3E}">
        <p14:creationId xmlns:p14="http://schemas.microsoft.com/office/powerpoint/2010/main" val="3582745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1" name="Picture 40"/>
          <p:cNvPicPr>
            <a:picLocks noChangeAspect="1"/>
          </p:cNvPicPr>
          <p:nvPr/>
        </p:nvPicPr>
        <p:blipFill>
          <a:blip r:embed="rId16"/>
          <a:stretch>
            <a:fillRect/>
          </a:stretch>
        </p:blipFill>
        <p:spPr>
          <a:xfrm>
            <a:off x="4607525" y="3601907"/>
            <a:ext cx="2340000" cy="147375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36401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pic>
        <p:nvPicPr>
          <p:cNvPr id="54" name="Picture 53"/>
          <p:cNvPicPr>
            <a:picLocks noChangeAspect="1"/>
          </p:cNvPicPr>
          <p:nvPr/>
        </p:nvPicPr>
        <p:blipFill>
          <a:blip r:embed="rId16"/>
          <a:stretch>
            <a:fillRect/>
          </a:stretch>
        </p:blipFill>
        <p:spPr>
          <a:xfrm>
            <a:off x="4607525" y="3601907"/>
            <a:ext cx="2340000" cy="1473750"/>
          </a:xfrm>
          <a:prstGeom prst="rect">
            <a:avLst/>
          </a:prstGeom>
        </p:spPr>
      </p:pic>
      <p:sp>
        <p:nvSpPr>
          <p:cNvPr id="39" name="TextBox 38"/>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178349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pic>
        <p:nvPicPr>
          <p:cNvPr id="84" name="Picture 83"/>
          <p:cNvPicPr>
            <a:picLocks noChangeAspect="1"/>
          </p:cNvPicPr>
          <p:nvPr/>
        </p:nvPicPr>
        <p:blipFill>
          <a:blip r:embed="rId16"/>
          <a:stretch>
            <a:fillRect/>
          </a:stretch>
        </p:blipFill>
        <p:spPr>
          <a:xfrm>
            <a:off x="4607525" y="3601907"/>
            <a:ext cx="2340000" cy="147375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7"/>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Tree>
    <p:extLst>
      <p:ext uri="{BB962C8B-B14F-4D97-AF65-F5344CB8AC3E}">
        <p14:creationId xmlns:p14="http://schemas.microsoft.com/office/powerpoint/2010/main" val="75620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0" name="Rectangle 9"/>
              <p:cNvSpPr/>
              <p:nvPr/>
            </p:nvSpPr>
            <p:spPr bwMode="auto">
              <a:xfrm>
                <a:off x="3796684" y="2025776"/>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a:t>
              </a:r>
            </a:p>
          </p:txBody>
        </p:sp>
      </p:grpSp>
      <p:grpSp>
        <p:nvGrpSpPr>
          <p:cNvPr id="12" name="Group 11"/>
          <p:cNvGrpSpPr/>
          <p:nvPr/>
        </p:nvGrpSpPr>
        <p:grpSpPr>
          <a:xfrm>
            <a:off x="2999285" y="2979983"/>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80</a:t>
              </a: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1" name="TextBox 20"/>
          <p:cNvSpPr txBox="1"/>
          <p:nvPr/>
        </p:nvSpPr>
        <p:spPr>
          <a:xfrm>
            <a:off x="339034" y="6244548"/>
            <a:ext cx="11547328" cy="400110"/>
          </a:xfrm>
          <a:prstGeom prst="rect">
            <a:avLst/>
          </a:prstGeom>
          <a:noFill/>
        </p:spPr>
        <p:txBody>
          <a:bodyPr wrap="none" rtlCol="0">
            <a:spAutoFit/>
          </a:bodyPr>
          <a:lstStyle/>
          <a:p>
            <a:r>
              <a:rPr lang="en-US" sz="2000" dirty="0" smtClean="0">
                <a:solidFill>
                  <a:schemeClr val="bg1"/>
                </a:solidFill>
              </a:rPr>
              <a:t>CPU Percentage | Memory Percentage | Disk Queue Length | HTTP Queue Length | Data In | Data Out </a:t>
            </a:r>
            <a:endParaRPr lang="en-US" sz="2000" dirty="0">
              <a:solidFill>
                <a:schemeClr val="bg1"/>
              </a:solidFill>
            </a:endParaRPr>
          </a:p>
        </p:txBody>
      </p:sp>
      <p:sp>
        <p:nvSpPr>
          <p:cNvPr id="22" name="TextBox 21"/>
          <p:cNvSpPr txBox="1"/>
          <p:nvPr/>
        </p:nvSpPr>
        <p:spPr>
          <a:xfrm>
            <a:off x="9486771" y="2979983"/>
            <a:ext cx="1357616" cy="523220"/>
          </a:xfrm>
          <a:prstGeom prst="rect">
            <a:avLst/>
          </a:prstGeom>
          <a:noFill/>
        </p:spPr>
        <p:txBody>
          <a:bodyPr wrap="none" rtlCol="0">
            <a:spAutoFit/>
          </a:bodyPr>
          <a:lstStyle/>
          <a:p>
            <a:r>
              <a:rPr lang="en-US" sz="2800" dirty="0">
                <a:solidFill>
                  <a:schemeClr val="bg1"/>
                </a:solidFill>
              </a:rPr>
              <a:t>Percent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sp>
        <p:nvSpPr>
          <p:cNvPr id="24" name="TextBox 23"/>
          <p:cNvSpPr txBox="1"/>
          <p:nvPr/>
        </p:nvSpPr>
        <p:spPr>
          <a:xfrm>
            <a:off x="1485701" y="2935911"/>
            <a:ext cx="1410964" cy="523220"/>
          </a:xfrm>
          <a:prstGeom prst="rect">
            <a:avLst/>
          </a:prstGeom>
          <a:noFill/>
        </p:spPr>
        <p:txBody>
          <a:bodyPr wrap="none" rtlCol="0">
            <a:spAutoFit/>
          </a:bodyPr>
          <a:lstStyle/>
          <a:p>
            <a:r>
              <a:rPr lang="en-US" sz="2800" dirty="0" smtClean="0">
                <a:solidFill>
                  <a:schemeClr val="bg1"/>
                </a:solidFill>
              </a:rPr>
              <a:t>[Metric]</a:t>
            </a:r>
            <a:endParaRPr lang="en-US" sz="2800" dirty="0">
              <a:solidFill>
                <a:schemeClr val="bg1"/>
              </a:solidFill>
            </a:endParaRPr>
          </a:p>
        </p:txBody>
      </p:sp>
      <p:sp>
        <p:nvSpPr>
          <p:cNvPr id="25"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Auto-Scaling (Metric)</a:t>
            </a:r>
            <a:endParaRPr lang="en-US" sz="2800" dirty="0">
              <a:solidFill>
                <a:prstClr val="white"/>
              </a:solidFill>
            </a:endParaRPr>
          </a:p>
        </p:txBody>
      </p:sp>
    </p:spTree>
    <p:extLst>
      <p:ext uri="{BB962C8B-B14F-4D97-AF65-F5344CB8AC3E}">
        <p14:creationId xmlns:p14="http://schemas.microsoft.com/office/powerpoint/2010/main" val="3555751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Manual Scale</a:t>
            </a:r>
          </a:p>
          <a:p>
            <a:r>
              <a:rPr lang="en-US" sz="4400" dirty="0" smtClean="0">
                <a:latin typeface="+mj-lt"/>
              </a:rPr>
              <a:t>Auto Scale</a:t>
            </a:r>
            <a:endParaRPr lang="en-US" sz="4400" dirty="0">
              <a:latin typeface="+mj-lt"/>
            </a:endParaRPr>
          </a:p>
        </p:txBody>
      </p:sp>
    </p:spTree>
    <p:extLst>
      <p:ext uri="{BB962C8B-B14F-4D97-AF65-F5344CB8AC3E}">
        <p14:creationId xmlns:p14="http://schemas.microsoft.com/office/powerpoint/2010/main" val="248739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12192000" cy="6858000"/>
          </a:xfrm>
        </p:spPr>
        <p:txBody>
          <a:bodyPr anchor="ctr">
            <a:normAutofit/>
          </a:bodyPr>
          <a:lstStyle/>
          <a:p>
            <a:pPr marL="252000" indent="0">
              <a:spcBef>
                <a:spcPts val="1800"/>
              </a:spcBef>
              <a:buNone/>
            </a:pPr>
            <a:r>
              <a:rPr lang="en-US" sz="6000" dirty="0" smtClean="0">
                <a:latin typeface="+mj-lt"/>
              </a:rPr>
              <a:t>Only Scales the Web Tier</a:t>
            </a:r>
          </a:p>
          <a:p>
            <a:pPr marL="252000" indent="0">
              <a:spcBef>
                <a:spcPts val="1800"/>
              </a:spcBef>
              <a:buNone/>
            </a:pPr>
            <a:r>
              <a:rPr lang="en-US" sz="6000" dirty="0" smtClean="0">
                <a:latin typeface="+mj-lt"/>
              </a:rPr>
              <a:t>Scale Up/Down is not instantaneous </a:t>
            </a:r>
          </a:p>
        </p:txBody>
      </p:sp>
      <p:sp>
        <p:nvSpPr>
          <p:cNvPr id="4"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Auto-Scale Considerations</a:t>
            </a:r>
            <a:endParaRPr lang="en-US" sz="2800" dirty="0">
              <a:solidFill>
                <a:prstClr val="white"/>
              </a:solidFill>
            </a:endParaRPr>
          </a:p>
        </p:txBody>
      </p:sp>
    </p:spTree>
    <p:extLst>
      <p:ext uri="{BB962C8B-B14F-4D97-AF65-F5344CB8AC3E}">
        <p14:creationId xmlns:p14="http://schemas.microsoft.com/office/powerpoint/2010/main" val="1166939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135096"/>
            <a:ext cx="11034445" cy="1875651"/>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2155371"/>
            <a:ext cx="11187721" cy="4416879"/>
          </a:xfrm>
        </p:spPr>
        <p:txBody>
          <a:bodyPr numCol="2">
            <a:noAutofit/>
          </a:bodyPr>
          <a:lstStyle/>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creation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Language Support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Deployment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Source Control Integration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Scale</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Web Jobs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Slots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Traffic Manager</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Backup</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Hybrid Connections</a:t>
            </a:r>
          </a:p>
          <a:p>
            <a:pPr marL="571500" indent="-571500">
              <a:buFont typeface="Wingdings" panose="05000000000000000000" pitchFamily="2" charset="2"/>
              <a:buChar char="à"/>
            </a:pPr>
            <a:r>
              <a:rPr lang="en-US" sz="4000" dirty="0" err="1" smtClean="0">
                <a:solidFill>
                  <a:schemeClr val="bg1"/>
                </a:solidFill>
                <a:latin typeface="+mj-lt"/>
                <a:sym typeface="Wingdings" panose="05000000000000000000" pitchFamily="2" charset="2"/>
              </a:rPr>
              <a:t>Redis</a:t>
            </a:r>
            <a:r>
              <a:rPr lang="en-US" sz="4000" dirty="0" smtClean="0">
                <a:solidFill>
                  <a:schemeClr val="bg1"/>
                </a:solidFill>
                <a:latin typeface="+mj-lt"/>
                <a:sym typeface="Wingdings" panose="05000000000000000000" pitchFamily="2" charset="2"/>
              </a:rPr>
              <a:t> Cache</a:t>
            </a:r>
            <a:endParaRPr lang="en-US" sz="4000" dirty="0" smtClean="0">
              <a:solidFill>
                <a:schemeClr val="bg1"/>
              </a:solidFill>
              <a:latin typeface="+mj-lt"/>
            </a:endParaRPr>
          </a:p>
        </p:txBody>
      </p:sp>
    </p:spTree>
    <p:extLst>
      <p:ext uri="{BB962C8B-B14F-4D97-AF65-F5344CB8AC3E}">
        <p14:creationId xmlns:p14="http://schemas.microsoft.com/office/powerpoint/2010/main" val="146701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Deployment Slots</a:t>
            </a:r>
            <a:endParaRPr lang="en-US" sz="8800" dirty="0"/>
          </a:p>
        </p:txBody>
      </p:sp>
    </p:spTree>
    <p:extLst>
      <p:ext uri="{BB962C8B-B14F-4D97-AF65-F5344CB8AC3E}">
        <p14:creationId xmlns:p14="http://schemas.microsoft.com/office/powerpoint/2010/main" val="3485938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2"/>
          <a:stretch>
            <a:fillRect/>
          </a:stretch>
        </p:blipFill>
        <p:spPr>
          <a:xfrm>
            <a:off x="8087219" y="1636202"/>
            <a:ext cx="1507500" cy="978750"/>
          </a:xfrm>
          <a:prstGeom prst="rect">
            <a:avLst/>
          </a:prstGeom>
        </p:spPr>
      </p:pic>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5"/>
            <a:stretch>
              <a:fillRect/>
            </a:stretch>
          </p:blipFill>
          <p:spPr>
            <a:xfrm>
              <a:off x="3719625" y="-351356"/>
              <a:ext cx="2775838" cy="4134755"/>
            </a:xfrm>
            <a:prstGeom prst="rect">
              <a:avLst/>
            </a:prstGeom>
          </p:spPr>
        </p:pic>
        <p:pic>
          <p:nvPicPr>
            <p:cNvPr id="46" name="Picture 45"/>
            <p:cNvPicPr>
              <a:picLocks noChangeAspect="1"/>
            </p:cNvPicPr>
            <p:nvPr/>
          </p:nvPicPr>
          <p:blipFill>
            <a:blip r:embed="rId16"/>
            <a:stretch>
              <a:fillRect/>
            </a:stretch>
          </p:blipFill>
          <p:spPr>
            <a:xfrm>
              <a:off x="4484016" y="1290841"/>
              <a:ext cx="979669" cy="1295431"/>
            </a:xfrm>
            <a:prstGeom prst="rect">
              <a:avLst/>
            </a:prstGeom>
          </p:spPr>
        </p:pic>
      </p:grpSp>
      <p:pic>
        <p:nvPicPr>
          <p:cNvPr id="47" name="Picture 46"/>
          <p:cNvPicPr>
            <a:picLocks noChangeAspect="1"/>
          </p:cNvPicPr>
          <p:nvPr/>
        </p:nvPicPr>
        <p:blipFill>
          <a:blip r:embed="rId17"/>
          <a:stretch>
            <a:fillRect/>
          </a:stretch>
        </p:blipFill>
        <p:spPr>
          <a:xfrm>
            <a:off x="4607525" y="3601907"/>
            <a:ext cx="2340000" cy="147375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0"/>
            <a:stretch>
              <a:fillRect/>
            </a:stretch>
          </p:blipFill>
          <p:spPr>
            <a:xfrm>
              <a:off x="9827324" y="-40038"/>
              <a:ext cx="934789" cy="1104751"/>
            </a:xfrm>
            <a:prstGeom prst="rect">
              <a:avLst/>
            </a:prstGeom>
          </p:spPr>
        </p:pic>
        <p:pic>
          <p:nvPicPr>
            <p:cNvPr id="41" name="Picture 40"/>
            <p:cNvPicPr>
              <a:picLocks noChangeAspect="1"/>
            </p:cNvPicPr>
            <p:nvPr/>
          </p:nvPicPr>
          <p:blipFill>
            <a:blip r:embed="rId18"/>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6873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pic>
        <p:nvPicPr>
          <p:cNvPr id="18" name="Picture 17"/>
          <p:cNvPicPr>
            <a:picLocks noChangeAspect="1"/>
          </p:cNvPicPr>
          <p:nvPr/>
        </p:nvPicPr>
        <p:blipFill>
          <a:blip r:embed="rId3"/>
          <a:stretch>
            <a:fillRect/>
          </a:stretch>
        </p:blipFill>
        <p:spPr>
          <a:xfrm>
            <a:off x="3412002" y="1562735"/>
            <a:ext cx="6671087" cy="431054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grpSp>
        <p:nvGrpSpPr>
          <p:cNvPr id="48" name="Group 47"/>
          <p:cNvGrpSpPr/>
          <p:nvPr/>
        </p:nvGrpSpPr>
        <p:grpSpPr>
          <a:xfrm>
            <a:off x="5093246" y="606416"/>
            <a:ext cx="2775838" cy="4134755"/>
            <a:chOff x="3719625" y="-351356"/>
            <a:chExt cx="2775838" cy="4134755"/>
          </a:xfrm>
        </p:grpSpPr>
        <p:pic>
          <p:nvPicPr>
            <p:cNvPr id="49" name="Picture 48"/>
            <p:cNvPicPr>
              <a:picLocks noChangeAspect="1"/>
            </p:cNvPicPr>
            <p:nvPr/>
          </p:nvPicPr>
          <p:blipFill>
            <a:blip r:embed="rId5"/>
            <a:stretch>
              <a:fillRect/>
            </a:stretch>
          </p:blipFill>
          <p:spPr>
            <a:xfrm>
              <a:off x="3719625" y="-351356"/>
              <a:ext cx="2775838" cy="4134755"/>
            </a:xfrm>
            <a:prstGeom prst="rect">
              <a:avLst/>
            </a:prstGeom>
          </p:spPr>
        </p:pic>
        <p:pic>
          <p:nvPicPr>
            <p:cNvPr id="50" name="Picture 49"/>
            <p:cNvPicPr>
              <a:picLocks noChangeAspect="1"/>
            </p:cNvPicPr>
            <p:nvPr/>
          </p:nvPicPr>
          <p:blipFill>
            <a:blip r:embed="rId6"/>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7"/>
          <a:stretch>
            <a:fillRect/>
          </a:stretch>
        </p:blipFill>
        <p:spPr>
          <a:xfrm>
            <a:off x="2845363" y="4756882"/>
            <a:ext cx="2172796" cy="1400076"/>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5"/>
          <a:stretch>
            <a:fillRect/>
          </a:stretch>
        </p:blipFill>
        <p:spPr>
          <a:xfrm>
            <a:off x="8087219" y="1636202"/>
            <a:ext cx="1507500" cy="978750"/>
          </a:xfrm>
          <a:prstGeom prst="rect">
            <a:avLst/>
          </a:prstGeom>
        </p:spPr>
      </p:pic>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6" name="Picture 45"/>
          <p:cNvPicPr>
            <a:picLocks noChangeAspect="1"/>
          </p:cNvPicPr>
          <p:nvPr/>
        </p:nvPicPr>
        <p:blipFill>
          <a:blip r:embed="rId18"/>
          <a:stretch>
            <a:fillRect/>
          </a:stretch>
        </p:blipFill>
        <p:spPr>
          <a:xfrm>
            <a:off x="6815135" y="2378713"/>
            <a:ext cx="587762" cy="477557"/>
          </a:xfrm>
          <a:prstGeom prst="rect">
            <a:avLst/>
          </a:prstGeom>
        </p:spPr>
      </p:pic>
      <p:pic>
        <p:nvPicPr>
          <p:cNvPr id="47" name="Picture 46"/>
          <p:cNvPicPr>
            <a:picLocks noChangeAspect="1"/>
          </p:cNvPicPr>
          <p:nvPr/>
        </p:nvPicPr>
        <p:blipFill>
          <a:blip r:embed="rId19"/>
          <a:stretch>
            <a:fillRect/>
          </a:stretch>
        </p:blipFill>
        <p:spPr>
          <a:xfrm>
            <a:off x="6616842" y="1624832"/>
            <a:ext cx="2761520" cy="4105186"/>
          </a:xfrm>
          <a:prstGeom prst="rect">
            <a:avLst/>
          </a:prstGeom>
        </p:spPr>
      </p:pic>
      <p:pic>
        <p:nvPicPr>
          <p:cNvPr id="54" name="Picture 53"/>
          <p:cNvPicPr>
            <a:picLocks noChangeAspect="1"/>
          </p:cNvPicPr>
          <p:nvPr/>
        </p:nvPicPr>
        <p:blipFill>
          <a:blip r:embed="rId20"/>
          <a:stretch>
            <a:fillRect/>
          </a:stretch>
        </p:blipFill>
        <p:spPr>
          <a:xfrm>
            <a:off x="4607525" y="3601907"/>
            <a:ext cx="2340000" cy="1473750"/>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3"/>
            <a:stretch>
              <a:fillRect/>
            </a:stretch>
          </p:blipFill>
          <p:spPr>
            <a:xfrm>
              <a:off x="9827324" y="-40038"/>
              <a:ext cx="934789" cy="1104751"/>
            </a:xfrm>
            <a:prstGeom prst="rect">
              <a:avLst/>
            </a:prstGeom>
          </p:spPr>
        </p:pic>
        <p:pic>
          <p:nvPicPr>
            <p:cNvPr id="42" name="Picture 41"/>
            <p:cNvPicPr>
              <a:picLocks noChangeAspect="1"/>
            </p:cNvPicPr>
            <p:nvPr/>
          </p:nvPicPr>
          <p:blipFill>
            <a:blip r:embed="rId21"/>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418400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250"/>
                                  </p:stCondLst>
                                  <p:childTnLst>
                                    <p:animMotion origin="layout" path="M -4.16667E-7 -4.81481E-6 L -0.1125 -0.1375 " pathEditMode="relative" rAng="0" ptsTypes="AA">
                                      <p:cBhvr>
                                        <p:cTn id="13" dur="2000" fill="hold"/>
                                        <p:tgtEl>
                                          <p:spTgt spid="48"/>
                                        </p:tgtEl>
                                        <p:attrNameLst>
                                          <p:attrName>ppt_x</p:attrName>
                                          <p:attrName>ppt_y</p:attrName>
                                        </p:attrNameLst>
                                      </p:cBhvr>
                                      <p:rCtr x="-5625" y="-6875"/>
                                    </p:animMotion>
                                  </p:childTnLst>
                                </p:cTn>
                              </p:par>
                              <p:par>
                                <p:cTn id="14" presetID="47" presetClass="entr" presetSubtype="0" fill="hold" nodeType="withEffect">
                                  <p:stCondLst>
                                    <p:cond delay="175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grpSp>
        <p:nvGrpSpPr>
          <p:cNvPr id="56" name="Group 55"/>
          <p:cNvGrpSpPr/>
          <p:nvPr/>
        </p:nvGrpSpPr>
        <p:grpSpPr>
          <a:xfrm>
            <a:off x="3716444" y="-338179"/>
            <a:ext cx="2775838" cy="4134755"/>
            <a:chOff x="3719625" y="-351356"/>
            <a:chExt cx="2775838" cy="4134755"/>
          </a:xfrm>
        </p:grpSpPr>
        <p:pic>
          <p:nvPicPr>
            <p:cNvPr id="57" name="Picture 56"/>
            <p:cNvPicPr>
              <a:picLocks noChangeAspect="1"/>
            </p:cNvPicPr>
            <p:nvPr/>
          </p:nvPicPr>
          <p:blipFill>
            <a:blip r:embed="rId3"/>
            <a:stretch>
              <a:fillRect/>
            </a:stretch>
          </p:blipFill>
          <p:spPr>
            <a:xfrm>
              <a:off x="3719625" y="-351356"/>
              <a:ext cx="2775838" cy="4134755"/>
            </a:xfrm>
            <a:prstGeom prst="rect">
              <a:avLst/>
            </a:prstGeom>
          </p:spPr>
        </p:pic>
        <p:pic>
          <p:nvPicPr>
            <p:cNvPr id="58" name="Picture 57"/>
            <p:cNvPicPr>
              <a:picLocks noChangeAspect="1"/>
            </p:cNvPicPr>
            <p:nvPr/>
          </p:nvPicPr>
          <p:blipFill>
            <a:blip r:embed="rId4"/>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5"/>
          <a:stretch>
            <a:fillRect/>
          </a:stretch>
        </p:blipFill>
        <p:spPr>
          <a:xfrm>
            <a:off x="6609503" y="0"/>
            <a:ext cx="5582498" cy="3614057"/>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3" name="Picture 2"/>
          <p:cNvPicPr>
            <a:picLocks noChangeAspect="1"/>
          </p:cNvPicPr>
          <p:nvPr/>
        </p:nvPicPr>
        <p:blipFill>
          <a:blip r:embed="rId7"/>
          <a:stretch>
            <a:fillRect/>
          </a:stretch>
        </p:blipFill>
        <p:spPr>
          <a:xfrm>
            <a:off x="8087488" y="1636202"/>
            <a:ext cx="1506507" cy="978750"/>
          </a:xfrm>
          <a:prstGeom prst="rect">
            <a:avLst/>
          </a:prstGeom>
        </p:spPr>
      </p:pic>
      <p:pic>
        <p:nvPicPr>
          <p:cNvPr id="50" name="Picture 49"/>
          <p:cNvPicPr>
            <a:picLocks noChangeAspect="1"/>
          </p:cNvPicPr>
          <p:nvPr/>
        </p:nvPicPr>
        <p:blipFill>
          <a:blip r:embed="rId8"/>
          <a:stretch>
            <a:fillRect/>
          </a:stretch>
        </p:blipFill>
        <p:spPr>
          <a:xfrm>
            <a:off x="8087219" y="1636202"/>
            <a:ext cx="1507500"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9"/>
            <a:stretch>
              <a:fillRect/>
            </a:stretch>
          </p:blipFill>
          <p:spPr>
            <a:xfrm>
              <a:off x="6722970" y="1674257"/>
              <a:ext cx="2780259" cy="4133042"/>
            </a:xfrm>
            <a:prstGeom prst="rect">
              <a:avLst/>
            </a:prstGeom>
          </p:spPr>
        </p:pic>
        <p:pic>
          <p:nvPicPr>
            <p:cNvPr id="53" name="Picture 52"/>
            <p:cNvPicPr>
              <a:picLocks noChangeAspect="1"/>
            </p:cNvPicPr>
            <p:nvPr/>
          </p:nvPicPr>
          <p:blipFill>
            <a:blip r:embed="rId4"/>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pic>
        <p:nvPicPr>
          <p:cNvPr id="59" name="Picture 58"/>
          <p:cNvPicPr>
            <a:picLocks noChangeAspect="1"/>
          </p:cNvPicPr>
          <p:nvPr/>
        </p:nvPicPr>
        <p:blipFill>
          <a:blip r:embed="rId21"/>
          <a:stretch>
            <a:fillRect/>
          </a:stretch>
        </p:blipFill>
        <p:spPr>
          <a:xfrm>
            <a:off x="6616842" y="1624832"/>
            <a:ext cx="2761520" cy="4105186"/>
          </a:xfrm>
          <a:prstGeom prst="rect">
            <a:avLst/>
          </a:prstGeom>
        </p:spPr>
      </p:pic>
      <p:pic>
        <p:nvPicPr>
          <p:cNvPr id="60" name="Picture 59"/>
          <p:cNvPicPr>
            <a:picLocks noChangeAspect="1"/>
          </p:cNvPicPr>
          <p:nvPr/>
        </p:nvPicPr>
        <p:blipFill>
          <a:blip r:embed="rId22"/>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3"/>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90193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2" name="Picture 1"/>
          <p:cNvPicPr>
            <a:picLocks noChangeAspect="1"/>
          </p:cNvPicPr>
          <p:nvPr/>
        </p:nvPicPr>
        <p:blipFill>
          <a:blip r:embed="rId3"/>
          <a:stretch>
            <a:fillRect/>
          </a:stretch>
        </p:blipFill>
        <p:spPr>
          <a:xfrm>
            <a:off x="2009811" y="672071"/>
            <a:ext cx="9420190" cy="609029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pic>
        <p:nvPicPr>
          <p:cNvPr id="3" name="Picture 2"/>
          <p:cNvPicPr>
            <a:picLocks noChangeAspect="1"/>
          </p:cNvPicPr>
          <p:nvPr/>
        </p:nvPicPr>
        <p:blipFill>
          <a:blip r:embed="rId5"/>
          <a:stretch>
            <a:fillRect/>
          </a:stretch>
        </p:blipFill>
        <p:spPr>
          <a:xfrm>
            <a:off x="8087488" y="1636202"/>
            <a:ext cx="1506507"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6"/>
            <a:stretch>
              <a:fillRect/>
            </a:stretch>
          </p:blipFill>
          <p:spPr>
            <a:xfrm>
              <a:off x="6722970" y="1674257"/>
              <a:ext cx="2780259" cy="4133042"/>
            </a:xfrm>
            <a:prstGeom prst="rect">
              <a:avLst/>
            </a:prstGeom>
          </p:spPr>
        </p:pic>
        <p:pic>
          <p:nvPicPr>
            <p:cNvPr id="53" name="Picture 52"/>
            <p:cNvPicPr>
              <a:picLocks noChangeAspect="1"/>
            </p:cNvPicPr>
            <p:nvPr/>
          </p:nvPicPr>
          <p:blipFill>
            <a:blip r:embed="rId7"/>
            <a:stretch>
              <a:fillRect/>
            </a:stretch>
          </p:blipFill>
          <p:spPr>
            <a:xfrm>
              <a:off x="7470523" y="3260826"/>
              <a:ext cx="979669" cy="1295431"/>
            </a:xfrm>
            <a:prstGeom prst="rect">
              <a:avLst/>
            </a:prstGeom>
          </p:spPr>
        </p:pic>
      </p:grpSp>
      <p:grpSp>
        <p:nvGrpSpPr>
          <p:cNvPr id="55" name="Group 54"/>
          <p:cNvGrpSpPr/>
          <p:nvPr/>
        </p:nvGrpSpPr>
        <p:grpSpPr>
          <a:xfrm>
            <a:off x="3716444" y="-338179"/>
            <a:ext cx="2775838" cy="4134755"/>
            <a:chOff x="3719625" y="-351356"/>
            <a:chExt cx="2775838" cy="4134755"/>
          </a:xfrm>
        </p:grpSpPr>
        <p:pic>
          <p:nvPicPr>
            <p:cNvPr id="56" name="Picture 55"/>
            <p:cNvPicPr>
              <a:picLocks noChangeAspect="1"/>
            </p:cNvPicPr>
            <p:nvPr/>
          </p:nvPicPr>
          <p:blipFill>
            <a:blip r:embed="rId8"/>
            <a:stretch>
              <a:fillRect/>
            </a:stretch>
          </p:blipFill>
          <p:spPr>
            <a:xfrm>
              <a:off x="3719625" y="-351356"/>
              <a:ext cx="2775838" cy="4134755"/>
            </a:xfrm>
            <a:prstGeom prst="rect">
              <a:avLst/>
            </a:prstGeom>
          </p:spPr>
        </p:pic>
        <p:pic>
          <p:nvPicPr>
            <p:cNvPr id="57" name="Picture 56"/>
            <p:cNvPicPr>
              <a:picLocks noChangeAspect="1"/>
            </p:cNvPicPr>
            <p:nvPr/>
          </p:nvPicPr>
          <p:blipFill>
            <a:blip r:embed="rId7"/>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9"/>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49" name="Picture 48"/>
          <p:cNvPicPr>
            <a:picLocks noChangeAspect="1"/>
          </p:cNvPicPr>
          <p:nvPr/>
        </p:nvPicPr>
        <p:blipFill>
          <a:blip r:embed="rId17"/>
          <a:stretch>
            <a:fillRect/>
          </a:stretch>
        </p:blipFill>
        <p:spPr>
          <a:xfrm>
            <a:off x="8313888" y="266746"/>
            <a:ext cx="3327976" cy="2148255"/>
          </a:xfrm>
          <a:prstGeom prst="rect">
            <a:avLst/>
          </a:prstGeom>
        </p:spPr>
      </p:pic>
      <p:pic>
        <p:nvPicPr>
          <p:cNvPr id="45" name="Picture 44"/>
          <p:cNvPicPr>
            <a:picLocks noChangeAspect="1"/>
          </p:cNvPicPr>
          <p:nvPr/>
        </p:nvPicPr>
        <p:blipFill>
          <a:blip r:embed="rId18"/>
          <a:stretch>
            <a:fillRect/>
          </a:stretch>
        </p:blipFill>
        <p:spPr>
          <a:xfrm>
            <a:off x="3958553" y="483348"/>
            <a:ext cx="900012" cy="707152"/>
          </a:xfrm>
          <a:prstGeom prst="rect">
            <a:avLst/>
          </a:prstGeom>
        </p:spPr>
      </p:pic>
      <p:pic>
        <p:nvPicPr>
          <p:cNvPr id="46" name="Picture 45"/>
          <p:cNvPicPr>
            <a:picLocks noChangeAspect="1"/>
          </p:cNvPicPr>
          <p:nvPr/>
        </p:nvPicPr>
        <p:blipFill>
          <a:blip r:embed="rId19"/>
          <a:stretch>
            <a:fillRect/>
          </a:stretch>
        </p:blipFill>
        <p:spPr>
          <a:xfrm>
            <a:off x="6815135" y="2378713"/>
            <a:ext cx="587762" cy="477557"/>
          </a:xfrm>
          <a:prstGeom prst="rect">
            <a:avLst/>
          </a:prstGeom>
        </p:spPr>
      </p:pic>
      <p:pic>
        <p:nvPicPr>
          <p:cNvPr id="58" name="Picture 57"/>
          <p:cNvPicPr>
            <a:picLocks noChangeAspect="1"/>
          </p:cNvPicPr>
          <p:nvPr/>
        </p:nvPicPr>
        <p:blipFill>
          <a:blip r:embed="rId20"/>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21"/>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53759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800" dirty="0" smtClean="0"/>
              <a:t>Testing in Production</a:t>
            </a:r>
            <a:endParaRPr lang="en-US" sz="8800" dirty="0"/>
          </a:p>
        </p:txBody>
      </p:sp>
    </p:spTree>
    <p:extLst>
      <p:ext uri="{BB962C8B-B14F-4D97-AF65-F5344CB8AC3E}">
        <p14:creationId xmlns:p14="http://schemas.microsoft.com/office/powerpoint/2010/main" val="1470995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sv-SE" sz="4400" dirty="0" err="1" smtClean="0">
                <a:latin typeface="+mj-lt"/>
              </a:rPr>
              <a:t>Testing</a:t>
            </a:r>
            <a:r>
              <a:rPr lang="sv-SE" sz="4400" dirty="0" smtClean="0">
                <a:latin typeface="+mj-lt"/>
              </a:rPr>
              <a:t> in </a:t>
            </a:r>
            <a:r>
              <a:rPr lang="sv-SE" sz="4400" dirty="0" err="1" smtClean="0">
                <a:latin typeface="+mj-lt"/>
              </a:rPr>
              <a:t>production</a:t>
            </a:r>
            <a:endParaRPr lang="en-US" sz="4400" dirty="0">
              <a:latin typeface="+mj-lt"/>
            </a:endParaRPr>
          </a:p>
        </p:txBody>
      </p:sp>
    </p:spTree>
    <p:extLst>
      <p:ext uri="{BB962C8B-B14F-4D97-AF65-F5344CB8AC3E}">
        <p14:creationId xmlns:p14="http://schemas.microsoft.com/office/powerpoint/2010/main" val="116235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Web Jobs</a:t>
            </a:r>
            <a:endParaRPr lang="en-US" sz="8800" dirty="0"/>
          </a:p>
        </p:txBody>
      </p:sp>
    </p:spTree>
    <p:extLst>
      <p:ext uri="{BB962C8B-B14F-4D97-AF65-F5344CB8AC3E}">
        <p14:creationId xmlns:p14="http://schemas.microsoft.com/office/powerpoint/2010/main" val="3631169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7" name="Picture 46"/>
          <p:cNvPicPr>
            <a:picLocks noChangeAspect="1"/>
          </p:cNvPicPr>
          <p:nvPr/>
        </p:nvPicPr>
        <p:blipFill>
          <a:blip r:embed="rId16"/>
          <a:stretch>
            <a:fillRect/>
          </a:stretch>
        </p:blipFill>
        <p:spPr>
          <a:xfrm>
            <a:off x="4607525" y="3601907"/>
            <a:ext cx="2340000" cy="147375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pic>
        <p:nvPicPr>
          <p:cNvPr id="10" name="Picture 9"/>
          <p:cNvPicPr>
            <a:picLocks noChangeAspect="1"/>
          </p:cNvPicPr>
          <p:nvPr/>
        </p:nvPicPr>
        <p:blipFill>
          <a:blip r:embed="rId18"/>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9"/>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1"/>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2"/>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3"/>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4"/>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939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47" name="Picture 46"/>
          <p:cNvPicPr>
            <a:picLocks noChangeAspect="1"/>
          </p:cNvPicPr>
          <p:nvPr/>
        </p:nvPicPr>
        <p:blipFill>
          <a:blip r:embed="rId5"/>
          <a:stretch>
            <a:fillRect/>
          </a:stretch>
        </p:blipFill>
        <p:spPr>
          <a:xfrm>
            <a:off x="4607525" y="3601907"/>
            <a:ext cx="2340000" cy="1473750"/>
          </a:xfrm>
          <a:prstGeom prst="rect">
            <a:avLst/>
          </a:prstGeom>
        </p:spPr>
      </p:pic>
      <p:pic>
        <p:nvPicPr>
          <p:cNvPr id="21" name="Picture 20"/>
          <p:cNvPicPr>
            <a:picLocks noChangeAspect="1"/>
          </p:cNvPicPr>
          <p:nvPr/>
        </p:nvPicPr>
        <p:blipFill>
          <a:blip r:embed="rId6"/>
          <a:stretch>
            <a:fillRect/>
          </a:stretch>
        </p:blipFill>
        <p:spPr>
          <a:xfrm>
            <a:off x="1" y="3743009"/>
            <a:ext cx="4822369" cy="3124661"/>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0" name="Picture 9"/>
          <p:cNvPicPr>
            <a:picLocks noChangeAspect="1"/>
          </p:cNvPicPr>
          <p:nvPr/>
        </p:nvPicPr>
        <p:blipFill>
          <a:blip r:embed="rId8"/>
          <a:stretch>
            <a:fillRect/>
          </a:stretch>
        </p:blipFill>
        <p:spPr>
          <a:xfrm>
            <a:off x="6486668" y="1300403"/>
            <a:ext cx="3997065" cy="2580782"/>
          </a:xfrm>
          <a:prstGeom prst="rect">
            <a:avLst/>
          </a:prstGeom>
        </p:spPr>
      </p:pic>
      <p:pic>
        <p:nvPicPr>
          <p:cNvPr id="30" name="Picture 29"/>
          <p:cNvPicPr>
            <a:picLocks noChangeAspect="1"/>
          </p:cNvPicPr>
          <p:nvPr/>
        </p:nvPicPr>
        <p:blipFill>
          <a:blip r:embed="rId9"/>
          <a:stretch>
            <a:fillRect/>
          </a:stretch>
        </p:blipFill>
        <p:spPr>
          <a:xfrm>
            <a:off x="6609503" y="0"/>
            <a:ext cx="5582498" cy="3614057"/>
          </a:xfrm>
          <a:prstGeom prst="rect">
            <a:avLst/>
          </a:prstGeom>
        </p:spPr>
      </p:pic>
      <p:pic>
        <p:nvPicPr>
          <p:cNvPr id="38" name="Picture 37"/>
          <p:cNvPicPr>
            <a:picLocks noChangeAspect="1"/>
          </p:cNvPicPr>
          <p:nvPr/>
        </p:nvPicPr>
        <p:blipFill>
          <a:blip r:embed="rId10"/>
          <a:stretch>
            <a:fillRect/>
          </a:stretch>
        </p:blipFill>
        <p:spPr>
          <a:xfrm>
            <a:off x="8314314" y="267557"/>
            <a:ext cx="3327550" cy="2147980"/>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20"/>
          <a:stretch>
            <a:fillRect/>
          </a:stretch>
        </p:blipFill>
        <p:spPr>
          <a:xfrm>
            <a:off x="7757324" y="4677561"/>
            <a:ext cx="1275292" cy="805448"/>
          </a:xfrm>
          <a:prstGeom prst="rect">
            <a:avLst/>
          </a:prstGeom>
        </p:spPr>
      </p:pic>
      <p:pic>
        <p:nvPicPr>
          <p:cNvPr id="41" name="Picture 40"/>
          <p:cNvPicPr>
            <a:picLocks noChangeAspect="1"/>
          </p:cNvPicPr>
          <p:nvPr/>
        </p:nvPicPr>
        <p:blipFill>
          <a:blip r:embed="rId21"/>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2"/>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3"/>
          <a:stretch>
            <a:fillRect/>
          </a:stretch>
        </p:blipFill>
        <p:spPr>
          <a:xfrm>
            <a:off x="9490000" y="6190866"/>
            <a:ext cx="702179" cy="462975"/>
          </a:xfrm>
          <a:prstGeom prst="rect">
            <a:avLst/>
          </a:prstGeom>
        </p:spPr>
      </p:pic>
      <p:pic>
        <p:nvPicPr>
          <p:cNvPr id="7" name="Picture 6"/>
          <p:cNvPicPr>
            <a:picLocks noChangeAspect="1"/>
          </p:cNvPicPr>
          <p:nvPr/>
        </p:nvPicPr>
        <p:blipFill>
          <a:blip r:embed="rId24"/>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5"/>
          <a:stretch>
            <a:fillRect/>
          </a:stretch>
        </p:blipFill>
        <p:spPr>
          <a:xfrm>
            <a:off x="9068151" y="2971109"/>
            <a:ext cx="1415845" cy="912434"/>
          </a:xfrm>
          <a:prstGeom prst="rect">
            <a:avLst/>
          </a:prstGeom>
        </p:spPr>
      </p:pic>
      <p:pic>
        <p:nvPicPr>
          <p:cNvPr id="15" name="Picture 14"/>
          <p:cNvPicPr>
            <a:picLocks noChangeAspect="1"/>
          </p:cNvPicPr>
          <p:nvPr/>
        </p:nvPicPr>
        <p:blipFill>
          <a:blip r:embed="rId26"/>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3"/>
            <a:stretch>
              <a:fillRect/>
            </a:stretch>
          </p:blipFill>
          <p:spPr>
            <a:xfrm>
              <a:off x="9827324" y="-40038"/>
              <a:ext cx="934789" cy="1104751"/>
            </a:xfrm>
            <a:prstGeom prst="rect">
              <a:avLst/>
            </a:prstGeom>
          </p:spPr>
        </p:pic>
        <p:pic>
          <p:nvPicPr>
            <p:cNvPr id="53" name="Picture 52"/>
            <p:cNvPicPr>
              <a:picLocks noChangeAspect="1"/>
            </p:cNvPicPr>
            <p:nvPr/>
          </p:nvPicPr>
          <p:blipFill>
            <a:blip r:embed="rId2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37679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377" y="2875002"/>
            <a:ext cx="12057247" cy="1107996"/>
          </a:xfrm>
          <a:prstGeom prst="rect">
            <a:avLst/>
          </a:prstGeom>
          <a:noFill/>
        </p:spPr>
        <p:txBody>
          <a:bodyPr wrap="square" rtlCol="0">
            <a:spAutoFit/>
          </a:bodyPr>
          <a:lstStyle/>
          <a:p>
            <a:pPr algn="ctr"/>
            <a:r>
              <a:rPr lang="en-US" sz="6600" dirty="0">
                <a:solidFill>
                  <a:prstClr val="white"/>
                </a:solidFill>
                <a:latin typeface="+mj-lt"/>
              </a:rPr>
              <a:t>Fastest way to build for the cloud</a:t>
            </a:r>
          </a:p>
        </p:txBody>
      </p:sp>
    </p:spTree>
    <p:extLst>
      <p:ext uri="{BB962C8B-B14F-4D97-AF65-F5344CB8AC3E}">
        <p14:creationId xmlns:p14="http://schemas.microsoft.com/office/powerpoint/2010/main" val="360094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sv-SE" sz="4400" dirty="0" smtClean="0">
                <a:latin typeface="+mj-lt"/>
              </a:rPr>
              <a:t>WebJobs fundamentals</a:t>
            </a:r>
            <a:endParaRPr lang="en-US" sz="4400" dirty="0" smtClean="0">
              <a:latin typeface="+mj-lt"/>
            </a:endParaRPr>
          </a:p>
        </p:txBody>
      </p:sp>
    </p:spTree>
    <p:extLst>
      <p:ext uri="{BB962C8B-B14F-4D97-AF65-F5344CB8AC3E}">
        <p14:creationId xmlns:p14="http://schemas.microsoft.com/office/powerpoint/2010/main" val="175510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sv-SE" sz="4400" dirty="0" smtClean="0">
                <a:latin typeface="+mj-lt"/>
              </a:rPr>
              <a:t>WebJobs in real scenarios #1: </a:t>
            </a:r>
            <a:r>
              <a:rPr lang="sv-SE" sz="4400" dirty="0" err="1" smtClean="0">
                <a:latin typeface="+mj-lt"/>
              </a:rPr>
              <a:t>File</a:t>
            </a:r>
            <a:r>
              <a:rPr lang="sv-SE" sz="4400" dirty="0" smtClean="0">
                <a:latin typeface="+mj-lt"/>
              </a:rPr>
              <a:t> Copy</a:t>
            </a:r>
            <a:endParaRPr lang="en-US" sz="4400" dirty="0" smtClean="0">
              <a:latin typeface="+mj-lt"/>
            </a:endParaRPr>
          </a:p>
        </p:txBody>
      </p:sp>
    </p:spTree>
    <p:extLst>
      <p:ext uri="{BB962C8B-B14F-4D97-AF65-F5344CB8AC3E}">
        <p14:creationId xmlns:p14="http://schemas.microsoft.com/office/powerpoint/2010/main" val="42184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sv-SE" sz="4400" dirty="0" smtClean="0">
                <a:latin typeface="+mj-lt"/>
              </a:rPr>
              <a:t>WebJobs in real scenarios #2: Faster ASP.NET</a:t>
            </a:r>
            <a:endParaRPr lang="en-US" sz="4400" dirty="0" smtClean="0">
              <a:latin typeface="+mj-lt"/>
            </a:endParaRPr>
          </a:p>
        </p:txBody>
      </p:sp>
    </p:spTree>
    <p:extLst>
      <p:ext uri="{BB962C8B-B14F-4D97-AF65-F5344CB8AC3E}">
        <p14:creationId xmlns:p14="http://schemas.microsoft.com/office/powerpoint/2010/main" val="398452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Traffic Manager</a:t>
            </a:r>
            <a:endParaRPr lang="en-US" sz="8800" dirty="0"/>
          </a:p>
        </p:txBody>
      </p:sp>
    </p:spTree>
    <p:extLst>
      <p:ext uri="{BB962C8B-B14F-4D97-AF65-F5344CB8AC3E}">
        <p14:creationId xmlns:p14="http://schemas.microsoft.com/office/powerpoint/2010/main" val="14647903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a:ea typeface="メイリオ" pitchFamily="50" charset="-128"/>
                <a:cs typeface="Segoe UI Light" panose="020B0502040204020203" pitchFamily="34" charset="0"/>
              </a:rPr>
              <a:t>Azure</a:t>
            </a:r>
            <a:endParaRPr lang="en-US" altLang="ja-JP" sz="4799" dirty="0">
              <a:ea typeface="メイリオ" pitchFamily="50" charset="-128"/>
              <a:cs typeface="Segoe UI Light" panose="020B0502040204020203" pitchFamily="34" charset="0"/>
            </a:endParaRPr>
          </a:p>
          <a:p>
            <a:pPr>
              <a:lnSpc>
                <a:spcPct val="100000"/>
              </a:lnSpc>
            </a:pPr>
            <a:r>
              <a:rPr lang="en-US" altLang="ja-JP" sz="4799">
                <a:ea typeface="メイリオ" pitchFamily="50" charset="-128"/>
                <a:cs typeface="Segoe UI Light" panose="020B0502040204020203" pitchFamily="34" charset="0"/>
              </a:rPr>
              <a:t>Websites </a:t>
            </a:r>
            <a:r>
              <a:rPr lang="en-US" altLang="ja-JP" sz="4799" dirty="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chemeClr val="bg1">
              <a:lumMod val="75000"/>
              <a:alpha val="80000"/>
            </a:scheme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chemeClr val="bg1">
              <a:lumMod val="75000"/>
              <a:alpha val="80000"/>
            </a:scheme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a:solidFill>
                  <a:srgbClr val="92D050"/>
                </a:solidFill>
              </a:rPr>
              <a:t>14 </a:t>
            </a:r>
            <a:r>
              <a:rPr lang="en-US" sz="3600" smtClean="0">
                <a:solidFill>
                  <a:srgbClr val="92D050"/>
                </a:solidFill>
              </a:rPr>
              <a:t>regions </a:t>
            </a:r>
            <a:r>
              <a:rPr lang="en-US" sz="3600" dirty="0">
                <a:solidFill>
                  <a:srgbClr val="92D050"/>
                </a:solidFill>
              </a:rPr>
              <a:t>worldwide in 2014</a:t>
            </a: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solidFill>
                  <a:schemeClr val="bg1"/>
                </a:solidFill>
              </a:rPr>
              <a:t>Intelligent customer routing with Traffic Manager</a:t>
            </a:r>
            <a:endParaRPr lang="en-US" sz="3200" dirty="0">
              <a:solidFill>
                <a:schemeClr val="bg1"/>
              </a:solidFill>
            </a:endParaRPr>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latin typeface="+mn-lt"/>
              </a:rPr>
              <a:t>www.yourapp.com</a:t>
            </a:r>
            <a:endParaRPr lang="en-US" sz="2800" dirty="0">
              <a:latin typeface="+mn-lt"/>
            </a:endParaRPr>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37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46"/>
                                        </p:tgtEl>
                                        <p:attrNameLst>
                                          <p:attrName>style.visibility</p:attrName>
                                        </p:attrNameLst>
                                      </p:cBhvr>
                                      <p:to>
                                        <p:strVal val="visible"/>
                                      </p:to>
                                    </p:set>
                                    <p:animEffect transition="in" filter="fade">
                                      <p:cBhvr>
                                        <p:cTn id="11" dur="250"/>
                                        <p:tgtEl>
                                          <p:spTgt spid="1246"/>
                                        </p:tgtEl>
                                      </p:cBhvr>
                                    </p:animEffect>
                                  </p:childTnLst>
                                </p:cTn>
                              </p:par>
                            </p:childTnLst>
                          </p:cTn>
                        </p:par>
                        <p:par>
                          <p:cTn id="12" fill="hold">
                            <p:stCondLst>
                              <p:cond delay="750"/>
                            </p:stCondLst>
                            <p:childTnLst>
                              <p:par>
                                <p:cTn id="13" presetID="10" presetClass="entr" presetSubtype="0" fill="hold" nodeType="afterEffect">
                                  <p:stCondLst>
                                    <p:cond delay="0"/>
                                  </p:stCondLst>
                                  <p:childTnLst>
                                    <p:set>
                                      <p:cBhvr>
                                        <p:cTn id="14" dur="1" fill="hold">
                                          <p:stCondLst>
                                            <p:cond delay="0"/>
                                          </p:stCondLst>
                                        </p:cTn>
                                        <p:tgtEl>
                                          <p:spTgt spid="1247"/>
                                        </p:tgtEl>
                                        <p:attrNameLst>
                                          <p:attrName>style.visibility</p:attrName>
                                        </p:attrNameLst>
                                      </p:cBhvr>
                                      <p:to>
                                        <p:strVal val="visible"/>
                                      </p:to>
                                    </p:set>
                                    <p:animEffect transition="in" filter="fade">
                                      <p:cBhvr>
                                        <p:cTn id="15" dur="250"/>
                                        <p:tgtEl>
                                          <p:spTgt spid="1247"/>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48"/>
                                        </p:tgtEl>
                                        <p:attrNameLst>
                                          <p:attrName>style.visibility</p:attrName>
                                        </p:attrNameLst>
                                      </p:cBhvr>
                                      <p:to>
                                        <p:strVal val="visible"/>
                                      </p:to>
                                    </p:set>
                                    <p:animEffect transition="in" filter="fade">
                                      <p:cBhvr>
                                        <p:cTn id="19" dur="250"/>
                                        <p:tgtEl>
                                          <p:spTgt spid="1248"/>
                                        </p:tgtEl>
                                      </p:cBhvr>
                                    </p:animEffect>
                                  </p:childTnLst>
                                </p:cTn>
                              </p:par>
                            </p:childTnLst>
                          </p:cTn>
                        </p:par>
                        <p:par>
                          <p:cTn id="20" fill="hold">
                            <p:stCondLst>
                              <p:cond delay="1250"/>
                            </p:stCondLst>
                            <p:childTnLst>
                              <p:par>
                                <p:cTn id="21" presetID="10" presetClass="entr" presetSubtype="0" fill="hold" grpId="0" nodeType="afterEffect">
                                  <p:stCondLst>
                                    <p:cond delay="250"/>
                                  </p:stCondLst>
                                  <p:childTnLst>
                                    <p:set>
                                      <p:cBhvr>
                                        <p:cTn id="22" dur="1" fill="hold">
                                          <p:stCondLst>
                                            <p:cond delay="0"/>
                                          </p:stCondLst>
                                        </p:cTn>
                                        <p:tgtEl>
                                          <p:spTgt spid="1228"/>
                                        </p:tgtEl>
                                        <p:attrNameLst>
                                          <p:attrName>style.visibility</p:attrName>
                                        </p:attrNameLst>
                                      </p:cBhvr>
                                      <p:to>
                                        <p:strVal val="visible"/>
                                      </p:to>
                                    </p:set>
                                    <p:animEffect transition="in" filter="fade">
                                      <p:cBhvr>
                                        <p:cTn id="23" dur="500"/>
                                        <p:tgtEl>
                                          <p:spTgt spid="12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50"/>
                                        </p:tgtEl>
                                        <p:attrNameLst>
                                          <p:attrName>style.visibility</p:attrName>
                                        </p:attrNameLst>
                                      </p:cBhvr>
                                      <p:to>
                                        <p:strVal val="visible"/>
                                      </p:to>
                                    </p:set>
                                    <p:animEffect transition="in" filter="fade">
                                      <p:cBhvr>
                                        <p:cTn id="28" dur="500"/>
                                        <p:tgtEl>
                                          <p:spTgt spid="125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256"/>
                                        </p:tgtEl>
                                        <p:attrNameLst>
                                          <p:attrName>style.visibility</p:attrName>
                                        </p:attrNameLst>
                                      </p:cBhvr>
                                      <p:to>
                                        <p:strVal val="visible"/>
                                      </p:to>
                                    </p:set>
                                    <p:animEffect transition="in" filter="fade">
                                      <p:cBhvr>
                                        <p:cTn id="32" dur="500"/>
                                        <p:tgtEl>
                                          <p:spTgt spid="1256"/>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254"/>
                                        </p:tgtEl>
                                        <p:attrNameLst>
                                          <p:attrName>style.visibility</p:attrName>
                                        </p:attrNameLst>
                                      </p:cBhvr>
                                      <p:to>
                                        <p:strVal val="visible"/>
                                      </p:to>
                                    </p:set>
                                    <p:animEffect transition="in" filter="fade">
                                      <p:cBhvr>
                                        <p:cTn id="36" dur="500"/>
                                        <p:tgtEl>
                                          <p:spTgt spid="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t>Intelligent customer routing with Traffic Manager</a:t>
            </a:r>
            <a:endParaRPr lang="en-US" sz="3200" dirty="0"/>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t>www.yourapp.com</a:t>
            </a:r>
            <a:endParaRPr lang="en-US" sz="2800" dirty="0"/>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7436504" y="1193607"/>
            <a:ext cx="1551182" cy="1429394"/>
          </a:xfrm>
          <a:prstGeom prst="rect">
            <a:avLst/>
          </a:prstGeom>
        </p:spPr>
      </p:pic>
    </p:spTree>
    <p:extLst>
      <p:ext uri="{BB962C8B-B14F-4D97-AF65-F5344CB8AC3E}">
        <p14:creationId xmlns:p14="http://schemas.microsoft.com/office/powerpoint/2010/main" val="121981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xit" presetSubtype="1" fill="hold" nodeType="afterEffect">
                                  <p:stCondLst>
                                    <p:cond delay="0"/>
                                  </p:stCondLst>
                                  <p:childTnLst>
                                    <p:animEffect transition="out" filter="wipe(up)">
                                      <p:cBhvr>
                                        <p:cTn id="10" dur="500"/>
                                        <p:tgtEl>
                                          <p:spTgt spid="1256"/>
                                        </p:tgtEl>
                                      </p:cBhvr>
                                    </p:animEffect>
                                    <p:set>
                                      <p:cBhvr>
                                        <p:cTn id="11" dur="1" fill="hold">
                                          <p:stCondLst>
                                            <p:cond delay="499"/>
                                          </p:stCondLst>
                                        </p:cTn>
                                        <p:tgtEl>
                                          <p:spTgt spid="12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Backup</a:t>
            </a:r>
            <a:endParaRPr lang="en-US" sz="8800" dirty="0"/>
          </a:p>
        </p:txBody>
      </p:sp>
    </p:spTree>
    <p:extLst>
      <p:ext uri="{BB962C8B-B14F-4D97-AF65-F5344CB8AC3E}">
        <p14:creationId xmlns:p14="http://schemas.microsoft.com/office/powerpoint/2010/main" val="2196789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Backups</a:t>
            </a:r>
            <a:endParaRPr lang="en-US" sz="3600" dirty="0">
              <a:solidFill>
                <a:prstClr val="white"/>
              </a:solidFill>
            </a:endParaRPr>
          </a:p>
        </p:txBody>
      </p:sp>
      <p:pic>
        <p:nvPicPr>
          <p:cNvPr id="6" name="Picture 8"/>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408595" y="2634943"/>
            <a:ext cx="1880423" cy="158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964445" y="2634099"/>
            <a:ext cx="1818960" cy="158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4080574" y="3762236"/>
            <a:ext cx="4092315" cy="461665"/>
          </a:xfrm>
          <a:prstGeom prst="rect">
            <a:avLst/>
          </a:prstGeom>
          <a:noFill/>
        </p:spPr>
        <p:txBody>
          <a:bodyPr wrap="square" rtlCol="0">
            <a:spAutoFit/>
          </a:bodyPr>
          <a:lstStyle/>
          <a:p>
            <a:pPr algn="ctr"/>
            <a:r>
              <a:rPr lang="en-US" sz="2400" dirty="0" smtClean="0">
                <a:solidFill>
                  <a:schemeClr val="bg1"/>
                </a:solidFill>
              </a:rPr>
              <a:t>Websites Settings Manifest</a:t>
            </a:r>
            <a:endParaRPr lang="en-US" sz="2400" dirty="0">
              <a:solidFill>
                <a:schemeClr val="bg1"/>
              </a:solidFill>
            </a:endParaRPr>
          </a:p>
        </p:txBody>
      </p:sp>
      <p:cxnSp>
        <p:nvCxnSpPr>
          <p:cNvPr id="8" name="Straight Arrow Connector 7"/>
          <p:cNvCxnSpPr/>
          <p:nvPr/>
        </p:nvCxnSpPr>
        <p:spPr>
          <a:xfrm>
            <a:off x="3552996" y="3429422"/>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87514" y="3776804"/>
            <a:ext cx="3597640" cy="461665"/>
          </a:xfrm>
          <a:prstGeom prst="rect">
            <a:avLst/>
          </a:prstGeom>
          <a:noFill/>
        </p:spPr>
        <p:txBody>
          <a:bodyPr wrap="square" rtlCol="0">
            <a:spAutoFit/>
          </a:bodyPr>
          <a:lstStyle/>
          <a:p>
            <a:pPr algn="ctr"/>
            <a:r>
              <a:rPr lang="en-US" sz="2400" dirty="0" smtClean="0">
                <a:solidFill>
                  <a:schemeClr val="bg1"/>
                </a:solidFill>
              </a:rPr>
              <a:t>Database (Optional)</a:t>
            </a:r>
            <a:endParaRPr lang="en-US" sz="2400" dirty="0">
              <a:solidFill>
                <a:schemeClr val="bg1"/>
              </a:solidFill>
            </a:endParaRPr>
          </a:p>
        </p:txBody>
      </p:sp>
      <p:cxnSp>
        <p:nvCxnSpPr>
          <p:cNvPr id="14" name="Straight Arrow Connector 13"/>
          <p:cNvCxnSpPr/>
          <p:nvPr/>
        </p:nvCxnSpPr>
        <p:spPr>
          <a:xfrm>
            <a:off x="3552996" y="3458980"/>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80574" y="3761814"/>
            <a:ext cx="4092315" cy="461665"/>
          </a:xfrm>
          <a:prstGeom prst="rect">
            <a:avLst/>
          </a:prstGeom>
          <a:noFill/>
        </p:spPr>
        <p:txBody>
          <a:bodyPr wrap="square" rtlCol="0">
            <a:spAutoFit/>
          </a:bodyPr>
          <a:lstStyle/>
          <a:p>
            <a:pPr algn="ctr"/>
            <a:r>
              <a:rPr lang="en-US" sz="2400" dirty="0" smtClean="0">
                <a:solidFill>
                  <a:schemeClr val="bg1"/>
                </a:solidFill>
              </a:rPr>
              <a:t>Websites Files</a:t>
            </a:r>
            <a:endParaRPr lang="en-US" sz="2400" dirty="0">
              <a:solidFill>
                <a:schemeClr val="bg1"/>
              </a:solidFill>
            </a:endParaRPr>
          </a:p>
        </p:txBody>
      </p:sp>
      <p:cxnSp>
        <p:nvCxnSpPr>
          <p:cNvPr id="15" name="Straight Arrow Connector 14"/>
          <p:cNvCxnSpPr/>
          <p:nvPr/>
        </p:nvCxnSpPr>
        <p:spPr>
          <a:xfrm>
            <a:off x="3552996" y="3429000"/>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 0 L 0 0.25 E" pathEditMode="relative" ptsTypes="">
                                      <p:cBhvr>
                                        <p:cTn id="16" dur="2000" fill="hold"/>
                                        <p:tgtEl>
                                          <p:spTgt spid="14"/>
                                        </p:tgtEl>
                                        <p:attrNameLst>
                                          <p:attrName>ppt_x</p:attrName>
                                          <p:attrName>ppt_y</p:attrName>
                                        </p:attrNameLst>
                                      </p:cBhvr>
                                    </p:animMotion>
                                  </p:childTnLst>
                                </p:cTn>
                              </p:par>
                              <p:par>
                                <p:cTn id="17" presetID="42" presetClass="path" presetSubtype="0" accel="50000" decel="50000" fill="hold" grpId="1" nodeType="withEffect">
                                  <p:stCondLst>
                                    <p:cond delay="0"/>
                                  </p:stCondLst>
                                  <p:childTnLst>
                                    <p:animMotion origin="layout" path="M 0 0 L 0 0.25 E" pathEditMode="relative" ptsTypes="">
                                      <p:cBhvr>
                                        <p:cTn id="18" dur="2000" fill="hold"/>
                                        <p:tgtEl>
                                          <p:spTgt spid="12"/>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nodeType="clickEffect">
                                  <p:stCondLst>
                                    <p:cond delay="0"/>
                                  </p:stCondLst>
                                  <p:childTnLst>
                                    <p:animMotion origin="layout" path="M 0 0 L 0 -0.25 E" pathEditMode="relative" ptsTypes="">
                                      <p:cBhvr>
                                        <p:cTn id="32" dur="2000" fill="hold"/>
                                        <p:tgtEl>
                                          <p:spTgt spid="15"/>
                                        </p:tgtEl>
                                        <p:attrNameLst>
                                          <p:attrName>ppt_x</p:attrName>
                                          <p:attrName>ppt_y</p:attrName>
                                        </p:attrNameLst>
                                      </p:cBhvr>
                                    </p:animMotion>
                                  </p:childTnLst>
                                </p:cTn>
                              </p:par>
                              <p:par>
                                <p:cTn id="33" presetID="64" presetClass="path" presetSubtype="0" accel="50000" decel="50000" fill="hold" grpId="1" nodeType="withEffect">
                                  <p:stCondLst>
                                    <p:cond delay="0"/>
                                  </p:stCondLst>
                                  <p:childTnLst>
                                    <p:animMotion origin="layout" path="M 0 0 L 0 -0.25 E" pathEditMode="relative" ptsTypes="">
                                      <p:cBhvr>
                                        <p:cTn id="34" dur="2000" fill="hold"/>
                                        <p:tgtEl>
                                          <p:spTgt spid="16"/>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6" grpId="0"/>
      <p:bldP spid="16"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Hybrid Connections</a:t>
            </a:r>
            <a:endParaRPr lang="en-US" sz="8800" dirty="0"/>
          </a:p>
        </p:txBody>
      </p:sp>
    </p:spTree>
    <p:extLst>
      <p:ext uri="{BB962C8B-B14F-4D97-AF65-F5344CB8AC3E}">
        <p14:creationId xmlns:p14="http://schemas.microsoft.com/office/powerpoint/2010/main" val="313258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1"/>
            <a:ext cx="1219200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lgn="ctr"/>
            <a:r>
              <a:rPr lang="en-US" sz="2800" dirty="0" smtClean="0">
                <a:solidFill>
                  <a:prstClr val="white"/>
                </a:solidFill>
              </a:rPr>
              <a:t>The three ways to host your applications </a:t>
            </a:r>
            <a:r>
              <a:rPr lang="en-US" sz="2800" dirty="0" smtClean="0">
                <a:solidFill>
                  <a:prstClr val="white"/>
                </a:solidFill>
              </a:rPr>
              <a:t>on the Microsoft Azure Platform</a:t>
            </a:r>
            <a:endParaRPr lang="en-US" sz="2800" dirty="0">
              <a:solidFill>
                <a:prstClr val="white"/>
              </a:solidFill>
            </a:endParaRPr>
          </a:p>
        </p:txBody>
      </p:sp>
      <p:grpSp>
        <p:nvGrpSpPr>
          <p:cNvPr id="12" name="Group 11"/>
          <p:cNvGrpSpPr/>
          <p:nvPr/>
        </p:nvGrpSpPr>
        <p:grpSpPr>
          <a:xfrm>
            <a:off x="851078" y="1928081"/>
            <a:ext cx="10489845" cy="3777845"/>
            <a:chOff x="242716" y="1928081"/>
            <a:chExt cx="10489845" cy="3777845"/>
          </a:xfrm>
        </p:grpSpPr>
        <p:sp>
          <p:nvSpPr>
            <p:cNvPr id="3" name="Left Brace 2"/>
            <p:cNvSpPr/>
            <p:nvPr/>
          </p:nvSpPr>
          <p:spPr>
            <a:xfrm rot="16200000">
              <a:off x="7626622" y="1225587"/>
              <a:ext cx="614007" cy="5597870"/>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42716" y="4628708"/>
              <a:ext cx="4555066" cy="1077218"/>
            </a:xfrm>
            <a:prstGeom prst="rect">
              <a:avLst/>
            </a:prstGeom>
            <a:noFill/>
          </p:spPr>
          <p:txBody>
            <a:bodyPr wrap="square" rtlCol="0">
              <a:spAutoFit/>
            </a:bodyPr>
            <a:lstStyle/>
            <a:p>
              <a:pPr algn="ctr"/>
              <a:r>
                <a:rPr lang="en-US" sz="3200" dirty="0" smtClean="0">
                  <a:solidFill>
                    <a:schemeClr val="bg1"/>
                  </a:solidFill>
                  <a:latin typeface="+mj-lt"/>
                </a:rPr>
                <a:t>Infrastructure as a Service</a:t>
              </a:r>
            </a:p>
            <a:p>
              <a:pPr algn="ctr"/>
              <a:r>
                <a:rPr lang="en-US" sz="3200" dirty="0" smtClean="0">
                  <a:solidFill>
                    <a:schemeClr val="bg1"/>
                  </a:solidFill>
                  <a:latin typeface="+mj-lt"/>
                </a:rPr>
                <a:t>IaaS</a:t>
              </a:r>
              <a:endParaRPr lang="en-US" sz="3200" dirty="0">
                <a:solidFill>
                  <a:schemeClr val="bg1"/>
                </a:solidFill>
                <a:latin typeface="+mj-lt"/>
              </a:endParaRPr>
            </a:p>
          </p:txBody>
        </p:sp>
        <p:grpSp>
          <p:nvGrpSpPr>
            <p:cNvPr id="11" name="Group 10"/>
            <p:cNvGrpSpPr/>
            <p:nvPr/>
          </p:nvGrpSpPr>
          <p:grpSpPr>
            <a:xfrm>
              <a:off x="1459442" y="1928081"/>
              <a:ext cx="9273117" cy="1747377"/>
              <a:chOff x="1566334" y="1928081"/>
              <a:chExt cx="9273117" cy="1747377"/>
            </a:xfrm>
          </p:grpSpPr>
          <p:pic>
            <p:nvPicPr>
              <p:cNvPr id="7" name="Picture 6"/>
              <p:cNvPicPr>
                <a:picLocks noChangeAspect="1"/>
              </p:cNvPicPr>
              <p:nvPr/>
            </p:nvPicPr>
            <p:blipFill>
              <a:blip r:embed="rId3"/>
              <a:stretch>
                <a:fillRect/>
              </a:stretch>
            </p:blipFill>
            <p:spPr>
              <a:xfrm>
                <a:off x="1566334" y="1947333"/>
                <a:ext cx="2121614" cy="1718500"/>
              </a:xfrm>
              <a:prstGeom prst="rect">
                <a:avLst/>
              </a:prstGeom>
            </p:spPr>
          </p:pic>
          <p:pic>
            <p:nvPicPr>
              <p:cNvPr id="8" name="Picture 7"/>
              <p:cNvPicPr>
                <a:picLocks noChangeAspect="1"/>
              </p:cNvPicPr>
              <p:nvPr/>
            </p:nvPicPr>
            <p:blipFill>
              <a:blip r:embed="rId4"/>
              <a:stretch>
                <a:fillRect/>
              </a:stretch>
            </p:blipFill>
            <p:spPr>
              <a:xfrm>
                <a:off x="5241582" y="1937707"/>
                <a:ext cx="2041384" cy="1737751"/>
              </a:xfrm>
              <a:prstGeom prst="rect">
                <a:avLst/>
              </a:prstGeom>
            </p:spPr>
          </p:pic>
          <p:pic>
            <p:nvPicPr>
              <p:cNvPr id="9" name="Picture 8"/>
              <p:cNvPicPr>
                <a:picLocks noChangeAspect="1"/>
              </p:cNvPicPr>
              <p:nvPr/>
            </p:nvPicPr>
            <p:blipFill>
              <a:blip r:embed="rId5"/>
              <a:stretch>
                <a:fillRect/>
              </a:stretch>
            </p:blipFill>
            <p:spPr>
              <a:xfrm>
                <a:off x="9098275" y="1928081"/>
                <a:ext cx="1741176" cy="1737751"/>
              </a:xfrm>
              <a:prstGeom prst="rect">
                <a:avLst/>
              </a:prstGeom>
            </p:spPr>
          </p:pic>
        </p:grpSp>
        <p:sp>
          <p:nvSpPr>
            <p:cNvPr id="10" name="TextBox 9"/>
            <p:cNvSpPr txBox="1"/>
            <p:nvPr/>
          </p:nvSpPr>
          <p:spPr>
            <a:xfrm>
              <a:off x="5892801" y="4628708"/>
              <a:ext cx="4081648" cy="1077218"/>
            </a:xfrm>
            <a:prstGeom prst="rect">
              <a:avLst/>
            </a:prstGeom>
            <a:noFill/>
          </p:spPr>
          <p:txBody>
            <a:bodyPr wrap="square" rtlCol="0">
              <a:spAutoFit/>
            </a:bodyPr>
            <a:lstStyle/>
            <a:p>
              <a:pPr algn="ctr"/>
              <a:r>
                <a:rPr lang="en-US" sz="3200" dirty="0" smtClean="0">
                  <a:solidFill>
                    <a:schemeClr val="bg1"/>
                  </a:solidFill>
                  <a:latin typeface="+mj-lt"/>
                </a:rPr>
                <a:t>Platform as a Service</a:t>
              </a:r>
            </a:p>
            <a:p>
              <a:pPr algn="ctr"/>
              <a:r>
                <a:rPr lang="en-US" sz="3200" dirty="0" smtClean="0">
                  <a:solidFill>
                    <a:schemeClr val="bg1"/>
                  </a:solidFill>
                  <a:latin typeface="+mj-lt"/>
                </a:rPr>
                <a:t>PaaS</a:t>
              </a:r>
              <a:endParaRPr lang="en-US" sz="3200" dirty="0">
                <a:solidFill>
                  <a:schemeClr val="bg1"/>
                </a:solidFill>
                <a:latin typeface="+mj-lt"/>
              </a:endParaRPr>
            </a:p>
          </p:txBody>
        </p:sp>
      </p:grpSp>
    </p:spTree>
    <p:extLst>
      <p:ext uri="{BB962C8B-B14F-4D97-AF65-F5344CB8AC3E}">
        <p14:creationId xmlns:p14="http://schemas.microsoft.com/office/powerpoint/2010/main" val="4186406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8720" y="1797128"/>
            <a:ext cx="10394561" cy="4184223"/>
            <a:chOff x="1190300" y="1785554"/>
            <a:chExt cx="10394561" cy="4184223"/>
          </a:xfrm>
        </p:grpSpPr>
        <p:pic>
          <p:nvPicPr>
            <p:cNvPr id="76" name="Picture 75"/>
            <p:cNvPicPr>
              <a:picLocks noChangeAspect="1"/>
            </p:cNvPicPr>
            <p:nvPr/>
          </p:nvPicPr>
          <p:blipFill>
            <a:blip r:embed="rId2">
              <a:biLevel thresh="25000"/>
            </a:blip>
            <a:stretch>
              <a:fillRect/>
            </a:stretch>
          </p:blipFill>
          <p:spPr>
            <a:xfrm>
              <a:off x="1682623" y="2775124"/>
              <a:ext cx="877161" cy="871427"/>
            </a:xfrm>
            <a:prstGeom prst="rect">
              <a:avLst/>
            </a:prstGeom>
          </p:spPr>
        </p:pic>
        <p:pic>
          <p:nvPicPr>
            <p:cNvPr id="77" name="Picture 76"/>
            <p:cNvPicPr>
              <a:picLocks noChangeAspect="1"/>
            </p:cNvPicPr>
            <p:nvPr/>
          </p:nvPicPr>
          <p:blipFill>
            <a:blip r:embed="rId3">
              <a:biLevel thresh="25000"/>
            </a:blip>
            <a:stretch>
              <a:fillRect/>
            </a:stretch>
          </p:blipFill>
          <p:spPr>
            <a:xfrm>
              <a:off x="1875497" y="4432428"/>
              <a:ext cx="671601" cy="1081345"/>
            </a:xfrm>
            <a:prstGeom prst="rect">
              <a:avLst/>
            </a:prstGeom>
          </p:spPr>
        </p:pic>
        <p:sp>
          <p:nvSpPr>
            <p:cNvPr id="78" name="TextBox 77"/>
            <p:cNvSpPr txBox="1"/>
            <p:nvPr/>
          </p:nvSpPr>
          <p:spPr>
            <a:xfrm>
              <a:off x="1190300" y="3733197"/>
              <a:ext cx="1861806" cy="369332"/>
            </a:xfrm>
            <a:prstGeom prst="rect">
              <a:avLst/>
            </a:prstGeom>
            <a:noFill/>
          </p:spPr>
          <p:txBody>
            <a:bodyPr wrap="square" rtlCol="0">
              <a:spAutoFit/>
            </a:bodyPr>
            <a:lstStyle/>
            <a:p>
              <a:pPr algn="ctr" defTabSz="896386">
                <a:defRPr/>
              </a:pPr>
              <a:r>
                <a:rPr lang="en-US" kern="0" dirty="0">
                  <a:solidFill>
                    <a:schemeClr val="bg1"/>
                  </a:solidFill>
                </a:rPr>
                <a:t>Web Sites</a:t>
              </a:r>
            </a:p>
          </p:txBody>
        </p:sp>
        <p:sp>
          <p:nvSpPr>
            <p:cNvPr id="79" name="TextBox 78"/>
            <p:cNvSpPr txBox="1"/>
            <p:nvPr/>
          </p:nvSpPr>
          <p:spPr>
            <a:xfrm>
              <a:off x="1295888" y="5600445"/>
              <a:ext cx="1861806" cy="369332"/>
            </a:xfrm>
            <a:prstGeom prst="rect">
              <a:avLst/>
            </a:prstGeom>
            <a:noFill/>
          </p:spPr>
          <p:txBody>
            <a:bodyPr wrap="square" rtlCol="0">
              <a:spAutoFit/>
            </a:bodyPr>
            <a:lstStyle/>
            <a:p>
              <a:pPr algn="ctr" defTabSz="896386">
                <a:defRPr/>
              </a:pPr>
              <a:r>
                <a:rPr lang="en-US" kern="0" dirty="0">
                  <a:solidFill>
                    <a:schemeClr val="bg1"/>
                  </a:solidFill>
                </a:rPr>
                <a:t>Mobile Services</a:t>
              </a:r>
            </a:p>
          </p:txBody>
        </p:sp>
        <p:pic>
          <p:nvPicPr>
            <p:cNvPr id="80" name="Picture 79"/>
            <p:cNvPicPr>
              <a:picLocks noChangeAspect="1"/>
            </p:cNvPicPr>
            <p:nvPr/>
          </p:nvPicPr>
          <p:blipFill>
            <a:blip r:embed="rId4">
              <a:biLevel thresh="25000"/>
            </a:blip>
            <a:stretch>
              <a:fillRect/>
            </a:stretch>
          </p:blipFill>
          <p:spPr>
            <a:xfrm>
              <a:off x="8339826" y="3287218"/>
              <a:ext cx="589414" cy="764485"/>
            </a:xfrm>
            <a:prstGeom prst="rect">
              <a:avLst/>
            </a:prstGeom>
          </p:spPr>
        </p:pic>
        <p:sp>
          <p:nvSpPr>
            <p:cNvPr id="81" name="Flowchart: Alternate Process 80"/>
            <p:cNvSpPr/>
            <p:nvPr/>
          </p:nvSpPr>
          <p:spPr>
            <a:xfrm>
              <a:off x="6211763" y="2875043"/>
              <a:ext cx="5118630" cy="2553769"/>
            </a:xfrm>
            <a:prstGeom prst="flowChartAlternateProcess">
              <a:avLst/>
            </a:prstGeom>
            <a:noFill/>
            <a:ln w="5715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endParaRPr>
            </a:p>
          </p:txBody>
        </p:sp>
        <p:sp>
          <p:nvSpPr>
            <p:cNvPr id="82" name="TextBox 81"/>
            <p:cNvSpPr txBox="1"/>
            <p:nvPr/>
          </p:nvSpPr>
          <p:spPr>
            <a:xfrm>
              <a:off x="7062131" y="2456539"/>
              <a:ext cx="3873015" cy="369332"/>
            </a:xfrm>
            <a:prstGeom prst="rect">
              <a:avLst/>
            </a:prstGeom>
            <a:noFill/>
          </p:spPr>
          <p:txBody>
            <a:bodyPr wrap="square" rtlCol="0">
              <a:spAutoFit/>
            </a:bodyPr>
            <a:lstStyle/>
            <a:p>
              <a:pPr algn="ctr" defTabSz="896386">
                <a:defRPr/>
              </a:pPr>
              <a:r>
                <a:rPr lang="en-US" kern="0" dirty="0">
                  <a:solidFill>
                    <a:schemeClr val="bg1"/>
                  </a:solidFill>
                </a:rPr>
                <a:t>Corporate Network</a:t>
              </a:r>
            </a:p>
          </p:txBody>
        </p:sp>
        <p:sp>
          <p:nvSpPr>
            <p:cNvPr id="83" name="TextBox 82"/>
            <p:cNvSpPr txBox="1"/>
            <p:nvPr/>
          </p:nvSpPr>
          <p:spPr>
            <a:xfrm>
              <a:off x="8929240" y="3494070"/>
              <a:ext cx="2600355" cy="369332"/>
            </a:xfrm>
            <a:prstGeom prst="rect">
              <a:avLst/>
            </a:prstGeom>
            <a:noFill/>
          </p:spPr>
          <p:txBody>
            <a:bodyPr wrap="square" rtlCol="0">
              <a:spAutoFit/>
            </a:bodyPr>
            <a:lstStyle/>
            <a:p>
              <a:pPr defTabSz="896386">
                <a:defRPr/>
              </a:pPr>
              <a:r>
                <a:rPr lang="en-US" kern="0" dirty="0">
                  <a:solidFill>
                    <a:schemeClr val="bg1"/>
                  </a:solidFill>
                </a:rPr>
                <a:t>Microsoft SQL Server</a:t>
              </a:r>
            </a:p>
          </p:txBody>
        </p:sp>
        <p:sp>
          <p:nvSpPr>
            <p:cNvPr id="84" name="TextBox 83"/>
            <p:cNvSpPr txBox="1"/>
            <p:nvPr/>
          </p:nvSpPr>
          <p:spPr>
            <a:xfrm>
              <a:off x="3464327" y="4682773"/>
              <a:ext cx="2108967" cy="369332"/>
            </a:xfrm>
            <a:prstGeom prst="rect">
              <a:avLst/>
            </a:prstGeom>
            <a:noFill/>
          </p:spPr>
          <p:txBody>
            <a:bodyPr wrap="square" rtlCol="0">
              <a:spAutoFit/>
            </a:bodyPr>
            <a:lstStyle/>
            <a:p>
              <a:pPr algn="ctr" defTabSz="896386">
                <a:defRPr/>
              </a:pPr>
              <a:r>
                <a:rPr lang="en-US" kern="0" dirty="0">
                  <a:solidFill>
                    <a:schemeClr val="bg1"/>
                  </a:solidFill>
                </a:rPr>
                <a:t>Hybrid Connection</a:t>
              </a:r>
            </a:p>
          </p:txBody>
        </p:sp>
        <p:pic>
          <p:nvPicPr>
            <p:cNvPr id="85" name="Picture 84"/>
            <p:cNvPicPr>
              <a:picLocks noChangeAspect="1"/>
            </p:cNvPicPr>
            <p:nvPr/>
          </p:nvPicPr>
          <p:blipFill>
            <a:blip r:embed="rId5">
              <a:biLevel thresh="25000"/>
            </a:blip>
            <a:stretch>
              <a:fillRect/>
            </a:stretch>
          </p:blipFill>
          <p:spPr>
            <a:xfrm>
              <a:off x="7307787" y="1785554"/>
              <a:ext cx="615554" cy="955516"/>
            </a:xfrm>
            <a:prstGeom prst="rect">
              <a:avLst/>
            </a:prstGeom>
          </p:spPr>
        </p:pic>
        <p:sp>
          <p:nvSpPr>
            <p:cNvPr id="86" name="TextBox 85"/>
            <p:cNvSpPr txBox="1"/>
            <p:nvPr/>
          </p:nvSpPr>
          <p:spPr>
            <a:xfrm>
              <a:off x="8984506" y="4366259"/>
              <a:ext cx="2600355" cy="646331"/>
            </a:xfrm>
            <a:prstGeom prst="rect">
              <a:avLst/>
            </a:prstGeom>
            <a:noFill/>
          </p:spPr>
          <p:txBody>
            <a:bodyPr wrap="square" rtlCol="0">
              <a:spAutoFit/>
            </a:bodyPr>
            <a:lstStyle/>
            <a:p>
              <a:pPr defTabSz="896386">
                <a:defRPr/>
              </a:pPr>
              <a:r>
                <a:rPr lang="en-US" kern="0" dirty="0">
                  <a:solidFill>
                    <a:schemeClr val="bg1"/>
                  </a:solidFill>
                </a:rPr>
                <a:t>Other published resources</a:t>
              </a:r>
            </a:p>
          </p:txBody>
        </p:sp>
        <p:pic>
          <p:nvPicPr>
            <p:cNvPr id="87" name="Picture 86"/>
            <p:cNvPicPr>
              <a:picLocks noChangeAspect="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8255334" y="4238927"/>
              <a:ext cx="754809" cy="7548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Elbow Connector 87"/>
            <p:cNvCxnSpPr/>
            <p:nvPr/>
          </p:nvCxnSpPr>
          <p:spPr>
            <a:xfrm flipV="1">
              <a:off x="7434134" y="3692568"/>
              <a:ext cx="821199" cy="395849"/>
            </a:xfrm>
            <a:prstGeom prst="bentConnector3">
              <a:avLst/>
            </a:prstGeom>
            <a:noFill/>
            <a:ln w="28575" cap="flat" cmpd="sng" algn="ctr">
              <a:solidFill>
                <a:srgbClr val="FFFFFF"/>
              </a:solidFill>
              <a:prstDash val="solid"/>
              <a:miter lim="800000"/>
            </a:ln>
            <a:effectLst/>
          </p:spPr>
        </p:cxnSp>
        <p:cxnSp>
          <p:nvCxnSpPr>
            <p:cNvPr id="89" name="Elbow Connector 88"/>
            <p:cNvCxnSpPr>
              <a:endCxn id="87" idx="1"/>
            </p:cNvCxnSpPr>
            <p:nvPr/>
          </p:nvCxnSpPr>
          <p:spPr>
            <a:xfrm>
              <a:off x="7429303" y="4172276"/>
              <a:ext cx="826030" cy="444056"/>
            </a:xfrm>
            <a:prstGeom prst="bentConnector3">
              <a:avLst/>
            </a:prstGeom>
            <a:noFill/>
            <a:ln w="28575" cap="flat" cmpd="sng" algn="ctr">
              <a:solidFill>
                <a:srgbClr val="FFFFFF"/>
              </a:solidFill>
              <a:prstDash val="solid"/>
              <a:miter lim="800000"/>
            </a:ln>
            <a:effectLst/>
          </p:spPr>
        </p:cxnSp>
        <p:cxnSp>
          <p:nvCxnSpPr>
            <p:cNvPr id="90" name="Elbow Connector 89"/>
            <p:cNvCxnSpPr/>
            <p:nvPr/>
          </p:nvCxnSpPr>
          <p:spPr>
            <a:xfrm rot="10800000">
              <a:off x="2744319" y="3210839"/>
              <a:ext cx="1102401" cy="820016"/>
            </a:xfrm>
            <a:prstGeom prst="bentConnector3">
              <a:avLst/>
            </a:prstGeom>
            <a:noFill/>
            <a:ln w="28575" cap="flat" cmpd="sng" algn="ctr">
              <a:solidFill>
                <a:srgbClr val="FFFFFF"/>
              </a:solidFill>
              <a:prstDash val="solid"/>
              <a:miter lim="800000"/>
            </a:ln>
            <a:effectLst/>
          </p:spPr>
        </p:cxnSp>
        <p:cxnSp>
          <p:nvCxnSpPr>
            <p:cNvPr id="91" name="Elbow Connector 90"/>
            <p:cNvCxnSpPr/>
            <p:nvPr/>
          </p:nvCxnSpPr>
          <p:spPr>
            <a:xfrm rot="10800000" flipV="1">
              <a:off x="2755663" y="4133263"/>
              <a:ext cx="1091056" cy="886635"/>
            </a:xfrm>
            <a:prstGeom prst="bentConnector3">
              <a:avLst/>
            </a:prstGeom>
            <a:noFill/>
            <a:ln w="28575" cap="flat" cmpd="sng" algn="ctr">
              <a:solidFill>
                <a:srgbClr val="FFFFFF"/>
              </a:solidFill>
              <a:prstDash val="solid"/>
              <a:miter lim="800000"/>
            </a:ln>
            <a:effectLst/>
          </p:spPr>
        </p:cxnSp>
        <p:sp>
          <p:nvSpPr>
            <p:cNvPr id="92" name="Rectangle 91"/>
            <p:cNvSpPr/>
            <p:nvPr/>
          </p:nvSpPr>
          <p:spPr>
            <a:xfrm>
              <a:off x="6056078" y="4030855"/>
              <a:ext cx="297346" cy="204818"/>
            </a:xfrm>
            <a:prstGeom prst="rect">
              <a:avLst/>
            </a:prstGeom>
            <a:solidFill>
              <a:srgbClr val="0070C0"/>
            </a:solidFill>
            <a:ln w="12700" cap="flat" cmpd="sng" algn="ctr">
              <a:noFill/>
              <a:prstDash val="solid"/>
              <a:miter lim="800000"/>
            </a:ln>
            <a:effectLst/>
          </p:spPr>
          <p:txBody>
            <a:bodyPr rtlCol="0" anchor="ctr"/>
            <a:lstStyle/>
            <a:p>
              <a:pPr algn="ctr" defTabSz="896386">
                <a:defRPr/>
              </a:pPr>
              <a:endParaRPr lang="en-US" kern="0">
                <a:solidFill>
                  <a:schemeClr val="bg1"/>
                </a:solidFill>
              </a:endParaRPr>
            </a:p>
          </p:txBody>
        </p:sp>
        <p:cxnSp>
          <p:nvCxnSpPr>
            <p:cNvPr id="93" name="Straight Connector 92"/>
            <p:cNvCxnSpPr/>
            <p:nvPr/>
          </p:nvCxnSpPr>
          <p:spPr>
            <a:xfrm>
              <a:off x="5222903" y="4086805"/>
              <a:ext cx="1239696" cy="1610"/>
            </a:xfrm>
            <a:prstGeom prst="line">
              <a:avLst/>
            </a:prstGeom>
            <a:noFill/>
            <a:ln w="28575" cap="flat" cmpd="sng" algn="ctr">
              <a:solidFill>
                <a:srgbClr val="FFFFFF"/>
              </a:solidFill>
              <a:prstDash val="solid"/>
              <a:miter lim="800000"/>
            </a:ln>
            <a:effectLst/>
          </p:spPr>
        </p:cxnSp>
        <p:cxnSp>
          <p:nvCxnSpPr>
            <p:cNvPr id="94" name="Straight Connector 93"/>
            <p:cNvCxnSpPr/>
            <p:nvPr/>
          </p:nvCxnSpPr>
          <p:spPr>
            <a:xfrm>
              <a:off x="5222903" y="4151701"/>
              <a:ext cx="1239696" cy="24320"/>
            </a:xfrm>
            <a:prstGeom prst="line">
              <a:avLst/>
            </a:prstGeom>
            <a:noFill/>
            <a:ln w="28575" cap="flat" cmpd="sng" algn="ctr">
              <a:solidFill>
                <a:srgbClr val="FFFFFF"/>
              </a:solidFill>
              <a:prstDash val="solid"/>
              <a:miter lim="800000"/>
            </a:ln>
            <a:effectLst/>
          </p:spPr>
        </p:cxnSp>
        <p:sp>
          <p:nvSpPr>
            <p:cNvPr id="97" name="TextBox 96"/>
            <p:cNvSpPr txBox="1"/>
            <p:nvPr/>
          </p:nvSpPr>
          <p:spPr>
            <a:xfrm>
              <a:off x="6086730" y="4384937"/>
              <a:ext cx="1861806" cy="923330"/>
            </a:xfrm>
            <a:prstGeom prst="rect">
              <a:avLst/>
            </a:prstGeom>
            <a:noFill/>
          </p:spPr>
          <p:txBody>
            <a:bodyPr wrap="square" rtlCol="0">
              <a:spAutoFit/>
            </a:bodyPr>
            <a:lstStyle/>
            <a:p>
              <a:pPr algn="ctr" defTabSz="896386">
                <a:defRPr/>
              </a:pPr>
              <a:r>
                <a:rPr lang="en-US" kern="0" dirty="0">
                  <a:solidFill>
                    <a:schemeClr val="bg1"/>
                  </a:solidFill>
                </a:rPr>
                <a:t>Hybrid Connection Manager</a:t>
              </a:r>
            </a:p>
          </p:txBody>
        </p:sp>
        <p:pic>
          <p:nvPicPr>
            <p:cNvPr id="99" name="Picture 9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6907" y="3798989"/>
              <a:ext cx="705874" cy="705874"/>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5043" y="3669460"/>
              <a:ext cx="899537" cy="899537"/>
            </a:xfrm>
            <a:prstGeom prst="rect">
              <a:avLst/>
            </a:prstGeom>
          </p:spPr>
        </p:pic>
      </p:grpSp>
      <p:sp>
        <p:nvSpPr>
          <p:cNvPr id="29" name="TextBox 28"/>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Hybrid Connections</a:t>
            </a:r>
            <a:endParaRPr lang="en-US" sz="3600" dirty="0">
              <a:solidFill>
                <a:prstClr val="white"/>
              </a:solidFill>
            </a:endParaRPr>
          </a:p>
        </p:txBody>
      </p:sp>
    </p:spTree>
    <p:extLst>
      <p:ext uri="{BB962C8B-B14F-4D97-AF65-F5344CB8AC3E}">
        <p14:creationId xmlns:p14="http://schemas.microsoft.com/office/powerpoint/2010/main" val="5933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err="1" smtClean="0"/>
              <a:t>Redis</a:t>
            </a:r>
            <a:r>
              <a:rPr lang="en-US" sz="8800" dirty="0" smtClean="0"/>
              <a:t> Cache</a:t>
            </a:r>
            <a:endParaRPr lang="en-US" sz="8800" dirty="0"/>
          </a:p>
        </p:txBody>
      </p:sp>
    </p:spTree>
    <p:extLst>
      <p:ext uri="{BB962C8B-B14F-4D97-AF65-F5344CB8AC3E}">
        <p14:creationId xmlns:p14="http://schemas.microsoft.com/office/powerpoint/2010/main" val="2089280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err="1" smtClean="0">
                <a:solidFill>
                  <a:prstClr val="white"/>
                </a:solidFill>
              </a:rPr>
              <a:t>Redis</a:t>
            </a:r>
            <a:r>
              <a:rPr lang="en-US" sz="3600" dirty="0" smtClean="0">
                <a:solidFill>
                  <a:prstClr val="white"/>
                </a:solidFill>
              </a:rPr>
              <a:t> Cache Service</a:t>
            </a:r>
            <a:endParaRPr lang="en-US" sz="3600" dirty="0">
              <a:solidFill>
                <a:prstClr val="white"/>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49" y="2160125"/>
            <a:ext cx="2952249" cy="2537751"/>
          </a:xfrm>
          <a:prstGeom prst="rect">
            <a:avLst/>
          </a:prstGeom>
        </p:spPr>
      </p:pic>
      <p:sp>
        <p:nvSpPr>
          <p:cNvPr id="4" name="TextBox 3"/>
          <p:cNvSpPr txBox="1"/>
          <p:nvPr/>
        </p:nvSpPr>
        <p:spPr>
          <a:xfrm>
            <a:off x="5023413" y="2644170"/>
            <a:ext cx="5574155" cy="1569660"/>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solidFill>
                  <a:schemeClr val="bg1"/>
                </a:solidFill>
              </a:rPr>
              <a:t>Full Functionality </a:t>
            </a:r>
            <a:r>
              <a:rPr lang="en-US" sz="2400" dirty="0" err="1" smtClean="0">
                <a:solidFill>
                  <a:schemeClr val="bg1"/>
                </a:solidFill>
              </a:rPr>
              <a:t>Redis</a:t>
            </a:r>
            <a:r>
              <a:rPr lang="en-US" sz="2400" dirty="0" smtClean="0">
                <a:solidFill>
                  <a:schemeClr val="bg1"/>
                </a:solidFill>
              </a:rPr>
              <a:t> Cache Cluster</a:t>
            </a:r>
          </a:p>
          <a:p>
            <a:pPr marL="342900" indent="-342900">
              <a:buFont typeface="Arial" panose="020B0604020202020204" pitchFamily="34" charset="0"/>
              <a:buChar char="•"/>
            </a:pPr>
            <a:r>
              <a:rPr lang="en-US" sz="2400" dirty="0" smtClean="0">
                <a:solidFill>
                  <a:schemeClr val="bg1"/>
                </a:solidFill>
              </a:rPr>
              <a:t>Master/Slave Configuration</a:t>
            </a:r>
          </a:p>
          <a:p>
            <a:pPr marL="342900" indent="-342900">
              <a:buFont typeface="Arial" panose="020B0604020202020204" pitchFamily="34" charset="0"/>
              <a:buChar char="•"/>
            </a:pPr>
            <a:r>
              <a:rPr lang="en-US" sz="2400" dirty="0" smtClean="0">
                <a:solidFill>
                  <a:schemeClr val="bg1"/>
                </a:solidFill>
              </a:rPr>
              <a:t>Up </a:t>
            </a:r>
            <a:r>
              <a:rPr lang="en-US" sz="2400" smtClean="0">
                <a:solidFill>
                  <a:schemeClr val="bg1"/>
                </a:solidFill>
              </a:rPr>
              <a:t>to 26GB</a:t>
            </a: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SSL Supported</a:t>
            </a:r>
          </a:p>
        </p:txBody>
      </p:sp>
    </p:spTree>
    <p:extLst>
      <p:ext uri="{BB962C8B-B14F-4D97-AF65-F5344CB8AC3E}">
        <p14:creationId xmlns:p14="http://schemas.microsoft.com/office/powerpoint/2010/main" val="3500904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err="1" smtClean="0">
                <a:latin typeface="+mj-lt"/>
              </a:rPr>
              <a:t>Redis</a:t>
            </a:r>
            <a:r>
              <a:rPr lang="en-US" sz="4400" smtClean="0">
                <a:latin typeface="+mj-lt"/>
              </a:rPr>
              <a:t> Cache</a:t>
            </a:r>
            <a:endParaRPr lang="en-US" sz="4400" dirty="0" smtClean="0">
              <a:latin typeface="+mj-lt"/>
            </a:endParaRPr>
          </a:p>
        </p:txBody>
      </p:sp>
    </p:spTree>
    <p:extLst>
      <p:ext uri="{BB962C8B-B14F-4D97-AF65-F5344CB8AC3E}">
        <p14:creationId xmlns:p14="http://schemas.microsoft.com/office/powerpoint/2010/main" val="183147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Stateless</a:t>
            </a:r>
            <a:endParaRPr lang="en-US" sz="8800" dirty="0"/>
          </a:p>
        </p:txBody>
      </p:sp>
    </p:spTree>
    <p:extLst>
      <p:ext uri="{BB962C8B-B14F-4D97-AF65-F5344CB8AC3E}">
        <p14:creationId xmlns:p14="http://schemas.microsoft.com/office/powerpoint/2010/main" val="3816798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err="1" smtClean="0">
                <a:latin typeface="+mj-lt"/>
              </a:rPr>
              <a:t>Redis</a:t>
            </a:r>
            <a:r>
              <a:rPr lang="en-US" sz="4400" dirty="0" smtClean="0">
                <a:latin typeface="+mj-lt"/>
              </a:rPr>
              <a:t> Cache for ASP Session state</a:t>
            </a:r>
          </a:p>
        </p:txBody>
      </p:sp>
    </p:spTree>
    <p:extLst>
      <p:ext uri="{BB962C8B-B14F-4D97-AF65-F5344CB8AC3E}">
        <p14:creationId xmlns:p14="http://schemas.microsoft.com/office/powerpoint/2010/main" val="216815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800" dirty="0" smtClean="0"/>
              <a:t>Application Insights</a:t>
            </a:r>
            <a:endParaRPr lang="en-US" sz="8800" dirty="0"/>
          </a:p>
        </p:txBody>
      </p:sp>
    </p:spTree>
    <p:extLst>
      <p:ext uri="{BB962C8B-B14F-4D97-AF65-F5344CB8AC3E}">
        <p14:creationId xmlns:p14="http://schemas.microsoft.com/office/powerpoint/2010/main" val="40749341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Application Insights</a:t>
            </a:r>
            <a:endParaRPr lang="en-US" sz="3600" dirty="0">
              <a:solidFill>
                <a:prstClr val="white"/>
              </a:solidFill>
            </a:endParaRPr>
          </a:p>
        </p:txBody>
      </p:sp>
      <p:grpSp>
        <p:nvGrpSpPr>
          <p:cNvPr id="8" name="Group 7"/>
          <p:cNvGrpSpPr/>
          <p:nvPr/>
        </p:nvGrpSpPr>
        <p:grpSpPr>
          <a:xfrm>
            <a:off x="1290071" y="1535738"/>
            <a:ext cx="9611858" cy="4587149"/>
            <a:chOff x="1707019" y="1535738"/>
            <a:chExt cx="9611858" cy="4587149"/>
          </a:xfrm>
        </p:grpSpPr>
        <p:pic>
          <p:nvPicPr>
            <p:cNvPr id="6" name="Picture 5"/>
            <p:cNvPicPr>
              <a:picLocks noChangeAspect="1"/>
            </p:cNvPicPr>
            <p:nvPr/>
          </p:nvPicPr>
          <p:blipFill>
            <a:blip r:embed="rId2"/>
            <a:stretch>
              <a:fillRect/>
            </a:stretch>
          </p:blipFill>
          <p:spPr>
            <a:xfrm>
              <a:off x="1707019" y="1535738"/>
              <a:ext cx="5741410" cy="4587148"/>
            </a:xfrm>
            <a:prstGeom prst="rect">
              <a:avLst/>
            </a:prstGeom>
          </p:spPr>
        </p:pic>
        <p:pic>
          <p:nvPicPr>
            <p:cNvPr id="7" name="Picture 6"/>
            <p:cNvPicPr>
              <a:picLocks noChangeAspect="1"/>
            </p:cNvPicPr>
            <p:nvPr/>
          </p:nvPicPr>
          <p:blipFill>
            <a:blip r:embed="rId3"/>
            <a:stretch>
              <a:fillRect/>
            </a:stretch>
          </p:blipFill>
          <p:spPr>
            <a:xfrm>
              <a:off x="8466738" y="1535738"/>
              <a:ext cx="2852139" cy="4587149"/>
            </a:xfrm>
            <a:prstGeom prst="rect">
              <a:avLst/>
            </a:prstGeom>
          </p:spPr>
        </p:pic>
      </p:grpSp>
    </p:spTree>
    <p:extLst>
      <p:ext uri="{BB962C8B-B14F-4D97-AF65-F5344CB8AC3E}">
        <p14:creationId xmlns:p14="http://schemas.microsoft.com/office/powerpoint/2010/main" val="105274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Azure Website Creation</a:t>
            </a:r>
            <a:endParaRPr lang="en-US" sz="4400" dirty="0">
              <a:latin typeface="+mj-lt"/>
            </a:endParaRPr>
          </a:p>
        </p:txBody>
      </p:sp>
    </p:spTree>
    <p:extLst>
      <p:ext uri="{BB962C8B-B14F-4D97-AF65-F5344CB8AC3E}">
        <p14:creationId xmlns:p14="http://schemas.microsoft.com/office/powerpoint/2010/main" val="329382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99165"/>
            <a:ext cx="12066872" cy="646331"/>
          </a:xfrm>
          <a:prstGeom prst="rect">
            <a:avLst/>
          </a:prstGeom>
          <a:noFill/>
        </p:spPr>
        <p:txBody>
          <a:bodyPr wrap="square" rtlCol="0">
            <a:spAutoFit/>
          </a:bodyPr>
          <a:lstStyle/>
          <a:p>
            <a:pPr algn="r"/>
            <a:r>
              <a:rPr lang="en-US" sz="3600" dirty="0">
                <a:solidFill>
                  <a:prstClr val="white"/>
                </a:solidFill>
              </a:rPr>
              <a:t>Web Sites Service Architecture</a:t>
            </a:r>
          </a:p>
        </p:txBody>
      </p:sp>
      <p:grpSp>
        <p:nvGrpSpPr>
          <p:cNvPr id="4" name="Group 3"/>
          <p:cNvGrpSpPr/>
          <p:nvPr/>
        </p:nvGrpSpPr>
        <p:grpSpPr>
          <a:xfrm>
            <a:off x="354935" y="3329198"/>
            <a:ext cx="1792863" cy="1190005"/>
            <a:chOff x="199525" y="3319836"/>
            <a:chExt cx="1792863" cy="1190005"/>
          </a:xfrm>
        </p:grpSpPr>
        <p:sp>
          <p:nvSpPr>
            <p:cNvPr id="5" name="TextBox 4"/>
            <p:cNvSpPr txBox="1"/>
            <p:nvPr/>
          </p:nvSpPr>
          <p:spPr>
            <a:xfrm>
              <a:off x="199525" y="3863510"/>
              <a:ext cx="1792863" cy="646331"/>
            </a:xfrm>
            <a:prstGeom prst="rect">
              <a:avLst/>
            </a:prstGeom>
            <a:noFill/>
          </p:spPr>
          <p:txBody>
            <a:bodyPr wrap="none" rtlCol="0">
              <a:spAutoFit/>
            </a:bodyPr>
            <a:lstStyle/>
            <a:p>
              <a:pPr algn="ctr"/>
              <a:r>
                <a:rPr lang="en-US" smtClean="0">
                  <a:solidFill>
                    <a:prstClr val="white"/>
                  </a:solidFill>
                </a:rPr>
                <a:t>Microsoft Azure</a:t>
              </a:r>
              <a:endParaRPr lang="en-US" dirty="0">
                <a:solidFill>
                  <a:prstClr val="white"/>
                </a:solidFill>
              </a:endParaRPr>
            </a:p>
            <a:p>
              <a:pPr algn="ctr"/>
              <a:r>
                <a:rPr lang="en-US" dirty="0">
                  <a:solidFill>
                    <a:prstClr val="white"/>
                  </a:solidFill>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347309" cy="369332"/>
          </a:xfrm>
          <a:prstGeom prst="rect">
            <a:avLst/>
          </a:prstGeom>
          <a:noFill/>
        </p:spPr>
        <p:txBody>
          <a:bodyPr wrap="none" rtlCol="0">
            <a:spAutoFit/>
          </a:bodyPr>
          <a:lstStyle/>
          <a:p>
            <a:r>
              <a:rPr lang="en-US" dirty="0">
                <a:solidFill>
                  <a:prstClr val="white"/>
                </a:solidFill>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rPr>
                <a:t>Frontend (IIS ARR)</a:t>
              </a:r>
            </a:p>
          </p:txBody>
        </p:sp>
      </p:grpSp>
      <p:grpSp>
        <p:nvGrpSpPr>
          <p:cNvPr id="32" name="Group 31"/>
          <p:cNvGrpSpPr/>
          <p:nvPr/>
        </p:nvGrpSpPr>
        <p:grpSpPr>
          <a:xfrm>
            <a:off x="2541959" y="1689999"/>
            <a:ext cx="2428942" cy="398196"/>
            <a:chOff x="1556025" y="2185356"/>
            <a:chExt cx="2428942"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556025" y="2192789"/>
              <a:ext cx="1901483" cy="369332"/>
            </a:xfrm>
            <a:prstGeom prst="rect">
              <a:avLst/>
            </a:prstGeom>
            <a:noFill/>
          </p:spPr>
          <p:txBody>
            <a:bodyPr wrap="none" rtlCol="0">
              <a:spAutoFit/>
            </a:bodyPr>
            <a:lstStyle/>
            <a:p>
              <a:pPr algn="ctr"/>
              <a:r>
                <a:rPr lang="en-US" dirty="0">
                  <a:solidFill>
                    <a:prstClr val="white"/>
                  </a:solidFill>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433406" cy="646331"/>
          </a:xfrm>
          <a:prstGeom prst="rect">
            <a:avLst/>
          </a:prstGeom>
          <a:noFill/>
        </p:spPr>
        <p:txBody>
          <a:bodyPr wrap="none" rtlCol="0">
            <a:spAutoFit/>
          </a:bodyPr>
          <a:lstStyle/>
          <a:p>
            <a:r>
              <a:rPr lang="en-US" dirty="0">
                <a:solidFill>
                  <a:prstClr val="white"/>
                </a:solidFill>
              </a:rPr>
              <a:t>Deployment</a:t>
            </a:r>
          </a:p>
          <a:p>
            <a:pPr algn="ctr"/>
            <a:r>
              <a:rPr lang="en-US" dirty="0">
                <a:solidFill>
                  <a:prstClr val="white"/>
                </a:solidFill>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8980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6191" y="6215512"/>
            <a:ext cx="6799618" cy="523220"/>
          </a:xfrm>
          <a:prstGeom prst="rect">
            <a:avLst/>
          </a:prstGeom>
          <a:noFill/>
        </p:spPr>
        <p:txBody>
          <a:bodyPr wrap="none" rtlCol="0">
            <a:spAutoFit/>
          </a:bodyPr>
          <a:lstStyle/>
          <a:p>
            <a:r>
              <a:rPr lang="en-US" sz="2800" b="1" dirty="0">
                <a:solidFill>
                  <a:prstClr val="white"/>
                </a:solidFill>
              </a:rPr>
              <a:t>https://</a:t>
            </a:r>
            <a:r>
              <a:rPr lang="en-US" sz="2400" dirty="0">
                <a:solidFill>
                  <a:prstClr val="white"/>
                </a:solidFill>
              </a:rPr>
              <a:t>[website-name].</a:t>
            </a:r>
            <a:r>
              <a:rPr lang="en-US" sz="2800" b="1" dirty="0">
                <a:solidFill>
                  <a:prstClr val="white"/>
                </a:solidFill>
              </a:rPr>
              <a:t>scm.</a:t>
            </a:r>
            <a:r>
              <a:rPr lang="en-US" sz="2400" dirty="0">
                <a:solidFill>
                  <a:prstClr val="white"/>
                </a:solidFill>
              </a:rPr>
              <a:t>azurewebsites.net</a:t>
            </a:r>
            <a:endParaRPr lang="en-US" sz="2400" b="1" dirty="0">
              <a:solidFill>
                <a:prstClr val="white"/>
              </a:solidFill>
            </a:endParaRPr>
          </a:p>
        </p:txBody>
      </p:sp>
      <p:grpSp>
        <p:nvGrpSpPr>
          <p:cNvPr id="5" name="Group 4"/>
          <p:cNvGrpSpPr/>
          <p:nvPr/>
        </p:nvGrpSpPr>
        <p:grpSpPr>
          <a:xfrm>
            <a:off x="1409302" y="2895184"/>
            <a:ext cx="9373397" cy="1067632"/>
            <a:chOff x="1307094" y="3097421"/>
            <a:chExt cx="9373397" cy="1067632"/>
          </a:xfrm>
        </p:grpSpPr>
        <p:grpSp>
          <p:nvGrpSpPr>
            <p:cNvPr id="6" name="Group 5"/>
            <p:cNvGrpSpPr/>
            <p:nvPr/>
          </p:nvGrpSpPr>
          <p:grpSpPr>
            <a:xfrm>
              <a:off x="1307094" y="3097421"/>
              <a:ext cx="1467261" cy="1067632"/>
              <a:chOff x="1307094" y="3097421"/>
              <a:chExt cx="1467261" cy="1067632"/>
            </a:xfrm>
          </p:grpSpPr>
          <p:pic>
            <p:nvPicPr>
              <p:cNvPr id="24" name="Picture 23"/>
              <p:cNvPicPr>
                <a:picLocks noChangeAspect="1"/>
              </p:cNvPicPr>
              <p:nvPr/>
            </p:nvPicPr>
            <p:blipFill>
              <a:blip r:embed="rId2">
                <a:biLevel thresh="25000"/>
              </a:blip>
              <a:stretch>
                <a:fillRect/>
              </a:stretch>
            </p:blipFill>
            <p:spPr>
              <a:xfrm>
                <a:off x="1815799" y="3097421"/>
                <a:ext cx="449852" cy="698300"/>
              </a:xfrm>
              <a:prstGeom prst="rect">
                <a:avLst/>
              </a:prstGeom>
            </p:spPr>
          </p:pic>
          <p:sp>
            <p:nvSpPr>
              <p:cNvPr id="25" name="TextBox 24"/>
              <p:cNvSpPr txBox="1"/>
              <p:nvPr/>
            </p:nvSpPr>
            <p:spPr>
              <a:xfrm>
                <a:off x="1307094" y="3795721"/>
                <a:ext cx="1467261" cy="369332"/>
              </a:xfrm>
              <a:prstGeom prst="rect">
                <a:avLst/>
              </a:prstGeom>
              <a:noFill/>
            </p:spPr>
            <p:txBody>
              <a:bodyPr wrap="none" rtlCol="0">
                <a:spAutoFit/>
              </a:bodyPr>
              <a:lstStyle/>
              <a:p>
                <a:r>
                  <a:rPr lang="en-US" dirty="0">
                    <a:solidFill>
                      <a:prstClr val="white"/>
                    </a:solidFill>
                  </a:rPr>
                  <a:t>Environment</a:t>
                </a:r>
              </a:p>
            </p:txBody>
          </p:sp>
        </p:grpSp>
        <p:grpSp>
          <p:nvGrpSpPr>
            <p:cNvPr id="7" name="Group 6"/>
            <p:cNvGrpSpPr/>
            <p:nvPr/>
          </p:nvGrpSpPr>
          <p:grpSpPr>
            <a:xfrm>
              <a:off x="3010436" y="3181217"/>
              <a:ext cx="1747594" cy="983836"/>
              <a:chOff x="3010436" y="3181217"/>
              <a:chExt cx="1747594" cy="983836"/>
            </a:xfrm>
          </p:grpSpPr>
          <p:sp>
            <p:nvSpPr>
              <p:cNvPr id="19" name="TextBox 18"/>
              <p:cNvSpPr txBox="1"/>
              <p:nvPr/>
            </p:nvSpPr>
            <p:spPr>
              <a:xfrm>
                <a:off x="3010436" y="3795721"/>
                <a:ext cx="1747594" cy="369332"/>
              </a:xfrm>
              <a:prstGeom prst="rect">
                <a:avLst/>
              </a:prstGeom>
              <a:noFill/>
            </p:spPr>
            <p:txBody>
              <a:bodyPr wrap="none" rtlCol="0">
                <a:spAutoFit/>
              </a:bodyPr>
              <a:lstStyle/>
              <a:p>
                <a:r>
                  <a:rPr lang="en-US" dirty="0">
                    <a:solidFill>
                      <a:prstClr val="white"/>
                    </a:solidFill>
                  </a:rPr>
                  <a:t>Debug Console</a:t>
                </a:r>
              </a:p>
            </p:txBody>
          </p:sp>
          <p:grpSp>
            <p:nvGrpSpPr>
              <p:cNvPr id="20" name="Group 19"/>
              <p:cNvGrpSpPr/>
              <p:nvPr/>
            </p:nvGrpSpPr>
            <p:grpSpPr>
              <a:xfrm>
                <a:off x="3099402" y="3181217"/>
                <a:ext cx="1611836" cy="530709"/>
                <a:chOff x="3099402" y="3181216"/>
                <a:chExt cx="1611836" cy="530709"/>
              </a:xfrm>
            </p:grpSpPr>
            <p:pic>
              <p:nvPicPr>
                <p:cNvPr id="21" name="Picture 20"/>
                <p:cNvPicPr>
                  <a:picLocks noChangeAspect="1"/>
                </p:cNvPicPr>
                <p:nvPr/>
              </p:nvPicPr>
              <p:blipFill>
                <a:blip r:embed="rId3">
                  <a:biLevel thresh="25000"/>
                </a:blip>
                <a:stretch>
                  <a:fillRect/>
                </a:stretch>
              </p:blipFill>
              <p:spPr>
                <a:xfrm>
                  <a:off x="3099402" y="3209149"/>
                  <a:ext cx="463910" cy="474843"/>
                </a:xfrm>
                <a:prstGeom prst="rect">
                  <a:avLst/>
                </a:prstGeom>
              </p:spPr>
            </p:pic>
            <p:pic>
              <p:nvPicPr>
                <p:cNvPr id="22" name="Picture 21"/>
                <p:cNvPicPr>
                  <a:picLocks noChangeAspect="1"/>
                </p:cNvPicPr>
                <p:nvPr/>
              </p:nvPicPr>
              <p:blipFill>
                <a:blip r:embed="rId4">
                  <a:biLevel thresh="25000"/>
                </a:blip>
                <a:stretch>
                  <a:fillRect/>
                </a:stretch>
              </p:blipFill>
              <p:spPr>
                <a:xfrm>
                  <a:off x="3652278" y="3209149"/>
                  <a:ext cx="463910" cy="474843"/>
                </a:xfrm>
                <a:prstGeom prst="rect">
                  <a:avLst/>
                </a:prstGeom>
              </p:spPr>
            </p:pic>
            <p:pic>
              <p:nvPicPr>
                <p:cNvPr id="23" name="Picture 22"/>
                <p:cNvPicPr>
                  <a:picLocks noChangeAspect="1"/>
                </p:cNvPicPr>
                <p:nvPr/>
              </p:nvPicPr>
              <p:blipFill>
                <a:blip r:embed="rId5">
                  <a:biLevel thresh="25000"/>
                </a:blip>
                <a:stretch>
                  <a:fillRect/>
                </a:stretch>
              </p:blipFill>
              <p:spPr>
                <a:xfrm>
                  <a:off x="4205154" y="3181216"/>
                  <a:ext cx="506084" cy="530709"/>
                </a:xfrm>
                <a:prstGeom prst="rect">
                  <a:avLst/>
                </a:prstGeom>
              </p:spPr>
            </p:pic>
          </p:grpSp>
        </p:grpSp>
        <p:grpSp>
          <p:nvGrpSpPr>
            <p:cNvPr id="8" name="Group 7"/>
            <p:cNvGrpSpPr/>
            <p:nvPr/>
          </p:nvGrpSpPr>
          <p:grpSpPr>
            <a:xfrm>
              <a:off x="5092878" y="3167252"/>
              <a:ext cx="2145139" cy="997801"/>
              <a:chOff x="5092878" y="3167252"/>
              <a:chExt cx="2145139" cy="997801"/>
            </a:xfrm>
          </p:grpSpPr>
          <p:sp>
            <p:nvSpPr>
              <p:cNvPr id="15" name="TextBox 14"/>
              <p:cNvSpPr txBox="1"/>
              <p:nvPr/>
            </p:nvSpPr>
            <p:spPr>
              <a:xfrm>
                <a:off x="5092878" y="3795721"/>
                <a:ext cx="2145139" cy="369332"/>
              </a:xfrm>
              <a:prstGeom prst="rect">
                <a:avLst/>
              </a:prstGeom>
              <a:noFill/>
            </p:spPr>
            <p:txBody>
              <a:bodyPr wrap="none" rtlCol="0">
                <a:spAutoFit/>
              </a:bodyPr>
              <a:lstStyle/>
              <a:p>
                <a:r>
                  <a:rPr lang="en-US" dirty="0">
                    <a:solidFill>
                      <a:prstClr val="white"/>
                    </a:solidFill>
                  </a:rPr>
                  <a:t>Diagnostics &amp; Logs</a:t>
                </a:r>
              </a:p>
            </p:txBody>
          </p:sp>
          <p:grpSp>
            <p:nvGrpSpPr>
              <p:cNvPr id="16" name="Group 15"/>
              <p:cNvGrpSpPr/>
              <p:nvPr/>
            </p:nvGrpSpPr>
            <p:grpSpPr>
              <a:xfrm>
                <a:off x="5581089" y="3167252"/>
                <a:ext cx="1168716" cy="558639"/>
                <a:chOff x="5502815" y="3209149"/>
                <a:chExt cx="1168716" cy="558639"/>
              </a:xfrm>
            </p:grpSpPr>
            <p:pic>
              <p:nvPicPr>
                <p:cNvPr id="17" name="Picture 16"/>
                <p:cNvPicPr>
                  <a:picLocks noChangeAspect="1"/>
                </p:cNvPicPr>
                <p:nvPr/>
              </p:nvPicPr>
              <p:blipFill>
                <a:blip r:embed="rId6">
                  <a:biLevel thresh="25000"/>
                </a:blip>
                <a:stretch>
                  <a:fillRect/>
                </a:stretch>
              </p:blipFill>
              <p:spPr>
                <a:xfrm>
                  <a:off x="5502815" y="3209149"/>
                  <a:ext cx="449852" cy="558639"/>
                </a:xfrm>
                <a:prstGeom prst="rect">
                  <a:avLst/>
                </a:prstGeom>
              </p:spPr>
            </p:pic>
            <p:pic>
              <p:nvPicPr>
                <p:cNvPr id="18" name="Picture 17"/>
                <p:cNvPicPr>
                  <a:picLocks noChangeAspect="1"/>
                </p:cNvPicPr>
                <p:nvPr/>
              </p:nvPicPr>
              <p:blipFill>
                <a:blip r:embed="rId7">
                  <a:biLevel thresh="25000"/>
                </a:blip>
                <a:stretch>
                  <a:fillRect/>
                </a:stretch>
              </p:blipFill>
              <p:spPr>
                <a:xfrm>
                  <a:off x="6165447" y="3226465"/>
                  <a:ext cx="506084" cy="530709"/>
                </a:xfrm>
                <a:prstGeom prst="rect">
                  <a:avLst/>
                </a:prstGeom>
              </p:spPr>
            </p:pic>
          </p:grpSp>
        </p:grpSp>
        <p:grpSp>
          <p:nvGrpSpPr>
            <p:cNvPr id="9" name="Group 8"/>
            <p:cNvGrpSpPr/>
            <p:nvPr/>
          </p:nvGrpSpPr>
          <p:grpSpPr>
            <a:xfrm>
              <a:off x="7572865" y="3184469"/>
              <a:ext cx="1360565" cy="980584"/>
              <a:chOff x="7572865" y="3184469"/>
              <a:chExt cx="1360565" cy="980584"/>
            </a:xfrm>
          </p:grpSpPr>
          <p:sp>
            <p:nvSpPr>
              <p:cNvPr id="13" name="TextBox 12"/>
              <p:cNvSpPr txBox="1"/>
              <p:nvPr/>
            </p:nvSpPr>
            <p:spPr>
              <a:xfrm>
                <a:off x="7572865" y="3795721"/>
                <a:ext cx="1360565" cy="369332"/>
              </a:xfrm>
              <a:prstGeom prst="rect">
                <a:avLst/>
              </a:prstGeom>
              <a:noFill/>
            </p:spPr>
            <p:txBody>
              <a:bodyPr wrap="none" rtlCol="0">
                <a:spAutoFit/>
              </a:bodyPr>
              <a:lstStyle/>
              <a:p>
                <a:r>
                  <a:rPr lang="en-US" dirty="0">
                    <a:solidFill>
                      <a:prstClr val="white"/>
                    </a:solidFill>
                  </a:rPr>
                  <a:t>Web Hooks</a:t>
                </a:r>
              </a:p>
            </p:txBody>
          </p:sp>
          <p:pic>
            <p:nvPicPr>
              <p:cNvPr id="14" name="Picture 13"/>
              <p:cNvPicPr>
                <a:picLocks noChangeAspect="1"/>
              </p:cNvPicPr>
              <p:nvPr/>
            </p:nvPicPr>
            <p:blipFill>
              <a:blip r:embed="rId8">
                <a:biLevel thresh="25000"/>
              </a:blip>
              <a:stretch>
                <a:fillRect/>
              </a:stretch>
            </p:blipFill>
            <p:spPr>
              <a:xfrm>
                <a:off x="8047707" y="3184469"/>
                <a:ext cx="398196" cy="527457"/>
              </a:xfrm>
              <a:prstGeom prst="rect">
                <a:avLst/>
              </a:prstGeom>
            </p:spPr>
          </p:pic>
        </p:grpSp>
        <p:grpSp>
          <p:nvGrpSpPr>
            <p:cNvPr id="10" name="Group 9"/>
            <p:cNvGrpSpPr/>
            <p:nvPr/>
          </p:nvGrpSpPr>
          <p:grpSpPr>
            <a:xfrm>
              <a:off x="9594937" y="3348808"/>
              <a:ext cx="1085554" cy="816245"/>
              <a:chOff x="9594937" y="3348808"/>
              <a:chExt cx="1085554" cy="816245"/>
            </a:xfrm>
          </p:grpSpPr>
          <p:sp>
            <p:nvSpPr>
              <p:cNvPr id="11" name="TextBox 10"/>
              <p:cNvSpPr txBox="1"/>
              <p:nvPr/>
            </p:nvSpPr>
            <p:spPr>
              <a:xfrm>
                <a:off x="9594937" y="3795721"/>
                <a:ext cx="1085554" cy="369332"/>
              </a:xfrm>
              <a:prstGeom prst="rect">
                <a:avLst/>
              </a:prstGeom>
              <a:noFill/>
            </p:spPr>
            <p:txBody>
              <a:bodyPr wrap="none" rtlCol="0">
                <a:spAutoFit/>
              </a:bodyPr>
              <a:lstStyle/>
              <a:p>
                <a:r>
                  <a:rPr lang="en-US" dirty="0">
                    <a:solidFill>
                      <a:prstClr val="white"/>
                    </a:solidFill>
                  </a:rPr>
                  <a:t>REST API</a:t>
                </a:r>
              </a:p>
            </p:txBody>
          </p:sp>
          <p:pic>
            <p:nvPicPr>
              <p:cNvPr id="12" name="Picture 11"/>
              <p:cNvPicPr>
                <a:picLocks noChangeAspect="1"/>
              </p:cNvPicPr>
              <p:nvPr/>
            </p:nvPicPr>
            <p:blipFill>
              <a:blip r:embed="rId9">
                <a:biLevel thresh="25000"/>
              </a:blip>
              <a:stretch>
                <a:fillRect/>
              </a:stretch>
            </p:blipFill>
            <p:spPr>
              <a:xfrm>
                <a:off x="9891701" y="3348808"/>
                <a:ext cx="492026" cy="195525"/>
              </a:xfrm>
              <a:prstGeom prst="rect">
                <a:avLst/>
              </a:prstGeom>
            </p:spPr>
          </p:pic>
        </p:grpSp>
      </p:grpSp>
      <p:sp>
        <p:nvSpPr>
          <p:cNvPr id="26"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Debug Console (Kudu)</a:t>
            </a:r>
            <a:endParaRPr lang="en-US" sz="2800" dirty="0">
              <a:solidFill>
                <a:prstClr val="white"/>
              </a:solidFill>
            </a:endParaRPr>
          </a:p>
        </p:txBody>
      </p:sp>
    </p:spTree>
    <p:extLst>
      <p:ext uri="{BB962C8B-B14F-4D97-AF65-F5344CB8AC3E}">
        <p14:creationId xmlns:p14="http://schemas.microsoft.com/office/powerpoint/2010/main" val="4033480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grp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prstClr val="white"/>
                    </a:solidFill>
                    <a:latin typeface="+mj-lt"/>
                  </a:rPr>
                  <a:t>Microsoft </a:t>
                </a:r>
                <a:r>
                  <a:rPr lang="en-US" sz="2400" dirty="0">
                    <a:solidFill>
                      <a:prstClr val="white"/>
                    </a:solidFill>
                    <a:latin typeface="+mj-lt"/>
                  </a:rPr>
                  <a:t>Azure Web Site</a:t>
                </a:r>
              </a:p>
            </p:txBody>
          </p:sp>
          <p:sp>
            <p:nvSpPr>
              <p:cNvPr id="13" name="Rectangle 23"/>
              <p:cNvSpPr/>
              <p:nvPr/>
            </p:nvSpPr>
            <p:spPr>
              <a:xfrm>
                <a:off x="5475919" y="3440399"/>
                <a:ext cx="1916175" cy="729325"/>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mj-lt"/>
                  </a:rPr>
                  <a:t>Public Site Extensions</a:t>
                </a:r>
              </a:p>
            </p:txBody>
          </p:sp>
          <p:sp>
            <p:nvSpPr>
              <p:cNvPr id="14" name="Rectangle 24"/>
              <p:cNvSpPr/>
              <p:nvPr/>
            </p:nvSpPr>
            <p:spPr>
              <a:xfrm>
                <a:off x="7449084" y="3440399"/>
                <a:ext cx="1973215" cy="730809"/>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mj-lt"/>
                  </a:rPr>
                  <a:t>Private Site Extensions</a:t>
                </a:r>
              </a:p>
            </p:txBody>
          </p:sp>
          <p:sp>
            <p:nvSpPr>
              <p:cNvPr id="15" name="Rectangle 25"/>
              <p:cNvSpPr/>
              <p:nvPr/>
            </p:nvSpPr>
            <p:spPr>
              <a:xfrm>
                <a:off x="4312504" y="2036620"/>
                <a:ext cx="1106424" cy="2134588"/>
              </a:xfrm>
              <a:prstGeom prst="rect">
                <a:avLst/>
              </a:prstGeom>
              <a:grp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mj-lt"/>
                  </a:rPr>
                  <a:t>Web Site</a:t>
                </a:r>
              </a:p>
            </p:txBody>
          </p:sp>
        </p:grpSp>
        <p:sp>
          <p:nvSpPr>
            <p:cNvPr id="7" name="Rectangle 16"/>
            <p:cNvSpPr/>
            <p:nvPr/>
          </p:nvSpPr>
          <p:spPr>
            <a:xfrm>
              <a:off x="4064812" y="2606397"/>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mj-lt"/>
                </a:rPr>
                <a:t>Kudu</a:t>
              </a:r>
            </a:p>
          </p:txBody>
        </p:sp>
        <p:sp>
          <p:nvSpPr>
            <p:cNvPr id="8" name="Rectangle 17"/>
            <p:cNvSpPr/>
            <p:nvPr/>
          </p:nvSpPr>
          <p:spPr>
            <a:xfrm>
              <a:off x="5504956" y="260639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mj-lt"/>
                </a:rPr>
                <a:t>Web Jobs</a:t>
              </a:r>
            </a:p>
          </p:txBody>
        </p:sp>
        <p:sp>
          <p:nvSpPr>
            <p:cNvPr id="9" name="Rectangle 18"/>
            <p:cNvSpPr/>
            <p:nvPr/>
          </p:nvSpPr>
          <p:spPr>
            <a:xfrm>
              <a:off x="4064811" y="1904508"/>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mj-lt"/>
                </a:rPr>
                <a:t>Monaco</a:t>
              </a:r>
            </a:p>
          </p:txBody>
        </p:sp>
        <p:sp>
          <p:nvSpPr>
            <p:cNvPr id="10" name="Rectangle 19"/>
            <p:cNvSpPr/>
            <p:nvPr/>
          </p:nvSpPr>
          <p:spPr>
            <a:xfrm>
              <a:off x="5504954" y="190450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mj-lt"/>
                </a:rPr>
                <a:t>MSDeploy</a:t>
              </a:r>
              <a:endParaRPr lang="en-US" sz="2400" dirty="0">
                <a:solidFill>
                  <a:prstClr val="white"/>
                </a:solidFill>
                <a:latin typeface="+mj-lt"/>
              </a:endParaRPr>
            </a:p>
          </p:txBody>
        </p:sp>
        <p:sp>
          <p:nvSpPr>
            <p:cNvPr id="11" name="Rectangle 20"/>
            <p:cNvSpPr/>
            <p:nvPr/>
          </p:nvSpPr>
          <p:spPr>
            <a:xfrm>
              <a:off x="6945097" y="1904506"/>
              <a:ext cx="2880363" cy="626421"/>
            </a:xfrm>
            <a:prstGeom prst="rect">
              <a:avLst/>
            </a:prstGeom>
            <a:solidFill>
              <a:srgbClr val="1D438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mj-lt"/>
                </a:rPr>
                <a:t>Build/Upload Your Own</a:t>
              </a:r>
            </a:p>
          </p:txBody>
        </p:sp>
        <p:sp>
          <p:nvSpPr>
            <p:cNvPr id="16" name="Rectangle 21"/>
            <p:cNvSpPr/>
            <p:nvPr/>
          </p:nvSpPr>
          <p:spPr>
            <a:xfrm>
              <a:off x="6945097" y="2613135"/>
              <a:ext cx="2880363" cy="626421"/>
            </a:xfrm>
            <a:prstGeom prst="rect">
              <a:avLst/>
            </a:prstGeom>
            <a:solidFill>
              <a:srgbClr val="1D438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prstClr val="white"/>
                  </a:solidFill>
                  <a:latin typeface="+mj-lt"/>
                </a:rPr>
                <a:t>Gallery</a:t>
              </a:r>
              <a:endParaRPr lang="en-US" sz="2400" dirty="0">
                <a:solidFill>
                  <a:prstClr val="white"/>
                </a:solidFill>
                <a:latin typeface="+mj-lt"/>
              </a:endParaRP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Azure Websites</a:t>
            </a:r>
            <a:endParaRPr lang="en-US" sz="2800" dirty="0">
              <a:solidFill>
                <a:prstClr val="white"/>
              </a:solidFill>
            </a:endParaRPr>
          </a:p>
        </p:txBody>
      </p:sp>
    </p:spTree>
    <p:extLst>
      <p:ext uri="{BB962C8B-B14F-4D97-AF65-F5344CB8AC3E}">
        <p14:creationId xmlns:p14="http://schemas.microsoft.com/office/powerpoint/2010/main" val="374113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130" y="903930"/>
            <a:ext cx="12066871" cy="5262979"/>
          </a:xfrm>
          <a:prstGeom prst="rect">
            <a:avLst/>
          </a:prstGeom>
          <a:noFill/>
          <a:ln w="28575">
            <a:solidFill>
              <a:schemeClr val="bg2">
                <a:lumMod val="50000"/>
              </a:schemeClr>
            </a:solidFill>
          </a:ln>
        </p:spPr>
        <p:txBody>
          <a:bodyPr wrap="square" rtlCol="0" anchor="ctr">
            <a:spAutoFit/>
          </a:bodyPr>
          <a:lstStyle/>
          <a:p>
            <a:r>
              <a:rPr lang="en-US" sz="2800" b="1" dirty="0">
                <a:solidFill>
                  <a:srgbClr val="92D050"/>
                </a:solidFill>
                <a:latin typeface="Consolas" panose="020B0609020204030204" pitchFamily="49" charset="0"/>
                <a:cs typeface="Consolas" panose="020B0609020204030204" pitchFamily="49" charset="0"/>
              </a:rPr>
              <a:t>&gt;: </a:t>
            </a:r>
            <a:r>
              <a:rPr lang="en-US" sz="2800" dirty="0">
                <a:solidFill>
                  <a:srgbClr val="92D050"/>
                </a:solidFill>
                <a:latin typeface="Consolas" panose="020B0609020204030204" pitchFamily="49" charset="0"/>
                <a:cs typeface="Consolas" panose="020B0609020204030204" pitchFamily="49" charset="0"/>
              </a:rPr>
              <a:t>azure site </a:t>
            </a:r>
            <a:r>
              <a:rPr lang="en-US" sz="2800" dirty="0" err="1">
                <a:solidFill>
                  <a:srgbClr val="92D050"/>
                </a:solidFill>
                <a:latin typeface="Consolas" panose="020B0609020204030204" pitchFamily="49" charset="0"/>
                <a:cs typeface="Consolas" panose="020B0609020204030204" pitchFamily="49" charset="0"/>
              </a:rPr>
              <a:t>deploymentscript</a:t>
            </a:r>
            <a:r>
              <a:rPr lang="en-US" sz="2800" dirty="0">
                <a:solidFill>
                  <a:srgbClr val="92D050"/>
                </a:solidFill>
                <a:latin typeface="Consolas" panose="020B0609020204030204" pitchFamily="49" charset="0"/>
                <a:cs typeface="Consolas" panose="020B0609020204030204" pitchFamily="49" charset="0"/>
              </a:rPr>
              <a:t> –h</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Generate custom deployment script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Usage: site </a:t>
            </a:r>
            <a:r>
              <a:rPr lang="en-US" sz="2800" b="1" dirty="0" err="1">
                <a:solidFill>
                  <a:srgbClr val="92D050"/>
                </a:solidFill>
                <a:latin typeface="Consolas" panose="020B0609020204030204" pitchFamily="49" charset="0"/>
                <a:cs typeface="Consolas" panose="020B0609020204030204" pitchFamily="49" charset="0"/>
              </a:rPr>
              <a:t>deploymentscript</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aspWAP</a:t>
            </a:r>
            <a:r>
              <a:rPr lang="en-US" sz="2800" b="1" dirty="0">
                <a:solidFill>
                  <a:srgbClr val="92D050"/>
                </a:solidFill>
                <a:latin typeface="Consolas" panose="020B0609020204030204" pitchFamily="49" charset="0"/>
                <a:cs typeface="Consolas" panose="020B0609020204030204" pitchFamily="49" charset="0"/>
              </a:rPr>
              <a:t> &lt;</a:t>
            </a:r>
            <a:r>
              <a:rPr lang="en-US" sz="2800" b="1" dirty="0" err="1">
                <a:solidFill>
                  <a:srgbClr val="92D050"/>
                </a:solidFill>
                <a:latin typeface="Consolas" panose="020B0609020204030204" pitchFamily="49" charset="0"/>
                <a:cs typeface="Consolas" panose="020B0609020204030204" pitchFamily="49" charset="0"/>
              </a:rPr>
              <a:t>projectFilePath</a:t>
            </a:r>
            <a:r>
              <a:rPr lang="en-US" sz="2800" b="1" dirty="0">
                <a:solidFill>
                  <a:srgbClr val="92D050"/>
                </a:solidFill>
                <a:latin typeface="Consolas" panose="020B0609020204030204" pitchFamily="49" charset="0"/>
                <a:cs typeface="Consolas" panose="020B0609020204030204" pitchFamily="49" charset="0"/>
              </a:rPr>
              <a:t>&gt;       </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aspWebSite</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--node</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php</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--python</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--basic</a:t>
            </a:r>
          </a:p>
        </p:txBody>
      </p:sp>
      <p:sp>
        <p:nvSpPr>
          <p:cNvPr id="5" name="TextBox 4"/>
          <p:cNvSpPr txBox="1"/>
          <p:nvPr/>
        </p:nvSpPr>
        <p:spPr>
          <a:xfrm>
            <a:off x="1" y="6166909"/>
            <a:ext cx="12192000" cy="691091"/>
          </a:xfrm>
          <a:prstGeom prst="rect">
            <a:avLst/>
          </a:prstGeom>
          <a:noFill/>
        </p:spPr>
        <p:txBody>
          <a:bodyPr wrap="square" rtlCol="0" anchor="ctr">
            <a:noAutofit/>
          </a:bodyPr>
          <a:lstStyle/>
          <a:p>
            <a:pPr marL="252000"/>
            <a:r>
              <a:rPr lang="en-US" sz="2400" dirty="0" smtClean="0">
                <a:solidFill>
                  <a:prstClr val="white"/>
                </a:solidFill>
              </a:rPr>
              <a:t>xplat-cli: Microsoft Azure </a:t>
            </a:r>
            <a:r>
              <a:rPr lang="en-US" sz="2400" dirty="0">
                <a:solidFill>
                  <a:prstClr val="white"/>
                </a:solidFill>
              </a:rPr>
              <a:t>Cross Platform Command-Line Tools</a:t>
            </a:r>
          </a:p>
        </p:txBody>
      </p:sp>
      <p:sp>
        <p:nvSpPr>
          <p:cNvPr id="6"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Customizing the Deployment</a:t>
            </a:r>
            <a:endParaRPr lang="en-US" sz="2800" dirty="0">
              <a:solidFill>
                <a:prstClr val="white"/>
              </a:solidFill>
            </a:endParaRPr>
          </a:p>
        </p:txBody>
      </p:sp>
    </p:spTree>
    <p:extLst>
      <p:ext uri="{BB962C8B-B14F-4D97-AF65-F5344CB8AC3E}">
        <p14:creationId xmlns:p14="http://schemas.microsoft.com/office/powerpoint/2010/main" val="33908905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1134" y="0"/>
            <a:ext cx="10729732" cy="6860121"/>
          </a:xfrm>
          <a:prstGeom prst="rect">
            <a:avLst/>
          </a:prstGeom>
        </p:spPr>
      </p:pic>
    </p:spTree>
    <p:extLst>
      <p:ext uri="{BB962C8B-B14F-4D97-AF65-F5344CB8AC3E}">
        <p14:creationId xmlns:p14="http://schemas.microsoft.com/office/powerpoint/2010/main" val="2965555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9560" y="0"/>
            <a:ext cx="10752881" cy="6859190"/>
          </a:xfrm>
          <a:prstGeom prst="rect">
            <a:avLst/>
          </a:prstGeom>
        </p:spPr>
      </p:pic>
    </p:spTree>
    <p:extLst>
      <p:ext uri="{BB962C8B-B14F-4D97-AF65-F5344CB8AC3E}">
        <p14:creationId xmlns:p14="http://schemas.microsoft.com/office/powerpoint/2010/main" val="29939362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Site Extensions</a:t>
            </a:r>
            <a:endParaRPr lang="en-US" sz="3600" dirty="0">
              <a:solidFill>
                <a:prstClr val="white"/>
              </a:solidFill>
            </a:endParaRPr>
          </a:p>
        </p:txBody>
      </p:sp>
      <p:pic>
        <p:nvPicPr>
          <p:cNvPr id="5" name="Picture 4"/>
          <p:cNvPicPr>
            <a:picLocks noChangeAspect="1"/>
          </p:cNvPicPr>
          <p:nvPr/>
        </p:nvPicPr>
        <p:blipFill>
          <a:blip r:embed="rId2"/>
          <a:stretch>
            <a:fillRect/>
          </a:stretch>
        </p:blipFill>
        <p:spPr>
          <a:xfrm>
            <a:off x="518166" y="781085"/>
            <a:ext cx="7818198" cy="3581521"/>
          </a:xfrm>
          <a:prstGeom prst="rect">
            <a:avLst/>
          </a:prstGeom>
        </p:spPr>
      </p:pic>
      <p:pic>
        <p:nvPicPr>
          <p:cNvPr id="6" name="Picture 5"/>
          <p:cNvPicPr>
            <a:picLocks noChangeAspect="1"/>
          </p:cNvPicPr>
          <p:nvPr/>
        </p:nvPicPr>
        <p:blipFill>
          <a:blip r:embed="rId3"/>
          <a:stretch>
            <a:fillRect/>
          </a:stretch>
        </p:blipFill>
        <p:spPr>
          <a:xfrm>
            <a:off x="1250066" y="1566640"/>
            <a:ext cx="8054149" cy="3529994"/>
          </a:xfrm>
          <a:prstGeom prst="rect">
            <a:avLst/>
          </a:prstGeom>
        </p:spPr>
      </p:pic>
    </p:spTree>
    <p:extLst>
      <p:ext uri="{BB962C8B-B14F-4D97-AF65-F5344CB8AC3E}">
        <p14:creationId xmlns:p14="http://schemas.microsoft.com/office/powerpoint/2010/main" val="3463065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p:cNvCxnSpPr/>
          <p:nvPr/>
        </p:nvCxnSpPr>
        <p:spPr>
          <a:xfrm flipV="1">
            <a:off x="2733470" y="3517320"/>
            <a:ext cx="6164297" cy="11574"/>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733470" y="3517320"/>
            <a:ext cx="6164297" cy="1378"/>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err="1" smtClean="0">
                <a:solidFill>
                  <a:prstClr val="white"/>
                </a:solidFill>
              </a:rPr>
              <a:t>WebSockets</a:t>
            </a:r>
            <a:endParaRPr lang="en-US" sz="3600" dirty="0">
              <a:solidFill>
                <a:prstClr val="white"/>
              </a:solidFill>
            </a:endParaRPr>
          </a:p>
        </p:txBody>
      </p:sp>
      <p:sp>
        <p:nvSpPr>
          <p:cNvPr id="13" name="Rectangle 12"/>
          <p:cNvSpPr/>
          <p:nvPr/>
        </p:nvSpPr>
        <p:spPr>
          <a:xfrm>
            <a:off x="0" y="5405376"/>
            <a:ext cx="12192001" cy="1452623"/>
          </a:xfrm>
          <a:prstGeom prst="rect">
            <a:avLst/>
          </a:prstGeom>
          <a:solidFill>
            <a:srgbClr val="1939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858946" y="5528753"/>
            <a:ext cx="868101" cy="769441"/>
          </a:xfrm>
          <a:prstGeom prst="rect">
            <a:avLst/>
          </a:prstGeom>
          <a:noFill/>
        </p:spPr>
        <p:txBody>
          <a:bodyPr wrap="square" rtlCol="0">
            <a:spAutoFit/>
          </a:bodyPr>
          <a:lstStyle/>
          <a:p>
            <a:pPr algn="ctr"/>
            <a:r>
              <a:rPr lang="en-US" sz="4400" b="1" dirty="0" smtClean="0">
                <a:solidFill>
                  <a:schemeClr val="bg1"/>
                </a:solidFill>
              </a:rPr>
              <a:t>5</a:t>
            </a:r>
            <a:endParaRPr lang="en-US" sz="4400" b="1" dirty="0">
              <a:solidFill>
                <a:schemeClr val="bg1"/>
              </a:solidFill>
            </a:endParaRPr>
          </a:p>
        </p:txBody>
      </p:sp>
      <p:sp>
        <p:nvSpPr>
          <p:cNvPr id="15" name="TextBox 14"/>
          <p:cNvSpPr txBox="1"/>
          <p:nvPr/>
        </p:nvSpPr>
        <p:spPr>
          <a:xfrm>
            <a:off x="259775" y="5497975"/>
            <a:ext cx="1967205" cy="830997"/>
          </a:xfrm>
          <a:prstGeom prst="rect">
            <a:avLst/>
          </a:prstGeom>
          <a:noFill/>
        </p:spPr>
        <p:txBody>
          <a:bodyPr wrap="none" rtlCol="0">
            <a:spAutoFit/>
          </a:bodyPr>
          <a:lstStyle/>
          <a:p>
            <a:r>
              <a:rPr lang="en-US" sz="2400" b="1" dirty="0" smtClean="0">
                <a:solidFill>
                  <a:schemeClr val="bg1"/>
                </a:solidFill>
              </a:rPr>
              <a:t>Concurrent</a:t>
            </a:r>
          </a:p>
          <a:p>
            <a:r>
              <a:rPr lang="en-US" sz="2400" b="1" dirty="0" smtClean="0">
                <a:solidFill>
                  <a:schemeClr val="bg1"/>
                </a:solidFill>
              </a:rPr>
              <a:t>Connections</a:t>
            </a:r>
            <a:endParaRPr lang="en-US" sz="2400" b="1" dirty="0">
              <a:solidFill>
                <a:schemeClr val="bg1"/>
              </a:solidFill>
            </a:endParaRPr>
          </a:p>
        </p:txBody>
      </p:sp>
      <p:sp>
        <p:nvSpPr>
          <p:cNvPr id="16" name="TextBox 15"/>
          <p:cNvSpPr txBox="1"/>
          <p:nvPr/>
        </p:nvSpPr>
        <p:spPr>
          <a:xfrm>
            <a:off x="259775" y="6372776"/>
            <a:ext cx="606256" cy="400110"/>
          </a:xfrm>
          <a:prstGeom prst="rect">
            <a:avLst/>
          </a:prstGeom>
          <a:noFill/>
        </p:spPr>
        <p:txBody>
          <a:bodyPr wrap="none" rtlCol="0">
            <a:spAutoFit/>
          </a:bodyPr>
          <a:lstStyle/>
          <a:p>
            <a:r>
              <a:rPr lang="en-US" sz="2000" dirty="0" smtClean="0">
                <a:solidFill>
                  <a:schemeClr val="bg1"/>
                </a:solidFill>
              </a:rPr>
              <a:t>Tier</a:t>
            </a:r>
            <a:endParaRPr lang="en-US" sz="2000" dirty="0">
              <a:solidFill>
                <a:schemeClr val="bg1"/>
              </a:solidFill>
            </a:endParaRPr>
          </a:p>
        </p:txBody>
      </p:sp>
      <p:sp>
        <p:nvSpPr>
          <p:cNvPr id="17" name="TextBox 16"/>
          <p:cNvSpPr txBox="1"/>
          <p:nvPr/>
        </p:nvSpPr>
        <p:spPr>
          <a:xfrm>
            <a:off x="2960308" y="6372776"/>
            <a:ext cx="665375" cy="400110"/>
          </a:xfrm>
          <a:prstGeom prst="rect">
            <a:avLst/>
          </a:prstGeom>
          <a:noFill/>
        </p:spPr>
        <p:txBody>
          <a:bodyPr wrap="none" rtlCol="0">
            <a:spAutoFit/>
          </a:bodyPr>
          <a:lstStyle/>
          <a:p>
            <a:pPr algn="ctr"/>
            <a:r>
              <a:rPr lang="en-US" sz="2000" dirty="0" smtClean="0">
                <a:solidFill>
                  <a:schemeClr val="bg1"/>
                </a:solidFill>
              </a:rPr>
              <a:t>Free</a:t>
            </a:r>
            <a:endParaRPr lang="en-US" sz="2000" dirty="0">
              <a:solidFill>
                <a:schemeClr val="bg1"/>
              </a:solidFill>
            </a:endParaRPr>
          </a:p>
        </p:txBody>
      </p:sp>
      <p:sp>
        <p:nvSpPr>
          <p:cNvPr id="18" name="TextBox 17"/>
          <p:cNvSpPr txBox="1"/>
          <p:nvPr/>
        </p:nvSpPr>
        <p:spPr>
          <a:xfrm>
            <a:off x="4746110" y="5528753"/>
            <a:ext cx="868101" cy="769441"/>
          </a:xfrm>
          <a:prstGeom prst="rect">
            <a:avLst/>
          </a:prstGeom>
          <a:noFill/>
        </p:spPr>
        <p:txBody>
          <a:bodyPr wrap="square" rtlCol="0">
            <a:spAutoFit/>
          </a:bodyPr>
          <a:lstStyle/>
          <a:p>
            <a:pPr algn="ctr"/>
            <a:r>
              <a:rPr lang="en-US" sz="4400" b="1" dirty="0" smtClean="0">
                <a:solidFill>
                  <a:schemeClr val="bg1"/>
                </a:solidFill>
              </a:rPr>
              <a:t>35</a:t>
            </a:r>
            <a:endParaRPr lang="en-US" sz="4400" b="1" dirty="0">
              <a:solidFill>
                <a:schemeClr val="bg1"/>
              </a:solidFill>
            </a:endParaRPr>
          </a:p>
        </p:txBody>
      </p:sp>
      <p:sp>
        <p:nvSpPr>
          <p:cNvPr id="19" name="TextBox 18"/>
          <p:cNvSpPr txBox="1"/>
          <p:nvPr/>
        </p:nvSpPr>
        <p:spPr>
          <a:xfrm>
            <a:off x="4695989" y="6372776"/>
            <a:ext cx="968342" cy="400110"/>
          </a:xfrm>
          <a:prstGeom prst="rect">
            <a:avLst/>
          </a:prstGeom>
          <a:noFill/>
        </p:spPr>
        <p:txBody>
          <a:bodyPr wrap="none" rtlCol="0">
            <a:spAutoFit/>
          </a:bodyPr>
          <a:lstStyle/>
          <a:p>
            <a:pPr algn="ctr"/>
            <a:r>
              <a:rPr lang="en-US" sz="2000" dirty="0" smtClean="0">
                <a:solidFill>
                  <a:schemeClr val="bg1"/>
                </a:solidFill>
              </a:rPr>
              <a:t>Shared</a:t>
            </a:r>
            <a:endParaRPr lang="en-US" sz="2000" dirty="0">
              <a:solidFill>
                <a:schemeClr val="bg1"/>
              </a:solidFill>
            </a:endParaRPr>
          </a:p>
        </p:txBody>
      </p:sp>
      <p:sp>
        <p:nvSpPr>
          <p:cNvPr id="21" name="TextBox 20"/>
          <p:cNvSpPr txBox="1"/>
          <p:nvPr/>
        </p:nvSpPr>
        <p:spPr>
          <a:xfrm>
            <a:off x="6633274" y="5528753"/>
            <a:ext cx="1275880" cy="769441"/>
          </a:xfrm>
          <a:prstGeom prst="rect">
            <a:avLst/>
          </a:prstGeom>
          <a:noFill/>
        </p:spPr>
        <p:txBody>
          <a:bodyPr wrap="square" rtlCol="0">
            <a:spAutoFit/>
          </a:bodyPr>
          <a:lstStyle/>
          <a:p>
            <a:pPr algn="ctr"/>
            <a:r>
              <a:rPr lang="en-US" sz="4400" b="1" dirty="0" smtClean="0">
                <a:solidFill>
                  <a:schemeClr val="bg1"/>
                </a:solidFill>
              </a:rPr>
              <a:t>350</a:t>
            </a:r>
            <a:endParaRPr lang="en-US" sz="4400" b="1" dirty="0">
              <a:solidFill>
                <a:schemeClr val="bg1"/>
              </a:solidFill>
            </a:endParaRPr>
          </a:p>
        </p:txBody>
      </p:sp>
      <p:sp>
        <p:nvSpPr>
          <p:cNvPr id="22" name="TextBox 21"/>
          <p:cNvSpPr txBox="1"/>
          <p:nvPr/>
        </p:nvSpPr>
        <p:spPr>
          <a:xfrm>
            <a:off x="6231805" y="6372776"/>
            <a:ext cx="2078818" cy="400110"/>
          </a:xfrm>
          <a:prstGeom prst="rect">
            <a:avLst/>
          </a:prstGeom>
          <a:noFill/>
        </p:spPr>
        <p:txBody>
          <a:bodyPr wrap="square" rtlCol="0">
            <a:spAutoFit/>
          </a:bodyPr>
          <a:lstStyle/>
          <a:p>
            <a:pPr algn="ctr"/>
            <a:r>
              <a:rPr lang="en-US" sz="2000" dirty="0" smtClean="0">
                <a:solidFill>
                  <a:schemeClr val="bg1"/>
                </a:solidFill>
              </a:rPr>
              <a:t>Basic / Standard</a:t>
            </a:r>
            <a:endParaRPr lang="en-US" sz="2000" dirty="0">
              <a:solidFill>
                <a:schemeClr val="bg1"/>
              </a:solidFill>
            </a:endParaRPr>
          </a:p>
        </p:txBody>
      </p:sp>
      <p:sp>
        <p:nvSpPr>
          <p:cNvPr id="23" name="TextBox 22"/>
          <p:cNvSpPr txBox="1"/>
          <p:nvPr/>
        </p:nvSpPr>
        <p:spPr>
          <a:xfrm>
            <a:off x="9450188" y="6372776"/>
            <a:ext cx="1200778" cy="400110"/>
          </a:xfrm>
          <a:prstGeom prst="rect">
            <a:avLst/>
          </a:prstGeom>
          <a:noFill/>
        </p:spPr>
        <p:txBody>
          <a:bodyPr wrap="none" rtlCol="0">
            <a:spAutoFit/>
          </a:bodyPr>
          <a:lstStyle/>
          <a:p>
            <a:r>
              <a:rPr lang="en-US" sz="2000" dirty="0" smtClean="0">
                <a:solidFill>
                  <a:schemeClr val="bg1"/>
                </a:solidFill>
              </a:rPr>
              <a:t>Premium</a:t>
            </a:r>
            <a:endParaRPr lang="en-US" sz="2000" dirty="0">
              <a:solidFill>
                <a:schemeClr val="bg1"/>
              </a:solidFill>
            </a:endParaRPr>
          </a:p>
        </p:txBody>
      </p:sp>
      <p:sp>
        <p:nvSpPr>
          <p:cNvPr id="24" name="TextBox 23"/>
          <p:cNvSpPr txBox="1"/>
          <p:nvPr/>
        </p:nvSpPr>
        <p:spPr>
          <a:xfrm>
            <a:off x="8514918" y="5528753"/>
            <a:ext cx="3071319" cy="769441"/>
          </a:xfrm>
          <a:prstGeom prst="rect">
            <a:avLst/>
          </a:prstGeom>
          <a:noFill/>
        </p:spPr>
        <p:txBody>
          <a:bodyPr wrap="square" rtlCol="0">
            <a:spAutoFit/>
          </a:bodyPr>
          <a:lstStyle/>
          <a:p>
            <a:pPr algn="ctr"/>
            <a:r>
              <a:rPr lang="en-US" sz="4400" b="1" dirty="0" smtClean="0">
                <a:solidFill>
                  <a:schemeClr val="bg1"/>
                </a:solidFill>
              </a:rPr>
              <a:t>Unlimited</a:t>
            </a:r>
            <a:endParaRPr lang="en-US" sz="4400" b="1" dirty="0">
              <a:solidFill>
                <a:schemeClr val="bg1"/>
              </a:solidFill>
            </a:endParaRPr>
          </a:p>
        </p:txBody>
      </p:sp>
      <p:pic>
        <p:nvPicPr>
          <p:cNvPr id="25"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50188" y="2670750"/>
            <a:ext cx="1730956" cy="17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05705" y="2664319"/>
            <a:ext cx="1875344" cy="17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2733470" y="3505056"/>
            <a:ext cx="6164297"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86823" y="3841170"/>
            <a:ext cx="4057590" cy="400110"/>
          </a:xfrm>
          <a:prstGeom prst="rect">
            <a:avLst/>
          </a:prstGeom>
          <a:noFill/>
        </p:spPr>
        <p:txBody>
          <a:bodyPr wrap="square" rtlCol="0">
            <a:spAutoFit/>
          </a:bodyPr>
          <a:lstStyle/>
          <a:p>
            <a:pPr algn="ctr"/>
            <a:r>
              <a:rPr lang="en-US" sz="2000" dirty="0" smtClean="0">
                <a:solidFill>
                  <a:schemeClr val="bg1"/>
                </a:solidFill>
              </a:rPr>
              <a:t>Persistent Connection</a:t>
            </a:r>
            <a:endParaRPr lang="en-US" sz="2000" dirty="0">
              <a:solidFill>
                <a:schemeClr val="bg1"/>
              </a:solidFill>
            </a:endParaRPr>
          </a:p>
        </p:txBody>
      </p:sp>
    </p:spTree>
    <p:extLst>
      <p:ext uri="{BB962C8B-B14F-4D97-AF65-F5344CB8AC3E}">
        <p14:creationId xmlns:p14="http://schemas.microsoft.com/office/powerpoint/2010/main" val="36158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000"/>
                                        <p:tgtEl>
                                          <p:spTgt spid="28"/>
                                        </p:tgtEl>
                                      </p:cBhvr>
                                    </p:animEffect>
                                  </p:childTnLst>
                                </p:cTn>
                              </p:par>
                            </p:childTnLst>
                          </p:cTn>
                        </p:par>
                        <p:par>
                          <p:cTn id="8" fill="hold">
                            <p:stCondLst>
                              <p:cond delay="1000"/>
                            </p:stCondLst>
                            <p:childTnLst>
                              <p:par>
                                <p:cTn id="9" presetID="1" presetClass="exit" presetSubtype="0" fill="hold" nodeType="afterEffect">
                                  <p:stCondLst>
                                    <p:cond delay="100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50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1000"/>
                                        <p:tgtEl>
                                          <p:spTgt spid="34"/>
                                        </p:tgtEl>
                                      </p:cBhvr>
                                    </p:animEffect>
                                  </p:childTnLst>
                                </p:cTn>
                              </p:par>
                            </p:childTnLst>
                          </p:cTn>
                        </p:par>
                        <p:par>
                          <p:cTn id="16" fill="hold">
                            <p:stCondLst>
                              <p:cond delay="1500"/>
                            </p:stCondLst>
                            <p:childTnLst>
                              <p:par>
                                <p:cTn id="17" presetID="1" presetClass="exit" presetSubtype="0" fill="hold" nodeType="afterEffect">
                                  <p:stCondLst>
                                    <p:cond delay="1000"/>
                                  </p:stCondLst>
                                  <p:childTnLst>
                                    <p:set>
                                      <p:cBhvr>
                                        <p:cTn id="18" dur="1" fill="hold">
                                          <p:stCondLst>
                                            <p:cond delay="0"/>
                                          </p:stCondLst>
                                        </p:cTn>
                                        <p:tgtEl>
                                          <p:spTgt spid="34"/>
                                        </p:tgtEl>
                                        <p:attrNameLst>
                                          <p:attrName>style.visibility</p:attrName>
                                        </p:attrNameLst>
                                      </p:cBhvr>
                                      <p:to>
                                        <p:strVal val="hidden"/>
                                      </p:to>
                                    </p:set>
                                  </p:childTnLst>
                                </p:cTn>
                              </p:par>
                            </p:childTnLst>
                          </p:cTn>
                        </p:par>
                        <p:par>
                          <p:cTn id="19" fill="hold">
                            <p:stCondLst>
                              <p:cond delay="2500"/>
                            </p:stCondLst>
                            <p:childTnLst>
                              <p:par>
                                <p:cTn id="20" presetID="16" presetClass="entr" presetSubtype="21" fill="hold" nodeType="after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2000"/>
                                        <p:tgtEl>
                                          <p:spTgt spid="4"/>
                                        </p:tgtEl>
                                      </p:cBhvr>
                                    </p:animEffect>
                                  </p:childTnLst>
                                </p:cTn>
                              </p:par>
                            </p:childTnLst>
                          </p:cTn>
                        </p:par>
                        <p:par>
                          <p:cTn id="23" fill="hold">
                            <p:stCondLst>
                              <p:cond delay="50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37" name="Picture 36"/>
          <p:cNvPicPr>
            <a:picLocks noChangeAspect="1"/>
          </p:cNvPicPr>
          <p:nvPr/>
        </p:nvPicPr>
        <p:blipFill>
          <a:blip r:embed="rId3"/>
          <a:stretch>
            <a:fillRect/>
          </a:stretch>
        </p:blipFill>
        <p:spPr>
          <a:xfrm>
            <a:off x="5276712" y="-373535"/>
            <a:ext cx="7264070" cy="4706299"/>
          </a:xfrm>
          <a:prstGeom prst="rect">
            <a:avLst/>
          </a:prstGeom>
        </p:spPr>
      </p:pic>
      <p:pic>
        <p:nvPicPr>
          <p:cNvPr id="38" name="Picture 37"/>
          <p:cNvPicPr>
            <a:picLocks noChangeAspect="1"/>
          </p:cNvPicPr>
          <p:nvPr/>
        </p:nvPicPr>
        <p:blipFill>
          <a:blip r:embed="rId4"/>
          <a:stretch>
            <a:fillRect/>
          </a:stretch>
        </p:blipFill>
        <p:spPr>
          <a:xfrm>
            <a:off x="8306794" y="298546"/>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apps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dirty="0" smtClean="0">
                  <a:solidFill>
                    <a:schemeClr val="bg1"/>
                  </a:solidFill>
                  <a:latin typeface="Segoe UI" panose="020B0502040204020203" pitchFamily="34" charset="0"/>
                  <a:cs typeface="Segoe UI" panose="020B0502040204020203" pitchFamily="34" charset="0"/>
                </a:rPr>
                <a:t>Java</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6"/>
            <a:stretch>
              <a:fillRect/>
            </a:stretch>
          </p:blipFill>
          <p:spPr>
            <a:xfrm>
              <a:off x="768089" y="-1605208"/>
              <a:ext cx="3768750" cy="5613751"/>
            </a:xfrm>
            <a:prstGeom prst="rect">
              <a:avLst/>
            </a:prstGeom>
          </p:spPr>
        </p:pic>
        <p:pic>
          <p:nvPicPr>
            <p:cNvPr id="14" name="Picture 13"/>
            <p:cNvPicPr>
              <a:picLocks noChangeAspect="1"/>
            </p:cNvPicPr>
            <p:nvPr/>
          </p:nvPicPr>
          <p:blipFill>
            <a:blip r:embed="rId7"/>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19" name="Picture 18"/>
          <p:cNvPicPr>
            <a:picLocks noChangeAspect="1"/>
          </p:cNvPicPr>
          <p:nvPr/>
        </p:nvPicPr>
        <p:blipFill>
          <a:blip r:embed="rId9"/>
          <a:stretch>
            <a:fillRect/>
          </a:stretch>
        </p:blipFill>
        <p:spPr>
          <a:xfrm>
            <a:off x="4607525" y="3601907"/>
            <a:ext cx="2340000" cy="1473750"/>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3" name="Picture 22"/>
            <p:cNvPicPr>
              <a:picLocks noChangeAspect="1"/>
            </p:cNvPicPr>
            <p:nvPr/>
          </p:nvPicPr>
          <p:blipFill>
            <a:blip r:embed="rId13"/>
            <a:stretch>
              <a:fillRect/>
            </a:stretch>
          </p:blipFill>
          <p:spPr>
            <a:xfrm>
              <a:off x="215340" y="3302216"/>
              <a:ext cx="2092500" cy="2340000"/>
            </a:xfrm>
            <a:prstGeom prst="rect">
              <a:avLst/>
            </a:prstGeom>
          </p:spPr>
        </p:pic>
        <p:pic>
          <p:nvPicPr>
            <p:cNvPr id="24" name="Picture 23"/>
            <p:cNvPicPr>
              <a:picLocks noChangeAspect="1"/>
            </p:cNvPicPr>
            <p:nvPr/>
          </p:nvPicPr>
          <p:blipFill>
            <a:blip r:embed="rId10"/>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4"/>
            <a:stretch>
              <a:fillRect/>
            </a:stretch>
          </p:blipFill>
          <p:spPr>
            <a:xfrm>
              <a:off x="2788810" y="4960912"/>
              <a:ext cx="447874" cy="1224190"/>
            </a:xfrm>
            <a:prstGeom prst="rect">
              <a:avLst/>
            </a:prstGeom>
          </p:spPr>
        </p:pic>
        <p:pic>
          <p:nvPicPr>
            <p:cNvPr id="40" name="Picture 39"/>
            <p:cNvPicPr>
              <a:picLocks noChangeAspect="1"/>
            </p:cNvPicPr>
            <p:nvPr/>
          </p:nvPicPr>
          <p:blipFill>
            <a:blip r:embed="rId15"/>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10"/>
            <a:stretch>
              <a:fillRect/>
            </a:stretch>
          </p:blipFill>
          <p:spPr>
            <a:xfrm>
              <a:off x="9787568" y="-79793"/>
              <a:ext cx="934789" cy="1104751"/>
            </a:xfrm>
            <a:prstGeom prst="rect">
              <a:avLst/>
            </a:prstGeom>
          </p:spPr>
        </p:pic>
        <p:pic>
          <p:nvPicPr>
            <p:cNvPr id="34" name="Picture 33"/>
            <p:cNvPicPr>
              <a:picLocks noChangeAspect="1"/>
            </p:cNvPicPr>
            <p:nvPr/>
          </p:nvPicPr>
          <p:blipFill>
            <a:blip r:embed="rId16"/>
            <a:stretch>
              <a:fillRect/>
            </a:stretch>
          </p:blipFill>
          <p:spPr>
            <a:xfrm>
              <a:off x="10328954" y="214760"/>
              <a:ext cx="147937" cy="295874"/>
            </a:xfrm>
            <a:prstGeom prst="rect">
              <a:avLst/>
            </a:prstGeom>
          </p:spPr>
        </p:pic>
      </p:grpSp>
    </p:spTree>
    <p:extLst>
      <p:ext uri="{BB962C8B-B14F-4D97-AF65-F5344CB8AC3E}">
        <p14:creationId xmlns:p14="http://schemas.microsoft.com/office/powerpoint/2010/main" val="16370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47" presetClass="entr" presetSubtype="0"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Web Hosting Plan</a:t>
            </a:r>
            <a:endParaRPr lang="en-US" sz="3600" dirty="0">
              <a:solidFill>
                <a:prstClr val="white"/>
              </a:solidFill>
            </a:endParaRPr>
          </a:p>
        </p:txBody>
      </p:sp>
      <p:grpSp>
        <p:nvGrpSpPr>
          <p:cNvPr id="15" name="Group 14"/>
          <p:cNvGrpSpPr/>
          <p:nvPr/>
        </p:nvGrpSpPr>
        <p:grpSpPr>
          <a:xfrm>
            <a:off x="1558924" y="2888990"/>
            <a:ext cx="2737416" cy="2209205"/>
            <a:chOff x="503667" y="2888990"/>
            <a:chExt cx="2737416" cy="2209205"/>
          </a:xfrm>
        </p:grpSpPr>
        <p:pic>
          <p:nvPicPr>
            <p:cNvPr id="4" name="Picture 1"/>
            <p:cNvPicPr>
              <a:picLocks noChangeAspect="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983809" y="2888990"/>
              <a:ext cx="1777132" cy="177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20"/>
            <p:cNvSpPr txBox="1"/>
            <p:nvPr/>
          </p:nvSpPr>
          <p:spPr>
            <a:xfrm>
              <a:off x="503667" y="4636530"/>
              <a:ext cx="2737416" cy="461665"/>
            </a:xfrm>
            <a:prstGeom prst="rect">
              <a:avLst/>
            </a:prstGeom>
            <a:noFill/>
          </p:spPr>
          <p:txBody>
            <a:bodyPr wrap="none" rtlCol="0">
              <a:spAutoFit/>
            </a:bodyPr>
            <a:lstStyle/>
            <a:p>
              <a:pPr algn="ctr"/>
              <a:r>
                <a:rPr lang="en-US" sz="2400" dirty="0" smtClean="0">
                  <a:solidFill>
                    <a:schemeClr val="bg1"/>
                  </a:solidFill>
                </a:rPr>
                <a:t>Azure Subscription</a:t>
              </a:r>
              <a:endParaRPr lang="en-US" sz="2400" dirty="0">
                <a:solidFill>
                  <a:schemeClr val="bg1"/>
                </a:solidFill>
              </a:endParaRPr>
            </a:p>
          </p:txBody>
        </p:sp>
      </p:grpSp>
      <p:grpSp>
        <p:nvGrpSpPr>
          <p:cNvPr id="14" name="Group 13"/>
          <p:cNvGrpSpPr/>
          <p:nvPr/>
        </p:nvGrpSpPr>
        <p:grpSpPr>
          <a:xfrm>
            <a:off x="5271081" y="2990636"/>
            <a:ext cx="1704313" cy="2107559"/>
            <a:chOff x="4326946" y="3041459"/>
            <a:chExt cx="1704313" cy="2107559"/>
          </a:xfrm>
        </p:grpSpPr>
        <p:sp>
          <p:nvSpPr>
            <p:cNvPr id="6" name="TextBox 17"/>
            <p:cNvSpPr txBox="1"/>
            <p:nvPr/>
          </p:nvSpPr>
          <p:spPr>
            <a:xfrm>
              <a:off x="4991726" y="3041459"/>
              <a:ext cx="374754" cy="1569660"/>
            </a:xfrm>
            <a:prstGeom prst="rect">
              <a:avLst/>
            </a:prstGeom>
            <a:noFill/>
          </p:spPr>
          <p:txBody>
            <a:bodyPr wrap="square" rtlCol="0">
              <a:spAutoFit/>
            </a:bodyPr>
            <a:lstStyle/>
            <a:p>
              <a:pPr algn="ctr"/>
              <a:r>
                <a:rPr lang="en-US" sz="9600" dirty="0" smtClean="0">
                  <a:solidFill>
                    <a:schemeClr val="bg1"/>
                  </a:solidFill>
                </a:rPr>
                <a:t>$</a:t>
              </a:r>
              <a:endParaRPr lang="en-US" sz="9600" dirty="0">
                <a:solidFill>
                  <a:schemeClr val="bg1"/>
                </a:solidFill>
              </a:endParaRPr>
            </a:p>
          </p:txBody>
        </p:sp>
        <p:sp>
          <p:nvSpPr>
            <p:cNvPr id="7" name="TextBox 18"/>
            <p:cNvSpPr txBox="1"/>
            <p:nvPr/>
          </p:nvSpPr>
          <p:spPr>
            <a:xfrm>
              <a:off x="4326946" y="4687353"/>
              <a:ext cx="1704313" cy="461665"/>
            </a:xfrm>
            <a:prstGeom prst="rect">
              <a:avLst/>
            </a:prstGeom>
            <a:noFill/>
          </p:spPr>
          <p:txBody>
            <a:bodyPr wrap="none" rtlCol="0">
              <a:spAutoFit/>
            </a:bodyPr>
            <a:lstStyle/>
            <a:p>
              <a:pPr algn="ctr"/>
              <a:r>
                <a:rPr lang="en-US" sz="2400" dirty="0" smtClean="0">
                  <a:solidFill>
                    <a:schemeClr val="bg1"/>
                  </a:solidFill>
                </a:rPr>
                <a:t>Pricing Tier</a:t>
              </a:r>
              <a:endParaRPr lang="en-US" sz="2400" dirty="0">
                <a:solidFill>
                  <a:schemeClr val="bg1"/>
                </a:solidFill>
              </a:endParaRPr>
            </a:p>
          </p:txBody>
        </p:sp>
      </p:grpSp>
      <p:grpSp>
        <p:nvGrpSpPr>
          <p:cNvPr id="13" name="Group 12"/>
          <p:cNvGrpSpPr/>
          <p:nvPr/>
        </p:nvGrpSpPr>
        <p:grpSpPr>
          <a:xfrm>
            <a:off x="7950134" y="3120437"/>
            <a:ext cx="3270604" cy="1977758"/>
            <a:chOff x="6894877" y="3154966"/>
            <a:chExt cx="3270604" cy="1977758"/>
          </a:xfrm>
        </p:grpSpPr>
        <p:sp>
          <p:nvSpPr>
            <p:cNvPr id="10" name="TextBox 11"/>
            <p:cNvSpPr txBox="1"/>
            <p:nvPr/>
          </p:nvSpPr>
          <p:spPr>
            <a:xfrm>
              <a:off x="6894877" y="4671059"/>
              <a:ext cx="3270604" cy="461665"/>
            </a:xfrm>
            <a:prstGeom prst="rect">
              <a:avLst/>
            </a:prstGeom>
            <a:noFill/>
          </p:spPr>
          <p:txBody>
            <a:bodyPr wrap="square" rtlCol="0">
              <a:spAutoFit/>
            </a:bodyPr>
            <a:lstStyle/>
            <a:p>
              <a:pPr algn="ctr"/>
              <a:r>
                <a:rPr lang="en-US" sz="2400" dirty="0" smtClean="0">
                  <a:solidFill>
                    <a:schemeClr val="bg1"/>
                  </a:solidFill>
                </a:rPr>
                <a:t>Geographic Region</a:t>
              </a:r>
              <a:endParaRPr lang="en-US" sz="2400" dirty="0">
                <a:solidFill>
                  <a:schemeClr val="bg1"/>
                </a:solidFill>
              </a:endParaRPr>
            </a:p>
          </p:txBody>
        </p:sp>
        <p:pic>
          <p:nvPicPr>
            <p:cNvPr id="12" name="Picture 16"/>
            <p:cNvPicPr>
              <a:picLocks noChangeAspect="1"/>
            </p:cNvPicPr>
            <p:nvPr/>
          </p:nvPicPr>
          <p:blipFill>
            <a:blip r:embed="rId4"/>
            <a:stretch>
              <a:fillRect/>
            </a:stretch>
          </p:blipFill>
          <p:spPr>
            <a:xfrm>
              <a:off x="7877334" y="3154966"/>
              <a:ext cx="1305691" cy="1310058"/>
            </a:xfrm>
            <a:prstGeom prst="rect">
              <a:avLst/>
            </a:prstGeom>
          </p:spPr>
        </p:pic>
      </p:grpSp>
      <p:sp>
        <p:nvSpPr>
          <p:cNvPr id="17" name="TextBox 16"/>
          <p:cNvSpPr txBox="1"/>
          <p:nvPr/>
        </p:nvSpPr>
        <p:spPr>
          <a:xfrm>
            <a:off x="4428485" y="3267634"/>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
        <p:nvSpPr>
          <p:cNvPr id="18" name="TextBox 17"/>
          <p:cNvSpPr txBox="1"/>
          <p:nvPr/>
        </p:nvSpPr>
        <p:spPr>
          <a:xfrm>
            <a:off x="7107539" y="3267633"/>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Tree>
    <p:extLst>
      <p:ext uri="{BB962C8B-B14F-4D97-AF65-F5344CB8AC3E}">
        <p14:creationId xmlns:p14="http://schemas.microsoft.com/office/powerpoint/2010/main" val="98848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Language Support</a:t>
            </a:r>
            <a:endParaRPr lang="en-US" sz="4400" dirty="0">
              <a:latin typeface="+mj-lt"/>
            </a:endParaRPr>
          </a:p>
        </p:txBody>
      </p:sp>
    </p:spTree>
    <p:extLst>
      <p:ext uri="{BB962C8B-B14F-4D97-AF65-F5344CB8AC3E}">
        <p14:creationId xmlns:p14="http://schemas.microsoft.com/office/powerpoint/2010/main" val="5147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1640620" cy="533400"/>
          </a:xfrm>
        </p:spPr>
        <p:txBody>
          <a:bodyPr anchor="ctr">
            <a:normAutofit/>
          </a:bodyPr>
          <a:lstStyle/>
          <a:p>
            <a:pPr marL="252000">
              <a:spcBef>
                <a:spcPts val="0"/>
              </a:spcBef>
            </a:pPr>
            <a:r>
              <a:rPr lang="en-US" sz="2800" dirty="0" smtClean="0"/>
              <a:t>Visual Studio + Azure Websites</a:t>
            </a:r>
            <a:endParaRPr lang="en-US" sz="2800" dirty="0"/>
          </a:p>
        </p:txBody>
      </p:sp>
      <p:pic>
        <p:nvPicPr>
          <p:cNvPr id="5" name="Content Placeholder 4"/>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532656" y="4530276"/>
            <a:ext cx="5126688" cy="3391674"/>
          </a:xfrm>
          <a:prstGeom prst="rect">
            <a:avLst/>
          </a:prstGeom>
        </p:spPr>
      </p:pic>
      <p:sp>
        <p:nvSpPr>
          <p:cNvPr id="6" name="Content Placeholder 2"/>
          <p:cNvSpPr txBox="1">
            <a:spLocks/>
          </p:cNvSpPr>
          <p:nvPr/>
        </p:nvSpPr>
        <p:spPr>
          <a:xfrm>
            <a:off x="0" y="0"/>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r>
              <a:rPr lang="en-US" sz="5000" dirty="0" smtClean="0">
                <a:latin typeface="+mj-lt"/>
              </a:rPr>
              <a:t>Create Azure Resources during File / New</a:t>
            </a:r>
          </a:p>
          <a:p>
            <a:pPr marL="252000" indent="0">
              <a:spcBef>
                <a:spcPts val="0"/>
              </a:spcBef>
              <a:spcAft>
                <a:spcPts val="1800"/>
              </a:spcAft>
              <a:buNone/>
            </a:pPr>
            <a:r>
              <a:rPr lang="en-US" sz="5000" dirty="0" smtClean="0">
                <a:latin typeface="+mj-lt"/>
              </a:rPr>
              <a:t>Create Azure Website during deploy</a:t>
            </a:r>
          </a:p>
          <a:p>
            <a:pPr marL="252000" indent="0">
              <a:spcBef>
                <a:spcPts val="0"/>
              </a:spcBef>
              <a:spcAft>
                <a:spcPts val="1800"/>
              </a:spcAft>
              <a:buNone/>
            </a:pPr>
            <a:r>
              <a:rPr lang="en-US" sz="5000" dirty="0" smtClean="0">
                <a:latin typeface="+mj-lt"/>
              </a:rPr>
              <a:t>Manage with Server Explorer</a:t>
            </a:r>
            <a:endParaRPr lang="en-US" sz="5000" dirty="0">
              <a:latin typeface="+mj-lt"/>
            </a:endParaRPr>
          </a:p>
        </p:txBody>
      </p:sp>
    </p:spTree>
    <p:extLst>
      <p:ext uri="{BB962C8B-B14F-4D97-AF65-F5344CB8AC3E}">
        <p14:creationId xmlns:p14="http://schemas.microsoft.com/office/powerpoint/2010/main" val="1288029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Visual Studio Support</a:t>
            </a:r>
            <a:endParaRPr lang="en-US" sz="4400" dirty="0">
              <a:latin typeface="+mj-lt"/>
            </a:endParaRPr>
          </a:p>
        </p:txBody>
      </p:sp>
    </p:spTree>
    <p:extLst>
      <p:ext uri="{BB962C8B-B14F-4D97-AF65-F5344CB8AC3E}">
        <p14:creationId xmlns:p14="http://schemas.microsoft.com/office/powerpoint/2010/main" val="313169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fee586e5-3c92-48eb-9898-42915e590ada"/>
    <ds:schemaRef ds:uri="http://www.w3.org/XML/1998/namespace"/>
    <ds:schemaRef ds:uri="http://purl.org/dc/dcmitype/"/>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6949</TotalTime>
  <Words>1253</Words>
  <Application>Microsoft Office PowerPoint</Application>
  <PresentationFormat>Widescreen</PresentationFormat>
  <Paragraphs>277</Paragraphs>
  <Slides>60</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メイリオ</vt:lpstr>
      <vt:lpstr>Arial</vt:lpstr>
      <vt:lpstr>Calibri</vt:lpstr>
      <vt:lpstr>Consolas</vt:lpstr>
      <vt:lpstr>Segoe UI</vt:lpstr>
      <vt:lpstr>Segoe UI Light</vt:lpstr>
      <vt:lpstr>Wingdings</vt:lpstr>
      <vt:lpstr>Azure Medium</vt:lpstr>
      <vt:lpstr>Azure Websites</vt:lpstr>
      <vt:lpstr>Agenda</vt:lpstr>
      <vt:lpstr>PowerPoint Presentation</vt:lpstr>
      <vt:lpstr>PowerPoint Presentation</vt:lpstr>
      <vt:lpstr>Demo</vt:lpstr>
      <vt:lpstr>PowerPoint Presentation</vt:lpstr>
      <vt:lpstr>Demo</vt:lpstr>
      <vt:lpstr>Visual Studio + Azure Websites</vt:lpstr>
      <vt:lpstr>Demo</vt:lpstr>
      <vt:lpstr>PowerPoint Presentation</vt:lpstr>
      <vt:lpstr>PowerPoint Presentation</vt:lpstr>
      <vt:lpstr>Scale</vt:lpstr>
      <vt:lpstr>PowerPoint Presentation</vt:lpstr>
      <vt:lpstr>PowerPoint Presentation</vt:lpstr>
      <vt:lpstr>PowerPoint Presentation</vt:lpstr>
      <vt:lpstr>PowerPoint Presentation</vt:lpstr>
      <vt:lpstr>PowerPoint Presentation</vt:lpstr>
      <vt:lpstr>Demo</vt:lpstr>
      <vt:lpstr>PowerPoint Presentation</vt:lpstr>
      <vt:lpstr>Deployment Slots</vt:lpstr>
      <vt:lpstr>PowerPoint Presentation</vt:lpstr>
      <vt:lpstr>PowerPoint Presentation</vt:lpstr>
      <vt:lpstr>PowerPoint Presentation</vt:lpstr>
      <vt:lpstr>PowerPoint Presentation</vt:lpstr>
      <vt:lpstr>Testing in Production</vt:lpstr>
      <vt:lpstr>Demo</vt:lpstr>
      <vt:lpstr>Web Jobs</vt:lpstr>
      <vt:lpstr>PowerPoint Presentation</vt:lpstr>
      <vt:lpstr>PowerPoint Presentation</vt:lpstr>
      <vt:lpstr>Demo</vt:lpstr>
      <vt:lpstr>Demo</vt:lpstr>
      <vt:lpstr>Demo</vt:lpstr>
      <vt:lpstr>Traffic Manager</vt:lpstr>
      <vt:lpstr>PowerPoint Presentation</vt:lpstr>
      <vt:lpstr>Intelligent customer routing with Traffic Manager</vt:lpstr>
      <vt:lpstr>Intelligent customer routing with Traffic Manager</vt:lpstr>
      <vt:lpstr>Backup</vt:lpstr>
      <vt:lpstr>PowerPoint Presentation</vt:lpstr>
      <vt:lpstr>Hybrid Connections</vt:lpstr>
      <vt:lpstr>PowerPoint Presentation</vt:lpstr>
      <vt:lpstr>Redis Cache</vt:lpstr>
      <vt:lpstr>PowerPoint Presentation</vt:lpstr>
      <vt:lpstr>Demo</vt:lpstr>
      <vt:lpstr>Stateless</vt:lpstr>
      <vt:lpstr>Demo</vt:lpstr>
      <vt:lpstr>Application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340</cp:revision>
  <cp:lastPrinted>2014-03-26T17:46:13Z</cp:lastPrinted>
  <dcterms:created xsi:type="dcterms:W3CDTF">2014-03-19T23:21:38Z</dcterms:created>
  <dcterms:modified xsi:type="dcterms:W3CDTF">2014-12-11T09:19:34Z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300x191x1</vt:lpwstr>
  </property>
</Properties>
</file>