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theme/themeOverride1.xml" ContentType="application/vnd.openxmlformats-officedocument.themeOverride+xml"/>
  <Override PartName="/ppt/notesSlides/notesSlide56.xml" ContentType="application/vnd.openxmlformats-officedocument.presentationml.notesSlide+xml"/>
  <Override PartName="/ppt/theme/themeOverride2.xml" ContentType="application/vnd.openxmlformats-officedocument.themeOverride+xml"/>
  <Override PartName="/ppt/notesSlides/notesSlide57.xml" ContentType="application/vnd.openxmlformats-officedocument.presentationml.notesSlide+xml"/>
  <Override PartName="/ppt/theme/themeOverride3.xml" ContentType="application/vnd.openxmlformats-officedocument.themeOverride+xml"/>
  <Override PartName="/ppt/notesSlides/notesSlide58.xml" ContentType="application/vnd.openxmlformats-officedocument.presentationml.notesSlide+xml"/>
  <Override PartName="/ppt/theme/themeOverride4.xml" ContentType="application/vnd.openxmlformats-officedocument.themeOverr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6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tags/tag1.xml" ContentType="application/vnd.openxmlformats-officedocument.presentationml.tags+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01"/>
  </p:notesMasterIdLst>
  <p:sldIdLst>
    <p:sldId id="256" r:id="rId5"/>
    <p:sldId id="575" r:id="rId6"/>
    <p:sldId id="660" r:id="rId7"/>
    <p:sldId id="679" r:id="rId8"/>
    <p:sldId id="586" r:id="rId9"/>
    <p:sldId id="684" r:id="rId10"/>
    <p:sldId id="685" r:id="rId11"/>
    <p:sldId id="686" r:id="rId12"/>
    <p:sldId id="587" r:id="rId13"/>
    <p:sldId id="630" r:id="rId14"/>
    <p:sldId id="626" r:id="rId15"/>
    <p:sldId id="625" r:id="rId16"/>
    <p:sldId id="627" r:id="rId17"/>
    <p:sldId id="588" r:id="rId18"/>
    <p:sldId id="631" r:id="rId19"/>
    <p:sldId id="589" r:id="rId20"/>
    <p:sldId id="632" r:id="rId21"/>
    <p:sldId id="624" r:id="rId22"/>
    <p:sldId id="628" r:id="rId23"/>
    <p:sldId id="629" r:id="rId24"/>
    <p:sldId id="676" r:id="rId25"/>
    <p:sldId id="633" r:id="rId26"/>
    <p:sldId id="634" r:id="rId27"/>
    <p:sldId id="596" r:id="rId28"/>
    <p:sldId id="688" r:id="rId29"/>
    <p:sldId id="644" r:id="rId30"/>
    <p:sldId id="597" r:id="rId31"/>
    <p:sldId id="598" r:id="rId32"/>
    <p:sldId id="648" r:id="rId33"/>
    <p:sldId id="647" r:id="rId34"/>
    <p:sldId id="649" r:id="rId35"/>
    <p:sldId id="650" r:id="rId36"/>
    <p:sldId id="599" r:id="rId37"/>
    <p:sldId id="651" r:id="rId38"/>
    <p:sldId id="652" r:id="rId39"/>
    <p:sldId id="653" r:id="rId40"/>
    <p:sldId id="600" r:id="rId41"/>
    <p:sldId id="657" r:id="rId42"/>
    <p:sldId id="680" r:id="rId43"/>
    <p:sldId id="623" r:id="rId44"/>
    <p:sldId id="523" r:id="rId45"/>
    <p:sldId id="524" r:id="rId46"/>
    <p:sldId id="525" r:id="rId47"/>
    <p:sldId id="659" r:id="rId48"/>
    <p:sldId id="681" r:id="rId49"/>
    <p:sldId id="620" r:id="rId50"/>
    <p:sldId id="608" r:id="rId51"/>
    <p:sldId id="609" r:id="rId52"/>
    <p:sldId id="611" r:id="rId53"/>
    <p:sldId id="654" r:id="rId54"/>
    <p:sldId id="636" r:id="rId55"/>
    <p:sldId id="607" r:id="rId56"/>
    <p:sldId id="655" r:id="rId57"/>
    <p:sldId id="656" r:id="rId58"/>
    <p:sldId id="637" r:id="rId59"/>
    <p:sldId id="682" r:id="rId60"/>
    <p:sldId id="621" r:id="rId61"/>
    <p:sldId id="579" r:id="rId62"/>
    <p:sldId id="661" r:id="rId63"/>
    <p:sldId id="664" r:id="rId64"/>
    <p:sldId id="667" r:id="rId65"/>
    <p:sldId id="639" r:id="rId66"/>
    <p:sldId id="669" r:id="rId67"/>
    <p:sldId id="671" r:id="rId68"/>
    <p:sldId id="673" r:id="rId69"/>
    <p:sldId id="672" r:id="rId70"/>
    <p:sldId id="665" r:id="rId71"/>
    <p:sldId id="666" r:id="rId72"/>
    <p:sldId id="640" r:id="rId73"/>
    <p:sldId id="662" r:id="rId74"/>
    <p:sldId id="683" r:id="rId75"/>
    <p:sldId id="622" r:id="rId76"/>
    <p:sldId id="675" r:id="rId77"/>
    <p:sldId id="707" r:id="rId78"/>
    <p:sldId id="619" r:id="rId79"/>
    <p:sldId id="702" r:id="rId80"/>
    <p:sldId id="689" r:id="rId81"/>
    <p:sldId id="690" r:id="rId82"/>
    <p:sldId id="691" r:id="rId83"/>
    <p:sldId id="692" r:id="rId84"/>
    <p:sldId id="693" r:id="rId85"/>
    <p:sldId id="694" r:id="rId86"/>
    <p:sldId id="695" r:id="rId87"/>
    <p:sldId id="696" r:id="rId88"/>
    <p:sldId id="697" r:id="rId89"/>
    <p:sldId id="698" r:id="rId90"/>
    <p:sldId id="699" r:id="rId91"/>
    <p:sldId id="700" r:id="rId92"/>
    <p:sldId id="701" r:id="rId93"/>
    <p:sldId id="703" r:id="rId94"/>
    <p:sldId id="704" r:id="rId95"/>
    <p:sldId id="705" r:id="rId96"/>
    <p:sldId id="337" r:id="rId97"/>
    <p:sldId id="496" r:id="rId98"/>
    <p:sldId id="492" r:id="rId99"/>
    <p:sldId id="495" r:id="rId10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C4714972-6486-4087-9E5C-8365BEAF11E5}">
          <p14:sldIdLst>
            <p14:sldId id="256"/>
            <p14:sldId id="575"/>
            <p14:sldId id="660"/>
          </p14:sldIdLst>
        </p14:section>
        <p14:section name="Blobs" id="{9537C4D5-6085-485D-980C-7A4EE7AE1F14}">
          <p14:sldIdLst>
            <p14:sldId id="679"/>
            <p14:sldId id="586"/>
            <p14:sldId id="684"/>
            <p14:sldId id="685"/>
            <p14:sldId id="686"/>
            <p14:sldId id="587"/>
            <p14:sldId id="630"/>
            <p14:sldId id="626"/>
            <p14:sldId id="625"/>
            <p14:sldId id="627"/>
            <p14:sldId id="588"/>
            <p14:sldId id="631"/>
            <p14:sldId id="589"/>
            <p14:sldId id="632"/>
            <p14:sldId id="624"/>
            <p14:sldId id="628"/>
            <p14:sldId id="629"/>
            <p14:sldId id="676"/>
            <p14:sldId id="633"/>
            <p14:sldId id="634"/>
            <p14:sldId id="596"/>
            <p14:sldId id="688"/>
            <p14:sldId id="644"/>
            <p14:sldId id="597"/>
          </p14:sldIdLst>
        </p14:section>
        <p14:section name="Shared Access Signatures" id="{A23CFAFA-70B9-4705-BF10-04C7C2B33D84}">
          <p14:sldIdLst>
            <p14:sldId id="598"/>
            <p14:sldId id="648"/>
            <p14:sldId id="647"/>
            <p14:sldId id="649"/>
            <p14:sldId id="650"/>
            <p14:sldId id="599"/>
            <p14:sldId id="651"/>
            <p14:sldId id="652"/>
            <p14:sldId id="653"/>
            <p14:sldId id="600"/>
            <p14:sldId id="657"/>
          </p14:sldIdLst>
        </p14:section>
        <p14:section name="Files" id="{C9D34251-6C05-4BEA-9595-9887443B4C61}">
          <p14:sldIdLst>
            <p14:sldId id="680"/>
            <p14:sldId id="623"/>
            <p14:sldId id="523"/>
            <p14:sldId id="524"/>
            <p14:sldId id="525"/>
            <p14:sldId id="659"/>
          </p14:sldIdLst>
        </p14:section>
        <p14:section name="Queues" id="{0F6597B3-7F0A-4FCA-8DD0-560CE2292A49}">
          <p14:sldIdLst>
            <p14:sldId id="681"/>
            <p14:sldId id="620"/>
            <p14:sldId id="608"/>
            <p14:sldId id="609"/>
            <p14:sldId id="611"/>
            <p14:sldId id="654"/>
            <p14:sldId id="636"/>
            <p14:sldId id="607"/>
            <p14:sldId id="655"/>
            <p14:sldId id="656"/>
            <p14:sldId id="637"/>
          </p14:sldIdLst>
        </p14:section>
        <p14:section name="Tables" id="{CF6DFC42-D1C6-4C1D-8417-D121290B8A38}">
          <p14:sldIdLst>
            <p14:sldId id="682"/>
            <p14:sldId id="621"/>
            <p14:sldId id="579"/>
            <p14:sldId id="661"/>
            <p14:sldId id="664"/>
            <p14:sldId id="667"/>
            <p14:sldId id="639"/>
            <p14:sldId id="669"/>
            <p14:sldId id="671"/>
            <p14:sldId id="673"/>
            <p14:sldId id="672"/>
            <p14:sldId id="665"/>
            <p14:sldId id="666"/>
            <p14:sldId id="640"/>
            <p14:sldId id="662"/>
          </p14:sldIdLst>
        </p14:section>
        <p14:section name="StorSimple" id="{6F8815BA-B23D-4208-B5D4-E317A15D928F}">
          <p14:sldIdLst>
            <p14:sldId id="683"/>
            <p14:sldId id="622"/>
            <p14:sldId id="675"/>
          </p14:sldIdLst>
        </p14:section>
        <p14:section name="Close" id="{00D3D8B1-E403-4E21-9A68-5DB578B087B8}">
          <p14:sldIdLst>
            <p14:sldId id="707"/>
            <p14:sldId id="619"/>
          </p14:sldIdLst>
        </p14:section>
        <p14:section name="Files extra slides" id="{A63B79FB-EFB5-4403-9F08-C4D42CB5D71D}">
          <p14:sldIdLst>
            <p14:sldId id="702"/>
            <p14:sldId id="689"/>
            <p14:sldId id="690"/>
            <p14:sldId id="691"/>
            <p14:sldId id="692"/>
            <p14:sldId id="693"/>
            <p14:sldId id="694"/>
            <p14:sldId id="695"/>
            <p14:sldId id="696"/>
            <p14:sldId id="697"/>
            <p14:sldId id="698"/>
            <p14:sldId id="699"/>
            <p14:sldId id="700"/>
            <p14:sldId id="701"/>
          </p14:sldIdLst>
        </p14:section>
        <p14:section name="Tables extra slides" id="{0A4CC727-3B71-49A7-B916-53BD67D9ED19}">
          <p14:sldIdLst>
            <p14:sldId id="703"/>
            <p14:sldId id="704"/>
            <p14:sldId id="705"/>
          </p14:sldIdLst>
        </p14:section>
        <p14:section name="Extra slides" id="{FD6797D5-E70A-4ED9-93AC-7D33CDAA9F17}">
          <p14:sldIdLst>
            <p14:sldId id="337"/>
            <p14:sldId id="496"/>
            <p14:sldId id="492"/>
            <p14:sldId id="49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h Sterling" initials="JS" lastIdx="1" clrIdx="0">
    <p:extLst>
      <p:ext uri="{19B8F6BF-5375-455C-9EA6-DF929625EA0E}">
        <p15:presenceInfo xmlns:p15="http://schemas.microsoft.com/office/powerpoint/2012/main" userId="S-1-5-21-2127521184-1604012920-1887927527-7433030" providerId="AD"/>
      </p:ext>
    </p:extLst>
  </p:cmAuthor>
  <p:cmAuthor id="2" name="Magnus Mårtensson" initials="MM" lastIdx="0" clrIdx="1">
    <p:extLst>
      <p:ext uri="{19B8F6BF-5375-455C-9EA6-DF929625EA0E}">
        <p15:presenceInfo xmlns:p15="http://schemas.microsoft.com/office/powerpoint/2012/main" userId="e6247bbffbbc7f8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B500"/>
    <a:srgbClr val="C86E00"/>
    <a:srgbClr val="4472C4"/>
    <a:srgbClr val="70AD47"/>
    <a:srgbClr val="A5A5A5"/>
    <a:srgbClr val="FFC000"/>
    <a:srgbClr val="ED7D31"/>
    <a:srgbClr val="1D4380"/>
    <a:srgbClr val="000000"/>
    <a:srgbClr val="E4E4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970" autoAdjust="0"/>
    <p:restoredTop sz="78825" autoAdjust="0"/>
  </p:normalViewPr>
  <p:slideViewPr>
    <p:cSldViewPr snapToGrid="0">
      <p:cViewPr varScale="1">
        <p:scale>
          <a:sx n="68" d="100"/>
          <a:sy n="68" d="100"/>
        </p:scale>
        <p:origin x="60" y="236"/>
      </p:cViewPr>
      <p:guideLst/>
    </p:cSldViewPr>
  </p:slideViewPr>
  <p:notesTextViewPr>
    <p:cViewPr>
      <p:scale>
        <a:sx n="125" d="100"/>
        <a:sy n="125" d="100"/>
      </p:scale>
      <p:origin x="0" y="0"/>
    </p:cViewPr>
  </p:notesTextViewPr>
  <p:sorterViewPr>
    <p:cViewPr>
      <p:scale>
        <a:sx n="75" d="100"/>
        <a:sy n="75" d="100"/>
      </p:scale>
      <p:origin x="0" y="-2256"/>
    </p:cViewPr>
  </p:sorterViewPr>
  <p:notesViewPr>
    <p:cSldViewPr snapToGrid="0">
      <p:cViewPr varScale="1">
        <p:scale>
          <a:sx n="59" d="100"/>
          <a:sy n="59" d="100"/>
        </p:scale>
        <p:origin x="3269" y="5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commentAuthors" Target="commentAuthors.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B1662F-7421-4F7B-A5C0-57390BFE5777}"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74B70E5F-85FA-42B8-A7FE-FD42B697C579}">
      <dgm:prSet/>
      <dgm:spPr/>
      <dgm:t>
        <a:bodyPr/>
        <a:lstStyle/>
        <a:p>
          <a:pPr rtl="0"/>
          <a:r>
            <a:rPr lang="en-US" dirty="0" smtClean="0">
              <a:latin typeface="+mj-lt"/>
            </a:rPr>
            <a:t>Blobs</a:t>
          </a:r>
          <a:endParaRPr lang="en-US" dirty="0">
            <a:latin typeface="+mj-lt"/>
          </a:endParaRPr>
        </a:p>
      </dgm:t>
    </dgm:pt>
    <dgm:pt modelId="{606FCD52-B795-4D11-9A2E-065852207DB8}" type="parTrans" cxnId="{F059DFAD-3473-4686-92B5-8534745B486F}">
      <dgm:prSet/>
      <dgm:spPr/>
      <dgm:t>
        <a:bodyPr/>
        <a:lstStyle/>
        <a:p>
          <a:endParaRPr lang="en-US"/>
        </a:p>
      </dgm:t>
    </dgm:pt>
    <dgm:pt modelId="{799BB488-3E9F-4420-817A-B2F52C536B57}" type="sibTrans" cxnId="{F059DFAD-3473-4686-92B5-8534745B486F}">
      <dgm:prSet/>
      <dgm:spPr/>
      <dgm:t>
        <a:bodyPr/>
        <a:lstStyle/>
        <a:p>
          <a:endParaRPr lang="en-US"/>
        </a:p>
      </dgm:t>
    </dgm:pt>
    <dgm:pt modelId="{DB546BCF-1362-4A4F-929E-4AEDE42A9DA0}">
      <dgm:prSet/>
      <dgm:spPr/>
      <dgm:t>
        <a:bodyPr/>
        <a:lstStyle/>
        <a:p>
          <a:pPr rtl="0"/>
          <a:r>
            <a:rPr lang="en-US" dirty="0" err="1" smtClean="0">
              <a:latin typeface="+mj-lt"/>
            </a:rPr>
            <a:t>StorSimple</a:t>
          </a:r>
          <a:endParaRPr lang="en-US" dirty="0">
            <a:latin typeface="+mj-lt"/>
          </a:endParaRPr>
        </a:p>
      </dgm:t>
    </dgm:pt>
    <dgm:pt modelId="{D1B776D1-5204-4198-B719-950ABDCDF8DD}" type="parTrans" cxnId="{2D456736-8275-4E97-BA87-2CBFACB8FF7B}">
      <dgm:prSet/>
      <dgm:spPr/>
      <dgm:t>
        <a:bodyPr/>
        <a:lstStyle/>
        <a:p>
          <a:endParaRPr lang="sv-SE"/>
        </a:p>
      </dgm:t>
    </dgm:pt>
    <dgm:pt modelId="{C2FEA942-5227-43E3-A4F9-C754AC1B3569}" type="sibTrans" cxnId="{2D456736-8275-4E97-BA87-2CBFACB8FF7B}">
      <dgm:prSet/>
      <dgm:spPr/>
      <dgm:t>
        <a:bodyPr/>
        <a:lstStyle/>
        <a:p>
          <a:endParaRPr lang="sv-SE"/>
        </a:p>
      </dgm:t>
    </dgm:pt>
    <dgm:pt modelId="{580EFD37-C613-4988-B0E8-5C5EE01E7728}">
      <dgm:prSet/>
      <dgm:spPr/>
      <dgm:t>
        <a:bodyPr/>
        <a:lstStyle/>
        <a:p>
          <a:pPr rtl="0"/>
          <a:r>
            <a:rPr lang="en-US" dirty="0" smtClean="0">
              <a:latin typeface="+mj-lt"/>
            </a:rPr>
            <a:t>Files</a:t>
          </a:r>
          <a:endParaRPr lang="en-US" dirty="0">
            <a:latin typeface="+mj-lt"/>
          </a:endParaRPr>
        </a:p>
      </dgm:t>
    </dgm:pt>
    <dgm:pt modelId="{1E53C8EA-6CB3-40D9-A734-253563C83020}" type="parTrans" cxnId="{105FA87B-71BE-449B-9935-8CFA626CC7DF}">
      <dgm:prSet/>
      <dgm:spPr/>
      <dgm:t>
        <a:bodyPr/>
        <a:lstStyle/>
        <a:p>
          <a:endParaRPr lang="sv-SE"/>
        </a:p>
      </dgm:t>
    </dgm:pt>
    <dgm:pt modelId="{7AE1ED33-5BDF-4D1B-BB6D-176C9253D8D8}" type="sibTrans" cxnId="{105FA87B-71BE-449B-9935-8CFA626CC7DF}">
      <dgm:prSet/>
      <dgm:spPr/>
      <dgm:t>
        <a:bodyPr/>
        <a:lstStyle/>
        <a:p>
          <a:endParaRPr lang="sv-SE"/>
        </a:p>
      </dgm:t>
    </dgm:pt>
    <dgm:pt modelId="{B0CA9EE9-6316-49F2-8575-5F9A5455E0B6}">
      <dgm:prSet/>
      <dgm:spPr/>
      <dgm:t>
        <a:bodyPr/>
        <a:lstStyle/>
        <a:p>
          <a:pPr rtl="0"/>
          <a:r>
            <a:rPr lang="sv-SE" dirty="0" err="1" smtClean="0">
              <a:latin typeface="+mj-lt"/>
            </a:rPr>
            <a:t>Tables</a:t>
          </a:r>
          <a:endParaRPr lang="en-US" dirty="0">
            <a:latin typeface="+mj-lt"/>
          </a:endParaRPr>
        </a:p>
      </dgm:t>
    </dgm:pt>
    <dgm:pt modelId="{F41CC963-4042-42B0-9A2E-80370354ED5C}" type="parTrans" cxnId="{4F7318C2-A8B3-4958-8672-958DDB46B0DC}">
      <dgm:prSet/>
      <dgm:spPr/>
      <dgm:t>
        <a:bodyPr/>
        <a:lstStyle/>
        <a:p>
          <a:endParaRPr lang="en-US"/>
        </a:p>
      </dgm:t>
    </dgm:pt>
    <dgm:pt modelId="{99D6F52E-AED9-4D67-8FF4-AD6AA441598A}" type="sibTrans" cxnId="{4F7318C2-A8B3-4958-8672-958DDB46B0DC}">
      <dgm:prSet/>
      <dgm:spPr/>
      <dgm:t>
        <a:bodyPr/>
        <a:lstStyle/>
        <a:p>
          <a:endParaRPr lang="en-US"/>
        </a:p>
      </dgm:t>
    </dgm:pt>
    <dgm:pt modelId="{531110E4-6D55-4962-93D0-4E603B05B24B}">
      <dgm:prSet/>
      <dgm:spPr/>
      <dgm:t>
        <a:bodyPr/>
        <a:lstStyle/>
        <a:p>
          <a:pPr rtl="0"/>
          <a:r>
            <a:rPr lang="en-US" smtClean="0">
              <a:latin typeface="+mj-lt"/>
            </a:rPr>
            <a:t>Queues</a:t>
          </a:r>
          <a:endParaRPr lang="en-US" dirty="0">
            <a:latin typeface="+mj-lt"/>
          </a:endParaRPr>
        </a:p>
      </dgm:t>
    </dgm:pt>
    <dgm:pt modelId="{7E8AABE9-DBF2-4736-BF42-2061E839978F}" type="parTrans" cxnId="{A8400A42-8D03-46C7-9D22-47E7630C908A}">
      <dgm:prSet/>
      <dgm:spPr/>
      <dgm:t>
        <a:bodyPr/>
        <a:lstStyle/>
        <a:p>
          <a:endParaRPr lang="en-US"/>
        </a:p>
      </dgm:t>
    </dgm:pt>
    <dgm:pt modelId="{CEC54D13-4755-4244-A066-2AD999D9A241}" type="sibTrans" cxnId="{A8400A42-8D03-46C7-9D22-47E7630C908A}">
      <dgm:prSet/>
      <dgm:spPr/>
      <dgm:t>
        <a:bodyPr/>
        <a:lstStyle/>
        <a:p>
          <a:endParaRPr lang="en-US"/>
        </a:p>
      </dgm:t>
    </dgm:pt>
    <dgm:pt modelId="{2AFE754E-A9BE-43F0-99CC-FD0E25860E09}" type="pres">
      <dgm:prSet presAssocID="{FAB1662F-7421-4F7B-A5C0-57390BFE5777}" presName="diagram" presStyleCnt="0">
        <dgm:presLayoutVars>
          <dgm:dir/>
          <dgm:resizeHandles val="exact"/>
        </dgm:presLayoutVars>
      </dgm:prSet>
      <dgm:spPr/>
      <dgm:t>
        <a:bodyPr/>
        <a:lstStyle/>
        <a:p>
          <a:endParaRPr lang="en-US"/>
        </a:p>
      </dgm:t>
    </dgm:pt>
    <dgm:pt modelId="{AD9EF522-A474-43A3-8895-E1B5C946DABC}" type="pres">
      <dgm:prSet presAssocID="{74B70E5F-85FA-42B8-A7FE-FD42B697C579}" presName="node" presStyleLbl="node1" presStyleIdx="0" presStyleCnt="5">
        <dgm:presLayoutVars>
          <dgm:bulletEnabled val="1"/>
        </dgm:presLayoutVars>
      </dgm:prSet>
      <dgm:spPr/>
      <dgm:t>
        <a:bodyPr/>
        <a:lstStyle/>
        <a:p>
          <a:endParaRPr lang="en-US"/>
        </a:p>
      </dgm:t>
    </dgm:pt>
    <dgm:pt modelId="{0337DDA8-12A4-4D35-A6BA-A52F916C71F9}" type="pres">
      <dgm:prSet presAssocID="{799BB488-3E9F-4420-817A-B2F52C536B57}" presName="sibTrans" presStyleCnt="0"/>
      <dgm:spPr/>
    </dgm:pt>
    <dgm:pt modelId="{E0980EF2-B319-4BA5-B75F-359B4A7D053B}" type="pres">
      <dgm:prSet presAssocID="{580EFD37-C613-4988-B0E8-5C5EE01E7728}" presName="node" presStyleLbl="node1" presStyleIdx="1" presStyleCnt="5">
        <dgm:presLayoutVars>
          <dgm:bulletEnabled val="1"/>
        </dgm:presLayoutVars>
      </dgm:prSet>
      <dgm:spPr/>
      <dgm:t>
        <a:bodyPr/>
        <a:lstStyle/>
        <a:p>
          <a:endParaRPr lang="sv-SE"/>
        </a:p>
      </dgm:t>
    </dgm:pt>
    <dgm:pt modelId="{C7A769F2-CA1B-4FA4-BEAF-44CE4DDF200C}" type="pres">
      <dgm:prSet presAssocID="{7AE1ED33-5BDF-4D1B-BB6D-176C9253D8D8}" presName="sibTrans" presStyleCnt="0"/>
      <dgm:spPr/>
    </dgm:pt>
    <dgm:pt modelId="{2F601865-3E58-4139-BFA9-1AF94B35BE81}" type="pres">
      <dgm:prSet presAssocID="{531110E4-6D55-4962-93D0-4E603B05B24B}" presName="node" presStyleLbl="node1" presStyleIdx="2" presStyleCnt="5">
        <dgm:presLayoutVars>
          <dgm:bulletEnabled val="1"/>
        </dgm:presLayoutVars>
      </dgm:prSet>
      <dgm:spPr/>
      <dgm:t>
        <a:bodyPr/>
        <a:lstStyle/>
        <a:p>
          <a:endParaRPr lang="en-US"/>
        </a:p>
      </dgm:t>
    </dgm:pt>
    <dgm:pt modelId="{ED8DD377-82C0-423A-B9C7-ADE99AB22F3F}" type="pres">
      <dgm:prSet presAssocID="{CEC54D13-4755-4244-A066-2AD999D9A241}" presName="sibTrans" presStyleCnt="0"/>
      <dgm:spPr/>
    </dgm:pt>
    <dgm:pt modelId="{66D9549B-2C0B-4DD0-84F1-F631B1D3B518}" type="pres">
      <dgm:prSet presAssocID="{B0CA9EE9-6316-49F2-8575-5F9A5455E0B6}" presName="node" presStyleLbl="node1" presStyleIdx="3" presStyleCnt="5">
        <dgm:presLayoutVars>
          <dgm:bulletEnabled val="1"/>
        </dgm:presLayoutVars>
      </dgm:prSet>
      <dgm:spPr/>
      <dgm:t>
        <a:bodyPr/>
        <a:lstStyle/>
        <a:p>
          <a:endParaRPr lang="en-US"/>
        </a:p>
      </dgm:t>
    </dgm:pt>
    <dgm:pt modelId="{CF8E7A5E-BA66-4CDB-81EA-D786FEF504C8}" type="pres">
      <dgm:prSet presAssocID="{99D6F52E-AED9-4D67-8FF4-AD6AA441598A}" presName="sibTrans" presStyleCnt="0"/>
      <dgm:spPr/>
    </dgm:pt>
    <dgm:pt modelId="{21DCB6CE-4246-4C7F-A1D3-5BECFE73CC9C}" type="pres">
      <dgm:prSet presAssocID="{DB546BCF-1362-4A4F-929E-4AEDE42A9DA0}" presName="node" presStyleLbl="node1" presStyleIdx="4" presStyleCnt="5">
        <dgm:presLayoutVars>
          <dgm:bulletEnabled val="1"/>
        </dgm:presLayoutVars>
      </dgm:prSet>
      <dgm:spPr/>
      <dgm:t>
        <a:bodyPr/>
        <a:lstStyle/>
        <a:p>
          <a:endParaRPr lang="sv-SE"/>
        </a:p>
      </dgm:t>
    </dgm:pt>
  </dgm:ptLst>
  <dgm:cxnLst>
    <dgm:cxn modelId="{4F7318C2-A8B3-4958-8672-958DDB46B0DC}" srcId="{FAB1662F-7421-4F7B-A5C0-57390BFE5777}" destId="{B0CA9EE9-6316-49F2-8575-5F9A5455E0B6}" srcOrd="3" destOrd="0" parTransId="{F41CC963-4042-42B0-9A2E-80370354ED5C}" sibTransId="{99D6F52E-AED9-4D67-8FF4-AD6AA441598A}"/>
    <dgm:cxn modelId="{105FA87B-71BE-449B-9935-8CFA626CC7DF}" srcId="{FAB1662F-7421-4F7B-A5C0-57390BFE5777}" destId="{580EFD37-C613-4988-B0E8-5C5EE01E7728}" srcOrd="1" destOrd="0" parTransId="{1E53C8EA-6CB3-40D9-A734-253563C83020}" sibTransId="{7AE1ED33-5BDF-4D1B-BB6D-176C9253D8D8}"/>
    <dgm:cxn modelId="{2668A383-39D7-40B4-BA62-3FC0617AED0F}" type="presOf" srcId="{B0CA9EE9-6316-49F2-8575-5F9A5455E0B6}" destId="{66D9549B-2C0B-4DD0-84F1-F631B1D3B518}" srcOrd="0" destOrd="0" presId="urn:microsoft.com/office/officeart/2005/8/layout/default"/>
    <dgm:cxn modelId="{B96A1799-2D86-4AF7-A5B3-9E5BF83C3E57}" type="presOf" srcId="{FAB1662F-7421-4F7B-A5C0-57390BFE5777}" destId="{2AFE754E-A9BE-43F0-99CC-FD0E25860E09}" srcOrd="0" destOrd="0" presId="urn:microsoft.com/office/officeart/2005/8/layout/default"/>
    <dgm:cxn modelId="{8EA81EAA-0C3D-4CEE-A885-57E189EB9081}" type="presOf" srcId="{74B70E5F-85FA-42B8-A7FE-FD42B697C579}" destId="{AD9EF522-A474-43A3-8895-E1B5C946DABC}" srcOrd="0" destOrd="0" presId="urn:microsoft.com/office/officeart/2005/8/layout/default"/>
    <dgm:cxn modelId="{40247F23-BC0F-429C-8DCC-5208DA33D175}" type="presOf" srcId="{580EFD37-C613-4988-B0E8-5C5EE01E7728}" destId="{E0980EF2-B319-4BA5-B75F-359B4A7D053B}" srcOrd="0" destOrd="0" presId="urn:microsoft.com/office/officeart/2005/8/layout/default"/>
    <dgm:cxn modelId="{423C7067-A79D-496B-92B9-B53CC89A3443}" type="presOf" srcId="{DB546BCF-1362-4A4F-929E-4AEDE42A9DA0}" destId="{21DCB6CE-4246-4C7F-A1D3-5BECFE73CC9C}" srcOrd="0" destOrd="0" presId="urn:microsoft.com/office/officeart/2005/8/layout/default"/>
    <dgm:cxn modelId="{A8400A42-8D03-46C7-9D22-47E7630C908A}" srcId="{FAB1662F-7421-4F7B-A5C0-57390BFE5777}" destId="{531110E4-6D55-4962-93D0-4E603B05B24B}" srcOrd="2" destOrd="0" parTransId="{7E8AABE9-DBF2-4736-BF42-2061E839978F}" sibTransId="{CEC54D13-4755-4244-A066-2AD999D9A241}"/>
    <dgm:cxn modelId="{D683A6DF-30D0-4E8C-BB8D-EDEDF86FCFE7}" type="presOf" srcId="{531110E4-6D55-4962-93D0-4E603B05B24B}" destId="{2F601865-3E58-4139-BFA9-1AF94B35BE81}" srcOrd="0" destOrd="0" presId="urn:microsoft.com/office/officeart/2005/8/layout/default"/>
    <dgm:cxn modelId="{2D456736-8275-4E97-BA87-2CBFACB8FF7B}" srcId="{FAB1662F-7421-4F7B-A5C0-57390BFE5777}" destId="{DB546BCF-1362-4A4F-929E-4AEDE42A9DA0}" srcOrd="4" destOrd="0" parTransId="{D1B776D1-5204-4198-B719-950ABDCDF8DD}" sibTransId="{C2FEA942-5227-43E3-A4F9-C754AC1B3569}"/>
    <dgm:cxn modelId="{F059DFAD-3473-4686-92B5-8534745B486F}" srcId="{FAB1662F-7421-4F7B-A5C0-57390BFE5777}" destId="{74B70E5F-85FA-42B8-A7FE-FD42B697C579}" srcOrd="0" destOrd="0" parTransId="{606FCD52-B795-4D11-9A2E-065852207DB8}" sibTransId="{799BB488-3E9F-4420-817A-B2F52C536B57}"/>
    <dgm:cxn modelId="{6B10F417-AE09-4F98-832F-B920674F4A51}" type="presParOf" srcId="{2AFE754E-A9BE-43F0-99CC-FD0E25860E09}" destId="{AD9EF522-A474-43A3-8895-E1B5C946DABC}" srcOrd="0" destOrd="0" presId="urn:microsoft.com/office/officeart/2005/8/layout/default"/>
    <dgm:cxn modelId="{F6324F9B-14B3-4909-9C77-B58F9DF801B7}" type="presParOf" srcId="{2AFE754E-A9BE-43F0-99CC-FD0E25860E09}" destId="{0337DDA8-12A4-4D35-A6BA-A52F916C71F9}" srcOrd="1" destOrd="0" presId="urn:microsoft.com/office/officeart/2005/8/layout/default"/>
    <dgm:cxn modelId="{F3F00E0F-2FEF-4726-AF2B-DE54A16B5584}" type="presParOf" srcId="{2AFE754E-A9BE-43F0-99CC-FD0E25860E09}" destId="{E0980EF2-B319-4BA5-B75F-359B4A7D053B}" srcOrd="2" destOrd="0" presId="urn:microsoft.com/office/officeart/2005/8/layout/default"/>
    <dgm:cxn modelId="{2AFA2341-AE27-4875-910C-D61F659266EB}" type="presParOf" srcId="{2AFE754E-A9BE-43F0-99CC-FD0E25860E09}" destId="{C7A769F2-CA1B-4FA4-BEAF-44CE4DDF200C}" srcOrd="3" destOrd="0" presId="urn:microsoft.com/office/officeart/2005/8/layout/default"/>
    <dgm:cxn modelId="{C495CED7-2E4A-49AF-855C-5CDA79E8CE12}" type="presParOf" srcId="{2AFE754E-A9BE-43F0-99CC-FD0E25860E09}" destId="{2F601865-3E58-4139-BFA9-1AF94B35BE81}" srcOrd="4" destOrd="0" presId="urn:microsoft.com/office/officeart/2005/8/layout/default"/>
    <dgm:cxn modelId="{D3F80EB6-75C6-4837-AD92-CC203C8AFEB8}" type="presParOf" srcId="{2AFE754E-A9BE-43F0-99CC-FD0E25860E09}" destId="{ED8DD377-82C0-423A-B9C7-ADE99AB22F3F}" srcOrd="5" destOrd="0" presId="urn:microsoft.com/office/officeart/2005/8/layout/default"/>
    <dgm:cxn modelId="{587427B3-45F9-41D3-8DE4-456A8C1E4464}" type="presParOf" srcId="{2AFE754E-A9BE-43F0-99CC-FD0E25860E09}" destId="{66D9549B-2C0B-4DD0-84F1-F631B1D3B518}" srcOrd="6" destOrd="0" presId="urn:microsoft.com/office/officeart/2005/8/layout/default"/>
    <dgm:cxn modelId="{E7F22438-766D-4BE8-8379-78E7DC6FBF01}" type="presParOf" srcId="{2AFE754E-A9BE-43F0-99CC-FD0E25860E09}" destId="{CF8E7A5E-BA66-4CDB-81EA-D786FEF504C8}" srcOrd="7" destOrd="0" presId="urn:microsoft.com/office/officeart/2005/8/layout/default"/>
    <dgm:cxn modelId="{A0680EA1-CA00-4495-A748-7CA7218D51C3}" type="presParOf" srcId="{2AFE754E-A9BE-43F0-99CC-FD0E25860E09}" destId="{21DCB6CE-4246-4C7F-A1D3-5BECFE73CC9C}"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AB1662F-7421-4F7B-A5C0-57390BFE5777}"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74B70E5F-85FA-42B8-A7FE-FD42B697C579}">
      <dgm:prSet/>
      <dgm:spPr/>
      <dgm:t>
        <a:bodyPr/>
        <a:lstStyle/>
        <a:p>
          <a:pPr rtl="0"/>
          <a:r>
            <a:rPr lang="en-US" dirty="0" smtClean="0">
              <a:latin typeface="+mj-lt"/>
            </a:rPr>
            <a:t>Blobs</a:t>
          </a:r>
          <a:endParaRPr lang="en-US" dirty="0">
            <a:latin typeface="+mj-lt"/>
          </a:endParaRPr>
        </a:p>
      </dgm:t>
    </dgm:pt>
    <dgm:pt modelId="{606FCD52-B795-4D11-9A2E-065852207DB8}" type="parTrans" cxnId="{F059DFAD-3473-4686-92B5-8534745B486F}">
      <dgm:prSet/>
      <dgm:spPr/>
      <dgm:t>
        <a:bodyPr/>
        <a:lstStyle/>
        <a:p>
          <a:endParaRPr lang="en-US"/>
        </a:p>
      </dgm:t>
    </dgm:pt>
    <dgm:pt modelId="{799BB488-3E9F-4420-817A-B2F52C536B57}" type="sibTrans" cxnId="{F059DFAD-3473-4686-92B5-8534745B486F}">
      <dgm:prSet/>
      <dgm:spPr/>
      <dgm:t>
        <a:bodyPr/>
        <a:lstStyle/>
        <a:p>
          <a:endParaRPr lang="en-US"/>
        </a:p>
      </dgm:t>
    </dgm:pt>
    <dgm:pt modelId="{DB546BCF-1362-4A4F-929E-4AEDE42A9DA0}">
      <dgm:prSet/>
      <dgm:spPr/>
      <dgm:t>
        <a:bodyPr/>
        <a:lstStyle/>
        <a:p>
          <a:pPr rtl="0"/>
          <a:r>
            <a:rPr lang="en-US" dirty="0" err="1" smtClean="0">
              <a:latin typeface="+mj-lt"/>
            </a:rPr>
            <a:t>StorSimple</a:t>
          </a:r>
          <a:endParaRPr lang="en-US" dirty="0">
            <a:latin typeface="+mj-lt"/>
          </a:endParaRPr>
        </a:p>
      </dgm:t>
    </dgm:pt>
    <dgm:pt modelId="{D1B776D1-5204-4198-B719-950ABDCDF8DD}" type="parTrans" cxnId="{2D456736-8275-4E97-BA87-2CBFACB8FF7B}">
      <dgm:prSet/>
      <dgm:spPr/>
      <dgm:t>
        <a:bodyPr/>
        <a:lstStyle/>
        <a:p>
          <a:endParaRPr lang="sv-SE"/>
        </a:p>
      </dgm:t>
    </dgm:pt>
    <dgm:pt modelId="{C2FEA942-5227-43E3-A4F9-C754AC1B3569}" type="sibTrans" cxnId="{2D456736-8275-4E97-BA87-2CBFACB8FF7B}">
      <dgm:prSet/>
      <dgm:spPr/>
      <dgm:t>
        <a:bodyPr/>
        <a:lstStyle/>
        <a:p>
          <a:endParaRPr lang="sv-SE"/>
        </a:p>
      </dgm:t>
    </dgm:pt>
    <dgm:pt modelId="{580EFD37-C613-4988-B0E8-5C5EE01E7728}">
      <dgm:prSet/>
      <dgm:spPr/>
      <dgm:t>
        <a:bodyPr/>
        <a:lstStyle/>
        <a:p>
          <a:pPr rtl="0"/>
          <a:r>
            <a:rPr lang="en-US" dirty="0" smtClean="0">
              <a:latin typeface="+mj-lt"/>
            </a:rPr>
            <a:t>Files</a:t>
          </a:r>
          <a:endParaRPr lang="en-US" dirty="0">
            <a:latin typeface="+mj-lt"/>
          </a:endParaRPr>
        </a:p>
      </dgm:t>
    </dgm:pt>
    <dgm:pt modelId="{1E53C8EA-6CB3-40D9-A734-253563C83020}" type="parTrans" cxnId="{105FA87B-71BE-449B-9935-8CFA626CC7DF}">
      <dgm:prSet/>
      <dgm:spPr/>
      <dgm:t>
        <a:bodyPr/>
        <a:lstStyle/>
        <a:p>
          <a:endParaRPr lang="sv-SE"/>
        </a:p>
      </dgm:t>
    </dgm:pt>
    <dgm:pt modelId="{7AE1ED33-5BDF-4D1B-BB6D-176C9253D8D8}" type="sibTrans" cxnId="{105FA87B-71BE-449B-9935-8CFA626CC7DF}">
      <dgm:prSet/>
      <dgm:spPr/>
      <dgm:t>
        <a:bodyPr/>
        <a:lstStyle/>
        <a:p>
          <a:endParaRPr lang="sv-SE"/>
        </a:p>
      </dgm:t>
    </dgm:pt>
    <dgm:pt modelId="{B0CA9EE9-6316-49F2-8575-5F9A5455E0B6}">
      <dgm:prSet/>
      <dgm:spPr/>
      <dgm:t>
        <a:bodyPr/>
        <a:lstStyle/>
        <a:p>
          <a:pPr rtl="0"/>
          <a:r>
            <a:rPr lang="sv-SE" dirty="0" err="1" smtClean="0">
              <a:latin typeface="+mj-lt"/>
            </a:rPr>
            <a:t>Tables</a:t>
          </a:r>
          <a:endParaRPr lang="en-US" dirty="0">
            <a:latin typeface="+mj-lt"/>
          </a:endParaRPr>
        </a:p>
      </dgm:t>
    </dgm:pt>
    <dgm:pt modelId="{F41CC963-4042-42B0-9A2E-80370354ED5C}" type="parTrans" cxnId="{4F7318C2-A8B3-4958-8672-958DDB46B0DC}">
      <dgm:prSet/>
      <dgm:spPr/>
      <dgm:t>
        <a:bodyPr/>
        <a:lstStyle/>
        <a:p>
          <a:endParaRPr lang="en-US"/>
        </a:p>
      </dgm:t>
    </dgm:pt>
    <dgm:pt modelId="{99D6F52E-AED9-4D67-8FF4-AD6AA441598A}" type="sibTrans" cxnId="{4F7318C2-A8B3-4958-8672-958DDB46B0DC}">
      <dgm:prSet/>
      <dgm:spPr/>
      <dgm:t>
        <a:bodyPr/>
        <a:lstStyle/>
        <a:p>
          <a:endParaRPr lang="en-US"/>
        </a:p>
      </dgm:t>
    </dgm:pt>
    <dgm:pt modelId="{531110E4-6D55-4962-93D0-4E603B05B24B}">
      <dgm:prSet/>
      <dgm:spPr/>
      <dgm:t>
        <a:bodyPr/>
        <a:lstStyle/>
        <a:p>
          <a:pPr rtl="0"/>
          <a:r>
            <a:rPr lang="en-US" smtClean="0">
              <a:latin typeface="+mj-lt"/>
            </a:rPr>
            <a:t>Queues</a:t>
          </a:r>
          <a:endParaRPr lang="en-US" dirty="0">
            <a:latin typeface="+mj-lt"/>
          </a:endParaRPr>
        </a:p>
      </dgm:t>
    </dgm:pt>
    <dgm:pt modelId="{7E8AABE9-DBF2-4736-BF42-2061E839978F}" type="parTrans" cxnId="{A8400A42-8D03-46C7-9D22-47E7630C908A}">
      <dgm:prSet/>
      <dgm:spPr/>
      <dgm:t>
        <a:bodyPr/>
        <a:lstStyle/>
        <a:p>
          <a:endParaRPr lang="en-US"/>
        </a:p>
      </dgm:t>
    </dgm:pt>
    <dgm:pt modelId="{CEC54D13-4755-4244-A066-2AD999D9A241}" type="sibTrans" cxnId="{A8400A42-8D03-46C7-9D22-47E7630C908A}">
      <dgm:prSet/>
      <dgm:spPr/>
      <dgm:t>
        <a:bodyPr/>
        <a:lstStyle/>
        <a:p>
          <a:endParaRPr lang="en-US"/>
        </a:p>
      </dgm:t>
    </dgm:pt>
    <dgm:pt modelId="{2AFE754E-A9BE-43F0-99CC-FD0E25860E09}" type="pres">
      <dgm:prSet presAssocID="{FAB1662F-7421-4F7B-A5C0-57390BFE5777}" presName="diagram" presStyleCnt="0">
        <dgm:presLayoutVars>
          <dgm:dir/>
          <dgm:resizeHandles val="exact"/>
        </dgm:presLayoutVars>
      </dgm:prSet>
      <dgm:spPr/>
      <dgm:t>
        <a:bodyPr/>
        <a:lstStyle/>
        <a:p>
          <a:endParaRPr lang="en-US"/>
        </a:p>
      </dgm:t>
    </dgm:pt>
    <dgm:pt modelId="{AD9EF522-A474-43A3-8895-E1B5C946DABC}" type="pres">
      <dgm:prSet presAssocID="{74B70E5F-85FA-42B8-A7FE-FD42B697C579}" presName="node" presStyleLbl="node1" presStyleIdx="0" presStyleCnt="5">
        <dgm:presLayoutVars>
          <dgm:bulletEnabled val="1"/>
        </dgm:presLayoutVars>
      </dgm:prSet>
      <dgm:spPr/>
      <dgm:t>
        <a:bodyPr/>
        <a:lstStyle/>
        <a:p>
          <a:endParaRPr lang="en-US"/>
        </a:p>
      </dgm:t>
    </dgm:pt>
    <dgm:pt modelId="{0337DDA8-12A4-4D35-A6BA-A52F916C71F9}" type="pres">
      <dgm:prSet presAssocID="{799BB488-3E9F-4420-817A-B2F52C536B57}" presName="sibTrans" presStyleCnt="0"/>
      <dgm:spPr/>
    </dgm:pt>
    <dgm:pt modelId="{E0980EF2-B319-4BA5-B75F-359B4A7D053B}" type="pres">
      <dgm:prSet presAssocID="{580EFD37-C613-4988-B0E8-5C5EE01E7728}" presName="node" presStyleLbl="node1" presStyleIdx="1" presStyleCnt="5">
        <dgm:presLayoutVars>
          <dgm:bulletEnabled val="1"/>
        </dgm:presLayoutVars>
      </dgm:prSet>
      <dgm:spPr/>
      <dgm:t>
        <a:bodyPr/>
        <a:lstStyle/>
        <a:p>
          <a:endParaRPr lang="sv-SE"/>
        </a:p>
      </dgm:t>
    </dgm:pt>
    <dgm:pt modelId="{C7A769F2-CA1B-4FA4-BEAF-44CE4DDF200C}" type="pres">
      <dgm:prSet presAssocID="{7AE1ED33-5BDF-4D1B-BB6D-176C9253D8D8}" presName="sibTrans" presStyleCnt="0"/>
      <dgm:spPr/>
    </dgm:pt>
    <dgm:pt modelId="{2F601865-3E58-4139-BFA9-1AF94B35BE81}" type="pres">
      <dgm:prSet presAssocID="{531110E4-6D55-4962-93D0-4E603B05B24B}" presName="node" presStyleLbl="node1" presStyleIdx="2" presStyleCnt="5">
        <dgm:presLayoutVars>
          <dgm:bulletEnabled val="1"/>
        </dgm:presLayoutVars>
      </dgm:prSet>
      <dgm:spPr/>
      <dgm:t>
        <a:bodyPr/>
        <a:lstStyle/>
        <a:p>
          <a:endParaRPr lang="en-US"/>
        </a:p>
      </dgm:t>
    </dgm:pt>
    <dgm:pt modelId="{ED8DD377-82C0-423A-B9C7-ADE99AB22F3F}" type="pres">
      <dgm:prSet presAssocID="{CEC54D13-4755-4244-A066-2AD999D9A241}" presName="sibTrans" presStyleCnt="0"/>
      <dgm:spPr/>
    </dgm:pt>
    <dgm:pt modelId="{66D9549B-2C0B-4DD0-84F1-F631B1D3B518}" type="pres">
      <dgm:prSet presAssocID="{B0CA9EE9-6316-49F2-8575-5F9A5455E0B6}" presName="node" presStyleLbl="node1" presStyleIdx="3" presStyleCnt="5">
        <dgm:presLayoutVars>
          <dgm:bulletEnabled val="1"/>
        </dgm:presLayoutVars>
      </dgm:prSet>
      <dgm:spPr/>
      <dgm:t>
        <a:bodyPr/>
        <a:lstStyle/>
        <a:p>
          <a:endParaRPr lang="en-US"/>
        </a:p>
      </dgm:t>
    </dgm:pt>
    <dgm:pt modelId="{CF8E7A5E-BA66-4CDB-81EA-D786FEF504C8}" type="pres">
      <dgm:prSet presAssocID="{99D6F52E-AED9-4D67-8FF4-AD6AA441598A}" presName="sibTrans" presStyleCnt="0"/>
      <dgm:spPr/>
    </dgm:pt>
    <dgm:pt modelId="{21DCB6CE-4246-4C7F-A1D3-5BECFE73CC9C}" type="pres">
      <dgm:prSet presAssocID="{DB546BCF-1362-4A4F-929E-4AEDE42A9DA0}" presName="node" presStyleLbl="node1" presStyleIdx="4" presStyleCnt="5">
        <dgm:presLayoutVars>
          <dgm:bulletEnabled val="1"/>
        </dgm:presLayoutVars>
      </dgm:prSet>
      <dgm:spPr/>
      <dgm:t>
        <a:bodyPr/>
        <a:lstStyle/>
        <a:p>
          <a:endParaRPr lang="sv-SE"/>
        </a:p>
      </dgm:t>
    </dgm:pt>
  </dgm:ptLst>
  <dgm:cxnLst>
    <dgm:cxn modelId="{7E1F40C4-108D-47D0-8013-EF6E5853F4B5}" type="presOf" srcId="{B0CA9EE9-6316-49F2-8575-5F9A5455E0B6}" destId="{66D9549B-2C0B-4DD0-84F1-F631B1D3B518}" srcOrd="0" destOrd="0" presId="urn:microsoft.com/office/officeart/2005/8/layout/default"/>
    <dgm:cxn modelId="{F87036E7-9402-4161-9E5D-7E1C6D8B9A37}" type="presOf" srcId="{74B70E5F-85FA-42B8-A7FE-FD42B697C579}" destId="{AD9EF522-A474-43A3-8895-E1B5C946DABC}" srcOrd="0" destOrd="0" presId="urn:microsoft.com/office/officeart/2005/8/layout/default"/>
    <dgm:cxn modelId="{86B19E2A-D5B7-448E-A377-227551822A29}" type="presOf" srcId="{DB546BCF-1362-4A4F-929E-4AEDE42A9DA0}" destId="{21DCB6CE-4246-4C7F-A1D3-5BECFE73CC9C}" srcOrd="0" destOrd="0" presId="urn:microsoft.com/office/officeart/2005/8/layout/default"/>
    <dgm:cxn modelId="{F059DFAD-3473-4686-92B5-8534745B486F}" srcId="{FAB1662F-7421-4F7B-A5C0-57390BFE5777}" destId="{74B70E5F-85FA-42B8-A7FE-FD42B697C579}" srcOrd="0" destOrd="0" parTransId="{606FCD52-B795-4D11-9A2E-065852207DB8}" sibTransId="{799BB488-3E9F-4420-817A-B2F52C536B57}"/>
    <dgm:cxn modelId="{04D4232D-2C84-4978-B766-61DED5F03A9B}" type="presOf" srcId="{531110E4-6D55-4962-93D0-4E603B05B24B}" destId="{2F601865-3E58-4139-BFA9-1AF94B35BE81}" srcOrd="0" destOrd="0" presId="urn:microsoft.com/office/officeart/2005/8/layout/default"/>
    <dgm:cxn modelId="{4F7318C2-A8B3-4958-8672-958DDB46B0DC}" srcId="{FAB1662F-7421-4F7B-A5C0-57390BFE5777}" destId="{B0CA9EE9-6316-49F2-8575-5F9A5455E0B6}" srcOrd="3" destOrd="0" parTransId="{F41CC963-4042-42B0-9A2E-80370354ED5C}" sibTransId="{99D6F52E-AED9-4D67-8FF4-AD6AA441598A}"/>
    <dgm:cxn modelId="{5E547920-9D3B-473F-9A11-E60112ACD717}" type="presOf" srcId="{FAB1662F-7421-4F7B-A5C0-57390BFE5777}" destId="{2AFE754E-A9BE-43F0-99CC-FD0E25860E09}" srcOrd="0" destOrd="0" presId="urn:microsoft.com/office/officeart/2005/8/layout/default"/>
    <dgm:cxn modelId="{2D456736-8275-4E97-BA87-2CBFACB8FF7B}" srcId="{FAB1662F-7421-4F7B-A5C0-57390BFE5777}" destId="{DB546BCF-1362-4A4F-929E-4AEDE42A9DA0}" srcOrd="4" destOrd="0" parTransId="{D1B776D1-5204-4198-B719-950ABDCDF8DD}" sibTransId="{C2FEA942-5227-43E3-A4F9-C754AC1B3569}"/>
    <dgm:cxn modelId="{A8400A42-8D03-46C7-9D22-47E7630C908A}" srcId="{FAB1662F-7421-4F7B-A5C0-57390BFE5777}" destId="{531110E4-6D55-4962-93D0-4E603B05B24B}" srcOrd="2" destOrd="0" parTransId="{7E8AABE9-DBF2-4736-BF42-2061E839978F}" sibTransId="{CEC54D13-4755-4244-A066-2AD999D9A241}"/>
    <dgm:cxn modelId="{70998C2B-F851-46C6-9484-9566B828A3B1}" type="presOf" srcId="{580EFD37-C613-4988-B0E8-5C5EE01E7728}" destId="{E0980EF2-B319-4BA5-B75F-359B4A7D053B}" srcOrd="0" destOrd="0" presId="urn:microsoft.com/office/officeart/2005/8/layout/default"/>
    <dgm:cxn modelId="{105FA87B-71BE-449B-9935-8CFA626CC7DF}" srcId="{FAB1662F-7421-4F7B-A5C0-57390BFE5777}" destId="{580EFD37-C613-4988-B0E8-5C5EE01E7728}" srcOrd="1" destOrd="0" parTransId="{1E53C8EA-6CB3-40D9-A734-253563C83020}" sibTransId="{7AE1ED33-5BDF-4D1B-BB6D-176C9253D8D8}"/>
    <dgm:cxn modelId="{0011BD60-B2BA-4578-A67C-E8E5235D358A}" type="presParOf" srcId="{2AFE754E-A9BE-43F0-99CC-FD0E25860E09}" destId="{AD9EF522-A474-43A3-8895-E1B5C946DABC}" srcOrd="0" destOrd="0" presId="urn:microsoft.com/office/officeart/2005/8/layout/default"/>
    <dgm:cxn modelId="{CBA90679-88B6-434E-979D-D88DD91EC479}" type="presParOf" srcId="{2AFE754E-A9BE-43F0-99CC-FD0E25860E09}" destId="{0337DDA8-12A4-4D35-A6BA-A52F916C71F9}" srcOrd="1" destOrd="0" presId="urn:microsoft.com/office/officeart/2005/8/layout/default"/>
    <dgm:cxn modelId="{B76A6666-3DC9-40F4-AE99-C48F680C972B}" type="presParOf" srcId="{2AFE754E-A9BE-43F0-99CC-FD0E25860E09}" destId="{E0980EF2-B319-4BA5-B75F-359B4A7D053B}" srcOrd="2" destOrd="0" presId="urn:microsoft.com/office/officeart/2005/8/layout/default"/>
    <dgm:cxn modelId="{6ED57B3A-F714-4DB8-B744-A0FB816CBA55}" type="presParOf" srcId="{2AFE754E-A9BE-43F0-99CC-FD0E25860E09}" destId="{C7A769F2-CA1B-4FA4-BEAF-44CE4DDF200C}" srcOrd="3" destOrd="0" presId="urn:microsoft.com/office/officeart/2005/8/layout/default"/>
    <dgm:cxn modelId="{0FBC7C83-A1B0-46C3-B624-8CEEF16E1BF5}" type="presParOf" srcId="{2AFE754E-A9BE-43F0-99CC-FD0E25860E09}" destId="{2F601865-3E58-4139-BFA9-1AF94B35BE81}" srcOrd="4" destOrd="0" presId="urn:microsoft.com/office/officeart/2005/8/layout/default"/>
    <dgm:cxn modelId="{DAA82C69-0B9F-493A-B517-079D9FE49600}" type="presParOf" srcId="{2AFE754E-A9BE-43F0-99CC-FD0E25860E09}" destId="{ED8DD377-82C0-423A-B9C7-ADE99AB22F3F}" srcOrd="5" destOrd="0" presId="urn:microsoft.com/office/officeart/2005/8/layout/default"/>
    <dgm:cxn modelId="{F39778D9-0A4D-4852-B4D9-6F61DB7CDD57}" type="presParOf" srcId="{2AFE754E-A9BE-43F0-99CC-FD0E25860E09}" destId="{66D9549B-2C0B-4DD0-84F1-F631B1D3B518}" srcOrd="6" destOrd="0" presId="urn:microsoft.com/office/officeart/2005/8/layout/default"/>
    <dgm:cxn modelId="{AE9CC6AD-6F06-4CDA-82FA-4C28E3B5C26C}" type="presParOf" srcId="{2AFE754E-A9BE-43F0-99CC-FD0E25860E09}" destId="{CF8E7A5E-BA66-4CDB-81EA-D786FEF504C8}" srcOrd="7" destOrd="0" presId="urn:microsoft.com/office/officeart/2005/8/layout/default"/>
    <dgm:cxn modelId="{C99158B7-4370-4C31-B3AE-3CC9B46ED867}" type="presParOf" srcId="{2AFE754E-A9BE-43F0-99CC-FD0E25860E09}" destId="{21DCB6CE-4246-4C7F-A1D3-5BECFE73CC9C}"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AB1662F-7421-4F7B-A5C0-57390BFE5777}"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74B70E5F-85FA-42B8-A7FE-FD42B697C579}">
      <dgm:prSet/>
      <dgm:spPr/>
      <dgm:t>
        <a:bodyPr/>
        <a:lstStyle/>
        <a:p>
          <a:pPr rtl="0"/>
          <a:r>
            <a:rPr lang="en-US" dirty="0" smtClean="0">
              <a:latin typeface="+mj-lt"/>
            </a:rPr>
            <a:t>Blobs</a:t>
          </a:r>
          <a:endParaRPr lang="en-US" dirty="0">
            <a:latin typeface="+mj-lt"/>
          </a:endParaRPr>
        </a:p>
      </dgm:t>
    </dgm:pt>
    <dgm:pt modelId="{606FCD52-B795-4D11-9A2E-065852207DB8}" type="parTrans" cxnId="{F059DFAD-3473-4686-92B5-8534745B486F}">
      <dgm:prSet/>
      <dgm:spPr/>
      <dgm:t>
        <a:bodyPr/>
        <a:lstStyle/>
        <a:p>
          <a:endParaRPr lang="en-US"/>
        </a:p>
      </dgm:t>
    </dgm:pt>
    <dgm:pt modelId="{799BB488-3E9F-4420-817A-B2F52C536B57}" type="sibTrans" cxnId="{F059DFAD-3473-4686-92B5-8534745B486F}">
      <dgm:prSet/>
      <dgm:spPr/>
      <dgm:t>
        <a:bodyPr/>
        <a:lstStyle/>
        <a:p>
          <a:endParaRPr lang="en-US"/>
        </a:p>
      </dgm:t>
    </dgm:pt>
    <dgm:pt modelId="{DB546BCF-1362-4A4F-929E-4AEDE42A9DA0}">
      <dgm:prSet/>
      <dgm:spPr/>
      <dgm:t>
        <a:bodyPr/>
        <a:lstStyle/>
        <a:p>
          <a:pPr rtl="0"/>
          <a:r>
            <a:rPr lang="en-US" dirty="0" err="1" smtClean="0">
              <a:latin typeface="+mj-lt"/>
            </a:rPr>
            <a:t>StorSimple</a:t>
          </a:r>
          <a:endParaRPr lang="en-US" dirty="0">
            <a:latin typeface="+mj-lt"/>
          </a:endParaRPr>
        </a:p>
      </dgm:t>
    </dgm:pt>
    <dgm:pt modelId="{D1B776D1-5204-4198-B719-950ABDCDF8DD}" type="parTrans" cxnId="{2D456736-8275-4E97-BA87-2CBFACB8FF7B}">
      <dgm:prSet/>
      <dgm:spPr/>
      <dgm:t>
        <a:bodyPr/>
        <a:lstStyle/>
        <a:p>
          <a:endParaRPr lang="sv-SE"/>
        </a:p>
      </dgm:t>
    </dgm:pt>
    <dgm:pt modelId="{C2FEA942-5227-43E3-A4F9-C754AC1B3569}" type="sibTrans" cxnId="{2D456736-8275-4E97-BA87-2CBFACB8FF7B}">
      <dgm:prSet/>
      <dgm:spPr/>
      <dgm:t>
        <a:bodyPr/>
        <a:lstStyle/>
        <a:p>
          <a:endParaRPr lang="sv-SE"/>
        </a:p>
      </dgm:t>
    </dgm:pt>
    <dgm:pt modelId="{580EFD37-C613-4988-B0E8-5C5EE01E7728}">
      <dgm:prSet/>
      <dgm:spPr/>
      <dgm:t>
        <a:bodyPr/>
        <a:lstStyle/>
        <a:p>
          <a:pPr rtl="0"/>
          <a:r>
            <a:rPr lang="en-US" dirty="0" smtClean="0">
              <a:latin typeface="+mj-lt"/>
            </a:rPr>
            <a:t>Files</a:t>
          </a:r>
          <a:endParaRPr lang="en-US" dirty="0">
            <a:latin typeface="+mj-lt"/>
          </a:endParaRPr>
        </a:p>
      </dgm:t>
    </dgm:pt>
    <dgm:pt modelId="{1E53C8EA-6CB3-40D9-A734-253563C83020}" type="parTrans" cxnId="{105FA87B-71BE-449B-9935-8CFA626CC7DF}">
      <dgm:prSet/>
      <dgm:spPr/>
      <dgm:t>
        <a:bodyPr/>
        <a:lstStyle/>
        <a:p>
          <a:endParaRPr lang="sv-SE"/>
        </a:p>
      </dgm:t>
    </dgm:pt>
    <dgm:pt modelId="{7AE1ED33-5BDF-4D1B-BB6D-176C9253D8D8}" type="sibTrans" cxnId="{105FA87B-71BE-449B-9935-8CFA626CC7DF}">
      <dgm:prSet/>
      <dgm:spPr/>
      <dgm:t>
        <a:bodyPr/>
        <a:lstStyle/>
        <a:p>
          <a:endParaRPr lang="sv-SE"/>
        </a:p>
      </dgm:t>
    </dgm:pt>
    <dgm:pt modelId="{B0CA9EE9-6316-49F2-8575-5F9A5455E0B6}">
      <dgm:prSet/>
      <dgm:spPr/>
      <dgm:t>
        <a:bodyPr/>
        <a:lstStyle/>
        <a:p>
          <a:pPr rtl="0"/>
          <a:r>
            <a:rPr lang="sv-SE" dirty="0" err="1" smtClean="0">
              <a:latin typeface="+mj-lt"/>
            </a:rPr>
            <a:t>Tables</a:t>
          </a:r>
          <a:endParaRPr lang="en-US" dirty="0">
            <a:latin typeface="+mj-lt"/>
          </a:endParaRPr>
        </a:p>
      </dgm:t>
    </dgm:pt>
    <dgm:pt modelId="{F41CC963-4042-42B0-9A2E-80370354ED5C}" type="parTrans" cxnId="{4F7318C2-A8B3-4958-8672-958DDB46B0DC}">
      <dgm:prSet/>
      <dgm:spPr/>
      <dgm:t>
        <a:bodyPr/>
        <a:lstStyle/>
        <a:p>
          <a:endParaRPr lang="en-US"/>
        </a:p>
      </dgm:t>
    </dgm:pt>
    <dgm:pt modelId="{99D6F52E-AED9-4D67-8FF4-AD6AA441598A}" type="sibTrans" cxnId="{4F7318C2-A8B3-4958-8672-958DDB46B0DC}">
      <dgm:prSet/>
      <dgm:spPr/>
      <dgm:t>
        <a:bodyPr/>
        <a:lstStyle/>
        <a:p>
          <a:endParaRPr lang="en-US"/>
        </a:p>
      </dgm:t>
    </dgm:pt>
    <dgm:pt modelId="{531110E4-6D55-4962-93D0-4E603B05B24B}">
      <dgm:prSet/>
      <dgm:spPr/>
      <dgm:t>
        <a:bodyPr/>
        <a:lstStyle/>
        <a:p>
          <a:pPr rtl="0"/>
          <a:r>
            <a:rPr lang="en-US" smtClean="0">
              <a:latin typeface="+mj-lt"/>
            </a:rPr>
            <a:t>Queues</a:t>
          </a:r>
          <a:endParaRPr lang="en-US" dirty="0">
            <a:latin typeface="+mj-lt"/>
          </a:endParaRPr>
        </a:p>
      </dgm:t>
    </dgm:pt>
    <dgm:pt modelId="{7E8AABE9-DBF2-4736-BF42-2061E839978F}" type="parTrans" cxnId="{A8400A42-8D03-46C7-9D22-47E7630C908A}">
      <dgm:prSet/>
      <dgm:spPr/>
      <dgm:t>
        <a:bodyPr/>
        <a:lstStyle/>
        <a:p>
          <a:endParaRPr lang="en-US"/>
        </a:p>
      </dgm:t>
    </dgm:pt>
    <dgm:pt modelId="{CEC54D13-4755-4244-A066-2AD999D9A241}" type="sibTrans" cxnId="{A8400A42-8D03-46C7-9D22-47E7630C908A}">
      <dgm:prSet/>
      <dgm:spPr/>
      <dgm:t>
        <a:bodyPr/>
        <a:lstStyle/>
        <a:p>
          <a:endParaRPr lang="en-US"/>
        </a:p>
      </dgm:t>
    </dgm:pt>
    <dgm:pt modelId="{2AFE754E-A9BE-43F0-99CC-FD0E25860E09}" type="pres">
      <dgm:prSet presAssocID="{FAB1662F-7421-4F7B-A5C0-57390BFE5777}" presName="diagram" presStyleCnt="0">
        <dgm:presLayoutVars>
          <dgm:dir/>
          <dgm:resizeHandles val="exact"/>
        </dgm:presLayoutVars>
      </dgm:prSet>
      <dgm:spPr/>
      <dgm:t>
        <a:bodyPr/>
        <a:lstStyle/>
        <a:p>
          <a:endParaRPr lang="en-US"/>
        </a:p>
      </dgm:t>
    </dgm:pt>
    <dgm:pt modelId="{AD9EF522-A474-43A3-8895-E1B5C946DABC}" type="pres">
      <dgm:prSet presAssocID="{74B70E5F-85FA-42B8-A7FE-FD42B697C579}" presName="node" presStyleLbl="node1" presStyleIdx="0" presStyleCnt="5">
        <dgm:presLayoutVars>
          <dgm:bulletEnabled val="1"/>
        </dgm:presLayoutVars>
      </dgm:prSet>
      <dgm:spPr/>
      <dgm:t>
        <a:bodyPr/>
        <a:lstStyle/>
        <a:p>
          <a:endParaRPr lang="en-US"/>
        </a:p>
      </dgm:t>
    </dgm:pt>
    <dgm:pt modelId="{0337DDA8-12A4-4D35-A6BA-A52F916C71F9}" type="pres">
      <dgm:prSet presAssocID="{799BB488-3E9F-4420-817A-B2F52C536B57}" presName="sibTrans" presStyleCnt="0"/>
      <dgm:spPr/>
    </dgm:pt>
    <dgm:pt modelId="{E0980EF2-B319-4BA5-B75F-359B4A7D053B}" type="pres">
      <dgm:prSet presAssocID="{580EFD37-C613-4988-B0E8-5C5EE01E7728}" presName="node" presStyleLbl="node1" presStyleIdx="1" presStyleCnt="5">
        <dgm:presLayoutVars>
          <dgm:bulletEnabled val="1"/>
        </dgm:presLayoutVars>
      </dgm:prSet>
      <dgm:spPr/>
      <dgm:t>
        <a:bodyPr/>
        <a:lstStyle/>
        <a:p>
          <a:endParaRPr lang="sv-SE"/>
        </a:p>
      </dgm:t>
    </dgm:pt>
    <dgm:pt modelId="{C7A769F2-CA1B-4FA4-BEAF-44CE4DDF200C}" type="pres">
      <dgm:prSet presAssocID="{7AE1ED33-5BDF-4D1B-BB6D-176C9253D8D8}" presName="sibTrans" presStyleCnt="0"/>
      <dgm:spPr/>
    </dgm:pt>
    <dgm:pt modelId="{2F601865-3E58-4139-BFA9-1AF94B35BE81}" type="pres">
      <dgm:prSet presAssocID="{531110E4-6D55-4962-93D0-4E603B05B24B}" presName="node" presStyleLbl="node1" presStyleIdx="2" presStyleCnt="5">
        <dgm:presLayoutVars>
          <dgm:bulletEnabled val="1"/>
        </dgm:presLayoutVars>
      </dgm:prSet>
      <dgm:spPr/>
      <dgm:t>
        <a:bodyPr/>
        <a:lstStyle/>
        <a:p>
          <a:endParaRPr lang="en-US"/>
        </a:p>
      </dgm:t>
    </dgm:pt>
    <dgm:pt modelId="{ED8DD377-82C0-423A-B9C7-ADE99AB22F3F}" type="pres">
      <dgm:prSet presAssocID="{CEC54D13-4755-4244-A066-2AD999D9A241}" presName="sibTrans" presStyleCnt="0"/>
      <dgm:spPr/>
    </dgm:pt>
    <dgm:pt modelId="{66D9549B-2C0B-4DD0-84F1-F631B1D3B518}" type="pres">
      <dgm:prSet presAssocID="{B0CA9EE9-6316-49F2-8575-5F9A5455E0B6}" presName="node" presStyleLbl="node1" presStyleIdx="3" presStyleCnt="5">
        <dgm:presLayoutVars>
          <dgm:bulletEnabled val="1"/>
        </dgm:presLayoutVars>
      </dgm:prSet>
      <dgm:spPr/>
      <dgm:t>
        <a:bodyPr/>
        <a:lstStyle/>
        <a:p>
          <a:endParaRPr lang="en-US"/>
        </a:p>
      </dgm:t>
    </dgm:pt>
    <dgm:pt modelId="{CF8E7A5E-BA66-4CDB-81EA-D786FEF504C8}" type="pres">
      <dgm:prSet presAssocID="{99D6F52E-AED9-4D67-8FF4-AD6AA441598A}" presName="sibTrans" presStyleCnt="0"/>
      <dgm:spPr/>
    </dgm:pt>
    <dgm:pt modelId="{21DCB6CE-4246-4C7F-A1D3-5BECFE73CC9C}" type="pres">
      <dgm:prSet presAssocID="{DB546BCF-1362-4A4F-929E-4AEDE42A9DA0}" presName="node" presStyleLbl="node1" presStyleIdx="4" presStyleCnt="5">
        <dgm:presLayoutVars>
          <dgm:bulletEnabled val="1"/>
        </dgm:presLayoutVars>
      </dgm:prSet>
      <dgm:spPr/>
      <dgm:t>
        <a:bodyPr/>
        <a:lstStyle/>
        <a:p>
          <a:endParaRPr lang="sv-SE"/>
        </a:p>
      </dgm:t>
    </dgm:pt>
  </dgm:ptLst>
  <dgm:cxnLst>
    <dgm:cxn modelId="{3AC3584B-2D71-4829-B0E2-4F3164E20A43}" type="presOf" srcId="{74B70E5F-85FA-42B8-A7FE-FD42B697C579}" destId="{AD9EF522-A474-43A3-8895-E1B5C946DABC}" srcOrd="0" destOrd="0" presId="urn:microsoft.com/office/officeart/2005/8/layout/default"/>
    <dgm:cxn modelId="{E9C90DBC-82DB-43C0-8CED-57B340CCB8FB}" type="presOf" srcId="{580EFD37-C613-4988-B0E8-5C5EE01E7728}" destId="{E0980EF2-B319-4BA5-B75F-359B4A7D053B}" srcOrd="0" destOrd="0" presId="urn:microsoft.com/office/officeart/2005/8/layout/default"/>
    <dgm:cxn modelId="{88C2FB04-0EF5-4585-BF93-FA76D5920BA7}" type="presOf" srcId="{B0CA9EE9-6316-49F2-8575-5F9A5455E0B6}" destId="{66D9549B-2C0B-4DD0-84F1-F631B1D3B518}" srcOrd="0" destOrd="0" presId="urn:microsoft.com/office/officeart/2005/8/layout/default"/>
    <dgm:cxn modelId="{F059DFAD-3473-4686-92B5-8534745B486F}" srcId="{FAB1662F-7421-4F7B-A5C0-57390BFE5777}" destId="{74B70E5F-85FA-42B8-A7FE-FD42B697C579}" srcOrd="0" destOrd="0" parTransId="{606FCD52-B795-4D11-9A2E-065852207DB8}" sibTransId="{799BB488-3E9F-4420-817A-B2F52C536B57}"/>
    <dgm:cxn modelId="{4F7318C2-A8B3-4958-8672-958DDB46B0DC}" srcId="{FAB1662F-7421-4F7B-A5C0-57390BFE5777}" destId="{B0CA9EE9-6316-49F2-8575-5F9A5455E0B6}" srcOrd="3" destOrd="0" parTransId="{F41CC963-4042-42B0-9A2E-80370354ED5C}" sibTransId="{99D6F52E-AED9-4D67-8FF4-AD6AA441598A}"/>
    <dgm:cxn modelId="{5D24DE4B-C1EA-4893-BF03-68A1DB79C157}" type="presOf" srcId="{FAB1662F-7421-4F7B-A5C0-57390BFE5777}" destId="{2AFE754E-A9BE-43F0-99CC-FD0E25860E09}" srcOrd="0" destOrd="0" presId="urn:microsoft.com/office/officeart/2005/8/layout/default"/>
    <dgm:cxn modelId="{2D456736-8275-4E97-BA87-2CBFACB8FF7B}" srcId="{FAB1662F-7421-4F7B-A5C0-57390BFE5777}" destId="{DB546BCF-1362-4A4F-929E-4AEDE42A9DA0}" srcOrd="4" destOrd="0" parTransId="{D1B776D1-5204-4198-B719-950ABDCDF8DD}" sibTransId="{C2FEA942-5227-43E3-A4F9-C754AC1B3569}"/>
    <dgm:cxn modelId="{C30EBC8E-2A4B-4338-A1E8-01B19B0C0E61}" type="presOf" srcId="{DB546BCF-1362-4A4F-929E-4AEDE42A9DA0}" destId="{21DCB6CE-4246-4C7F-A1D3-5BECFE73CC9C}" srcOrd="0" destOrd="0" presId="urn:microsoft.com/office/officeart/2005/8/layout/default"/>
    <dgm:cxn modelId="{A8400A42-8D03-46C7-9D22-47E7630C908A}" srcId="{FAB1662F-7421-4F7B-A5C0-57390BFE5777}" destId="{531110E4-6D55-4962-93D0-4E603B05B24B}" srcOrd="2" destOrd="0" parTransId="{7E8AABE9-DBF2-4736-BF42-2061E839978F}" sibTransId="{CEC54D13-4755-4244-A066-2AD999D9A241}"/>
    <dgm:cxn modelId="{105FA87B-71BE-449B-9935-8CFA626CC7DF}" srcId="{FAB1662F-7421-4F7B-A5C0-57390BFE5777}" destId="{580EFD37-C613-4988-B0E8-5C5EE01E7728}" srcOrd="1" destOrd="0" parTransId="{1E53C8EA-6CB3-40D9-A734-253563C83020}" sibTransId="{7AE1ED33-5BDF-4D1B-BB6D-176C9253D8D8}"/>
    <dgm:cxn modelId="{0561ACCF-CA46-4835-B14E-B6B456BD1BE6}" type="presOf" srcId="{531110E4-6D55-4962-93D0-4E603B05B24B}" destId="{2F601865-3E58-4139-BFA9-1AF94B35BE81}" srcOrd="0" destOrd="0" presId="urn:microsoft.com/office/officeart/2005/8/layout/default"/>
    <dgm:cxn modelId="{E2A0A26D-990C-4683-A933-38CB901B4DC0}" type="presParOf" srcId="{2AFE754E-A9BE-43F0-99CC-FD0E25860E09}" destId="{AD9EF522-A474-43A3-8895-E1B5C946DABC}" srcOrd="0" destOrd="0" presId="urn:microsoft.com/office/officeart/2005/8/layout/default"/>
    <dgm:cxn modelId="{26565A82-53EE-4780-88AD-D1F975DACAC6}" type="presParOf" srcId="{2AFE754E-A9BE-43F0-99CC-FD0E25860E09}" destId="{0337DDA8-12A4-4D35-A6BA-A52F916C71F9}" srcOrd="1" destOrd="0" presId="urn:microsoft.com/office/officeart/2005/8/layout/default"/>
    <dgm:cxn modelId="{B71DA2CE-6821-4683-AD0D-211AB352AE32}" type="presParOf" srcId="{2AFE754E-A9BE-43F0-99CC-FD0E25860E09}" destId="{E0980EF2-B319-4BA5-B75F-359B4A7D053B}" srcOrd="2" destOrd="0" presId="urn:microsoft.com/office/officeart/2005/8/layout/default"/>
    <dgm:cxn modelId="{CFE278E6-7365-4089-A722-E424B5A38E15}" type="presParOf" srcId="{2AFE754E-A9BE-43F0-99CC-FD0E25860E09}" destId="{C7A769F2-CA1B-4FA4-BEAF-44CE4DDF200C}" srcOrd="3" destOrd="0" presId="urn:microsoft.com/office/officeart/2005/8/layout/default"/>
    <dgm:cxn modelId="{D285D9AD-C704-467F-BA37-4DBC4975C01D}" type="presParOf" srcId="{2AFE754E-A9BE-43F0-99CC-FD0E25860E09}" destId="{2F601865-3E58-4139-BFA9-1AF94B35BE81}" srcOrd="4" destOrd="0" presId="urn:microsoft.com/office/officeart/2005/8/layout/default"/>
    <dgm:cxn modelId="{6A98BA54-21B7-4630-BE74-C554BF26B9FC}" type="presParOf" srcId="{2AFE754E-A9BE-43F0-99CC-FD0E25860E09}" destId="{ED8DD377-82C0-423A-B9C7-ADE99AB22F3F}" srcOrd="5" destOrd="0" presId="urn:microsoft.com/office/officeart/2005/8/layout/default"/>
    <dgm:cxn modelId="{EA9F795D-67B5-425D-80C3-6DB04A6AA650}" type="presParOf" srcId="{2AFE754E-A9BE-43F0-99CC-FD0E25860E09}" destId="{66D9549B-2C0B-4DD0-84F1-F631B1D3B518}" srcOrd="6" destOrd="0" presId="urn:microsoft.com/office/officeart/2005/8/layout/default"/>
    <dgm:cxn modelId="{1D133B6F-E927-4084-99DE-A9C4E380C69B}" type="presParOf" srcId="{2AFE754E-A9BE-43F0-99CC-FD0E25860E09}" destId="{CF8E7A5E-BA66-4CDB-81EA-D786FEF504C8}" srcOrd="7" destOrd="0" presId="urn:microsoft.com/office/officeart/2005/8/layout/default"/>
    <dgm:cxn modelId="{215D694B-C8D8-4B83-89AA-A5FF05480E4E}" type="presParOf" srcId="{2AFE754E-A9BE-43F0-99CC-FD0E25860E09}" destId="{21DCB6CE-4246-4C7F-A1D3-5BECFE73CC9C}"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AB1662F-7421-4F7B-A5C0-57390BFE5777}"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74B70E5F-85FA-42B8-A7FE-FD42B697C579}">
      <dgm:prSet/>
      <dgm:spPr/>
      <dgm:t>
        <a:bodyPr/>
        <a:lstStyle/>
        <a:p>
          <a:pPr rtl="0"/>
          <a:r>
            <a:rPr lang="en-US" dirty="0" smtClean="0">
              <a:latin typeface="+mj-lt"/>
            </a:rPr>
            <a:t>Blobs</a:t>
          </a:r>
          <a:endParaRPr lang="en-US" dirty="0">
            <a:latin typeface="+mj-lt"/>
          </a:endParaRPr>
        </a:p>
      </dgm:t>
    </dgm:pt>
    <dgm:pt modelId="{606FCD52-B795-4D11-9A2E-065852207DB8}" type="parTrans" cxnId="{F059DFAD-3473-4686-92B5-8534745B486F}">
      <dgm:prSet/>
      <dgm:spPr/>
      <dgm:t>
        <a:bodyPr/>
        <a:lstStyle/>
        <a:p>
          <a:endParaRPr lang="en-US"/>
        </a:p>
      </dgm:t>
    </dgm:pt>
    <dgm:pt modelId="{799BB488-3E9F-4420-817A-B2F52C536B57}" type="sibTrans" cxnId="{F059DFAD-3473-4686-92B5-8534745B486F}">
      <dgm:prSet/>
      <dgm:spPr/>
      <dgm:t>
        <a:bodyPr/>
        <a:lstStyle/>
        <a:p>
          <a:endParaRPr lang="en-US"/>
        </a:p>
      </dgm:t>
    </dgm:pt>
    <dgm:pt modelId="{DB546BCF-1362-4A4F-929E-4AEDE42A9DA0}">
      <dgm:prSet/>
      <dgm:spPr/>
      <dgm:t>
        <a:bodyPr/>
        <a:lstStyle/>
        <a:p>
          <a:pPr rtl="0"/>
          <a:r>
            <a:rPr lang="en-US" dirty="0" err="1" smtClean="0">
              <a:latin typeface="+mj-lt"/>
            </a:rPr>
            <a:t>StorSimple</a:t>
          </a:r>
          <a:endParaRPr lang="en-US" dirty="0">
            <a:latin typeface="+mj-lt"/>
          </a:endParaRPr>
        </a:p>
      </dgm:t>
    </dgm:pt>
    <dgm:pt modelId="{D1B776D1-5204-4198-B719-950ABDCDF8DD}" type="parTrans" cxnId="{2D456736-8275-4E97-BA87-2CBFACB8FF7B}">
      <dgm:prSet/>
      <dgm:spPr/>
      <dgm:t>
        <a:bodyPr/>
        <a:lstStyle/>
        <a:p>
          <a:endParaRPr lang="sv-SE"/>
        </a:p>
      </dgm:t>
    </dgm:pt>
    <dgm:pt modelId="{C2FEA942-5227-43E3-A4F9-C754AC1B3569}" type="sibTrans" cxnId="{2D456736-8275-4E97-BA87-2CBFACB8FF7B}">
      <dgm:prSet/>
      <dgm:spPr/>
      <dgm:t>
        <a:bodyPr/>
        <a:lstStyle/>
        <a:p>
          <a:endParaRPr lang="sv-SE"/>
        </a:p>
      </dgm:t>
    </dgm:pt>
    <dgm:pt modelId="{580EFD37-C613-4988-B0E8-5C5EE01E7728}">
      <dgm:prSet/>
      <dgm:spPr/>
      <dgm:t>
        <a:bodyPr/>
        <a:lstStyle/>
        <a:p>
          <a:pPr rtl="0"/>
          <a:r>
            <a:rPr lang="en-US" dirty="0" smtClean="0">
              <a:latin typeface="+mj-lt"/>
            </a:rPr>
            <a:t>Files</a:t>
          </a:r>
          <a:endParaRPr lang="en-US" dirty="0">
            <a:latin typeface="+mj-lt"/>
          </a:endParaRPr>
        </a:p>
      </dgm:t>
    </dgm:pt>
    <dgm:pt modelId="{1E53C8EA-6CB3-40D9-A734-253563C83020}" type="parTrans" cxnId="{105FA87B-71BE-449B-9935-8CFA626CC7DF}">
      <dgm:prSet/>
      <dgm:spPr/>
      <dgm:t>
        <a:bodyPr/>
        <a:lstStyle/>
        <a:p>
          <a:endParaRPr lang="sv-SE"/>
        </a:p>
      </dgm:t>
    </dgm:pt>
    <dgm:pt modelId="{7AE1ED33-5BDF-4D1B-BB6D-176C9253D8D8}" type="sibTrans" cxnId="{105FA87B-71BE-449B-9935-8CFA626CC7DF}">
      <dgm:prSet/>
      <dgm:spPr/>
      <dgm:t>
        <a:bodyPr/>
        <a:lstStyle/>
        <a:p>
          <a:endParaRPr lang="sv-SE"/>
        </a:p>
      </dgm:t>
    </dgm:pt>
    <dgm:pt modelId="{B0CA9EE9-6316-49F2-8575-5F9A5455E0B6}">
      <dgm:prSet/>
      <dgm:spPr/>
      <dgm:t>
        <a:bodyPr/>
        <a:lstStyle/>
        <a:p>
          <a:pPr rtl="0"/>
          <a:r>
            <a:rPr lang="sv-SE" dirty="0" err="1" smtClean="0">
              <a:latin typeface="+mj-lt"/>
            </a:rPr>
            <a:t>Tables</a:t>
          </a:r>
          <a:endParaRPr lang="en-US" dirty="0">
            <a:latin typeface="+mj-lt"/>
          </a:endParaRPr>
        </a:p>
      </dgm:t>
    </dgm:pt>
    <dgm:pt modelId="{F41CC963-4042-42B0-9A2E-80370354ED5C}" type="parTrans" cxnId="{4F7318C2-A8B3-4958-8672-958DDB46B0DC}">
      <dgm:prSet/>
      <dgm:spPr/>
      <dgm:t>
        <a:bodyPr/>
        <a:lstStyle/>
        <a:p>
          <a:endParaRPr lang="en-US"/>
        </a:p>
      </dgm:t>
    </dgm:pt>
    <dgm:pt modelId="{99D6F52E-AED9-4D67-8FF4-AD6AA441598A}" type="sibTrans" cxnId="{4F7318C2-A8B3-4958-8672-958DDB46B0DC}">
      <dgm:prSet/>
      <dgm:spPr/>
      <dgm:t>
        <a:bodyPr/>
        <a:lstStyle/>
        <a:p>
          <a:endParaRPr lang="en-US"/>
        </a:p>
      </dgm:t>
    </dgm:pt>
    <dgm:pt modelId="{531110E4-6D55-4962-93D0-4E603B05B24B}">
      <dgm:prSet/>
      <dgm:spPr/>
      <dgm:t>
        <a:bodyPr/>
        <a:lstStyle/>
        <a:p>
          <a:pPr rtl="0"/>
          <a:r>
            <a:rPr lang="en-US" smtClean="0">
              <a:latin typeface="+mj-lt"/>
            </a:rPr>
            <a:t>Queues</a:t>
          </a:r>
          <a:endParaRPr lang="en-US" dirty="0">
            <a:latin typeface="+mj-lt"/>
          </a:endParaRPr>
        </a:p>
      </dgm:t>
    </dgm:pt>
    <dgm:pt modelId="{7E8AABE9-DBF2-4736-BF42-2061E839978F}" type="parTrans" cxnId="{A8400A42-8D03-46C7-9D22-47E7630C908A}">
      <dgm:prSet/>
      <dgm:spPr/>
      <dgm:t>
        <a:bodyPr/>
        <a:lstStyle/>
        <a:p>
          <a:endParaRPr lang="en-US"/>
        </a:p>
      </dgm:t>
    </dgm:pt>
    <dgm:pt modelId="{CEC54D13-4755-4244-A066-2AD999D9A241}" type="sibTrans" cxnId="{A8400A42-8D03-46C7-9D22-47E7630C908A}">
      <dgm:prSet/>
      <dgm:spPr/>
      <dgm:t>
        <a:bodyPr/>
        <a:lstStyle/>
        <a:p>
          <a:endParaRPr lang="en-US"/>
        </a:p>
      </dgm:t>
    </dgm:pt>
    <dgm:pt modelId="{2AFE754E-A9BE-43F0-99CC-FD0E25860E09}" type="pres">
      <dgm:prSet presAssocID="{FAB1662F-7421-4F7B-A5C0-57390BFE5777}" presName="diagram" presStyleCnt="0">
        <dgm:presLayoutVars>
          <dgm:dir/>
          <dgm:resizeHandles val="exact"/>
        </dgm:presLayoutVars>
      </dgm:prSet>
      <dgm:spPr/>
      <dgm:t>
        <a:bodyPr/>
        <a:lstStyle/>
        <a:p>
          <a:endParaRPr lang="en-US"/>
        </a:p>
      </dgm:t>
    </dgm:pt>
    <dgm:pt modelId="{AD9EF522-A474-43A3-8895-E1B5C946DABC}" type="pres">
      <dgm:prSet presAssocID="{74B70E5F-85FA-42B8-A7FE-FD42B697C579}" presName="node" presStyleLbl="node1" presStyleIdx="0" presStyleCnt="5">
        <dgm:presLayoutVars>
          <dgm:bulletEnabled val="1"/>
        </dgm:presLayoutVars>
      </dgm:prSet>
      <dgm:spPr/>
      <dgm:t>
        <a:bodyPr/>
        <a:lstStyle/>
        <a:p>
          <a:endParaRPr lang="en-US"/>
        </a:p>
      </dgm:t>
    </dgm:pt>
    <dgm:pt modelId="{0337DDA8-12A4-4D35-A6BA-A52F916C71F9}" type="pres">
      <dgm:prSet presAssocID="{799BB488-3E9F-4420-817A-B2F52C536B57}" presName="sibTrans" presStyleCnt="0"/>
      <dgm:spPr/>
    </dgm:pt>
    <dgm:pt modelId="{E0980EF2-B319-4BA5-B75F-359B4A7D053B}" type="pres">
      <dgm:prSet presAssocID="{580EFD37-C613-4988-B0E8-5C5EE01E7728}" presName="node" presStyleLbl="node1" presStyleIdx="1" presStyleCnt="5">
        <dgm:presLayoutVars>
          <dgm:bulletEnabled val="1"/>
        </dgm:presLayoutVars>
      </dgm:prSet>
      <dgm:spPr/>
      <dgm:t>
        <a:bodyPr/>
        <a:lstStyle/>
        <a:p>
          <a:endParaRPr lang="sv-SE"/>
        </a:p>
      </dgm:t>
    </dgm:pt>
    <dgm:pt modelId="{C7A769F2-CA1B-4FA4-BEAF-44CE4DDF200C}" type="pres">
      <dgm:prSet presAssocID="{7AE1ED33-5BDF-4D1B-BB6D-176C9253D8D8}" presName="sibTrans" presStyleCnt="0"/>
      <dgm:spPr/>
    </dgm:pt>
    <dgm:pt modelId="{2F601865-3E58-4139-BFA9-1AF94B35BE81}" type="pres">
      <dgm:prSet presAssocID="{531110E4-6D55-4962-93D0-4E603B05B24B}" presName="node" presStyleLbl="node1" presStyleIdx="2" presStyleCnt="5">
        <dgm:presLayoutVars>
          <dgm:bulletEnabled val="1"/>
        </dgm:presLayoutVars>
      </dgm:prSet>
      <dgm:spPr/>
      <dgm:t>
        <a:bodyPr/>
        <a:lstStyle/>
        <a:p>
          <a:endParaRPr lang="en-US"/>
        </a:p>
      </dgm:t>
    </dgm:pt>
    <dgm:pt modelId="{ED8DD377-82C0-423A-B9C7-ADE99AB22F3F}" type="pres">
      <dgm:prSet presAssocID="{CEC54D13-4755-4244-A066-2AD999D9A241}" presName="sibTrans" presStyleCnt="0"/>
      <dgm:spPr/>
    </dgm:pt>
    <dgm:pt modelId="{66D9549B-2C0B-4DD0-84F1-F631B1D3B518}" type="pres">
      <dgm:prSet presAssocID="{B0CA9EE9-6316-49F2-8575-5F9A5455E0B6}" presName="node" presStyleLbl="node1" presStyleIdx="3" presStyleCnt="5">
        <dgm:presLayoutVars>
          <dgm:bulletEnabled val="1"/>
        </dgm:presLayoutVars>
      </dgm:prSet>
      <dgm:spPr/>
      <dgm:t>
        <a:bodyPr/>
        <a:lstStyle/>
        <a:p>
          <a:endParaRPr lang="en-US"/>
        </a:p>
      </dgm:t>
    </dgm:pt>
    <dgm:pt modelId="{CF8E7A5E-BA66-4CDB-81EA-D786FEF504C8}" type="pres">
      <dgm:prSet presAssocID="{99D6F52E-AED9-4D67-8FF4-AD6AA441598A}" presName="sibTrans" presStyleCnt="0"/>
      <dgm:spPr/>
    </dgm:pt>
    <dgm:pt modelId="{21DCB6CE-4246-4C7F-A1D3-5BECFE73CC9C}" type="pres">
      <dgm:prSet presAssocID="{DB546BCF-1362-4A4F-929E-4AEDE42A9DA0}" presName="node" presStyleLbl="node1" presStyleIdx="4" presStyleCnt="5">
        <dgm:presLayoutVars>
          <dgm:bulletEnabled val="1"/>
        </dgm:presLayoutVars>
      </dgm:prSet>
      <dgm:spPr/>
      <dgm:t>
        <a:bodyPr/>
        <a:lstStyle/>
        <a:p>
          <a:endParaRPr lang="sv-SE"/>
        </a:p>
      </dgm:t>
    </dgm:pt>
  </dgm:ptLst>
  <dgm:cxnLst>
    <dgm:cxn modelId="{CAA2D8CC-B022-44C5-88D0-C9137DC7C56C}" type="presOf" srcId="{B0CA9EE9-6316-49F2-8575-5F9A5455E0B6}" destId="{66D9549B-2C0B-4DD0-84F1-F631B1D3B518}" srcOrd="0" destOrd="0" presId="urn:microsoft.com/office/officeart/2005/8/layout/default"/>
    <dgm:cxn modelId="{F059DFAD-3473-4686-92B5-8534745B486F}" srcId="{FAB1662F-7421-4F7B-A5C0-57390BFE5777}" destId="{74B70E5F-85FA-42B8-A7FE-FD42B697C579}" srcOrd="0" destOrd="0" parTransId="{606FCD52-B795-4D11-9A2E-065852207DB8}" sibTransId="{799BB488-3E9F-4420-817A-B2F52C536B57}"/>
    <dgm:cxn modelId="{0B5B251B-7737-4921-8461-82EEC47DC897}" type="presOf" srcId="{FAB1662F-7421-4F7B-A5C0-57390BFE5777}" destId="{2AFE754E-A9BE-43F0-99CC-FD0E25860E09}" srcOrd="0" destOrd="0" presId="urn:microsoft.com/office/officeart/2005/8/layout/default"/>
    <dgm:cxn modelId="{4F7318C2-A8B3-4958-8672-958DDB46B0DC}" srcId="{FAB1662F-7421-4F7B-A5C0-57390BFE5777}" destId="{B0CA9EE9-6316-49F2-8575-5F9A5455E0B6}" srcOrd="3" destOrd="0" parTransId="{F41CC963-4042-42B0-9A2E-80370354ED5C}" sibTransId="{99D6F52E-AED9-4D67-8FF4-AD6AA441598A}"/>
    <dgm:cxn modelId="{568B6F46-E3EC-4E3E-96EA-90B3730DC828}" type="presOf" srcId="{580EFD37-C613-4988-B0E8-5C5EE01E7728}" destId="{E0980EF2-B319-4BA5-B75F-359B4A7D053B}" srcOrd="0" destOrd="0" presId="urn:microsoft.com/office/officeart/2005/8/layout/default"/>
    <dgm:cxn modelId="{24B1FE14-0DB3-479B-9EB5-C6DF6B8BE5A2}" type="presOf" srcId="{74B70E5F-85FA-42B8-A7FE-FD42B697C579}" destId="{AD9EF522-A474-43A3-8895-E1B5C946DABC}" srcOrd="0" destOrd="0" presId="urn:microsoft.com/office/officeart/2005/8/layout/default"/>
    <dgm:cxn modelId="{2D456736-8275-4E97-BA87-2CBFACB8FF7B}" srcId="{FAB1662F-7421-4F7B-A5C0-57390BFE5777}" destId="{DB546BCF-1362-4A4F-929E-4AEDE42A9DA0}" srcOrd="4" destOrd="0" parTransId="{D1B776D1-5204-4198-B719-950ABDCDF8DD}" sibTransId="{C2FEA942-5227-43E3-A4F9-C754AC1B3569}"/>
    <dgm:cxn modelId="{79182267-EFAE-441C-88E1-C5275D68B1E9}" type="presOf" srcId="{531110E4-6D55-4962-93D0-4E603B05B24B}" destId="{2F601865-3E58-4139-BFA9-1AF94B35BE81}" srcOrd="0" destOrd="0" presId="urn:microsoft.com/office/officeart/2005/8/layout/default"/>
    <dgm:cxn modelId="{6A2B30C5-AB52-427C-BCA2-BFD137B33219}" type="presOf" srcId="{DB546BCF-1362-4A4F-929E-4AEDE42A9DA0}" destId="{21DCB6CE-4246-4C7F-A1D3-5BECFE73CC9C}" srcOrd="0" destOrd="0" presId="urn:microsoft.com/office/officeart/2005/8/layout/default"/>
    <dgm:cxn modelId="{A8400A42-8D03-46C7-9D22-47E7630C908A}" srcId="{FAB1662F-7421-4F7B-A5C0-57390BFE5777}" destId="{531110E4-6D55-4962-93D0-4E603B05B24B}" srcOrd="2" destOrd="0" parTransId="{7E8AABE9-DBF2-4736-BF42-2061E839978F}" sibTransId="{CEC54D13-4755-4244-A066-2AD999D9A241}"/>
    <dgm:cxn modelId="{105FA87B-71BE-449B-9935-8CFA626CC7DF}" srcId="{FAB1662F-7421-4F7B-A5C0-57390BFE5777}" destId="{580EFD37-C613-4988-B0E8-5C5EE01E7728}" srcOrd="1" destOrd="0" parTransId="{1E53C8EA-6CB3-40D9-A734-253563C83020}" sibTransId="{7AE1ED33-5BDF-4D1B-BB6D-176C9253D8D8}"/>
    <dgm:cxn modelId="{CE33DD1A-6E99-48EB-909D-58E18976BB30}" type="presParOf" srcId="{2AFE754E-A9BE-43F0-99CC-FD0E25860E09}" destId="{AD9EF522-A474-43A3-8895-E1B5C946DABC}" srcOrd="0" destOrd="0" presId="urn:microsoft.com/office/officeart/2005/8/layout/default"/>
    <dgm:cxn modelId="{D96967B2-C25B-4A03-B26C-E13616C5E2EB}" type="presParOf" srcId="{2AFE754E-A9BE-43F0-99CC-FD0E25860E09}" destId="{0337DDA8-12A4-4D35-A6BA-A52F916C71F9}" srcOrd="1" destOrd="0" presId="urn:microsoft.com/office/officeart/2005/8/layout/default"/>
    <dgm:cxn modelId="{0C6E2A8C-7C0F-4382-A294-32B9B998CBA8}" type="presParOf" srcId="{2AFE754E-A9BE-43F0-99CC-FD0E25860E09}" destId="{E0980EF2-B319-4BA5-B75F-359B4A7D053B}" srcOrd="2" destOrd="0" presId="urn:microsoft.com/office/officeart/2005/8/layout/default"/>
    <dgm:cxn modelId="{A247F79A-F321-4EB9-B517-B834DD9E4741}" type="presParOf" srcId="{2AFE754E-A9BE-43F0-99CC-FD0E25860E09}" destId="{C7A769F2-CA1B-4FA4-BEAF-44CE4DDF200C}" srcOrd="3" destOrd="0" presId="urn:microsoft.com/office/officeart/2005/8/layout/default"/>
    <dgm:cxn modelId="{57E7F3A5-3EBC-4AAF-A5F6-A1CB1CB927A4}" type="presParOf" srcId="{2AFE754E-A9BE-43F0-99CC-FD0E25860E09}" destId="{2F601865-3E58-4139-BFA9-1AF94B35BE81}" srcOrd="4" destOrd="0" presId="urn:microsoft.com/office/officeart/2005/8/layout/default"/>
    <dgm:cxn modelId="{19D87E91-7640-4FE4-9693-C8DDB3F85AE3}" type="presParOf" srcId="{2AFE754E-A9BE-43F0-99CC-FD0E25860E09}" destId="{ED8DD377-82C0-423A-B9C7-ADE99AB22F3F}" srcOrd="5" destOrd="0" presId="urn:microsoft.com/office/officeart/2005/8/layout/default"/>
    <dgm:cxn modelId="{F083F917-497E-4AC2-A192-4FEFBB8B7E01}" type="presParOf" srcId="{2AFE754E-A9BE-43F0-99CC-FD0E25860E09}" destId="{66D9549B-2C0B-4DD0-84F1-F631B1D3B518}" srcOrd="6" destOrd="0" presId="urn:microsoft.com/office/officeart/2005/8/layout/default"/>
    <dgm:cxn modelId="{7E1FF1D5-C89F-4406-B911-EF9E6282DB9F}" type="presParOf" srcId="{2AFE754E-A9BE-43F0-99CC-FD0E25860E09}" destId="{CF8E7A5E-BA66-4CDB-81EA-D786FEF504C8}" srcOrd="7" destOrd="0" presId="urn:microsoft.com/office/officeart/2005/8/layout/default"/>
    <dgm:cxn modelId="{C9C2F988-AD2D-4AED-A09B-E7A10159957D}" type="presParOf" srcId="{2AFE754E-A9BE-43F0-99CC-FD0E25860E09}" destId="{21DCB6CE-4246-4C7F-A1D3-5BECFE73CC9C}"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AB1662F-7421-4F7B-A5C0-57390BFE5777}"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74B70E5F-85FA-42B8-A7FE-FD42B697C579}">
      <dgm:prSet/>
      <dgm:spPr/>
      <dgm:t>
        <a:bodyPr/>
        <a:lstStyle/>
        <a:p>
          <a:pPr rtl="0"/>
          <a:r>
            <a:rPr lang="en-US" dirty="0" smtClean="0">
              <a:latin typeface="+mj-lt"/>
            </a:rPr>
            <a:t>Blobs</a:t>
          </a:r>
          <a:endParaRPr lang="en-US" dirty="0">
            <a:latin typeface="+mj-lt"/>
          </a:endParaRPr>
        </a:p>
      </dgm:t>
    </dgm:pt>
    <dgm:pt modelId="{606FCD52-B795-4D11-9A2E-065852207DB8}" type="parTrans" cxnId="{F059DFAD-3473-4686-92B5-8534745B486F}">
      <dgm:prSet/>
      <dgm:spPr/>
      <dgm:t>
        <a:bodyPr/>
        <a:lstStyle/>
        <a:p>
          <a:endParaRPr lang="en-US"/>
        </a:p>
      </dgm:t>
    </dgm:pt>
    <dgm:pt modelId="{799BB488-3E9F-4420-817A-B2F52C536B57}" type="sibTrans" cxnId="{F059DFAD-3473-4686-92B5-8534745B486F}">
      <dgm:prSet/>
      <dgm:spPr/>
      <dgm:t>
        <a:bodyPr/>
        <a:lstStyle/>
        <a:p>
          <a:endParaRPr lang="en-US"/>
        </a:p>
      </dgm:t>
    </dgm:pt>
    <dgm:pt modelId="{DB546BCF-1362-4A4F-929E-4AEDE42A9DA0}">
      <dgm:prSet/>
      <dgm:spPr/>
      <dgm:t>
        <a:bodyPr/>
        <a:lstStyle/>
        <a:p>
          <a:pPr rtl="0"/>
          <a:r>
            <a:rPr lang="en-US" dirty="0" err="1" smtClean="0">
              <a:latin typeface="+mj-lt"/>
            </a:rPr>
            <a:t>StorSimple</a:t>
          </a:r>
          <a:endParaRPr lang="en-US" dirty="0">
            <a:latin typeface="+mj-lt"/>
          </a:endParaRPr>
        </a:p>
      </dgm:t>
    </dgm:pt>
    <dgm:pt modelId="{D1B776D1-5204-4198-B719-950ABDCDF8DD}" type="parTrans" cxnId="{2D456736-8275-4E97-BA87-2CBFACB8FF7B}">
      <dgm:prSet/>
      <dgm:spPr/>
      <dgm:t>
        <a:bodyPr/>
        <a:lstStyle/>
        <a:p>
          <a:endParaRPr lang="sv-SE"/>
        </a:p>
      </dgm:t>
    </dgm:pt>
    <dgm:pt modelId="{C2FEA942-5227-43E3-A4F9-C754AC1B3569}" type="sibTrans" cxnId="{2D456736-8275-4E97-BA87-2CBFACB8FF7B}">
      <dgm:prSet/>
      <dgm:spPr/>
      <dgm:t>
        <a:bodyPr/>
        <a:lstStyle/>
        <a:p>
          <a:endParaRPr lang="sv-SE"/>
        </a:p>
      </dgm:t>
    </dgm:pt>
    <dgm:pt modelId="{580EFD37-C613-4988-B0E8-5C5EE01E7728}">
      <dgm:prSet/>
      <dgm:spPr/>
      <dgm:t>
        <a:bodyPr/>
        <a:lstStyle/>
        <a:p>
          <a:pPr rtl="0"/>
          <a:r>
            <a:rPr lang="en-US" dirty="0" smtClean="0">
              <a:latin typeface="+mj-lt"/>
            </a:rPr>
            <a:t>Files</a:t>
          </a:r>
          <a:endParaRPr lang="en-US" dirty="0">
            <a:latin typeface="+mj-lt"/>
          </a:endParaRPr>
        </a:p>
      </dgm:t>
    </dgm:pt>
    <dgm:pt modelId="{1E53C8EA-6CB3-40D9-A734-253563C83020}" type="parTrans" cxnId="{105FA87B-71BE-449B-9935-8CFA626CC7DF}">
      <dgm:prSet/>
      <dgm:spPr/>
      <dgm:t>
        <a:bodyPr/>
        <a:lstStyle/>
        <a:p>
          <a:endParaRPr lang="sv-SE"/>
        </a:p>
      </dgm:t>
    </dgm:pt>
    <dgm:pt modelId="{7AE1ED33-5BDF-4D1B-BB6D-176C9253D8D8}" type="sibTrans" cxnId="{105FA87B-71BE-449B-9935-8CFA626CC7DF}">
      <dgm:prSet/>
      <dgm:spPr/>
      <dgm:t>
        <a:bodyPr/>
        <a:lstStyle/>
        <a:p>
          <a:endParaRPr lang="sv-SE"/>
        </a:p>
      </dgm:t>
    </dgm:pt>
    <dgm:pt modelId="{B0CA9EE9-6316-49F2-8575-5F9A5455E0B6}">
      <dgm:prSet/>
      <dgm:spPr/>
      <dgm:t>
        <a:bodyPr/>
        <a:lstStyle/>
        <a:p>
          <a:pPr rtl="0"/>
          <a:r>
            <a:rPr lang="sv-SE" dirty="0" err="1" smtClean="0">
              <a:latin typeface="+mj-lt"/>
            </a:rPr>
            <a:t>Tables</a:t>
          </a:r>
          <a:endParaRPr lang="en-US" dirty="0">
            <a:latin typeface="+mj-lt"/>
          </a:endParaRPr>
        </a:p>
      </dgm:t>
    </dgm:pt>
    <dgm:pt modelId="{F41CC963-4042-42B0-9A2E-80370354ED5C}" type="parTrans" cxnId="{4F7318C2-A8B3-4958-8672-958DDB46B0DC}">
      <dgm:prSet/>
      <dgm:spPr/>
      <dgm:t>
        <a:bodyPr/>
        <a:lstStyle/>
        <a:p>
          <a:endParaRPr lang="en-US"/>
        </a:p>
      </dgm:t>
    </dgm:pt>
    <dgm:pt modelId="{99D6F52E-AED9-4D67-8FF4-AD6AA441598A}" type="sibTrans" cxnId="{4F7318C2-A8B3-4958-8672-958DDB46B0DC}">
      <dgm:prSet/>
      <dgm:spPr/>
      <dgm:t>
        <a:bodyPr/>
        <a:lstStyle/>
        <a:p>
          <a:endParaRPr lang="en-US"/>
        </a:p>
      </dgm:t>
    </dgm:pt>
    <dgm:pt modelId="{531110E4-6D55-4962-93D0-4E603B05B24B}">
      <dgm:prSet/>
      <dgm:spPr/>
      <dgm:t>
        <a:bodyPr/>
        <a:lstStyle/>
        <a:p>
          <a:pPr rtl="0"/>
          <a:r>
            <a:rPr lang="en-US" smtClean="0">
              <a:latin typeface="+mj-lt"/>
            </a:rPr>
            <a:t>Queues</a:t>
          </a:r>
          <a:endParaRPr lang="en-US" dirty="0">
            <a:latin typeface="+mj-lt"/>
          </a:endParaRPr>
        </a:p>
      </dgm:t>
    </dgm:pt>
    <dgm:pt modelId="{7E8AABE9-DBF2-4736-BF42-2061E839978F}" type="parTrans" cxnId="{A8400A42-8D03-46C7-9D22-47E7630C908A}">
      <dgm:prSet/>
      <dgm:spPr/>
      <dgm:t>
        <a:bodyPr/>
        <a:lstStyle/>
        <a:p>
          <a:endParaRPr lang="en-US"/>
        </a:p>
      </dgm:t>
    </dgm:pt>
    <dgm:pt modelId="{CEC54D13-4755-4244-A066-2AD999D9A241}" type="sibTrans" cxnId="{A8400A42-8D03-46C7-9D22-47E7630C908A}">
      <dgm:prSet/>
      <dgm:spPr/>
      <dgm:t>
        <a:bodyPr/>
        <a:lstStyle/>
        <a:p>
          <a:endParaRPr lang="en-US"/>
        </a:p>
      </dgm:t>
    </dgm:pt>
    <dgm:pt modelId="{2AFE754E-A9BE-43F0-99CC-FD0E25860E09}" type="pres">
      <dgm:prSet presAssocID="{FAB1662F-7421-4F7B-A5C0-57390BFE5777}" presName="diagram" presStyleCnt="0">
        <dgm:presLayoutVars>
          <dgm:dir/>
          <dgm:resizeHandles val="exact"/>
        </dgm:presLayoutVars>
      </dgm:prSet>
      <dgm:spPr/>
      <dgm:t>
        <a:bodyPr/>
        <a:lstStyle/>
        <a:p>
          <a:endParaRPr lang="en-US"/>
        </a:p>
      </dgm:t>
    </dgm:pt>
    <dgm:pt modelId="{AD9EF522-A474-43A3-8895-E1B5C946DABC}" type="pres">
      <dgm:prSet presAssocID="{74B70E5F-85FA-42B8-A7FE-FD42B697C579}" presName="node" presStyleLbl="node1" presStyleIdx="0" presStyleCnt="5">
        <dgm:presLayoutVars>
          <dgm:bulletEnabled val="1"/>
        </dgm:presLayoutVars>
      </dgm:prSet>
      <dgm:spPr/>
      <dgm:t>
        <a:bodyPr/>
        <a:lstStyle/>
        <a:p>
          <a:endParaRPr lang="en-US"/>
        </a:p>
      </dgm:t>
    </dgm:pt>
    <dgm:pt modelId="{0337DDA8-12A4-4D35-A6BA-A52F916C71F9}" type="pres">
      <dgm:prSet presAssocID="{799BB488-3E9F-4420-817A-B2F52C536B57}" presName="sibTrans" presStyleCnt="0"/>
      <dgm:spPr/>
    </dgm:pt>
    <dgm:pt modelId="{E0980EF2-B319-4BA5-B75F-359B4A7D053B}" type="pres">
      <dgm:prSet presAssocID="{580EFD37-C613-4988-B0E8-5C5EE01E7728}" presName="node" presStyleLbl="node1" presStyleIdx="1" presStyleCnt="5">
        <dgm:presLayoutVars>
          <dgm:bulletEnabled val="1"/>
        </dgm:presLayoutVars>
      </dgm:prSet>
      <dgm:spPr/>
      <dgm:t>
        <a:bodyPr/>
        <a:lstStyle/>
        <a:p>
          <a:endParaRPr lang="sv-SE"/>
        </a:p>
      </dgm:t>
    </dgm:pt>
    <dgm:pt modelId="{C7A769F2-CA1B-4FA4-BEAF-44CE4DDF200C}" type="pres">
      <dgm:prSet presAssocID="{7AE1ED33-5BDF-4D1B-BB6D-176C9253D8D8}" presName="sibTrans" presStyleCnt="0"/>
      <dgm:spPr/>
    </dgm:pt>
    <dgm:pt modelId="{2F601865-3E58-4139-BFA9-1AF94B35BE81}" type="pres">
      <dgm:prSet presAssocID="{531110E4-6D55-4962-93D0-4E603B05B24B}" presName="node" presStyleLbl="node1" presStyleIdx="2" presStyleCnt="5">
        <dgm:presLayoutVars>
          <dgm:bulletEnabled val="1"/>
        </dgm:presLayoutVars>
      </dgm:prSet>
      <dgm:spPr/>
      <dgm:t>
        <a:bodyPr/>
        <a:lstStyle/>
        <a:p>
          <a:endParaRPr lang="en-US"/>
        </a:p>
      </dgm:t>
    </dgm:pt>
    <dgm:pt modelId="{ED8DD377-82C0-423A-B9C7-ADE99AB22F3F}" type="pres">
      <dgm:prSet presAssocID="{CEC54D13-4755-4244-A066-2AD999D9A241}" presName="sibTrans" presStyleCnt="0"/>
      <dgm:spPr/>
    </dgm:pt>
    <dgm:pt modelId="{66D9549B-2C0B-4DD0-84F1-F631B1D3B518}" type="pres">
      <dgm:prSet presAssocID="{B0CA9EE9-6316-49F2-8575-5F9A5455E0B6}" presName="node" presStyleLbl="node1" presStyleIdx="3" presStyleCnt="5">
        <dgm:presLayoutVars>
          <dgm:bulletEnabled val="1"/>
        </dgm:presLayoutVars>
      </dgm:prSet>
      <dgm:spPr/>
      <dgm:t>
        <a:bodyPr/>
        <a:lstStyle/>
        <a:p>
          <a:endParaRPr lang="en-US"/>
        </a:p>
      </dgm:t>
    </dgm:pt>
    <dgm:pt modelId="{CF8E7A5E-BA66-4CDB-81EA-D786FEF504C8}" type="pres">
      <dgm:prSet presAssocID="{99D6F52E-AED9-4D67-8FF4-AD6AA441598A}" presName="sibTrans" presStyleCnt="0"/>
      <dgm:spPr/>
    </dgm:pt>
    <dgm:pt modelId="{21DCB6CE-4246-4C7F-A1D3-5BECFE73CC9C}" type="pres">
      <dgm:prSet presAssocID="{DB546BCF-1362-4A4F-929E-4AEDE42A9DA0}" presName="node" presStyleLbl="node1" presStyleIdx="4" presStyleCnt="5">
        <dgm:presLayoutVars>
          <dgm:bulletEnabled val="1"/>
        </dgm:presLayoutVars>
      </dgm:prSet>
      <dgm:spPr/>
      <dgm:t>
        <a:bodyPr/>
        <a:lstStyle/>
        <a:p>
          <a:endParaRPr lang="sv-SE"/>
        </a:p>
      </dgm:t>
    </dgm:pt>
  </dgm:ptLst>
  <dgm:cxnLst>
    <dgm:cxn modelId="{F059DFAD-3473-4686-92B5-8534745B486F}" srcId="{FAB1662F-7421-4F7B-A5C0-57390BFE5777}" destId="{74B70E5F-85FA-42B8-A7FE-FD42B697C579}" srcOrd="0" destOrd="0" parTransId="{606FCD52-B795-4D11-9A2E-065852207DB8}" sibTransId="{799BB488-3E9F-4420-817A-B2F52C536B57}"/>
    <dgm:cxn modelId="{D9AEDFA6-F56C-4A46-9CD6-4BC0F988A0AF}" type="presOf" srcId="{DB546BCF-1362-4A4F-929E-4AEDE42A9DA0}" destId="{21DCB6CE-4246-4C7F-A1D3-5BECFE73CC9C}" srcOrd="0" destOrd="0" presId="urn:microsoft.com/office/officeart/2005/8/layout/default"/>
    <dgm:cxn modelId="{4F7318C2-A8B3-4958-8672-958DDB46B0DC}" srcId="{FAB1662F-7421-4F7B-A5C0-57390BFE5777}" destId="{B0CA9EE9-6316-49F2-8575-5F9A5455E0B6}" srcOrd="3" destOrd="0" parTransId="{F41CC963-4042-42B0-9A2E-80370354ED5C}" sibTransId="{99D6F52E-AED9-4D67-8FF4-AD6AA441598A}"/>
    <dgm:cxn modelId="{5A5EF956-A29B-4971-AAD7-FA41DD1D4470}" type="presOf" srcId="{531110E4-6D55-4962-93D0-4E603B05B24B}" destId="{2F601865-3E58-4139-BFA9-1AF94B35BE81}" srcOrd="0" destOrd="0" presId="urn:microsoft.com/office/officeart/2005/8/layout/default"/>
    <dgm:cxn modelId="{E29B07E7-DB3F-4C67-974C-C2A93AA66A6F}" type="presOf" srcId="{580EFD37-C613-4988-B0E8-5C5EE01E7728}" destId="{E0980EF2-B319-4BA5-B75F-359B4A7D053B}" srcOrd="0" destOrd="0" presId="urn:microsoft.com/office/officeart/2005/8/layout/default"/>
    <dgm:cxn modelId="{C63869AA-F175-4D6D-BCC0-036BEBB4D395}" type="presOf" srcId="{74B70E5F-85FA-42B8-A7FE-FD42B697C579}" destId="{AD9EF522-A474-43A3-8895-E1B5C946DABC}" srcOrd="0" destOrd="0" presId="urn:microsoft.com/office/officeart/2005/8/layout/default"/>
    <dgm:cxn modelId="{2D456736-8275-4E97-BA87-2CBFACB8FF7B}" srcId="{FAB1662F-7421-4F7B-A5C0-57390BFE5777}" destId="{DB546BCF-1362-4A4F-929E-4AEDE42A9DA0}" srcOrd="4" destOrd="0" parTransId="{D1B776D1-5204-4198-B719-950ABDCDF8DD}" sibTransId="{C2FEA942-5227-43E3-A4F9-C754AC1B3569}"/>
    <dgm:cxn modelId="{A8400A42-8D03-46C7-9D22-47E7630C908A}" srcId="{FAB1662F-7421-4F7B-A5C0-57390BFE5777}" destId="{531110E4-6D55-4962-93D0-4E603B05B24B}" srcOrd="2" destOrd="0" parTransId="{7E8AABE9-DBF2-4736-BF42-2061E839978F}" sibTransId="{CEC54D13-4755-4244-A066-2AD999D9A241}"/>
    <dgm:cxn modelId="{707D927B-55F8-4D14-A516-2B651B3A7314}" type="presOf" srcId="{B0CA9EE9-6316-49F2-8575-5F9A5455E0B6}" destId="{66D9549B-2C0B-4DD0-84F1-F631B1D3B518}" srcOrd="0" destOrd="0" presId="urn:microsoft.com/office/officeart/2005/8/layout/default"/>
    <dgm:cxn modelId="{105FA87B-71BE-449B-9935-8CFA626CC7DF}" srcId="{FAB1662F-7421-4F7B-A5C0-57390BFE5777}" destId="{580EFD37-C613-4988-B0E8-5C5EE01E7728}" srcOrd="1" destOrd="0" parTransId="{1E53C8EA-6CB3-40D9-A734-253563C83020}" sibTransId="{7AE1ED33-5BDF-4D1B-BB6D-176C9253D8D8}"/>
    <dgm:cxn modelId="{3903DBC1-36E3-49E2-A53B-6DD507E528CA}" type="presOf" srcId="{FAB1662F-7421-4F7B-A5C0-57390BFE5777}" destId="{2AFE754E-A9BE-43F0-99CC-FD0E25860E09}" srcOrd="0" destOrd="0" presId="urn:microsoft.com/office/officeart/2005/8/layout/default"/>
    <dgm:cxn modelId="{D1FF986A-E3B3-4CFE-86E8-561CAE7D4A48}" type="presParOf" srcId="{2AFE754E-A9BE-43F0-99CC-FD0E25860E09}" destId="{AD9EF522-A474-43A3-8895-E1B5C946DABC}" srcOrd="0" destOrd="0" presId="urn:microsoft.com/office/officeart/2005/8/layout/default"/>
    <dgm:cxn modelId="{129C39E0-7424-4625-BB07-24252A0A48BD}" type="presParOf" srcId="{2AFE754E-A9BE-43F0-99CC-FD0E25860E09}" destId="{0337DDA8-12A4-4D35-A6BA-A52F916C71F9}" srcOrd="1" destOrd="0" presId="urn:microsoft.com/office/officeart/2005/8/layout/default"/>
    <dgm:cxn modelId="{3D2416B3-C534-4098-A7B4-3AA5EB729634}" type="presParOf" srcId="{2AFE754E-A9BE-43F0-99CC-FD0E25860E09}" destId="{E0980EF2-B319-4BA5-B75F-359B4A7D053B}" srcOrd="2" destOrd="0" presId="urn:microsoft.com/office/officeart/2005/8/layout/default"/>
    <dgm:cxn modelId="{FC1D2093-CB26-4AAA-AF64-3BB39488D79C}" type="presParOf" srcId="{2AFE754E-A9BE-43F0-99CC-FD0E25860E09}" destId="{C7A769F2-CA1B-4FA4-BEAF-44CE4DDF200C}" srcOrd="3" destOrd="0" presId="urn:microsoft.com/office/officeart/2005/8/layout/default"/>
    <dgm:cxn modelId="{A0C35ECD-0F73-4707-9307-C428CC2C258B}" type="presParOf" srcId="{2AFE754E-A9BE-43F0-99CC-FD0E25860E09}" destId="{2F601865-3E58-4139-BFA9-1AF94B35BE81}" srcOrd="4" destOrd="0" presId="urn:microsoft.com/office/officeart/2005/8/layout/default"/>
    <dgm:cxn modelId="{81DD15E0-AF64-47DF-A875-A22619F7FEEB}" type="presParOf" srcId="{2AFE754E-A9BE-43F0-99CC-FD0E25860E09}" destId="{ED8DD377-82C0-423A-B9C7-ADE99AB22F3F}" srcOrd="5" destOrd="0" presId="urn:microsoft.com/office/officeart/2005/8/layout/default"/>
    <dgm:cxn modelId="{F8897F54-458D-44F6-A3E9-2D9B93228FBF}" type="presParOf" srcId="{2AFE754E-A9BE-43F0-99CC-FD0E25860E09}" destId="{66D9549B-2C0B-4DD0-84F1-F631B1D3B518}" srcOrd="6" destOrd="0" presId="urn:microsoft.com/office/officeart/2005/8/layout/default"/>
    <dgm:cxn modelId="{41C0E9D8-9139-473D-B09E-A72BF63DA351}" type="presParOf" srcId="{2AFE754E-A9BE-43F0-99CC-FD0E25860E09}" destId="{CF8E7A5E-BA66-4CDB-81EA-D786FEF504C8}" srcOrd="7" destOrd="0" presId="urn:microsoft.com/office/officeart/2005/8/layout/default"/>
    <dgm:cxn modelId="{96A98075-442E-496D-A3C3-FEAEDEBE0378}" type="presParOf" srcId="{2AFE754E-A9BE-43F0-99CC-FD0E25860E09}" destId="{21DCB6CE-4246-4C7F-A1D3-5BECFE73CC9C}"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AB1662F-7421-4F7B-A5C0-57390BFE5777}"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74B70E5F-85FA-42B8-A7FE-FD42B697C579}">
      <dgm:prSet/>
      <dgm:spPr/>
      <dgm:t>
        <a:bodyPr/>
        <a:lstStyle/>
        <a:p>
          <a:pPr rtl="0"/>
          <a:r>
            <a:rPr lang="en-US" dirty="0" smtClean="0">
              <a:latin typeface="+mj-lt"/>
            </a:rPr>
            <a:t>Blobs</a:t>
          </a:r>
          <a:endParaRPr lang="en-US" dirty="0">
            <a:latin typeface="+mj-lt"/>
          </a:endParaRPr>
        </a:p>
      </dgm:t>
    </dgm:pt>
    <dgm:pt modelId="{606FCD52-B795-4D11-9A2E-065852207DB8}" type="parTrans" cxnId="{F059DFAD-3473-4686-92B5-8534745B486F}">
      <dgm:prSet/>
      <dgm:spPr/>
      <dgm:t>
        <a:bodyPr/>
        <a:lstStyle/>
        <a:p>
          <a:endParaRPr lang="en-US"/>
        </a:p>
      </dgm:t>
    </dgm:pt>
    <dgm:pt modelId="{799BB488-3E9F-4420-817A-B2F52C536B57}" type="sibTrans" cxnId="{F059DFAD-3473-4686-92B5-8534745B486F}">
      <dgm:prSet/>
      <dgm:spPr/>
      <dgm:t>
        <a:bodyPr/>
        <a:lstStyle/>
        <a:p>
          <a:endParaRPr lang="en-US"/>
        </a:p>
      </dgm:t>
    </dgm:pt>
    <dgm:pt modelId="{DB546BCF-1362-4A4F-929E-4AEDE42A9DA0}">
      <dgm:prSet/>
      <dgm:spPr/>
      <dgm:t>
        <a:bodyPr/>
        <a:lstStyle/>
        <a:p>
          <a:pPr rtl="0"/>
          <a:r>
            <a:rPr lang="en-US" dirty="0" err="1" smtClean="0">
              <a:latin typeface="+mj-lt"/>
            </a:rPr>
            <a:t>StorSimple</a:t>
          </a:r>
          <a:endParaRPr lang="en-US" dirty="0">
            <a:latin typeface="+mj-lt"/>
          </a:endParaRPr>
        </a:p>
      </dgm:t>
    </dgm:pt>
    <dgm:pt modelId="{D1B776D1-5204-4198-B719-950ABDCDF8DD}" type="parTrans" cxnId="{2D456736-8275-4E97-BA87-2CBFACB8FF7B}">
      <dgm:prSet/>
      <dgm:spPr/>
      <dgm:t>
        <a:bodyPr/>
        <a:lstStyle/>
        <a:p>
          <a:endParaRPr lang="sv-SE"/>
        </a:p>
      </dgm:t>
    </dgm:pt>
    <dgm:pt modelId="{C2FEA942-5227-43E3-A4F9-C754AC1B3569}" type="sibTrans" cxnId="{2D456736-8275-4E97-BA87-2CBFACB8FF7B}">
      <dgm:prSet/>
      <dgm:spPr/>
      <dgm:t>
        <a:bodyPr/>
        <a:lstStyle/>
        <a:p>
          <a:endParaRPr lang="sv-SE"/>
        </a:p>
      </dgm:t>
    </dgm:pt>
    <dgm:pt modelId="{580EFD37-C613-4988-B0E8-5C5EE01E7728}">
      <dgm:prSet/>
      <dgm:spPr/>
      <dgm:t>
        <a:bodyPr/>
        <a:lstStyle/>
        <a:p>
          <a:pPr rtl="0"/>
          <a:r>
            <a:rPr lang="en-US" dirty="0" smtClean="0">
              <a:latin typeface="+mj-lt"/>
            </a:rPr>
            <a:t>Files</a:t>
          </a:r>
          <a:endParaRPr lang="en-US" dirty="0">
            <a:latin typeface="+mj-lt"/>
          </a:endParaRPr>
        </a:p>
      </dgm:t>
    </dgm:pt>
    <dgm:pt modelId="{1E53C8EA-6CB3-40D9-A734-253563C83020}" type="parTrans" cxnId="{105FA87B-71BE-449B-9935-8CFA626CC7DF}">
      <dgm:prSet/>
      <dgm:spPr/>
      <dgm:t>
        <a:bodyPr/>
        <a:lstStyle/>
        <a:p>
          <a:endParaRPr lang="sv-SE"/>
        </a:p>
      </dgm:t>
    </dgm:pt>
    <dgm:pt modelId="{7AE1ED33-5BDF-4D1B-BB6D-176C9253D8D8}" type="sibTrans" cxnId="{105FA87B-71BE-449B-9935-8CFA626CC7DF}">
      <dgm:prSet/>
      <dgm:spPr/>
      <dgm:t>
        <a:bodyPr/>
        <a:lstStyle/>
        <a:p>
          <a:endParaRPr lang="sv-SE"/>
        </a:p>
      </dgm:t>
    </dgm:pt>
    <dgm:pt modelId="{B0CA9EE9-6316-49F2-8575-5F9A5455E0B6}">
      <dgm:prSet/>
      <dgm:spPr/>
      <dgm:t>
        <a:bodyPr/>
        <a:lstStyle/>
        <a:p>
          <a:pPr rtl="0"/>
          <a:r>
            <a:rPr lang="sv-SE" dirty="0" err="1" smtClean="0">
              <a:latin typeface="+mj-lt"/>
            </a:rPr>
            <a:t>Tables</a:t>
          </a:r>
          <a:endParaRPr lang="en-US" dirty="0">
            <a:latin typeface="+mj-lt"/>
          </a:endParaRPr>
        </a:p>
      </dgm:t>
    </dgm:pt>
    <dgm:pt modelId="{F41CC963-4042-42B0-9A2E-80370354ED5C}" type="parTrans" cxnId="{4F7318C2-A8B3-4958-8672-958DDB46B0DC}">
      <dgm:prSet/>
      <dgm:spPr/>
      <dgm:t>
        <a:bodyPr/>
        <a:lstStyle/>
        <a:p>
          <a:endParaRPr lang="en-US"/>
        </a:p>
      </dgm:t>
    </dgm:pt>
    <dgm:pt modelId="{99D6F52E-AED9-4D67-8FF4-AD6AA441598A}" type="sibTrans" cxnId="{4F7318C2-A8B3-4958-8672-958DDB46B0DC}">
      <dgm:prSet/>
      <dgm:spPr/>
      <dgm:t>
        <a:bodyPr/>
        <a:lstStyle/>
        <a:p>
          <a:endParaRPr lang="en-US"/>
        </a:p>
      </dgm:t>
    </dgm:pt>
    <dgm:pt modelId="{531110E4-6D55-4962-93D0-4E603B05B24B}">
      <dgm:prSet/>
      <dgm:spPr/>
      <dgm:t>
        <a:bodyPr/>
        <a:lstStyle/>
        <a:p>
          <a:pPr rtl="0"/>
          <a:r>
            <a:rPr lang="en-US" smtClean="0">
              <a:latin typeface="+mj-lt"/>
            </a:rPr>
            <a:t>Queues</a:t>
          </a:r>
          <a:endParaRPr lang="en-US" dirty="0">
            <a:latin typeface="+mj-lt"/>
          </a:endParaRPr>
        </a:p>
      </dgm:t>
    </dgm:pt>
    <dgm:pt modelId="{7E8AABE9-DBF2-4736-BF42-2061E839978F}" type="parTrans" cxnId="{A8400A42-8D03-46C7-9D22-47E7630C908A}">
      <dgm:prSet/>
      <dgm:spPr/>
      <dgm:t>
        <a:bodyPr/>
        <a:lstStyle/>
        <a:p>
          <a:endParaRPr lang="en-US"/>
        </a:p>
      </dgm:t>
    </dgm:pt>
    <dgm:pt modelId="{CEC54D13-4755-4244-A066-2AD999D9A241}" type="sibTrans" cxnId="{A8400A42-8D03-46C7-9D22-47E7630C908A}">
      <dgm:prSet/>
      <dgm:spPr/>
      <dgm:t>
        <a:bodyPr/>
        <a:lstStyle/>
        <a:p>
          <a:endParaRPr lang="en-US"/>
        </a:p>
      </dgm:t>
    </dgm:pt>
    <dgm:pt modelId="{2AFE754E-A9BE-43F0-99CC-FD0E25860E09}" type="pres">
      <dgm:prSet presAssocID="{FAB1662F-7421-4F7B-A5C0-57390BFE5777}" presName="diagram" presStyleCnt="0">
        <dgm:presLayoutVars>
          <dgm:dir/>
          <dgm:resizeHandles val="exact"/>
        </dgm:presLayoutVars>
      </dgm:prSet>
      <dgm:spPr/>
      <dgm:t>
        <a:bodyPr/>
        <a:lstStyle/>
        <a:p>
          <a:endParaRPr lang="en-US"/>
        </a:p>
      </dgm:t>
    </dgm:pt>
    <dgm:pt modelId="{AD9EF522-A474-43A3-8895-E1B5C946DABC}" type="pres">
      <dgm:prSet presAssocID="{74B70E5F-85FA-42B8-A7FE-FD42B697C579}" presName="node" presStyleLbl="node1" presStyleIdx="0" presStyleCnt="5">
        <dgm:presLayoutVars>
          <dgm:bulletEnabled val="1"/>
        </dgm:presLayoutVars>
      </dgm:prSet>
      <dgm:spPr/>
      <dgm:t>
        <a:bodyPr/>
        <a:lstStyle/>
        <a:p>
          <a:endParaRPr lang="en-US"/>
        </a:p>
      </dgm:t>
    </dgm:pt>
    <dgm:pt modelId="{0337DDA8-12A4-4D35-A6BA-A52F916C71F9}" type="pres">
      <dgm:prSet presAssocID="{799BB488-3E9F-4420-817A-B2F52C536B57}" presName="sibTrans" presStyleCnt="0"/>
      <dgm:spPr/>
    </dgm:pt>
    <dgm:pt modelId="{E0980EF2-B319-4BA5-B75F-359B4A7D053B}" type="pres">
      <dgm:prSet presAssocID="{580EFD37-C613-4988-B0E8-5C5EE01E7728}" presName="node" presStyleLbl="node1" presStyleIdx="1" presStyleCnt="5">
        <dgm:presLayoutVars>
          <dgm:bulletEnabled val="1"/>
        </dgm:presLayoutVars>
      </dgm:prSet>
      <dgm:spPr/>
      <dgm:t>
        <a:bodyPr/>
        <a:lstStyle/>
        <a:p>
          <a:endParaRPr lang="sv-SE"/>
        </a:p>
      </dgm:t>
    </dgm:pt>
    <dgm:pt modelId="{C7A769F2-CA1B-4FA4-BEAF-44CE4DDF200C}" type="pres">
      <dgm:prSet presAssocID="{7AE1ED33-5BDF-4D1B-BB6D-176C9253D8D8}" presName="sibTrans" presStyleCnt="0"/>
      <dgm:spPr/>
    </dgm:pt>
    <dgm:pt modelId="{2F601865-3E58-4139-BFA9-1AF94B35BE81}" type="pres">
      <dgm:prSet presAssocID="{531110E4-6D55-4962-93D0-4E603B05B24B}" presName="node" presStyleLbl="node1" presStyleIdx="2" presStyleCnt="5">
        <dgm:presLayoutVars>
          <dgm:bulletEnabled val="1"/>
        </dgm:presLayoutVars>
      </dgm:prSet>
      <dgm:spPr/>
      <dgm:t>
        <a:bodyPr/>
        <a:lstStyle/>
        <a:p>
          <a:endParaRPr lang="en-US"/>
        </a:p>
      </dgm:t>
    </dgm:pt>
    <dgm:pt modelId="{ED8DD377-82C0-423A-B9C7-ADE99AB22F3F}" type="pres">
      <dgm:prSet presAssocID="{CEC54D13-4755-4244-A066-2AD999D9A241}" presName="sibTrans" presStyleCnt="0"/>
      <dgm:spPr/>
    </dgm:pt>
    <dgm:pt modelId="{66D9549B-2C0B-4DD0-84F1-F631B1D3B518}" type="pres">
      <dgm:prSet presAssocID="{B0CA9EE9-6316-49F2-8575-5F9A5455E0B6}" presName="node" presStyleLbl="node1" presStyleIdx="3" presStyleCnt="5">
        <dgm:presLayoutVars>
          <dgm:bulletEnabled val="1"/>
        </dgm:presLayoutVars>
      </dgm:prSet>
      <dgm:spPr/>
      <dgm:t>
        <a:bodyPr/>
        <a:lstStyle/>
        <a:p>
          <a:endParaRPr lang="en-US"/>
        </a:p>
      </dgm:t>
    </dgm:pt>
    <dgm:pt modelId="{CF8E7A5E-BA66-4CDB-81EA-D786FEF504C8}" type="pres">
      <dgm:prSet presAssocID="{99D6F52E-AED9-4D67-8FF4-AD6AA441598A}" presName="sibTrans" presStyleCnt="0"/>
      <dgm:spPr/>
    </dgm:pt>
    <dgm:pt modelId="{21DCB6CE-4246-4C7F-A1D3-5BECFE73CC9C}" type="pres">
      <dgm:prSet presAssocID="{DB546BCF-1362-4A4F-929E-4AEDE42A9DA0}" presName="node" presStyleLbl="node1" presStyleIdx="4" presStyleCnt="5">
        <dgm:presLayoutVars>
          <dgm:bulletEnabled val="1"/>
        </dgm:presLayoutVars>
      </dgm:prSet>
      <dgm:spPr/>
      <dgm:t>
        <a:bodyPr/>
        <a:lstStyle/>
        <a:p>
          <a:endParaRPr lang="sv-SE"/>
        </a:p>
      </dgm:t>
    </dgm:pt>
  </dgm:ptLst>
  <dgm:cxnLst>
    <dgm:cxn modelId="{69FADF49-6995-41DD-9D67-4E70E2124787}" type="presOf" srcId="{B0CA9EE9-6316-49F2-8575-5F9A5455E0B6}" destId="{66D9549B-2C0B-4DD0-84F1-F631B1D3B518}" srcOrd="0" destOrd="0" presId="urn:microsoft.com/office/officeart/2005/8/layout/default"/>
    <dgm:cxn modelId="{4F7318C2-A8B3-4958-8672-958DDB46B0DC}" srcId="{FAB1662F-7421-4F7B-A5C0-57390BFE5777}" destId="{B0CA9EE9-6316-49F2-8575-5F9A5455E0B6}" srcOrd="3" destOrd="0" parTransId="{F41CC963-4042-42B0-9A2E-80370354ED5C}" sibTransId="{99D6F52E-AED9-4D67-8FF4-AD6AA441598A}"/>
    <dgm:cxn modelId="{105FA87B-71BE-449B-9935-8CFA626CC7DF}" srcId="{FAB1662F-7421-4F7B-A5C0-57390BFE5777}" destId="{580EFD37-C613-4988-B0E8-5C5EE01E7728}" srcOrd="1" destOrd="0" parTransId="{1E53C8EA-6CB3-40D9-A734-253563C83020}" sibTransId="{7AE1ED33-5BDF-4D1B-BB6D-176C9253D8D8}"/>
    <dgm:cxn modelId="{7BD17650-D113-4E74-B9D1-65B6046BBD9A}" type="presOf" srcId="{531110E4-6D55-4962-93D0-4E603B05B24B}" destId="{2F601865-3E58-4139-BFA9-1AF94B35BE81}" srcOrd="0" destOrd="0" presId="urn:microsoft.com/office/officeart/2005/8/layout/default"/>
    <dgm:cxn modelId="{52BE83C6-3122-4E59-A6AC-364866CAC3F2}" type="presOf" srcId="{DB546BCF-1362-4A4F-929E-4AEDE42A9DA0}" destId="{21DCB6CE-4246-4C7F-A1D3-5BECFE73CC9C}" srcOrd="0" destOrd="0" presId="urn:microsoft.com/office/officeart/2005/8/layout/default"/>
    <dgm:cxn modelId="{A8400A42-8D03-46C7-9D22-47E7630C908A}" srcId="{FAB1662F-7421-4F7B-A5C0-57390BFE5777}" destId="{531110E4-6D55-4962-93D0-4E603B05B24B}" srcOrd="2" destOrd="0" parTransId="{7E8AABE9-DBF2-4736-BF42-2061E839978F}" sibTransId="{CEC54D13-4755-4244-A066-2AD999D9A241}"/>
    <dgm:cxn modelId="{2D456736-8275-4E97-BA87-2CBFACB8FF7B}" srcId="{FAB1662F-7421-4F7B-A5C0-57390BFE5777}" destId="{DB546BCF-1362-4A4F-929E-4AEDE42A9DA0}" srcOrd="4" destOrd="0" parTransId="{D1B776D1-5204-4198-B719-950ABDCDF8DD}" sibTransId="{C2FEA942-5227-43E3-A4F9-C754AC1B3569}"/>
    <dgm:cxn modelId="{86A146DB-0C50-4CB2-9D16-A1BCC262AB4D}" type="presOf" srcId="{FAB1662F-7421-4F7B-A5C0-57390BFE5777}" destId="{2AFE754E-A9BE-43F0-99CC-FD0E25860E09}" srcOrd="0" destOrd="0" presId="urn:microsoft.com/office/officeart/2005/8/layout/default"/>
    <dgm:cxn modelId="{F059DFAD-3473-4686-92B5-8534745B486F}" srcId="{FAB1662F-7421-4F7B-A5C0-57390BFE5777}" destId="{74B70E5F-85FA-42B8-A7FE-FD42B697C579}" srcOrd="0" destOrd="0" parTransId="{606FCD52-B795-4D11-9A2E-065852207DB8}" sibTransId="{799BB488-3E9F-4420-817A-B2F52C536B57}"/>
    <dgm:cxn modelId="{D40D9E4C-9F3E-4EAF-A4CB-DA4CC4FBE245}" type="presOf" srcId="{74B70E5F-85FA-42B8-A7FE-FD42B697C579}" destId="{AD9EF522-A474-43A3-8895-E1B5C946DABC}" srcOrd="0" destOrd="0" presId="urn:microsoft.com/office/officeart/2005/8/layout/default"/>
    <dgm:cxn modelId="{D902FA0F-B3B0-40E9-8E83-885CD6F0F821}" type="presOf" srcId="{580EFD37-C613-4988-B0E8-5C5EE01E7728}" destId="{E0980EF2-B319-4BA5-B75F-359B4A7D053B}" srcOrd="0" destOrd="0" presId="urn:microsoft.com/office/officeart/2005/8/layout/default"/>
    <dgm:cxn modelId="{05600870-89BC-4621-A850-68276913EB8D}" type="presParOf" srcId="{2AFE754E-A9BE-43F0-99CC-FD0E25860E09}" destId="{AD9EF522-A474-43A3-8895-E1B5C946DABC}" srcOrd="0" destOrd="0" presId="urn:microsoft.com/office/officeart/2005/8/layout/default"/>
    <dgm:cxn modelId="{4D097B42-5333-4A4B-B829-DDF4882B644C}" type="presParOf" srcId="{2AFE754E-A9BE-43F0-99CC-FD0E25860E09}" destId="{0337DDA8-12A4-4D35-A6BA-A52F916C71F9}" srcOrd="1" destOrd="0" presId="urn:microsoft.com/office/officeart/2005/8/layout/default"/>
    <dgm:cxn modelId="{6D967BCB-B5A1-4AB1-BFAC-87DA8C3E3439}" type="presParOf" srcId="{2AFE754E-A9BE-43F0-99CC-FD0E25860E09}" destId="{E0980EF2-B319-4BA5-B75F-359B4A7D053B}" srcOrd="2" destOrd="0" presId="urn:microsoft.com/office/officeart/2005/8/layout/default"/>
    <dgm:cxn modelId="{1DE006F7-EE7B-4104-9AFD-9CA0D2FF47E4}" type="presParOf" srcId="{2AFE754E-A9BE-43F0-99CC-FD0E25860E09}" destId="{C7A769F2-CA1B-4FA4-BEAF-44CE4DDF200C}" srcOrd="3" destOrd="0" presId="urn:microsoft.com/office/officeart/2005/8/layout/default"/>
    <dgm:cxn modelId="{13980084-D5E4-4558-9B80-53388AD5730D}" type="presParOf" srcId="{2AFE754E-A9BE-43F0-99CC-FD0E25860E09}" destId="{2F601865-3E58-4139-BFA9-1AF94B35BE81}" srcOrd="4" destOrd="0" presId="urn:microsoft.com/office/officeart/2005/8/layout/default"/>
    <dgm:cxn modelId="{EBFB5170-0BF4-4C77-BF6F-CAF7F652A396}" type="presParOf" srcId="{2AFE754E-A9BE-43F0-99CC-FD0E25860E09}" destId="{ED8DD377-82C0-423A-B9C7-ADE99AB22F3F}" srcOrd="5" destOrd="0" presId="urn:microsoft.com/office/officeart/2005/8/layout/default"/>
    <dgm:cxn modelId="{AA03911A-166C-45C8-9F81-B93016AE422B}" type="presParOf" srcId="{2AFE754E-A9BE-43F0-99CC-FD0E25860E09}" destId="{66D9549B-2C0B-4DD0-84F1-F631B1D3B518}" srcOrd="6" destOrd="0" presId="urn:microsoft.com/office/officeart/2005/8/layout/default"/>
    <dgm:cxn modelId="{26EC9B2A-0AB1-48CA-B2F4-C0B9CC25BD57}" type="presParOf" srcId="{2AFE754E-A9BE-43F0-99CC-FD0E25860E09}" destId="{CF8E7A5E-BA66-4CDB-81EA-D786FEF504C8}" srcOrd="7" destOrd="0" presId="urn:microsoft.com/office/officeart/2005/8/layout/default"/>
    <dgm:cxn modelId="{4F25F660-5E9A-4152-9661-44AE77BBE722}" type="presParOf" srcId="{2AFE754E-A9BE-43F0-99CC-FD0E25860E09}" destId="{21DCB6CE-4246-4C7F-A1D3-5BECFE73CC9C}"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AB1662F-7421-4F7B-A5C0-57390BFE5777}"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74B70E5F-85FA-42B8-A7FE-FD42B697C579}">
      <dgm:prSet/>
      <dgm:spPr/>
      <dgm:t>
        <a:bodyPr/>
        <a:lstStyle/>
        <a:p>
          <a:pPr rtl="0"/>
          <a:r>
            <a:rPr lang="en-US" dirty="0" smtClean="0">
              <a:latin typeface="+mj-lt"/>
            </a:rPr>
            <a:t>Blobs</a:t>
          </a:r>
          <a:endParaRPr lang="en-US" dirty="0">
            <a:latin typeface="+mj-lt"/>
          </a:endParaRPr>
        </a:p>
      </dgm:t>
    </dgm:pt>
    <dgm:pt modelId="{606FCD52-B795-4D11-9A2E-065852207DB8}" type="parTrans" cxnId="{F059DFAD-3473-4686-92B5-8534745B486F}">
      <dgm:prSet/>
      <dgm:spPr/>
      <dgm:t>
        <a:bodyPr/>
        <a:lstStyle/>
        <a:p>
          <a:endParaRPr lang="en-US"/>
        </a:p>
      </dgm:t>
    </dgm:pt>
    <dgm:pt modelId="{799BB488-3E9F-4420-817A-B2F52C536B57}" type="sibTrans" cxnId="{F059DFAD-3473-4686-92B5-8534745B486F}">
      <dgm:prSet/>
      <dgm:spPr/>
      <dgm:t>
        <a:bodyPr/>
        <a:lstStyle/>
        <a:p>
          <a:endParaRPr lang="en-US"/>
        </a:p>
      </dgm:t>
    </dgm:pt>
    <dgm:pt modelId="{DB546BCF-1362-4A4F-929E-4AEDE42A9DA0}">
      <dgm:prSet/>
      <dgm:spPr/>
      <dgm:t>
        <a:bodyPr/>
        <a:lstStyle/>
        <a:p>
          <a:pPr rtl="0"/>
          <a:r>
            <a:rPr lang="en-US" dirty="0" err="1" smtClean="0">
              <a:latin typeface="+mj-lt"/>
            </a:rPr>
            <a:t>StorSimple</a:t>
          </a:r>
          <a:endParaRPr lang="en-US" dirty="0">
            <a:latin typeface="+mj-lt"/>
          </a:endParaRPr>
        </a:p>
      </dgm:t>
    </dgm:pt>
    <dgm:pt modelId="{D1B776D1-5204-4198-B719-950ABDCDF8DD}" type="parTrans" cxnId="{2D456736-8275-4E97-BA87-2CBFACB8FF7B}">
      <dgm:prSet/>
      <dgm:spPr/>
      <dgm:t>
        <a:bodyPr/>
        <a:lstStyle/>
        <a:p>
          <a:endParaRPr lang="sv-SE"/>
        </a:p>
      </dgm:t>
    </dgm:pt>
    <dgm:pt modelId="{C2FEA942-5227-43E3-A4F9-C754AC1B3569}" type="sibTrans" cxnId="{2D456736-8275-4E97-BA87-2CBFACB8FF7B}">
      <dgm:prSet/>
      <dgm:spPr/>
      <dgm:t>
        <a:bodyPr/>
        <a:lstStyle/>
        <a:p>
          <a:endParaRPr lang="sv-SE"/>
        </a:p>
      </dgm:t>
    </dgm:pt>
    <dgm:pt modelId="{580EFD37-C613-4988-B0E8-5C5EE01E7728}">
      <dgm:prSet/>
      <dgm:spPr/>
      <dgm:t>
        <a:bodyPr/>
        <a:lstStyle/>
        <a:p>
          <a:pPr rtl="0"/>
          <a:r>
            <a:rPr lang="en-US" dirty="0" smtClean="0">
              <a:latin typeface="+mj-lt"/>
            </a:rPr>
            <a:t>Files</a:t>
          </a:r>
          <a:endParaRPr lang="en-US" dirty="0">
            <a:latin typeface="+mj-lt"/>
          </a:endParaRPr>
        </a:p>
      </dgm:t>
    </dgm:pt>
    <dgm:pt modelId="{1E53C8EA-6CB3-40D9-A734-253563C83020}" type="parTrans" cxnId="{105FA87B-71BE-449B-9935-8CFA626CC7DF}">
      <dgm:prSet/>
      <dgm:spPr/>
      <dgm:t>
        <a:bodyPr/>
        <a:lstStyle/>
        <a:p>
          <a:endParaRPr lang="sv-SE"/>
        </a:p>
      </dgm:t>
    </dgm:pt>
    <dgm:pt modelId="{7AE1ED33-5BDF-4D1B-BB6D-176C9253D8D8}" type="sibTrans" cxnId="{105FA87B-71BE-449B-9935-8CFA626CC7DF}">
      <dgm:prSet/>
      <dgm:spPr/>
      <dgm:t>
        <a:bodyPr/>
        <a:lstStyle/>
        <a:p>
          <a:endParaRPr lang="sv-SE"/>
        </a:p>
      </dgm:t>
    </dgm:pt>
    <dgm:pt modelId="{B0CA9EE9-6316-49F2-8575-5F9A5455E0B6}">
      <dgm:prSet/>
      <dgm:spPr/>
      <dgm:t>
        <a:bodyPr/>
        <a:lstStyle/>
        <a:p>
          <a:pPr rtl="0"/>
          <a:r>
            <a:rPr lang="sv-SE" dirty="0" err="1" smtClean="0">
              <a:latin typeface="+mj-lt"/>
            </a:rPr>
            <a:t>Tables</a:t>
          </a:r>
          <a:endParaRPr lang="en-US" dirty="0">
            <a:latin typeface="+mj-lt"/>
          </a:endParaRPr>
        </a:p>
      </dgm:t>
    </dgm:pt>
    <dgm:pt modelId="{F41CC963-4042-42B0-9A2E-80370354ED5C}" type="parTrans" cxnId="{4F7318C2-A8B3-4958-8672-958DDB46B0DC}">
      <dgm:prSet/>
      <dgm:spPr/>
      <dgm:t>
        <a:bodyPr/>
        <a:lstStyle/>
        <a:p>
          <a:endParaRPr lang="en-US"/>
        </a:p>
      </dgm:t>
    </dgm:pt>
    <dgm:pt modelId="{99D6F52E-AED9-4D67-8FF4-AD6AA441598A}" type="sibTrans" cxnId="{4F7318C2-A8B3-4958-8672-958DDB46B0DC}">
      <dgm:prSet/>
      <dgm:spPr/>
      <dgm:t>
        <a:bodyPr/>
        <a:lstStyle/>
        <a:p>
          <a:endParaRPr lang="en-US"/>
        </a:p>
      </dgm:t>
    </dgm:pt>
    <dgm:pt modelId="{531110E4-6D55-4962-93D0-4E603B05B24B}">
      <dgm:prSet/>
      <dgm:spPr/>
      <dgm:t>
        <a:bodyPr/>
        <a:lstStyle/>
        <a:p>
          <a:pPr rtl="0"/>
          <a:r>
            <a:rPr lang="en-US" smtClean="0">
              <a:latin typeface="+mj-lt"/>
            </a:rPr>
            <a:t>Queues</a:t>
          </a:r>
          <a:endParaRPr lang="en-US" dirty="0">
            <a:latin typeface="+mj-lt"/>
          </a:endParaRPr>
        </a:p>
      </dgm:t>
    </dgm:pt>
    <dgm:pt modelId="{7E8AABE9-DBF2-4736-BF42-2061E839978F}" type="parTrans" cxnId="{A8400A42-8D03-46C7-9D22-47E7630C908A}">
      <dgm:prSet/>
      <dgm:spPr/>
      <dgm:t>
        <a:bodyPr/>
        <a:lstStyle/>
        <a:p>
          <a:endParaRPr lang="en-US"/>
        </a:p>
      </dgm:t>
    </dgm:pt>
    <dgm:pt modelId="{CEC54D13-4755-4244-A066-2AD999D9A241}" type="sibTrans" cxnId="{A8400A42-8D03-46C7-9D22-47E7630C908A}">
      <dgm:prSet/>
      <dgm:spPr/>
      <dgm:t>
        <a:bodyPr/>
        <a:lstStyle/>
        <a:p>
          <a:endParaRPr lang="en-US"/>
        </a:p>
      </dgm:t>
    </dgm:pt>
    <dgm:pt modelId="{2AFE754E-A9BE-43F0-99CC-FD0E25860E09}" type="pres">
      <dgm:prSet presAssocID="{FAB1662F-7421-4F7B-A5C0-57390BFE5777}" presName="diagram" presStyleCnt="0">
        <dgm:presLayoutVars>
          <dgm:dir/>
          <dgm:resizeHandles val="exact"/>
        </dgm:presLayoutVars>
      </dgm:prSet>
      <dgm:spPr/>
      <dgm:t>
        <a:bodyPr/>
        <a:lstStyle/>
        <a:p>
          <a:endParaRPr lang="en-US"/>
        </a:p>
      </dgm:t>
    </dgm:pt>
    <dgm:pt modelId="{AD9EF522-A474-43A3-8895-E1B5C946DABC}" type="pres">
      <dgm:prSet presAssocID="{74B70E5F-85FA-42B8-A7FE-FD42B697C579}" presName="node" presStyleLbl="node1" presStyleIdx="0" presStyleCnt="5">
        <dgm:presLayoutVars>
          <dgm:bulletEnabled val="1"/>
        </dgm:presLayoutVars>
      </dgm:prSet>
      <dgm:spPr/>
      <dgm:t>
        <a:bodyPr/>
        <a:lstStyle/>
        <a:p>
          <a:endParaRPr lang="en-US"/>
        </a:p>
      </dgm:t>
    </dgm:pt>
    <dgm:pt modelId="{0337DDA8-12A4-4D35-A6BA-A52F916C71F9}" type="pres">
      <dgm:prSet presAssocID="{799BB488-3E9F-4420-817A-B2F52C536B57}" presName="sibTrans" presStyleCnt="0"/>
      <dgm:spPr/>
    </dgm:pt>
    <dgm:pt modelId="{E0980EF2-B319-4BA5-B75F-359B4A7D053B}" type="pres">
      <dgm:prSet presAssocID="{580EFD37-C613-4988-B0E8-5C5EE01E7728}" presName="node" presStyleLbl="node1" presStyleIdx="1" presStyleCnt="5">
        <dgm:presLayoutVars>
          <dgm:bulletEnabled val="1"/>
        </dgm:presLayoutVars>
      </dgm:prSet>
      <dgm:spPr/>
      <dgm:t>
        <a:bodyPr/>
        <a:lstStyle/>
        <a:p>
          <a:endParaRPr lang="sv-SE"/>
        </a:p>
      </dgm:t>
    </dgm:pt>
    <dgm:pt modelId="{C7A769F2-CA1B-4FA4-BEAF-44CE4DDF200C}" type="pres">
      <dgm:prSet presAssocID="{7AE1ED33-5BDF-4D1B-BB6D-176C9253D8D8}" presName="sibTrans" presStyleCnt="0"/>
      <dgm:spPr/>
    </dgm:pt>
    <dgm:pt modelId="{2F601865-3E58-4139-BFA9-1AF94B35BE81}" type="pres">
      <dgm:prSet presAssocID="{531110E4-6D55-4962-93D0-4E603B05B24B}" presName="node" presStyleLbl="node1" presStyleIdx="2" presStyleCnt="5">
        <dgm:presLayoutVars>
          <dgm:bulletEnabled val="1"/>
        </dgm:presLayoutVars>
      </dgm:prSet>
      <dgm:spPr/>
      <dgm:t>
        <a:bodyPr/>
        <a:lstStyle/>
        <a:p>
          <a:endParaRPr lang="en-US"/>
        </a:p>
      </dgm:t>
    </dgm:pt>
    <dgm:pt modelId="{ED8DD377-82C0-423A-B9C7-ADE99AB22F3F}" type="pres">
      <dgm:prSet presAssocID="{CEC54D13-4755-4244-A066-2AD999D9A241}" presName="sibTrans" presStyleCnt="0"/>
      <dgm:spPr/>
    </dgm:pt>
    <dgm:pt modelId="{66D9549B-2C0B-4DD0-84F1-F631B1D3B518}" type="pres">
      <dgm:prSet presAssocID="{B0CA9EE9-6316-49F2-8575-5F9A5455E0B6}" presName="node" presStyleLbl="node1" presStyleIdx="3" presStyleCnt="5">
        <dgm:presLayoutVars>
          <dgm:bulletEnabled val="1"/>
        </dgm:presLayoutVars>
      </dgm:prSet>
      <dgm:spPr/>
      <dgm:t>
        <a:bodyPr/>
        <a:lstStyle/>
        <a:p>
          <a:endParaRPr lang="en-US"/>
        </a:p>
      </dgm:t>
    </dgm:pt>
    <dgm:pt modelId="{CF8E7A5E-BA66-4CDB-81EA-D786FEF504C8}" type="pres">
      <dgm:prSet presAssocID="{99D6F52E-AED9-4D67-8FF4-AD6AA441598A}" presName="sibTrans" presStyleCnt="0"/>
      <dgm:spPr/>
    </dgm:pt>
    <dgm:pt modelId="{21DCB6CE-4246-4C7F-A1D3-5BECFE73CC9C}" type="pres">
      <dgm:prSet presAssocID="{DB546BCF-1362-4A4F-929E-4AEDE42A9DA0}" presName="node" presStyleLbl="node1" presStyleIdx="4" presStyleCnt="5">
        <dgm:presLayoutVars>
          <dgm:bulletEnabled val="1"/>
        </dgm:presLayoutVars>
      </dgm:prSet>
      <dgm:spPr/>
      <dgm:t>
        <a:bodyPr/>
        <a:lstStyle/>
        <a:p>
          <a:endParaRPr lang="sv-SE"/>
        </a:p>
      </dgm:t>
    </dgm:pt>
  </dgm:ptLst>
  <dgm:cxnLst>
    <dgm:cxn modelId="{7B9DFE8A-3520-410F-8CC7-0A59ABF6DC42}" type="presOf" srcId="{DB546BCF-1362-4A4F-929E-4AEDE42A9DA0}" destId="{21DCB6CE-4246-4C7F-A1D3-5BECFE73CC9C}" srcOrd="0" destOrd="0" presId="urn:microsoft.com/office/officeart/2005/8/layout/default"/>
    <dgm:cxn modelId="{A4750483-BDB9-4B67-AB3F-2F374F53745E}" type="presOf" srcId="{74B70E5F-85FA-42B8-A7FE-FD42B697C579}" destId="{AD9EF522-A474-43A3-8895-E1B5C946DABC}" srcOrd="0" destOrd="0" presId="urn:microsoft.com/office/officeart/2005/8/layout/default"/>
    <dgm:cxn modelId="{F059DFAD-3473-4686-92B5-8534745B486F}" srcId="{FAB1662F-7421-4F7B-A5C0-57390BFE5777}" destId="{74B70E5F-85FA-42B8-A7FE-FD42B697C579}" srcOrd="0" destOrd="0" parTransId="{606FCD52-B795-4D11-9A2E-065852207DB8}" sibTransId="{799BB488-3E9F-4420-817A-B2F52C536B57}"/>
    <dgm:cxn modelId="{700D2B54-7B99-4C9C-B7A0-4AB3AEFC2CF0}" type="presOf" srcId="{FAB1662F-7421-4F7B-A5C0-57390BFE5777}" destId="{2AFE754E-A9BE-43F0-99CC-FD0E25860E09}" srcOrd="0" destOrd="0" presId="urn:microsoft.com/office/officeart/2005/8/layout/default"/>
    <dgm:cxn modelId="{4F7318C2-A8B3-4958-8672-958DDB46B0DC}" srcId="{FAB1662F-7421-4F7B-A5C0-57390BFE5777}" destId="{B0CA9EE9-6316-49F2-8575-5F9A5455E0B6}" srcOrd="3" destOrd="0" parTransId="{F41CC963-4042-42B0-9A2E-80370354ED5C}" sibTransId="{99D6F52E-AED9-4D67-8FF4-AD6AA441598A}"/>
    <dgm:cxn modelId="{2D456736-8275-4E97-BA87-2CBFACB8FF7B}" srcId="{FAB1662F-7421-4F7B-A5C0-57390BFE5777}" destId="{DB546BCF-1362-4A4F-929E-4AEDE42A9DA0}" srcOrd="4" destOrd="0" parTransId="{D1B776D1-5204-4198-B719-950ABDCDF8DD}" sibTransId="{C2FEA942-5227-43E3-A4F9-C754AC1B3569}"/>
    <dgm:cxn modelId="{C41B41C2-1A5B-40B4-AB59-C986C5A3DCF6}" type="presOf" srcId="{580EFD37-C613-4988-B0E8-5C5EE01E7728}" destId="{E0980EF2-B319-4BA5-B75F-359B4A7D053B}" srcOrd="0" destOrd="0" presId="urn:microsoft.com/office/officeart/2005/8/layout/default"/>
    <dgm:cxn modelId="{25D28CEC-9E1C-4CE9-924D-8395EC550997}" type="presOf" srcId="{531110E4-6D55-4962-93D0-4E603B05B24B}" destId="{2F601865-3E58-4139-BFA9-1AF94B35BE81}" srcOrd="0" destOrd="0" presId="urn:microsoft.com/office/officeart/2005/8/layout/default"/>
    <dgm:cxn modelId="{A8400A42-8D03-46C7-9D22-47E7630C908A}" srcId="{FAB1662F-7421-4F7B-A5C0-57390BFE5777}" destId="{531110E4-6D55-4962-93D0-4E603B05B24B}" srcOrd="2" destOrd="0" parTransId="{7E8AABE9-DBF2-4736-BF42-2061E839978F}" sibTransId="{CEC54D13-4755-4244-A066-2AD999D9A241}"/>
    <dgm:cxn modelId="{105FA87B-71BE-449B-9935-8CFA626CC7DF}" srcId="{FAB1662F-7421-4F7B-A5C0-57390BFE5777}" destId="{580EFD37-C613-4988-B0E8-5C5EE01E7728}" srcOrd="1" destOrd="0" parTransId="{1E53C8EA-6CB3-40D9-A734-253563C83020}" sibTransId="{7AE1ED33-5BDF-4D1B-BB6D-176C9253D8D8}"/>
    <dgm:cxn modelId="{596B658A-3BD8-4FA5-959B-4E3DFC124C7B}" type="presOf" srcId="{B0CA9EE9-6316-49F2-8575-5F9A5455E0B6}" destId="{66D9549B-2C0B-4DD0-84F1-F631B1D3B518}" srcOrd="0" destOrd="0" presId="urn:microsoft.com/office/officeart/2005/8/layout/default"/>
    <dgm:cxn modelId="{3E0CC716-6CDB-4506-A0F9-FDB0C0F189CD}" type="presParOf" srcId="{2AFE754E-A9BE-43F0-99CC-FD0E25860E09}" destId="{AD9EF522-A474-43A3-8895-E1B5C946DABC}" srcOrd="0" destOrd="0" presId="urn:microsoft.com/office/officeart/2005/8/layout/default"/>
    <dgm:cxn modelId="{12B3A44E-14DF-49ED-BDA2-0F6B948892DE}" type="presParOf" srcId="{2AFE754E-A9BE-43F0-99CC-FD0E25860E09}" destId="{0337DDA8-12A4-4D35-A6BA-A52F916C71F9}" srcOrd="1" destOrd="0" presId="urn:microsoft.com/office/officeart/2005/8/layout/default"/>
    <dgm:cxn modelId="{C53D40EC-A69A-4BCB-B7F0-8D6047849019}" type="presParOf" srcId="{2AFE754E-A9BE-43F0-99CC-FD0E25860E09}" destId="{E0980EF2-B319-4BA5-B75F-359B4A7D053B}" srcOrd="2" destOrd="0" presId="urn:microsoft.com/office/officeart/2005/8/layout/default"/>
    <dgm:cxn modelId="{41247479-B205-42AD-A079-AFA1F95A0F34}" type="presParOf" srcId="{2AFE754E-A9BE-43F0-99CC-FD0E25860E09}" destId="{C7A769F2-CA1B-4FA4-BEAF-44CE4DDF200C}" srcOrd="3" destOrd="0" presId="urn:microsoft.com/office/officeart/2005/8/layout/default"/>
    <dgm:cxn modelId="{CA95EC0A-A481-478E-9E90-9A71F659592B}" type="presParOf" srcId="{2AFE754E-A9BE-43F0-99CC-FD0E25860E09}" destId="{2F601865-3E58-4139-BFA9-1AF94B35BE81}" srcOrd="4" destOrd="0" presId="urn:microsoft.com/office/officeart/2005/8/layout/default"/>
    <dgm:cxn modelId="{7343C4CB-1AA0-40E3-B222-30187A0770EA}" type="presParOf" srcId="{2AFE754E-A9BE-43F0-99CC-FD0E25860E09}" destId="{ED8DD377-82C0-423A-B9C7-ADE99AB22F3F}" srcOrd="5" destOrd="0" presId="urn:microsoft.com/office/officeart/2005/8/layout/default"/>
    <dgm:cxn modelId="{9504F421-2B0D-4EEA-9AB9-A4549A967DF6}" type="presParOf" srcId="{2AFE754E-A9BE-43F0-99CC-FD0E25860E09}" destId="{66D9549B-2C0B-4DD0-84F1-F631B1D3B518}" srcOrd="6" destOrd="0" presId="urn:microsoft.com/office/officeart/2005/8/layout/default"/>
    <dgm:cxn modelId="{BAAE6DC4-4BA4-40F4-8271-8F17BAEC36A9}" type="presParOf" srcId="{2AFE754E-A9BE-43F0-99CC-FD0E25860E09}" destId="{CF8E7A5E-BA66-4CDB-81EA-D786FEF504C8}" srcOrd="7" destOrd="0" presId="urn:microsoft.com/office/officeart/2005/8/layout/default"/>
    <dgm:cxn modelId="{444EBD5C-9AC3-4A2C-843E-238FA791636D}" type="presParOf" srcId="{2AFE754E-A9BE-43F0-99CC-FD0E25860E09}" destId="{21DCB6CE-4246-4C7F-A1D3-5BECFE73CC9C}"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9EF522-A474-43A3-8895-E1B5C946DABC}">
      <dsp:nvSpPr>
        <dsp:cNvPr id="0" name=""/>
        <dsp:cNvSpPr/>
      </dsp:nvSpPr>
      <dsp:spPr>
        <a:xfrm>
          <a:off x="0" y="218857"/>
          <a:ext cx="3429334" cy="205760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dirty="0" smtClean="0">
              <a:latin typeface="+mj-lt"/>
            </a:rPr>
            <a:t>Blobs</a:t>
          </a:r>
          <a:endParaRPr lang="en-US" sz="5300" kern="1200" dirty="0">
            <a:latin typeface="+mj-lt"/>
          </a:endParaRPr>
        </a:p>
      </dsp:txBody>
      <dsp:txXfrm>
        <a:off x="0" y="218857"/>
        <a:ext cx="3429334" cy="2057600"/>
      </dsp:txXfrm>
    </dsp:sp>
    <dsp:sp modelId="{E0980EF2-B319-4BA5-B75F-359B4A7D053B}">
      <dsp:nvSpPr>
        <dsp:cNvPr id="0" name=""/>
        <dsp:cNvSpPr/>
      </dsp:nvSpPr>
      <dsp:spPr>
        <a:xfrm>
          <a:off x="3772267" y="218857"/>
          <a:ext cx="3429334" cy="205760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dirty="0" smtClean="0">
              <a:latin typeface="+mj-lt"/>
            </a:rPr>
            <a:t>Files</a:t>
          </a:r>
          <a:endParaRPr lang="en-US" sz="5300" kern="1200" dirty="0">
            <a:latin typeface="+mj-lt"/>
          </a:endParaRPr>
        </a:p>
      </dsp:txBody>
      <dsp:txXfrm>
        <a:off x="3772267" y="218857"/>
        <a:ext cx="3429334" cy="2057600"/>
      </dsp:txXfrm>
    </dsp:sp>
    <dsp:sp modelId="{2F601865-3E58-4139-BFA9-1AF94B35BE81}">
      <dsp:nvSpPr>
        <dsp:cNvPr id="0" name=""/>
        <dsp:cNvSpPr/>
      </dsp:nvSpPr>
      <dsp:spPr>
        <a:xfrm>
          <a:off x="7544534" y="218857"/>
          <a:ext cx="3429334" cy="205760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smtClean="0">
              <a:latin typeface="+mj-lt"/>
            </a:rPr>
            <a:t>Queues</a:t>
          </a:r>
          <a:endParaRPr lang="en-US" sz="5300" kern="1200" dirty="0">
            <a:latin typeface="+mj-lt"/>
          </a:endParaRPr>
        </a:p>
      </dsp:txBody>
      <dsp:txXfrm>
        <a:off x="7544534" y="218857"/>
        <a:ext cx="3429334" cy="2057600"/>
      </dsp:txXfrm>
    </dsp:sp>
    <dsp:sp modelId="{66D9549B-2C0B-4DD0-84F1-F631B1D3B518}">
      <dsp:nvSpPr>
        <dsp:cNvPr id="0" name=""/>
        <dsp:cNvSpPr/>
      </dsp:nvSpPr>
      <dsp:spPr>
        <a:xfrm>
          <a:off x="1886133" y="2619391"/>
          <a:ext cx="3429334" cy="205760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sv-SE" sz="5300" kern="1200" dirty="0" err="1" smtClean="0">
              <a:latin typeface="+mj-lt"/>
            </a:rPr>
            <a:t>Tables</a:t>
          </a:r>
          <a:endParaRPr lang="en-US" sz="5300" kern="1200" dirty="0">
            <a:latin typeface="+mj-lt"/>
          </a:endParaRPr>
        </a:p>
      </dsp:txBody>
      <dsp:txXfrm>
        <a:off x="1886133" y="2619391"/>
        <a:ext cx="3429334" cy="2057600"/>
      </dsp:txXfrm>
    </dsp:sp>
    <dsp:sp modelId="{21DCB6CE-4246-4C7F-A1D3-5BECFE73CC9C}">
      <dsp:nvSpPr>
        <dsp:cNvPr id="0" name=""/>
        <dsp:cNvSpPr/>
      </dsp:nvSpPr>
      <dsp:spPr>
        <a:xfrm>
          <a:off x="5658401" y="2619391"/>
          <a:ext cx="3429334" cy="205760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dirty="0" err="1" smtClean="0">
              <a:latin typeface="+mj-lt"/>
            </a:rPr>
            <a:t>StorSimple</a:t>
          </a:r>
          <a:endParaRPr lang="en-US" sz="5300" kern="1200" dirty="0">
            <a:latin typeface="+mj-lt"/>
          </a:endParaRPr>
        </a:p>
      </dsp:txBody>
      <dsp:txXfrm>
        <a:off x="5658401" y="2619391"/>
        <a:ext cx="3429334" cy="20576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9EF522-A474-43A3-8895-E1B5C946DABC}">
      <dsp:nvSpPr>
        <dsp:cNvPr id="0" name=""/>
        <dsp:cNvSpPr/>
      </dsp:nvSpPr>
      <dsp:spPr>
        <a:xfrm>
          <a:off x="0" y="218857"/>
          <a:ext cx="3429334" cy="205760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dirty="0" smtClean="0">
              <a:latin typeface="+mj-lt"/>
            </a:rPr>
            <a:t>Blobs</a:t>
          </a:r>
          <a:endParaRPr lang="en-US" sz="5300" kern="1200" dirty="0">
            <a:latin typeface="+mj-lt"/>
          </a:endParaRPr>
        </a:p>
      </dsp:txBody>
      <dsp:txXfrm>
        <a:off x="0" y="218857"/>
        <a:ext cx="3429334" cy="2057600"/>
      </dsp:txXfrm>
    </dsp:sp>
    <dsp:sp modelId="{E0980EF2-B319-4BA5-B75F-359B4A7D053B}">
      <dsp:nvSpPr>
        <dsp:cNvPr id="0" name=""/>
        <dsp:cNvSpPr/>
      </dsp:nvSpPr>
      <dsp:spPr>
        <a:xfrm>
          <a:off x="3772267" y="218857"/>
          <a:ext cx="3429334" cy="205760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dirty="0" smtClean="0">
              <a:latin typeface="+mj-lt"/>
            </a:rPr>
            <a:t>Files</a:t>
          </a:r>
          <a:endParaRPr lang="en-US" sz="5300" kern="1200" dirty="0">
            <a:latin typeface="+mj-lt"/>
          </a:endParaRPr>
        </a:p>
      </dsp:txBody>
      <dsp:txXfrm>
        <a:off x="3772267" y="218857"/>
        <a:ext cx="3429334" cy="2057600"/>
      </dsp:txXfrm>
    </dsp:sp>
    <dsp:sp modelId="{2F601865-3E58-4139-BFA9-1AF94B35BE81}">
      <dsp:nvSpPr>
        <dsp:cNvPr id="0" name=""/>
        <dsp:cNvSpPr/>
      </dsp:nvSpPr>
      <dsp:spPr>
        <a:xfrm>
          <a:off x="7544534" y="218857"/>
          <a:ext cx="3429334" cy="205760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smtClean="0">
              <a:latin typeface="+mj-lt"/>
            </a:rPr>
            <a:t>Queues</a:t>
          </a:r>
          <a:endParaRPr lang="en-US" sz="5300" kern="1200" dirty="0">
            <a:latin typeface="+mj-lt"/>
          </a:endParaRPr>
        </a:p>
      </dsp:txBody>
      <dsp:txXfrm>
        <a:off x="7544534" y="218857"/>
        <a:ext cx="3429334" cy="2057600"/>
      </dsp:txXfrm>
    </dsp:sp>
    <dsp:sp modelId="{66D9549B-2C0B-4DD0-84F1-F631B1D3B518}">
      <dsp:nvSpPr>
        <dsp:cNvPr id="0" name=""/>
        <dsp:cNvSpPr/>
      </dsp:nvSpPr>
      <dsp:spPr>
        <a:xfrm>
          <a:off x="1886133" y="2619391"/>
          <a:ext cx="3429334" cy="205760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sv-SE" sz="5300" kern="1200" dirty="0" err="1" smtClean="0">
              <a:latin typeface="+mj-lt"/>
            </a:rPr>
            <a:t>Tables</a:t>
          </a:r>
          <a:endParaRPr lang="en-US" sz="5300" kern="1200" dirty="0">
            <a:latin typeface="+mj-lt"/>
          </a:endParaRPr>
        </a:p>
      </dsp:txBody>
      <dsp:txXfrm>
        <a:off x="1886133" y="2619391"/>
        <a:ext cx="3429334" cy="2057600"/>
      </dsp:txXfrm>
    </dsp:sp>
    <dsp:sp modelId="{21DCB6CE-4246-4C7F-A1D3-5BECFE73CC9C}">
      <dsp:nvSpPr>
        <dsp:cNvPr id="0" name=""/>
        <dsp:cNvSpPr/>
      </dsp:nvSpPr>
      <dsp:spPr>
        <a:xfrm>
          <a:off x="5658401" y="2619391"/>
          <a:ext cx="3429334" cy="205760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dirty="0" err="1" smtClean="0">
              <a:latin typeface="+mj-lt"/>
            </a:rPr>
            <a:t>StorSimple</a:t>
          </a:r>
          <a:endParaRPr lang="en-US" sz="5300" kern="1200" dirty="0">
            <a:latin typeface="+mj-lt"/>
          </a:endParaRPr>
        </a:p>
      </dsp:txBody>
      <dsp:txXfrm>
        <a:off x="5658401" y="2619391"/>
        <a:ext cx="3429334" cy="20576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9EF522-A474-43A3-8895-E1B5C946DABC}">
      <dsp:nvSpPr>
        <dsp:cNvPr id="0" name=""/>
        <dsp:cNvSpPr/>
      </dsp:nvSpPr>
      <dsp:spPr>
        <a:xfrm>
          <a:off x="0" y="218857"/>
          <a:ext cx="3429334" cy="205760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dirty="0" smtClean="0">
              <a:latin typeface="+mj-lt"/>
            </a:rPr>
            <a:t>Blobs</a:t>
          </a:r>
          <a:endParaRPr lang="en-US" sz="5300" kern="1200" dirty="0">
            <a:latin typeface="+mj-lt"/>
          </a:endParaRPr>
        </a:p>
      </dsp:txBody>
      <dsp:txXfrm>
        <a:off x="0" y="218857"/>
        <a:ext cx="3429334" cy="2057600"/>
      </dsp:txXfrm>
    </dsp:sp>
    <dsp:sp modelId="{E0980EF2-B319-4BA5-B75F-359B4A7D053B}">
      <dsp:nvSpPr>
        <dsp:cNvPr id="0" name=""/>
        <dsp:cNvSpPr/>
      </dsp:nvSpPr>
      <dsp:spPr>
        <a:xfrm>
          <a:off x="3772267" y="218857"/>
          <a:ext cx="3429334" cy="205760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dirty="0" smtClean="0">
              <a:latin typeface="+mj-lt"/>
            </a:rPr>
            <a:t>Files</a:t>
          </a:r>
          <a:endParaRPr lang="en-US" sz="5300" kern="1200" dirty="0">
            <a:latin typeface="+mj-lt"/>
          </a:endParaRPr>
        </a:p>
      </dsp:txBody>
      <dsp:txXfrm>
        <a:off x="3772267" y="218857"/>
        <a:ext cx="3429334" cy="2057600"/>
      </dsp:txXfrm>
    </dsp:sp>
    <dsp:sp modelId="{2F601865-3E58-4139-BFA9-1AF94B35BE81}">
      <dsp:nvSpPr>
        <dsp:cNvPr id="0" name=""/>
        <dsp:cNvSpPr/>
      </dsp:nvSpPr>
      <dsp:spPr>
        <a:xfrm>
          <a:off x="7544534" y="218857"/>
          <a:ext cx="3429334" cy="205760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smtClean="0">
              <a:latin typeface="+mj-lt"/>
            </a:rPr>
            <a:t>Queues</a:t>
          </a:r>
          <a:endParaRPr lang="en-US" sz="5300" kern="1200" dirty="0">
            <a:latin typeface="+mj-lt"/>
          </a:endParaRPr>
        </a:p>
      </dsp:txBody>
      <dsp:txXfrm>
        <a:off x="7544534" y="218857"/>
        <a:ext cx="3429334" cy="2057600"/>
      </dsp:txXfrm>
    </dsp:sp>
    <dsp:sp modelId="{66D9549B-2C0B-4DD0-84F1-F631B1D3B518}">
      <dsp:nvSpPr>
        <dsp:cNvPr id="0" name=""/>
        <dsp:cNvSpPr/>
      </dsp:nvSpPr>
      <dsp:spPr>
        <a:xfrm>
          <a:off x="1886133" y="2619391"/>
          <a:ext cx="3429334" cy="205760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sv-SE" sz="5300" kern="1200" dirty="0" err="1" smtClean="0">
              <a:latin typeface="+mj-lt"/>
            </a:rPr>
            <a:t>Tables</a:t>
          </a:r>
          <a:endParaRPr lang="en-US" sz="5300" kern="1200" dirty="0">
            <a:latin typeface="+mj-lt"/>
          </a:endParaRPr>
        </a:p>
      </dsp:txBody>
      <dsp:txXfrm>
        <a:off x="1886133" y="2619391"/>
        <a:ext cx="3429334" cy="2057600"/>
      </dsp:txXfrm>
    </dsp:sp>
    <dsp:sp modelId="{21DCB6CE-4246-4C7F-A1D3-5BECFE73CC9C}">
      <dsp:nvSpPr>
        <dsp:cNvPr id="0" name=""/>
        <dsp:cNvSpPr/>
      </dsp:nvSpPr>
      <dsp:spPr>
        <a:xfrm>
          <a:off x="5658401" y="2619391"/>
          <a:ext cx="3429334" cy="205760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dirty="0" err="1" smtClean="0">
              <a:latin typeface="+mj-lt"/>
            </a:rPr>
            <a:t>StorSimple</a:t>
          </a:r>
          <a:endParaRPr lang="en-US" sz="5300" kern="1200" dirty="0">
            <a:latin typeface="+mj-lt"/>
          </a:endParaRPr>
        </a:p>
      </dsp:txBody>
      <dsp:txXfrm>
        <a:off x="5658401" y="2619391"/>
        <a:ext cx="3429334" cy="20576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9EF522-A474-43A3-8895-E1B5C946DABC}">
      <dsp:nvSpPr>
        <dsp:cNvPr id="0" name=""/>
        <dsp:cNvSpPr/>
      </dsp:nvSpPr>
      <dsp:spPr>
        <a:xfrm>
          <a:off x="0" y="218857"/>
          <a:ext cx="3429334" cy="205760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dirty="0" smtClean="0">
              <a:latin typeface="+mj-lt"/>
            </a:rPr>
            <a:t>Blobs</a:t>
          </a:r>
          <a:endParaRPr lang="en-US" sz="5300" kern="1200" dirty="0">
            <a:latin typeface="+mj-lt"/>
          </a:endParaRPr>
        </a:p>
      </dsp:txBody>
      <dsp:txXfrm>
        <a:off x="0" y="218857"/>
        <a:ext cx="3429334" cy="2057600"/>
      </dsp:txXfrm>
    </dsp:sp>
    <dsp:sp modelId="{E0980EF2-B319-4BA5-B75F-359B4A7D053B}">
      <dsp:nvSpPr>
        <dsp:cNvPr id="0" name=""/>
        <dsp:cNvSpPr/>
      </dsp:nvSpPr>
      <dsp:spPr>
        <a:xfrm>
          <a:off x="3772267" y="218857"/>
          <a:ext cx="3429334" cy="205760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dirty="0" smtClean="0">
              <a:latin typeface="+mj-lt"/>
            </a:rPr>
            <a:t>Files</a:t>
          </a:r>
          <a:endParaRPr lang="en-US" sz="5300" kern="1200" dirty="0">
            <a:latin typeface="+mj-lt"/>
          </a:endParaRPr>
        </a:p>
      </dsp:txBody>
      <dsp:txXfrm>
        <a:off x="3772267" y="218857"/>
        <a:ext cx="3429334" cy="2057600"/>
      </dsp:txXfrm>
    </dsp:sp>
    <dsp:sp modelId="{2F601865-3E58-4139-BFA9-1AF94B35BE81}">
      <dsp:nvSpPr>
        <dsp:cNvPr id="0" name=""/>
        <dsp:cNvSpPr/>
      </dsp:nvSpPr>
      <dsp:spPr>
        <a:xfrm>
          <a:off x="7544534" y="218857"/>
          <a:ext cx="3429334" cy="205760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smtClean="0">
              <a:latin typeface="+mj-lt"/>
            </a:rPr>
            <a:t>Queues</a:t>
          </a:r>
          <a:endParaRPr lang="en-US" sz="5300" kern="1200" dirty="0">
            <a:latin typeface="+mj-lt"/>
          </a:endParaRPr>
        </a:p>
      </dsp:txBody>
      <dsp:txXfrm>
        <a:off x="7544534" y="218857"/>
        <a:ext cx="3429334" cy="2057600"/>
      </dsp:txXfrm>
    </dsp:sp>
    <dsp:sp modelId="{66D9549B-2C0B-4DD0-84F1-F631B1D3B518}">
      <dsp:nvSpPr>
        <dsp:cNvPr id="0" name=""/>
        <dsp:cNvSpPr/>
      </dsp:nvSpPr>
      <dsp:spPr>
        <a:xfrm>
          <a:off x="1886133" y="2619391"/>
          <a:ext cx="3429334" cy="205760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sv-SE" sz="5300" kern="1200" dirty="0" err="1" smtClean="0">
              <a:latin typeface="+mj-lt"/>
            </a:rPr>
            <a:t>Tables</a:t>
          </a:r>
          <a:endParaRPr lang="en-US" sz="5300" kern="1200" dirty="0">
            <a:latin typeface="+mj-lt"/>
          </a:endParaRPr>
        </a:p>
      </dsp:txBody>
      <dsp:txXfrm>
        <a:off x="1886133" y="2619391"/>
        <a:ext cx="3429334" cy="2057600"/>
      </dsp:txXfrm>
    </dsp:sp>
    <dsp:sp modelId="{21DCB6CE-4246-4C7F-A1D3-5BECFE73CC9C}">
      <dsp:nvSpPr>
        <dsp:cNvPr id="0" name=""/>
        <dsp:cNvSpPr/>
      </dsp:nvSpPr>
      <dsp:spPr>
        <a:xfrm>
          <a:off x="5658401" y="2619391"/>
          <a:ext cx="3429334" cy="205760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dirty="0" err="1" smtClean="0">
              <a:latin typeface="+mj-lt"/>
            </a:rPr>
            <a:t>StorSimple</a:t>
          </a:r>
          <a:endParaRPr lang="en-US" sz="5300" kern="1200" dirty="0">
            <a:latin typeface="+mj-lt"/>
          </a:endParaRPr>
        </a:p>
      </dsp:txBody>
      <dsp:txXfrm>
        <a:off x="5658401" y="2619391"/>
        <a:ext cx="3429334" cy="20576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9EF522-A474-43A3-8895-E1B5C946DABC}">
      <dsp:nvSpPr>
        <dsp:cNvPr id="0" name=""/>
        <dsp:cNvSpPr/>
      </dsp:nvSpPr>
      <dsp:spPr>
        <a:xfrm>
          <a:off x="0" y="218857"/>
          <a:ext cx="3429334" cy="205760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dirty="0" smtClean="0">
              <a:latin typeface="+mj-lt"/>
            </a:rPr>
            <a:t>Blobs</a:t>
          </a:r>
          <a:endParaRPr lang="en-US" sz="5300" kern="1200" dirty="0">
            <a:latin typeface="+mj-lt"/>
          </a:endParaRPr>
        </a:p>
      </dsp:txBody>
      <dsp:txXfrm>
        <a:off x="0" y="218857"/>
        <a:ext cx="3429334" cy="2057600"/>
      </dsp:txXfrm>
    </dsp:sp>
    <dsp:sp modelId="{E0980EF2-B319-4BA5-B75F-359B4A7D053B}">
      <dsp:nvSpPr>
        <dsp:cNvPr id="0" name=""/>
        <dsp:cNvSpPr/>
      </dsp:nvSpPr>
      <dsp:spPr>
        <a:xfrm>
          <a:off x="3772267" y="218857"/>
          <a:ext cx="3429334" cy="205760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dirty="0" smtClean="0">
              <a:latin typeface="+mj-lt"/>
            </a:rPr>
            <a:t>Files</a:t>
          </a:r>
          <a:endParaRPr lang="en-US" sz="5300" kern="1200" dirty="0">
            <a:latin typeface="+mj-lt"/>
          </a:endParaRPr>
        </a:p>
      </dsp:txBody>
      <dsp:txXfrm>
        <a:off x="3772267" y="218857"/>
        <a:ext cx="3429334" cy="2057600"/>
      </dsp:txXfrm>
    </dsp:sp>
    <dsp:sp modelId="{2F601865-3E58-4139-BFA9-1AF94B35BE81}">
      <dsp:nvSpPr>
        <dsp:cNvPr id="0" name=""/>
        <dsp:cNvSpPr/>
      </dsp:nvSpPr>
      <dsp:spPr>
        <a:xfrm>
          <a:off x="7544534" y="218857"/>
          <a:ext cx="3429334" cy="205760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smtClean="0">
              <a:latin typeface="+mj-lt"/>
            </a:rPr>
            <a:t>Queues</a:t>
          </a:r>
          <a:endParaRPr lang="en-US" sz="5300" kern="1200" dirty="0">
            <a:latin typeface="+mj-lt"/>
          </a:endParaRPr>
        </a:p>
      </dsp:txBody>
      <dsp:txXfrm>
        <a:off x="7544534" y="218857"/>
        <a:ext cx="3429334" cy="2057600"/>
      </dsp:txXfrm>
    </dsp:sp>
    <dsp:sp modelId="{66D9549B-2C0B-4DD0-84F1-F631B1D3B518}">
      <dsp:nvSpPr>
        <dsp:cNvPr id="0" name=""/>
        <dsp:cNvSpPr/>
      </dsp:nvSpPr>
      <dsp:spPr>
        <a:xfrm>
          <a:off x="1886133" y="2619391"/>
          <a:ext cx="3429334" cy="205760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sv-SE" sz="5300" kern="1200" dirty="0" err="1" smtClean="0">
              <a:latin typeface="+mj-lt"/>
            </a:rPr>
            <a:t>Tables</a:t>
          </a:r>
          <a:endParaRPr lang="en-US" sz="5300" kern="1200" dirty="0">
            <a:latin typeface="+mj-lt"/>
          </a:endParaRPr>
        </a:p>
      </dsp:txBody>
      <dsp:txXfrm>
        <a:off x="1886133" y="2619391"/>
        <a:ext cx="3429334" cy="2057600"/>
      </dsp:txXfrm>
    </dsp:sp>
    <dsp:sp modelId="{21DCB6CE-4246-4C7F-A1D3-5BECFE73CC9C}">
      <dsp:nvSpPr>
        <dsp:cNvPr id="0" name=""/>
        <dsp:cNvSpPr/>
      </dsp:nvSpPr>
      <dsp:spPr>
        <a:xfrm>
          <a:off x="5658401" y="2619391"/>
          <a:ext cx="3429334" cy="205760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dirty="0" err="1" smtClean="0">
              <a:latin typeface="+mj-lt"/>
            </a:rPr>
            <a:t>StorSimple</a:t>
          </a:r>
          <a:endParaRPr lang="en-US" sz="5300" kern="1200" dirty="0">
            <a:latin typeface="+mj-lt"/>
          </a:endParaRPr>
        </a:p>
      </dsp:txBody>
      <dsp:txXfrm>
        <a:off x="5658401" y="2619391"/>
        <a:ext cx="3429334" cy="20576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EB326D8-4C38-4835-91AB-B79CDC0B07B3}" type="datetimeFigureOut">
              <a:rPr lang="en-US" smtClean="0"/>
              <a:t>1/13/2015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C52CFDC-D2D5-4B9F-BA75-89F771E01AEB}" type="slidenum">
              <a:rPr lang="en-US" smtClean="0"/>
              <a:t>‹#›</a:t>
            </a:fld>
            <a:endParaRPr lang="en-US"/>
          </a:p>
        </p:txBody>
      </p:sp>
    </p:spTree>
    <p:extLst>
      <p:ext uri="{BB962C8B-B14F-4D97-AF65-F5344CB8AC3E}">
        <p14:creationId xmlns:p14="http://schemas.microsoft.com/office/powerpoint/2010/main" val="328210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msdn.microsoft.com/en-us/library/dd179451.aspx"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msdn.microsoft.com/en-us/library/dd179467.aspx" TargetMode="External"/><Relationship Id="rId4" Type="http://schemas.openxmlformats.org/officeDocument/2006/relationships/hyperlink" Target="http://msdn.microsoft.com/en-us/library/dd135726.aspx" TargetMode="Externa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msdn.microsoft.com/en-us/library/dd179451.aspx"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msdn.microsoft.com/en-us/library/ee691975.aspx" TargetMode="Externa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msdn.microsoft.com/en-us/library/dd179440.aspx"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msdn.microsoft.com/en-us/library/ee691975.aspx" TargetMode="External"/><Relationship Id="rId4" Type="http://schemas.openxmlformats.org/officeDocument/2006/relationships/hyperlink" Target="http://msdn.microsoft.com/en-us/library/dd179451.aspx" TargetMode="Externa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FFFFFF"/>
                </a:solidFill>
              </a:rPr>
              <a:t>Preparation material: </a:t>
            </a:r>
            <a:r>
              <a:rPr lang="en-US" sz="1200" dirty="0" smtClean="0">
                <a:solidFill>
                  <a:srgbClr val="FFFFFF"/>
                </a:solidFill>
              </a:rPr>
              <a:t>“Microsoft Azure Storage: A Highly Available Cloud Storage Service with Strong Consistency”,  ACM Symposium on Operating System Principals (SOSP), Oct. 2011 </a:t>
            </a:r>
            <a:r>
              <a:rPr lang="en-US" dirty="0" smtClean="0"/>
              <a:t>http://blogs.msdn.com/b/windowsazurestorage/archive/2011/11/20/windows-azure-storage-a-highly-available-cloud-storage-service-with-strong-consistency.aspx</a:t>
            </a:r>
          </a:p>
        </p:txBody>
      </p:sp>
      <p:sp>
        <p:nvSpPr>
          <p:cNvPr id="4" name="Slide Number Placeholder 3"/>
          <p:cNvSpPr>
            <a:spLocks noGrp="1"/>
          </p:cNvSpPr>
          <p:nvPr>
            <p:ph type="sldNum" sz="quarter" idx="10"/>
          </p:nvPr>
        </p:nvSpPr>
        <p:spPr/>
        <p:txBody>
          <a:bodyPr/>
          <a:lstStyle/>
          <a:p>
            <a:fld id="{2C52CFDC-D2D5-4B9F-BA75-89F771E01AEB}" type="slidenum">
              <a:rPr lang="en-US" smtClean="0"/>
              <a:t>3</a:t>
            </a:fld>
            <a:endParaRPr lang="en-US"/>
          </a:p>
        </p:txBody>
      </p:sp>
    </p:spTree>
    <p:extLst>
      <p:ext uri="{BB962C8B-B14F-4D97-AF65-F5344CB8AC3E}">
        <p14:creationId xmlns:p14="http://schemas.microsoft.com/office/powerpoint/2010/main" val="18880472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smtClean="0"/>
          </a:p>
        </p:txBody>
      </p:sp>
      <p:sp>
        <p:nvSpPr>
          <p:cNvPr id="4" name="Slide Number Placeholder 3"/>
          <p:cNvSpPr>
            <a:spLocks noGrp="1"/>
          </p:cNvSpPr>
          <p:nvPr>
            <p:ph type="sldNum" sz="quarter" idx="10"/>
          </p:nvPr>
        </p:nvSpPr>
        <p:spPr/>
        <p:txBody>
          <a:bodyPr/>
          <a:lstStyle/>
          <a:p>
            <a:fld id="{97F3309C-40B0-400F-9DDF-37D5F192F07E}" type="slidenum">
              <a:rPr lang="en-US" smtClean="0"/>
              <a:pPr/>
              <a:t>13</a:t>
            </a:fld>
            <a:endParaRPr lang="en-US" dirty="0"/>
          </a:p>
        </p:txBody>
      </p:sp>
    </p:spTree>
    <p:extLst>
      <p:ext uri="{BB962C8B-B14F-4D97-AF65-F5344CB8AC3E}">
        <p14:creationId xmlns:p14="http://schemas.microsoft.com/office/powerpoint/2010/main" val="19915303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smtClean="0"/>
          </a:p>
        </p:txBody>
      </p:sp>
      <p:sp>
        <p:nvSpPr>
          <p:cNvPr id="4" name="Slide Number Placeholder 3"/>
          <p:cNvSpPr>
            <a:spLocks noGrp="1"/>
          </p:cNvSpPr>
          <p:nvPr>
            <p:ph type="sldNum" sz="quarter" idx="10"/>
          </p:nvPr>
        </p:nvSpPr>
        <p:spPr/>
        <p:txBody>
          <a:bodyPr/>
          <a:lstStyle/>
          <a:p>
            <a:fld id="{97F3309C-40B0-400F-9DDF-37D5F192F07E}" type="slidenum">
              <a:rPr lang="en-US" smtClean="0"/>
              <a:pPr/>
              <a:t>14</a:t>
            </a:fld>
            <a:endParaRPr lang="en-US" dirty="0"/>
          </a:p>
        </p:txBody>
      </p:sp>
    </p:spTree>
    <p:extLst>
      <p:ext uri="{BB962C8B-B14F-4D97-AF65-F5344CB8AC3E}">
        <p14:creationId xmlns:p14="http://schemas.microsoft.com/office/powerpoint/2010/main" val="19290621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err="1" smtClean="0"/>
              <a:t>Unit</a:t>
            </a:r>
            <a:r>
              <a:rPr lang="sv-SE" baseline="0" noProof="0" dirty="0" smtClean="0"/>
              <a:t> tests </a:t>
            </a:r>
            <a:r>
              <a:rPr lang="sv-SE" baseline="0" noProof="0" dirty="0" err="1" smtClean="0"/>
              <a:t>that</a:t>
            </a:r>
            <a:r>
              <a:rPr lang="sv-SE" baseline="0" noProof="0" dirty="0" smtClean="0"/>
              <a:t> </a:t>
            </a:r>
            <a:r>
              <a:rPr lang="sv-SE" baseline="0" noProof="0" dirty="0" err="1" smtClean="0"/>
              <a:t>upload</a:t>
            </a:r>
            <a:r>
              <a:rPr lang="sv-SE" baseline="0" noProof="0" dirty="0" smtClean="0"/>
              <a:t> a </a:t>
            </a:r>
            <a:r>
              <a:rPr lang="sv-SE" baseline="0" noProof="0" dirty="0" err="1" smtClean="0"/>
              <a:t>custom</a:t>
            </a:r>
            <a:r>
              <a:rPr lang="sv-SE" baseline="0" noProof="0" dirty="0" smtClean="0"/>
              <a:t> </a:t>
            </a:r>
            <a:r>
              <a:rPr lang="sv-SE" baseline="0" noProof="0" dirty="0" err="1" smtClean="0"/>
              <a:t>blob</a:t>
            </a:r>
            <a:r>
              <a:rPr lang="sv-SE" baseline="0" noProof="0" dirty="0" smtClean="0"/>
              <a:t> </a:t>
            </a:r>
            <a:r>
              <a:rPr lang="sv-SE" baseline="0" noProof="0" dirty="0" err="1" smtClean="0"/>
              <a:t>with</a:t>
            </a:r>
            <a:r>
              <a:rPr lang="sv-SE" baseline="0" noProof="0" dirty="0" smtClean="0"/>
              <a:t> metadata.</a:t>
            </a:r>
          </a:p>
          <a:p>
            <a:r>
              <a:rPr lang="sv-SE" baseline="0" noProof="0" dirty="0" err="1" smtClean="0"/>
              <a:t>Run</a:t>
            </a:r>
            <a:r>
              <a:rPr lang="sv-SE" baseline="0" noProof="0" dirty="0" smtClean="0"/>
              <a:t> the test and </a:t>
            </a:r>
            <a:r>
              <a:rPr lang="sv-SE" baseline="0" noProof="0" dirty="0" err="1" smtClean="0"/>
              <a:t>see</a:t>
            </a:r>
            <a:r>
              <a:rPr lang="sv-SE" baseline="0" noProof="0" dirty="0" smtClean="0"/>
              <a:t> the </a:t>
            </a:r>
            <a:r>
              <a:rPr lang="sv-SE" baseline="0" noProof="0" dirty="0" err="1" smtClean="0"/>
              <a:t>blob</a:t>
            </a:r>
            <a:r>
              <a:rPr lang="sv-SE" baseline="0" noProof="0" dirty="0" smtClean="0"/>
              <a:t> in the </a:t>
            </a:r>
            <a:r>
              <a:rPr lang="sv-SE" baseline="0" noProof="0" dirty="0" err="1" smtClean="0"/>
              <a:t>storage</a:t>
            </a:r>
            <a:r>
              <a:rPr lang="sv-SE" baseline="0" noProof="0" dirty="0" smtClean="0"/>
              <a:t> </a:t>
            </a:r>
            <a:r>
              <a:rPr lang="sv-SE" baseline="0" noProof="0" dirty="0" err="1" smtClean="0"/>
              <a:t>explorer</a:t>
            </a:r>
            <a:r>
              <a:rPr lang="sv-SE" baseline="0" noProof="0" dirty="0" smtClean="0"/>
              <a:t>.</a:t>
            </a:r>
          </a:p>
          <a:p>
            <a:r>
              <a:rPr lang="sv-SE" baseline="0" noProof="0" dirty="0" err="1" smtClean="0"/>
              <a:t>Use</a:t>
            </a:r>
            <a:r>
              <a:rPr lang="sv-SE" baseline="0" noProof="0" dirty="0" smtClean="0"/>
              <a:t> the metadata later.</a:t>
            </a:r>
            <a:endParaRPr lang="en-US" noProof="0" dirty="0" smtClean="0"/>
          </a:p>
          <a:p>
            <a:endParaRPr lang="sv-SE" noProof="0" dirty="0" smtClean="0"/>
          </a:p>
          <a:p>
            <a:r>
              <a:rPr lang="sv-SE" noProof="0" dirty="0" err="1" smtClean="0"/>
              <a:t>Here</a:t>
            </a:r>
            <a:r>
              <a:rPr lang="sv-SE" noProof="0" dirty="0" smtClean="0"/>
              <a:t> is a list of</a:t>
            </a:r>
            <a:r>
              <a:rPr lang="sv-SE" baseline="0" noProof="0" dirty="0" smtClean="0"/>
              <a:t> </a:t>
            </a:r>
            <a:r>
              <a:rPr lang="sv-SE" baseline="0" noProof="0" dirty="0" err="1" smtClean="0"/>
              <a:t>available</a:t>
            </a:r>
            <a:r>
              <a:rPr lang="sv-SE" baseline="0" noProof="0" dirty="0" smtClean="0"/>
              <a:t> Azure Storage Explorers:</a:t>
            </a:r>
            <a:endParaRPr lang="en-US" noProof="0" dirty="0" smtClean="0"/>
          </a:p>
          <a:p>
            <a:r>
              <a:rPr lang="en-US" noProof="0" dirty="0" smtClean="0"/>
              <a:t>http://blogs.msdn.com/b/windowsazurestorage/archive/2014/03/11/windows-azure-storage-explorers-2014.aspx</a:t>
            </a:r>
            <a:endParaRPr lang="en-US" noProof="0" dirty="0"/>
          </a:p>
        </p:txBody>
      </p:sp>
      <p:sp>
        <p:nvSpPr>
          <p:cNvPr id="4" name="Slide Number Placeholder 3"/>
          <p:cNvSpPr>
            <a:spLocks noGrp="1"/>
          </p:cNvSpPr>
          <p:nvPr>
            <p:ph type="sldNum" sz="quarter" idx="10"/>
          </p:nvPr>
        </p:nvSpPr>
        <p:spPr/>
        <p:txBody>
          <a:bodyPr/>
          <a:lstStyle/>
          <a:p>
            <a:fld id="{2C52CFDC-D2D5-4B9F-BA75-89F771E01AEB}" type="slidenum">
              <a:rPr lang="en-US" smtClean="0"/>
              <a:t>15</a:t>
            </a:fld>
            <a:endParaRPr lang="en-US"/>
          </a:p>
        </p:txBody>
      </p:sp>
    </p:spTree>
    <p:extLst>
      <p:ext uri="{BB962C8B-B14F-4D97-AF65-F5344CB8AC3E}">
        <p14:creationId xmlns:p14="http://schemas.microsoft.com/office/powerpoint/2010/main" val="40553358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smtClean="0"/>
          </a:p>
        </p:txBody>
      </p:sp>
      <p:sp>
        <p:nvSpPr>
          <p:cNvPr id="4" name="Slide Number Placeholder 3"/>
          <p:cNvSpPr>
            <a:spLocks noGrp="1"/>
          </p:cNvSpPr>
          <p:nvPr>
            <p:ph type="sldNum" sz="quarter" idx="10"/>
          </p:nvPr>
        </p:nvSpPr>
        <p:spPr/>
        <p:txBody>
          <a:bodyPr/>
          <a:lstStyle/>
          <a:p>
            <a:fld id="{97F3309C-40B0-400F-9DDF-37D5F192F07E}" type="slidenum">
              <a:rPr lang="en-US" smtClean="0"/>
              <a:pPr/>
              <a:t>16</a:t>
            </a:fld>
            <a:endParaRPr lang="en-US" dirty="0"/>
          </a:p>
        </p:txBody>
      </p:sp>
    </p:spTree>
    <p:extLst>
      <p:ext uri="{BB962C8B-B14F-4D97-AF65-F5344CB8AC3E}">
        <p14:creationId xmlns:p14="http://schemas.microsoft.com/office/powerpoint/2010/main" val="23197482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Check</a:t>
            </a:r>
            <a:r>
              <a:rPr lang="sv-SE" baseline="0" noProof="0" dirty="0" smtClean="0"/>
              <a:t> the metadata on the </a:t>
            </a:r>
            <a:r>
              <a:rPr lang="sv-SE" baseline="0" noProof="0" dirty="0" err="1" smtClean="0"/>
              <a:t>blob</a:t>
            </a:r>
            <a:r>
              <a:rPr lang="sv-SE" baseline="0" noProof="0" dirty="0" smtClean="0"/>
              <a:t> </a:t>
            </a:r>
            <a:r>
              <a:rPr lang="sv-SE" baseline="0" noProof="0" dirty="0" err="1" smtClean="0"/>
              <a:t>uploaded</a:t>
            </a:r>
            <a:r>
              <a:rPr lang="sv-SE" baseline="0" noProof="0" dirty="0" smtClean="0"/>
              <a:t> </a:t>
            </a:r>
            <a:r>
              <a:rPr lang="sv-SE" baseline="0" noProof="0" dirty="0" err="1" smtClean="0"/>
              <a:t>before</a:t>
            </a:r>
            <a:r>
              <a:rPr lang="sv-SE" baseline="0" noProof="0" dirty="0" smtClean="0"/>
              <a:t>.</a:t>
            </a:r>
          </a:p>
          <a:p>
            <a:r>
              <a:rPr lang="sv-SE" baseline="0" noProof="0" dirty="0" smtClean="0"/>
              <a:t>Change the metadata and </a:t>
            </a:r>
            <a:r>
              <a:rPr lang="sv-SE" baseline="0" noProof="0" dirty="0" err="1" smtClean="0"/>
              <a:t>upload</a:t>
            </a:r>
            <a:r>
              <a:rPr lang="sv-SE" baseline="0" noProof="0" dirty="0" smtClean="0"/>
              <a:t> again.</a:t>
            </a:r>
          </a:p>
          <a:p>
            <a:r>
              <a:rPr lang="sv-SE" baseline="0" noProof="0" dirty="0" smtClean="0"/>
              <a:t>Check the new metadata.</a:t>
            </a:r>
            <a:endParaRPr lang="en-US" noProof="0" dirty="0" smtClean="0"/>
          </a:p>
          <a:p>
            <a:endParaRPr lang="sv-SE" noProof="0" dirty="0" smtClean="0"/>
          </a:p>
          <a:p>
            <a:r>
              <a:rPr lang="sv-SE" noProof="0" dirty="0" err="1" smtClean="0"/>
              <a:t>Here</a:t>
            </a:r>
            <a:r>
              <a:rPr lang="sv-SE" noProof="0" dirty="0" smtClean="0"/>
              <a:t> is a list of</a:t>
            </a:r>
            <a:r>
              <a:rPr lang="sv-SE" baseline="0" noProof="0" dirty="0" smtClean="0"/>
              <a:t> </a:t>
            </a:r>
            <a:r>
              <a:rPr lang="sv-SE" baseline="0" noProof="0" dirty="0" err="1" smtClean="0"/>
              <a:t>available</a:t>
            </a:r>
            <a:r>
              <a:rPr lang="sv-SE" baseline="0" noProof="0" dirty="0" smtClean="0"/>
              <a:t> Azure Storage Explorers:</a:t>
            </a:r>
            <a:endParaRPr lang="en-US" noProof="0" dirty="0" smtClean="0"/>
          </a:p>
          <a:p>
            <a:r>
              <a:rPr lang="en-US" noProof="0" dirty="0" smtClean="0"/>
              <a:t>http://blogs.msdn.com/b/windowsazurestorage/archive/2014/03/11/windows-azure-storage-explorers-2014.aspx</a:t>
            </a:r>
            <a:endParaRPr lang="en-US" noProof="0" dirty="0"/>
          </a:p>
        </p:txBody>
      </p:sp>
      <p:sp>
        <p:nvSpPr>
          <p:cNvPr id="4" name="Slide Number Placeholder 3"/>
          <p:cNvSpPr>
            <a:spLocks noGrp="1"/>
          </p:cNvSpPr>
          <p:nvPr>
            <p:ph type="sldNum" sz="quarter" idx="10"/>
          </p:nvPr>
        </p:nvSpPr>
        <p:spPr/>
        <p:txBody>
          <a:bodyPr/>
          <a:lstStyle/>
          <a:p>
            <a:fld id="{2C52CFDC-D2D5-4B9F-BA75-89F771E01AEB}" type="slidenum">
              <a:rPr lang="en-US" smtClean="0"/>
              <a:t>17</a:t>
            </a:fld>
            <a:endParaRPr lang="en-US"/>
          </a:p>
        </p:txBody>
      </p:sp>
    </p:spTree>
    <p:extLst>
      <p:ext uri="{BB962C8B-B14F-4D97-AF65-F5344CB8AC3E}">
        <p14:creationId xmlns:p14="http://schemas.microsoft.com/office/powerpoint/2010/main" val="23475995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b="1" dirty="0" smtClean="0"/>
              <a:t>Slide Objectives</a:t>
            </a:r>
          </a:p>
          <a:p>
            <a:pPr marL="171450" indent="-171450">
              <a:buFont typeface="Arial" pitchFamily="34" charset="0"/>
              <a:buChar char="•"/>
            </a:pPr>
            <a:r>
              <a:rPr lang="en-US" b="0" dirty="0" smtClean="0"/>
              <a:t>Understand the hierarchy of Blob storage</a:t>
            </a:r>
          </a:p>
          <a:p>
            <a:endParaRPr lang="en-US" b="0" dirty="0" smtClean="0"/>
          </a:p>
          <a:p>
            <a:r>
              <a:rPr lang="en-US" b="1" dirty="0" smtClean="0"/>
              <a:t>Speaker Notes</a:t>
            </a:r>
          </a:p>
          <a:p>
            <a:endParaRPr lang="en-US" b="1" dirty="0" smtClean="0"/>
          </a:p>
          <a:p>
            <a:pPr marL="171450" indent="-171450">
              <a:buFont typeface="Arial" pitchFamily="34" charset="0"/>
              <a:buChar char="•"/>
            </a:pPr>
            <a:r>
              <a:rPr lang="en-NZ" dirty="0" smtClean="0"/>
              <a:t>Put Blob - Creates a new blob or replaces an existing blob within a container.</a:t>
            </a:r>
          </a:p>
          <a:p>
            <a:pPr marL="171450" indent="-171450">
              <a:buFont typeface="Arial" pitchFamily="34" charset="0"/>
              <a:buChar char="•"/>
            </a:pPr>
            <a:r>
              <a:rPr lang="en-NZ" dirty="0" smtClean="0"/>
              <a:t>Get Blob - Reads or downloads a blob from the system, including its metadata and properties.</a:t>
            </a:r>
          </a:p>
          <a:p>
            <a:pPr marL="171450" indent="-171450">
              <a:buFont typeface="Arial" pitchFamily="34" charset="0"/>
              <a:buChar char="•"/>
            </a:pPr>
            <a:r>
              <a:rPr lang="en-NZ" dirty="0" smtClean="0"/>
              <a:t>Delete Blob - Deletes a blob</a:t>
            </a:r>
          </a:p>
          <a:p>
            <a:pPr marL="171450" indent="-171450">
              <a:buFont typeface="Arial" pitchFamily="34" charset="0"/>
              <a:buChar char="•"/>
            </a:pPr>
            <a:r>
              <a:rPr lang="en-NZ" dirty="0" smtClean="0"/>
              <a:t>Copy Blob - Copies a source blob to a destination blob within the same storage account.</a:t>
            </a:r>
          </a:p>
          <a:p>
            <a:pPr marL="171450" indent="-171450">
              <a:buFont typeface="Arial" pitchFamily="34" charset="0"/>
              <a:buChar char="•"/>
            </a:pPr>
            <a:r>
              <a:rPr lang="en-NZ" dirty="0" err="1" smtClean="0"/>
              <a:t>SnapShot</a:t>
            </a:r>
            <a:r>
              <a:rPr lang="en-NZ" dirty="0" smtClean="0"/>
              <a:t> Blob - The Snapshot Blob operation creates a read-only snapshot of a blob.</a:t>
            </a:r>
          </a:p>
          <a:p>
            <a:pPr marL="171450" indent="-171450">
              <a:buFont typeface="Arial" pitchFamily="34" charset="0"/>
              <a:buChar char="•"/>
            </a:pPr>
            <a:r>
              <a:rPr lang="en-NZ" dirty="0" smtClean="0"/>
              <a:t>Lease Blob - Establishes an exclusive one-minute write lock on a blob. To write to a locked blob, a client must provide a lease ID.</a:t>
            </a:r>
          </a:p>
          <a:p>
            <a:pPr marL="171450" indent="-171450">
              <a:buFont typeface="Arial" pitchFamily="34" charset="0"/>
              <a:buChar char="•"/>
            </a:pPr>
            <a:endParaRPr lang="en-NZ" dirty="0" smtClean="0"/>
          </a:p>
          <a:p>
            <a:pPr marL="171450" indent="-171450">
              <a:buFont typeface="Arial" pitchFamily="34" charset="0"/>
              <a:buChar char="•"/>
            </a:pPr>
            <a:r>
              <a:rPr lang="en-NZ" dirty="0" smtClean="0"/>
              <a:t>Using the REST API for the Blob service, developers can create a hierarchical namespace similar to a file system. </a:t>
            </a:r>
          </a:p>
          <a:p>
            <a:pPr marL="171450" indent="-171450">
              <a:buFont typeface="Arial" pitchFamily="34" charset="0"/>
              <a:buChar char="•"/>
            </a:pPr>
            <a:r>
              <a:rPr lang="en-NZ" dirty="0" smtClean="0"/>
              <a:t>Blob names may encode a hierarchy by using a configurable path separator. For example, the blob names </a:t>
            </a:r>
            <a:r>
              <a:rPr lang="en-NZ" i="1" dirty="0" err="1" smtClean="0"/>
              <a:t>MyGroup</a:t>
            </a:r>
            <a:r>
              <a:rPr lang="en-NZ" i="1" dirty="0" smtClean="0"/>
              <a:t>/MyBlob1</a:t>
            </a:r>
            <a:r>
              <a:rPr lang="en-NZ" dirty="0" smtClean="0"/>
              <a:t> and </a:t>
            </a:r>
            <a:r>
              <a:rPr lang="en-NZ" i="1" dirty="0" err="1" smtClean="0"/>
              <a:t>MyGroup</a:t>
            </a:r>
            <a:r>
              <a:rPr lang="en-NZ" i="1" dirty="0" smtClean="0"/>
              <a:t>/MyBlob2</a:t>
            </a:r>
            <a:r>
              <a:rPr lang="en-NZ" dirty="0" smtClean="0"/>
              <a:t> imply a virtual level of organization for blobs. </a:t>
            </a:r>
          </a:p>
          <a:p>
            <a:pPr marL="171450" indent="-171450">
              <a:buFont typeface="Arial" pitchFamily="34" charset="0"/>
              <a:buChar char="•"/>
            </a:pPr>
            <a:r>
              <a:rPr lang="en-NZ" dirty="0" smtClean="0"/>
              <a:t>The enumeration operation for blobs supports traversing the virtual hierarchy in a manner similar to that of a file system, so that you can return a set of blobs that are organized beneath a group. </a:t>
            </a:r>
          </a:p>
          <a:p>
            <a:pPr marL="171450" indent="-171450">
              <a:buFont typeface="Arial" pitchFamily="34" charset="0"/>
              <a:buChar char="•"/>
            </a:pPr>
            <a:r>
              <a:rPr lang="en-NZ" dirty="0" smtClean="0"/>
              <a:t>	For example, you can enumerate all blobs organized under </a:t>
            </a:r>
            <a:r>
              <a:rPr lang="en-NZ" i="1" dirty="0" err="1" smtClean="0"/>
              <a:t>MyGroup</a:t>
            </a:r>
            <a:r>
              <a:rPr lang="en-NZ" i="1" dirty="0" smtClean="0"/>
              <a:t>/</a:t>
            </a:r>
            <a:r>
              <a:rPr lang="en-NZ" dirty="0" smtClean="0"/>
              <a:t>.</a:t>
            </a:r>
            <a:endParaRPr lang="en-US" b="1" dirty="0" smtClean="0"/>
          </a:p>
          <a:p>
            <a:endParaRPr lang="en-US" b="1" dirty="0" smtClean="0"/>
          </a:p>
          <a:p>
            <a:r>
              <a:rPr lang="en-US" b="1" dirty="0" smtClean="0"/>
              <a:t>Notes</a:t>
            </a:r>
          </a:p>
          <a:p>
            <a:r>
              <a:rPr lang="en-NZ" dirty="0" smtClean="0"/>
              <a:t>The Blob service provides storage for entities, such as binary files and text files. The REST API for the Blob service exposes two resources: containers and blobs. A container is a set of blobs; every blob must belong to a container. The Blob service defines two types of blobs:</a:t>
            </a:r>
          </a:p>
          <a:p>
            <a:endParaRPr lang="en-NZ" dirty="0" smtClean="0"/>
          </a:p>
          <a:p>
            <a:r>
              <a:rPr lang="en-NZ" dirty="0" smtClean="0"/>
              <a:t>Block blobs, which are optimized for streaming. This type of blob is the only blob type available with versions prior to 2009-09-19.</a:t>
            </a:r>
          </a:p>
          <a:p>
            <a:endParaRPr lang="en-NZ" dirty="0" smtClean="0"/>
          </a:p>
          <a:p>
            <a:endParaRPr lang="en-NZ" dirty="0" smtClean="0"/>
          </a:p>
          <a:p>
            <a:r>
              <a:rPr lang="en-NZ" dirty="0" smtClean="0"/>
              <a:t>Page blobs, which are optimized for random read/write operations and which provide the ability to write to a range of bytes in a blob. Page blobs are available only with version 2009-09-19.</a:t>
            </a:r>
          </a:p>
          <a:p>
            <a:endParaRPr lang="en-NZ" dirty="0" smtClean="0"/>
          </a:p>
          <a:p>
            <a:endParaRPr lang="en-NZ" dirty="0" smtClean="0"/>
          </a:p>
          <a:p>
            <a:r>
              <a:rPr lang="en-NZ" dirty="0" smtClean="0"/>
              <a:t>Containers and blobs support user-defined metadata in the form of name-value pairs specified as headers on a request operation.</a:t>
            </a:r>
          </a:p>
          <a:p>
            <a:endParaRPr lang="en-NZ" dirty="0" smtClean="0"/>
          </a:p>
          <a:p>
            <a:r>
              <a:rPr lang="en-NZ" dirty="0" smtClean="0"/>
              <a:t>Using the REST API for the Blob service, developers can create a hierarchical namespace similar to a file system. Blob names may encode a hierarchy by using a configurable path separator. For example, the blob names </a:t>
            </a:r>
            <a:r>
              <a:rPr lang="en-NZ" dirty="0" err="1" smtClean="0"/>
              <a:t>MyGroup</a:t>
            </a:r>
            <a:r>
              <a:rPr lang="en-NZ" dirty="0" smtClean="0"/>
              <a:t>/MyBlob1 and </a:t>
            </a:r>
            <a:r>
              <a:rPr lang="en-NZ" dirty="0" err="1" smtClean="0"/>
              <a:t>MyGroup</a:t>
            </a:r>
            <a:r>
              <a:rPr lang="en-NZ" dirty="0" smtClean="0"/>
              <a:t>/MyBlob2 imply a virtual level of organization for blobs. The enumeration operation for blobs supports traversing the virtual hierarchy in a manner similar to that of a file system, so that you can return a set of blobs that are organized beneath a group. For example, you can enumerate all blobs organized under </a:t>
            </a:r>
            <a:r>
              <a:rPr lang="en-NZ" dirty="0" err="1" smtClean="0"/>
              <a:t>MyGroup</a:t>
            </a:r>
            <a:r>
              <a:rPr lang="en-NZ" dirty="0" smtClean="0"/>
              <a:t>/.</a:t>
            </a:r>
          </a:p>
          <a:p>
            <a:endParaRPr lang="en-NZ" dirty="0" smtClean="0"/>
          </a:p>
          <a:p>
            <a:r>
              <a:rPr lang="en-NZ" dirty="0" smtClean="0"/>
              <a:t>A block blob may be created in one of two ways. Block blobs less than or equal to 64 MB in size can be uploaded by calling the Put Blob operation. Block blobs larger than 64 MB must be uploaded as a set of blocks, each of which must be less than or equal to 4 MB in size. A set of successfully uploaded blocks can be assembled in a specified order into a single contiguous blob by calling Put Block List. The maximum size currently supported for a block blob is 200 GB.</a:t>
            </a:r>
          </a:p>
          <a:p>
            <a:endParaRPr lang="en-NZ" dirty="0" smtClean="0"/>
          </a:p>
          <a:p>
            <a:r>
              <a:rPr lang="en-NZ" dirty="0" smtClean="0"/>
              <a:t>Page blobs are created and initialized with a maximum size with a call to Put Blob. To write content to a page blob, you call the Put Page operation. The maximum size currently supported for a page blob is 1 TB.</a:t>
            </a:r>
          </a:p>
          <a:p>
            <a:endParaRPr lang="en-NZ" dirty="0" smtClean="0"/>
          </a:p>
          <a:p>
            <a:r>
              <a:rPr lang="en-NZ" dirty="0" smtClean="0"/>
              <a:t>Blobs support conditional update operations that may be useful for concurrency control and efficient uploading. </a:t>
            </a:r>
          </a:p>
          <a:p>
            <a:endParaRPr lang="en-NZ" dirty="0" smtClean="0"/>
          </a:p>
          <a:p>
            <a:r>
              <a:rPr lang="en-NZ" dirty="0" smtClean="0"/>
              <a:t>Blobs can be read by calling the Get Blob operation. A client may read the entire blob, or an arbitrary range of bytes. </a:t>
            </a:r>
          </a:p>
          <a:p>
            <a:endParaRPr lang="en-NZ" dirty="0" smtClean="0"/>
          </a:p>
          <a:p>
            <a:r>
              <a:rPr lang="en-NZ" dirty="0" smtClean="0"/>
              <a:t>For the Blob service API reference, see Blob Service API.</a:t>
            </a:r>
          </a:p>
        </p:txBody>
      </p:sp>
      <p:sp>
        <p:nvSpPr>
          <p:cNvPr id="4" name="Slide Number Placeholder 3"/>
          <p:cNvSpPr>
            <a:spLocks noGrp="1"/>
          </p:cNvSpPr>
          <p:nvPr>
            <p:ph type="sldNum" sz="quarter" idx="10"/>
          </p:nvPr>
        </p:nvSpPr>
        <p:spPr/>
        <p:txBody>
          <a:bodyPr/>
          <a:lstStyle/>
          <a:p>
            <a:fld id="{97F3309C-40B0-400F-9DDF-37D5F192F07E}" type="slidenum">
              <a:rPr lang="en-US" smtClean="0"/>
              <a:pPr/>
              <a:t>18</a:t>
            </a:fld>
            <a:endParaRPr lang="en-US" dirty="0"/>
          </a:p>
        </p:txBody>
      </p:sp>
    </p:spTree>
    <p:extLst>
      <p:ext uri="{BB962C8B-B14F-4D97-AF65-F5344CB8AC3E}">
        <p14:creationId xmlns:p14="http://schemas.microsoft.com/office/powerpoint/2010/main" val="15103061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19</a:t>
            </a:fld>
            <a:endParaRPr lang="en-US" dirty="0"/>
          </a:p>
        </p:txBody>
      </p:sp>
    </p:spTree>
    <p:extLst>
      <p:ext uri="{BB962C8B-B14F-4D97-AF65-F5344CB8AC3E}">
        <p14:creationId xmlns:p14="http://schemas.microsoft.com/office/powerpoint/2010/main" val="25183269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a:t>
            </a:r>
          </a:p>
          <a:p>
            <a:r>
              <a:rPr lang="en-US" b="0" dirty="0" smtClean="0"/>
              <a:t>Understand basics of listing blobs in a container</a:t>
            </a:r>
          </a:p>
          <a:p>
            <a:endParaRPr lang="en-US" b="0" dirty="0" smtClean="0"/>
          </a:p>
          <a:p>
            <a:r>
              <a:rPr lang="en-US" b="1" dirty="0" smtClean="0"/>
              <a:t>Speaker Notes</a:t>
            </a:r>
          </a:p>
          <a:p>
            <a:endParaRPr lang="en-US" dirty="0" smtClean="0"/>
          </a:p>
          <a:p>
            <a:pPr marL="171450" indent="-171450">
              <a:buFont typeface="Arial" pitchFamily="34" charset="0"/>
              <a:buChar char="•"/>
            </a:pPr>
            <a:r>
              <a:rPr lang="en-NZ" dirty="0" smtClean="0"/>
              <a:t>The </a:t>
            </a:r>
            <a:r>
              <a:rPr lang="en-NZ" b="1" dirty="0" smtClean="0"/>
              <a:t>List Blobs</a:t>
            </a:r>
            <a:r>
              <a:rPr lang="en-NZ" dirty="0" smtClean="0"/>
              <a:t> operation enumerates the list of blobs under the specified container.</a:t>
            </a:r>
          </a:p>
          <a:p>
            <a:pPr marL="171450" indent="-171450">
              <a:buFont typeface="Arial" pitchFamily="34" charset="0"/>
              <a:buChar char="•"/>
            </a:pPr>
            <a:r>
              <a:rPr lang="en-NZ" dirty="0" smtClean="0"/>
              <a:t>Can include uncommitted</a:t>
            </a:r>
            <a:r>
              <a:rPr lang="en-NZ" baseline="0" dirty="0" smtClean="0"/>
              <a:t> Blobs- see discussion on Blocks and Block Lists</a:t>
            </a:r>
          </a:p>
          <a:p>
            <a:pPr marL="171450" indent="-171450">
              <a:buFont typeface="Arial" pitchFamily="34" charset="0"/>
              <a:buChar char="•"/>
            </a:pPr>
            <a:r>
              <a:rPr lang="en-NZ" baseline="0" dirty="0" smtClean="0"/>
              <a:t>Can include snapshots</a:t>
            </a:r>
          </a:p>
          <a:p>
            <a:pPr marL="171450" indent="-171450">
              <a:buFont typeface="Arial" pitchFamily="34" charset="0"/>
              <a:buChar char="•"/>
            </a:pPr>
            <a:endParaRPr lang="en-US" baseline="0" dirty="0" smtClean="0"/>
          </a:p>
          <a:p>
            <a:r>
              <a:rPr lang="en-US" b="1" baseline="0" dirty="0" smtClean="0"/>
              <a:t>Notes</a:t>
            </a:r>
          </a:p>
          <a:p>
            <a:r>
              <a:rPr lang="en-US" dirty="0" smtClean="0"/>
              <a:t>http://msdn.microsoft.com/en-us/library/dd135734.aspx</a:t>
            </a:r>
            <a:endParaRPr lang="en-NZ"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20</a:t>
            </a:fld>
            <a:endParaRPr lang="en-US" dirty="0"/>
          </a:p>
        </p:txBody>
      </p:sp>
    </p:spTree>
    <p:extLst>
      <p:ext uri="{BB962C8B-B14F-4D97-AF65-F5344CB8AC3E}">
        <p14:creationId xmlns:p14="http://schemas.microsoft.com/office/powerpoint/2010/main" val="11957095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21</a:t>
            </a:fld>
            <a:endParaRPr lang="en-US" dirty="0"/>
          </a:p>
        </p:txBody>
      </p:sp>
    </p:spTree>
    <p:extLst>
      <p:ext uri="{BB962C8B-B14F-4D97-AF65-F5344CB8AC3E}">
        <p14:creationId xmlns:p14="http://schemas.microsoft.com/office/powerpoint/2010/main" val="30532122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22</a:t>
            </a:fld>
            <a:endParaRPr lang="en-US" dirty="0"/>
          </a:p>
        </p:txBody>
      </p:sp>
    </p:spTree>
    <p:extLst>
      <p:ext uri="{BB962C8B-B14F-4D97-AF65-F5344CB8AC3E}">
        <p14:creationId xmlns:p14="http://schemas.microsoft.com/office/powerpoint/2010/main" val="907340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smtClean="0"/>
              <a:t>Storing</a:t>
            </a:r>
            <a:r>
              <a:rPr lang="sv-SE" baseline="0" dirty="0" smtClean="0"/>
              <a:t> </a:t>
            </a:r>
            <a:r>
              <a:rPr lang="sv-SE" baseline="0" dirty="0" err="1" smtClean="0"/>
              <a:t>files</a:t>
            </a:r>
            <a:r>
              <a:rPr lang="sv-SE" baseline="0" dirty="0" smtClean="0"/>
              <a:t> in the Cloud is </a:t>
            </a:r>
            <a:r>
              <a:rPr lang="sv-SE" baseline="0" dirty="0" err="1" smtClean="0"/>
              <a:t>perhaps</a:t>
            </a:r>
            <a:r>
              <a:rPr lang="sv-SE" baseline="0" dirty="0" smtClean="0"/>
              <a:t> the </a:t>
            </a:r>
            <a:r>
              <a:rPr lang="sv-SE" baseline="0" dirty="0" err="1" smtClean="0"/>
              <a:t>most</a:t>
            </a:r>
            <a:r>
              <a:rPr lang="sv-SE" baseline="0" dirty="0" smtClean="0"/>
              <a:t> fundamental of </a:t>
            </a:r>
            <a:r>
              <a:rPr lang="sv-SE" baseline="0" dirty="0" err="1" smtClean="0"/>
              <a:t>jobs</a:t>
            </a:r>
            <a:r>
              <a:rPr lang="sv-SE" baseline="0" dirty="0" smtClean="0"/>
              <a:t>. In Azure Storage </a:t>
            </a:r>
            <a:r>
              <a:rPr lang="sv-SE" baseline="0" dirty="0" err="1" smtClean="0"/>
              <a:t>you</a:t>
            </a:r>
            <a:r>
              <a:rPr lang="sv-SE" baseline="0" dirty="0" smtClean="0"/>
              <a:t> </a:t>
            </a:r>
            <a:r>
              <a:rPr lang="sv-SE" baseline="0" dirty="0" err="1" smtClean="0"/>
              <a:t>can</a:t>
            </a:r>
            <a:r>
              <a:rPr lang="sv-SE" baseline="0" dirty="0" smtClean="0"/>
              <a:t> store </a:t>
            </a:r>
            <a:r>
              <a:rPr lang="sv-SE" baseline="0" dirty="0" err="1" smtClean="0"/>
              <a:t>both</a:t>
            </a:r>
            <a:r>
              <a:rPr lang="sv-SE" baseline="0" dirty="0" smtClean="0"/>
              <a:t> </a:t>
            </a:r>
            <a:r>
              <a:rPr lang="sv-SE" baseline="0" dirty="0" err="1" smtClean="0"/>
              <a:t>individual</a:t>
            </a:r>
            <a:r>
              <a:rPr lang="sv-SE" baseline="0" dirty="0" smtClean="0"/>
              <a:t> </a:t>
            </a:r>
            <a:r>
              <a:rPr lang="sv-SE" baseline="0" dirty="0" err="1" smtClean="0"/>
              <a:t>files</a:t>
            </a:r>
            <a:r>
              <a:rPr lang="sv-SE" baseline="0" dirty="0" smtClean="0"/>
              <a:t> and VHD drives </a:t>
            </a:r>
            <a:r>
              <a:rPr lang="sv-SE" baseline="0" dirty="0" err="1" smtClean="0"/>
              <a:t>used</a:t>
            </a:r>
            <a:r>
              <a:rPr lang="sv-SE" baseline="0" dirty="0" smtClean="0"/>
              <a:t> to back </a:t>
            </a:r>
            <a:r>
              <a:rPr lang="sv-SE" baseline="0" dirty="0" err="1" smtClean="0"/>
              <a:t>harddisks</a:t>
            </a:r>
            <a:r>
              <a:rPr lang="sv-SE" baseline="0" dirty="0" smtClean="0"/>
              <a:t> on </a:t>
            </a:r>
            <a:r>
              <a:rPr lang="sv-SE" baseline="0" dirty="0" err="1" smtClean="0"/>
              <a:t>Virtual</a:t>
            </a:r>
            <a:r>
              <a:rPr lang="sv-SE" baseline="0" dirty="0" smtClean="0"/>
              <a:t> Machines.</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a:t>
            </a:fld>
            <a:endParaRPr lang="en-US"/>
          </a:p>
        </p:txBody>
      </p:sp>
    </p:spTree>
    <p:extLst>
      <p:ext uri="{BB962C8B-B14F-4D97-AF65-F5344CB8AC3E}">
        <p14:creationId xmlns:p14="http://schemas.microsoft.com/office/powerpoint/2010/main" val="26895176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23</a:t>
            </a:fld>
            <a:endParaRPr lang="en-US" dirty="0"/>
          </a:p>
        </p:txBody>
      </p:sp>
    </p:spTree>
    <p:extLst>
      <p:ext uri="{BB962C8B-B14F-4D97-AF65-F5344CB8AC3E}">
        <p14:creationId xmlns:p14="http://schemas.microsoft.com/office/powerpoint/2010/main" val="8102826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a:t>
            </a:r>
            <a:r>
              <a:rPr lang="en-US" baseline="0" dirty="0" smtClean="0"/>
              <a:t> uploading a block blob</a:t>
            </a:r>
          </a:p>
          <a:p>
            <a:pPr marL="0" indent="0">
              <a:buFont typeface="Arial" pitchFamily="34" charset="0"/>
              <a:buNone/>
            </a:pPr>
            <a:endParaRPr lang="en-US" baseline="0"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1600" b="1" dirty="0" smtClean="0"/>
              <a:t>VALUE PROP</a:t>
            </a:r>
          </a:p>
          <a:p>
            <a:pPr marL="0" indent="0">
              <a:buFont typeface="Arial" pitchFamily="34" charset="0"/>
              <a:buNone/>
            </a:pPr>
            <a:r>
              <a:rPr lang="en-US" i="1" dirty="0" smtClean="0"/>
              <a:t>Block blobs let you upload large blobs efficiently. Block blobs are comprised of blocks, each of which is identified by a block ID.</a:t>
            </a:r>
            <a:endParaRPr lang="en-US" i="1"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Speaking notes</a:t>
            </a:r>
          </a:p>
          <a:p>
            <a:pPr marL="285750" indent="-285750">
              <a:buFont typeface="Arial" pitchFamily="34" charset="0"/>
              <a:buChar char="•"/>
            </a:pPr>
            <a:r>
              <a:rPr lang="en-US" dirty="0" smtClean="0"/>
              <a:t>When you upload a block to a blob in your storage account, it is associated with the specified block blob, but it does not become part of the blob until you commit a list of blocks that includes the new block's ID. </a:t>
            </a:r>
          </a:p>
          <a:p>
            <a:pPr marL="285750" indent="-285750">
              <a:buFont typeface="Arial" pitchFamily="34" charset="0"/>
              <a:buChar char="•"/>
            </a:pPr>
            <a:r>
              <a:rPr lang="en-US" dirty="0" smtClean="0"/>
              <a:t>New blocks remain in an uncommitted state until they are specifically committed or discarded. </a:t>
            </a:r>
          </a:p>
          <a:p>
            <a:pPr marL="285750" indent="-285750">
              <a:buFont typeface="Arial" pitchFamily="34" charset="0"/>
              <a:buChar char="•"/>
            </a:pPr>
            <a:r>
              <a:rPr lang="en-US" dirty="0" smtClean="0"/>
              <a:t>Writing a block does not update the last modified time of an existing blob.</a:t>
            </a:r>
          </a:p>
          <a:p>
            <a:pPr marL="285750" indent="-285750">
              <a:buFont typeface="Arial" pitchFamily="34" charset="0"/>
              <a:buChar char="•"/>
            </a:pPr>
            <a:r>
              <a:rPr lang="en-US" dirty="0" smtClean="0"/>
              <a:t>With a block blob, you can upload multiple blocks in parallel to decrease upload time. </a:t>
            </a:r>
          </a:p>
          <a:p>
            <a:pPr marL="285750" indent="-285750">
              <a:buFont typeface="Arial" pitchFamily="34" charset="0"/>
              <a:buChar char="•"/>
            </a:pPr>
            <a:r>
              <a:rPr lang="en-US" dirty="0" smtClean="0"/>
              <a:t>Each block can include an MD5 hash to verify the transfer, so you can track upload progress and re-send blocks as needed. </a:t>
            </a:r>
          </a:p>
          <a:p>
            <a:pPr marL="285750" indent="-285750">
              <a:buFont typeface="Arial" pitchFamily="34" charset="0"/>
              <a:buChar char="•"/>
            </a:pPr>
            <a:r>
              <a:rPr lang="en-US" dirty="0" smtClean="0"/>
              <a:t>You can upload blocks in any order, and determine their sequence in the final block list commitment step.</a:t>
            </a:r>
          </a:p>
          <a:p>
            <a:pPr marL="0" indent="0">
              <a:buFont typeface="Arial" pitchFamily="34" charset="0"/>
              <a:buNone/>
            </a:pPr>
            <a:endParaRPr lang="en-US" dirty="0" smtClean="0"/>
          </a:p>
          <a:p>
            <a:pPr marL="0" marR="0" indent="0" algn="l" defTabSz="1218987" rtl="0" eaLnBrk="1" fontAlgn="auto" latinLnBrk="0" hangingPunct="1">
              <a:lnSpc>
                <a:spcPct val="100000"/>
              </a:lnSpc>
              <a:spcBef>
                <a:spcPts val="0"/>
              </a:spcBef>
              <a:spcAft>
                <a:spcPts val="0"/>
              </a:spcAft>
              <a:buClrTx/>
              <a:buSzTx/>
              <a:buFont typeface="Arial" pitchFamily="34" charset="0"/>
              <a:buNone/>
              <a:tabLst/>
              <a:defRPr/>
            </a:pPr>
            <a:r>
              <a:rPr lang="en-US" sz="1600" b="1" dirty="0" smtClean="0"/>
              <a:t>Notes</a:t>
            </a:r>
          </a:p>
          <a:p>
            <a:pPr marL="0" indent="0">
              <a:buFont typeface="Arial" pitchFamily="34" charset="0"/>
              <a:buNone/>
            </a:pPr>
            <a:endParaRPr lang="en-US" dirty="0" smtClean="0"/>
          </a:p>
          <a:p>
            <a:endParaRPr lang="en-US" dirty="0"/>
          </a:p>
        </p:txBody>
      </p:sp>
      <p:sp>
        <p:nvSpPr>
          <p:cNvPr id="6" name="Slide Number Placeholder 5"/>
          <p:cNvSpPr>
            <a:spLocks noGrp="1"/>
          </p:cNvSpPr>
          <p:nvPr>
            <p:ph type="sldNum" sz="quarter" idx="11"/>
          </p:nvPr>
        </p:nvSpPr>
        <p:spPr/>
        <p:txBody>
          <a:bodyPr/>
          <a:lstStyle/>
          <a:p>
            <a:fld id="{8B263312-38AA-4E1E-B2B5-0F8F122B24FE}" type="slidenum">
              <a:rPr lang="en-US" smtClean="0"/>
              <a:pPr/>
              <a:t>24</a:t>
            </a:fld>
            <a:endParaRPr lang="en-US" dirty="0"/>
          </a:p>
        </p:txBody>
      </p:sp>
    </p:spTree>
    <p:extLst>
      <p:ext uri="{BB962C8B-B14F-4D97-AF65-F5344CB8AC3E}">
        <p14:creationId xmlns:p14="http://schemas.microsoft.com/office/powerpoint/2010/main" val="2570604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smtClean="0"/>
          </a:p>
        </p:txBody>
      </p:sp>
      <p:sp>
        <p:nvSpPr>
          <p:cNvPr id="4" name="Slide Number Placeholder 3"/>
          <p:cNvSpPr>
            <a:spLocks noGrp="1"/>
          </p:cNvSpPr>
          <p:nvPr>
            <p:ph type="sldNum" sz="quarter" idx="10"/>
          </p:nvPr>
        </p:nvSpPr>
        <p:spPr/>
        <p:txBody>
          <a:bodyPr/>
          <a:lstStyle/>
          <a:p>
            <a:fld id="{97F3309C-40B0-400F-9DDF-37D5F192F07E}" type="slidenum">
              <a:rPr lang="en-US" smtClean="0"/>
              <a:pPr/>
              <a:t>25</a:t>
            </a:fld>
            <a:endParaRPr lang="en-US" dirty="0"/>
          </a:p>
        </p:txBody>
      </p:sp>
    </p:spTree>
    <p:extLst>
      <p:ext uri="{BB962C8B-B14F-4D97-AF65-F5344CB8AC3E}">
        <p14:creationId xmlns:p14="http://schemas.microsoft.com/office/powerpoint/2010/main" val="4183477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a:t>
            </a:r>
            <a:r>
              <a:rPr lang="en-US" baseline="0" dirty="0" smtClean="0"/>
              <a:t> page blob</a:t>
            </a:r>
          </a:p>
          <a:p>
            <a:pPr marL="0" indent="0">
              <a:buFont typeface="Arial" pitchFamily="34" charset="0"/>
              <a:buNone/>
            </a:pPr>
            <a:endParaRPr lang="en-US" baseline="0"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1600" b="1" dirty="0" smtClean="0"/>
              <a:t>VALUE PROP</a:t>
            </a:r>
          </a:p>
          <a:p>
            <a:pPr marL="0" indent="0">
              <a:buFont typeface="Arial" pitchFamily="34" charset="0"/>
              <a:buNone/>
            </a:pPr>
            <a:r>
              <a:rPr lang="en-US" i="1" dirty="0" smtClean="0"/>
              <a:t>Page blobs are a collection of 512-byte pages optimized for random read and write operations.</a:t>
            </a:r>
            <a:endParaRPr lang="en-US" i="1"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Speaking notes</a:t>
            </a:r>
          </a:p>
          <a:p>
            <a:pPr marL="285750" indent="-285750">
              <a:buFont typeface="Arial" pitchFamily="34" charset="0"/>
              <a:buChar char="•"/>
            </a:pPr>
            <a:r>
              <a:rPr lang="en-US" dirty="0" smtClean="0"/>
              <a:t>The maximum size for a page blob is 1 TB.</a:t>
            </a:r>
          </a:p>
          <a:p>
            <a:pPr marL="285750" indent="-285750">
              <a:buFont typeface="Arial" pitchFamily="34" charset="0"/>
              <a:buChar char="•"/>
            </a:pPr>
            <a:r>
              <a:rPr lang="en-US" dirty="0" smtClean="0"/>
              <a:t>To create a page blob, you initialize the page blob and specify the maximum size the page blob will grow. </a:t>
            </a:r>
          </a:p>
          <a:p>
            <a:pPr marL="285750" indent="-285750">
              <a:buFont typeface="Arial" pitchFamily="34" charset="0"/>
              <a:buChar char="•"/>
            </a:pPr>
            <a:r>
              <a:rPr lang="en-US" dirty="0" smtClean="0"/>
              <a:t>To add or update the contents of a page blob, you write a page or pages by specifying an offset and a range that align to 512-byte page boundaries. </a:t>
            </a:r>
          </a:p>
          <a:p>
            <a:pPr marL="285750" indent="-285750">
              <a:buFont typeface="Arial" pitchFamily="34" charset="0"/>
              <a:buChar char="•"/>
            </a:pPr>
            <a:r>
              <a:rPr lang="en-US" dirty="0" smtClean="0"/>
              <a:t>A write to a page blob can overwrite just one page, some pages, or up to 4 MB of the page blob. </a:t>
            </a:r>
          </a:p>
          <a:p>
            <a:pPr marL="285750" indent="-285750">
              <a:buFont typeface="Arial" pitchFamily="34" charset="0"/>
              <a:buChar char="•"/>
            </a:pPr>
            <a:r>
              <a:rPr lang="en-US" dirty="0" smtClean="0"/>
              <a:t>Writes to page blobs happen in-place and are immediately committed to the blob. </a:t>
            </a:r>
          </a:p>
          <a:p>
            <a:pPr marL="0" indent="0">
              <a:buFont typeface="Arial" pitchFamily="34" charset="0"/>
              <a:buNone/>
            </a:pPr>
            <a:endParaRPr lang="en-US" dirty="0" smtClean="0"/>
          </a:p>
          <a:p>
            <a:pPr marL="0" marR="0" indent="0" algn="l" defTabSz="1218987" rtl="0" eaLnBrk="1" fontAlgn="auto" latinLnBrk="0" hangingPunct="1">
              <a:lnSpc>
                <a:spcPct val="100000"/>
              </a:lnSpc>
              <a:spcBef>
                <a:spcPts val="0"/>
              </a:spcBef>
              <a:spcAft>
                <a:spcPts val="0"/>
              </a:spcAft>
              <a:buClrTx/>
              <a:buSzTx/>
              <a:buFont typeface="Arial" pitchFamily="34" charset="0"/>
              <a:buNone/>
              <a:tabLst/>
              <a:defRPr/>
            </a:pPr>
            <a:r>
              <a:rPr lang="en-US" sz="1600" b="1" dirty="0" smtClean="0"/>
              <a:t>Notes</a:t>
            </a:r>
          </a:p>
          <a:p>
            <a:pPr marL="0" indent="0">
              <a:buFont typeface="Arial" pitchFamily="34" charset="0"/>
              <a:buNone/>
            </a:pP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extLst>
      <p:ext uri="{BB962C8B-B14F-4D97-AF65-F5344CB8AC3E}">
        <p14:creationId xmlns:p14="http://schemas.microsoft.com/office/powerpoint/2010/main" val="39619091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a:t>
            </a:r>
            <a:r>
              <a:rPr lang="en-US" baseline="0" dirty="0" smtClean="0"/>
              <a:t> page blob</a:t>
            </a:r>
          </a:p>
          <a:p>
            <a:pPr marL="0" indent="0">
              <a:buFont typeface="Arial" pitchFamily="34" charset="0"/>
              <a:buNone/>
            </a:pPr>
            <a:endParaRPr lang="en-US" baseline="0"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1600" b="1" dirty="0" smtClean="0"/>
              <a:t>VALUE PROP</a:t>
            </a:r>
          </a:p>
          <a:p>
            <a:pPr marL="0" indent="0">
              <a:buFont typeface="Arial" pitchFamily="34" charset="0"/>
              <a:buNone/>
            </a:pPr>
            <a:r>
              <a:rPr lang="en-US" i="1" dirty="0" smtClean="0"/>
              <a:t>Page blobs are a collection of 512-byte pages optimized for random read and write operations.</a:t>
            </a:r>
            <a:endParaRPr lang="en-US" i="1"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Speaking notes</a:t>
            </a:r>
          </a:p>
          <a:p>
            <a:pPr marL="285750" indent="-285750">
              <a:buFont typeface="Arial" pitchFamily="34" charset="0"/>
              <a:buChar char="•"/>
            </a:pPr>
            <a:r>
              <a:rPr lang="en-US" dirty="0" smtClean="0"/>
              <a:t>The maximum size for a page blob is 1 TB.</a:t>
            </a:r>
          </a:p>
          <a:p>
            <a:pPr marL="285750" indent="-285750">
              <a:buFont typeface="Arial" pitchFamily="34" charset="0"/>
              <a:buChar char="•"/>
            </a:pPr>
            <a:r>
              <a:rPr lang="en-US" dirty="0" smtClean="0"/>
              <a:t>To create a page blob, you initialize the page blob and specify the maximum size the page blob will grow. </a:t>
            </a:r>
          </a:p>
          <a:p>
            <a:pPr marL="285750" indent="-285750">
              <a:buFont typeface="Arial" pitchFamily="34" charset="0"/>
              <a:buChar char="•"/>
            </a:pPr>
            <a:r>
              <a:rPr lang="en-US" dirty="0" smtClean="0"/>
              <a:t>To add or update the contents of a page blob, you write a page or pages by specifying an offset and a range that align to 512-byte page boundaries. </a:t>
            </a:r>
          </a:p>
          <a:p>
            <a:pPr marL="285750" indent="-285750">
              <a:buFont typeface="Arial" pitchFamily="34" charset="0"/>
              <a:buChar char="•"/>
            </a:pPr>
            <a:r>
              <a:rPr lang="en-US" dirty="0" smtClean="0"/>
              <a:t>A write to a page blob can overwrite just one page, some pages, or up to 4 MB of the page blob. </a:t>
            </a:r>
          </a:p>
          <a:p>
            <a:pPr marL="285750" indent="-285750">
              <a:buFont typeface="Arial" pitchFamily="34" charset="0"/>
              <a:buChar char="•"/>
            </a:pPr>
            <a:r>
              <a:rPr lang="en-US" dirty="0" smtClean="0"/>
              <a:t>Writes to page blobs happen in-place and are immediately committed to the blob. </a:t>
            </a:r>
          </a:p>
          <a:p>
            <a:pPr marL="0" indent="0">
              <a:buFont typeface="Arial" pitchFamily="34" charset="0"/>
              <a:buNone/>
            </a:pPr>
            <a:endParaRPr lang="en-US" dirty="0" smtClean="0"/>
          </a:p>
          <a:p>
            <a:pPr marL="0" marR="0" indent="0" algn="l" defTabSz="1218987" rtl="0" eaLnBrk="1" fontAlgn="auto" latinLnBrk="0" hangingPunct="1">
              <a:lnSpc>
                <a:spcPct val="100000"/>
              </a:lnSpc>
              <a:spcBef>
                <a:spcPts val="0"/>
              </a:spcBef>
              <a:spcAft>
                <a:spcPts val="0"/>
              </a:spcAft>
              <a:buClrTx/>
              <a:buSzTx/>
              <a:buFont typeface="Arial" pitchFamily="34" charset="0"/>
              <a:buNone/>
              <a:tabLst/>
              <a:defRPr/>
            </a:pPr>
            <a:r>
              <a:rPr lang="en-US" sz="1600" b="1" dirty="0" smtClean="0"/>
              <a:t>Notes</a:t>
            </a:r>
          </a:p>
          <a:p>
            <a:pPr marL="0" indent="0">
              <a:buFont typeface="Arial" pitchFamily="34" charset="0"/>
              <a:buNone/>
            </a:pP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27</a:t>
            </a:fld>
            <a:endParaRPr lang="en-US" dirty="0"/>
          </a:p>
        </p:txBody>
      </p:sp>
    </p:spTree>
    <p:extLst>
      <p:ext uri="{BB962C8B-B14F-4D97-AF65-F5344CB8AC3E}">
        <p14:creationId xmlns:p14="http://schemas.microsoft.com/office/powerpoint/2010/main" val="29627705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Introduce Shared Access Signatures</a:t>
            </a:r>
          </a:p>
          <a:p>
            <a:endParaRPr lang="en-US" b="0" dirty="0" smtClean="0"/>
          </a:p>
          <a:p>
            <a:r>
              <a:rPr lang="en-US" b="1" dirty="0" smtClean="0"/>
              <a:t>Speaker Notes</a:t>
            </a:r>
          </a:p>
          <a:p>
            <a:pPr marL="171450" indent="-171450">
              <a:buFont typeface="Arial" pitchFamily="34" charset="0"/>
              <a:buChar char="•"/>
            </a:pPr>
            <a:r>
              <a:rPr lang="en-NZ" dirty="0" smtClean="0"/>
              <a:t>Shared Access Signatures provide access rights to containers and blobs at a more granular level than by simply setting a container’s permissions</a:t>
            </a:r>
          </a:p>
          <a:p>
            <a:pPr marL="384431" lvl="1" indent="-171450">
              <a:buFont typeface="Arial" pitchFamily="34" charset="0"/>
              <a:buChar char="•"/>
            </a:pPr>
            <a:r>
              <a:rPr lang="en-NZ" dirty="0" smtClean="0"/>
              <a:t>Grant users access to a specific blob or to any blob within a specified container for a specified period of time. </a:t>
            </a:r>
          </a:p>
          <a:p>
            <a:pPr marL="384431" lvl="1" indent="-171450">
              <a:buFont typeface="Arial" pitchFamily="34" charset="0"/>
              <a:buChar char="•"/>
            </a:pPr>
            <a:r>
              <a:rPr lang="en-NZ" dirty="0" smtClean="0"/>
              <a:t>Specify what operations a user may perform on a blob that's accessible via a Shared Access Signature. </a:t>
            </a:r>
          </a:p>
          <a:p>
            <a:pPr marL="384431" lvl="1" indent="-171450">
              <a:buFont typeface="Arial" pitchFamily="34" charset="0"/>
              <a:buChar char="•"/>
            </a:pPr>
            <a:endParaRPr lang="en-NZ" baseline="0" dirty="0" smtClean="0"/>
          </a:p>
          <a:p>
            <a:pPr marL="171450" lvl="0" indent="-171450">
              <a:buFont typeface="Arial" pitchFamily="34" charset="0"/>
              <a:buChar char="•"/>
            </a:pPr>
            <a:r>
              <a:rPr lang="en-NZ" baseline="0" dirty="0" smtClean="0"/>
              <a:t>Use HTTPS to protect the signature (it is like a short dated password)</a:t>
            </a:r>
          </a:p>
          <a:p>
            <a:pPr marL="171450" lvl="0" indent="-171450">
              <a:buFont typeface="Arial" pitchFamily="34" charset="0"/>
              <a:buChar char="•"/>
            </a:pPr>
            <a:endParaRPr lang="en-NZ" baseline="0" dirty="0" smtClean="0"/>
          </a:p>
          <a:p>
            <a:pPr marL="171450" lvl="0" indent="-171450">
              <a:buFont typeface="Arial" pitchFamily="34" charset="0"/>
              <a:buChar char="•"/>
            </a:pPr>
            <a:r>
              <a:rPr lang="en-NZ" baseline="0" dirty="0" smtClean="0"/>
              <a:t>Two approaches</a:t>
            </a:r>
          </a:p>
          <a:p>
            <a:pPr marL="384431" lvl="1" indent="-171450">
              <a:buFont typeface="Arial" pitchFamily="34" charset="0"/>
              <a:buChar char="•"/>
            </a:pPr>
            <a:r>
              <a:rPr lang="en-NZ" baseline="0" dirty="0" smtClean="0"/>
              <a:t>Ad-hoc</a:t>
            </a:r>
            <a:br>
              <a:rPr lang="en-NZ" baseline="0" dirty="0" smtClean="0"/>
            </a:br>
            <a:r>
              <a:rPr lang="en-NZ" baseline="0" dirty="0" smtClean="0"/>
              <a:t>Use for very short dated single use scenarios</a:t>
            </a:r>
          </a:p>
          <a:p>
            <a:pPr marL="384431" lvl="1" indent="-171450">
              <a:buFont typeface="Arial" pitchFamily="34" charset="0"/>
              <a:buChar char="•"/>
            </a:pPr>
            <a:r>
              <a:rPr lang="en-NZ" baseline="0" dirty="0" smtClean="0"/>
              <a:t>Policy based</a:t>
            </a:r>
            <a:br>
              <a:rPr lang="en-NZ" baseline="0" dirty="0" smtClean="0"/>
            </a:br>
            <a:r>
              <a:rPr lang="en-NZ" baseline="0" dirty="0" smtClean="0"/>
              <a:t>Use for longer dated revocable permission sets</a:t>
            </a:r>
          </a:p>
          <a:p>
            <a:pPr marL="384431" lvl="1" indent="-171450">
              <a:buFont typeface="Arial" pitchFamily="34" charset="0"/>
              <a:buChar char="•"/>
            </a:pPr>
            <a:endParaRPr lang="en-NZ" baseline="0" dirty="0" smtClean="0"/>
          </a:p>
          <a:p>
            <a:pPr marL="171450" lvl="0" indent="-171450">
              <a:buFont typeface="Arial" pitchFamily="34" charset="0"/>
              <a:buChar char="•"/>
            </a:pPr>
            <a:r>
              <a:rPr lang="en-NZ" baseline="0" dirty="0" smtClean="0"/>
              <a:t>Always endeavour to use Least Permission set possible</a:t>
            </a:r>
            <a:endParaRPr lang="en-US" baseline="0" dirty="0" smtClean="0"/>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28</a:t>
            </a:fld>
            <a:endParaRPr lang="en-US" dirty="0"/>
          </a:p>
        </p:txBody>
      </p:sp>
    </p:spTree>
    <p:extLst>
      <p:ext uri="{BB962C8B-B14F-4D97-AF65-F5344CB8AC3E}">
        <p14:creationId xmlns:p14="http://schemas.microsoft.com/office/powerpoint/2010/main" val="2504786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Introduce Shared Access Signatures</a:t>
            </a:r>
          </a:p>
          <a:p>
            <a:endParaRPr lang="en-US" b="0" dirty="0" smtClean="0"/>
          </a:p>
          <a:p>
            <a:r>
              <a:rPr lang="en-US" b="1" dirty="0" smtClean="0"/>
              <a:t>Speaker Notes</a:t>
            </a:r>
          </a:p>
          <a:p>
            <a:pPr marL="171450" indent="-171450">
              <a:buFont typeface="Arial" pitchFamily="34" charset="0"/>
              <a:buChar char="•"/>
            </a:pPr>
            <a:r>
              <a:rPr lang="en-NZ" dirty="0" smtClean="0"/>
              <a:t>Shared Access Signatures provide access rights to containers and blobs at a more granular level than by simply setting a container’s permissions</a:t>
            </a:r>
          </a:p>
          <a:p>
            <a:pPr marL="384431" lvl="1" indent="-171450">
              <a:buFont typeface="Arial" pitchFamily="34" charset="0"/>
              <a:buChar char="•"/>
            </a:pPr>
            <a:r>
              <a:rPr lang="en-NZ" dirty="0" smtClean="0"/>
              <a:t>Grant users access to a specific blob or to any blob within a specified container for a specified period of time. </a:t>
            </a:r>
          </a:p>
          <a:p>
            <a:pPr marL="384431" lvl="1" indent="-171450">
              <a:buFont typeface="Arial" pitchFamily="34" charset="0"/>
              <a:buChar char="•"/>
            </a:pPr>
            <a:r>
              <a:rPr lang="en-NZ" dirty="0" smtClean="0"/>
              <a:t>Specify what operations a user may perform on a blob that's accessible via a Shared Access Signature. </a:t>
            </a:r>
          </a:p>
          <a:p>
            <a:pPr marL="384431" lvl="1" indent="-171450">
              <a:buFont typeface="Arial" pitchFamily="34" charset="0"/>
              <a:buChar char="•"/>
            </a:pPr>
            <a:endParaRPr lang="en-NZ" baseline="0" dirty="0" smtClean="0"/>
          </a:p>
          <a:p>
            <a:pPr marL="171450" lvl="0" indent="-171450">
              <a:buFont typeface="Arial" pitchFamily="34" charset="0"/>
              <a:buChar char="•"/>
            </a:pPr>
            <a:r>
              <a:rPr lang="en-NZ" baseline="0" dirty="0" smtClean="0"/>
              <a:t>Use HTTPS to protect the signature (it is like a short dated password)</a:t>
            </a:r>
          </a:p>
          <a:p>
            <a:pPr marL="171450" lvl="0" indent="-171450">
              <a:buFont typeface="Arial" pitchFamily="34" charset="0"/>
              <a:buChar char="•"/>
            </a:pPr>
            <a:endParaRPr lang="en-NZ" baseline="0" dirty="0" smtClean="0"/>
          </a:p>
          <a:p>
            <a:pPr marL="171450" lvl="0" indent="-171450">
              <a:buFont typeface="Arial" pitchFamily="34" charset="0"/>
              <a:buChar char="•"/>
            </a:pPr>
            <a:r>
              <a:rPr lang="en-NZ" baseline="0" dirty="0" smtClean="0"/>
              <a:t>Two approaches</a:t>
            </a:r>
          </a:p>
          <a:p>
            <a:pPr marL="384431" lvl="1" indent="-171450">
              <a:buFont typeface="Arial" pitchFamily="34" charset="0"/>
              <a:buChar char="•"/>
            </a:pPr>
            <a:r>
              <a:rPr lang="en-NZ" baseline="0" dirty="0" smtClean="0"/>
              <a:t>Ad-hoc</a:t>
            </a:r>
            <a:br>
              <a:rPr lang="en-NZ" baseline="0" dirty="0" smtClean="0"/>
            </a:br>
            <a:r>
              <a:rPr lang="en-NZ" baseline="0" dirty="0" smtClean="0"/>
              <a:t>Use for very short dated single use scenarios</a:t>
            </a:r>
          </a:p>
          <a:p>
            <a:pPr marL="384431" lvl="1" indent="-171450">
              <a:buFont typeface="Arial" pitchFamily="34" charset="0"/>
              <a:buChar char="•"/>
            </a:pPr>
            <a:r>
              <a:rPr lang="en-NZ" baseline="0" dirty="0" smtClean="0"/>
              <a:t>Policy based</a:t>
            </a:r>
            <a:br>
              <a:rPr lang="en-NZ" baseline="0" dirty="0" smtClean="0"/>
            </a:br>
            <a:r>
              <a:rPr lang="en-NZ" baseline="0" dirty="0" smtClean="0"/>
              <a:t>Use for longer dated revocable permission sets</a:t>
            </a:r>
          </a:p>
          <a:p>
            <a:pPr marL="384431" lvl="1" indent="-171450">
              <a:buFont typeface="Arial" pitchFamily="34" charset="0"/>
              <a:buChar char="•"/>
            </a:pPr>
            <a:endParaRPr lang="en-NZ" baseline="0" dirty="0" smtClean="0"/>
          </a:p>
          <a:p>
            <a:pPr marL="171450" lvl="0" indent="-171450">
              <a:buFont typeface="Arial" pitchFamily="34" charset="0"/>
              <a:buChar char="•"/>
            </a:pPr>
            <a:r>
              <a:rPr lang="en-NZ" baseline="0" dirty="0" smtClean="0"/>
              <a:t>Always endeavour to use Least Permission set possible</a:t>
            </a:r>
            <a:endParaRPr lang="en-US" baseline="0" dirty="0" smtClean="0"/>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29</a:t>
            </a:fld>
            <a:endParaRPr lang="en-US" dirty="0"/>
          </a:p>
        </p:txBody>
      </p:sp>
    </p:spTree>
    <p:extLst>
      <p:ext uri="{BB962C8B-B14F-4D97-AF65-F5344CB8AC3E}">
        <p14:creationId xmlns:p14="http://schemas.microsoft.com/office/powerpoint/2010/main" val="30172837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Introduce Shared Access Signatures</a:t>
            </a:r>
          </a:p>
          <a:p>
            <a:endParaRPr lang="en-US" b="0" dirty="0" smtClean="0"/>
          </a:p>
          <a:p>
            <a:r>
              <a:rPr lang="en-US" b="1" dirty="0" smtClean="0"/>
              <a:t>Speaker Notes</a:t>
            </a:r>
          </a:p>
          <a:p>
            <a:pPr marL="171450" indent="-171450">
              <a:buFont typeface="Arial" pitchFamily="34" charset="0"/>
              <a:buChar char="•"/>
            </a:pPr>
            <a:r>
              <a:rPr lang="en-NZ" dirty="0" smtClean="0"/>
              <a:t>Shared Access Signatures provide access rights to containers and blobs at a more granular level than by simply setting a container’s permissions</a:t>
            </a:r>
          </a:p>
          <a:p>
            <a:pPr marL="384431" lvl="1" indent="-171450">
              <a:buFont typeface="Arial" pitchFamily="34" charset="0"/>
              <a:buChar char="•"/>
            </a:pPr>
            <a:r>
              <a:rPr lang="en-NZ" dirty="0" smtClean="0"/>
              <a:t>Grant users access to a specific blob or to any blob within a specified container for a specified period of time. </a:t>
            </a:r>
          </a:p>
          <a:p>
            <a:pPr marL="384431" lvl="1" indent="-171450">
              <a:buFont typeface="Arial" pitchFamily="34" charset="0"/>
              <a:buChar char="•"/>
            </a:pPr>
            <a:r>
              <a:rPr lang="en-NZ" dirty="0" smtClean="0"/>
              <a:t>Specify what operations a user may perform on a blob that's accessible via a Shared Access Signature. </a:t>
            </a:r>
          </a:p>
          <a:p>
            <a:pPr marL="384431" lvl="1" indent="-171450">
              <a:buFont typeface="Arial" pitchFamily="34" charset="0"/>
              <a:buChar char="•"/>
            </a:pPr>
            <a:endParaRPr lang="en-NZ" baseline="0" dirty="0" smtClean="0"/>
          </a:p>
          <a:p>
            <a:pPr marL="171450" lvl="0" indent="-171450">
              <a:buFont typeface="Arial" pitchFamily="34" charset="0"/>
              <a:buChar char="•"/>
            </a:pPr>
            <a:r>
              <a:rPr lang="en-NZ" baseline="0" dirty="0" smtClean="0"/>
              <a:t>Use HTTPS to protect the signature (it is like a short dated password)</a:t>
            </a:r>
          </a:p>
          <a:p>
            <a:pPr marL="171450" lvl="0" indent="-171450">
              <a:buFont typeface="Arial" pitchFamily="34" charset="0"/>
              <a:buChar char="•"/>
            </a:pPr>
            <a:endParaRPr lang="en-NZ" baseline="0" dirty="0" smtClean="0"/>
          </a:p>
          <a:p>
            <a:pPr marL="171450" lvl="0" indent="-171450">
              <a:buFont typeface="Arial" pitchFamily="34" charset="0"/>
              <a:buChar char="•"/>
            </a:pPr>
            <a:r>
              <a:rPr lang="en-NZ" baseline="0" dirty="0" smtClean="0"/>
              <a:t>Two approaches</a:t>
            </a:r>
          </a:p>
          <a:p>
            <a:pPr marL="384431" lvl="1" indent="-171450">
              <a:buFont typeface="Arial" pitchFamily="34" charset="0"/>
              <a:buChar char="•"/>
            </a:pPr>
            <a:r>
              <a:rPr lang="en-NZ" baseline="0" dirty="0" smtClean="0"/>
              <a:t>Ad-hoc</a:t>
            </a:r>
            <a:br>
              <a:rPr lang="en-NZ" baseline="0" dirty="0" smtClean="0"/>
            </a:br>
            <a:r>
              <a:rPr lang="en-NZ" baseline="0" dirty="0" smtClean="0"/>
              <a:t>Use for very short dated single use scenarios</a:t>
            </a:r>
          </a:p>
          <a:p>
            <a:pPr marL="384431" lvl="1" indent="-171450">
              <a:buFont typeface="Arial" pitchFamily="34" charset="0"/>
              <a:buChar char="•"/>
            </a:pPr>
            <a:r>
              <a:rPr lang="en-NZ" baseline="0" dirty="0" smtClean="0"/>
              <a:t>Policy based</a:t>
            </a:r>
            <a:br>
              <a:rPr lang="en-NZ" baseline="0" dirty="0" smtClean="0"/>
            </a:br>
            <a:r>
              <a:rPr lang="en-NZ" baseline="0" dirty="0" smtClean="0"/>
              <a:t>Use for longer dated revocable permission sets</a:t>
            </a:r>
          </a:p>
          <a:p>
            <a:pPr marL="384431" lvl="1" indent="-171450">
              <a:buFont typeface="Arial" pitchFamily="34" charset="0"/>
              <a:buChar char="•"/>
            </a:pPr>
            <a:endParaRPr lang="en-NZ" baseline="0" dirty="0" smtClean="0"/>
          </a:p>
          <a:p>
            <a:pPr marL="171450" lvl="0" indent="-171450">
              <a:buFont typeface="Arial" pitchFamily="34" charset="0"/>
              <a:buChar char="•"/>
            </a:pPr>
            <a:r>
              <a:rPr lang="en-NZ" baseline="0" dirty="0" smtClean="0"/>
              <a:t>Always endeavour to use Least Permission set possible</a:t>
            </a:r>
            <a:endParaRPr lang="en-US" baseline="0" dirty="0" smtClean="0"/>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30</a:t>
            </a:fld>
            <a:endParaRPr lang="en-US" dirty="0"/>
          </a:p>
        </p:txBody>
      </p:sp>
    </p:spTree>
    <p:extLst>
      <p:ext uri="{BB962C8B-B14F-4D97-AF65-F5344CB8AC3E}">
        <p14:creationId xmlns:p14="http://schemas.microsoft.com/office/powerpoint/2010/main" val="24130696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Ad-Hoc Shared Access signatures</a:t>
            </a:r>
          </a:p>
          <a:p>
            <a:endParaRPr lang="en-US" b="0" dirty="0" smtClean="0"/>
          </a:p>
          <a:p>
            <a:r>
              <a:rPr lang="en-US" b="1" dirty="0" smtClean="0"/>
              <a:t>Speaker Notes</a:t>
            </a:r>
          </a:p>
          <a:p>
            <a:pPr marL="384431" lvl="1" indent="-171450">
              <a:buFont typeface="Arial" pitchFamily="34" charset="0"/>
              <a:buChar char="•"/>
            </a:pPr>
            <a:r>
              <a:rPr lang="en-NZ" baseline="0" dirty="0" smtClean="0"/>
              <a:t>Ad-hoc</a:t>
            </a:r>
            <a:br>
              <a:rPr lang="en-NZ" baseline="0" dirty="0" smtClean="0"/>
            </a:br>
            <a:r>
              <a:rPr lang="en-NZ" baseline="0" dirty="0" smtClean="0"/>
              <a:t>Use for very short dated single use scenarios</a:t>
            </a:r>
          </a:p>
          <a:p>
            <a:pPr marL="384431" lvl="1" indent="-171450">
              <a:buFont typeface="Arial" pitchFamily="34" charset="0"/>
              <a:buChar char="•"/>
            </a:pPr>
            <a:r>
              <a:rPr lang="en-NZ" baseline="0" dirty="0" smtClean="0"/>
              <a:t>Include all permissions and expiry in the signed URL</a:t>
            </a:r>
          </a:p>
          <a:p>
            <a:pPr marL="499520" lvl="2" indent="-171450">
              <a:buFont typeface="Arial" pitchFamily="34" charset="0"/>
              <a:buChar char="•"/>
            </a:pPr>
            <a:r>
              <a:rPr lang="en-NZ" baseline="0" dirty="0" smtClean="0"/>
              <a:t>Can only revoke by deleting the blob or waiting for expiry</a:t>
            </a:r>
          </a:p>
          <a:p>
            <a:pPr marL="499520" lvl="2" indent="-171450">
              <a:buFont typeface="Arial" pitchFamily="34" charset="0"/>
              <a:buChar char="•"/>
            </a:pPr>
            <a:r>
              <a:rPr lang="en-NZ" baseline="0" dirty="0" smtClean="0"/>
              <a:t>Use very short dated URLs</a:t>
            </a:r>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31</a:t>
            </a:fld>
            <a:endParaRPr lang="en-US" dirty="0"/>
          </a:p>
        </p:txBody>
      </p:sp>
    </p:spTree>
    <p:extLst>
      <p:ext uri="{BB962C8B-B14F-4D97-AF65-F5344CB8AC3E}">
        <p14:creationId xmlns:p14="http://schemas.microsoft.com/office/powerpoint/2010/main" val="22472244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Ad-Hoc Shared Access signatures</a:t>
            </a:r>
          </a:p>
          <a:p>
            <a:endParaRPr lang="en-US" b="0" dirty="0" smtClean="0"/>
          </a:p>
          <a:p>
            <a:r>
              <a:rPr lang="en-US" b="1" dirty="0" smtClean="0"/>
              <a:t>Speaker Notes</a:t>
            </a:r>
          </a:p>
          <a:p>
            <a:pPr marL="384431" lvl="1" indent="-171450">
              <a:buFont typeface="Arial" pitchFamily="34" charset="0"/>
              <a:buChar char="•"/>
            </a:pPr>
            <a:r>
              <a:rPr lang="en-NZ" baseline="0" dirty="0" smtClean="0"/>
              <a:t>Ad-hoc</a:t>
            </a:r>
            <a:br>
              <a:rPr lang="en-NZ" baseline="0" dirty="0" smtClean="0"/>
            </a:br>
            <a:r>
              <a:rPr lang="en-NZ" baseline="0" dirty="0" smtClean="0"/>
              <a:t>Use for very short dated single use scenarios</a:t>
            </a:r>
          </a:p>
          <a:p>
            <a:pPr marL="384431" lvl="1" indent="-171450">
              <a:buFont typeface="Arial" pitchFamily="34" charset="0"/>
              <a:buChar char="•"/>
            </a:pPr>
            <a:r>
              <a:rPr lang="en-NZ" baseline="0" dirty="0" smtClean="0"/>
              <a:t>Include all permissions and expiry in the signed URL</a:t>
            </a:r>
          </a:p>
          <a:p>
            <a:pPr marL="499520" lvl="2" indent="-171450">
              <a:buFont typeface="Arial" pitchFamily="34" charset="0"/>
              <a:buChar char="•"/>
            </a:pPr>
            <a:r>
              <a:rPr lang="en-NZ" baseline="0" dirty="0" smtClean="0"/>
              <a:t>Can only revoke by deleting the blob or waiting for expiry</a:t>
            </a:r>
          </a:p>
          <a:p>
            <a:pPr marL="499520" lvl="2" indent="-171450">
              <a:buFont typeface="Arial" pitchFamily="34" charset="0"/>
              <a:buChar char="•"/>
            </a:pPr>
            <a:r>
              <a:rPr lang="en-NZ" baseline="0" dirty="0" smtClean="0"/>
              <a:t>Use very short dated URLs</a:t>
            </a:r>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32</a:t>
            </a:fld>
            <a:endParaRPr lang="en-US" dirty="0"/>
          </a:p>
        </p:txBody>
      </p:sp>
    </p:spTree>
    <p:extLst>
      <p:ext uri="{BB962C8B-B14F-4D97-AF65-F5344CB8AC3E}">
        <p14:creationId xmlns:p14="http://schemas.microsoft.com/office/powerpoint/2010/main" val="2827405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a:t>
            </a:r>
          </a:p>
          <a:p>
            <a:r>
              <a:rPr lang="en-US" b="0" dirty="0" smtClean="0"/>
              <a:t>Understand that there are two</a:t>
            </a:r>
            <a:r>
              <a:rPr lang="en-US" b="0" baseline="0" dirty="0" smtClean="0"/>
              <a:t> </a:t>
            </a:r>
            <a:r>
              <a:rPr lang="en-US" b="0" dirty="0" smtClean="0"/>
              <a:t>blob types</a:t>
            </a:r>
          </a:p>
          <a:p>
            <a:endParaRPr lang="en-US" b="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12320737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Ad-Hoc Shared Access signatures</a:t>
            </a:r>
          </a:p>
          <a:p>
            <a:endParaRPr lang="en-US" b="0" dirty="0" smtClean="0"/>
          </a:p>
          <a:p>
            <a:r>
              <a:rPr lang="en-US" b="1" dirty="0" smtClean="0"/>
              <a:t>Speaker Notes</a:t>
            </a:r>
          </a:p>
          <a:p>
            <a:pPr marL="384431" lvl="1" indent="-171450">
              <a:buFont typeface="Arial" pitchFamily="34" charset="0"/>
              <a:buChar char="•"/>
            </a:pPr>
            <a:r>
              <a:rPr lang="en-NZ" baseline="0" dirty="0" smtClean="0"/>
              <a:t>Ad-hoc</a:t>
            </a:r>
            <a:br>
              <a:rPr lang="en-NZ" baseline="0" dirty="0" smtClean="0"/>
            </a:br>
            <a:r>
              <a:rPr lang="en-NZ" baseline="0" dirty="0" smtClean="0"/>
              <a:t>Use for very short dated single use scenarios</a:t>
            </a:r>
          </a:p>
          <a:p>
            <a:pPr marL="384431" lvl="1" indent="-171450">
              <a:buFont typeface="Arial" pitchFamily="34" charset="0"/>
              <a:buChar char="•"/>
            </a:pPr>
            <a:r>
              <a:rPr lang="en-NZ" baseline="0" dirty="0" smtClean="0"/>
              <a:t>Include all permissions and expiry in the signed URL</a:t>
            </a:r>
          </a:p>
          <a:p>
            <a:pPr marL="499520" lvl="2" indent="-171450">
              <a:buFont typeface="Arial" pitchFamily="34" charset="0"/>
              <a:buChar char="•"/>
            </a:pPr>
            <a:r>
              <a:rPr lang="en-NZ" baseline="0" dirty="0" smtClean="0"/>
              <a:t>Can only revoke by deleting the blob or waiting for expiry</a:t>
            </a:r>
          </a:p>
          <a:p>
            <a:pPr marL="499520" lvl="2" indent="-171450">
              <a:buFont typeface="Arial" pitchFamily="34" charset="0"/>
              <a:buChar char="•"/>
            </a:pPr>
            <a:r>
              <a:rPr lang="en-NZ" baseline="0" dirty="0" smtClean="0"/>
              <a:t>Use very short dated URLs</a:t>
            </a:r>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33</a:t>
            </a:fld>
            <a:endParaRPr lang="en-US" dirty="0"/>
          </a:p>
        </p:txBody>
      </p:sp>
    </p:spTree>
    <p:extLst>
      <p:ext uri="{BB962C8B-B14F-4D97-AF65-F5344CB8AC3E}">
        <p14:creationId xmlns:p14="http://schemas.microsoft.com/office/powerpoint/2010/main" val="4075539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Ad-Hoc Shared Access signatures</a:t>
            </a:r>
          </a:p>
          <a:p>
            <a:endParaRPr lang="en-US" b="0" dirty="0" smtClean="0"/>
          </a:p>
          <a:p>
            <a:r>
              <a:rPr lang="en-US" b="1" dirty="0" smtClean="0"/>
              <a:t>Speaker Notes</a:t>
            </a:r>
          </a:p>
          <a:p>
            <a:pPr marL="384431" lvl="1" indent="-171450">
              <a:buFont typeface="Arial" pitchFamily="34" charset="0"/>
              <a:buChar char="•"/>
            </a:pPr>
            <a:r>
              <a:rPr lang="en-NZ" baseline="0" dirty="0" smtClean="0"/>
              <a:t>Policy Based</a:t>
            </a:r>
          </a:p>
          <a:p>
            <a:pPr marL="384431" lvl="1" indent="-171450">
              <a:buFont typeface="Arial" pitchFamily="34" charset="0"/>
              <a:buChar char="•"/>
            </a:pPr>
            <a:r>
              <a:rPr lang="en-NZ" baseline="0" dirty="0" smtClean="0"/>
              <a:t>Points to a Container level policy</a:t>
            </a:r>
          </a:p>
          <a:p>
            <a:pPr marL="384431" lvl="1" indent="-171450">
              <a:buFont typeface="Arial" pitchFamily="34" charset="0"/>
              <a:buChar char="•"/>
            </a:pPr>
            <a:r>
              <a:rPr lang="en-NZ" baseline="0" dirty="0" smtClean="0"/>
              <a:t>User where want a longer dated permission with ability to revoke</a:t>
            </a:r>
          </a:p>
          <a:p>
            <a:pPr marL="384431" lvl="1" indent="-171450">
              <a:buFont typeface="Arial" pitchFamily="34" charset="0"/>
              <a:buChar char="•"/>
            </a:pPr>
            <a:r>
              <a:rPr lang="en-NZ" baseline="0" dirty="0" smtClean="0"/>
              <a:t>Include all permissions and expiry in the signed URL</a:t>
            </a:r>
          </a:p>
          <a:p>
            <a:pPr marL="499520" lvl="2" indent="-171450">
              <a:buFont typeface="Arial" pitchFamily="34" charset="0"/>
              <a:buChar char="•"/>
            </a:pPr>
            <a:r>
              <a:rPr lang="en-NZ" baseline="0" dirty="0" smtClean="0"/>
              <a:t>Can only revoke by deleting the blob or waiting for expiry</a:t>
            </a:r>
          </a:p>
          <a:p>
            <a:pPr marL="499520" lvl="2" indent="-171450">
              <a:buFont typeface="Arial" pitchFamily="34" charset="0"/>
              <a:buChar char="•"/>
            </a:pPr>
            <a:r>
              <a:rPr lang="en-NZ" baseline="0" dirty="0" smtClean="0"/>
              <a:t>Use very short dated URLs</a:t>
            </a:r>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34</a:t>
            </a:fld>
            <a:endParaRPr lang="en-US" dirty="0"/>
          </a:p>
        </p:txBody>
      </p:sp>
    </p:spTree>
    <p:extLst>
      <p:ext uri="{BB962C8B-B14F-4D97-AF65-F5344CB8AC3E}">
        <p14:creationId xmlns:p14="http://schemas.microsoft.com/office/powerpoint/2010/main" val="9673376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Ad-Hoc Shared Access signatures</a:t>
            </a:r>
          </a:p>
          <a:p>
            <a:endParaRPr lang="en-US" b="0" dirty="0" smtClean="0"/>
          </a:p>
          <a:p>
            <a:r>
              <a:rPr lang="en-US" b="1" dirty="0" smtClean="0"/>
              <a:t>Speaker Notes</a:t>
            </a:r>
          </a:p>
          <a:p>
            <a:pPr marL="384431" lvl="1" indent="-171450">
              <a:buFont typeface="Arial" pitchFamily="34" charset="0"/>
              <a:buChar char="•"/>
            </a:pPr>
            <a:r>
              <a:rPr lang="en-NZ" baseline="0" dirty="0" smtClean="0"/>
              <a:t>Policy Based</a:t>
            </a:r>
          </a:p>
          <a:p>
            <a:pPr marL="384431" lvl="1" indent="-171450">
              <a:buFont typeface="Arial" pitchFamily="34" charset="0"/>
              <a:buChar char="•"/>
            </a:pPr>
            <a:r>
              <a:rPr lang="en-NZ" baseline="0" dirty="0" smtClean="0"/>
              <a:t>Points to a Container level policy</a:t>
            </a:r>
          </a:p>
          <a:p>
            <a:pPr marL="384431" lvl="1" indent="-171450">
              <a:buFont typeface="Arial" pitchFamily="34" charset="0"/>
              <a:buChar char="•"/>
            </a:pPr>
            <a:r>
              <a:rPr lang="en-NZ" baseline="0" dirty="0" smtClean="0"/>
              <a:t>User where want a longer dated permission with ability to revoke</a:t>
            </a:r>
          </a:p>
          <a:p>
            <a:pPr marL="384431" lvl="1" indent="-171450">
              <a:buFont typeface="Arial" pitchFamily="34" charset="0"/>
              <a:buChar char="•"/>
            </a:pPr>
            <a:r>
              <a:rPr lang="en-NZ" baseline="0" dirty="0" smtClean="0"/>
              <a:t>Include all permissions and expiry in the signed URL</a:t>
            </a:r>
          </a:p>
          <a:p>
            <a:pPr marL="499520" lvl="2" indent="-171450">
              <a:buFont typeface="Arial" pitchFamily="34" charset="0"/>
              <a:buChar char="•"/>
            </a:pPr>
            <a:r>
              <a:rPr lang="en-NZ" baseline="0" dirty="0" smtClean="0"/>
              <a:t>Can only revoke by deleting the blob or waiting for expiry</a:t>
            </a:r>
          </a:p>
          <a:p>
            <a:pPr marL="499520" lvl="2" indent="-171450">
              <a:buFont typeface="Arial" pitchFamily="34" charset="0"/>
              <a:buChar char="•"/>
            </a:pPr>
            <a:r>
              <a:rPr lang="en-NZ" baseline="0" dirty="0" smtClean="0"/>
              <a:t>Use very short dated URLs</a:t>
            </a:r>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35</a:t>
            </a:fld>
            <a:endParaRPr lang="en-US" dirty="0"/>
          </a:p>
        </p:txBody>
      </p:sp>
    </p:spTree>
    <p:extLst>
      <p:ext uri="{BB962C8B-B14F-4D97-AF65-F5344CB8AC3E}">
        <p14:creationId xmlns:p14="http://schemas.microsoft.com/office/powerpoint/2010/main" val="35836550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Ad-Hoc Shared Access signatures</a:t>
            </a:r>
          </a:p>
          <a:p>
            <a:endParaRPr lang="en-US" b="0" dirty="0" smtClean="0"/>
          </a:p>
          <a:p>
            <a:r>
              <a:rPr lang="en-US" b="1" dirty="0" smtClean="0"/>
              <a:t>Speaker Notes</a:t>
            </a:r>
          </a:p>
          <a:p>
            <a:pPr marL="384431" lvl="1" indent="-171450">
              <a:buFont typeface="Arial" pitchFamily="34" charset="0"/>
              <a:buChar char="•"/>
            </a:pPr>
            <a:r>
              <a:rPr lang="en-NZ" baseline="0" dirty="0" smtClean="0"/>
              <a:t>Policy Based</a:t>
            </a:r>
          </a:p>
          <a:p>
            <a:pPr marL="384431" lvl="1" indent="-171450">
              <a:buFont typeface="Arial" pitchFamily="34" charset="0"/>
              <a:buChar char="•"/>
            </a:pPr>
            <a:r>
              <a:rPr lang="en-NZ" baseline="0" dirty="0" smtClean="0"/>
              <a:t>Points to a Container level policy</a:t>
            </a:r>
          </a:p>
          <a:p>
            <a:pPr marL="384431" lvl="1" indent="-171450">
              <a:buFont typeface="Arial" pitchFamily="34" charset="0"/>
              <a:buChar char="•"/>
            </a:pPr>
            <a:r>
              <a:rPr lang="en-NZ" baseline="0" dirty="0" smtClean="0"/>
              <a:t>User where want a longer dated permission with ability to revoke</a:t>
            </a:r>
          </a:p>
          <a:p>
            <a:pPr marL="384431" lvl="1" indent="-171450">
              <a:buFont typeface="Arial" pitchFamily="34" charset="0"/>
              <a:buChar char="•"/>
            </a:pPr>
            <a:r>
              <a:rPr lang="en-NZ" baseline="0" dirty="0" smtClean="0"/>
              <a:t>Include all permissions and expiry in the signed URL</a:t>
            </a:r>
          </a:p>
          <a:p>
            <a:pPr marL="499520" lvl="2" indent="-171450">
              <a:buFont typeface="Arial" pitchFamily="34" charset="0"/>
              <a:buChar char="•"/>
            </a:pPr>
            <a:r>
              <a:rPr lang="en-NZ" baseline="0" dirty="0" smtClean="0"/>
              <a:t>Can only revoke by deleting the blob or waiting for expiry</a:t>
            </a:r>
          </a:p>
          <a:p>
            <a:pPr marL="499520" lvl="2" indent="-171450">
              <a:buFont typeface="Arial" pitchFamily="34" charset="0"/>
              <a:buChar char="•"/>
            </a:pPr>
            <a:r>
              <a:rPr lang="en-NZ" baseline="0" dirty="0" smtClean="0"/>
              <a:t>Use very short dated URLs</a:t>
            </a:r>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36</a:t>
            </a:fld>
            <a:endParaRPr lang="en-US" dirty="0"/>
          </a:p>
        </p:txBody>
      </p:sp>
    </p:spTree>
    <p:extLst>
      <p:ext uri="{BB962C8B-B14F-4D97-AF65-F5344CB8AC3E}">
        <p14:creationId xmlns:p14="http://schemas.microsoft.com/office/powerpoint/2010/main" val="8909982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Ad-Hoc Shared Access signatures</a:t>
            </a:r>
          </a:p>
          <a:p>
            <a:endParaRPr lang="en-US" b="0" dirty="0" smtClean="0"/>
          </a:p>
          <a:p>
            <a:r>
              <a:rPr lang="en-US" b="1" dirty="0" smtClean="0"/>
              <a:t>Speaker Notes</a:t>
            </a:r>
          </a:p>
          <a:p>
            <a:pPr marL="384431" lvl="1" indent="-171450">
              <a:buFont typeface="Arial" pitchFamily="34" charset="0"/>
              <a:buChar char="•"/>
            </a:pPr>
            <a:r>
              <a:rPr lang="en-NZ" baseline="0" dirty="0" smtClean="0"/>
              <a:t>Policy Based</a:t>
            </a:r>
          </a:p>
          <a:p>
            <a:pPr marL="384431" lvl="1" indent="-171450">
              <a:buFont typeface="Arial" pitchFamily="34" charset="0"/>
              <a:buChar char="•"/>
            </a:pPr>
            <a:r>
              <a:rPr lang="en-NZ" baseline="0" dirty="0" smtClean="0"/>
              <a:t>Points to a Container level policy</a:t>
            </a:r>
          </a:p>
          <a:p>
            <a:pPr marL="384431" lvl="1" indent="-171450">
              <a:buFont typeface="Arial" pitchFamily="34" charset="0"/>
              <a:buChar char="•"/>
            </a:pPr>
            <a:r>
              <a:rPr lang="en-NZ" baseline="0" dirty="0" smtClean="0"/>
              <a:t>User where want a longer dated permission with ability to revoke</a:t>
            </a:r>
          </a:p>
          <a:p>
            <a:pPr marL="384431" lvl="1" indent="-171450">
              <a:buFont typeface="Arial" pitchFamily="34" charset="0"/>
              <a:buChar char="•"/>
            </a:pPr>
            <a:r>
              <a:rPr lang="en-NZ" baseline="0" dirty="0" smtClean="0"/>
              <a:t>Include all permissions and expiry in the signed URL</a:t>
            </a:r>
          </a:p>
          <a:p>
            <a:pPr marL="499520" lvl="2" indent="-171450">
              <a:buFont typeface="Arial" pitchFamily="34" charset="0"/>
              <a:buChar char="•"/>
            </a:pPr>
            <a:r>
              <a:rPr lang="en-NZ" baseline="0" dirty="0" smtClean="0"/>
              <a:t>Can only revoke by deleting the blob or waiting for expiry</a:t>
            </a:r>
          </a:p>
          <a:p>
            <a:pPr marL="499520" lvl="2" indent="-171450">
              <a:buFont typeface="Arial" pitchFamily="34" charset="0"/>
              <a:buChar char="•"/>
            </a:pPr>
            <a:r>
              <a:rPr lang="en-NZ" baseline="0" dirty="0" smtClean="0"/>
              <a:t>Use very short dated URLs</a:t>
            </a:r>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37</a:t>
            </a:fld>
            <a:endParaRPr lang="en-US" dirty="0"/>
          </a:p>
        </p:txBody>
      </p:sp>
    </p:spTree>
    <p:extLst>
      <p:ext uri="{BB962C8B-B14F-4D97-AF65-F5344CB8AC3E}">
        <p14:creationId xmlns:p14="http://schemas.microsoft.com/office/powerpoint/2010/main" val="19144551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Demo</a:t>
            </a:r>
            <a:r>
              <a:rPr lang="sv-SE" baseline="0" noProof="0" dirty="0" smtClean="0"/>
              <a:t> on </a:t>
            </a:r>
            <a:r>
              <a:rPr lang="sv-SE" baseline="0" noProof="0" dirty="0" err="1" smtClean="0"/>
              <a:t>accessing</a:t>
            </a:r>
            <a:r>
              <a:rPr lang="sv-SE" baseline="0" noProof="0" dirty="0" smtClean="0"/>
              <a:t> data </a:t>
            </a:r>
            <a:r>
              <a:rPr lang="sv-SE" baseline="0" noProof="0" dirty="0" err="1" smtClean="0"/>
              <a:t>using</a:t>
            </a:r>
            <a:r>
              <a:rPr lang="sv-SE" baseline="0" noProof="0" dirty="0" smtClean="0"/>
              <a:t> a SAS </a:t>
            </a:r>
            <a:r>
              <a:rPr lang="sv-SE" baseline="0" noProof="0" dirty="0" err="1" smtClean="0"/>
              <a:t>key</a:t>
            </a:r>
            <a:r>
              <a:rPr lang="sv-SE" baseline="0" noProof="0" dirty="0" smtClean="0"/>
              <a:t>.</a:t>
            </a:r>
            <a:endParaRPr lang="en-US" noProof="0" dirty="0" smtClean="0"/>
          </a:p>
          <a:p>
            <a:endParaRPr lang="sv-SE" noProof="0" dirty="0" smtClean="0"/>
          </a:p>
          <a:p>
            <a:r>
              <a:rPr lang="sv-SE" noProof="0" dirty="0" err="1" smtClean="0"/>
              <a:t>Here</a:t>
            </a:r>
            <a:r>
              <a:rPr lang="sv-SE" noProof="0" dirty="0" smtClean="0"/>
              <a:t> is a list of</a:t>
            </a:r>
            <a:r>
              <a:rPr lang="sv-SE" baseline="0" noProof="0" dirty="0" smtClean="0"/>
              <a:t> </a:t>
            </a:r>
            <a:r>
              <a:rPr lang="sv-SE" baseline="0" noProof="0" dirty="0" err="1" smtClean="0"/>
              <a:t>available</a:t>
            </a:r>
            <a:r>
              <a:rPr lang="sv-SE" baseline="0" noProof="0" dirty="0" smtClean="0"/>
              <a:t> Azure Storage Explorers:</a:t>
            </a:r>
            <a:endParaRPr lang="en-US" noProof="0" dirty="0" smtClean="0"/>
          </a:p>
          <a:p>
            <a:r>
              <a:rPr lang="en-US" noProof="0" dirty="0" smtClean="0"/>
              <a:t>http://blogs.msdn.com/b/windowsazurestorage/archive/2014/03/11/windows-azure-storage-explorers-2014.aspx</a:t>
            </a:r>
            <a:endParaRPr lang="en-US" noProof="0" dirty="0"/>
          </a:p>
        </p:txBody>
      </p:sp>
      <p:sp>
        <p:nvSpPr>
          <p:cNvPr id="4" name="Slide Number Placeholder 3"/>
          <p:cNvSpPr>
            <a:spLocks noGrp="1"/>
          </p:cNvSpPr>
          <p:nvPr>
            <p:ph type="sldNum" sz="quarter" idx="10"/>
          </p:nvPr>
        </p:nvSpPr>
        <p:spPr/>
        <p:txBody>
          <a:bodyPr/>
          <a:lstStyle/>
          <a:p>
            <a:fld id="{2C52CFDC-D2D5-4B9F-BA75-89F771E01AEB}" type="slidenum">
              <a:rPr lang="en-US" smtClean="0"/>
              <a:t>38</a:t>
            </a:fld>
            <a:endParaRPr lang="en-US"/>
          </a:p>
        </p:txBody>
      </p:sp>
    </p:spTree>
    <p:extLst>
      <p:ext uri="{BB962C8B-B14F-4D97-AF65-F5344CB8AC3E}">
        <p14:creationId xmlns:p14="http://schemas.microsoft.com/office/powerpoint/2010/main" val="5558089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Azure </a:t>
            </a:r>
            <a:r>
              <a:rPr lang="sv-SE" dirty="0" err="1" smtClean="0"/>
              <a:t>Files</a:t>
            </a:r>
            <a:r>
              <a:rPr lang="sv-SE" dirty="0" smtClean="0"/>
              <a:t> is a </a:t>
            </a:r>
            <a:r>
              <a:rPr lang="sv-SE" dirty="0" err="1" smtClean="0"/>
              <a:t>relatively</a:t>
            </a:r>
            <a:r>
              <a:rPr lang="sv-SE" dirty="0" smtClean="0"/>
              <a:t> new</a:t>
            </a:r>
            <a:r>
              <a:rPr lang="sv-SE" baseline="0" dirty="0" smtClean="0"/>
              <a:t> Azur Storage Service </a:t>
            </a:r>
            <a:r>
              <a:rPr lang="sv-SE" baseline="0" dirty="0" err="1" smtClean="0"/>
              <a:t>which</a:t>
            </a:r>
            <a:r>
              <a:rPr lang="sv-SE" baseline="0" dirty="0" smtClean="0"/>
              <a:t> supports the SMB 2.1 </a:t>
            </a:r>
            <a:r>
              <a:rPr lang="sv-SE" baseline="0" dirty="0" err="1" smtClean="0"/>
              <a:t>protocol</a:t>
            </a:r>
            <a:r>
              <a:rPr lang="sv-SE" baseline="0" dirty="0" smtClean="0"/>
              <a:t> </a:t>
            </a:r>
            <a:r>
              <a:rPr lang="sv-SE" baseline="0" dirty="0" err="1" smtClean="0"/>
              <a:t>which</a:t>
            </a:r>
            <a:r>
              <a:rPr lang="sv-SE" baseline="0" dirty="0" smtClean="0"/>
              <a:t> for </a:t>
            </a:r>
            <a:r>
              <a:rPr lang="sv-SE" baseline="0" dirty="0" err="1" smtClean="0"/>
              <a:t>instance</a:t>
            </a:r>
            <a:r>
              <a:rPr lang="sv-SE" baseline="0" dirty="0" smtClean="0"/>
              <a:t> </a:t>
            </a:r>
            <a:r>
              <a:rPr lang="sv-SE" baseline="0" dirty="0" err="1" smtClean="0"/>
              <a:t>enables</a:t>
            </a:r>
            <a:r>
              <a:rPr lang="sv-SE" baseline="0" dirty="0" smtClean="0"/>
              <a:t> migration of </a:t>
            </a:r>
            <a:r>
              <a:rPr lang="sv-SE" baseline="0" dirty="0" err="1" smtClean="0"/>
              <a:t>legacy</a:t>
            </a:r>
            <a:r>
              <a:rPr lang="sv-SE" baseline="0" dirty="0" smtClean="0"/>
              <a:t> </a:t>
            </a:r>
            <a:r>
              <a:rPr lang="sv-SE" baseline="0" dirty="0" err="1" smtClean="0"/>
              <a:t>applications</a:t>
            </a:r>
            <a:r>
              <a:rPr lang="sv-SE" baseline="0" dirty="0" smtClean="0"/>
              <a:t> </a:t>
            </a:r>
            <a:r>
              <a:rPr lang="sv-SE" baseline="0" dirty="0" err="1" smtClean="0"/>
              <a:t>direct</a:t>
            </a:r>
            <a:r>
              <a:rPr lang="sv-SE" baseline="0" dirty="0" smtClean="0"/>
              <a:t> to Azure.</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39</a:t>
            </a:fld>
            <a:endParaRPr lang="en-US"/>
          </a:p>
        </p:txBody>
      </p:sp>
    </p:spTree>
    <p:extLst>
      <p:ext uri="{BB962C8B-B14F-4D97-AF65-F5344CB8AC3E}">
        <p14:creationId xmlns:p14="http://schemas.microsoft.com/office/powerpoint/2010/main" val="10269206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The </a:t>
            </a:r>
            <a:r>
              <a:rPr lang="sv-SE" dirty="0" err="1" smtClean="0"/>
              <a:t>intent</a:t>
            </a:r>
            <a:r>
              <a:rPr lang="sv-SE" dirty="0" smtClean="0"/>
              <a:t> of </a:t>
            </a:r>
            <a:r>
              <a:rPr lang="sv-SE" dirty="0" err="1" smtClean="0"/>
              <a:t>this</a:t>
            </a:r>
            <a:r>
              <a:rPr lang="sv-SE" dirty="0" smtClean="0"/>
              <a:t> </a:t>
            </a:r>
            <a:r>
              <a:rPr lang="sv-SE" dirty="0" err="1" smtClean="0"/>
              <a:t>slide</a:t>
            </a:r>
            <a:r>
              <a:rPr lang="sv-SE" dirty="0" smtClean="0"/>
              <a:t> is to </a:t>
            </a:r>
            <a:r>
              <a:rPr lang="sv-SE" dirty="0" err="1" smtClean="0"/>
              <a:t>provide</a:t>
            </a:r>
            <a:r>
              <a:rPr lang="sv-SE" dirty="0" smtClean="0"/>
              <a:t> an </a:t>
            </a:r>
            <a:r>
              <a:rPr lang="sv-SE" dirty="0" err="1" smtClean="0"/>
              <a:t>overwhelming</a:t>
            </a:r>
            <a:r>
              <a:rPr lang="sv-SE" baseline="0" dirty="0" smtClean="0"/>
              <a:t> </a:t>
            </a:r>
            <a:r>
              <a:rPr lang="sv-SE" baseline="0" dirty="0" err="1" smtClean="0"/>
              <a:t>amount</a:t>
            </a:r>
            <a:r>
              <a:rPr lang="sv-SE" baseline="0" dirty="0" smtClean="0"/>
              <a:t> of information! Do not go </a:t>
            </a:r>
            <a:r>
              <a:rPr lang="sv-SE" baseline="0" dirty="0" err="1" smtClean="0"/>
              <a:t>through</a:t>
            </a:r>
            <a:r>
              <a:rPr lang="sv-SE" baseline="0" dirty="0" smtClean="0"/>
              <a:t> </a:t>
            </a:r>
            <a:r>
              <a:rPr lang="sv-SE" baseline="0" dirty="0" err="1" smtClean="0"/>
              <a:t>this</a:t>
            </a:r>
            <a:r>
              <a:rPr lang="sv-SE" baseline="0" dirty="0" smtClean="0"/>
              <a:t> in </a:t>
            </a:r>
            <a:r>
              <a:rPr lang="sv-SE" baseline="0" dirty="0" err="1" smtClean="0"/>
              <a:t>detail</a:t>
            </a:r>
            <a:r>
              <a:rPr lang="sv-SE" baseline="0" dirty="0" smtClean="0"/>
              <a:t>! </a:t>
            </a:r>
            <a:r>
              <a:rPr lang="sv-SE" baseline="0" dirty="0" err="1" smtClean="0"/>
              <a:t>Rather</a:t>
            </a:r>
            <a:r>
              <a:rPr lang="sv-SE" baseline="0" dirty="0" smtClean="0"/>
              <a:t> just cover the text </a:t>
            </a:r>
            <a:r>
              <a:rPr lang="sv-SE" baseline="0" dirty="0" err="1" smtClean="0"/>
              <a:t>with</a:t>
            </a:r>
            <a:r>
              <a:rPr lang="sv-SE" baseline="0" dirty="0" smtClean="0"/>
              <a:t> a </a:t>
            </a:r>
            <a:r>
              <a:rPr lang="sv-SE" baseline="0" dirty="0" err="1" smtClean="0"/>
              <a:t>mouse</a:t>
            </a:r>
            <a:r>
              <a:rPr lang="sv-SE" baseline="0" dirty="0" smtClean="0"/>
              <a:t> </a:t>
            </a:r>
            <a:r>
              <a:rPr lang="sv-SE" baseline="0" dirty="0" err="1" smtClean="0"/>
              <a:t>click</a:t>
            </a:r>
            <a:r>
              <a:rPr lang="sv-SE" baseline="0" dirty="0" smtClean="0"/>
              <a:t> and </a:t>
            </a:r>
            <a:r>
              <a:rPr lang="sv-SE" baseline="0" dirty="0" err="1" smtClean="0"/>
              <a:t>inform</a:t>
            </a:r>
            <a:r>
              <a:rPr lang="sv-SE" baseline="0" dirty="0" smtClean="0"/>
              <a:t> </a:t>
            </a:r>
            <a:r>
              <a:rPr lang="sv-SE" baseline="0" dirty="0" err="1" smtClean="0"/>
              <a:t>that</a:t>
            </a:r>
            <a:r>
              <a:rPr lang="sv-SE" baseline="0" dirty="0" smtClean="0"/>
              <a:t> </a:t>
            </a:r>
            <a:r>
              <a:rPr lang="sv-SE" baseline="0" dirty="0" err="1" smtClean="0"/>
              <a:t>there</a:t>
            </a:r>
            <a:r>
              <a:rPr lang="sv-SE" baseline="0" dirty="0" smtClean="0"/>
              <a:t> </a:t>
            </a:r>
            <a:r>
              <a:rPr lang="sv-SE" baseline="0" dirty="0" err="1" smtClean="0"/>
              <a:t>was</a:t>
            </a:r>
            <a:r>
              <a:rPr lang="sv-SE" baseline="0" dirty="0" smtClean="0"/>
              <a:t> a </a:t>
            </a:r>
            <a:r>
              <a:rPr lang="sv-SE" baseline="0" dirty="0" err="1" smtClean="0"/>
              <a:t>lot</a:t>
            </a:r>
            <a:r>
              <a:rPr lang="sv-SE" baseline="0" dirty="0" smtClean="0"/>
              <a:t> of stuff </a:t>
            </a:r>
            <a:r>
              <a:rPr lang="sv-SE" baseline="0" dirty="0" err="1" smtClean="0"/>
              <a:t>you</a:t>
            </a:r>
            <a:r>
              <a:rPr lang="sv-SE" baseline="0" dirty="0" smtClean="0"/>
              <a:t> </a:t>
            </a:r>
            <a:r>
              <a:rPr lang="sv-SE" baseline="0" dirty="0" err="1" smtClean="0"/>
              <a:t>needed</a:t>
            </a:r>
            <a:r>
              <a:rPr lang="sv-SE" baseline="0" dirty="0" smtClean="0"/>
              <a:t> to do in the </a:t>
            </a:r>
            <a:r>
              <a:rPr lang="sv-SE" baseline="0" dirty="0" err="1" smtClean="0"/>
              <a:t>passed</a:t>
            </a:r>
            <a:r>
              <a:rPr lang="sv-SE" baseline="0" dirty="0" smtClean="0"/>
              <a:t> </a:t>
            </a:r>
            <a:r>
              <a:rPr lang="sv-SE" baseline="0" dirty="0" err="1" smtClean="0"/>
              <a:t>which</a:t>
            </a:r>
            <a:r>
              <a:rPr lang="sv-SE" baseline="0" dirty="0" smtClean="0"/>
              <a:t> is different </a:t>
            </a:r>
            <a:r>
              <a:rPr lang="sv-SE" baseline="0" dirty="0" err="1" smtClean="0"/>
              <a:t>now</a:t>
            </a:r>
            <a:r>
              <a:rPr lang="sv-SE" baseline="0" dirty="0" smtClean="0"/>
              <a:t>!</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42</a:t>
            </a:fld>
            <a:endParaRPr lang="en-US"/>
          </a:p>
        </p:txBody>
      </p:sp>
    </p:spTree>
    <p:extLst>
      <p:ext uri="{BB962C8B-B14F-4D97-AF65-F5344CB8AC3E}">
        <p14:creationId xmlns:p14="http://schemas.microsoft.com/office/powerpoint/2010/main" val="6847216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F58FA693-B166-436D-9B9C-02726D1BE385}" type="datetime1">
              <a:rPr lang="en-US" smtClean="0">
                <a:solidFill>
                  <a:prstClr val="black"/>
                </a:solidFill>
              </a:rPr>
              <a:pPr/>
              <a:t>1/13/2015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43</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549546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dirty="0" smtClean="0"/>
              <a:t> Share data across VMs and applications: Multiple writers, multiple readers using standard file system semantics.</a:t>
            </a:r>
          </a:p>
          <a:p>
            <a:pPr>
              <a:buFont typeface="Arial" panose="020B0604020202020204" pitchFamily="34" charset="0"/>
              <a:buChar char="•"/>
            </a:pPr>
            <a:r>
              <a:rPr lang="en-US" dirty="0" smtClean="0"/>
              <a:t> Share settings throughout services: VMs can read settings and files from a common, shared location.  These can be updated externally via REST.</a:t>
            </a:r>
          </a:p>
          <a:p>
            <a:pPr>
              <a:buFont typeface="Arial" panose="020B0604020202020204" pitchFamily="34" charset="0"/>
              <a:buChar char="•"/>
            </a:pPr>
            <a:r>
              <a:rPr lang="en-US" dirty="0" smtClean="0"/>
              <a:t> Dev/Test/Debug: Very useful to have a shared location for installing applications, setting up VMs, running tools, and keeping notes while developing, testing, and debugging cloud services.</a:t>
            </a:r>
          </a:p>
        </p:txBody>
      </p:sp>
      <p:sp>
        <p:nvSpPr>
          <p:cNvPr id="6" name="Date Placeholder 5"/>
          <p:cNvSpPr>
            <a:spLocks noGrp="1"/>
          </p:cNvSpPr>
          <p:nvPr>
            <p:ph type="dt" idx="12"/>
          </p:nvPr>
        </p:nvSpPr>
        <p:spPr/>
        <p:txBody>
          <a:bodyPr/>
          <a:lstStyle/>
          <a:p>
            <a:fld id="{F58FA693-B166-436D-9B9C-02726D1BE385}" type="datetime1">
              <a:rPr lang="en-US" smtClean="0">
                <a:solidFill>
                  <a:prstClr val="black"/>
                </a:solidFill>
              </a:rPr>
              <a:pPr/>
              <a:t>1/13/2015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44</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60369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Slide Objective</a:t>
            </a:r>
          </a:p>
          <a:p>
            <a:r>
              <a:rPr lang="en-US" b="0" dirty="0" smtClean="0"/>
              <a:t>Understand block</a:t>
            </a:r>
            <a:r>
              <a:rPr lang="en-US" b="0" baseline="0" dirty="0" smtClean="0"/>
              <a:t> </a:t>
            </a:r>
            <a:r>
              <a:rPr lang="en-US" b="0" dirty="0" smtClean="0"/>
              <a:t>blob</a:t>
            </a:r>
          </a:p>
          <a:p>
            <a:endParaRPr lang="en-US" b="0" dirty="0" smtClean="0"/>
          </a:p>
          <a:p>
            <a:r>
              <a:rPr lang="en-US" b="1" dirty="0" smtClean="0"/>
              <a:t>Speaker Notes</a:t>
            </a:r>
          </a:p>
          <a:p>
            <a:endParaRPr lang="en-US" dirty="0" smtClean="0"/>
          </a:p>
          <a:p>
            <a:pPr marL="171450" indent="-171450">
              <a:buFont typeface="Arial" pitchFamily="34" charset="0"/>
              <a:buChar char="•"/>
            </a:pPr>
            <a:r>
              <a:rPr lang="en-NZ" dirty="0" smtClean="0"/>
              <a:t>Block blobs are comprised of blocks, each of which is identified by a block ID. </a:t>
            </a:r>
          </a:p>
          <a:p>
            <a:pPr marL="171450" indent="-171450">
              <a:buFont typeface="Arial" pitchFamily="34" charset="0"/>
              <a:buChar char="•"/>
            </a:pPr>
            <a:r>
              <a:rPr lang="en-NZ" dirty="0" smtClean="0"/>
              <a:t>You create or modify a block blob by uploading a set of blocks and committing them by their block IDs. </a:t>
            </a:r>
          </a:p>
          <a:p>
            <a:pPr marL="384431" lvl="1" indent="-171450">
              <a:buFont typeface="Arial" pitchFamily="34" charset="0"/>
              <a:buChar char="•"/>
            </a:pPr>
            <a:r>
              <a:rPr lang="en-NZ" dirty="0" smtClean="0"/>
              <a:t>If you are uploading a block blob that is no more than 64 MB in size, you can also upload it in its entirety with a single </a:t>
            </a:r>
            <a:r>
              <a:rPr lang="en-NZ" dirty="0" smtClean="0">
                <a:hlinkClick r:id="rId3"/>
              </a:rPr>
              <a:t>Put Blob</a:t>
            </a:r>
            <a:r>
              <a:rPr lang="en-NZ" dirty="0" smtClean="0"/>
              <a:t> operation.</a:t>
            </a:r>
          </a:p>
          <a:p>
            <a:pPr marL="171450" indent="-171450">
              <a:buFont typeface="Arial" pitchFamily="34" charset="0"/>
              <a:buChar char="•"/>
            </a:pPr>
            <a:r>
              <a:rPr lang="en-NZ" dirty="0" smtClean="0"/>
              <a:t>When you upload a block to Microsoft Azure using the </a:t>
            </a:r>
            <a:r>
              <a:rPr lang="en-NZ" dirty="0" smtClean="0">
                <a:hlinkClick r:id="rId4"/>
              </a:rPr>
              <a:t>Put Block</a:t>
            </a:r>
            <a:r>
              <a:rPr lang="en-NZ" dirty="0" smtClean="0"/>
              <a:t> operation, it is associated with the specified block blob, but it does not become part of the blob until you call the </a:t>
            </a:r>
            <a:r>
              <a:rPr lang="en-NZ" dirty="0" smtClean="0">
                <a:hlinkClick r:id="rId5"/>
              </a:rPr>
              <a:t>Put Block List</a:t>
            </a:r>
            <a:r>
              <a:rPr lang="en-NZ" dirty="0" smtClean="0"/>
              <a:t> operation and include the block's ID. </a:t>
            </a:r>
          </a:p>
          <a:p>
            <a:pPr marL="384431" lvl="1" indent="-171450">
              <a:buFont typeface="Arial" pitchFamily="34" charset="0"/>
              <a:buChar char="•"/>
            </a:pPr>
            <a:r>
              <a:rPr lang="en-NZ" dirty="0" smtClean="0"/>
              <a:t>The block remains in an uncommitted state until it is specifically committed. Writing to a block blob is thus always a two-step process.</a:t>
            </a:r>
          </a:p>
          <a:p>
            <a:pPr marL="171450" indent="-171450">
              <a:buFont typeface="Arial" pitchFamily="34" charset="0"/>
              <a:buChar char="•"/>
            </a:pPr>
            <a:r>
              <a:rPr lang="en-NZ" dirty="0" smtClean="0"/>
              <a:t>Each block can be a maximum of 4 MB in size. The maximum size for a block blob in version 2009-09-19 is 200 GB, or up to 50,000 blocks.</a:t>
            </a:r>
          </a:p>
          <a:p>
            <a:pPr marL="0" indent="0">
              <a:buFont typeface="Arial" pitchFamily="34" charset="0"/>
              <a:buNone/>
            </a:pPr>
            <a:endParaRPr lang="en-US" baseline="0" dirty="0" smtClean="0"/>
          </a:p>
          <a:p>
            <a:r>
              <a:rPr lang="en-US" b="1" baseline="0" dirty="0" smtClean="0"/>
              <a:t>Notes</a:t>
            </a:r>
          </a:p>
          <a:p>
            <a:r>
              <a:rPr lang="en-US" dirty="0" smtClean="0"/>
              <a:t>http://msdn.microsoft.com/en-us/library/dd135734.aspx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143054391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Azure </a:t>
            </a:r>
            <a:r>
              <a:rPr lang="sv-SE" dirty="0" err="1" smtClean="0"/>
              <a:t>Queues</a:t>
            </a:r>
            <a:r>
              <a:rPr lang="sv-SE" baseline="0" dirty="0" smtClean="0"/>
              <a:t> is a </a:t>
            </a:r>
            <a:r>
              <a:rPr lang="sv-SE" baseline="0" dirty="0" err="1" smtClean="0"/>
              <a:t>very</a:t>
            </a:r>
            <a:r>
              <a:rPr lang="sv-SE" baseline="0" dirty="0" smtClean="0"/>
              <a:t> straight forward </a:t>
            </a:r>
            <a:r>
              <a:rPr lang="sv-SE" baseline="0" dirty="0" err="1" smtClean="0"/>
              <a:t>yet</a:t>
            </a:r>
            <a:r>
              <a:rPr lang="sv-SE" baseline="0" dirty="0" smtClean="0"/>
              <a:t> feature </a:t>
            </a:r>
            <a:r>
              <a:rPr lang="sv-SE" baseline="0" dirty="0" err="1" smtClean="0"/>
              <a:t>rich</a:t>
            </a:r>
            <a:r>
              <a:rPr lang="sv-SE" baseline="0" dirty="0" smtClean="0"/>
              <a:t> </a:t>
            </a:r>
            <a:r>
              <a:rPr lang="sv-SE" baseline="0" dirty="0" err="1" smtClean="0"/>
              <a:t>mechanism</a:t>
            </a:r>
            <a:r>
              <a:rPr lang="sv-SE" baseline="0" dirty="0" smtClean="0"/>
              <a:t> in Azure Storage for </a:t>
            </a:r>
            <a:r>
              <a:rPr lang="sv-SE" baseline="0" dirty="0" err="1" smtClean="0"/>
              <a:t>queueing</a:t>
            </a:r>
            <a:r>
              <a:rPr lang="sv-SE" baseline="0" dirty="0" smtClean="0"/>
              <a:t> of </a:t>
            </a:r>
            <a:r>
              <a:rPr lang="sv-SE" baseline="0" dirty="0" err="1" smtClean="0"/>
              <a:t>workloads</a:t>
            </a:r>
            <a:r>
              <a:rPr lang="sv-SE" baseline="0" dirty="0" smtClean="0"/>
              <a:t> for </a:t>
            </a:r>
            <a:r>
              <a:rPr lang="sv-SE" baseline="0" dirty="0" err="1" smtClean="0"/>
              <a:t>asynchronous</a:t>
            </a:r>
            <a:r>
              <a:rPr lang="sv-SE" baseline="0" dirty="0" smtClean="0"/>
              <a:t> </a:t>
            </a:r>
            <a:r>
              <a:rPr lang="sv-SE" baseline="0" dirty="0" err="1" smtClean="0"/>
              <a:t>batch</a:t>
            </a:r>
            <a:r>
              <a:rPr lang="sv-SE" baseline="0" dirty="0" smtClean="0"/>
              <a:t>/</a:t>
            </a:r>
            <a:r>
              <a:rPr lang="sv-SE" baseline="0" dirty="0" err="1" smtClean="0"/>
              <a:t>backend</a:t>
            </a:r>
            <a:r>
              <a:rPr lang="sv-SE" baseline="0" dirty="0" smtClean="0"/>
              <a:t> </a:t>
            </a:r>
            <a:r>
              <a:rPr lang="sv-SE" baseline="0" dirty="0" err="1" smtClean="0"/>
              <a:t>processing</a:t>
            </a:r>
            <a:r>
              <a:rPr lang="sv-SE" baseline="0" dirty="0" smtClean="0"/>
              <a:t>.</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45</a:t>
            </a:fld>
            <a:endParaRPr lang="en-US"/>
          </a:p>
        </p:txBody>
      </p:sp>
    </p:spTree>
    <p:extLst>
      <p:ext uri="{BB962C8B-B14F-4D97-AF65-F5344CB8AC3E}">
        <p14:creationId xmlns:p14="http://schemas.microsoft.com/office/powerpoint/2010/main" val="37865978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First of all, the queue length directly reflects how well the backend processing nodes are catching up with the overall workload.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Second, the use of queues decouples different parts of the application, making it easier to scale different parts of the application independently.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Third, the use of queues allows the flexibility of efficient resource usage within an application, allowing the application to scale more efficiently.  That is, separate queues can be used for work items of different priorities and/or different weights, and separate pools of backend servers can process these different queues.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Queues provide buffering to absorb traffic bursts and reduce the impact of individual component failures. </a:t>
            </a:r>
            <a:endParaRPr lang="en-US" dirty="0" smtClean="0"/>
          </a:p>
          <a:p>
            <a:endParaRPr lang="en-US" dirty="0"/>
          </a:p>
        </p:txBody>
      </p:sp>
      <p:sp>
        <p:nvSpPr>
          <p:cNvPr id="4" name="Slide Number Placeholder 3"/>
          <p:cNvSpPr>
            <a:spLocks noGrp="1"/>
          </p:cNvSpPr>
          <p:nvPr>
            <p:ph type="sldNum" sz="quarter" idx="10"/>
          </p:nvPr>
        </p:nvSpPr>
        <p:spPr/>
        <p:txBody>
          <a:bodyPr/>
          <a:lstStyle/>
          <a:p>
            <a:fld id="{FA26E5E5-F476-4DA6-B9AA-CF3C112633E7}" type="slidenum">
              <a:rPr lang="en-US" smtClean="0"/>
              <a:t>47</a:t>
            </a:fld>
            <a:endParaRPr lang="en-US"/>
          </a:p>
        </p:txBody>
      </p:sp>
    </p:spTree>
    <p:extLst>
      <p:ext uri="{BB962C8B-B14F-4D97-AF65-F5344CB8AC3E}">
        <p14:creationId xmlns:p14="http://schemas.microsoft.com/office/powerpoint/2010/main" val="11596321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52CFDC-D2D5-4B9F-BA75-89F771E01AEB}" type="slidenum">
              <a:rPr lang="en-US" smtClean="0"/>
              <a:t>48</a:t>
            </a:fld>
            <a:endParaRPr lang="en-US"/>
          </a:p>
        </p:txBody>
      </p:sp>
    </p:spTree>
    <p:extLst>
      <p:ext uri="{BB962C8B-B14F-4D97-AF65-F5344CB8AC3E}">
        <p14:creationId xmlns:p14="http://schemas.microsoft.com/office/powerpoint/2010/main" val="316063753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52CFDC-D2D5-4B9F-BA75-89F771E01AEB}" type="slidenum">
              <a:rPr lang="en-US" smtClean="0"/>
              <a:t>49</a:t>
            </a:fld>
            <a:endParaRPr lang="en-US"/>
          </a:p>
        </p:txBody>
      </p:sp>
    </p:spTree>
    <p:extLst>
      <p:ext uri="{BB962C8B-B14F-4D97-AF65-F5344CB8AC3E}">
        <p14:creationId xmlns:p14="http://schemas.microsoft.com/office/powerpoint/2010/main" val="87651381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52CFDC-D2D5-4B9F-BA75-89F771E01AEB}" type="slidenum">
              <a:rPr lang="en-US" smtClean="0"/>
              <a:t>50</a:t>
            </a:fld>
            <a:endParaRPr lang="en-US"/>
          </a:p>
        </p:txBody>
      </p:sp>
    </p:spTree>
    <p:extLst>
      <p:ext uri="{BB962C8B-B14F-4D97-AF65-F5344CB8AC3E}">
        <p14:creationId xmlns:p14="http://schemas.microsoft.com/office/powerpoint/2010/main" val="293848545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err="1" smtClean="0"/>
              <a:t>Use</a:t>
            </a:r>
            <a:r>
              <a:rPr lang="sv-SE" noProof="0" dirty="0" smtClean="0"/>
              <a:t> a </a:t>
            </a:r>
            <a:r>
              <a:rPr lang="sv-SE" noProof="0" dirty="0" err="1" smtClean="0"/>
              <a:t>queue</a:t>
            </a:r>
            <a:r>
              <a:rPr lang="sv-SE" noProof="0" dirty="0" smtClean="0"/>
              <a:t> to make a web form submission faster.</a:t>
            </a:r>
            <a:endParaRPr lang="en-US" noProof="0" dirty="0" smtClean="0"/>
          </a:p>
          <a:p>
            <a:endParaRPr lang="sv-SE" noProof="0" dirty="0" smtClean="0"/>
          </a:p>
          <a:p>
            <a:r>
              <a:rPr lang="sv-SE" noProof="0" dirty="0" err="1" smtClean="0"/>
              <a:t>Here</a:t>
            </a:r>
            <a:r>
              <a:rPr lang="sv-SE" noProof="0" dirty="0" smtClean="0"/>
              <a:t> is a list of</a:t>
            </a:r>
            <a:r>
              <a:rPr lang="sv-SE" baseline="0" noProof="0" dirty="0" smtClean="0"/>
              <a:t> </a:t>
            </a:r>
            <a:r>
              <a:rPr lang="sv-SE" baseline="0" noProof="0" dirty="0" err="1" smtClean="0"/>
              <a:t>available</a:t>
            </a:r>
            <a:r>
              <a:rPr lang="sv-SE" baseline="0" noProof="0" dirty="0" smtClean="0"/>
              <a:t> Azure Storage Explorers:</a:t>
            </a:r>
            <a:endParaRPr lang="en-US" noProof="0" dirty="0" smtClean="0"/>
          </a:p>
          <a:p>
            <a:r>
              <a:rPr lang="en-US" noProof="0" dirty="0" smtClean="0"/>
              <a:t>http://blogs.msdn.com/b/windowsazurestorage/archive/2014/03/11/windows-azure-storage-explorers-2014.aspx</a:t>
            </a:r>
            <a:endParaRPr lang="en-US" noProof="0" dirty="0"/>
          </a:p>
        </p:txBody>
      </p:sp>
      <p:sp>
        <p:nvSpPr>
          <p:cNvPr id="4" name="Slide Number Placeholder 3"/>
          <p:cNvSpPr>
            <a:spLocks noGrp="1"/>
          </p:cNvSpPr>
          <p:nvPr>
            <p:ph type="sldNum" sz="quarter" idx="10"/>
          </p:nvPr>
        </p:nvSpPr>
        <p:spPr/>
        <p:txBody>
          <a:bodyPr/>
          <a:lstStyle/>
          <a:p>
            <a:fld id="{2C52CFDC-D2D5-4B9F-BA75-89F771E01AEB}" type="slidenum">
              <a:rPr lang="en-US" smtClean="0"/>
              <a:t>51</a:t>
            </a:fld>
            <a:endParaRPr lang="en-US"/>
          </a:p>
        </p:txBody>
      </p:sp>
    </p:spTree>
    <p:extLst>
      <p:ext uri="{BB962C8B-B14F-4D97-AF65-F5344CB8AC3E}">
        <p14:creationId xmlns:p14="http://schemas.microsoft.com/office/powerpoint/2010/main" val="12406839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52CFDC-D2D5-4B9F-BA75-89F771E01AEB}" type="slidenum">
              <a:rPr lang="en-US" smtClean="0"/>
              <a:t>52</a:t>
            </a:fld>
            <a:endParaRPr lang="en-US"/>
          </a:p>
        </p:txBody>
      </p:sp>
    </p:spTree>
    <p:extLst>
      <p:ext uri="{BB962C8B-B14F-4D97-AF65-F5344CB8AC3E}">
        <p14:creationId xmlns:p14="http://schemas.microsoft.com/office/powerpoint/2010/main" val="57901227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Slide Number Placeholder 3"/>
          <p:cNvSpPr>
            <a:spLocks noGrp="1"/>
          </p:cNvSpPr>
          <p:nvPr>
            <p:ph type="sldNum" sz="quarter" idx="10"/>
          </p:nvPr>
        </p:nvSpPr>
        <p:spPr/>
        <p:txBody>
          <a:bodyPr/>
          <a:lstStyle/>
          <a:p>
            <a:fld id="{2C52CFDC-D2D5-4B9F-BA75-89F771E01AEB}" type="slidenum">
              <a:rPr lang="en-US" smtClean="0"/>
              <a:t>53</a:t>
            </a:fld>
            <a:endParaRPr lang="en-US"/>
          </a:p>
        </p:txBody>
      </p:sp>
    </p:spTree>
    <p:extLst>
      <p:ext uri="{BB962C8B-B14F-4D97-AF65-F5344CB8AC3E}">
        <p14:creationId xmlns:p14="http://schemas.microsoft.com/office/powerpoint/2010/main" val="223001288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Slide Number Placeholder 3"/>
          <p:cNvSpPr>
            <a:spLocks noGrp="1"/>
          </p:cNvSpPr>
          <p:nvPr>
            <p:ph type="sldNum" sz="quarter" idx="10"/>
          </p:nvPr>
        </p:nvSpPr>
        <p:spPr/>
        <p:txBody>
          <a:bodyPr/>
          <a:lstStyle/>
          <a:p>
            <a:fld id="{2C52CFDC-D2D5-4B9F-BA75-89F771E01AEB}" type="slidenum">
              <a:rPr lang="en-US" smtClean="0"/>
              <a:t>54</a:t>
            </a:fld>
            <a:endParaRPr lang="en-US"/>
          </a:p>
        </p:txBody>
      </p:sp>
    </p:spTree>
    <p:extLst>
      <p:ext uri="{BB962C8B-B14F-4D97-AF65-F5344CB8AC3E}">
        <p14:creationId xmlns:p14="http://schemas.microsoft.com/office/powerpoint/2010/main" val="385048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err="1" smtClean="0"/>
              <a:t>Use</a:t>
            </a:r>
            <a:r>
              <a:rPr lang="sv-SE" noProof="0" dirty="0" smtClean="0"/>
              <a:t> a</a:t>
            </a:r>
            <a:r>
              <a:rPr lang="sv-SE" baseline="0" noProof="0" dirty="0" smtClean="0"/>
              <a:t> </a:t>
            </a:r>
            <a:r>
              <a:rPr lang="sv-SE" baseline="0" noProof="0" dirty="0" err="1" smtClean="0"/>
              <a:t>queue</a:t>
            </a:r>
            <a:r>
              <a:rPr lang="sv-SE" baseline="0" noProof="0" dirty="0" smtClean="0"/>
              <a:t> from a </a:t>
            </a:r>
            <a:r>
              <a:rPr lang="sv-SE" baseline="0" noProof="0" dirty="0" err="1" smtClean="0"/>
              <a:t>few</a:t>
            </a:r>
            <a:r>
              <a:rPr lang="sv-SE" baseline="0" noProof="0" dirty="0" smtClean="0"/>
              <a:t> </a:t>
            </a:r>
            <a:r>
              <a:rPr lang="sv-SE" baseline="0" noProof="0" dirty="0" err="1" smtClean="0"/>
              <a:t>unit</a:t>
            </a:r>
            <a:r>
              <a:rPr lang="sv-SE" baseline="0" noProof="0" dirty="0" smtClean="0"/>
              <a:t> tests</a:t>
            </a:r>
            <a:r>
              <a:rPr lang="sv-SE" noProof="0" dirty="0" smtClean="0"/>
              <a:t>.</a:t>
            </a:r>
            <a:endParaRPr lang="en-US" noProof="0" dirty="0" smtClean="0"/>
          </a:p>
          <a:p>
            <a:endParaRPr lang="sv-SE" noProof="0" dirty="0" smtClean="0"/>
          </a:p>
          <a:p>
            <a:r>
              <a:rPr lang="sv-SE" noProof="0" dirty="0" err="1" smtClean="0"/>
              <a:t>Here</a:t>
            </a:r>
            <a:r>
              <a:rPr lang="sv-SE" noProof="0" dirty="0" smtClean="0"/>
              <a:t> is a list of</a:t>
            </a:r>
            <a:r>
              <a:rPr lang="sv-SE" baseline="0" noProof="0" dirty="0" smtClean="0"/>
              <a:t> </a:t>
            </a:r>
            <a:r>
              <a:rPr lang="sv-SE" baseline="0" noProof="0" dirty="0" err="1" smtClean="0"/>
              <a:t>available</a:t>
            </a:r>
            <a:r>
              <a:rPr lang="sv-SE" baseline="0" noProof="0" dirty="0" smtClean="0"/>
              <a:t> Azure Storage Explorers:</a:t>
            </a:r>
            <a:endParaRPr lang="en-US" noProof="0" dirty="0" smtClean="0"/>
          </a:p>
          <a:p>
            <a:r>
              <a:rPr lang="en-US" noProof="0" dirty="0" smtClean="0"/>
              <a:t>http://blogs.msdn.com/b/windowsazurestorage/archive/2014/03/11/windows-azure-storage-explorers-2014.aspx</a:t>
            </a:r>
            <a:endParaRPr lang="en-US" noProof="0" dirty="0"/>
          </a:p>
        </p:txBody>
      </p:sp>
      <p:sp>
        <p:nvSpPr>
          <p:cNvPr id="4" name="Slide Number Placeholder 3"/>
          <p:cNvSpPr>
            <a:spLocks noGrp="1"/>
          </p:cNvSpPr>
          <p:nvPr>
            <p:ph type="sldNum" sz="quarter" idx="10"/>
          </p:nvPr>
        </p:nvSpPr>
        <p:spPr/>
        <p:txBody>
          <a:bodyPr/>
          <a:lstStyle/>
          <a:p>
            <a:fld id="{2C52CFDC-D2D5-4B9F-BA75-89F771E01AEB}" type="slidenum">
              <a:rPr lang="en-US" smtClean="0"/>
              <a:t>55</a:t>
            </a:fld>
            <a:endParaRPr lang="en-US"/>
          </a:p>
        </p:txBody>
      </p:sp>
    </p:spTree>
    <p:extLst>
      <p:ext uri="{BB962C8B-B14F-4D97-AF65-F5344CB8AC3E}">
        <p14:creationId xmlns:p14="http://schemas.microsoft.com/office/powerpoint/2010/main" val="2981147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Slide Objective</a:t>
            </a:r>
          </a:p>
          <a:p>
            <a:r>
              <a:rPr lang="en-US" b="0" dirty="0" smtClean="0"/>
              <a:t>Understand page blob</a:t>
            </a:r>
          </a:p>
          <a:p>
            <a:endParaRPr lang="en-US" b="0" dirty="0" smtClean="0"/>
          </a:p>
          <a:p>
            <a:r>
              <a:rPr lang="en-US" b="1" dirty="0" smtClean="0"/>
              <a:t>Speaker Notes</a:t>
            </a:r>
          </a:p>
          <a:p>
            <a:pPr marL="0" indent="0">
              <a:buFont typeface="Arial" pitchFamily="34" charset="0"/>
              <a:buNone/>
            </a:pPr>
            <a:endParaRPr lang="en-NZ" baseline="0" dirty="0" smtClean="0"/>
          </a:p>
          <a:p>
            <a:pPr marL="171450" indent="-171450">
              <a:buFont typeface="Arial" pitchFamily="34" charset="0"/>
              <a:buChar char="•"/>
            </a:pPr>
            <a:r>
              <a:rPr lang="en-NZ" dirty="0" smtClean="0"/>
              <a:t>Page blobs are a collection of pages. </a:t>
            </a:r>
          </a:p>
          <a:p>
            <a:pPr marL="384431" lvl="1" indent="-171450">
              <a:buFont typeface="Arial" pitchFamily="34" charset="0"/>
              <a:buChar char="•"/>
            </a:pPr>
            <a:r>
              <a:rPr lang="en-NZ" dirty="0" smtClean="0"/>
              <a:t>A page is a range of data that is identified by its offset from the start of the blob. </a:t>
            </a:r>
          </a:p>
          <a:p>
            <a:pPr marL="171450" indent="-171450">
              <a:buFont typeface="Arial" pitchFamily="34" charset="0"/>
              <a:buChar char="•"/>
            </a:pPr>
            <a:r>
              <a:rPr lang="en-NZ" dirty="0" smtClean="0"/>
              <a:t>To create a page blob, you initialize the page blob by calling </a:t>
            </a:r>
            <a:r>
              <a:rPr lang="en-NZ" dirty="0" smtClean="0">
                <a:hlinkClick r:id="rId3"/>
              </a:rPr>
              <a:t>Put Blob</a:t>
            </a:r>
            <a:r>
              <a:rPr lang="en-NZ" dirty="0" smtClean="0"/>
              <a:t> and specifying its maximum size. </a:t>
            </a:r>
          </a:p>
          <a:p>
            <a:pPr marL="171450" indent="-171450">
              <a:buFont typeface="Arial" pitchFamily="34" charset="0"/>
              <a:buChar char="•"/>
            </a:pPr>
            <a:r>
              <a:rPr lang="en-NZ" dirty="0" smtClean="0"/>
              <a:t>To add content to or update a page blob, you call the </a:t>
            </a:r>
            <a:r>
              <a:rPr lang="en-NZ" dirty="0" smtClean="0">
                <a:hlinkClick r:id="rId4"/>
              </a:rPr>
              <a:t>Put Page</a:t>
            </a:r>
            <a:r>
              <a:rPr lang="en-NZ" dirty="0" smtClean="0"/>
              <a:t> operation to modify a page or range of pages by specifying an offset and range. All pages must align 512-byte page boundaries.</a:t>
            </a:r>
          </a:p>
          <a:p>
            <a:pPr marL="384431" lvl="1" indent="-171450">
              <a:buFont typeface="Arial" pitchFamily="34" charset="0"/>
              <a:buChar char="•"/>
            </a:pPr>
            <a:r>
              <a:rPr lang="en-NZ" dirty="0" smtClean="0"/>
              <a:t>Unlike writes to block blobs, writes to page blobs happen in-place and are immediately committed to the blob.</a:t>
            </a:r>
          </a:p>
          <a:p>
            <a:pPr marL="171450" indent="-171450">
              <a:buFont typeface="Arial" pitchFamily="34" charset="0"/>
              <a:buChar char="•"/>
            </a:pPr>
            <a:r>
              <a:rPr lang="en-NZ" dirty="0" smtClean="0"/>
              <a:t>The maximum size for a page blob is 1 TB. </a:t>
            </a:r>
          </a:p>
          <a:p>
            <a:pPr marL="384431" lvl="1" indent="-171450">
              <a:buFont typeface="Arial" pitchFamily="34" charset="0"/>
              <a:buChar char="•"/>
            </a:pPr>
            <a:r>
              <a:rPr lang="en-NZ" dirty="0" smtClean="0"/>
              <a:t>A page written to a page blob may be up to 1 TB in size</a:t>
            </a:r>
            <a:r>
              <a:rPr lang="en-NZ" baseline="0" dirty="0" smtClean="0"/>
              <a:t> but will typically be much smaller</a:t>
            </a:r>
            <a:endParaRPr lang="en-NZ" dirty="0" smtClean="0"/>
          </a:p>
          <a:p>
            <a:pPr marL="171450" indent="-171450">
              <a:buFont typeface="Arial" pitchFamily="34" charset="0"/>
              <a:buChar char="•"/>
            </a:pPr>
            <a:endParaRPr lang="en-US" baseline="0" dirty="0" smtClean="0"/>
          </a:p>
          <a:p>
            <a:r>
              <a:rPr lang="en-US" b="1" baseline="0" dirty="0" smtClean="0"/>
              <a:t>Notes</a:t>
            </a:r>
          </a:p>
          <a:p>
            <a:r>
              <a:rPr lang="en-US" dirty="0" smtClean="0"/>
              <a:t>http://msdn.microsoft.com/en-us/library/dd135734.aspx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323847026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Storage</a:t>
            </a:r>
            <a:r>
              <a:rPr lang="sv-SE" baseline="0" dirty="0" smtClean="0"/>
              <a:t> </a:t>
            </a:r>
            <a:r>
              <a:rPr lang="sv-SE" baseline="0" dirty="0" err="1" smtClean="0"/>
              <a:t>Tables</a:t>
            </a:r>
            <a:r>
              <a:rPr lang="sv-SE" baseline="0" dirty="0" smtClean="0"/>
              <a:t> is a Big Table NOSQL style </a:t>
            </a:r>
            <a:r>
              <a:rPr lang="sv-SE" baseline="0" dirty="0" err="1" smtClean="0"/>
              <a:t>Entity</a:t>
            </a:r>
            <a:r>
              <a:rPr lang="sv-SE" baseline="0" dirty="0" smtClean="0"/>
              <a:t> Store in Azure. The </a:t>
            </a:r>
            <a:r>
              <a:rPr lang="sv-SE" baseline="0" dirty="0" err="1" smtClean="0"/>
              <a:t>mindset</a:t>
            </a:r>
            <a:r>
              <a:rPr lang="sv-SE" baseline="0" dirty="0" smtClean="0"/>
              <a:t> </a:t>
            </a:r>
            <a:r>
              <a:rPr lang="sv-SE" baseline="0" dirty="0" err="1" smtClean="0"/>
              <a:t>here</a:t>
            </a:r>
            <a:r>
              <a:rPr lang="sv-SE" baseline="0" dirty="0" smtClean="0"/>
              <a:t> is to </a:t>
            </a:r>
            <a:r>
              <a:rPr lang="sv-SE" baseline="0" dirty="0" err="1" smtClean="0"/>
              <a:t>think</a:t>
            </a:r>
            <a:r>
              <a:rPr lang="sv-SE" baseline="0" dirty="0" smtClean="0"/>
              <a:t> </a:t>
            </a:r>
            <a:r>
              <a:rPr lang="sv-SE" baseline="0" dirty="0" err="1" smtClean="0"/>
              <a:t>Entities</a:t>
            </a:r>
            <a:r>
              <a:rPr lang="sv-SE" baseline="0" dirty="0" smtClean="0"/>
              <a:t> and not a </a:t>
            </a:r>
            <a:r>
              <a:rPr lang="sv-SE" baseline="0" dirty="0" err="1" smtClean="0"/>
              <a:t>relational</a:t>
            </a:r>
            <a:r>
              <a:rPr lang="sv-SE" baseline="0" dirty="0" smtClean="0"/>
              <a:t> data </a:t>
            </a:r>
            <a:r>
              <a:rPr lang="sv-SE" baseline="0" dirty="0" err="1" smtClean="0"/>
              <a:t>storage</a:t>
            </a:r>
            <a:r>
              <a:rPr lang="sv-SE" baseline="0" dirty="0" smtClean="0"/>
              <a:t> </a:t>
            </a:r>
            <a:r>
              <a:rPr lang="sv-SE" baseline="0" dirty="0" err="1" smtClean="0"/>
              <a:t>model</a:t>
            </a:r>
            <a:r>
              <a:rPr lang="sv-SE" baseline="0" dirty="0" smtClean="0"/>
              <a:t>.</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56</a:t>
            </a:fld>
            <a:endParaRPr lang="en-US"/>
          </a:p>
        </p:txBody>
      </p:sp>
    </p:spTree>
    <p:extLst>
      <p:ext uri="{BB962C8B-B14F-4D97-AF65-F5344CB8AC3E}">
        <p14:creationId xmlns:p14="http://schemas.microsoft.com/office/powerpoint/2010/main" val="226431091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a:t>
            </a:r>
          </a:p>
          <a:p>
            <a:endParaRPr lang="en-US" dirty="0" smtClean="0"/>
          </a:p>
          <a:p>
            <a:r>
              <a:rPr lang="en-US" b="1" dirty="0" smtClean="0"/>
              <a:t>Speaker Notes</a:t>
            </a:r>
          </a:p>
          <a:p>
            <a:pPr marL="171450" indent="-171450">
              <a:buFont typeface="Arial" pitchFamily="34" charset="0"/>
              <a:buChar char="•"/>
            </a:pPr>
            <a:r>
              <a:rPr lang="en-NZ" dirty="0" smtClean="0"/>
              <a:t>The Table service provides structured storage in the form of tables. </a:t>
            </a:r>
          </a:p>
          <a:p>
            <a:pPr marL="171450" indent="-171450">
              <a:buFont typeface="Arial" pitchFamily="34" charset="0"/>
              <a:buChar char="•"/>
            </a:pPr>
            <a:r>
              <a:rPr lang="en-NZ" dirty="0" smtClean="0"/>
              <a:t>The Table service supports a REST API that is compliant with the ADO.NET Data Services REST API. </a:t>
            </a:r>
          </a:p>
          <a:p>
            <a:pPr marL="171450" indent="-171450">
              <a:buFont typeface="Arial" pitchFamily="34" charset="0"/>
              <a:buChar char="•"/>
            </a:pPr>
            <a:r>
              <a:rPr lang="en-NZ" dirty="0" smtClean="0"/>
              <a:t>Developers may also use the .NET Client Library for ADO.NET Data Services to access the Table service.</a:t>
            </a:r>
            <a:endParaRPr lang="en-US" b="1"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a:p>
        </p:txBody>
      </p:sp>
      <p:sp>
        <p:nvSpPr>
          <p:cNvPr id="6" name="Slide Number Placeholder 5"/>
          <p:cNvSpPr>
            <a:spLocks noGrp="1"/>
          </p:cNvSpPr>
          <p:nvPr>
            <p:ph type="sldNum" sz="quarter" idx="11"/>
          </p:nvPr>
        </p:nvSpPr>
        <p:spPr/>
        <p:txBody>
          <a:bodyPr/>
          <a:lstStyle/>
          <a:p>
            <a:fld id="{8B263312-38AA-4E1E-B2B5-0F8F122B24FE}" type="slidenum">
              <a:rPr lang="en-US" smtClean="0"/>
              <a:pPr/>
              <a:t>58</a:t>
            </a:fld>
            <a:endParaRPr lang="en-US" dirty="0"/>
          </a:p>
        </p:txBody>
      </p:sp>
    </p:spTree>
    <p:extLst>
      <p:ext uri="{BB962C8B-B14F-4D97-AF65-F5344CB8AC3E}">
        <p14:creationId xmlns:p14="http://schemas.microsoft.com/office/powerpoint/2010/main" val="27698912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a:t>
            </a:r>
          </a:p>
          <a:p>
            <a:endParaRPr lang="en-US" dirty="0" smtClean="0"/>
          </a:p>
          <a:p>
            <a:r>
              <a:rPr lang="en-US" b="1" dirty="0" smtClean="0"/>
              <a:t>Speaker Notes</a:t>
            </a:r>
          </a:p>
          <a:p>
            <a:pPr marL="171450" indent="-171450">
              <a:buFont typeface="Arial" pitchFamily="34" charset="0"/>
              <a:buChar char="•"/>
            </a:pPr>
            <a:r>
              <a:rPr lang="en-NZ" dirty="0" smtClean="0"/>
              <a:t>Within a storage account, a developer may create named tables. </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An entity is a collection of named properties and their values, similar to a row. </a:t>
            </a:r>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Each table has as its first property a partition key that specifies the partition an entity belongs to. </a:t>
            </a:r>
          </a:p>
          <a:p>
            <a:pPr marL="171450" indent="-171450">
              <a:buFont typeface="Arial" pitchFamily="34" charset="0"/>
              <a:buChar char="•"/>
            </a:pPr>
            <a:r>
              <a:rPr lang="en-NZ" dirty="0" smtClean="0"/>
              <a:t>The second property is a row key that identifies an entity within a given partition. </a:t>
            </a:r>
          </a:p>
          <a:p>
            <a:pPr marL="171450" indent="-171450">
              <a:buFont typeface="Arial" pitchFamily="34" charset="0"/>
              <a:buChar char="•"/>
            </a:pPr>
            <a:r>
              <a:rPr lang="en-NZ" dirty="0" smtClean="0"/>
              <a:t>The combination of the partition key and the row key forms a primary key that identifies each entity uniquely within the table.</a:t>
            </a:r>
            <a:endParaRPr lang="en-US" b="1" dirty="0" smtClean="0"/>
          </a:p>
          <a:p>
            <a:pPr marL="171450" indent="-171450">
              <a:buFont typeface="Arial" pitchFamily="34" charset="0"/>
              <a:buChar char="•"/>
            </a:pPr>
            <a:r>
              <a:rPr lang="en-NZ" dirty="0" smtClean="0"/>
              <a:t>The Table service does not enforce any schema. </a:t>
            </a:r>
          </a:p>
          <a:p>
            <a:pPr marL="171450" indent="-171450">
              <a:buFont typeface="Arial" pitchFamily="34" charset="0"/>
              <a:buChar char="•"/>
            </a:pPr>
            <a:r>
              <a:rPr lang="en-NZ" dirty="0" smtClean="0"/>
              <a:t>A developer may choose to implement and enforce a schema on the client side</a:t>
            </a: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endParaRPr lang="en-NZ"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59</a:t>
            </a:fld>
            <a:endParaRPr lang="en-US" dirty="0"/>
          </a:p>
        </p:txBody>
      </p:sp>
    </p:spTree>
    <p:extLst>
      <p:ext uri="{BB962C8B-B14F-4D97-AF65-F5344CB8AC3E}">
        <p14:creationId xmlns:p14="http://schemas.microsoft.com/office/powerpoint/2010/main" val="82600847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 and Entities</a:t>
            </a:r>
          </a:p>
          <a:p>
            <a:endParaRPr lang="en-US" dirty="0" smtClean="0"/>
          </a:p>
          <a:p>
            <a:r>
              <a:rPr lang="en-US" b="1" dirty="0" smtClean="0"/>
              <a:t>Speaker Notes</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An entity is a collection of named properties and their values, similar to a row-</a:t>
            </a:r>
            <a:r>
              <a:rPr lang="en-NZ" baseline="0" dirty="0" smtClean="0"/>
              <a:t> not an RDBMS though</a:t>
            </a:r>
            <a:endParaRPr lang="en-NZ" dirty="0" smtClean="0"/>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Each table has as its first property a partition key that specifies the partition an entity belongs to. </a:t>
            </a:r>
          </a:p>
          <a:p>
            <a:pPr marL="171450" indent="-171450">
              <a:buFont typeface="Arial" pitchFamily="34" charset="0"/>
              <a:buChar char="•"/>
            </a:pPr>
            <a:r>
              <a:rPr lang="en-NZ" dirty="0" smtClean="0"/>
              <a:t>The second property is a row key that identifies an entity within a given partition. </a:t>
            </a:r>
          </a:p>
          <a:p>
            <a:pPr marL="171450" indent="-171450">
              <a:buFont typeface="Arial" pitchFamily="34" charset="0"/>
              <a:buChar char="•"/>
            </a:pPr>
            <a:r>
              <a:rPr lang="en-NZ" dirty="0" smtClean="0"/>
              <a:t>The combination of the partition key and the row key forms a primary key that identifies each entity uniquely within the table.</a:t>
            </a:r>
            <a:endParaRPr lang="en-US" b="1" dirty="0" smtClean="0"/>
          </a:p>
          <a:p>
            <a:pPr marL="171450" indent="-171450">
              <a:buFont typeface="Arial" pitchFamily="34" charset="0"/>
              <a:buChar char="•"/>
            </a:pPr>
            <a:r>
              <a:rPr lang="en-NZ" dirty="0" smtClean="0"/>
              <a:t>The Table service does not enforce any schema. </a:t>
            </a:r>
          </a:p>
          <a:p>
            <a:pPr marL="171450" indent="-171450">
              <a:buFont typeface="Arial" pitchFamily="34" charset="0"/>
              <a:buChar char="•"/>
            </a:pPr>
            <a:r>
              <a:rPr lang="en-NZ" dirty="0" smtClean="0"/>
              <a:t>A developer may choose to implement and enforce a schema on the client side</a:t>
            </a: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http://msdn.microsoft.com/en-us/library/dd179338.aspx</a:t>
            </a:r>
          </a:p>
        </p:txBody>
      </p:sp>
      <p:sp>
        <p:nvSpPr>
          <p:cNvPr id="4" name="Slide Number Placeholder 3"/>
          <p:cNvSpPr>
            <a:spLocks noGrp="1"/>
          </p:cNvSpPr>
          <p:nvPr>
            <p:ph type="sldNum" sz="quarter" idx="10"/>
          </p:nvPr>
        </p:nvSpPr>
        <p:spPr/>
        <p:txBody>
          <a:bodyPr/>
          <a:lstStyle/>
          <a:p>
            <a:fld id="{8B263312-38AA-4E1E-B2B5-0F8F122B24FE}" type="slidenum">
              <a:rPr lang="en-US" smtClean="0"/>
              <a:pPr/>
              <a:t>60</a:t>
            </a:fld>
            <a:endParaRPr lang="en-US" dirty="0"/>
          </a:p>
        </p:txBody>
      </p:sp>
    </p:spTree>
    <p:extLst>
      <p:ext uri="{BB962C8B-B14F-4D97-AF65-F5344CB8AC3E}">
        <p14:creationId xmlns:p14="http://schemas.microsoft.com/office/powerpoint/2010/main" val="195586046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 and Entities</a:t>
            </a:r>
          </a:p>
          <a:p>
            <a:endParaRPr lang="en-US" dirty="0" smtClean="0"/>
          </a:p>
          <a:p>
            <a:r>
              <a:rPr lang="en-US" b="1" dirty="0" smtClean="0"/>
              <a:t>Speaker Notes</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An entity is a collection of named properties and their values, similar to a row-</a:t>
            </a:r>
            <a:r>
              <a:rPr lang="en-NZ" baseline="0" dirty="0" smtClean="0"/>
              <a:t> not an RDBMS though</a:t>
            </a:r>
            <a:endParaRPr lang="en-NZ" dirty="0" smtClean="0"/>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Each table has as its first property a partition key that specifies the partition an entity belongs to. </a:t>
            </a:r>
          </a:p>
          <a:p>
            <a:pPr marL="171450" indent="-171450">
              <a:buFont typeface="Arial" pitchFamily="34" charset="0"/>
              <a:buChar char="•"/>
            </a:pPr>
            <a:r>
              <a:rPr lang="en-NZ" dirty="0" smtClean="0"/>
              <a:t>The second property is a row key that identifies an entity within a given partition. </a:t>
            </a:r>
          </a:p>
          <a:p>
            <a:pPr marL="171450" indent="-171450">
              <a:buFont typeface="Arial" pitchFamily="34" charset="0"/>
              <a:buChar char="•"/>
            </a:pPr>
            <a:r>
              <a:rPr lang="en-NZ" dirty="0" smtClean="0"/>
              <a:t>The combination of the partition key and the row key forms a primary key that identifies each entity uniquely within the table.</a:t>
            </a:r>
            <a:endParaRPr lang="en-US" b="1" dirty="0" smtClean="0"/>
          </a:p>
          <a:p>
            <a:pPr marL="171450" indent="-171450">
              <a:buFont typeface="Arial" pitchFamily="34" charset="0"/>
              <a:buChar char="•"/>
            </a:pPr>
            <a:r>
              <a:rPr lang="en-NZ" dirty="0" smtClean="0"/>
              <a:t>The Table service does not enforce any schema. </a:t>
            </a:r>
          </a:p>
          <a:p>
            <a:pPr marL="171450" indent="-171450">
              <a:buFont typeface="Arial" pitchFamily="34" charset="0"/>
              <a:buChar char="•"/>
            </a:pPr>
            <a:r>
              <a:rPr lang="en-NZ" dirty="0" smtClean="0"/>
              <a:t>A developer may choose to implement and enforce a schema on the client side</a:t>
            </a: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http://msdn.microsoft.com/en-us/library/dd179338.aspx</a:t>
            </a:r>
          </a:p>
        </p:txBody>
      </p:sp>
      <p:sp>
        <p:nvSpPr>
          <p:cNvPr id="4" name="Slide Number Placeholder 3"/>
          <p:cNvSpPr>
            <a:spLocks noGrp="1"/>
          </p:cNvSpPr>
          <p:nvPr>
            <p:ph type="sldNum" sz="quarter" idx="10"/>
          </p:nvPr>
        </p:nvSpPr>
        <p:spPr/>
        <p:txBody>
          <a:bodyPr/>
          <a:lstStyle/>
          <a:p>
            <a:fld id="{8B263312-38AA-4E1E-B2B5-0F8F122B24FE}" type="slidenum">
              <a:rPr lang="en-US" smtClean="0"/>
              <a:pPr/>
              <a:t>61</a:t>
            </a:fld>
            <a:endParaRPr lang="en-US" dirty="0"/>
          </a:p>
        </p:txBody>
      </p:sp>
    </p:spTree>
    <p:extLst>
      <p:ext uri="{BB962C8B-B14F-4D97-AF65-F5344CB8AC3E}">
        <p14:creationId xmlns:p14="http://schemas.microsoft.com/office/powerpoint/2010/main" val="173300329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err="1" smtClean="0"/>
              <a:t>Use</a:t>
            </a:r>
            <a:r>
              <a:rPr lang="sv-SE" noProof="0" dirty="0" smtClean="0"/>
              <a:t> a table to </a:t>
            </a:r>
            <a:r>
              <a:rPr lang="sv-SE" noProof="0" dirty="0" err="1" smtClean="0"/>
              <a:t>send</a:t>
            </a:r>
            <a:r>
              <a:rPr lang="sv-SE" noProof="0" dirty="0" smtClean="0"/>
              <a:t> </a:t>
            </a:r>
            <a:r>
              <a:rPr lang="sv-SE" noProof="0" dirty="0" err="1" smtClean="0"/>
              <a:t>entities</a:t>
            </a:r>
            <a:r>
              <a:rPr lang="sv-SE" noProof="0" dirty="0" smtClean="0"/>
              <a:t> </a:t>
            </a:r>
            <a:r>
              <a:rPr lang="sv-SE" noProof="0" dirty="0" err="1" smtClean="0"/>
              <a:t>into</a:t>
            </a:r>
            <a:r>
              <a:rPr lang="sv-SE" noProof="0" dirty="0" smtClean="0"/>
              <a:t> it.</a:t>
            </a:r>
            <a:endParaRPr lang="en-US" noProof="0" dirty="0" smtClean="0"/>
          </a:p>
          <a:p>
            <a:endParaRPr lang="sv-SE" noProof="0" dirty="0" smtClean="0"/>
          </a:p>
          <a:p>
            <a:r>
              <a:rPr lang="sv-SE" noProof="0" dirty="0" err="1" smtClean="0"/>
              <a:t>Here</a:t>
            </a:r>
            <a:r>
              <a:rPr lang="sv-SE" noProof="0" dirty="0" smtClean="0"/>
              <a:t> is a list of</a:t>
            </a:r>
            <a:r>
              <a:rPr lang="sv-SE" baseline="0" noProof="0" dirty="0" smtClean="0"/>
              <a:t> </a:t>
            </a:r>
            <a:r>
              <a:rPr lang="sv-SE" baseline="0" noProof="0" dirty="0" err="1" smtClean="0"/>
              <a:t>available</a:t>
            </a:r>
            <a:r>
              <a:rPr lang="sv-SE" baseline="0" noProof="0" dirty="0" smtClean="0"/>
              <a:t> Azure Storage Explorers:</a:t>
            </a:r>
            <a:endParaRPr lang="en-US" noProof="0" dirty="0" smtClean="0"/>
          </a:p>
          <a:p>
            <a:r>
              <a:rPr lang="en-US" noProof="0" dirty="0" smtClean="0"/>
              <a:t>http://blogs.msdn.com/b/windowsazurestorage/archive/2014/03/11/windows-azure-storage-explorers-2014.aspx</a:t>
            </a:r>
            <a:endParaRPr lang="en-US" noProof="0" dirty="0"/>
          </a:p>
        </p:txBody>
      </p:sp>
      <p:sp>
        <p:nvSpPr>
          <p:cNvPr id="4" name="Slide Number Placeholder 3"/>
          <p:cNvSpPr>
            <a:spLocks noGrp="1"/>
          </p:cNvSpPr>
          <p:nvPr>
            <p:ph type="sldNum" sz="quarter" idx="10"/>
          </p:nvPr>
        </p:nvSpPr>
        <p:spPr/>
        <p:txBody>
          <a:bodyPr/>
          <a:lstStyle/>
          <a:p>
            <a:fld id="{2C52CFDC-D2D5-4B9F-BA75-89F771E01AEB}" type="slidenum">
              <a:rPr lang="en-US" smtClean="0"/>
              <a:t>62</a:t>
            </a:fld>
            <a:endParaRPr lang="en-US"/>
          </a:p>
        </p:txBody>
      </p:sp>
    </p:spTree>
    <p:extLst>
      <p:ext uri="{BB962C8B-B14F-4D97-AF65-F5344CB8AC3E}">
        <p14:creationId xmlns:p14="http://schemas.microsoft.com/office/powerpoint/2010/main" val="241199260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Slide Objectives</a:t>
            </a:r>
          </a:p>
          <a:p>
            <a:pPr marL="171450" indent="-171450">
              <a:buFont typeface="Arial" pitchFamily="34" charset="0"/>
              <a:buChar char="•"/>
            </a:pPr>
            <a:r>
              <a:rPr lang="en-US" b="0" dirty="0" smtClean="0"/>
              <a:t>Understand The Partition Key</a:t>
            </a:r>
          </a:p>
          <a:p>
            <a:endParaRPr lang="en-US" dirty="0" smtClean="0"/>
          </a:p>
          <a:p>
            <a:r>
              <a:rPr lang="en-US" b="1" dirty="0" smtClean="0"/>
              <a:t>Speaker Notes</a:t>
            </a:r>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A table's entities are organized by partition. </a:t>
            </a:r>
          </a:p>
          <a:p>
            <a:pPr marL="171450" indent="-171450">
              <a:buFont typeface="Arial" pitchFamily="34" charset="0"/>
              <a:buChar char="•"/>
            </a:pPr>
            <a:r>
              <a:rPr lang="en-NZ" dirty="0" smtClean="0"/>
              <a:t>A partition is a consecutive range of entities possessing the same partition key value. </a:t>
            </a:r>
          </a:p>
          <a:p>
            <a:pPr marL="171450" indent="-171450">
              <a:buFont typeface="Arial" pitchFamily="34" charset="0"/>
              <a:buChar char="•"/>
            </a:pPr>
            <a:r>
              <a:rPr lang="en-NZ" dirty="0" smtClean="0"/>
              <a:t>The partition key is a unique identifier for the partition within a given table, specified by the </a:t>
            </a:r>
            <a:r>
              <a:rPr lang="en-NZ" b="1" dirty="0" smtClean="0"/>
              <a:t>PartitionKey</a:t>
            </a:r>
            <a:r>
              <a:rPr lang="en-NZ" dirty="0" smtClean="0"/>
              <a:t> property. </a:t>
            </a:r>
          </a:p>
          <a:p>
            <a:pPr marL="384431" lvl="1" indent="-171450">
              <a:buFont typeface="Arial" pitchFamily="34" charset="0"/>
              <a:buChar char="•"/>
            </a:pPr>
            <a:r>
              <a:rPr lang="en-NZ" dirty="0" smtClean="0"/>
              <a:t>The partition key forms the first part of an entity's unique</a:t>
            </a:r>
            <a:r>
              <a:rPr lang="en-NZ" baseline="0" dirty="0" smtClean="0"/>
              <a:t> identifier within the table</a:t>
            </a:r>
            <a:r>
              <a:rPr lang="en-NZ" dirty="0" smtClean="0"/>
              <a:t>.</a:t>
            </a:r>
          </a:p>
          <a:p>
            <a:pPr marL="384431" lvl="1" indent="-171450">
              <a:buFont typeface="Arial" pitchFamily="34" charset="0"/>
              <a:buChar char="•"/>
            </a:pPr>
            <a:r>
              <a:rPr lang="en-NZ" dirty="0" smtClean="0"/>
              <a:t>The partition key may be a string value up to 1 KB in size.</a:t>
            </a:r>
          </a:p>
          <a:p>
            <a:pPr marL="171450" indent="-171450">
              <a:buFont typeface="Arial" pitchFamily="34" charset="0"/>
              <a:buChar char="•"/>
            </a:pPr>
            <a:r>
              <a:rPr lang="en-NZ" dirty="0" smtClean="0"/>
              <a:t>You must include the </a:t>
            </a:r>
            <a:r>
              <a:rPr lang="en-NZ" b="1" dirty="0" smtClean="0"/>
              <a:t>PartitionKey</a:t>
            </a:r>
            <a:r>
              <a:rPr lang="en-NZ" dirty="0" smtClean="0"/>
              <a:t> property in every insert, update, and delete operation.</a:t>
            </a:r>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http://blogs.msdn.com/b/windowsazurestorage/archive/2010/05/07/understanding-the-scalability-availability-durability-and-billing-of-windows-azure-storage.aspx </a:t>
            </a:r>
          </a:p>
          <a:p>
            <a:r>
              <a:rPr lang="en-US" dirty="0" smtClean="0"/>
              <a:t>http://blogs.msdn.com/b/windowsazurestorage/archive/2010/05/10/windows-azure-storage-abstractions-and-their-scalability-targets.aspx</a:t>
            </a:r>
          </a:p>
        </p:txBody>
      </p:sp>
      <p:sp>
        <p:nvSpPr>
          <p:cNvPr id="4" name="Slide Number Placeholder 3"/>
          <p:cNvSpPr>
            <a:spLocks noGrp="1"/>
          </p:cNvSpPr>
          <p:nvPr>
            <p:ph type="sldNum" sz="quarter" idx="10"/>
          </p:nvPr>
        </p:nvSpPr>
        <p:spPr/>
        <p:txBody>
          <a:bodyPr/>
          <a:lstStyle/>
          <a:p>
            <a:fld id="{8B263312-38AA-4E1E-B2B5-0F8F122B24FE}" type="slidenum">
              <a:rPr lang="en-US" smtClean="0"/>
              <a:pPr/>
              <a:t>63</a:t>
            </a:fld>
            <a:endParaRPr lang="en-US" dirty="0"/>
          </a:p>
        </p:txBody>
      </p:sp>
    </p:spTree>
    <p:extLst>
      <p:ext uri="{BB962C8B-B14F-4D97-AF65-F5344CB8AC3E}">
        <p14:creationId xmlns:p14="http://schemas.microsoft.com/office/powerpoint/2010/main" val="348993957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Slide Objectives</a:t>
            </a:r>
          </a:p>
          <a:p>
            <a:pPr marL="171450" indent="-171450">
              <a:buFont typeface="Arial" pitchFamily="34" charset="0"/>
              <a:buChar char="•"/>
            </a:pPr>
            <a:r>
              <a:rPr lang="en-US" b="0" dirty="0" smtClean="0"/>
              <a:t>Understand The Partition Key</a:t>
            </a:r>
          </a:p>
          <a:p>
            <a:endParaRPr lang="en-US" dirty="0" smtClean="0"/>
          </a:p>
          <a:p>
            <a:r>
              <a:rPr lang="en-US" b="1" dirty="0" smtClean="0"/>
              <a:t>Speaker Notes</a:t>
            </a:r>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A table's entities are organized by partition. </a:t>
            </a:r>
          </a:p>
          <a:p>
            <a:pPr marL="171450" indent="-171450">
              <a:buFont typeface="Arial" pitchFamily="34" charset="0"/>
              <a:buChar char="•"/>
            </a:pPr>
            <a:r>
              <a:rPr lang="en-NZ" dirty="0" smtClean="0"/>
              <a:t>A partition is a consecutive range of entities possessing the same partition key value. </a:t>
            </a:r>
          </a:p>
          <a:p>
            <a:pPr marL="171450" indent="-171450">
              <a:buFont typeface="Arial" pitchFamily="34" charset="0"/>
              <a:buChar char="•"/>
            </a:pPr>
            <a:r>
              <a:rPr lang="en-NZ" dirty="0" smtClean="0"/>
              <a:t>The partition key is a unique identifier for the partition within a given table, specified by the </a:t>
            </a:r>
            <a:r>
              <a:rPr lang="en-NZ" b="1" dirty="0" smtClean="0"/>
              <a:t>PartitionKey</a:t>
            </a:r>
            <a:r>
              <a:rPr lang="en-NZ" dirty="0" smtClean="0"/>
              <a:t> property. </a:t>
            </a:r>
          </a:p>
          <a:p>
            <a:pPr marL="384431" lvl="1" indent="-171450">
              <a:buFont typeface="Arial" pitchFamily="34" charset="0"/>
              <a:buChar char="•"/>
            </a:pPr>
            <a:r>
              <a:rPr lang="en-NZ" dirty="0" smtClean="0"/>
              <a:t>The partition key forms the first part of an entity's unique</a:t>
            </a:r>
            <a:r>
              <a:rPr lang="en-NZ" baseline="0" dirty="0" smtClean="0"/>
              <a:t> identifier within the table</a:t>
            </a:r>
            <a:r>
              <a:rPr lang="en-NZ" dirty="0" smtClean="0"/>
              <a:t>.</a:t>
            </a:r>
          </a:p>
          <a:p>
            <a:pPr marL="384431" lvl="1" indent="-171450">
              <a:buFont typeface="Arial" pitchFamily="34" charset="0"/>
              <a:buChar char="•"/>
            </a:pPr>
            <a:r>
              <a:rPr lang="en-NZ" dirty="0" smtClean="0"/>
              <a:t>The partition key may be a string value up to 1 KB in size.</a:t>
            </a:r>
          </a:p>
          <a:p>
            <a:pPr marL="171450" indent="-171450">
              <a:buFont typeface="Arial" pitchFamily="34" charset="0"/>
              <a:buChar char="•"/>
            </a:pPr>
            <a:r>
              <a:rPr lang="en-NZ" dirty="0" smtClean="0"/>
              <a:t>You must include the </a:t>
            </a:r>
            <a:r>
              <a:rPr lang="en-NZ" b="1" dirty="0" smtClean="0"/>
              <a:t>PartitionKey</a:t>
            </a:r>
            <a:r>
              <a:rPr lang="en-NZ" dirty="0" smtClean="0"/>
              <a:t> property in every insert, update, and delete operation.</a:t>
            </a:r>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http://blogs.msdn.com/b/windowsazurestorage/archive/2010/05/07/understanding-the-scalability-availability-durability-and-billing-of-windows-azure-storage.aspx </a:t>
            </a:r>
          </a:p>
          <a:p>
            <a:r>
              <a:rPr lang="en-US" dirty="0" smtClean="0"/>
              <a:t>http://blogs.msdn.com/b/windowsazurestorage/archive/2010/05/10/windows-azure-storage-abstractions-and-their-scalability-targets.aspx</a:t>
            </a:r>
          </a:p>
        </p:txBody>
      </p:sp>
      <p:sp>
        <p:nvSpPr>
          <p:cNvPr id="4" name="Slide Number Placeholder 3"/>
          <p:cNvSpPr>
            <a:spLocks noGrp="1"/>
          </p:cNvSpPr>
          <p:nvPr>
            <p:ph type="sldNum" sz="quarter" idx="10"/>
          </p:nvPr>
        </p:nvSpPr>
        <p:spPr/>
        <p:txBody>
          <a:bodyPr/>
          <a:lstStyle/>
          <a:p>
            <a:fld id="{8B263312-38AA-4E1E-B2B5-0F8F122B24FE}" type="slidenum">
              <a:rPr lang="en-US" smtClean="0"/>
              <a:pPr/>
              <a:t>64</a:t>
            </a:fld>
            <a:endParaRPr lang="en-US" dirty="0"/>
          </a:p>
        </p:txBody>
      </p:sp>
    </p:spTree>
    <p:extLst>
      <p:ext uri="{BB962C8B-B14F-4D97-AF65-F5344CB8AC3E}">
        <p14:creationId xmlns:p14="http://schemas.microsoft.com/office/powerpoint/2010/main" val="425065580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Slide Objectives</a:t>
            </a:r>
          </a:p>
          <a:p>
            <a:pPr marL="171450" indent="-171450">
              <a:buFont typeface="Arial" pitchFamily="34" charset="0"/>
              <a:buChar char="•"/>
            </a:pPr>
            <a:r>
              <a:rPr lang="en-US" b="0" dirty="0" smtClean="0"/>
              <a:t>Understand The Partition Key</a:t>
            </a:r>
          </a:p>
          <a:p>
            <a:endParaRPr lang="en-US" dirty="0" smtClean="0"/>
          </a:p>
          <a:p>
            <a:r>
              <a:rPr lang="en-US" b="1" dirty="0" smtClean="0"/>
              <a:t>Speaker Notes</a:t>
            </a:r>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A table's entities are organized by partition. </a:t>
            </a:r>
          </a:p>
          <a:p>
            <a:pPr marL="171450" indent="-171450">
              <a:buFont typeface="Arial" pitchFamily="34" charset="0"/>
              <a:buChar char="•"/>
            </a:pPr>
            <a:r>
              <a:rPr lang="en-NZ" dirty="0" smtClean="0"/>
              <a:t>A partition is a consecutive range of entities possessing the same partition key value. </a:t>
            </a:r>
          </a:p>
          <a:p>
            <a:pPr marL="171450" indent="-171450">
              <a:buFont typeface="Arial" pitchFamily="34" charset="0"/>
              <a:buChar char="•"/>
            </a:pPr>
            <a:r>
              <a:rPr lang="en-NZ" dirty="0" smtClean="0"/>
              <a:t>The partition key is a unique identifier for the partition within a given table, specified by the </a:t>
            </a:r>
            <a:r>
              <a:rPr lang="en-NZ" b="1" dirty="0" smtClean="0"/>
              <a:t>PartitionKey</a:t>
            </a:r>
            <a:r>
              <a:rPr lang="en-NZ" dirty="0" smtClean="0"/>
              <a:t> property. </a:t>
            </a:r>
          </a:p>
          <a:p>
            <a:pPr marL="384431" lvl="1" indent="-171450">
              <a:buFont typeface="Arial" pitchFamily="34" charset="0"/>
              <a:buChar char="•"/>
            </a:pPr>
            <a:r>
              <a:rPr lang="en-NZ" dirty="0" smtClean="0"/>
              <a:t>The partition key forms the first part of an entity's unique</a:t>
            </a:r>
            <a:r>
              <a:rPr lang="en-NZ" baseline="0" dirty="0" smtClean="0"/>
              <a:t> identifier within the table</a:t>
            </a:r>
            <a:r>
              <a:rPr lang="en-NZ" dirty="0" smtClean="0"/>
              <a:t>.</a:t>
            </a:r>
          </a:p>
          <a:p>
            <a:pPr marL="384431" lvl="1" indent="-171450">
              <a:buFont typeface="Arial" pitchFamily="34" charset="0"/>
              <a:buChar char="•"/>
            </a:pPr>
            <a:r>
              <a:rPr lang="en-NZ" dirty="0" smtClean="0"/>
              <a:t>The partition key may be a string value up to 1 KB in size.</a:t>
            </a:r>
          </a:p>
          <a:p>
            <a:pPr marL="171450" indent="-171450">
              <a:buFont typeface="Arial" pitchFamily="34" charset="0"/>
              <a:buChar char="•"/>
            </a:pPr>
            <a:r>
              <a:rPr lang="en-NZ" dirty="0" smtClean="0"/>
              <a:t>You must include the </a:t>
            </a:r>
            <a:r>
              <a:rPr lang="en-NZ" b="1" dirty="0" smtClean="0"/>
              <a:t>PartitionKey</a:t>
            </a:r>
            <a:r>
              <a:rPr lang="en-NZ" dirty="0" smtClean="0"/>
              <a:t> property in every insert, update, and delete operation.</a:t>
            </a:r>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http://blogs.msdn.com/b/windowsazurestorage/archive/2010/05/07/understanding-the-scalability-availability-durability-and-billing-of-windows-azure-storage.aspx </a:t>
            </a:r>
          </a:p>
          <a:p>
            <a:r>
              <a:rPr lang="en-US" dirty="0" smtClean="0"/>
              <a:t>http://blogs.msdn.com/b/windowsazurestorage/archive/2010/05/10/windows-azure-storage-abstractions-and-their-scalability-targets.aspx</a:t>
            </a:r>
          </a:p>
        </p:txBody>
      </p:sp>
      <p:sp>
        <p:nvSpPr>
          <p:cNvPr id="4" name="Slide Number Placeholder 3"/>
          <p:cNvSpPr>
            <a:spLocks noGrp="1"/>
          </p:cNvSpPr>
          <p:nvPr>
            <p:ph type="sldNum" sz="quarter" idx="10"/>
          </p:nvPr>
        </p:nvSpPr>
        <p:spPr/>
        <p:txBody>
          <a:bodyPr/>
          <a:lstStyle/>
          <a:p>
            <a:fld id="{8B263312-38AA-4E1E-B2B5-0F8F122B24FE}" type="slidenum">
              <a:rPr lang="en-US" smtClean="0"/>
              <a:pPr/>
              <a:t>65</a:t>
            </a:fld>
            <a:endParaRPr lang="en-US" dirty="0"/>
          </a:p>
        </p:txBody>
      </p:sp>
    </p:spTree>
    <p:extLst>
      <p:ext uri="{BB962C8B-B14F-4D97-AF65-F5344CB8AC3E}">
        <p14:creationId xmlns:p14="http://schemas.microsoft.com/office/powerpoint/2010/main" val="408438220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Slide Objectives</a:t>
            </a:r>
          </a:p>
          <a:p>
            <a:pPr marL="171450" indent="-171450">
              <a:buFont typeface="Arial" pitchFamily="34" charset="0"/>
              <a:buChar char="•"/>
            </a:pPr>
            <a:r>
              <a:rPr lang="en-US" b="0" dirty="0" smtClean="0"/>
              <a:t>Understand The Partition Key</a:t>
            </a:r>
          </a:p>
          <a:p>
            <a:endParaRPr lang="en-US" dirty="0" smtClean="0"/>
          </a:p>
          <a:p>
            <a:r>
              <a:rPr lang="en-US" b="1" dirty="0" smtClean="0"/>
              <a:t>Speaker Notes</a:t>
            </a:r>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A table's entities are organized by partition. </a:t>
            </a:r>
          </a:p>
          <a:p>
            <a:pPr marL="171450" indent="-171450">
              <a:buFont typeface="Arial" pitchFamily="34" charset="0"/>
              <a:buChar char="•"/>
            </a:pPr>
            <a:r>
              <a:rPr lang="en-NZ" dirty="0" smtClean="0"/>
              <a:t>A partition is a consecutive range of entities possessing the same partition key value. </a:t>
            </a:r>
          </a:p>
          <a:p>
            <a:pPr marL="171450" indent="-171450">
              <a:buFont typeface="Arial" pitchFamily="34" charset="0"/>
              <a:buChar char="•"/>
            </a:pPr>
            <a:r>
              <a:rPr lang="en-NZ" dirty="0" smtClean="0"/>
              <a:t>The partition key is a unique identifier for the partition within a given table, specified by the </a:t>
            </a:r>
            <a:r>
              <a:rPr lang="en-NZ" b="1" dirty="0" smtClean="0"/>
              <a:t>PartitionKey</a:t>
            </a:r>
            <a:r>
              <a:rPr lang="en-NZ" dirty="0" smtClean="0"/>
              <a:t> property. </a:t>
            </a:r>
          </a:p>
          <a:p>
            <a:pPr marL="384431" lvl="1" indent="-171450">
              <a:buFont typeface="Arial" pitchFamily="34" charset="0"/>
              <a:buChar char="•"/>
            </a:pPr>
            <a:r>
              <a:rPr lang="en-NZ" dirty="0" smtClean="0"/>
              <a:t>The partition key forms the first part of an entity's unique</a:t>
            </a:r>
            <a:r>
              <a:rPr lang="en-NZ" baseline="0" dirty="0" smtClean="0"/>
              <a:t> identifier within the table</a:t>
            </a:r>
            <a:r>
              <a:rPr lang="en-NZ" dirty="0" smtClean="0"/>
              <a:t>.</a:t>
            </a:r>
          </a:p>
          <a:p>
            <a:pPr marL="384431" lvl="1" indent="-171450">
              <a:buFont typeface="Arial" pitchFamily="34" charset="0"/>
              <a:buChar char="•"/>
            </a:pPr>
            <a:r>
              <a:rPr lang="en-NZ" dirty="0" smtClean="0"/>
              <a:t>The partition key may be a string value up to 1 KB in size.</a:t>
            </a:r>
          </a:p>
          <a:p>
            <a:pPr marL="171450" indent="-171450">
              <a:buFont typeface="Arial" pitchFamily="34" charset="0"/>
              <a:buChar char="•"/>
            </a:pPr>
            <a:r>
              <a:rPr lang="en-NZ" dirty="0" smtClean="0"/>
              <a:t>You must include the </a:t>
            </a:r>
            <a:r>
              <a:rPr lang="en-NZ" b="1" dirty="0" smtClean="0"/>
              <a:t>PartitionKey</a:t>
            </a:r>
            <a:r>
              <a:rPr lang="en-NZ" dirty="0" smtClean="0"/>
              <a:t> property in every insert, update, and delete operation.</a:t>
            </a:r>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http://blogs.msdn.com/b/windowsazurestorage/archive/2010/05/07/understanding-the-scalability-availability-durability-and-billing-of-windows-azure-storage.aspx </a:t>
            </a:r>
          </a:p>
          <a:p>
            <a:r>
              <a:rPr lang="en-US" dirty="0" smtClean="0"/>
              <a:t>http://blogs.msdn.com/b/windowsazurestorage/archive/2010/05/10/windows-azure-storage-abstractions-and-their-scalability-targets.aspx</a:t>
            </a:r>
          </a:p>
        </p:txBody>
      </p:sp>
      <p:sp>
        <p:nvSpPr>
          <p:cNvPr id="4" name="Slide Number Placeholder 3"/>
          <p:cNvSpPr>
            <a:spLocks noGrp="1"/>
          </p:cNvSpPr>
          <p:nvPr>
            <p:ph type="sldNum" sz="quarter" idx="10"/>
          </p:nvPr>
        </p:nvSpPr>
        <p:spPr/>
        <p:txBody>
          <a:bodyPr/>
          <a:lstStyle/>
          <a:p>
            <a:fld id="{8B263312-38AA-4E1E-B2B5-0F8F122B24FE}" type="slidenum">
              <a:rPr lang="en-US" smtClean="0"/>
              <a:pPr/>
              <a:t>66</a:t>
            </a:fld>
            <a:endParaRPr lang="en-US" dirty="0"/>
          </a:p>
        </p:txBody>
      </p:sp>
    </p:spTree>
    <p:extLst>
      <p:ext uri="{BB962C8B-B14F-4D97-AF65-F5344CB8AC3E}">
        <p14:creationId xmlns:p14="http://schemas.microsoft.com/office/powerpoint/2010/main" val="16841428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b="1" dirty="0" smtClean="0"/>
              <a:t>Slide Objectives</a:t>
            </a:r>
          </a:p>
          <a:p>
            <a:pPr marL="171450" indent="-171450">
              <a:buFont typeface="Arial" pitchFamily="34" charset="0"/>
              <a:buChar char="•"/>
            </a:pPr>
            <a:r>
              <a:rPr lang="en-US" b="0" dirty="0" smtClean="0"/>
              <a:t>Understand the hierarchy of Blob storage</a:t>
            </a:r>
          </a:p>
          <a:p>
            <a:endParaRPr lang="en-US" b="0" dirty="0" smtClean="0"/>
          </a:p>
          <a:p>
            <a:r>
              <a:rPr lang="en-US" b="1" dirty="0" smtClean="0"/>
              <a:t>Speaker Notes</a:t>
            </a:r>
          </a:p>
          <a:p>
            <a:pPr marL="171450" indent="-171450">
              <a:buFont typeface="Arial" pitchFamily="34" charset="0"/>
              <a:buChar char="•"/>
            </a:pPr>
            <a:r>
              <a:rPr lang="en-NZ" dirty="0" smtClean="0"/>
              <a:t>The Blob service provides storage for entities, such as binary files and text files. </a:t>
            </a:r>
          </a:p>
          <a:p>
            <a:pPr marL="171450" indent="-171450">
              <a:buFont typeface="Arial" pitchFamily="34" charset="0"/>
              <a:buChar char="•"/>
            </a:pPr>
            <a:r>
              <a:rPr lang="en-NZ" dirty="0" smtClean="0"/>
              <a:t>The REST API for the Blob service exposes two resources: </a:t>
            </a:r>
          </a:p>
          <a:p>
            <a:pPr marL="384431" lvl="1" indent="-171450">
              <a:buFont typeface="Arial" pitchFamily="34" charset="0"/>
              <a:buChar char="•"/>
            </a:pPr>
            <a:r>
              <a:rPr lang="en-NZ" dirty="0" smtClean="0"/>
              <a:t>Containers </a:t>
            </a:r>
          </a:p>
          <a:p>
            <a:pPr marL="384431" lvl="1" indent="-171450">
              <a:buFont typeface="Arial" pitchFamily="34" charset="0"/>
              <a:buChar char="•"/>
            </a:pPr>
            <a:r>
              <a:rPr lang="en-NZ" dirty="0" smtClean="0"/>
              <a:t>Blobs. </a:t>
            </a:r>
          </a:p>
          <a:p>
            <a:pPr marL="384431" lvl="1" indent="-171450">
              <a:buFont typeface="Arial" pitchFamily="34" charset="0"/>
              <a:buChar char="•"/>
            </a:pPr>
            <a:r>
              <a:rPr lang="en-NZ" dirty="0" smtClean="0"/>
              <a:t>A container is a set of blobs; every blob must belong to a container. </a:t>
            </a:r>
          </a:p>
          <a:p>
            <a:pPr marL="171450" lvl="0" indent="-171450">
              <a:buFont typeface="Arial" pitchFamily="34" charset="0"/>
              <a:buChar char="•"/>
            </a:pPr>
            <a:r>
              <a:rPr lang="en-NZ" dirty="0" smtClean="0"/>
              <a:t>The Blob service defines two types of blobs:</a:t>
            </a:r>
          </a:p>
          <a:p>
            <a:pPr marL="384431" lvl="1" indent="-171450">
              <a:buFont typeface="Arial" pitchFamily="34" charset="0"/>
              <a:buChar char="•"/>
            </a:pPr>
            <a:r>
              <a:rPr lang="en-NZ" dirty="0" smtClean="0"/>
              <a:t>Block blobs, which are optimized for streaming. </a:t>
            </a:r>
          </a:p>
          <a:p>
            <a:pPr marL="384431" lvl="1" indent="-171450">
              <a:buFont typeface="Arial" pitchFamily="34" charset="0"/>
              <a:buChar char="•"/>
            </a:pPr>
            <a:r>
              <a:rPr lang="en-NZ" dirty="0" smtClean="0"/>
              <a:t>Page blobs, which are optimized for random read/write operations and which provide the ability to write to a range of bytes in a blob. </a:t>
            </a:r>
          </a:p>
          <a:p>
            <a:pPr marL="171450" lvl="0" indent="-171450">
              <a:buFont typeface="Arial" pitchFamily="34" charset="0"/>
              <a:buChar char="•"/>
            </a:pPr>
            <a:endParaRPr lang="en-NZ" dirty="0" smtClean="0"/>
          </a:p>
          <a:p>
            <a:pPr marL="171450" lvl="0" indent="-171450">
              <a:buFont typeface="Arial" pitchFamily="34" charset="0"/>
              <a:buChar char="•"/>
            </a:pPr>
            <a:r>
              <a:rPr lang="en-NZ" dirty="0" smtClean="0"/>
              <a:t>Blobs can be read by calling the </a:t>
            </a:r>
            <a:r>
              <a:rPr lang="en-NZ" dirty="0" smtClean="0">
                <a:hlinkClick r:id="rId3"/>
              </a:rPr>
              <a:t>Get Blob</a:t>
            </a:r>
            <a:r>
              <a:rPr lang="en-NZ" dirty="0" smtClean="0"/>
              <a:t> operation. A client may read the entire blob, or an arbitrary range of bytes. </a:t>
            </a:r>
          </a:p>
          <a:p>
            <a:pPr marL="171450" lvl="0" indent="-171450">
              <a:buFont typeface="Arial" pitchFamily="34" charset="0"/>
              <a:buChar char="•"/>
            </a:pPr>
            <a:endParaRPr lang="en-NZ" dirty="0" smtClean="0"/>
          </a:p>
          <a:p>
            <a:pPr marL="171450" lvl="0" indent="-171450">
              <a:buFont typeface="Arial" pitchFamily="34" charset="0"/>
              <a:buChar char="•"/>
            </a:pPr>
            <a:r>
              <a:rPr lang="en-NZ" dirty="0" smtClean="0"/>
              <a:t>Block blobs less than or equal to 64 MB in size can be uploaded by calling the </a:t>
            </a:r>
            <a:r>
              <a:rPr lang="en-NZ" dirty="0" smtClean="0">
                <a:hlinkClick r:id="rId4"/>
              </a:rPr>
              <a:t>Put Blob</a:t>
            </a:r>
            <a:r>
              <a:rPr lang="en-NZ" dirty="0" smtClean="0"/>
              <a:t> operation. </a:t>
            </a:r>
          </a:p>
          <a:p>
            <a:pPr marL="171450" lvl="0" indent="-171450">
              <a:buFont typeface="Arial" pitchFamily="34" charset="0"/>
              <a:buChar char="•"/>
            </a:pPr>
            <a:r>
              <a:rPr lang="en-NZ" dirty="0" smtClean="0"/>
              <a:t>Block blobs larger than 64 MB must be uploaded as a set of blocks, each of which must be less than or equal to 4 MB in size. </a:t>
            </a:r>
            <a:br>
              <a:rPr lang="en-NZ" dirty="0" smtClean="0"/>
            </a:br>
            <a:endParaRPr lang="en-NZ" dirty="0" smtClean="0"/>
          </a:p>
          <a:p>
            <a:pPr marL="171450" lvl="0" indent="-171450">
              <a:buFont typeface="Arial" pitchFamily="34" charset="0"/>
              <a:buChar char="•"/>
            </a:pPr>
            <a:r>
              <a:rPr lang="en-NZ" dirty="0" smtClean="0"/>
              <a:t>Page blobs are created and initialized with a maximum size with a call to </a:t>
            </a:r>
            <a:r>
              <a:rPr lang="en-NZ" dirty="0" smtClean="0">
                <a:hlinkClick r:id="rId4"/>
              </a:rPr>
              <a:t>Put Blob</a:t>
            </a:r>
            <a:r>
              <a:rPr lang="en-NZ" dirty="0" smtClean="0"/>
              <a:t>. </a:t>
            </a:r>
          </a:p>
          <a:p>
            <a:pPr marL="171450" lvl="0" indent="-171450">
              <a:buFont typeface="Arial" pitchFamily="34" charset="0"/>
              <a:buChar char="•"/>
            </a:pPr>
            <a:r>
              <a:rPr lang="en-NZ" dirty="0" smtClean="0"/>
              <a:t>To write content to a page blob, you call the </a:t>
            </a:r>
            <a:r>
              <a:rPr lang="en-NZ" dirty="0" smtClean="0">
                <a:hlinkClick r:id="rId5"/>
              </a:rPr>
              <a:t>Put Page</a:t>
            </a:r>
            <a:r>
              <a:rPr lang="en-NZ" dirty="0" smtClean="0"/>
              <a:t> operation. The maximum size currently supported for a page blob is 1 TB.</a:t>
            </a:r>
          </a:p>
          <a:p>
            <a:endParaRPr lang="en-US" b="1" dirty="0" smtClean="0"/>
          </a:p>
          <a:p>
            <a:r>
              <a:rPr lang="en-US" b="1" dirty="0" smtClean="0"/>
              <a:t>Notes</a:t>
            </a:r>
          </a:p>
          <a:p>
            <a:r>
              <a:rPr lang="en-US" dirty="0" smtClean="0"/>
              <a:t>http://msdn.microsoft.com/en-us/library/dd573356.aspx</a:t>
            </a:r>
          </a:p>
          <a:p>
            <a:r>
              <a:rPr lang="en-NZ" dirty="0" smtClean="0"/>
              <a:t>Using the REST API for the Blob service, developers can create a hierarchical namespace similar to a file system. Blob names may encode a hierarchy by using a configurable path separator. For example, the blob names </a:t>
            </a:r>
            <a:r>
              <a:rPr lang="en-NZ" i="1" dirty="0" smtClean="0"/>
              <a:t>MyGroup/MyBlob1</a:t>
            </a:r>
            <a:r>
              <a:rPr lang="en-NZ" dirty="0" smtClean="0"/>
              <a:t> and </a:t>
            </a:r>
            <a:r>
              <a:rPr lang="en-NZ" i="1" dirty="0" smtClean="0"/>
              <a:t>MyGroup/MyBlob2</a:t>
            </a:r>
            <a:r>
              <a:rPr lang="en-NZ" dirty="0" smtClean="0"/>
              <a:t> imply a virtual level of organization for blobs. The enumeration operation for blobs supports traversing the virtual hierarchy in a manner similar to that of a file system, so that you can return a set of blobs that are organized beneath a group. For example, you can enumerate all blobs organized under </a:t>
            </a:r>
            <a:r>
              <a:rPr lang="en-NZ" i="1" dirty="0" smtClean="0"/>
              <a:t>MyGroup/</a:t>
            </a:r>
            <a:r>
              <a:rPr lang="en-NZ" dirty="0" smtClean="0"/>
              <a:t>.</a:t>
            </a:r>
            <a:endParaRPr lang="en-US" dirty="0" smtClean="0"/>
          </a:p>
        </p:txBody>
      </p:sp>
      <p:sp>
        <p:nvSpPr>
          <p:cNvPr id="6" name="Slide Number Placeholder 5"/>
          <p:cNvSpPr>
            <a:spLocks noGrp="1"/>
          </p:cNvSpPr>
          <p:nvPr>
            <p:ph type="sldNum" sz="quarter" idx="11"/>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79945876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 and Entities</a:t>
            </a:r>
          </a:p>
          <a:p>
            <a:endParaRPr lang="en-US" dirty="0" smtClean="0"/>
          </a:p>
          <a:p>
            <a:r>
              <a:rPr lang="en-US" b="1" dirty="0" smtClean="0"/>
              <a:t>Speaker Notes</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An entity is a collection of named properties and their values, similar to a row-</a:t>
            </a:r>
            <a:r>
              <a:rPr lang="en-NZ" baseline="0" dirty="0" smtClean="0"/>
              <a:t> not an RDBMS though</a:t>
            </a:r>
            <a:endParaRPr lang="en-NZ" dirty="0" smtClean="0"/>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Each table has as its first property a partition key that specifies the partition an entity belongs to. </a:t>
            </a:r>
          </a:p>
          <a:p>
            <a:pPr marL="171450" indent="-171450">
              <a:buFont typeface="Arial" pitchFamily="34" charset="0"/>
              <a:buChar char="•"/>
            </a:pPr>
            <a:r>
              <a:rPr lang="en-NZ" dirty="0" smtClean="0"/>
              <a:t>The second property is a row key that identifies an entity within a given partition. </a:t>
            </a:r>
          </a:p>
          <a:p>
            <a:pPr marL="171450" indent="-171450">
              <a:buFont typeface="Arial" pitchFamily="34" charset="0"/>
              <a:buChar char="•"/>
            </a:pPr>
            <a:r>
              <a:rPr lang="en-NZ" dirty="0" smtClean="0"/>
              <a:t>The combination of the partition key and the row key forms a primary key that identifies each entity uniquely within the table.</a:t>
            </a:r>
            <a:endParaRPr lang="en-US" b="1" dirty="0" smtClean="0"/>
          </a:p>
          <a:p>
            <a:pPr marL="171450" indent="-171450">
              <a:buFont typeface="Arial" pitchFamily="34" charset="0"/>
              <a:buChar char="•"/>
            </a:pPr>
            <a:r>
              <a:rPr lang="en-NZ" dirty="0" smtClean="0"/>
              <a:t>The Table service does not enforce any schema. </a:t>
            </a:r>
          </a:p>
          <a:p>
            <a:pPr marL="171450" indent="-171450">
              <a:buFont typeface="Arial" pitchFamily="34" charset="0"/>
              <a:buChar char="•"/>
            </a:pPr>
            <a:r>
              <a:rPr lang="en-NZ" dirty="0" smtClean="0"/>
              <a:t>A developer may choose to implement and enforce a schema on the client side</a:t>
            </a: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http://msdn.microsoft.com/en-us/library/dd179338.aspx</a:t>
            </a:r>
          </a:p>
        </p:txBody>
      </p:sp>
      <p:sp>
        <p:nvSpPr>
          <p:cNvPr id="4" name="Slide Number Placeholder 3"/>
          <p:cNvSpPr>
            <a:spLocks noGrp="1"/>
          </p:cNvSpPr>
          <p:nvPr>
            <p:ph type="sldNum" sz="quarter" idx="10"/>
          </p:nvPr>
        </p:nvSpPr>
        <p:spPr/>
        <p:txBody>
          <a:bodyPr/>
          <a:lstStyle/>
          <a:p>
            <a:fld id="{8B263312-38AA-4E1E-B2B5-0F8F122B24FE}" type="slidenum">
              <a:rPr lang="en-US" smtClean="0"/>
              <a:pPr/>
              <a:t>67</a:t>
            </a:fld>
            <a:endParaRPr lang="en-US" dirty="0"/>
          </a:p>
        </p:txBody>
      </p:sp>
    </p:spTree>
    <p:extLst>
      <p:ext uri="{BB962C8B-B14F-4D97-AF65-F5344CB8AC3E}">
        <p14:creationId xmlns:p14="http://schemas.microsoft.com/office/powerpoint/2010/main" val="219365987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 and Entities</a:t>
            </a:r>
          </a:p>
          <a:p>
            <a:endParaRPr lang="en-US" dirty="0" smtClean="0"/>
          </a:p>
          <a:p>
            <a:r>
              <a:rPr lang="en-US" b="1" dirty="0" smtClean="0"/>
              <a:t>Speaker Notes</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An entity is a collection of named properties and their values, similar to a row-</a:t>
            </a:r>
            <a:r>
              <a:rPr lang="en-NZ" baseline="0" dirty="0" smtClean="0"/>
              <a:t> not an RDBMS though</a:t>
            </a:r>
            <a:endParaRPr lang="en-NZ" dirty="0" smtClean="0"/>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Each table has as its first property a partition key that specifies the partition an entity belongs to. </a:t>
            </a:r>
          </a:p>
          <a:p>
            <a:pPr marL="171450" indent="-171450">
              <a:buFont typeface="Arial" pitchFamily="34" charset="0"/>
              <a:buChar char="•"/>
            </a:pPr>
            <a:r>
              <a:rPr lang="en-NZ" dirty="0" smtClean="0"/>
              <a:t>The second property is a row key that identifies an entity within a given partition. </a:t>
            </a:r>
          </a:p>
          <a:p>
            <a:pPr marL="171450" indent="-171450">
              <a:buFont typeface="Arial" pitchFamily="34" charset="0"/>
              <a:buChar char="•"/>
            </a:pPr>
            <a:r>
              <a:rPr lang="en-NZ" dirty="0" smtClean="0"/>
              <a:t>The combination of the partition key and the row key forms a primary key that identifies each entity uniquely within the table.</a:t>
            </a:r>
            <a:endParaRPr lang="en-US" b="1" dirty="0" smtClean="0"/>
          </a:p>
          <a:p>
            <a:pPr marL="171450" indent="-171450">
              <a:buFont typeface="Arial" pitchFamily="34" charset="0"/>
              <a:buChar char="•"/>
            </a:pPr>
            <a:r>
              <a:rPr lang="en-NZ" dirty="0" smtClean="0"/>
              <a:t>The Table service does not enforce any schema. </a:t>
            </a:r>
          </a:p>
          <a:p>
            <a:pPr marL="171450" indent="-171450">
              <a:buFont typeface="Arial" pitchFamily="34" charset="0"/>
              <a:buChar char="•"/>
            </a:pPr>
            <a:r>
              <a:rPr lang="en-NZ" dirty="0" smtClean="0"/>
              <a:t>A developer may choose to implement and enforce a schema on the client side</a:t>
            </a: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http://msdn.microsoft.com/en-us/library/dd179338.aspx</a:t>
            </a:r>
          </a:p>
        </p:txBody>
      </p:sp>
      <p:sp>
        <p:nvSpPr>
          <p:cNvPr id="4" name="Slide Number Placeholder 3"/>
          <p:cNvSpPr>
            <a:spLocks noGrp="1"/>
          </p:cNvSpPr>
          <p:nvPr>
            <p:ph type="sldNum" sz="quarter" idx="10"/>
          </p:nvPr>
        </p:nvSpPr>
        <p:spPr/>
        <p:txBody>
          <a:bodyPr/>
          <a:lstStyle/>
          <a:p>
            <a:fld id="{8B263312-38AA-4E1E-B2B5-0F8F122B24FE}" type="slidenum">
              <a:rPr lang="en-US" smtClean="0"/>
              <a:pPr/>
              <a:t>68</a:t>
            </a:fld>
            <a:endParaRPr lang="en-US" dirty="0"/>
          </a:p>
        </p:txBody>
      </p:sp>
    </p:spTree>
    <p:extLst>
      <p:ext uri="{BB962C8B-B14F-4D97-AF65-F5344CB8AC3E}">
        <p14:creationId xmlns:p14="http://schemas.microsoft.com/office/powerpoint/2010/main" val="308919612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err="1" smtClean="0"/>
              <a:t>Use</a:t>
            </a:r>
            <a:r>
              <a:rPr lang="sv-SE" noProof="0" dirty="0" smtClean="0"/>
              <a:t> a table to </a:t>
            </a:r>
            <a:r>
              <a:rPr lang="sv-SE" noProof="0" dirty="0" err="1" smtClean="0"/>
              <a:t>send</a:t>
            </a:r>
            <a:r>
              <a:rPr lang="sv-SE" noProof="0" dirty="0" smtClean="0"/>
              <a:t> data </a:t>
            </a:r>
            <a:r>
              <a:rPr lang="sv-SE" noProof="0" dirty="0" err="1" smtClean="0"/>
              <a:t>into</a:t>
            </a:r>
            <a:r>
              <a:rPr lang="sv-SE" noProof="0" dirty="0" smtClean="0"/>
              <a:t> it.</a:t>
            </a:r>
            <a:endParaRPr lang="en-US" noProof="0" dirty="0" smtClean="0"/>
          </a:p>
          <a:p>
            <a:endParaRPr lang="sv-SE" noProof="0" dirty="0" smtClean="0"/>
          </a:p>
          <a:p>
            <a:r>
              <a:rPr lang="sv-SE" noProof="0" dirty="0" err="1" smtClean="0"/>
              <a:t>Here</a:t>
            </a:r>
            <a:r>
              <a:rPr lang="sv-SE" noProof="0" dirty="0" smtClean="0"/>
              <a:t> is a list of</a:t>
            </a:r>
            <a:r>
              <a:rPr lang="sv-SE" baseline="0" noProof="0" dirty="0" smtClean="0"/>
              <a:t> </a:t>
            </a:r>
            <a:r>
              <a:rPr lang="sv-SE" baseline="0" noProof="0" dirty="0" err="1" smtClean="0"/>
              <a:t>available</a:t>
            </a:r>
            <a:r>
              <a:rPr lang="sv-SE" baseline="0" noProof="0" dirty="0" smtClean="0"/>
              <a:t> Azure Storage Explorers:</a:t>
            </a:r>
            <a:endParaRPr lang="en-US" noProof="0" dirty="0" smtClean="0"/>
          </a:p>
          <a:p>
            <a:r>
              <a:rPr lang="en-US" noProof="0" dirty="0" smtClean="0"/>
              <a:t>http://blogs.msdn.com/b/windowsazurestorage/archive/2014/03/11/windows-azure-storage-explorers-2014.aspx</a:t>
            </a:r>
            <a:endParaRPr lang="en-US" noProof="0" dirty="0"/>
          </a:p>
        </p:txBody>
      </p:sp>
      <p:sp>
        <p:nvSpPr>
          <p:cNvPr id="4" name="Slide Number Placeholder 3"/>
          <p:cNvSpPr>
            <a:spLocks noGrp="1"/>
          </p:cNvSpPr>
          <p:nvPr>
            <p:ph type="sldNum" sz="quarter" idx="10"/>
          </p:nvPr>
        </p:nvSpPr>
        <p:spPr/>
        <p:txBody>
          <a:bodyPr/>
          <a:lstStyle/>
          <a:p>
            <a:fld id="{2C52CFDC-D2D5-4B9F-BA75-89F771E01AEB}" type="slidenum">
              <a:rPr lang="en-US" smtClean="0"/>
              <a:t>69</a:t>
            </a:fld>
            <a:endParaRPr lang="en-US"/>
          </a:p>
        </p:txBody>
      </p:sp>
    </p:spTree>
    <p:extLst>
      <p:ext uri="{BB962C8B-B14F-4D97-AF65-F5344CB8AC3E}">
        <p14:creationId xmlns:p14="http://schemas.microsoft.com/office/powerpoint/2010/main" val="154193609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a:t>
            </a:r>
          </a:p>
          <a:p>
            <a:endParaRPr lang="en-US" dirty="0" smtClean="0"/>
          </a:p>
          <a:p>
            <a:r>
              <a:rPr lang="en-US" b="1" dirty="0" smtClean="0"/>
              <a:t>Speaker Notes</a:t>
            </a:r>
          </a:p>
          <a:p>
            <a:pPr marL="171450" indent="-171450">
              <a:buFont typeface="Arial" pitchFamily="34" charset="0"/>
              <a:buChar char="•"/>
            </a:pPr>
            <a:r>
              <a:rPr lang="en-NZ" dirty="0" smtClean="0"/>
              <a:t>Within a storage account, a developer may create named tables. </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An entity is a collection of named properties and their values, similar to a row. </a:t>
            </a:r>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Each table has as its first property a partition key that specifies the partition an entity belongs to. </a:t>
            </a:r>
          </a:p>
          <a:p>
            <a:pPr marL="171450" indent="-171450">
              <a:buFont typeface="Arial" pitchFamily="34" charset="0"/>
              <a:buChar char="•"/>
            </a:pPr>
            <a:r>
              <a:rPr lang="en-NZ" dirty="0" smtClean="0"/>
              <a:t>The second property is a row key that identifies an entity within a given partition. </a:t>
            </a:r>
          </a:p>
          <a:p>
            <a:pPr marL="171450" indent="-171450">
              <a:buFont typeface="Arial" pitchFamily="34" charset="0"/>
              <a:buChar char="•"/>
            </a:pPr>
            <a:r>
              <a:rPr lang="en-NZ" dirty="0" smtClean="0"/>
              <a:t>The combination of the partition key and the row key forms a primary key that identifies each entity uniquely within the table.</a:t>
            </a:r>
            <a:endParaRPr lang="en-US" b="1" dirty="0" smtClean="0"/>
          </a:p>
          <a:p>
            <a:pPr marL="171450" indent="-171450">
              <a:buFont typeface="Arial" pitchFamily="34" charset="0"/>
              <a:buChar char="•"/>
            </a:pPr>
            <a:r>
              <a:rPr lang="en-NZ" dirty="0" smtClean="0"/>
              <a:t>The Table service does not enforce any schema. </a:t>
            </a:r>
          </a:p>
          <a:p>
            <a:pPr marL="171450" indent="-171450">
              <a:buFont typeface="Arial" pitchFamily="34" charset="0"/>
              <a:buChar char="•"/>
            </a:pPr>
            <a:r>
              <a:rPr lang="en-NZ" dirty="0" smtClean="0"/>
              <a:t>A developer may choose to implement and enforce a schema on the client side</a:t>
            </a: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smtClean="0"/>
              <a:t>http://msdn.microsoft.com/en-us/library/dd573356.aspx</a:t>
            </a:r>
          </a:p>
          <a:p>
            <a:endParaRPr lang="en-NZ"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70</a:t>
            </a:fld>
            <a:endParaRPr lang="en-US" dirty="0"/>
          </a:p>
        </p:txBody>
      </p:sp>
    </p:spTree>
    <p:extLst>
      <p:ext uri="{BB962C8B-B14F-4D97-AF65-F5344CB8AC3E}">
        <p14:creationId xmlns:p14="http://schemas.microsoft.com/office/powerpoint/2010/main" val="259133973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smtClean="0"/>
              <a:t>StorSimple</a:t>
            </a:r>
            <a:r>
              <a:rPr lang="sv-SE" baseline="0" dirty="0" smtClean="0"/>
              <a:t> is Microsofts offring in Azure </a:t>
            </a:r>
            <a:r>
              <a:rPr lang="en-US" sz="1200" kern="1200" dirty="0" smtClean="0">
                <a:solidFill>
                  <a:schemeClr val="tx1"/>
                </a:solidFill>
                <a:effectLst/>
                <a:latin typeface="+mn-lt"/>
                <a:ea typeface="+mn-ea"/>
                <a:cs typeface="+mn-cs"/>
              </a:rPr>
              <a:t>which offers a unique hybrid cloud storage solution which provides primary storage, archive and disaster recovery. This solution optimizes total storage costs and data protection for enterprises.</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71</a:t>
            </a:fld>
            <a:endParaRPr lang="en-US"/>
          </a:p>
        </p:txBody>
      </p:sp>
    </p:spTree>
    <p:extLst>
      <p:ext uri="{BB962C8B-B14F-4D97-AF65-F5344CB8AC3E}">
        <p14:creationId xmlns:p14="http://schemas.microsoft.com/office/powerpoint/2010/main" val="282324966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smtClean="0"/>
              <a:t>Files</a:t>
            </a:r>
            <a:r>
              <a:rPr lang="sv-SE" dirty="0" smtClean="0"/>
              <a:t> Extra </a:t>
            </a:r>
            <a:r>
              <a:rPr lang="sv-SE" dirty="0" err="1" smtClean="0"/>
              <a:t>slides</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76</a:t>
            </a:fld>
            <a:endParaRPr lang="en-US"/>
          </a:p>
        </p:txBody>
      </p:sp>
    </p:spTree>
    <p:extLst>
      <p:ext uri="{BB962C8B-B14F-4D97-AF65-F5344CB8AC3E}">
        <p14:creationId xmlns:p14="http://schemas.microsoft.com/office/powerpoint/2010/main" val="175258175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F58FA693-B166-436D-9B9C-02726D1BE385}" type="datetime1">
              <a:rPr lang="en-US" smtClean="0">
                <a:solidFill>
                  <a:prstClr val="black"/>
                </a:solidFill>
              </a:rPr>
              <a:pPr/>
              <a:t>1/13/2015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83</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849764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1/13/2015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84</a:t>
            </a:fld>
            <a:endParaRPr lang="en-US" dirty="0">
              <a:solidFill>
                <a:prstClr val="black"/>
              </a:solidFill>
            </a:endParaRPr>
          </a:p>
        </p:txBody>
      </p:sp>
    </p:spTree>
    <p:extLst>
      <p:ext uri="{BB962C8B-B14F-4D97-AF65-F5344CB8AC3E}">
        <p14:creationId xmlns:p14="http://schemas.microsoft.com/office/powerpoint/2010/main" val="6765775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Flexible Entities</a:t>
            </a:r>
          </a:p>
          <a:p>
            <a:endParaRPr lang="en-US" dirty="0" smtClean="0"/>
          </a:p>
          <a:p>
            <a:r>
              <a:rPr lang="en-US" b="1" dirty="0" smtClean="0"/>
              <a:t>Speaker Notes</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 table can contain entities of any shape</a:t>
            </a:r>
          </a:p>
          <a:p>
            <a:pPr marL="384431" lvl="1" indent="-171450">
              <a:buFont typeface="Arial" pitchFamily="34" charset="0"/>
              <a:buChar char="•"/>
            </a:pPr>
            <a:r>
              <a:rPr lang="en-NZ" dirty="0" smtClean="0"/>
              <a:t>There</a:t>
            </a:r>
            <a:r>
              <a:rPr lang="en-NZ" baseline="0" dirty="0" smtClean="0"/>
              <a:t> is no fixed schema</a:t>
            </a:r>
          </a:p>
          <a:p>
            <a:pPr marL="384431" lvl="1" indent="-171450">
              <a:buFont typeface="Arial" pitchFamily="34" charset="0"/>
              <a:buChar char="•"/>
            </a:pPr>
            <a:r>
              <a:rPr lang="en-NZ" baseline="0" dirty="0" smtClean="0"/>
              <a:t>There is no schema checking</a:t>
            </a:r>
          </a:p>
          <a:p>
            <a:pPr marL="171450" lvl="0" indent="-171450">
              <a:buFont typeface="Arial" pitchFamily="34" charset="0"/>
              <a:buChar char="•"/>
            </a:pPr>
            <a:r>
              <a:rPr lang="en-NZ" baseline="0" dirty="0" smtClean="0"/>
              <a:t>There is no strong typing- not that Birthdate is stored as both a </a:t>
            </a:r>
            <a:r>
              <a:rPr lang="en-NZ" baseline="0" dirty="0" err="1" smtClean="0"/>
              <a:t>datetime</a:t>
            </a:r>
            <a:r>
              <a:rPr lang="en-NZ" baseline="0" dirty="0" smtClean="0"/>
              <a:t> value and as a string</a:t>
            </a:r>
          </a:p>
          <a:p>
            <a:pPr marL="171450" lvl="0" indent="-171450">
              <a:buFont typeface="Arial" pitchFamily="34" charset="0"/>
              <a:buChar char="•"/>
            </a:pPr>
            <a:r>
              <a:rPr lang="en-NZ" baseline="0" dirty="0" smtClean="0"/>
              <a:t>Not that we can add additional columns</a:t>
            </a:r>
            <a:endParaRPr lang="en-NZ"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D924DC9-2D40-4898-9995-3C224EE0F48B}" type="slidenum">
              <a:rPr lang="en-US" smtClean="0"/>
              <a:t>90</a:t>
            </a:fld>
            <a:endParaRPr lang="en-US" dirty="0"/>
          </a:p>
        </p:txBody>
      </p:sp>
    </p:spTree>
    <p:extLst>
      <p:ext uri="{BB962C8B-B14F-4D97-AF65-F5344CB8AC3E}">
        <p14:creationId xmlns:p14="http://schemas.microsoft.com/office/powerpoint/2010/main" val="177833247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The Basic Query Syntax</a:t>
            </a:r>
          </a:p>
          <a:p>
            <a:endParaRPr lang="en-US" dirty="0" smtClean="0"/>
          </a:p>
          <a:p>
            <a:r>
              <a:rPr lang="en-US" b="1" dirty="0" smtClean="0"/>
              <a:t>Speaker Notes</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Querying is per the ADO.NET</a:t>
            </a:r>
            <a:r>
              <a:rPr lang="en-NZ" baseline="0" dirty="0" smtClean="0"/>
              <a:t> Data Services spec</a:t>
            </a:r>
            <a:br>
              <a:rPr lang="en-NZ" baseline="0" dirty="0" smtClean="0"/>
            </a:br>
            <a:r>
              <a:rPr lang="en-NZ" baseline="0" dirty="0" smtClean="0"/>
              <a:t>http://msdn.microsoft.com/en-us/library/cc668784.aspx</a:t>
            </a:r>
          </a:p>
          <a:p>
            <a:pPr marL="171450" indent="-171450">
              <a:buFont typeface="Arial" pitchFamily="34" charset="0"/>
              <a:buChar char="•"/>
            </a:pPr>
            <a:r>
              <a:rPr lang="en-NZ" baseline="0" dirty="0" smtClean="0"/>
              <a:t>Should endeavour to always include the Partition key to limit scope of query- partitions always served by a single storage node</a:t>
            </a:r>
            <a:endParaRPr lang="en-NZ"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D924DC9-2D40-4898-9995-3C224EE0F48B}" type="slidenum">
              <a:rPr lang="en-US" smtClean="0"/>
              <a:t>91</a:t>
            </a:fld>
            <a:endParaRPr lang="en-US" dirty="0"/>
          </a:p>
        </p:txBody>
      </p:sp>
    </p:spTree>
    <p:extLst>
      <p:ext uri="{BB962C8B-B14F-4D97-AF65-F5344CB8AC3E}">
        <p14:creationId xmlns:p14="http://schemas.microsoft.com/office/powerpoint/2010/main" val="3578218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Setup: Create an</a:t>
            </a:r>
            <a:r>
              <a:rPr lang="en-US" baseline="0" noProof="0" dirty="0" smtClean="0"/>
              <a:t> Azure S</a:t>
            </a:r>
            <a:r>
              <a:rPr lang="en-US" noProof="0" dirty="0" smtClean="0"/>
              <a:t>torage account for demos</a:t>
            </a:r>
          </a:p>
          <a:p>
            <a:pPr marL="228600" indent="-228600">
              <a:buAutoNum type="arabicParenR"/>
            </a:pPr>
            <a:r>
              <a:rPr lang="sv-SE" noProof="0" dirty="0" err="1" smtClean="0"/>
              <a:t>Create</a:t>
            </a:r>
            <a:r>
              <a:rPr lang="sv-SE" baseline="0" noProof="0" dirty="0" smtClean="0"/>
              <a:t> a container</a:t>
            </a:r>
          </a:p>
          <a:p>
            <a:pPr marL="228600" indent="-228600">
              <a:buAutoNum type="arabicParenR"/>
            </a:pPr>
            <a:r>
              <a:rPr lang="sv-SE" baseline="0" noProof="0" dirty="0" err="1" smtClean="0"/>
              <a:t>Upload</a:t>
            </a:r>
            <a:r>
              <a:rPr lang="sv-SE" baseline="0" noProof="0" dirty="0" smtClean="0"/>
              <a:t> a </a:t>
            </a:r>
            <a:r>
              <a:rPr lang="sv-SE" baseline="0" noProof="0" dirty="0" err="1" smtClean="0"/>
              <a:t>file</a:t>
            </a:r>
            <a:r>
              <a:rPr lang="sv-SE" baseline="0" noProof="0" dirty="0" smtClean="0"/>
              <a:t> for </a:t>
            </a:r>
            <a:r>
              <a:rPr lang="sv-SE" baseline="0" noProof="0" dirty="0" err="1" smtClean="0"/>
              <a:t>instance</a:t>
            </a:r>
            <a:r>
              <a:rPr lang="sv-SE" baseline="0" noProof="0" dirty="0" smtClean="0"/>
              <a:t> an image. (It </a:t>
            </a:r>
            <a:r>
              <a:rPr lang="sv-SE" baseline="0" noProof="0" dirty="0" err="1" smtClean="0"/>
              <a:t>can</a:t>
            </a:r>
            <a:r>
              <a:rPr lang="sv-SE" baseline="0" noProof="0" dirty="0" smtClean="0"/>
              <a:t> be </a:t>
            </a:r>
            <a:r>
              <a:rPr lang="sv-SE" baseline="0" noProof="0" dirty="0" err="1" smtClean="0"/>
              <a:t>any</a:t>
            </a:r>
            <a:r>
              <a:rPr lang="sv-SE" baseline="0" noProof="0" dirty="0" smtClean="0"/>
              <a:t> image </a:t>
            </a:r>
            <a:r>
              <a:rPr lang="sv-SE" baseline="0" noProof="0" dirty="0" err="1" smtClean="0"/>
              <a:t>you</a:t>
            </a:r>
            <a:r>
              <a:rPr lang="sv-SE" baseline="0" noProof="0" dirty="0" smtClean="0"/>
              <a:t> </a:t>
            </a:r>
            <a:r>
              <a:rPr lang="sv-SE" baseline="0" noProof="0" dirty="0" err="1" smtClean="0"/>
              <a:t>feel</a:t>
            </a:r>
            <a:r>
              <a:rPr lang="sv-SE" baseline="0" noProof="0" dirty="0" smtClean="0"/>
              <a:t> like </a:t>
            </a:r>
            <a:r>
              <a:rPr lang="sv-SE" baseline="0" noProof="0" dirty="0" err="1" smtClean="0"/>
              <a:t>sharing</a:t>
            </a:r>
            <a:r>
              <a:rPr lang="sv-SE" baseline="0" noProof="0" dirty="0" smtClean="0"/>
              <a:t>.)</a:t>
            </a:r>
          </a:p>
          <a:p>
            <a:pPr marL="228600" indent="-228600">
              <a:buAutoNum type="arabicParenR"/>
            </a:pPr>
            <a:r>
              <a:rPr lang="sv-SE" baseline="0" noProof="0" dirty="0" smtClean="0"/>
              <a:t>Copy the URL to the </a:t>
            </a:r>
            <a:r>
              <a:rPr lang="sv-SE" baseline="0" noProof="0" dirty="0" err="1" smtClean="0"/>
              <a:t>file</a:t>
            </a:r>
            <a:r>
              <a:rPr lang="sv-SE" baseline="0" noProof="0" dirty="0" smtClean="0"/>
              <a:t> and </a:t>
            </a:r>
            <a:r>
              <a:rPr lang="sv-SE" baseline="0" noProof="0" dirty="0" err="1" smtClean="0"/>
              <a:t>browse</a:t>
            </a:r>
            <a:r>
              <a:rPr lang="sv-SE" baseline="0" noProof="0" dirty="0" smtClean="0"/>
              <a:t> to it. Does not </a:t>
            </a:r>
            <a:r>
              <a:rPr lang="sv-SE" baseline="0" noProof="0" dirty="0" err="1" smtClean="0"/>
              <a:t>work</a:t>
            </a:r>
            <a:r>
              <a:rPr lang="sv-SE" baseline="0" noProof="0" dirty="0" smtClean="0"/>
              <a:t>.</a:t>
            </a:r>
          </a:p>
          <a:p>
            <a:pPr marL="228600" indent="-228600">
              <a:buAutoNum type="arabicParenR"/>
            </a:pPr>
            <a:r>
              <a:rPr lang="sv-SE" baseline="0" noProof="0" dirty="0" smtClean="0"/>
              <a:t>Change the container access permissions to </a:t>
            </a:r>
            <a:r>
              <a:rPr lang="sv-SE" baseline="0" noProof="0" dirty="0" err="1" smtClean="0"/>
              <a:t>allow</a:t>
            </a:r>
            <a:r>
              <a:rPr lang="sv-SE" baseline="0" noProof="0" dirty="0" smtClean="0"/>
              <a:t> public read access and try </a:t>
            </a:r>
            <a:r>
              <a:rPr lang="sv-SE" baseline="0" noProof="0" dirty="0" err="1" smtClean="0"/>
              <a:t>browsing</a:t>
            </a:r>
            <a:r>
              <a:rPr lang="sv-SE" baseline="0" noProof="0" dirty="0" smtClean="0"/>
              <a:t> to the </a:t>
            </a:r>
            <a:r>
              <a:rPr lang="sv-SE" baseline="0" noProof="0" dirty="0" err="1" smtClean="0"/>
              <a:t>blob</a:t>
            </a:r>
            <a:r>
              <a:rPr lang="sv-SE" baseline="0" noProof="0" dirty="0" smtClean="0"/>
              <a:t> again. It </a:t>
            </a:r>
            <a:r>
              <a:rPr lang="sv-SE" baseline="0" noProof="0" dirty="0" err="1" smtClean="0"/>
              <a:t>works</a:t>
            </a:r>
            <a:r>
              <a:rPr lang="sv-SE" baseline="0" noProof="0" dirty="0" smtClean="0"/>
              <a:t>.</a:t>
            </a:r>
          </a:p>
          <a:p>
            <a:pPr marL="228600" indent="-228600">
              <a:buAutoNum type="arabicParenR"/>
            </a:pPr>
            <a:r>
              <a:rPr lang="sv-SE" baseline="0" noProof="0" dirty="0" err="1" smtClean="0"/>
              <a:t>Upload</a:t>
            </a:r>
            <a:r>
              <a:rPr lang="sv-SE" baseline="0" noProof="0" dirty="0" smtClean="0"/>
              <a:t> a small video </a:t>
            </a:r>
            <a:r>
              <a:rPr lang="sv-SE" baseline="0" noProof="0" dirty="0" err="1" smtClean="0"/>
              <a:t>file</a:t>
            </a:r>
            <a:r>
              <a:rPr lang="sv-SE" baseline="0" noProof="0" dirty="0" smtClean="0"/>
              <a:t>, copy the URL to it and </a:t>
            </a:r>
            <a:r>
              <a:rPr lang="sv-SE" baseline="0" noProof="0" dirty="0" err="1" smtClean="0"/>
              <a:t>open</a:t>
            </a:r>
            <a:r>
              <a:rPr lang="sv-SE" baseline="0" noProof="0" dirty="0" smtClean="0"/>
              <a:t> it in Media </a:t>
            </a:r>
            <a:r>
              <a:rPr lang="sv-SE" baseline="0" noProof="0" dirty="0" err="1" smtClean="0"/>
              <a:t>Player</a:t>
            </a:r>
            <a:r>
              <a:rPr lang="sv-SE" baseline="0" noProof="0" dirty="0" smtClean="0"/>
              <a:t>. Streaming of the </a:t>
            </a:r>
            <a:r>
              <a:rPr lang="sv-SE" baseline="0" noProof="0" dirty="0" err="1" smtClean="0"/>
              <a:t>blob</a:t>
            </a:r>
            <a:r>
              <a:rPr lang="sv-SE" baseline="0" noProof="0" dirty="0" smtClean="0"/>
              <a:t> </a:t>
            </a:r>
            <a:r>
              <a:rPr lang="sv-SE" baseline="0" noProof="0" dirty="0" err="1" smtClean="0"/>
              <a:t>should</a:t>
            </a:r>
            <a:r>
              <a:rPr lang="sv-SE" baseline="0" noProof="0" dirty="0" smtClean="0"/>
              <a:t> </a:t>
            </a:r>
            <a:r>
              <a:rPr lang="sv-SE" baseline="0" noProof="0" dirty="0" err="1" smtClean="0"/>
              <a:t>happen</a:t>
            </a:r>
            <a:r>
              <a:rPr lang="sv-SE" baseline="0" noProof="0" dirty="0" smtClean="0"/>
              <a:t>.</a:t>
            </a:r>
            <a:endParaRPr lang="en-US" noProof="0" dirty="0" smtClean="0"/>
          </a:p>
          <a:p>
            <a:endParaRPr lang="sv-SE" noProof="0" dirty="0" smtClean="0"/>
          </a:p>
          <a:p>
            <a:r>
              <a:rPr lang="sv-SE" noProof="0" dirty="0" err="1" smtClean="0"/>
              <a:t>Here</a:t>
            </a:r>
            <a:r>
              <a:rPr lang="sv-SE" noProof="0" dirty="0" smtClean="0"/>
              <a:t> is a list of</a:t>
            </a:r>
            <a:r>
              <a:rPr lang="sv-SE" baseline="0" noProof="0" dirty="0" smtClean="0"/>
              <a:t> </a:t>
            </a:r>
            <a:r>
              <a:rPr lang="sv-SE" baseline="0" noProof="0" dirty="0" err="1" smtClean="0"/>
              <a:t>available</a:t>
            </a:r>
            <a:r>
              <a:rPr lang="sv-SE" baseline="0" noProof="0" dirty="0" smtClean="0"/>
              <a:t> Azure Storage Explorers:</a:t>
            </a:r>
            <a:endParaRPr lang="en-US" noProof="0" dirty="0" smtClean="0"/>
          </a:p>
          <a:p>
            <a:r>
              <a:rPr lang="en-US" noProof="0" dirty="0" smtClean="0"/>
              <a:t>http://blogs.msdn.com/b/windowsazurestorage/archive/2014/03/11/windows-azure-storage-explorers-2014.aspx</a:t>
            </a:r>
            <a:endParaRPr lang="en-US" noProof="0" dirty="0"/>
          </a:p>
        </p:txBody>
      </p:sp>
      <p:sp>
        <p:nvSpPr>
          <p:cNvPr id="4" name="Slide Number Placeholder 3"/>
          <p:cNvSpPr>
            <a:spLocks noGrp="1"/>
          </p:cNvSpPr>
          <p:nvPr>
            <p:ph type="sldNum" sz="quarter" idx="10"/>
          </p:nvPr>
        </p:nvSpPr>
        <p:spPr/>
        <p:txBody>
          <a:bodyPr/>
          <a:lstStyle/>
          <a:p>
            <a:fld id="{2C52CFDC-D2D5-4B9F-BA75-89F771E01AEB}" type="slidenum">
              <a:rPr lang="en-US" smtClean="0"/>
              <a:t>10</a:t>
            </a:fld>
            <a:endParaRPr lang="en-US"/>
          </a:p>
        </p:txBody>
      </p:sp>
    </p:spTree>
    <p:extLst>
      <p:ext uri="{BB962C8B-B14F-4D97-AF65-F5344CB8AC3E}">
        <p14:creationId xmlns:p14="http://schemas.microsoft.com/office/powerpoint/2010/main" val="264356897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pPr marL="171450" indent="-171450">
              <a:buFont typeface="Arial" pitchFamily="34" charset="0"/>
              <a:buChar char="•"/>
            </a:pPr>
            <a:r>
              <a:rPr lang="en-US" b="0" dirty="0" smtClean="0"/>
              <a:t>Understand Partition Ranges</a:t>
            </a:r>
          </a:p>
          <a:p>
            <a:endParaRPr lang="en-US" dirty="0" smtClean="0"/>
          </a:p>
          <a:p>
            <a:r>
              <a:rPr lang="en-US" b="1" dirty="0" smtClean="0"/>
              <a:t>Speaker Notes</a:t>
            </a:r>
          </a:p>
          <a:p>
            <a:pPr marL="285750" indent="-285750">
              <a:buFont typeface="Arial" pitchFamily="34" charset="0"/>
              <a:buChar char="•"/>
            </a:pPr>
            <a:r>
              <a:rPr lang="en-US" baseline="0" dirty="0" smtClean="0"/>
              <a:t>DON’T use unique </a:t>
            </a:r>
            <a:r>
              <a:rPr lang="en-US" baseline="0" dirty="0" err="1" smtClean="0"/>
              <a:t>PartionKey</a:t>
            </a:r>
            <a:r>
              <a:rPr lang="en-US" baseline="0" dirty="0" smtClean="0"/>
              <a:t> values for your entities – each entity will then belong to its own partition</a:t>
            </a:r>
          </a:p>
          <a:p>
            <a:pPr marL="285750" indent="-285750">
              <a:buFont typeface="Arial" pitchFamily="34" charset="0"/>
              <a:buChar char="•"/>
            </a:pPr>
            <a:r>
              <a:rPr lang="en-US" dirty="0" smtClean="0"/>
              <a:t>Range partitions group entities that have sequentially, unique PartitionKey values to improve the performance of range queries. </a:t>
            </a:r>
          </a:p>
          <a:p>
            <a:pPr marL="285750" indent="-285750">
              <a:buFont typeface="Arial" pitchFamily="34" charset="0"/>
              <a:buChar char="•"/>
            </a:pPr>
            <a:r>
              <a:rPr lang="en-US" dirty="0" smtClean="0"/>
              <a:t>Without range partitions, a range query will need to cross partition boundaries or server boundaries, which can decrease the performance of the query. </a:t>
            </a:r>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endParaRPr lang="en-US" dirty="0" smtClean="0"/>
          </a:p>
        </p:txBody>
      </p:sp>
      <p:sp>
        <p:nvSpPr>
          <p:cNvPr id="4" name="Slide Number Placeholder 3"/>
          <p:cNvSpPr>
            <a:spLocks noGrp="1"/>
          </p:cNvSpPr>
          <p:nvPr>
            <p:ph type="sldNum" sz="quarter" idx="10"/>
          </p:nvPr>
        </p:nvSpPr>
        <p:spPr/>
        <p:txBody>
          <a:bodyPr/>
          <a:lstStyle/>
          <a:p>
            <a:fld id="{508C3800-5C46-4493-B456-B5C0A0B190CA}" type="slidenum">
              <a:rPr lang="en-US" smtClean="0"/>
              <a:pPr/>
              <a:t>92</a:t>
            </a:fld>
            <a:endParaRPr lang="en-US" dirty="0"/>
          </a:p>
        </p:txBody>
      </p:sp>
    </p:spTree>
    <p:extLst>
      <p:ext uri="{BB962C8B-B14F-4D97-AF65-F5344CB8AC3E}">
        <p14:creationId xmlns:p14="http://schemas.microsoft.com/office/powerpoint/2010/main" val="23899482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5065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5065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91AE8CF-25C5-47D8-B770-9703DC946C25}" type="datetime8">
              <a:rPr lang="en-US" smtClean="0">
                <a:solidFill>
                  <a:prstClr val="black"/>
                </a:solidFill>
              </a:rPr>
              <a:pPr/>
              <a:t>1/13/2015 2:47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93</a:t>
            </a:fld>
            <a:endParaRPr lang="en-US" dirty="0">
              <a:solidFill>
                <a:prstClr val="black"/>
              </a:solidFill>
            </a:endParaRPr>
          </a:p>
        </p:txBody>
      </p:sp>
    </p:spTree>
    <p:extLst>
      <p:ext uri="{BB962C8B-B14F-4D97-AF65-F5344CB8AC3E}">
        <p14:creationId xmlns:p14="http://schemas.microsoft.com/office/powerpoint/2010/main" val="324314844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A28030-5D59-4E14-AFE9-B93D391AF3AF}" type="datetime1">
              <a:rPr lang="en-US" smtClean="0"/>
              <a:t>1/13/2015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94</a:t>
            </a:fld>
            <a:endParaRPr lang="en-US" dirty="0"/>
          </a:p>
        </p:txBody>
      </p:sp>
    </p:spTree>
    <p:extLst>
      <p:ext uri="{BB962C8B-B14F-4D97-AF65-F5344CB8AC3E}">
        <p14:creationId xmlns:p14="http://schemas.microsoft.com/office/powerpoint/2010/main" val="398818265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95</a:t>
            </a:fld>
            <a:endParaRPr lang="en-US"/>
          </a:p>
        </p:txBody>
      </p:sp>
    </p:spTree>
    <p:extLst>
      <p:ext uri="{BB962C8B-B14F-4D97-AF65-F5344CB8AC3E}">
        <p14:creationId xmlns:p14="http://schemas.microsoft.com/office/powerpoint/2010/main" val="126422507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30E22BB-1869-4D9D-B8D2-1612EB3883AA}" type="datetime1">
              <a:rPr lang="en-US" smtClean="0">
                <a:solidFill>
                  <a:prstClr val="black"/>
                </a:solidFill>
              </a:rPr>
              <a:pPr/>
              <a:t>1/13/2015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96</a:t>
            </a:fld>
            <a:endParaRPr lang="en-US" dirty="0">
              <a:solidFill>
                <a:prstClr val="black"/>
              </a:solidFill>
            </a:endParaRPr>
          </a:p>
        </p:txBody>
      </p:sp>
    </p:spTree>
    <p:extLst>
      <p:ext uri="{BB962C8B-B14F-4D97-AF65-F5344CB8AC3E}">
        <p14:creationId xmlns:p14="http://schemas.microsoft.com/office/powerpoint/2010/main" val="24927428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Slide Objective</a:t>
            </a:r>
          </a:p>
          <a:p>
            <a:r>
              <a:rPr lang="en-US" b="0" dirty="0" smtClean="0"/>
              <a:t>Understand containers</a:t>
            </a:r>
          </a:p>
          <a:p>
            <a:endParaRPr lang="en-US" b="0" dirty="0" smtClean="0"/>
          </a:p>
          <a:p>
            <a:r>
              <a:rPr lang="en-US" b="1" dirty="0" smtClean="0"/>
              <a:t>Speaker Notes</a:t>
            </a:r>
          </a:p>
          <a:p>
            <a:endParaRPr lang="en-US" dirty="0" smtClean="0"/>
          </a:p>
          <a:p>
            <a:pPr marL="171450" indent="-171450">
              <a:buFont typeface="Arial" pitchFamily="34" charset="0"/>
              <a:buChar char="•"/>
            </a:pPr>
            <a:r>
              <a:rPr lang="en-US" dirty="0" smtClean="0"/>
              <a:t>Account can contain unlimited number of containers</a:t>
            </a:r>
          </a:p>
          <a:p>
            <a:pPr marL="171450" indent="-171450">
              <a:buFont typeface="Arial" pitchFamily="34" charset="0"/>
              <a:buChar char="•"/>
            </a:pPr>
            <a:r>
              <a:rPr lang="en-US" dirty="0" smtClean="0"/>
              <a:t>Root container useful</a:t>
            </a:r>
            <a:r>
              <a:rPr lang="en-US" baseline="0" dirty="0" smtClean="0"/>
              <a:t> when serving Silverlight and flash out of Blob storage. May need to store Cross domain access policy files in root of the domain</a:t>
            </a:r>
          </a:p>
          <a:p>
            <a:endParaRPr lang="en-US" baseline="0" dirty="0" smtClean="0"/>
          </a:p>
          <a:p>
            <a:r>
              <a:rPr lang="en-US" b="1" baseline="0" dirty="0" smtClean="0"/>
              <a:t>Notes</a:t>
            </a:r>
          </a:p>
          <a:p>
            <a:r>
              <a:rPr lang="en-US" dirty="0" smtClean="0"/>
              <a:t>http://msdn.microsoft.com/en-us/library/dd179361.aspx</a:t>
            </a:r>
          </a:p>
          <a:p>
            <a:r>
              <a:rPr lang="en-US" dirty="0" smtClean="0"/>
              <a:t>http://msdn.microsoft.com/en-us/library/ee395424.aspx</a:t>
            </a:r>
          </a:p>
          <a:p>
            <a:endParaRPr lang="en-US" dirty="0" smtClean="0"/>
          </a:p>
          <a:p>
            <a:r>
              <a:rPr lang="en-NZ" dirty="0" smtClean="0"/>
              <a:t>A root container serves as a default container for your storage account. A storage account may have one root container. The root container must be explicitly created and must be named $root.</a:t>
            </a:r>
          </a:p>
          <a:p>
            <a:r>
              <a:rPr lang="en-NZ" dirty="0" smtClean="0"/>
              <a:t>A blob stored in the root container may be addressed without referencing the root container name, so that a blob can be addressed at the top level of the storage account hierarchy. For example, you can now reference a blob that resides in the root container in the following manner:</a:t>
            </a:r>
          </a:p>
        </p:txBody>
      </p:sp>
      <p:sp>
        <p:nvSpPr>
          <p:cNvPr id="4" name="Slide Number Placeholder 3"/>
          <p:cNvSpPr>
            <a:spLocks noGrp="1"/>
          </p:cNvSpPr>
          <p:nvPr>
            <p:ph type="sldNum" sz="quarter" idx="10"/>
          </p:nvPr>
        </p:nvSpPr>
        <p:spPr/>
        <p:txBody>
          <a:bodyPr/>
          <a:lstStyle/>
          <a:p>
            <a:fld id="{97F3309C-40B0-400F-9DDF-37D5F192F07E}" type="slidenum">
              <a:rPr lang="en-US" smtClean="0"/>
              <a:pPr/>
              <a:t>11</a:t>
            </a:fld>
            <a:endParaRPr lang="en-US" dirty="0"/>
          </a:p>
        </p:txBody>
      </p:sp>
    </p:spTree>
    <p:extLst>
      <p:ext uri="{BB962C8B-B14F-4D97-AF65-F5344CB8AC3E}">
        <p14:creationId xmlns:p14="http://schemas.microsoft.com/office/powerpoint/2010/main" val="21935882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a:t>
            </a:r>
          </a:p>
          <a:p>
            <a:r>
              <a:rPr lang="en-US" b="0" dirty="0" smtClean="0"/>
              <a:t>Understand containers</a:t>
            </a:r>
          </a:p>
          <a:p>
            <a:endParaRPr lang="en-US" b="0" dirty="0" smtClean="0"/>
          </a:p>
          <a:p>
            <a:r>
              <a:rPr lang="en-US" b="1" dirty="0" smtClean="0"/>
              <a:t>Speaker Notes</a:t>
            </a:r>
          </a:p>
          <a:p>
            <a:endParaRPr lang="en-US" dirty="0" smtClean="0"/>
          </a:p>
          <a:p>
            <a:pPr marL="171450" indent="-171450">
              <a:buFont typeface="Arial" pitchFamily="34" charset="0"/>
              <a:buChar char="•"/>
            </a:pPr>
            <a:r>
              <a:rPr lang="en-US" baseline="0" dirty="0" smtClean="0"/>
              <a:t>Metadata is up to 8KB of name value pairs per container</a:t>
            </a:r>
          </a:p>
          <a:p>
            <a:endParaRPr lang="en-US" baseline="0" dirty="0" smtClean="0"/>
          </a:p>
          <a:p>
            <a:r>
              <a:rPr lang="en-US" b="1" baseline="0" dirty="0" smtClean="0"/>
              <a:t>Notes</a:t>
            </a:r>
          </a:p>
          <a:p>
            <a:r>
              <a:rPr lang="en-US" dirty="0" smtClean="0"/>
              <a:t>http://msdn.microsoft.com/en-us/library/dd179361.aspx</a:t>
            </a:r>
          </a:p>
          <a:p>
            <a:r>
              <a:rPr lang="en-US" dirty="0" smtClean="0"/>
              <a:t>http://msdn.microsoft.com/en-us/library/ee395424.aspx</a:t>
            </a:r>
          </a:p>
          <a:p>
            <a:endParaRPr lang="en-US" dirty="0" smtClean="0"/>
          </a:p>
          <a:p>
            <a:r>
              <a:rPr lang="en-NZ" dirty="0" smtClean="0"/>
              <a:t>A root container serves as a default container for your storage account. A storage account may have one root container. The root container must be explicitly created and must be named $root.</a:t>
            </a:r>
          </a:p>
          <a:p>
            <a:r>
              <a:rPr lang="en-NZ" dirty="0" smtClean="0"/>
              <a:t>A blob stored in the root container may be addressed without referencing the root container name, so that a blob can be addressed at the top level of the storage account hierarchy. For example, you can now reference a blob that resides in the root container in the following manner:</a:t>
            </a:r>
          </a:p>
        </p:txBody>
      </p:sp>
      <p:sp>
        <p:nvSpPr>
          <p:cNvPr id="4" name="Slide Number Placeholder 3"/>
          <p:cNvSpPr>
            <a:spLocks noGrp="1"/>
          </p:cNvSpPr>
          <p:nvPr>
            <p:ph type="sldNum" sz="quarter" idx="10"/>
          </p:nvPr>
        </p:nvSpPr>
        <p:spPr/>
        <p:txBody>
          <a:bodyPr/>
          <a:lstStyle/>
          <a:p>
            <a:fld id="{97F3309C-40B0-400F-9DDF-37D5F192F07E}" type="slidenum">
              <a:rPr lang="en-US" smtClean="0"/>
              <a:pPr/>
              <a:t>12</a:t>
            </a:fld>
            <a:endParaRPr lang="en-US" dirty="0"/>
          </a:p>
        </p:txBody>
      </p:sp>
    </p:spTree>
    <p:extLst>
      <p:ext uri="{BB962C8B-B14F-4D97-AF65-F5344CB8AC3E}">
        <p14:creationId xmlns:p14="http://schemas.microsoft.com/office/powerpoint/2010/main" val="74569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 y="0"/>
            <a:ext cx="12192000" cy="925689"/>
          </a:xfrm>
        </p:spPr>
        <p:txBody>
          <a:bodyPr anchor="ctr">
            <a:normAutofit/>
          </a:bodyPr>
          <a:lstStyle>
            <a:lvl1pPr marL="0" algn="ctr">
              <a:defRPr lang="en-US" sz="2800" kern="1200" dirty="0">
                <a:solidFill>
                  <a:schemeClr val="tx1"/>
                </a:solidFill>
                <a:latin typeface="+mj-lt"/>
                <a:ea typeface="+mn-ea"/>
                <a:cs typeface="+mn-cs"/>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0" y="0"/>
            <a:ext cx="12192000" cy="6858000"/>
          </a:xfrm>
        </p:spPr>
        <p:txBody>
          <a:bodyPr>
            <a:normAutofit/>
          </a:bodyPr>
          <a:lstStyle>
            <a:lvl1pPr marL="0" indent="0" algn="ctr">
              <a:buNone/>
              <a:defRPr sz="6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8444033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59108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322920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38399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Blank Color 1 Layout">
    <p:bg>
      <p:bgPr>
        <a:solidFill>
          <a:srgbClr val="007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31264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Blank Color 1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3312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9_Blank Color 1 Layout">
    <p:bg>
      <p:bgPr>
        <a:solidFill>
          <a:srgbClr val="C86E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8393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0_Blank Color 1 Layout">
    <p:bg>
      <p:bgPr>
        <a:solidFill>
          <a:srgbClr val="58005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5986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8_Blank Color 1 Layout">
    <p:bg>
      <p:bgPr>
        <a:solidFill>
          <a:srgbClr val="658E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25796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4_Blank Color 1 Layout">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6519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yellow">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EE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746452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07086820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7"/>
            <a:ext cx="12192000" cy="6852165"/>
          </a:xfrm>
          <a:prstGeom prst="rect">
            <a:avLst/>
          </a:prstGeom>
        </p:spPr>
      </p:pic>
      <p:sp>
        <p:nvSpPr>
          <p:cNvPr id="3" name="Rectangle 2"/>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253663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2014 </a:t>
            </a:r>
            <a:r>
              <a:rPr lang="en-US" sz="686"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2968090"/>
            <a:ext cx="3223861" cy="690695"/>
          </a:xfrm>
          <a:prstGeom prst="rect">
            <a:avLst/>
          </a:prstGeom>
        </p:spPr>
      </p:pic>
    </p:spTree>
    <p:extLst>
      <p:ext uri="{BB962C8B-B14F-4D97-AF65-F5344CB8AC3E}">
        <p14:creationId xmlns:p14="http://schemas.microsoft.com/office/powerpoint/2010/main" val="2419097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0" y="0"/>
            <a:ext cx="12191999" cy="6858000"/>
          </a:xfrm>
        </p:spPr>
        <p:txBody>
          <a:bodyPr anchor="ctr">
            <a:normAutofit/>
          </a:bodyPr>
          <a:lstStyle>
            <a:lvl1pPr algn="ctr">
              <a:defRPr lang="en-US" sz="16600" kern="1200" dirty="0">
                <a:solidFill>
                  <a:schemeClr val="bg1"/>
                </a:solidFill>
                <a:latin typeface="+mj-lt"/>
                <a:ea typeface="+mj-ea"/>
                <a:cs typeface="+mj-cs"/>
              </a:defRPr>
            </a:lvl1pPr>
          </a:lstStyle>
          <a:p>
            <a:r>
              <a:rPr lang="en-US" dirty="0" smtClean="0"/>
              <a:t>Video</a:t>
            </a:r>
            <a:endParaRPr lang="en-US" dirty="0"/>
          </a:p>
        </p:txBody>
      </p:sp>
    </p:spTree>
    <p:extLst>
      <p:ext uri="{BB962C8B-B14F-4D97-AF65-F5344CB8AC3E}">
        <p14:creationId xmlns:p14="http://schemas.microsoft.com/office/powerpoint/2010/main" val="167558371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0"/>
            <a:ext cx="12192000" cy="6858000"/>
          </a:xfrm>
        </p:spPr>
        <p:txBody>
          <a:bodyPr anchor="ctr">
            <a:noAutofit/>
          </a:bodyPr>
          <a:lstStyle>
            <a:lvl1pPr algn="ctr">
              <a:lnSpc>
                <a:spcPct val="100000"/>
              </a:lnSpc>
              <a:defRPr sz="16600">
                <a:solidFill>
                  <a:schemeClr val="bg1"/>
                </a:solidFill>
              </a:defRPr>
            </a:lvl1pPr>
          </a:lstStyle>
          <a:p>
            <a:r>
              <a:rPr lang="en-US" dirty="0" smtClean="0"/>
              <a:t>Subject</a:t>
            </a:r>
            <a:endParaRPr lang="en-US" dirty="0"/>
          </a:p>
        </p:txBody>
      </p:sp>
    </p:spTree>
    <p:extLst>
      <p:ext uri="{BB962C8B-B14F-4D97-AF65-F5344CB8AC3E}">
        <p14:creationId xmlns:p14="http://schemas.microsoft.com/office/powerpoint/2010/main" val="309828051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4518230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1510319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935976706"/>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420401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7066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0"/>
            <a:ext cx="12192000" cy="6858000"/>
          </a:xfrm>
          <a:prstGeom prst="rect">
            <a:avLst/>
          </a:prstGeom>
        </p:spPr>
        <p:txBody>
          <a:bodyPr vert="horz" lIns="91440" tIns="45720" rIns="91440" bIns="45720" rtlCol="0" anchor="ctr">
            <a:normAutofit/>
          </a:bodyPr>
          <a:lstStyle/>
          <a:p>
            <a:pPr lvl="0"/>
            <a:r>
              <a:rPr lang="en-US" dirty="0" smtClean="0"/>
              <a:t>Click to edit Master text styles</a:t>
            </a:r>
          </a:p>
        </p:txBody>
      </p:sp>
      <p:sp>
        <p:nvSpPr>
          <p:cNvPr id="2" name="Title Placeholder 1"/>
          <p:cNvSpPr>
            <a:spLocks noGrp="1"/>
          </p:cNvSpPr>
          <p:nvPr>
            <p:ph type="title"/>
          </p:nvPr>
        </p:nvSpPr>
        <p:spPr>
          <a:xfrm>
            <a:off x="0" y="0"/>
            <a:ext cx="12201418" cy="8128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677691810"/>
      </p:ext>
    </p:extLst>
  </p:cSld>
  <p:clrMap bg1="lt1" tx1="dk1" bg2="lt2" tx2="dk2" accent1="accent1" accent2="accent2" accent3="accent3" accent4="accent4" accent5="accent5" accent6="accent6" hlink="hlink" folHlink="folHlink"/>
  <p:sldLayoutIdLst>
    <p:sldLayoutId id="2147483661" r:id="rId1"/>
    <p:sldLayoutId id="2147483687" r:id="rId2"/>
    <p:sldLayoutId id="2147483690" r:id="rId3"/>
    <p:sldLayoutId id="2147483685" r:id="rId4"/>
    <p:sldLayoutId id="2147483662" r:id="rId5"/>
    <p:sldLayoutId id="2147483693" r:id="rId6"/>
    <p:sldLayoutId id="2147483696" r:id="rId7"/>
    <p:sldLayoutId id="2147483666" r:id="rId8"/>
    <p:sldLayoutId id="2147483692" r:id="rId9"/>
    <p:sldLayoutId id="2147483703" r:id="rId10"/>
    <p:sldLayoutId id="2147483704" r:id="rId11"/>
    <p:sldLayoutId id="2147483705" r:id="rId12"/>
    <p:sldLayoutId id="2147483706" r:id="rId13"/>
    <p:sldLayoutId id="2147483707" r:id="rId14"/>
    <p:sldLayoutId id="2147483708" r:id="rId15"/>
    <p:sldLayoutId id="2147483709" r:id="rId16"/>
    <p:sldLayoutId id="2147483711" r:id="rId17"/>
    <p:sldLayoutId id="2147483712" r:id="rId18"/>
    <p:sldLayoutId id="2147483713" r:id="rId19"/>
    <p:sldLayoutId id="2147483688" r:id="rId20"/>
    <p:sldLayoutId id="2147483701" r:id="rId21"/>
  </p:sldLayoutIdLst>
  <p:timing>
    <p:tnLst>
      <p:par>
        <p:cTn id="1" dur="indefinite" restart="never" nodeType="tmRoot"/>
      </p:par>
    </p:tnLst>
  </p:timing>
  <p:hf hdr="0" ftr="0" dt="0"/>
  <p:txStyles>
    <p:title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p:titleStyle>
    <p:bodyStyle>
      <a:lvl1pPr marL="0" indent="0" algn="ctr" defTabSz="914400" rtl="0" eaLnBrk="1" latinLnBrk="0" hangingPunct="1">
        <a:lnSpc>
          <a:spcPct val="90000"/>
        </a:lnSpc>
        <a:spcBef>
          <a:spcPts val="1000"/>
        </a:spcBef>
        <a:buFont typeface="Arial" panose="020B0604020202020204" pitchFamily="34" charset="0"/>
        <a:buNone/>
        <a:defRPr sz="6000" kern="120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5.xml"/><Relationship Id="rId4" Type="http://schemas.openxmlformats.org/officeDocument/2006/relationships/image" Target="../media/image6.emf"/></Relationships>
</file>

<file path=ppt/slides/_rels/slide2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5.xml"/><Relationship Id="rId5" Type="http://schemas.openxmlformats.org/officeDocument/2006/relationships/image" Target="../media/image6.emf"/><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15.xml"/><Relationship Id="rId5" Type="http://schemas.openxmlformats.org/officeDocument/2006/relationships/image" Target="../media/image6.emf"/><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6.xml"/><Relationship Id="rId1" Type="http://schemas.openxmlformats.org/officeDocument/2006/relationships/slideLayout" Target="../slideLayouts/slideLayout9.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12.xml"/><Relationship Id="rId4" Type="http://schemas.openxmlformats.org/officeDocument/2006/relationships/image" Target="../media/image9.emf"/></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9.xml"/><Relationship Id="rId1" Type="http://schemas.openxmlformats.org/officeDocument/2006/relationships/slideLayout" Target="../slideLayouts/slideLayout12.xml"/><Relationship Id="rId4" Type="http://schemas.openxmlformats.org/officeDocument/2006/relationships/image" Target="../media/image9.emf"/></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0.xml"/><Relationship Id="rId1" Type="http://schemas.openxmlformats.org/officeDocument/2006/relationships/slideLayout" Target="../slideLayouts/slideLayout9.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9.xml"/></Relationships>
</file>

<file path=ppt/slides/_rels/slide4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1.xml"/><Relationship Id="rId1" Type="http://schemas.openxmlformats.org/officeDocument/2006/relationships/slideLayout" Target="../slideLayouts/slideLayout19.xml"/></Relationships>
</file>

<file path=ppt/slides/_rels/slide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2.xml"/><Relationship Id="rId1" Type="http://schemas.openxmlformats.org/officeDocument/2006/relationships/slideLayout" Target="../slideLayouts/slideLayout19.xml"/><Relationship Id="rId4" Type="http://schemas.openxmlformats.org/officeDocument/2006/relationships/image" Target="../media/image11.emf"/></Relationships>
</file>

<file path=ppt/slides/_rels/slide4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3.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4.xml"/><Relationship Id="rId1" Type="http://schemas.openxmlformats.org/officeDocument/2006/relationships/slideLayout" Target="../slideLayouts/slideLayout19.xml"/></Relationships>
</file>

<file path=ppt/slides/_rels/slide5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5.xml"/><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6.xml"/><Relationship Id="rId1" Type="http://schemas.openxmlformats.org/officeDocument/2006/relationships/slideLayout" Target="../slideLayouts/slideLayout19.xml"/></Relationships>
</file>

<file path=ppt/slides/_rels/slide5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7.xml"/><Relationship Id="rId1" Type="http://schemas.openxmlformats.org/officeDocument/2006/relationships/slideLayout" Target="../slideLayouts/slideLayout19.xml"/></Relationships>
</file>

<file path=ppt/slides/_rels/slide5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8.xml"/><Relationship Id="rId1" Type="http://schemas.openxmlformats.org/officeDocument/2006/relationships/slideLayout" Target="../slideLayouts/slideLayout19.xml"/></Relationships>
</file>

<file path=ppt/slides/_rels/slide5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9.xml"/><Relationship Id="rId1" Type="http://schemas.openxmlformats.org/officeDocument/2006/relationships/slideLayout" Target="../slideLayouts/slideLayout17.xml"/></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0.xml"/><Relationship Id="rId1" Type="http://schemas.openxmlformats.org/officeDocument/2006/relationships/slideLayout" Target="../slideLayouts/slideLayout9.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5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51.xml"/><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52.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53.xml"/><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54.xml"/><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55.xml"/><Relationship Id="rId1" Type="http://schemas.openxmlformats.org/officeDocument/2006/relationships/slideLayout" Target="../slideLayouts/slideLayout17.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9.xml"/><Relationship Id="rId1" Type="http://schemas.openxmlformats.org/officeDocument/2006/relationships/themeOverride" Target="../theme/themeOverride1.xml"/><Relationship Id="rId4" Type="http://schemas.openxmlformats.org/officeDocument/2006/relationships/image" Target="../media/image13.emf"/></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9.xml"/><Relationship Id="rId1" Type="http://schemas.openxmlformats.org/officeDocument/2006/relationships/themeOverride" Target="../theme/themeOverride2.xml"/><Relationship Id="rId4" Type="http://schemas.openxmlformats.org/officeDocument/2006/relationships/image" Target="../media/image13.emf"/></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9.xml"/><Relationship Id="rId1" Type="http://schemas.openxmlformats.org/officeDocument/2006/relationships/themeOverride" Target="../theme/themeOverride3.xml"/><Relationship Id="rId4" Type="http://schemas.openxmlformats.org/officeDocument/2006/relationships/image" Target="../media/image13.emf"/></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9.xml"/><Relationship Id="rId1" Type="http://schemas.openxmlformats.org/officeDocument/2006/relationships/themeOverride" Target="../theme/themeOverride4.xml"/><Relationship Id="rId4" Type="http://schemas.openxmlformats.org/officeDocument/2006/relationships/image" Target="../media/image13.emf"/></Relationships>
</file>

<file path=ppt/slides/_rels/slide6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60.xml"/><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61.xml"/><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62.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7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63.xml"/><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4.xml"/><Relationship Id="rId1" Type="http://schemas.openxmlformats.org/officeDocument/2006/relationships/slideLayout" Target="../slideLayouts/slideLayout9.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7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7.xml"/></Relationships>
</file>

<file path=ppt/slides/_rels/slide7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7.xml"/></Relationships>
</file>

<file path=ppt/slides/_rels/slide74.xml.rels><?xml version="1.0" encoding="UTF-8" standalone="yes"?>
<Relationships xmlns="http://schemas.openxmlformats.org/package/2006/relationships"><Relationship Id="rId3" Type="http://schemas.openxmlformats.org/officeDocument/2006/relationships/image" Target="../media/image5.emf"/><Relationship Id="rId7" Type="http://schemas.openxmlformats.org/officeDocument/2006/relationships/image" Target="../media/image11.emf"/><Relationship Id="rId2" Type="http://schemas.openxmlformats.org/officeDocument/2006/relationships/image" Target="../media/image15.png"/><Relationship Id="rId1" Type="http://schemas.openxmlformats.org/officeDocument/2006/relationships/slideLayout" Target="../slideLayouts/slideLayout9.xml"/><Relationship Id="rId6" Type="http://schemas.openxmlformats.org/officeDocument/2006/relationships/image" Target="../media/image9.emf"/><Relationship Id="rId5" Type="http://schemas.openxmlformats.org/officeDocument/2006/relationships/image" Target="../media/image14.emf"/><Relationship Id="rId4" Type="http://schemas.openxmlformats.org/officeDocument/2006/relationships/image" Target="../media/image13.emf"/></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65.xml"/><Relationship Id="rId1" Type="http://schemas.openxmlformats.org/officeDocument/2006/relationships/slideLayout" Target="../slideLayouts/slideLayout9.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8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3" Type="http://schemas.openxmlformats.org/officeDocument/2006/relationships/hyperlink" Target="http://myaccount.blob.core.windows.net/mycontainer/myblob" TargetMode="External"/><Relationship Id="rId2" Type="http://schemas.openxmlformats.org/officeDocument/2006/relationships/notesSlide" Target="../notesSlides/notesSlide66.xml"/><Relationship Id="rId1" Type="http://schemas.openxmlformats.org/officeDocument/2006/relationships/slideLayout" Target="../slideLayouts/slideLayout12.xml"/><Relationship Id="rId6" Type="http://schemas.openxmlformats.org/officeDocument/2006/relationships/image" Target="../media/image9.emf"/><Relationship Id="rId5" Type="http://schemas.openxmlformats.org/officeDocument/2006/relationships/hyperlink" Target="http://myaccount.file.core.windows.net/myshare/myfile.txt" TargetMode="External"/><Relationship Id="rId4" Type="http://schemas.openxmlformats.org/officeDocument/2006/relationships/hyperlink" Target="file:///\\myaccount.file.core.windows.net\myshare\myfile.txt" TargetMode="External"/></Relationships>
</file>

<file path=ppt/slides/_rels/slide8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wmf"/><Relationship Id="rId1" Type="http://schemas.openxmlformats.org/officeDocument/2006/relationships/slideLayout" Target="../slideLayouts/slideLayout12.xml"/><Relationship Id="rId4" Type="http://schemas.openxmlformats.org/officeDocument/2006/relationships/image" Target="../media/image9.emf"/></Relationships>
</file>

<file path=ppt/slides/_rels/slide8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9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68.xml"/><Relationship Id="rId1" Type="http://schemas.openxmlformats.org/officeDocument/2006/relationships/slideLayout" Target="../slideLayouts/slideLayout9.xml"/></Relationships>
</file>

<file path=ppt/slides/_rels/slide9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69.xml"/><Relationship Id="rId1" Type="http://schemas.openxmlformats.org/officeDocument/2006/relationships/slideLayout" Target="../slideLayouts/slideLayout9.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9.xml"/><Relationship Id="rId1" Type="http://schemas.openxmlformats.org/officeDocument/2006/relationships/tags" Target="../tags/tag1.xml"/><Relationship Id="rId4" Type="http://schemas.openxmlformats.org/officeDocument/2006/relationships/image" Target="../media/image13.emf"/></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8.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9.xml"/></Relationships>
</file>

<file path=ppt/slides/_rels/slide9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4.xml"/><Relationship Id="rId1" Type="http://schemas.openxmlformats.org/officeDocument/2006/relationships/slideLayout" Target="../slideLayouts/slideLayout20.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4924"/>
          <a:stretch/>
        </p:blipFill>
        <p:spPr>
          <a:xfrm>
            <a:off x="-18662" y="0"/>
            <a:ext cx="12210661" cy="6858000"/>
          </a:xfrm>
          <a:prstGeom prst="rect">
            <a:avLst/>
          </a:prstGeom>
        </p:spPr>
      </p:pic>
      <p:sp>
        <p:nvSpPr>
          <p:cNvPr id="2" name="Title 1"/>
          <p:cNvSpPr>
            <a:spLocks noGrp="1"/>
          </p:cNvSpPr>
          <p:nvPr>
            <p:ph type="ctrTitle"/>
          </p:nvPr>
        </p:nvSpPr>
        <p:spPr>
          <a:xfrm>
            <a:off x="-18662" y="2235200"/>
            <a:ext cx="12210662" cy="2387600"/>
          </a:xfrm>
        </p:spPr>
        <p:txBody>
          <a:bodyPr anchor="ctr">
            <a:noAutofit/>
          </a:bodyPr>
          <a:lstStyle/>
          <a:p>
            <a:pPr algn="l"/>
            <a:r>
              <a:rPr lang="en-US" sz="9600" dirty="0" smtClean="0">
                <a:solidFill>
                  <a:schemeClr val="bg1"/>
                </a:solidFill>
              </a:rPr>
              <a:t>Azure Data Storage</a:t>
            </a:r>
            <a:endParaRPr lang="en-US" sz="9600" dirty="0">
              <a:solidFill>
                <a:schemeClr val="bg1"/>
              </a:solidFill>
            </a:endParaRPr>
          </a:p>
        </p:txBody>
      </p:sp>
      <p:sp>
        <p:nvSpPr>
          <p:cNvPr id="3" name="Subtitle 2"/>
          <p:cNvSpPr>
            <a:spLocks noGrp="1"/>
          </p:cNvSpPr>
          <p:nvPr>
            <p:ph type="subTitle" idx="1"/>
          </p:nvPr>
        </p:nvSpPr>
        <p:spPr>
          <a:xfrm>
            <a:off x="-18663" y="4261447"/>
            <a:ext cx="12210662" cy="1655762"/>
          </a:xfrm>
        </p:spPr>
        <p:txBody>
          <a:bodyPr>
            <a:normAutofit/>
          </a:bodyPr>
          <a:lstStyle/>
          <a:p>
            <a:pPr marL="252000" algn="l"/>
            <a:r>
              <a:rPr lang="en-US" sz="4400" dirty="0" smtClean="0">
                <a:solidFill>
                  <a:srgbClr val="00B0F0"/>
                </a:solidFill>
                <a:latin typeface="+mj-lt"/>
              </a:rPr>
              <a:t>Presenter Name</a:t>
            </a:r>
          </a:p>
          <a:p>
            <a:pPr marL="252000"/>
            <a:r>
              <a:rPr lang="en-US" sz="2800" dirty="0" smtClean="0">
                <a:solidFill>
                  <a:schemeClr val="bg1"/>
                </a:solidFill>
                <a:latin typeface="+mj-lt"/>
              </a:rPr>
              <a:t>Position or role</a:t>
            </a:r>
          </a:p>
        </p:txBody>
      </p:sp>
      <p:sp>
        <p:nvSpPr>
          <p:cNvPr id="6" name="TextBox 5"/>
          <p:cNvSpPr txBox="1"/>
          <p:nvPr/>
        </p:nvSpPr>
        <p:spPr>
          <a:xfrm>
            <a:off x="9662578" y="6026925"/>
            <a:ext cx="1978042" cy="400110"/>
          </a:xfrm>
          <a:prstGeom prst="rect">
            <a:avLst/>
          </a:prstGeom>
          <a:noFill/>
        </p:spPr>
        <p:txBody>
          <a:bodyPr wrap="none" rtlCol="0">
            <a:spAutoFit/>
          </a:bodyPr>
          <a:lstStyle/>
          <a:p>
            <a:r>
              <a:rPr lang="en-US" sz="2000" dirty="0" smtClean="0">
                <a:solidFill>
                  <a:schemeClr val="bg1"/>
                </a:solidFill>
              </a:rPr>
              <a:t>Microsoft Azure</a:t>
            </a:r>
            <a:endParaRPr lang="en-US" sz="2000" dirty="0">
              <a:solidFill>
                <a:schemeClr val="bg1"/>
              </a:solidFill>
            </a:endParaRPr>
          </a:p>
        </p:txBody>
      </p:sp>
    </p:spTree>
    <p:extLst>
      <p:ext uri="{BB962C8B-B14F-4D97-AF65-F5344CB8AC3E}">
        <p14:creationId xmlns:p14="http://schemas.microsoft.com/office/powerpoint/2010/main" val="836227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r>
              <a:rPr lang="en-US" dirty="0" smtClean="0">
                <a:latin typeface="+mj-lt"/>
              </a:rPr>
              <a:t>Interacting with blobs</a:t>
            </a:r>
            <a:endParaRPr lang="en-US" dirty="0">
              <a:latin typeface="+mj-lt"/>
            </a:endParaRPr>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Demo</a:t>
            </a:r>
            <a:endParaRPr lang="en-US" dirty="0"/>
          </a:p>
        </p:txBody>
      </p:sp>
      <p:pic>
        <p:nvPicPr>
          <p:cNvPr id="5" name="Picture 4"/>
          <p:cNvPicPr>
            <a:picLocks noChangeAspect="1"/>
          </p:cNvPicPr>
          <p:nvPr/>
        </p:nvPicPr>
        <p:blipFill>
          <a:blip r:embed="rId3"/>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453304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normAutofit/>
          </a:bodyPr>
          <a:lstStyle/>
          <a:p>
            <a:r>
              <a:rPr lang="en-US" dirty="0" smtClean="0"/>
              <a:t>Blob </a:t>
            </a:r>
            <a:r>
              <a:rPr lang="en-US" dirty="0"/>
              <a:t>Details – </a:t>
            </a:r>
            <a:r>
              <a:rPr lang="en-US" dirty="0">
                <a:solidFill>
                  <a:schemeClr val="bg1">
                    <a:alpha val="99000"/>
                  </a:schemeClr>
                </a:solidFill>
              </a:rPr>
              <a:t>Containers</a:t>
            </a:r>
            <a:endParaRPr lang="en-US" dirty="0"/>
          </a:p>
        </p:txBody>
      </p:sp>
      <p:sp>
        <p:nvSpPr>
          <p:cNvPr id="10" name="Rectangle 9"/>
          <p:cNvSpPr/>
          <p:nvPr/>
        </p:nvSpPr>
        <p:spPr>
          <a:xfrm>
            <a:off x="0" y="1"/>
            <a:ext cx="12192000" cy="6858000"/>
          </a:xfrm>
          <a:prstGeom prst="rect">
            <a:avLst/>
          </a:prstGeom>
        </p:spPr>
        <p:txBody>
          <a:bodyPr wrap="square" anchor="ctr">
            <a:noAutofit/>
          </a:bodyPr>
          <a:lstStyle/>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Multiple Containers per </a:t>
            </a:r>
            <a:r>
              <a:rPr lang="en-US" sz="4400" dirty="0" smtClean="0">
                <a:gradFill>
                  <a:gsLst>
                    <a:gs pos="0">
                      <a:srgbClr val="FFFFFF"/>
                    </a:gs>
                    <a:gs pos="100000">
                      <a:srgbClr val="FFFFFF"/>
                    </a:gs>
                  </a:gsLst>
                  <a:lin ang="5400000" scaled="0"/>
                </a:gradFill>
                <a:latin typeface="+mj-lt"/>
              </a:rPr>
              <a:t>Account</a:t>
            </a:r>
          </a:p>
          <a:p>
            <a:pPr marL="252000" defTabSz="914099" fontAlgn="base">
              <a:spcBef>
                <a:spcPts val="1200"/>
              </a:spcBef>
              <a:spcAft>
                <a:spcPct val="0"/>
              </a:spcAft>
            </a:pPr>
            <a:r>
              <a:rPr lang="en-US" sz="4400" dirty="0" smtClean="0">
                <a:gradFill>
                  <a:gsLst>
                    <a:gs pos="0">
                      <a:srgbClr val="FFFFFF"/>
                    </a:gs>
                    <a:gs pos="100000">
                      <a:srgbClr val="FFFFFF"/>
                    </a:gs>
                  </a:gsLst>
                  <a:lin ang="5400000" scaled="0"/>
                </a:gradFill>
                <a:latin typeface="+mj-lt"/>
              </a:rPr>
              <a:t>Special </a:t>
            </a:r>
            <a:r>
              <a:rPr lang="en-US" sz="4400" dirty="0">
                <a:gradFill>
                  <a:gsLst>
                    <a:gs pos="0">
                      <a:srgbClr val="FFFFFF"/>
                    </a:gs>
                    <a:gs pos="100000">
                      <a:srgbClr val="FFFFFF"/>
                    </a:gs>
                  </a:gsLst>
                  <a:lin ang="5400000" scaled="0"/>
                </a:gradFill>
                <a:latin typeface="+mj-lt"/>
              </a:rPr>
              <a:t>$root </a:t>
            </a:r>
            <a:r>
              <a:rPr lang="en-US" sz="4400" dirty="0" smtClean="0">
                <a:gradFill>
                  <a:gsLst>
                    <a:gs pos="0">
                      <a:srgbClr val="FFFFFF"/>
                    </a:gs>
                    <a:gs pos="100000">
                      <a:srgbClr val="FFFFFF"/>
                    </a:gs>
                  </a:gsLst>
                  <a:lin ang="5400000" scaled="0"/>
                </a:gradFill>
                <a:latin typeface="+mj-lt"/>
              </a:rPr>
              <a:t>container</a:t>
            </a:r>
            <a:endParaRPr lang="en-US" sz="4400" dirty="0">
              <a:gradFill>
                <a:gsLst>
                  <a:gs pos="0">
                    <a:srgbClr val="FFFFFF"/>
                  </a:gs>
                  <a:gs pos="100000">
                    <a:srgbClr val="FFFFFF"/>
                  </a:gs>
                </a:gsLst>
                <a:lin ang="5400000" scaled="0"/>
              </a:gradFill>
              <a:latin typeface="+mj-lt"/>
            </a:endParaRPr>
          </a:p>
        </p:txBody>
      </p:sp>
      <p:pic>
        <p:nvPicPr>
          <p:cNvPr id="11" name="Picture 10"/>
          <p:cNvPicPr>
            <a:picLocks noChangeAspect="1"/>
          </p:cNvPicPr>
          <p:nvPr/>
        </p:nvPicPr>
        <p:blipFill>
          <a:blip r:embed="rId3"/>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609735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normAutofit/>
          </a:bodyPr>
          <a:lstStyle/>
          <a:p>
            <a:r>
              <a:rPr lang="en-US" dirty="0" smtClean="0"/>
              <a:t>Blob </a:t>
            </a:r>
            <a:r>
              <a:rPr lang="en-US" dirty="0"/>
              <a:t>Details – </a:t>
            </a:r>
            <a:r>
              <a:rPr lang="en-US" dirty="0">
                <a:solidFill>
                  <a:schemeClr val="bg1">
                    <a:alpha val="99000"/>
                  </a:schemeClr>
                </a:solidFill>
              </a:rPr>
              <a:t>Containers</a:t>
            </a:r>
            <a:endParaRPr lang="en-US" dirty="0"/>
          </a:p>
        </p:txBody>
      </p:sp>
      <p:sp>
        <p:nvSpPr>
          <p:cNvPr id="10" name="Rectangle 9"/>
          <p:cNvSpPr/>
          <p:nvPr/>
        </p:nvSpPr>
        <p:spPr>
          <a:xfrm>
            <a:off x="0" y="1"/>
            <a:ext cx="12192000" cy="6858000"/>
          </a:xfrm>
          <a:prstGeom prst="rect">
            <a:avLst/>
          </a:prstGeom>
        </p:spPr>
        <p:txBody>
          <a:bodyPr wrap="square" anchor="ctr">
            <a:noAutofit/>
          </a:bodyPr>
          <a:lstStyle/>
          <a:p>
            <a:pPr marL="252000" defTabSz="914099" fontAlgn="base">
              <a:spcBef>
                <a:spcPts val="1200"/>
              </a:spcBef>
              <a:spcAft>
                <a:spcPct val="0"/>
              </a:spcAft>
            </a:pPr>
            <a:r>
              <a:rPr lang="en-US" sz="4400" dirty="0" smtClean="0">
                <a:gradFill>
                  <a:gsLst>
                    <a:gs pos="0">
                      <a:srgbClr val="FFFFFF"/>
                    </a:gs>
                    <a:gs pos="100000">
                      <a:srgbClr val="FFFFFF"/>
                    </a:gs>
                  </a:gsLst>
                  <a:lin ang="5400000" scaled="0"/>
                </a:gradFill>
                <a:latin typeface="+mj-lt"/>
              </a:rPr>
              <a:t>A </a:t>
            </a:r>
            <a:r>
              <a:rPr lang="en-US" sz="4400" dirty="0">
                <a:gradFill>
                  <a:gsLst>
                    <a:gs pos="0">
                      <a:srgbClr val="FFFFFF"/>
                    </a:gs>
                    <a:gs pos="100000">
                      <a:srgbClr val="FFFFFF"/>
                    </a:gs>
                  </a:gsLst>
                  <a:lin ang="5400000" scaled="0"/>
                </a:gradFill>
                <a:latin typeface="+mj-lt"/>
              </a:rPr>
              <a:t>container holds a set of blobs</a:t>
            </a:r>
          </a:p>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Set access policies at the container level </a:t>
            </a:r>
          </a:p>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Associate Metadata with Container</a:t>
            </a:r>
          </a:p>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List the blobs in a container</a:t>
            </a:r>
          </a:p>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Including Blob Metadata and MD5 </a:t>
            </a:r>
            <a:r>
              <a:rPr lang="en-US" sz="4400" dirty="0" smtClean="0">
                <a:gradFill>
                  <a:gsLst>
                    <a:gs pos="0">
                      <a:srgbClr val="FFFFFF"/>
                    </a:gs>
                    <a:gs pos="100000">
                      <a:srgbClr val="FFFFFF"/>
                    </a:gs>
                  </a:gsLst>
                  <a:lin ang="5400000" scaled="0"/>
                </a:gradFill>
                <a:latin typeface="+mj-lt"/>
              </a:rPr>
              <a:t/>
            </a:r>
            <a:br>
              <a:rPr lang="en-US" sz="4400" dirty="0" smtClean="0">
                <a:gradFill>
                  <a:gsLst>
                    <a:gs pos="0">
                      <a:srgbClr val="FFFFFF"/>
                    </a:gs>
                    <a:gs pos="100000">
                      <a:srgbClr val="FFFFFF"/>
                    </a:gs>
                  </a:gsLst>
                  <a:lin ang="5400000" scaled="0"/>
                </a:gradFill>
                <a:latin typeface="+mj-lt"/>
              </a:rPr>
            </a:br>
            <a:r>
              <a:rPr lang="en-US" sz="4400" dirty="0" smtClean="0">
                <a:gradFill>
                  <a:gsLst>
                    <a:gs pos="0">
                      <a:srgbClr val="FFFFFF"/>
                    </a:gs>
                    <a:gs pos="100000">
                      <a:srgbClr val="FFFFFF"/>
                    </a:gs>
                  </a:gsLst>
                  <a:lin ang="5400000" scaled="0"/>
                </a:gradFill>
                <a:latin typeface="+mj-lt"/>
              </a:rPr>
              <a:t>	</a:t>
            </a:r>
            <a:r>
              <a:rPr lang="en-US" sz="3600" dirty="0" smtClean="0">
                <a:gradFill>
                  <a:gsLst>
                    <a:gs pos="0">
                      <a:srgbClr val="FFFFFF"/>
                    </a:gs>
                    <a:gs pos="100000">
                      <a:srgbClr val="FFFFFF"/>
                    </a:gs>
                  </a:gsLst>
                  <a:lin ang="5400000" scaled="0"/>
                </a:gradFill>
                <a:latin typeface="+mj-lt"/>
              </a:rPr>
              <a:t>no search on metadata </a:t>
            </a:r>
            <a:r>
              <a:rPr lang="en-US" sz="3600" dirty="0">
                <a:gradFill>
                  <a:gsLst>
                    <a:gs pos="0">
                      <a:srgbClr val="FFFFFF"/>
                    </a:gs>
                    <a:gs pos="100000">
                      <a:srgbClr val="FFFFFF"/>
                    </a:gs>
                  </a:gsLst>
                  <a:lin ang="5400000" scaled="0"/>
                </a:gradFill>
                <a:latin typeface="+mj-lt"/>
              </a:rPr>
              <a:t>WHERE </a:t>
            </a:r>
            <a:r>
              <a:rPr lang="en-US" sz="3600" dirty="0" err="1">
                <a:gradFill>
                  <a:gsLst>
                    <a:gs pos="0">
                      <a:srgbClr val="FFFFFF"/>
                    </a:gs>
                    <a:gs pos="100000">
                      <a:srgbClr val="FFFFFF"/>
                    </a:gs>
                  </a:gsLst>
                  <a:lin ang="5400000" scaled="0"/>
                </a:gradFill>
                <a:latin typeface="+mj-lt"/>
              </a:rPr>
              <a:t>MetadataValue</a:t>
            </a:r>
            <a:r>
              <a:rPr lang="en-US" sz="3600" dirty="0">
                <a:gradFill>
                  <a:gsLst>
                    <a:gs pos="0">
                      <a:srgbClr val="FFFFFF"/>
                    </a:gs>
                    <a:gs pos="100000">
                      <a:srgbClr val="FFFFFF"/>
                    </a:gs>
                  </a:gsLst>
                  <a:lin ang="5400000" scaled="0"/>
                </a:gradFill>
                <a:latin typeface="+mj-lt"/>
              </a:rPr>
              <a:t> = </a:t>
            </a:r>
            <a:r>
              <a:rPr lang="en-US" sz="3600" dirty="0" smtClean="0">
                <a:gradFill>
                  <a:gsLst>
                    <a:gs pos="0">
                      <a:srgbClr val="FFFFFF"/>
                    </a:gs>
                    <a:gs pos="100000">
                      <a:srgbClr val="FFFFFF"/>
                    </a:gs>
                  </a:gsLst>
                  <a:lin ang="5400000" scaled="0"/>
                </a:gradFill>
                <a:latin typeface="+mj-lt"/>
              </a:rPr>
              <a:t>?</a:t>
            </a:r>
            <a:endParaRPr lang="en-US" sz="4400" dirty="0">
              <a:gradFill>
                <a:gsLst>
                  <a:gs pos="0">
                    <a:srgbClr val="FFFFFF"/>
                  </a:gs>
                  <a:gs pos="100000">
                    <a:srgbClr val="FFFFFF"/>
                  </a:gs>
                </a:gsLst>
                <a:lin ang="5400000" scaled="0"/>
              </a:gradFill>
              <a:latin typeface="+mj-lt"/>
            </a:endParaRPr>
          </a:p>
        </p:txBody>
      </p:sp>
      <p:pic>
        <p:nvPicPr>
          <p:cNvPr id="11" name="Picture 10"/>
          <p:cNvPicPr>
            <a:picLocks noChangeAspect="1"/>
          </p:cNvPicPr>
          <p:nvPr/>
        </p:nvPicPr>
        <p:blipFill>
          <a:blip r:embed="rId3"/>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2357426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normAutofit/>
          </a:bodyPr>
          <a:lstStyle/>
          <a:p>
            <a:r>
              <a:rPr lang="en-US" dirty="0" smtClean="0"/>
              <a:t>Blob </a:t>
            </a:r>
            <a:r>
              <a:rPr lang="en-US" dirty="0"/>
              <a:t>Details – </a:t>
            </a:r>
            <a:r>
              <a:rPr lang="en-US" dirty="0">
                <a:gradFill>
                  <a:gsLst>
                    <a:gs pos="0">
                      <a:srgbClr val="FFFFFF"/>
                    </a:gs>
                    <a:gs pos="100000">
                      <a:srgbClr val="FFFFFF"/>
                    </a:gs>
                  </a:gsLst>
                  <a:lin ang="5400000" scaled="0"/>
                </a:gradFill>
              </a:rPr>
              <a:t>Throughput</a:t>
            </a:r>
            <a:endParaRPr lang="en-US" dirty="0"/>
          </a:p>
        </p:txBody>
      </p:sp>
      <p:sp>
        <p:nvSpPr>
          <p:cNvPr id="10" name="Rectangle 9"/>
          <p:cNvSpPr/>
          <p:nvPr/>
        </p:nvSpPr>
        <p:spPr>
          <a:xfrm>
            <a:off x="0" y="1"/>
            <a:ext cx="12192000" cy="6858000"/>
          </a:xfrm>
          <a:prstGeom prst="rect">
            <a:avLst/>
          </a:prstGeom>
        </p:spPr>
        <p:txBody>
          <a:bodyPr wrap="square" anchor="ctr">
            <a:noAutofit/>
          </a:bodyPr>
          <a:lstStyle/>
          <a:p>
            <a:pPr marL="252000" defTabSz="914099" fontAlgn="base">
              <a:spcBef>
                <a:spcPts val="1200"/>
              </a:spcBef>
              <a:spcAft>
                <a:spcPct val="0"/>
              </a:spcAft>
            </a:pPr>
            <a:r>
              <a:rPr lang="en-US" sz="4400" dirty="0" smtClean="0">
                <a:gradFill>
                  <a:gsLst>
                    <a:gs pos="0">
                      <a:srgbClr val="FFFFFF"/>
                    </a:gs>
                    <a:gs pos="100000">
                      <a:srgbClr val="FFFFFF"/>
                    </a:gs>
                  </a:gsLst>
                  <a:lin ang="5400000" scaled="0"/>
                </a:gradFill>
                <a:latin typeface="+mj-lt"/>
              </a:rPr>
              <a:t>Effectively </a:t>
            </a:r>
            <a:r>
              <a:rPr lang="en-US" sz="4400" dirty="0">
                <a:gradFill>
                  <a:gsLst>
                    <a:gs pos="0">
                      <a:srgbClr val="FFFFFF"/>
                    </a:gs>
                    <a:gs pos="100000">
                      <a:srgbClr val="FFFFFF"/>
                    </a:gs>
                  </a:gsLst>
                  <a:lin ang="5400000" scaled="0"/>
                </a:gradFill>
                <a:latin typeface="+mj-lt"/>
              </a:rPr>
              <a:t>in Partition of </a:t>
            </a:r>
            <a:r>
              <a:rPr lang="en-US" sz="4400" dirty="0" smtClean="0">
                <a:gradFill>
                  <a:gsLst>
                    <a:gs pos="0">
                      <a:srgbClr val="FFFFFF"/>
                    </a:gs>
                    <a:gs pos="100000">
                      <a:srgbClr val="FFFFFF"/>
                    </a:gs>
                  </a:gsLst>
                  <a:lin ang="5400000" scaled="0"/>
                </a:gradFill>
                <a:latin typeface="+mj-lt"/>
              </a:rPr>
              <a:t>1</a:t>
            </a:r>
            <a:endParaRPr lang="en-US" sz="4400" dirty="0">
              <a:gradFill>
                <a:gsLst>
                  <a:gs pos="0">
                    <a:srgbClr val="FFFFFF"/>
                  </a:gs>
                  <a:gs pos="100000">
                    <a:srgbClr val="FFFFFF"/>
                  </a:gs>
                </a:gsLst>
                <a:lin ang="5400000" scaled="0"/>
              </a:gradFill>
              <a:latin typeface="+mj-lt"/>
            </a:endParaRPr>
          </a:p>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Target of 60MB/s per Blob</a:t>
            </a:r>
          </a:p>
        </p:txBody>
      </p:sp>
      <p:pic>
        <p:nvPicPr>
          <p:cNvPr id="11" name="Picture 10"/>
          <p:cNvPicPr>
            <a:picLocks noChangeAspect="1"/>
          </p:cNvPicPr>
          <p:nvPr/>
        </p:nvPicPr>
        <p:blipFill>
          <a:blip r:embed="rId3"/>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427907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normAutofit/>
          </a:bodyPr>
          <a:lstStyle/>
          <a:p>
            <a:r>
              <a:rPr lang="en-US" dirty="0" smtClean="0"/>
              <a:t>Blob Details – </a:t>
            </a:r>
            <a:r>
              <a:rPr lang="en-US" dirty="0" smtClean="0">
                <a:solidFill>
                  <a:schemeClr val="bg1">
                    <a:alpha val="99000"/>
                  </a:schemeClr>
                </a:solidFill>
              </a:rPr>
              <a:t>Main </a:t>
            </a:r>
            <a:r>
              <a:rPr lang="en-US" dirty="0">
                <a:solidFill>
                  <a:schemeClr val="bg1">
                    <a:alpha val="99000"/>
                  </a:schemeClr>
                </a:solidFill>
              </a:rPr>
              <a:t>Web Service </a:t>
            </a:r>
            <a:r>
              <a:rPr lang="en-US" dirty="0" smtClean="0">
                <a:solidFill>
                  <a:schemeClr val="bg1">
                    <a:alpha val="99000"/>
                  </a:schemeClr>
                </a:solidFill>
              </a:rPr>
              <a:t>Operations</a:t>
            </a:r>
            <a:endParaRPr lang="en-US" dirty="0"/>
          </a:p>
        </p:txBody>
      </p:sp>
      <p:pic>
        <p:nvPicPr>
          <p:cNvPr id="9" name="Picture 8"/>
          <p:cNvPicPr>
            <a:picLocks noChangeAspect="1"/>
          </p:cNvPicPr>
          <p:nvPr/>
        </p:nvPicPr>
        <p:blipFill>
          <a:blip r:embed="rId3"/>
          <a:stretch>
            <a:fillRect/>
          </a:stretch>
        </p:blipFill>
        <p:spPr>
          <a:xfrm>
            <a:off x="11394301" y="128971"/>
            <a:ext cx="638984" cy="554858"/>
          </a:xfrm>
          <a:prstGeom prst="rect">
            <a:avLst/>
          </a:prstGeom>
        </p:spPr>
      </p:pic>
      <p:sp>
        <p:nvSpPr>
          <p:cNvPr id="11" name="Rectangle 10"/>
          <p:cNvSpPr/>
          <p:nvPr/>
        </p:nvSpPr>
        <p:spPr>
          <a:xfrm>
            <a:off x="0" y="1"/>
            <a:ext cx="12192000" cy="6858000"/>
          </a:xfrm>
          <a:prstGeom prst="rect">
            <a:avLst/>
          </a:prstGeom>
        </p:spPr>
        <p:txBody>
          <a:bodyPr wrap="square" anchor="ctr">
            <a:noAutofit/>
          </a:bodyPr>
          <a:lstStyle/>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PutBlob</a:t>
            </a:r>
          </a:p>
          <a:p>
            <a:pPr marL="252000" defTabSz="914099" fontAlgn="base">
              <a:spcBef>
                <a:spcPts val="1200"/>
              </a:spcBef>
              <a:spcAft>
                <a:spcPct val="0"/>
              </a:spcAft>
            </a:pPr>
            <a:r>
              <a:rPr lang="en-US" sz="4400" dirty="0" err="1">
                <a:gradFill>
                  <a:gsLst>
                    <a:gs pos="0">
                      <a:srgbClr val="FFFFFF"/>
                    </a:gs>
                    <a:gs pos="100000">
                      <a:srgbClr val="FFFFFF"/>
                    </a:gs>
                  </a:gsLst>
                  <a:lin ang="5400000" scaled="0"/>
                </a:gradFill>
                <a:latin typeface="+mj-lt"/>
              </a:rPr>
              <a:t>GetBlob</a:t>
            </a:r>
            <a:endParaRPr lang="en-US" sz="4400" dirty="0">
              <a:gradFill>
                <a:gsLst>
                  <a:gs pos="0">
                    <a:srgbClr val="FFFFFF"/>
                  </a:gs>
                  <a:gs pos="100000">
                    <a:srgbClr val="FFFFFF"/>
                  </a:gs>
                </a:gsLst>
                <a:lin ang="5400000" scaled="0"/>
              </a:gradFill>
              <a:latin typeface="+mj-lt"/>
            </a:endParaRPr>
          </a:p>
          <a:p>
            <a:pPr marL="252000" defTabSz="914099" fontAlgn="base">
              <a:spcBef>
                <a:spcPts val="1200"/>
              </a:spcBef>
              <a:spcAft>
                <a:spcPct val="0"/>
              </a:spcAft>
            </a:pPr>
            <a:r>
              <a:rPr lang="en-US" sz="4400" dirty="0" err="1">
                <a:gradFill>
                  <a:gsLst>
                    <a:gs pos="0">
                      <a:srgbClr val="FFFFFF"/>
                    </a:gs>
                    <a:gs pos="100000">
                      <a:srgbClr val="FFFFFF"/>
                    </a:gs>
                  </a:gsLst>
                  <a:lin ang="5400000" scaled="0"/>
                </a:gradFill>
                <a:latin typeface="+mj-lt"/>
              </a:rPr>
              <a:t>DeleteBlob</a:t>
            </a:r>
            <a:endParaRPr lang="en-US" sz="4400" dirty="0">
              <a:gradFill>
                <a:gsLst>
                  <a:gs pos="0">
                    <a:srgbClr val="FFFFFF"/>
                  </a:gs>
                  <a:gs pos="100000">
                    <a:srgbClr val="FFFFFF"/>
                  </a:gs>
                </a:gsLst>
                <a:lin ang="5400000" scaled="0"/>
              </a:gradFill>
              <a:latin typeface="+mj-lt"/>
            </a:endParaRPr>
          </a:p>
          <a:p>
            <a:pPr marL="252000" defTabSz="914099" fontAlgn="base">
              <a:spcBef>
                <a:spcPts val="1200"/>
              </a:spcBef>
              <a:spcAft>
                <a:spcPct val="0"/>
              </a:spcAft>
            </a:pPr>
            <a:r>
              <a:rPr lang="en-US" sz="4400" dirty="0" err="1">
                <a:gradFill>
                  <a:gsLst>
                    <a:gs pos="0">
                      <a:srgbClr val="FFFFFF"/>
                    </a:gs>
                    <a:gs pos="100000">
                      <a:srgbClr val="FFFFFF"/>
                    </a:gs>
                  </a:gsLst>
                  <a:lin ang="5400000" scaled="0"/>
                </a:gradFill>
                <a:latin typeface="+mj-lt"/>
              </a:rPr>
              <a:t>CopyBlob</a:t>
            </a:r>
            <a:endParaRPr lang="en-US" sz="4400" dirty="0">
              <a:gradFill>
                <a:gsLst>
                  <a:gs pos="0">
                    <a:srgbClr val="FFFFFF"/>
                  </a:gs>
                  <a:gs pos="100000">
                    <a:srgbClr val="FFFFFF"/>
                  </a:gs>
                </a:gsLst>
                <a:lin ang="5400000" scaled="0"/>
              </a:gradFill>
              <a:latin typeface="+mj-lt"/>
            </a:endParaRPr>
          </a:p>
          <a:p>
            <a:pPr marL="252000" defTabSz="914099" fontAlgn="base">
              <a:spcBef>
                <a:spcPts val="1200"/>
              </a:spcBef>
              <a:spcAft>
                <a:spcPct val="0"/>
              </a:spcAft>
            </a:pPr>
            <a:r>
              <a:rPr lang="en-US" sz="4400" dirty="0" err="1">
                <a:gradFill>
                  <a:gsLst>
                    <a:gs pos="0">
                      <a:srgbClr val="FFFFFF"/>
                    </a:gs>
                    <a:gs pos="100000">
                      <a:srgbClr val="FFFFFF"/>
                    </a:gs>
                  </a:gsLst>
                  <a:lin ang="5400000" scaled="0"/>
                </a:gradFill>
                <a:latin typeface="+mj-lt"/>
              </a:rPr>
              <a:t>SnapshotBlob</a:t>
            </a:r>
            <a:r>
              <a:rPr lang="en-US" sz="4400" dirty="0">
                <a:gradFill>
                  <a:gsLst>
                    <a:gs pos="0">
                      <a:srgbClr val="FFFFFF"/>
                    </a:gs>
                    <a:gs pos="100000">
                      <a:srgbClr val="FFFFFF"/>
                    </a:gs>
                  </a:gsLst>
                  <a:lin ang="5400000" scaled="0"/>
                </a:gradFill>
                <a:latin typeface="+mj-lt"/>
              </a:rPr>
              <a:t> </a:t>
            </a:r>
          </a:p>
          <a:p>
            <a:pPr marL="252000" defTabSz="914099" fontAlgn="base">
              <a:spcBef>
                <a:spcPts val="1200"/>
              </a:spcBef>
              <a:spcAft>
                <a:spcPct val="0"/>
              </a:spcAft>
            </a:pPr>
            <a:r>
              <a:rPr lang="en-US" sz="4400" dirty="0" err="1">
                <a:gradFill>
                  <a:gsLst>
                    <a:gs pos="0">
                      <a:srgbClr val="FFFFFF"/>
                    </a:gs>
                    <a:gs pos="100000">
                      <a:srgbClr val="FFFFFF"/>
                    </a:gs>
                  </a:gsLst>
                  <a:lin ang="5400000" scaled="0"/>
                </a:gradFill>
                <a:latin typeface="+mj-lt"/>
              </a:rPr>
              <a:t>LeaseBlob</a:t>
            </a:r>
            <a:r>
              <a:rPr lang="en-US" sz="4400" dirty="0">
                <a:gradFill>
                  <a:gsLst>
                    <a:gs pos="0">
                      <a:srgbClr val="FFFFFF"/>
                    </a:gs>
                    <a:gs pos="100000">
                      <a:srgbClr val="FFFFFF"/>
                    </a:gs>
                  </a:gsLst>
                  <a:lin ang="5400000" scaled="0"/>
                </a:gradFill>
                <a:latin typeface="+mj-lt"/>
              </a:rPr>
              <a:t> </a:t>
            </a:r>
          </a:p>
        </p:txBody>
      </p:sp>
    </p:spTree>
    <p:extLst>
      <p:ext uri="{BB962C8B-B14F-4D97-AF65-F5344CB8AC3E}">
        <p14:creationId xmlns:p14="http://schemas.microsoft.com/office/powerpoint/2010/main" val="1091946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r>
              <a:rPr lang="en-US" sz="5400" dirty="0">
                <a:latin typeface="Courier New" panose="02070309020205020404" pitchFamily="49" charset="0"/>
                <a:cs typeface="Courier New" panose="02070309020205020404" pitchFamily="49" charset="0"/>
              </a:rPr>
              <a:t>Interacting with </a:t>
            </a:r>
            <a:r>
              <a:rPr lang="en-US" sz="5400" dirty="0" smtClean="0">
                <a:latin typeface="Courier New" panose="02070309020205020404" pitchFamily="49" charset="0"/>
                <a:cs typeface="Courier New" panose="02070309020205020404" pitchFamily="49" charset="0"/>
              </a:rPr>
              <a:t>blobs</a:t>
            </a:r>
          </a:p>
          <a:p>
            <a:r>
              <a:rPr lang="en-US" sz="5400" dirty="0" smtClean="0">
                <a:latin typeface="Courier New" panose="02070309020205020404" pitchFamily="49" charset="0"/>
                <a:cs typeface="Courier New" panose="02070309020205020404" pitchFamily="49" charset="0"/>
              </a:rPr>
              <a:t>through </a:t>
            </a:r>
            <a:r>
              <a:rPr lang="en-US" sz="5400" dirty="0">
                <a:latin typeface="Courier New" panose="02070309020205020404" pitchFamily="49" charset="0"/>
                <a:cs typeface="Courier New" panose="02070309020205020404" pitchFamily="49" charset="0"/>
              </a:rPr>
              <a:t>code</a:t>
            </a:r>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Demo</a:t>
            </a:r>
            <a:endParaRPr lang="en-US" dirty="0"/>
          </a:p>
        </p:txBody>
      </p:sp>
      <p:pic>
        <p:nvPicPr>
          <p:cNvPr id="5" name="Picture 4"/>
          <p:cNvPicPr>
            <a:picLocks noChangeAspect="1"/>
          </p:cNvPicPr>
          <p:nvPr/>
        </p:nvPicPr>
        <p:blipFill>
          <a:blip r:embed="rId3"/>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4115190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normAutofit/>
          </a:bodyPr>
          <a:lstStyle/>
          <a:p>
            <a:r>
              <a:rPr lang="en-US" dirty="0" smtClean="0"/>
              <a:t>Blob </a:t>
            </a:r>
            <a:r>
              <a:rPr lang="en-US" dirty="0"/>
              <a:t>Details – </a:t>
            </a:r>
            <a:r>
              <a:rPr lang="en-US" dirty="0">
                <a:solidFill>
                  <a:schemeClr val="bg1">
                    <a:alpha val="99000"/>
                  </a:schemeClr>
                </a:solidFill>
              </a:rPr>
              <a:t>Associate metadata with blob</a:t>
            </a:r>
            <a:endParaRPr lang="en-US" dirty="0"/>
          </a:p>
        </p:txBody>
      </p:sp>
      <p:sp>
        <p:nvSpPr>
          <p:cNvPr id="10" name="Rectangle 9"/>
          <p:cNvSpPr/>
          <p:nvPr/>
        </p:nvSpPr>
        <p:spPr>
          <a:xfrm>
            <a:off x="0" y="1"/>
            <a:ext cx="12192000" cy="6858000"/>
          </a:xfrm>
          <a:prstGeom prst="rect">
            <a:avLst/>
          </a:prstGeom>
        </p:spPr>
        <p:txBody>
          <a:bodyPr wrap="square" anchor="ctr">
            <a:noAutofit/>
          </a:bodyPr>
          <a:lstStyle/>
          <a:p>
            <a:pPr marL="252000" defTabSz="914099" fontAlgn="base">
              <a:spcBef>
                <a:spcPts val="1200"/>
              </a:spcBef>
              <a:spcAft>
                <a:spcPct val="0"/>
              </a:spcAft>
            </a:pPr>
            <a:r>
              <a:rPr lang="en-US" sz="4400" dirty="0" smtClean="0">
                <a:gradFill>
                  <a:gsLst>
                    <a:gs pos="0">
                      <a:srgbClr val="FFFFFF"/>
                    </a:gs>
                    <a:gs pos="100000">
                      <a:srgbClr val="FFFFFF"/>
                    </a:gs>
                  </a:gsLst>
                  <a:lin ang="5400000" scaled="0"/>
                </a:gradFill>
                <a:latin typeface="+mj-lt"/>
              </a:rPr>
              <a:t>Standard </a:t>
            </a:r>
            <a:r>
              <a:rPr lang="en-US" sz="4400" dirty="0">
                <a:gradFill>
                  <a:gsLst>
                    <a:gs pos="0">
                      <a:srgbClr val="FFFFFF"/>
                    </a:gs>
                    <a:gs pos="100000">
                      <a:srgbClr val="FFFFFF"/>
                    </a:gs>
                  </a:gsLst>
                  <a:lin ang="5400000" scaled="0"/>
                </a:gradFill>
                <a:latin typeface="+mj-lt"/>
              </a:rPr>
              <a:t>HTTP metadata/headers </a:t>
            </a:r>
            <a:br>
              <a:rPr lang="en-US" sz="4400" dirty="0">
                <a:gradFill>
                  <a:gsLst>
                    <a:gs pos="0">
                      <a:srgbClr val="FFFFFF"/>
                    </a:gs>
                    <a:gs pos="100000">
                      <a:srgbClr val="FFFFFF"/>
                    </a:gs>
                  </a:gsLst>
                  <a:lin ang="5400000" scaled="0"/>
                </a:gradFill>
                <a:latin typeface="+mj-lt"/>
              </a:rPr>
            </a:br>
            <a:r>
              <a:rPr lang="en-US" sz="3200" dirty="0">
                <a:gradFill>
                  <a:gsLst>
                    <a:gs pos="0">
                      <a:srgbClr val="FFFFFF"/>
                    </a:gs>
                    <a:gs pos="100000">
                      <a:srgbClr val="FFFFFF"/>
                    </a:gs>
                  </a:gsLst>
                  <a:lin ang="5400000" scaled="0"/>
                </a:gradFill>
                <a:latin typeface="+mj-lt"/>
              </a:rPr>
              <a:t>(Cache-Control, Content-Encoding, Content-Type, </a:t>
            </a:r>
            <a:r>
              <a:rPr lang="en-US" sz="3200" dirty="0" err="1">
                <a:gradFill>
                  <a:gsLst>
                    <a:gs pos="0">
                      <a:srgbClr val="FFFFFF"/>
                    </a:gs>
                    <a:gs pos="100000">
                      <a:srgbClr val="FFFFFF"/>
                    </a:gs>
                  </a:gsLst>
                  <a:lin ang="5400000" scaled="0"/>
                </a:gradFill>
                <a:latin typeface="+mj-lt"/>
              </a:rPr>
              <a:t>etc</a:t>
            </a:r>
            <a:r>
              <a:rPr lang="en-US" sz="3200" dirty="0" smtClean="0">
                <a:gradFill>
                  <a:gsLst>
                    <a:gs pos="0">
                      <a:srgbClr val="FFFFFF"/>
                    </a:gs>
                    <a:gs pos="100000">
                      <a:srgbClr val="FFFFFF"/>
                    </a:gs>
                  </a:gsLst>
                  <a:lin ang="5400000" scaled="0"/>
                </a:gradFill>
                <a:latin typeface="+mj-lt"/>
              </a:rPr>
              <a:t>)</a:t>
            </a:r>
            <a:endParaRPr lang="en-US" sz="4400" dirty="0">
              <a:gradFill>
                <a:gsLst>
                  <a:gs pos="0">
                    <a:srgbClr val="FFFFFF"/>
                  </a:gs>
                  <a:gs pos="100000">
                    <a:srgbClr val="FFFFFF"/>
                  </a:gs>
                </a:gsLst>
                <a:lin ang="5400000" scaled="0"/>
              </a:gradFill>
              <a:latin typeface="+mj-lt"/>
            </a:endParaRPr>
          </a:p>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Metadata is &lt;name, value&gt; pairs, up to 8KB per </a:t>
            </a:r>
            <a:r>
              <a:rPr lang="en-US" sz="4400" dirty="0" smtClean="0">
                <a:gradFill>
                  <a:gsLst>
                    <a:gs pos="0">
                      <a:srgbClr val="FFFFFF"/>
                    </a:gs>
                    <a:gs pos="100000">
                      <a:srgbClr val="FFFFFF"/>
                    </a:gs>
                  </a:gsLst>
                  <a:lin ang="5400000" scaled="0"/>
                </a:gradFill>
                <a:latin typeface="+mj-lt"/>
              </a:rPr>
              <a:t>blob</a:t>
            </a:r>
            <a:endParaRPr lang="en-US" sz="4400" dirty="0">
              <a:gradFill>
                <a:gsLst>
                  <a:gs pos="0">
                    <a:srgbClr val="FFFFFF"/>
                  </a:gs>
                  <a:gs pos="100000">
                    <a:srgbClr val="FFFFFF"/>
                  </a:gs>
                </a:gsLst>
                <a:lin ang="5400000" scaled="0"/>
              </a:gradFill>
              <a:latin typeface="+mj-lt"/>
            </a:endParaRPr>
          </a:p>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Either as part of </a:t>
            </a:r>
            <a:r>
              <a:rPr lang="en-US" sz="4400" dirty="0" err="1">
                <a:gradFill>
                  <a:gsLst>
                    <a:gs pos="0">
                      <a:srgbClr val="FFFFFF"/>
                    </a:gs>
                    <a:gs pos="100000">
                      <a:srgbClr val="FFFFFF"/>
                    </a:gs>
                  </a:gsLst>
                  <a:lin ang="5400000" scaled="0"/>
                </a:gradFill>
                <a:latin typeface="+mj-lt"/>
              </a:rPr>
              <a:t>PutBlob</a:t>
            </a:r>
            <a:r>
              <a:rPr lang="en-US" sz="4400" dirty="0">
                <a:gradFill>
                  <a:gsLst>
                    <a:gs pos="0">
                      <a:srgbClr val="FFFFFF"/>
                    </a:gs>
                    <a:gs pos="100000">
                      <a:srgbClr val="FFFFFF"/>
                    </a:gs>
                  </a:gsLst>
                  <a:lin ang="5400000" scaled="0"/>
                </a:gradFill>
                <a:latin typeface="+mj-lt"/>
              </a:rPr>
              <a:t> or independently</a:t>
            </a:r>
          </a:p>
        </p:txBody>
      </p:sp>
      <p:pic>
        <p:nvPicPr>
          <p:cNvPr id="11" name="Picture 10"/>
          <p:cNvPicPr>
            <a:picLocks noChangeAspect="1"/>
          </p:cNvPicPr>
          <p:nvPr/>
        </p:nvPicPr>
        <p:blipFill>
          <a:blip r:embed="rId3"/>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3193218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r>
              <a:rPr lang="en-US" dirty="0"/>
              <a:t>Blob metadata</a:t>
            </a:r>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Demo</a:t>
            </a:r>
            <a:endParaRPr lang="en-US" dirty="0"/>
          </a:p>
        </p:txBody>
      </p:sp>
      <p:pic>
        <p:nvPicPr>
          <p:cNvPr id="5" name="Picture 4"/>
          <p:cNvPicPr>
            <a:picLocks noChangeAspect="1"/>
          </p:cNvPicPr>
          <p:nvPr/>
        </p:nvPicPr>
        <p:blipFill>
          <a:blip r:embed="rId3"/>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862276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normAutofit/>
          </a:bodyPr>
          <a:lstStyle/>
          <a:p>
            <a:r>
              <a:rPr lang="en-US" dirty="0" smtClean="0"/>
              <a:t>Blob Details – </a:t>
            </a:r>
            <a:r>
              <a:rPr lang="en-US" dirty="0">
                <a:solidFill>
                  <a:schemeClr val="bg1">
                    <a:alpha val="99000"/>
                  </a:schemeClr>
                </a:solidFill>
              </a:rPr>
              <a:t>Blob always accessed by name</a:t>
            </a:r>
          </a:p>
        </p:txBody>
      </p:sp>
      <p:sp>
        <p:nvSpPr>
          <p:cNvPr id="10" name="Rectangle 9"/>
          <p:cNvSpPr/>
          <p:nvPr/>
        </p:nvSpPr>
        <p:spPr>
          <a:xfrm>
            <a:off x="0" y="1"/>
            <a:ext cx="12192000" cy="6858000"/>
          </a:xfrm>
          <a:prstGeom prst="rect">
            <a:avLst/>
          </a:prstGeom>
        </p:spPr>
        <p:txBody>
          <a:bodyPr wrap="square" anchor="ctr">
            <a:noAutofit/>
          </a:bodyPr>
          <a:lstStyle/>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Can include ‘/‘ or other </a:t>
            </a:r>
            <a:r>
              <a:rPr lang="en-US" sz="4400" dirty="0" smtClean="0">
                <a:gradFill>
                  <a:gsLst>
                    <a:gs pos="0">
                      <a:srgbClr val="FFFFFF"/>
                    </a:gs>
                    <a:gs pos="100000">
                      <a:srgbClr val="FFFFFF"/>
                    </a:gs>
                  </a:gsLst>
                  <a:lin ang="5400000" scaled="0"/>
                </a:gradFill>
                <a:latin typeface="+mj-lt"/>
              </a:rPr>
              <a:t>delimiter </a:t>
            </a:r>
            <a:r>
              <a:rPr lang="en-US" sz="4400" dirty="0">
                <a:gradFill>
                  <a:gsLst>
                    <a:gs pos="0">
                      <a:srgbClr val="FFFFFF"/>
                    </a:gs>
                    <a:gs pos="100000">
                      <a:srgbClr val="FFFFFF"/>
                    </a:gs>
                  </a:gsLst>
                  <a:lin ang="5400000" scaled="0"/>
                </a:gradFill>
                <a:latin typeface="+mj-lt"/>
              </a:rPr>
              <a:t>in </a:t>
            </a:r>
            <a:r>
              <a:rPr lang="en-US" sz="4400" dirty="0" smtClean="0">
                <a:gradFill>
                  <a:gsLst>
                    <a:gs pos="0">
                      <a:srgbClr val="FFFFFF"/>
                    </a:gs>
                    <a:gs pos="100000">
                      <a:srgbClr val="FFFFFF"/>
                    </a:gs>
                  </a:gsLst>
                  <a:lin ang="5400000" scaled="0"/>
                </a:gradFill>
                <a:latin typeface="+mj-lt"/>
              </a:rPr>
              <a:t>name</a:t>
            </a:r>
            <a:r>
              <a:rPr lang="en-US" sz="4400" dirty="0">
                <a:gradFill>
                  <a:gsLst>
                    <a:gs pos="0">
                      <a:srgbClr val="FFFFFF"/>
                    </a:gs>
                    <a:gs pos="100000">
                      <a:srgbClr val="FFFFFF"/>
                    </a:gs>
                  </a:gsLst>
                  <a:lin ang="5400000" scaled="0"/>
                </a:gradFill>
                <a:latin typeface="+mj-lt"/>
              </a:rPr>
              <a:t/>
            </a:r>
            <a:br>
              <a:rPr lang="en-US" sz="4400" dirty="0">
                <a:gradFill>
                  <a:gsLst>
                    <a:gs pos="0">
                      <a:srgbClr val="FFFFFF"/>
                    </a:gs>
                    <a:gs pos="100000">
                      <a:srgbClr val="FFFFFF"/>
                    </a:gs>
                  </a:gsLst>
                  <a:lin ang="5400000" scaled="0"/>
                </a:gradFill>
                <a:latin typeface="+mj-lt"/>
              </a:rPr>
            </a:br>
            <a:r>
              <a:rPr lang="en-US" sz="3600" dirty="0">
                <a:gradFill>
                  <a:gsLst>
                    <a:gs pos="0">
                      <a:srgbClr val="FFFFFF"/>
                    </a:gs>
                    <a:gs pos="100000">
                      <a:srgbClr val="FFFFFF"/>
                    </a:gs>
                  </a:gsLst>
                  <a:lin ang="5400000" scaled="0"/>
                </a:gradFill>
                <a:latin typeface="+mj-lt"/>
              </a:rPr>
              <a:t>e.g. /&lt;container&gt;/</a:t>
            </a:r>
            <a:r>
              <a:rPr lang="en-US" sz="3600" dirty="0" err="1" smtClean="0">
                <a:gradFill>
                  <a:gsLst>
                    <a:gs pos="0">
                      <a:srgbClr val="FFFFFF"/>
                    </a:gs>
                    <a:gs pos="100000">
                      <a:srgbClr val="FFFFFF"/>
                    </a:gs>
                  </a:gsLst>
                  <a:lin ang="5400000" scaled="0"/>
                </a:gradFill>
                <a:latin typeface="+mj-lt"/>
              </a:rPr>
              <a:t>myblob</a:t>
            </a:r>
            <a:r>
              <a:rPr lang="en-US" sz="3600" dirty="0" err="1">
                <a:gradFill>
                  <a:gsLst>
                    <a:gs pos="0">
                      <a:srgbClr val="FFFFFF"/>
                    </a:gs>
                    <a:gs pos="100000">
                      <a:srgbClr val="FFFFFF"/>
                    </a:gs>
                  </a:gsLst>
                  <a:lin ang="5400000" scaled="0"/>
                </a:gradFill>
                <a:latin typeface="+mj-lt"/>
              </a:rPr>
              <a:t>s</a:t>
            </a:r>
            <a:r>
              <a:rPr lang="en-US" sz="3600" dirty="0">
                <a:gradFill>
                  <a:gsLst>
                    <a:gs pos="0">
                      <a:srgbClr val="FFFFFF"/>
                    </a:gs>
                    <a:gs pos="100000">
                      <a:srgbClr val="FFFFFF"/>
                    </a:gs>
                  </a:gsLst>
                  <a:lin ang="5400000" scaled="0"/>
                </a:gradFill>
                <a:latin typeface="+mj-lt"/>
              </a:rPr>
              <a:t>/sm</a:t>
            </a:r>
            <a:r>
              <a:rPr lang="en-US" sz="3600" dirty="0" smtClean="0">
                <a:gradFill>
                  <a:gsLst>
                    <a:gs pos="0">
                      <a:srgbClr val="FFFFFF"/>
                    </a:gs>
                    <a:gs pos="100000">
                      <a:srgbClr val="FFFFFF"/>
                    </a:gs>
                  </a:gsLst>
                  <a:lin ang="5400000" scaled="0"/>
                </a:gradFill>
                <a:latin typeface="+mj-lt"/>
              </a:rPr>
              <a:t>urf.png</a:t>
            </a:r>
            <a:endParaRPr lang="en-US" sz="3600" dirty="0">
              <a:gradFill>
                <a:gsLst>
                  <a:gs pos="0">
                    <a:srgbClr val="FFFFFF"/>
                  </a:gs>
                  <a:gs pos="100000">
                    <a:srgbClr val="FFFFFF"/>
                  </a:gs>
                </a:gsLst>
                <a:lin ang="5400000" scaled="0"/>
              </a:gradFill>
              <a:latin typeface="+mj-lt"/>
            </a:endParaRPr>
          </a:p>
        </p:txBody>
      </p:sp>
      <p:pic>
        <p:nvPicPr>
          <p:cNvPr id="11" name="Picture 10"/>
          <p:cNvPicPr>
            <a:picLocks noChangeAspect="1"/>
          </p:cNvPicPr>
          <p:nvPr/>
        </p:nvPicPr>
        <p:blipFill>
          <a:blip r:embed="rId3"/>
          <a:stretch>
            <a:fillRect/>
          </a:stretch>
        </p:blipFill>
        <p:spPr>
          <a:xfrm>
            <a:off x="11394301" y="128971"/>
            <a:ext cx="638984" cy="554858"/>
          </a:xfrm>
          <a:prstGeom prst="rect">
            <a:avLst/>
          </a:prstGeom>
        </p:spPr>
      </p:pic>
      <p:sp>
        <p:nvSpPr>
          <p:cNvPr id="3" name="Left Brace 2"/>
          <p:cNvSpPr/>
          <p:nvPr/>
        </p:nvSpPr>
        <p:spPr>
          <a:xfrm rot="16200000">
            <a:off x="5417393" y="2510286"/>
            <a:ext cx="560714" cy="3735238"/>
          </a:xfrm>
          <a:prstGeom prst="leftBrace">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p:cNvSpPr txBox="1"/>
          <p:nvPr/>
        </p:nvSpPr>
        <p:spPr>
          <a:xfrm>
            <a:off x="4451233" y="4727283"/>
            <a:ext cx="2493034" cy="646331"/>
          </a:xfrm>
          <a:prstGeom prst="rect">
            <a:avLst/>
          </a:prstGeom>
          <a:noFill/>
        </p:spPr>
        <p:txBody>
          <a:bodyPr wrap="square" rtlCol="0">
            <a:spAutoFit/>
          </a:bodyPr>
          <a:lstStyle/>
          <a:p>
            <a:pPr algn="ctr"/>
            <a:r>
              <a:rPr lang="sv-SE" sz="3600" dirty="0" err="1">
                <a:gradFill>
                  <a:gsLst>
                    <a:gs pos="0">
                      <a:srgbClr val="FFFFFF"/>
                    </a:gs>
                    <a:gs pos="100000">
                      <a:srgbClr val="FFFFFF"/>
                    </a:gs>
                  </a:gsLst>
                  <a:lin ang="5400000" scaled="0"/>
                </a:gradFill>
                <a:latin typeface="+mj-lt"/>
              </a:rPr>
              <a:t>blob</a:t>
            </a:r>
            <a:r>
              <a:rPr lang="sv-SE" sz="3600" dirty="0">
                <a:gradFill>
                  <a:gsLst>
                    <a:gs pos="0">
                      <a:srgbClr val="FFFFFF"/>
                    </a:gs>
                    <a:gs pos="100000">
                      <a:srgbClr val="FFFFFF"/>
                    </a:gs>
                  </a:gsLst>
                  <a:lin ang="5400000" scaled="0"/>
                </a:gradFill>
                <a:latin typeface="+mj-lt"/>
              </a:rPr>
              <a:t> </a:t>
            </a:r>
            <a:r>
              <a:rPr lang="sv-SE" sz="3600" dirty="0" err="1">
                <a:gradFill>
                  <a:gsLst>
                    <a:gs pos="0">
                      <a:srgbClr val="FFFFFF"/>
                    </a:gs>
                    <a:gs pos="100000">
                      <a:srgbClr val="FFFFFF"/>
                    </a:gs>
                  </a:gsLst>
                  <a:lin ang="5400000" scaled="0"/>
                </a:gradFill>
                <a:latin typeface="+mj-lt"/>
              </a:rPr>
              <a:t>name</a:t>
            </a:r>
            <a:endParaRPr lang="en-US" sz="3600" dirty="0">
              <a:gradFill>
                <a:gsLst>
                  <a:gs pos="0">
                    <a:srgbClr val="FFFFFF"/>
                  </a:gs>
                  <a:gs pos="100000">
                    <a:srgbClr val="FFFFFF"/>
                  </a:gs>
                </a:gsLst>
                <a:lin ang="5400000" scaled="0"/>
              </a:gradFill>
              <a:latin typeface="+mj-lt"/>
            </a:endParaRPr>
          </a:p>
        </p:txBody>
      </p:sp>
    </p:spTree>
    <p:extLst>
      <p:ext uri="{BB962C8B-B14F-4D97-AF65-F5344CB8AC3E}">
        <p14:creationId xmlns:p14="http://schemas.microsoft.com/office/powerpoint/2010/main" val="3650324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normAutofit/>
          </a:bodyPr>
          <a:lstStyle/>
          <a:p>
            <a:r>
              <a:rPr lang="en-US" dirty="0" smtClean="0"/>
              <a:t>Blob Details</a:t>
            </a:r>
            <a:endParaRPr lang="en-US" dirty="0"/>
          </a:p>
        </p:txBody>
      </p:sp>
      <p:sp>
        <p:nvSpPr>
          <p:cNvPr id="10" name="Rectangle 9"/>
          <p:cNvSpPr/>
          <p:nvPr/>
        </p:nvSpPr>
        <p:spPr>
          <a:xfrm>
            <a:off x="0" y="1"/>
            <a:ext cx="12192000" cy="6858000"/>
          </a:xfrm>
          <a:prstGeom prst="rect">
            <a:avLst/>
          </a:prstGeom>
        </p:spPr>
        <p:txBody>
          <a:bodyPr wrap="square" anchor="ctr">
            <a:noAutofit/>
          </a:bodyPr>
          <a:lstStyle/>
          <a:p>
            <a:pPr marL="252000" defTabSz="914099" fontAlgn="base">
              <a:spcBef>
                <a:spcPts val="1200"/>
              </a:spcBef>
              <a:spcAft>
                <a:spcPct val="0"/>
              </a:spcAft>
            </a:pPr>
            <a:r>
              <a:rPr lang="en-US" sz="3200" dirty="0">
                <a:gradFill>
                  <a:gsLst>
                    <a:gs pos="0">
                      <a:srgbClr val="FFFFFF"/>
                    </a:gs>
                    <a:gs pos="100000">
                      <a:srgbClr val="FFFFFF"/>
                    </a:gs>
                  </a:gsLst>
                  <a:lin ang="5400000" scaled="0"/>
                </a:gradFill>
                <a:latin typeface="+mj-lt"/>
              </a:rPr>
              <a:t>GET Blob operation takes parameters</a:t>
            </a:r>
          </a:p>
          <a:p>
            <a:pPr marL="709200" lvl="1" defTabSz="914099" fontAlgn="base">
              <a:spcBef>
                <a:spcPts val="1200"/>
              </a:spcBef>
              <a:spcAft>
                <a:spcPct val="0"/>
              </a:spcAft>
            </a:pPr>
            <a:r>
              <a:rPr lang="en-US" sz="4800" dirty="0">
                <a:gradFill>
                  <a:gsLst>
                    <a:gs pos="0">
                      <a:srgbClr val="FFFFFF"/>
                    </a:gs>
                    <a:gs pos="100000">
                      <a:srgbClr val="FFFFFF"/>
                    </a:gs>
                  </a:gsLst>
                  <a:lin ang="5400000" scaled="0"/>
                </a:gradFill>
                <a:latin typeface="+mj-lt"/>
              </a:rPr>
              <a:t>Prefix</a:t>
            </a:r>
          </a:p>
          <a:p>
            <a:pPr marL="709200" lvl="1" defTabSz="914099" fontAlgn="base">
              <a:spcBef>
                <a:spcPts val="1200"/>
              </a:spcBef>
              <a:spcAft>
                <a:spcPct val="0"/>
              </a:spcAft>
            </a:pPr>
            <a:r>
              <a:rPr lang="en-US" sz="4800" dirty="0">
                <a:gradFill>
                  <a:gsLst>
                    <a:gs pos="0">
                      <a:srgbClr val="FFFFFF"/>
                    </a:gs>
                    <a:gs pos="100000">
                      <a:srgbClr val="FFFFFF"/>
                    </a:gs>
                  </a:gsLst>
                  <a:lin ang="5400000" scaled="0"/>
                </a:gradFill>
                <a:latin typeface="+mj-lt"/>
              </a:rPr>
              <a:t>Delimiter</a:t>
            </a:r>
          </a:p>
          <a:p>
            <a:pPr marL="709200" lvl="1" defTabSz="914099" fontAlgn="base">
              <a:spcBef>
                <a:spcPts val="1200"/>
              </a:spcBef>
              <a:spcAft>
                <a:spcPct val="0"/>
              </a:spcAft>
            </a:pPr>
            <a:r>
              <a:rPr lang="en-US" sz="4800" dirty="0" smtClean="0">
                <a:gradFill>
                  <a:gsLst>
                    <a:gs pos="0">
                      <a:srgbClr val="FFFFFF"/>
                    </a:gs>
                    <a:gs pos="100000">
                      <a:srgbClr val="FFFFFF"/>
                    </a:gs>
                  </a:gsLst>
                  <a:lin ang="5400000" scaled="0"/>
                </a:gradFill>
                <a:latin typeface="+mj-lt"/>
              </a:rPr>
              <a:t>Include = </a:t>
            </a:r>
            <a:r>
              <a:rPr lang="en-US" sz="4800" dirty="0">
                <a:gradFill>
                  <a:gsLst>
                    <a:gs pos="0">
                      <a:srgbClr val="FFFFFF"/>
                    </a:gs>
                    <a:gs pos="100000">
                      <a:srgbClr val="FFFFFF"/>
                    </a:gs>
                  </a:gsLst>
                  <a:lin ang="5400000" scaled="0"/>
                </a:gradFill>
                <a:latin typeface="+mj-lt"/>
              </a:rPr>
              <a:t>(snapshots, metadata etc…)</a:t>
            </a:r>
          </a:p>
        </p:txBody>
      </p:sp>
      <p:pic>
        <p:nvPicPr>
          <p:cNvPr id="11" name="Picture 10"/>
          <p:cNvPicPr>
            <a:picLocks noChangeAspect="1"/>
          </p:cNvPicPr>
          <p:nvPr/>
        </p:nvPicPr>
        <p:blipFill>
          <a:blip r:embed="rId3"/>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3569927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lstStyle/>
          <a:p>
            <a:r>
              <a:rPr lang="en-US" dirty="0" smtClean="0"/>
              <a:t>Agenda</a:t>
            </a:r>
            <a:endParaRPr lang="en-US" dirty="0"/>
          </a:p>
        </p:txBody>
      </p:sp>
      <p:graphicFrame>
        <p:nvGraphicFramePr>
          <p:cNvPr id="12" name="Diagram 11"/>
          <p:cNvGraphicFramePr/>
          <p:nvPr>
            <p:extLst>
              <p:ext uri="{D42A27DB-BD31-4B8C-83A1-F6EECF244321}">
                <p14:modId xmlns:p14="http://schemas.microsoft.com/office/powerpoint/2010/main" val="659431640"/>
              </p:ext>
            </p:extLst>
          </p:nvPr>
        </p:nvGraphicFramePr>
        <p:xfrm>
          <a:off x="609066" y="981076"/>
          <a:ext cx="10973869" cy="48958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4959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normAutofit/>
          </a:bodyPr>
          <a:lstStyle/>
          <a:p>
            <a:r>
              <a:rPr lang="en-US" dirty="0" smtClean="0"/>
              <a:t>Blob sample listing</a:t>
            </a:r>
            <a:endParaRPr lang="en-US" dirty="0"/>
          </a:p>
        </p:txBody>
      </p:sp>
      <p:sp>
        <p:nvSpPr>
          <p:cNvPr id="10" name="Rectangle 9"/>
          <p:cNvSpPr/>
          <p:nvPr/>
        </p:nvSpPr>
        <p:spPr>
          <a:xfrm>
            <a:off x="0" y="1"/>
            <a:ext cx="12192000" cy="6858000"/>
          </a:xfrm>
          <a:prstGeom prst="rect">
            <a:avLst/>
          </a:prstGeom>
        </p:spPr>
        <p:txBody>
          <a:bodyPr wrap="square" anchor="ctr">
            <a:noAutofit/>
          </a:bodyPr>
          <a:lstStyle/>
          <a:p>
            <a:pPr marL="252000" defTabSz="914099" fontAlgn="base">
              <a:spcBef>
                <a:spcPts val="1200"/>
              </a:spcBef>
              <a:spcAft>
                <a:spcPct val="0"/>
              </a:spcAft>
            </a:pPr>
            <a:endParaRPr lang="en-US" sz="4800" dirty="0">
              <a:gradFill>
                <a:gsLst>
                  <a:gs pos="0">
                    <a:srgbClr val="FFFFFF"/>
                  </a:gs>
                  <a:gs pos="100000">
                    <a:srgbClr val="FFFFFF"/>
                  </a:gs>
                </a:gsLst>
                <a:lin ang="5400000" scaled="0"/>
              </a:gradFill>
              <a:latin typeface="+mj-lt"/>
            </a:endParaRPr>
          </a:p>
        </p:txBody>
      </p:sp>
      <p:pic>
        <p:nvPicPr>
          <p:cNvPr id="11" name="Picture 10"/>
          <p:cNvPicPr>
            <a:picLocks noChangeAspect="1"/>
          </p:cNvPicPr>
          <p:nvPr/>
        </p:nvPicPr>
        <p:blipFill>
          <a:blip r:embed="rId3"/>
          <a:stretch>
            <a:fillRect/>
          </a:stretch>
        </p:blipFill>
        <p:spPr>
          <a:xfrm>
            <a:off x="11394301" y="128971"/>
            <a:ext cx="638984" cy="554858"/>
          </a:xfrm>
          <a:prstGeom prst="rect">
            <a:avLst/>
          </a:prstGeom>
        </p:spPr>
      </p:pic>
      <p:sp>
        <p:nvSpPr>
          <p:cNvPr id="3" name="Rectangle 2"/>
          <p:cNvSpPr/>
          <p:nvPr/>
        </p:nvSpPr>
        <p:spPr>
          <a:xfrm>
            <a:off x="3058434" y="743531"/>
            <a:ext cx="6075133" cy="3046988"/>
          </a:xfrm>
          <a:prstGeom prst="rect">
            <a:avLst/>
          </a:prstGeom>
        </p:spPr>
        <p:txBody>
          <a:bodyPr wrap="square">
            <a:spAutoFit/>
          </a:bodyPr>
          <a:lstStyle/>
          <a:p>
            <a:pPr defTabSz="914061"/>
            <a:r>
              <a:rPr lang="en-NZ" sz="2400" dirty="0" smtClean="0">
                <a:solidFill>
                  <a:schemeClr val="bg1">
                    <a:alpha val="99000"/>
                  </a:schemeClr>
                </a:solidFill>
                <a:latin typeface="+mj-lt"/>
                <a:cs typeface="Consolas" pitchFamily="49" charset="0"/>
              </a:rPr>
              <a:t>http://adventureworks.blob.core.windows.net/</a:t>
            </a:r>
          </a:p>
          <a:p>
            <a:pPr defTabSz="914061"/>
            <a:r>
              <a:rPr lang="en-NZ" sz="2400" dirty="0">
                <a:solidFill>
                  <a:schemeClr val="bg1">
                    <a:alpha val="99000"/>
                  </a:schemeClr>
                </a:solidFill>
                <a:latin typeface="+mj-lt"/>
                <a:cs typeface="Consolas" pitchFamily="49" charset="0"/>
              </a:rPr>
              <a:t>	</a:t>
            </a:r>
            <a:r>
              <a:rPr lang="en-NZ" sz="2400" dirty="0" smtClean="0">
                <a:solidFill>
                  <a:schemeClr val="bg1">
                    <a:alpha val="99000"/>
                  </a:schemeClr>
                </a:solidFill>
                <a:latin typeface="+mj-lt"/>
                <a:cs typeface="Consolas" pitchFamily="49" charset="0"/>
              </a:rPr>
              <a:t>Products/Bikes/SuperDuperCycle.jpg</a:t>
            </a:r>
          </a:p>
          <a:p>
            <a:pPr defTabSz="914061"/>
            <a:r>
              <a:rPr lang="en-NZ" sz="2400" dirty="0">
                <a:solidFill>
                  <a:schemeClr val="bg1">
                    <a:alpha val="99000"/>
                  </a:schemeClr>
                </a:solidFill>
                <a:cs typeface="Consolas" pitchFamily="49" charset="0"/>
              </a:rPr>
              <a:t>	</a:t>
            </a:r>
            <a:r>
              <a:rPr lang="en-NZ" sz="2400" dirty="0" smtClean="0">
                <a:solidFill>
                  <a:schemeClr val="bg1">
                    <a:alpha val="99000"/>
                  </a:schemeClr>
                </a:solidFill>
                <a:latin typeface="+mj-lt"/>
                <a:cs typeface="Consolas" pitchFamily="49" charset="0"/>
              </a:rPr>
              <a:t>Products/Bikes/FastBike.jpg</a:t>
            </a:r>
          </a:p>
          <a:p>
            <a:pPr defTabSz="914061"/>
            <a:r>
              <a:rPr lang="en-NZ" sz="2400" dirty="0">
                <a:solidFill>
                  <a:schemeClr val="bg1">
                    <a:alpha val="99000"/>
                  </a:schemeClr>
                </a:solidFill>
                <a:cs typeface="Consolas" pitchFamily="49" charset="0"/>
              </a:rPr>
              <a:t>	</a:t>
            </a:r>
            <a:r>
              <a:rPr lang="en-NZ" sz="2400" dirty="0">
                <a:solidFill>
                  <a:schemeClr val="bg1">
                    <a:alpha val="99000"/>
                  </a:schemeClr>
                </a:solidFill>
                <a:latin typeface="+mj-lt"/>
                <a:cs typeface="Consolas" pitchFamily="49" charset="0"/>
              </a:rPr>
              <a:t>Products/Canoes/Hybrid.jpg</a:t>
            </a:r>
          </a:p>
          <a:p>
            <a:pPr defTabSz="914061"/>
            <a:r>
              <a:rPr lang="en-NZ" sz="2400" dirty="0">
                <a:solidFill>
                  <a:schemeClr val="bg1">
                    <a:alpha val="99000"/>
                  </a:schemeClr>
                </a:solidFill>
                <a:latin typeface="+mj-lt"/>
                <a:cs typeface="Consolas" pitchFamily="49" charset="0"/>
              </a:rPr>
              <a:t>	Products/Canoes/Flatwater.jpg</a:t>
            </a:r>
          </a:p>
          <a:p>
            <a:pPr defTabSz="914061"/>
            <a:r>
              <a:rPr lang="en-NZ" sz="2400" dirty="0">
                <a:solidFill>
                  <a:schemeClr val="bg1">
                    <a:alpha val="99000"/>
                  </a:schemeClr>
                </a:solidFill>
                <a:latin typeface="+mj-lt"/>
                <a:cs typeface="Consolas" pitchFamily="49" charset="0"/>
              </a:rPr>
              <a:t>	Products/Canoes/Whitewater.jpg</a:t>
            </a:r>
          </a:p>
          <a:p>
            <a:pPr defTabSz="914061"/>
            <a:r>
              <a:rPr lang="en-NZ" sz="2400" dirty="0" smtClean="0">
                <a:solidFill>
                  <a:schemeClr val="bg1">
                    <a:alpha val="99000"/>
                  </a:schemeClr>
                </a:solidFill>
                <a:latin typeface="+mj-lt"/>
                <a:cs typeface="Consolas" pitchFamily="49" charset="0"/>
              </a:rPr>
              <a:t>	Products/Tents/PalaceTent.jpg</a:t>
            </a:r>
          </a:p>
          <a:p>
            <a:pPr defTabSz="914061"/>
            <a:r>
              <a:rPr lang="en-NZ" sz="2400" dirty="0">
                <a:solidFill>
                  <a:schemeClr val="bg1">
                    <a:alpha val="99000"/>
                  </a:schemeClr>
                </a:solidFill>
                <a:cs typeface="Consolas" pitchFamily="49" charset="0"/>
              </a:rPr>
              <a:t>	</a:t>
            </a:r>
            <a:r>
              <a:rPr lang="en-NZ" sz="2400" dirty="0" smtClean="0">
                <a:solidFill>
                  <a:schemeClr val="bg1">
                    <a:alpha val="99000"/>
                  </a:schemeClr>
                </a:solidFill>
                <a:latin typeface="+mj-lt"/>
                <a:cs typeface="Consolas" pitchFamily="49" charset="0"/>
              </a:rPr>
              <a:t>Products/Tents/ShedTent.jpg</a:t>
            </a:r>
            <a:endParaRPr lang="en-NZ" sz="2400" dirty="0">
              <a:solidFill>
                <a:schemeClr val="bg1">
                  <a:alpha val="99000"/>
                </a:schemeClr>
              </a:solidFill>
              <a:latin typeface="+mj-lt"/>
              <a:cs typeface="Consolas" pitchFamily="49" charset="0"/>
            </a:endParaRPr>
          </a:p>
        </p:txBody>
      </p:sp>
      <p:sp>
        <p:nvSpPr>
          <p:cNvPr id="4" name="Rectangle 3"/>
          <p:cNvSpPr/>
          <p:nvPr/>
        </p:nvSpPr>
        <p:spPr>
          <a:xfrm>
            <a:off x="0" y="4113921"/>
            <a:ext cx="12192000" cy="646331"/>
          </a:xfrm>
          <a:prstGeom prst="rect">
            <a:avLst/>
          </a:prstGeom>
        </p:spPr>
        <p:txBody>
          <a:bodyPr wrap="square">
            <a:spAutoFit/>
          </a:bodyPr>
          <a:lstStyle/>
          <a:p>
            <a:pPr algn="ctr" defTabSz="914061"/>
            <a:r>
              <a:rPr lang="en-US" sz="3600" dirty="0">
                <a:solidFill>
                  <a:schemeClr val="bg1">
                    <a:alpha val="99000"/>
                  </a:schemeClr>
                </a:solidFill>
                <a:latin typeface="+mj-lt"/>
                <a:cs typeface="Consolas" pitchFamily="49" charset="0"/>
              </a:rPr>
              <a:t>GET http://.../</a:t>
            </a:r>
            <a:r>
              <a:rPr lang="en-US" sz="3600" dirty="0" err="1" smtClean="0">
                <a:solidFill>
                  <a:schemeClr val="bg1">
                    <a:alpha val="99000"/>
                  </a:schemeClr>
                </a:solidFill>
                <a:latin typeface="+mj-lt"/>
                <a:cs typeface="Consolas" pitchFamily="49" charset="0"/>
              </a:rPr>
              <a:t>products?comp</a:t>
            </a:r>
            <a:r>
              <a:rPr lang="en-US" sz="3600" dirty="0" smtClean="0">
                <a:solidFill>
                  <a:schemeClr val="bg1">
                    <a:alpha val="99000"/>
                  </a:schemeClr>
                </a:solidFill>
                <a:latin typeface="+mj-lt"/>
                <a:cs typeface="Consolas" pitchFamily="49" charset="0"/>
              </a:rPr>
              <a:t>=</a:t>
            </a:r>
            <a:r>
              <a:rPr lang="en-US" sz="3600" dirty="0" err="1" smtClean="0">
                <a:solidFill>
                  <a:schemeClr val="bg1">
                    <a:alpha val="99000"/>
                  </a:schemeClr>
                </a:solidFill>
                <a:latin typeface="+mj-lt"/>
                <a:cs typeface="Consolas" pitchFamily="49" charset="0"/>
              </a:rPr>
              <a:t>list&amp;prefix</a:t>
            </a:r>
            <a:r>
              <a:rPr lang="en-US" sz="3600" dirty="0" smtClean="0">
                <a:solidFill>
                  <a:schemeClr val="bg1">
                    <a:alpha val="99000"/>
                  </a:schemeClr>
                </a:solidFill>
                <a:latin typeface="+mj-lt"/>
                <a:cs typeface="Consolas" pitchFamily="49" charset="0"/>
              </a:rPr>
              <a:t>=Tents</a:t>
            </a:r>
            <a:endParaRPr lang="en-US" sz="3600" dirty="0">
              <a:solidFill>
                <a:schemeClr val="bg1">
                  <a:alpha val="99000"/>
                </a:schemeClr>
              </a:solidFill>
              <a:latin typeface="+mj-lt"/>
              <a:cs typeface="Consolas" pitchFamily="49" charset="0"/>
            </a:endParaRPr>
          </a:p>
        </p:txBody>
      </p:sp>
      <p:sp>
        <p:nvSpPr>
          <p:cNvPr id="8" name="Rectangle 7"/>
          <p:cNvSpPr/>
          <p:nvPr/>
        </p:nvSpPr>
        <p:spPr>
          <a:xfrm>
            <a:off x="1779112" y="5261921"/>
            <a:ext cx="8633776" cy="1569660"/>
          </a:xfrm>
          <a:prstGeom prst="rect">
            <a:avLst/>
          </a:prstGeom>
        </p:spPr>
        <p:txBody>
          <a:bodyPr wrap="square">
            <a:spAutoFit/>
          </a:bodyPr>
          <a:lstStyle/>
          <a:p>
            <a:r>
              <a:rPr lang="en-NZ" sz="2400" dirty="0">
                <a:solidFill>
                  <a:schemeClr val="bg1">
                    <a:alpha val="99000"/>
                  </a:schemeClr>
                </a:solidFill>
                <a:latin typeface="+mj-lt"/>
                <a:cs typeface="Consolas" pitchFamily="49" charset="0"/>
              </a:rPr>
              <a:t>&lt;Blobs</a:t>
            </a:r>
            <a:r>
              <a:rPr lang="en-NZ" sz="2400" dirty="0" smtClean="0">
                <a:solidFill>
                  <a:schemeClr val="bg1">
                    <a:alpha val="99000"/>
                  </a:schemeClr>
                </a:solidFill>
                <a:latin typeface="+mj-lt"/>
                <a:cs typeface="Consolas" pitchFamily="49" charset="0"/>
              </a:rPr>
              <a:t>&gt;</a:t>
            </a:r>
          </a:p>
          <a:p>
            <a:r>
              <a:rPr lang="en-NZ" sz="2400" dirty="0" smtClean="0">
                <a:solidFill>
                  <a:schemeClr val="bg1">
                    <a:alpha val="99000"/>
                  </a:schemeClr>
                </a:solidFill>
                <a:latin typeface="+mj-lt"/>
                <a:cs typeface="Consolas" pitchFamily="49" charset="0"/>
              </a:rPr>
              <a:t>	&lt;Blob&gt;&lt;</a:t>
            </a:r>
            <a:r>
              <a:rPr lang="en-NZ" sz="2400" dirty="0">
                <a:solidFill>
                  <a:schemeClr val="bg1">
                    <a:alpha val="99000"/>
                  </a:schemeClr>
                </a:solidFill>
                <a:latin typeface="+mj-lt"/>
                <a:cs typeface="Consolas" pitchFamily="49" charset="0"/>
              </a:rPr>
              <a:t>Name&gt;Tents/PalaceTent.jpg&lt;/Name</a:t>
            </a:r>
            <a:r>
              <a:rPr lang="en-NZ" sz="2400" dirty="0" smtClean="0">
                <a:solidFill>
                  <a:schemeClr val="bg1">
                    <a:alpha val="99000"/>
                  </a:schemeClr>
                </a:solidFill>
                <a:latin typeface="+mj-lt"/>
                <a:cs typeface="Consolas" pitchFamily="49" charset="0"/>
              </a:rPr>
              <a:t>&gt;[…]&lt;/</a:t>
            </a:r>
            <a:r>
              <a:rPr lang="en-NZ" sz="2400" dirty="0">
                <a:solidFill>
                  <a:schemeClr val="bg1">
                    <a:alpha val="99000"/>
                  </a:schemeClr>
                </a:solidFill>
                <a:latin typeface="+mj-lt"/>
                <a:cs typeface="Consolas" pitchFamily="49" charset="0"/>
              </a:rPr>
              <a:t>Blob&gt;</a:t>
            </a:r>
          </a:p>
          <a:p>
            <a:r>
              <a:rPr lang="en-NZ" sz="2400" dirty="0">
                <a:solidFill>
                  <a:schemeClr val="bg1">
                    <a:alpha val="99000"/>
                  </a:schemeClr>
                </a:solidFill>
                <a:latin typeface="+mj-lt"/>
                <a:cs typeface="Consolas" pitchFamily="49" charset="0"/>
              </a:rPr>
              <a:t>	&lt;Blob</a:t>
            </a:r>
            <a:r>
              <a:rPr lang="en-NZ" sz="2400" dirty="0" smtClean="0">
                <a:solidFill>
                  <a:schemeClr val="bg1">
                    <a:alpha val="99000"/>
                  </a:schemeClr>
                </a:solidFill>
                <a:latin typeface="+mj-lt"/>
                <a:cs typeface="Consolas" pitchFamily="49" charset="0"/>
              </a:rPr>
              <a:t>&gt;&lt;</a:t>
            </a:r>
            <a:r>
              <a:rPr lang="en-NZ" sz="2400" dirty="0">
                <a:solidFill>
                  <a:schemeClr val="bg1">
                    <a:alpha val="99000"/>
                  </a:schemeClr>
                </a:solidFill>
                <a:latin typeface="+mj-lt"/>
                <a:cs typeface="Consolas" pitchFamily="49" charset="0"/>
              </a:rPr>
              <a:t>Name&gt;Tents/ShedTent.jpg&lt;/Name&gt;[…]&lt;/Blob&gt;</a:t>
            </a:r>
          </a:p>
          <a:p>
            <a:r>
              <a:rPr lang="en-NZ" sz="2400" dirty="0">
                <a:solidFill>
                  <a:schemeClr val="bg1">
                    <a:alpha val="99000"/>
                  </a:schemeClr>
                </a:solidFill>
                <a:latin typeface="+mj-lt"/>
                <a:cs typeface="Consolas" pitchFamily="49" charset="0"/>
              </a:rPr>
              <a:t>&lt;/Blobs&gt;</a:t>
            </a:r>
          </a:p>
        </p:txBody>
      </p:sp>
    </p:spTree>
    <p:extLst>
      <p:ext uri="{BB962C8B-B14F-4D97-AF65-F5344CB8AC3E}">
        <p14:creationId xmlns:p14="http://schemas.microsoft.com/office/powerpoint/2010/main" val="1004284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animEffect transition="in" filter="fade">
                                      <p:cBhvr>
                                        <p:cTn id="15" dur="500"/>
                                        <p:tgtEl>
                                          <p:spTgt spid="8">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8">
                                            <p:txEl>
                                              <p:pRg st="2" end="2"/>
                                            </p:txEl>
                                          </p:spTgt>
                                        </p:tgtEl>
                                        <p:attrNameLst>
                                          <p:attrName>style.visibility</p:attrName>
                                        </p:attrNameLst>
                                      </p:cBhvr>
                                      <p:to>
                                        <p:strVal val="visible"/>
                                      </p:to>
                                    </p:set>
                                    <p:animEffect transition="in" filter="fade">
                                      <p:cBhvr>
                                        <p:cTn id="18" dur="500"/>
                                        <p:tgtEl>
                                          <p:spTgt spid="8">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animEffect transition="in" filter="fade">
                                      <p:cBhvr>
                                        <p:cTn id="21"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normAutofit/>
          </a:bodyPr>
          <a:lstStyle/>
          <a:p>
            <a:r>
              <a:rPr lang="en-US" dirty="0" smtClean="0"/>
              <a:t>Blob </a:t>
            </a:r>
            <a:r>
              <a:rPr lang="en-US" dirty="0"/>
              <a:t>sample </a:t>
            </a:r>
            <a:r>
              <a:rPr lang="en-US" dirty="0" smtClean="0"/>
              <a:t>listing full response</a:t>
            </a:r>
            <a:endParaRPr lang="en-US" dirty="0"/>
          </a:p>
        </p:txBody>
      </p:sp>
      <p:sp>
        <p:nvSpPr>
          <p:cNvPr id="10" name="Rectangle 9"/>
          <p:cNvSpPr/>
          <p:nvPr/>
        </p:nvSpPr>
        <p:spPr>
          <a:xfrm>
            <a:off x="0" y="1"/>
            <a:ext cx="12192000" cy="6858000"/>
          </a:xfrm>
          <a:prstGeom prst="rect">
            <a:avLst/>
          </a:prstGeom>
        </p:spPr>
        <p:txBody>
          <a:bodyPr wrap="square" anchor="ctr">
            <a:noAutofit/>
          </a:bodyPr>
          <a:lstStyle/>
          <a:p>
            <a:pPr marL="252000" defTabSz="914099" fontAlgn="base">
              <a:spcBef>
                <a:spcPts val="1200"/>
              </a:spcBef>
              <a:spcAft>
                <a:spcPct val="0"/>
              </a:spcAft>
            </a:pPr>
            <a:endParaRPr lang="en-US" sz="4800" dirty="0">
              <a:gradFill>
                <a:gsLst>
                  <a:gs pos="0">
                    <a:srgbClr val="FFFFFF"/>
                  </a:gs>
                  <a:gs pos="100000">
                    <a:srgbClr val="FFFFFF"/>
                  </a:gs>
                </a:gsLst>
                <a:lin ang="5400000" scaled="0"/>
              </a:gradFill>
              <a:latin typeface="+mj-lt"/>
            </a:endParaRPr>
          </a:p>
        </p:txBody>
      </p:sp>
      <p:pic>
        <p:nvPicPr>
          <p:cNvPr id="11" name="Picture 10"/>
          <p:cNvPicPr>
            <a:picLocks noChangeAspect="1"/>
          </p:cNvPicPr>
          <p:nvPr/>
        </p:nvPicPr>
        <p:blipFill>
          <a:blip r:embed="rId3"/>
          <a:stretch>
            <a:fillRect/>
          </a:stretch>
        </p:blipFill>
        <p:spPr>
          <a:xfrm>
            <a:off x="11394301" y="128971"/>
            <a:ext cx="638984" cy="554858"/>
          </a:xfrm>
          <a:prstGeom prst="rect">
            <a:avLst/>
          </a:prstGeom>
        </p:spPr>
      </p:pic>
      <p:sp>
        <p:nvSpPr>
          <p:cNvPr id="3" name="Rectangle 2"/>
          <p:cNvSpPr/>
          <p:nvPr/>
        </p:nvSpPr>
        <p:spPr>
          <a:xfrm>
            <a:off x="-9525" y="671691"/>
            <a:ext cx="12211049" cy="6186309"/>
          </a:xfrm>
          <a:prstGeom prst="rect">
            <a:avLst/>
          </a:prstGeom>
        </p:spPr>
        <p:txBody>
          <a:bodyPr wrap="square">
            <a:spAutoFit/>
          </a:bodyPr>
          <a:lstStyle/>
          <a:p>
            <a:pPr marL="252000" defTabSz="914061"/>
            <a:r>
              <a:rPr lang="en-NZ" dirty="0">
                <a:solidFill>
                  <a:schemeClr val="bg1">
                    <a:alpha val="99000"/>
                  </a:schemeClr>
                </a:solidFill>
                <a:latin typeface="+mj-lt"/>
                <a:cs typeface="Consolas" pitchFamily="49" charset="0"/>
              </a:rPr>
              <a:t>&lt;Blobs&gt;</a:t>
            </a:r>
          </a:p>
          <a:p>
            <a:pPr marL="252000" defTabSz="914061"/>
            <a:r>
              <a:rPr lang="en-NZ" dirty="0">
                <a:solidFill>
                  <a:schemeClr val="bg1">
                    <a:alpha val="99000"/>
                  </a:schemeClr>
                </a:solidFill>
                <a:latin typeface="+mj-lt"/>
                <a:cs typeface="Consolas" pitchFamily="49" charset="0"/>
              </a:rPr>
              <a:t>	&lt;Blob&gt;</a:t>
            </a:r>
          </a:p>
          <a:p>
            <a:pPr marL="252000" defTabSz="914061"/>
            <a:r>
              <a:rPr lang="en-NZ" dirty="0">
                <a:solidFill>
                  <a:schemeClr val="bg1">
                    <a:alpha val="99000"/>
                  </a:schemeClr>
                </a:solidFill>
                <a:latin typeface="+mj-lt"/>
                <a:cs typeface="Consolas" pitchFamily="49" charset="0"/>
              </a:rPr>
              <a:t>		&lt;Name&gt;Tents/PalaceTent.jpg&lt;/Name&gt;</a:t>
            </a:r>
          </a:p>
          <a:p>
            <a:pPr marL="252000" defTabSz="914061"/>
            <a:r>
              <a:rPr lang="en-NZ" dirty="0">
                <a:solidFill>
                  <a:schemeClr val="bg1">
                    <a:alpha val="99000"/>
                  </a:schemeClr>
                </a:solidFill>
                <a:latin typeface="+mj-lt"/>
                <a:cs typeface="Consolas" pitchFamily="49" charset="0"/>
              </a:rPr>
              <a:t>	</a:t>
            </a:r>
            <a:r>
              <a:rPr lang="en-NZ" dirty="0" smtClean="0">
                <a:solidFill>
                  <a:schemeClr val="bg1">
                    <a:alpha val="99000"/>
                  </a:schemeClr>
                </a:solidFill>
                <a:latin typeface="+mj-lt"/>
                <a:cs typeface="Consolas" pitchFamily="49" charset="0"/>
              </a:rPr>
              <a:t>	&lt;</a:t>
            </a:r>
            <a:r>
              <a:rPr lang="en-NZ" dirty="0" err="1">
                <a:solidFill>
                  <a:schemeClr val="bg1">
                    <a:alpha val="99000"/>
                  </a:schemeClr>
                </a:solidFill>
                <a:latin typeface="+mj-lt"/>
                <a:cs typeface="Consolas" pitchFamily="49" charset="0"/>
              </a:rPr>
              <a:t>Url</a:t>
            </a:r>
            <a:r>
              <a:rPr lang="en-NZ" dirty="0">
                <a:solidFill>
                  <a:schemeClr val="bg1">
                    <a:alpha val="99000"/>
                  </a:schemeClr>
                </a:solidFill>
                <a:latin typeface="+mj-lt"/>
                <a:cs typeface="Consolas" pitchFamily="49" charset="0"/>
              </a:rPr>
              <a:t>&gt;https://readinesscloudcamp.blob.core.windows.net/products/Tents/PalaceTent.jpg&lt;/Url&gt;</a:t>
            </a:r>
          </a:p>
          <a:p>
            <a:pPr marL="252000" defTabSz="914061"/>
            <a:r>
              <a:rPr lang="en-NZ" dirty="0">
                <a:solidFill>
                  <a:schemeClr val="bg1">
                    <a:alpha val="99000"/>
                  </a:schemeClr>
                </a:solidFill>
                <a:latin typeface="+mj-lt"/>
                <a:cs typeface="Consolas" pitchFamily="49" charset="0"/>
              </a:rPr>
              <a:t>		&lt;</a:t>
            </a:r>
            <a:r>
              <a:rPr lang="en-NZ" dirty="0" err="1">
                <a:solidFill>
                  <a:schemeClr val="bg1">
                    <a:alpha val="99000"/>
                  </a:schemeClr>
                </a:solidFill>
                <a:latin typeface="+mj-lt"/>
                <a:cs typeface="Consolas" pitchFamily="49" charset="0"/>
              </a:rPr>
              <a:t>LastModified</a:t>
            </a:r>
            <a:r>
              <a:rPr lang="en-NZ" dirty="0">
                <a:solidFill>
                  <a:schemeClr val="bg1">
                    <a:alpha val="99000"/>
                  </a:schemeClr>
                </a:solidFill>
                <a:latin typeface="+mj-lt"/>
                <a:cs typeface="Consolas" pitchFamily="49" charset="0"/>
              </a:rPr>
              <a:t>&gt;Wed, 17 Dec 2014 09:00:26 GMT&lt;/</a:t>
            </a:r>
            <a:r>
              <a:rPr lang="en-NZ" dirty="0" err="1">
                <a:solidFill>
                  <a:schemeClr val="bg1">
                    <a:alpha val="99000"/>
                  </a:schemeClr>
                </a:solidFill>
                <a:latin typeface="+mj-lt"/>
                <a:cs typeface="Consolas" pitchFamily="49" charset="0"/>
              </a:rPr>
              <a:t>LastModified</a:t>
            </a:r>
            <a:r>
              <a:rPr lang="en-NZ" dirty="0">
                <a:solidFill>
                  <a:schemeClr val="bg1">
                    <a:alpha val="99000"/>
                  </a:schemeClr>
                </a:solidFill>
                <a:latin typeface="+mj-lt"/>
                <a:cs typeface="Consolas" pitchFamily="49" charset="0"/>
              </a:rPr>
              <a:t>&gt;</a:t>
            </a:r>
          </a:p>
          <a:p>
            <a:pPr marL="252000" defTabSz="914061"/>
            <a:r>
              <a:rPr lang="en-NZ" dirty="0">
                <a:solidFill>
                  <a:schemeClr val="bg1">
                    <a:alpha val="99000"/>
                  </a:schemeClr>
                </a:solidFill>
                <a:latin typeface="+mj-lt"/>
                <a:cs typeface="Consolas" pitchFamily="49" charset="0"/>
              </a:rPr>
              <a:t>		&lt;Etag&gt;0x8D1E7EF08F31520&lt;/Etag&gt;</a:t>
            </a:r>
          </a:p>
          <a:p>
            <a:pPr marL="252000" defTabSz="914061"/>
            <a:r>
              <a:rPr lang="en-NZ" dirty="0">
                <a:solidFill>
                  <a:schemeClr val="bg1">
                    <a:alpha val="99000"/>
                  </a:schemeClr>
                </a:solidFill>
                <a:latin typeface="+mj-lt"/>
                <a:cs typeface="Consolas" pitchFamily="49" charset="0"/>
              </a:rPr>
              <a:t>		&lt;Size&gt;150027&lt;/Size&gt;</a:t>
            </a:r>
          </a:p>
          <a:p>
            <a:pPr marL="252000" defTabSz="914061"/>
            <a:r>
              <a:rPr lang="en-NZ" dirty="0">
                <a:solidFill>
                  <a:schemeClr val="bg1">
                    <a:alpha val="99000"/>
                  </a:schemeClr>
                </a:solidFill>
                <a:latin typeface="+mj-lt"/>
                <a:cs typeface="Consolas" pitchFamily="49" charset="0"/>
              </a:rPr>
              <a:t>		&lt;</a:t>
            </a:r>
            <a:r>
              <a:rPr lang="en-NZ" dirty="0" err="1">
                <a:solidFill>
                  <a:schemeClr val="bg1">
                    <a:alpha val="99000"/>
                  </a:schemeClr>
                </a:solidFill>
                <a:latin typeface="+mj-lt"/>
                <a:cs typeface="Consolas" pitchFamily="49" charset="0"/>
              </a:rPr>
              <a:t>ContentType</a:t>
            </a:r>
            <a:r>
              <a:rPr lang="en-NZ" dirty="0">
                <a:solidFill>
                  <a:schemeClr val="bg1">
                    <a:alpha val="99000"/>
                  </a:schemeClr>
                </a:solidFill>
                <a:latin typeface="+mj-lt"/>
                <a:cs typeface="Consolas" pitchFamily="49" charset="0"/>
              </a:rPr>
              <a:t>&gt;image/jpeg&lt;/</a:t>
            </a:r>
            <a:r>
              <a:rPr lang="en-NZ" dirty="0" err="1">
                <a:solidFill>
                  <a:schemeClr val="bg1">
                    <a:alpha val="99000"/>
                  </a:schemeClr>
                </a:solidFill>
                <a:latin typeface="+mj-lt"/>
                <a:cs typeface="Consolas" pitchFamily="49" charset="0"/>
              </a:rPr>
              <a:t>ContentType</a:t>
            </a:r>
            <a:r>
              <a:rPr lang="en-NZ" dirty="0">
                <a:solidFill>
                  <a:schemeClr val="bg1">
                    <a:alpha val="99000"/>
                  </a:schemeClr>
                </a:solidFill>
                <a:latin typeface="+mj-lt"/>
                <a:cs typeface="Consolas" pitchFamily="49" charset="0"/>
              </a:rPr>
              <a:t>&gt;</a:t>
            </a:r>
          </a:p>
          <a:p>
            <a:pPr marL="252000" defTabSz="914061"/>
            <a:r>
              <a:rPr lang="en-NZ" dirty="0">
                <a:solidFill>
                  <a:schemeClr val="bg1">
                    <a:alpha val="99000"/>
                  </a:schemeClr>
                </a:solidFill>
                <a:latin typeface="+mj-lt"/>
                <a:cs typeface="Consolas" pitchFamily="49" charset="0"/>
              </a:rPr>
              <a:t>		&lt;</a:t>
            </a:r>
            <a:r>
              <a:rPr lang="en-NZ" dirty="0" err="1">
                <a:solidFill>
                  <a:schemeClr val="bg1">
                    <a:alpha val="99000"/>
                  </a:schemeClr>
                </a:solidFill>
                <a:latin typeface="+mj-lt"/>
                <a:cs typeface="Consolas" pitchFamily="49" charset="0"/>
              </a:rPr>
              <a:t>ContentEncoding</a:t>
            </a:r>
            <a:r>
              <a:rPr lang="en-NZ" dirty="0">
                <a:solidFill>
                  <a:schemeClr val="bg1">
                    <a:alpha val="99000"/>
                  </a:schemeClr>
                </a:solidFill>
                <a:latin typeface="+mj-lt"/>
                <a:cs typeface="Consolas" pitchFamily="49" charset="0"/>
              </a:rPr>
              <a:t> /&gt;</a:t>
            </a:r>
          </a:p>
          <a:p>
            <a:pPr marL="252000" defTabSz="914061"/>
            <a:r>
              <a:rPr lang="en-NZ" dirty="0">
                <a:solidFill>
                  <a:schemeClr val="bg1">
                    <a:alpha val="99000"/>
                  </a:schemeClr>
                </a:solidFill>
                <a:latin typeface="+mj-lt"/>
                <a:cs typeface="Consolas" pitchFamily="49" charset="0"/>
              </a:rPr>
              <a:t>		&lt;</a:t>
            </a:r>
            <a:r>
              <a:rPr lang="en-NZ" dirty="0" err="1">
                <a:solidFill>
                  <a:schemeClr val="bg1">
                    <a:alpha val="99000"/>
                  </a:schemeClr>
                </a:solidFill>
                <a:latin typeface="+mj-lt"/>
                <a:cs typeface="Consolas" pitchFamily="49" charset="0"/>
              </a:rPr>
              <a:t>ContentLanguage</a:t>
            </a:r>
            <a:r>
              <a:rPr lang="en-NZ" dirty="0">
                <a:solidFill>
                  <a:schemeClr val="bg1">
                    <a:alpha val="99000"/>
                  </a:schemeClr>
                </a:solidFill>
                <a:latin typeface="+mj-lt"/>
                <a:cs typeface="Consolas" pitchFamily="49" charset="0"/>
              </a:rPr>
              <a:t> /&gt;</a:t>
            </a:r>
          </a:p>
          <a:p>
            <a:pPr marL="252000" defTabSz="914061"/>
            <a:r>
              <a:rPr lang="en-NZ" dirty="0">
                <a:solidFill>
                  <a:schemeClr val="bg1">
                    <a:alpha val="99000"/>
                  </a:schemeClr>
                </a:solidFill>
                <a:latin typeface="+mj-lt"/>
                <a:cs typeface="Consolas" pitchFamily="49" charset="0"/>
              </a:rPr>
              <a:t>	&lt;/Blob&gt;</a:t>
            </a:r>
          </a:p>
          <a:p>
            <a:pPr marL="252000" defTabSz="914061"/>
            <a:r>
              <a:rPr lang="en-NZ" dirty="0">
                <a:solidFill>
                  <a:schemeClr val="bg1">
                    <a:alpha val="99000"/>
                  </a:schemeClr>
                </a:solidFill>
                <a:latin typeface="+mj-lt"/>
                <a:cs typeface="Consolas" pitchFamily="49" charset="0"/>
              </a:rPr>
              <a:t>	&lt;Blob&gt;</a:t>
            </a:r>
          </a:p>
          <a:p>
            <a:pPr marL="252000" defTabSz="914061"/>
            <a:r>
              <a:rPr lang="en-NZ" dirty="0">
                <a:solidFill>
                  <a:schemeClr val="bg1">
                    <a:alpha val="99000"/>
                  </a:schemeClr>
                </a:solidFill>
                <a:latin typeface="+mj-lt"/>
                <a:cs typeface="Consolas" pitchFamily="49" charset="0"/>
              </a:rPr>
              <a:t>		&lt;Name&gt;Tents/ShedTent.jpg&lt;/Name&gt;</a:t>
            </a:r>
          </a:p>
          <a:p>
            <a:pPr marL="252000" defTabSz="914061"/>
            <a:r>
              <a:rPr lang="en-NZ" dirty="0">
                <a:solidFill>
                  <a:schemeClr val="bg1">
                    <a:alpha val="99000"/>
                  </a:schemeClr>
                </a:solidFill>
                <a:latin typeface="+mj-lt"/>
                <a:cs typeface="Consolas" pitchFamily="49" charset="0"/>
              </a:rPr>
              <a:t>		&lt;</a:t>
            </a:r>
            <a:r>
              <a:rPr lang="en-NZ" dirty="0" err="1">
                <a:solidFill>
                  <a:schemeClr val="bg1">
                    <a:alpha val="99000"/>
                  </a:schemeClr>
                </a:solidFill>
                <a:latin typeface="+mj-lt"/>
                <a:cs typeface="Consolas" pitchFamily="49" charset="0"/>
              </a:rPr>
              <a:t>Url</a:t>
            </a:r>
            <a:r>
              <a:rPr lang="en-NZ" dirty="0">
                <a:solidFill>
                  <a:schemeClr val="bg1">
                    <a:alpha val="99000"/>
                  </a:schemeClr>
                </a:solidFill>
                <a:latin typeface="+mj-lt"/>
                <a:cs typeface="Consolas" pitchFamily="49" charset="0"/>
              </a:rPr>
              <a:t>&gt;https://readinesscloudcamp.blob.core.windows.net/products/Tents/ShedTent.jpg&lt;/Url&gt;</a:t>
            </a:r>
          </a:p>
          <a:p>
            <a:pPr marL="252000" defTabSz="914061"/>
            <a:r>
              <a:rPr lang="en-NZ" dirty="0">
                <a:solidFill>
                  <a:schemeClr val="bg1">
                    <a:alpha val="99000"/>
                  </a:schemeClr>
                </a:solidFill>
                <a:latin typeface="+mj-lt"/>
                <a:cs typeface="Consolas" pitchFamily="49" charset="0"/>
              </a:rPr>
              <a:t>		&lt;</a:t>
            </a:r>
            <a:r>
              <a:rPr lang="en-NZ" dirty="0" err="1">
                <a:solidFill>
                  <a:schemeClr val="bg1">
                    <a:alpha val="99000"/>
                  </a:schemeClr>
                </a:solidFill>
                <a:latin typeface="+mj-lt"/>
                <a:cs typeface="Consolas" pitchFamily="49" charset="0"/>
              </a:rPr>
              <a:t>LastModified</a:t>
            </a:r>
            <a:r>
              <a:rPr lang="en-NZ" dirty="0">
                <a:solidFill>
                  <a:schemeClr val="bg1">
                    <a:alpha val="99000"/>
                  </a:schemeClr>
                </a:solidFill>
                <a:latin typeface="+mj-lt"/>
                <a:cs typeface="Consolas" pitchFamily="49" charset="0"/>
              </a:rPr>
              <a:t>&gt;Wed, 17 Dec 2014 09:00:26 GMT&lt;/</a:t>
            </a:r>
            <a:r>
              <a:rPr lang="en-NZ" dirty="0" err="1">
                <a:solidFill>
                  <a:schemeClr val="bg1">
                    <a:alpha val="99000"/>
                  </a:schemeClr>
                </a:solidFill>
                <a:latin typeface="+mj-lt"/>
                <a:cs typeface="Consolas" pitchFamily="49" charset="0"/>
              </a:rPr>
              <a:t>LastModified</a:t>
            </a:r>
            <a:r>
              <a:rPr lang="en-NZ" dirty="0">
                <a:solidFill>
                  <a:schemeClr val="bg1">
                    <a:alpha val="99000"/>
                  </a:schemeClr>
                </a:solidFill>
                <a:latin typeface="+mj-lt"/>
                <a:cs typeface="Consolas" pitchFamily="49" charset="0"/>
              </a:rPr>
              <a:t>&gt;</a:t>
            </a:r>
          </a:p>
          <a:p>
            <a:pPr marL="252000" defTabSz="914061"/>
            <a:r>
              <a:rPr lang="en-NZ" dirty="0">
                <a:solidFill>
                  <a:schemeClr val="bg1">
                    <a:alpha val="99000"/>
                  </a:schemeClr>
                </a:solidFill>
                <a:latin typeface="+mj-lt"/>
                <a:cs typeface="Consolas" pitchFamily="49" charset="0"/>
              </a:rPr>
              <a:t>		&lt;Etag&gt;0x8D1E7EF08EA6257&lt;/Etag&gt;</a:t>
            </a:r>
          </a:p>
          <a:p>
            <a:pPr marL="252000" defTabSz="914061"/>
            <a:r>
              <a:rPr lang="en-NZ" dirty="0">
                <a:solidFill>
                  <a:schemeClr val="bg1">
                    <a:alpha val="99000"/>
                  </a:schemeClr>
                </a:solidFill>
                <a:latin typeface="+mj-lt"/>
                <a:cs typeface="Consolas" pitchFamily="49" charset="0"/>
              </a:rPr>
              <a:t>		&lt;Size&gt;150027&lt;/Size&gt;</a:t>
            </a:r>
          </a:p>
          <a:p>
            <a:pPr marL="252000" defTabSz="914061"/>
            <a:r>
              <a:rPr lang="en-NZ" dirty="0">
                <a:solidFill>
                  <a:schemeClr val="bg1">
                    <a:alpha val="99000"/>
                  </a:schemeClr>
                </a:solidFill>
                <a:latin typeface="+mj-lt"/>
                <a:cs typeface="Consolas" pitchFamily="49" charset="0"/>
              </a:rPr>
              <a:t>		&lt;</a:t>
            </a:r>
            <a:r>
              <a:rPr lang="en-NZ" dirty="0" err="1">
                <a:solidFill>
                  <a:schemeClr val="bg1">
                    <a:alpha val="99000"/>
                  </a:schemeClr>
                </a:solidFill>
                <a:latin typeface="+mj-lt"/>
                <a:cs typeface="Consolas" pitchFamily="49" charset="0"/>
              </a:rPr>
              <a:t>ContentType</a:t>
            </a:r>
            <a:r>
              <a:rPr lang="en-NZ" dirty="0">
                <a:solidFill>
                  <a:schemeClr val="bg1">
                    <a:alpha val="99000"/>
                  </a:schemeClr>
                </a:solidFill>
                <a:latin typeface="+mj-lt"/>
                <a:cs typeface="Consolas" pitchFamily="49" charset="0"/>
              </a:rPr>
              <a:t>&gt;image/jpeg&lt;/</a:t>
            </a:r>
            <a:r>
              <a:rPr lang="en-NZ" dirty="0" err="1">
                <a:solidFill>
                  <a:schemeClr val="bg1">
                    <a:alpha val="99000"/>
                  </a:schemeClr>
                </a:solidFill>
                <a:latin typeface="+mj-lt"/>
                <a:cs typeface="Consolas" pitchFamily="49" charset="0"/>
              </a:rPr>
              <a:t>ContentType</a:t>
            </a:r>
            <a:r>
              <a:rPr lang="en-NZ" dirty="0">
                <a:solidFill>
                  <a:schemeClr val="bg1">
                    <a:alpha val="99000"/>
                  </a:schemeClr>
                </a:solidFill>
                <a:latin typeface="+mj-lt"/>
                <a:cs typeface="Consolas" pitchFamily="49" charset="0"/>
              </a:rPr>
              <a:t>&gt;</a:t>
            </a:r>
          </a:p>
          <a:p>
            <a:pPr marL="252000" defTabSz="914061"/>
            <a:r>
              <a:rPr lang="en-NZ" dirty="0">
                <a:solidFill>
                  <a:schemeClr val="bg1">
                    <a:alpha val="99000"/>
                  </a:schemeClr>
                </a:solidFill>
                <a:latin typeface="+mj-lt"/>
                <a:cs typeface="Consolas" pitchFamily="49" charset="0"/>
              </a:rPr>
              <a:t>		&lt;</a:t>
            </a:r>
            <a:r>
              <a:rPr lang="en-NZ" dirty="0" err="1">
                <a:solidFill>
                  <a:schemeClr val="bg1">
                    <a:alpha val="99000"/>
                  </a:schemeClr>
                </a:solidFill>
                <a:latin typeface="+mj-lt"/>
                <a:cs typeface="Consolas" pitchFamily="49" charset="0"/>
              </a:rPr>
              <a:t>ContentEncoding</a:t>
            </a:r>
            <a:r>
              <a:rPr lang="en-NZ" dirty="0">
                <a:solidFill>
                  <a:schemeClr val="bg1">
                    <a:alpha val="99000"/>
                  </a:schemeClr>
                </a:solidFill>
                <a:latin typeface="+mj-lt"/>
                <a:cs typeface="Consolas" pitchFamily="49" charset="0"/>
              </a:rPr>
              <a:t> /&gt;</a:t>
            </a:r>
          </a:p>
          <a:p>
            <a:pPr marL="252000" defTabSz="914061"/>
            <a:r>
              <a:rPr lang="en-NZ" dirty="0">
                <a:solidFill>
                  <a:schemeClr val="bg1">
                    <a:alpha val="99000"/>
                  </a:schemeClr>
                </a:solidFill>
                <a:latin typeface="+mj-lt"/>
                <a:cs typeface="Consolas" pitchFamily="49" charset="0"/>
              </a:rPr>
              <a:t>		&lt;</a:t>
            </a:r>
            <a:r>
              <a:rPr lang="en-NZ" dirty="0" err="1">
                <a:solidFill>
                  <a:schemeClr val="bg1">
                    <a:alpha val="99000"/>
                  </a:schemeClr>
                </a:solidFill>
                <a:latin typeface="+mj-lt"/>
                <a:cs typeface="Consolas" pitchFamily="49" charset="0"/>
              </a:rPr>
              <a:t>ContentLanguage</a:t>
            </a:r>
            <a:r>
              <a:rPr lang="en-NZ" dirty="0">
                <a:solidFill>
                  <a:schemeClr val="bg1">
                    <a:alpha val="99000"/>
                  </a:schemeClr>
                </a:solidFill>
                <a:latin typeface="+mj-lt"/>
                <a:cs typeface="Consolas" pitchFamily="49" charset="0"/>
              </a:rPr>
              <a:t> /&gt;</a:t>
            </a:r>
          </a:p>
          <a:p>
            <a:pPr marL="252000" defTabSz="914061"/>
            <a:r>
              <a:rPr lang="en-NZ" dirty="0">
                <a:solidFill>
                  <a:schemeClr val="bg1">
                    <a:alpha val="99000"/>
                  </a:schemeClr>
                </a:solidFill>
                <a:latin typeface="+mj-lt"/>
                <a:cs typeface="Consolas" pitchFamily="49" charset="0"/>
              </a:rPr>
              <a:t>	&lt;/Blob&gt;</a:t>
            </a:r>
          </a:p>
          <a:p>
            <a:pPr marL="252000" defTabSz="914061"/>
            <a:r>
              <a:rPr lang="en-NZ" dirty="0">
                <a:solidFill>
                  <a:schemeClr val="bg1">
                    <a:alpha val="99000"/>
                  </a:schemeClr>
                </a:solidFill>
                <a:latin typeface="+mj-lt"/>
                <a:cs typeface="Consolas" pitchFamily="49" charset="0"/>
              </a:rPr>
              <a:t>&lt;/Blobs&gt;</a:t>
            </a:r>
          </a:p>
        </p:txBody>
      </p:sp>
    </p:spTree>
    <p:extLst>
      <p:ext uri="{BB962C8B-B14F-4D97-AF65-F5344CB8AC3E}">
        <p14:creationId xmlns:p14="http://schemas.microsoft.com/office/powerpoint/2010/main" val="1326028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normAutofit/>
          </a:bodyPr>
          <a:lstStyle/>
          <a:p>
            <a:r>
              <a:rPr lang="en-US" dirty="0" smtClean="0"/>
              <a:t>Blob </a:t>
            </a:r>
            <a:r>
              <a:rPr lang="en-US" dirty="0"/>
              <a:t>sample </a:t>
            </a:r>
            <a:r>
              <a:rPr lang="en-US" dirty="0" smtClean="0"/>
              <a:t>listing with </a:t>
            </a:r>
            <a:r>
              <a:rPr lang="en-US" dirty="0" err="1" smtClean="0"/>
              <a:t>maxresults</a:t>
            </a:r>
            <a:endParaRPr lang="en-US" dirty="0"/>
          </a:p>
        </p:txBody>
      </p:sp>
      <p:sp>
        <p:nvSpPr>
          <p:cNvPr id="10" name="Rectangle 9"/>
          <p:cNvSpPr/>
          <p:nvPr/>
        </p:nvSpPr>
        <p:spPr>
          <a:xfrm>
            <a:off x="0" y="1"/>
            <a:ext cx="12192000" cy="6858000"/>
          </a:xfrm>
          <a:prstGeom prst="rect">
            <a:avLst/>
          </a:prstGeom>
        </p:spPr>
        <p:txBody>
          <a:bodyPr wrap="square" anchor="ctr">
            <a:noAutofit/>
          </a:bodyPr>
          <a:lstStyle/>
          <a:p>
            <a:pPr marL="252000" defTabSz="914099" fontAlgn="base">
              <a:spcBef>
                <a:spcPts val="1200"/>
              </a:spcBef>
              <a:spcAft>
                <a:spcPct val="0"/>
              </a:spcAft>
            </a:pPr>
            <a:endParaRPr lang="en-US" sz="4800" dirty="0">
              <a:gradFill>
                <a:gsLst>
                  <a:gs pos="0">
                    <a:srgbClr val="FFFFFF"/>
                  </a:gs>
                  <a:gs pos="100000">
                    <a:srgbClr val="FFFFFF"/>
                  </a:gs>
                </a:gsLst>
                <a:lin ang="5400000" scaled="0"/>
              </a:gradFill>
              <a:latin typeface="+mj-lt"/>
            </a:endParaRPr>
          </a:p>
        </p:txBody>
      </p:sp>
      <p:pic>
        <p:nvPicPr>
          <p:cNvPr id="11" name="Picture 10"/>
          <p:cNvPicPr>
            <a:picLocks noChangeAspect="1"/>
          </p:cNvPicPr>
          <p:nvPr/>
        </p:nvPicPr>
        <p:blipFill>
          <a:blip r:embed="rId3"/>
          <a:stretch>
            <a:fillRect/>
          </a:stretch>
        </p:blipFill>
        <p:spPr>
          <a:xfrm>
            <a:off x="11394301" y="128971"/>
            <a:ext cx="638984" cy="554858"/>
          </a:xfrm>
          <a:prstGeom prst="rect">
            <a:avLst/>
          </a:prstGeom>
        </p:spPr>
      </p:pic>
      <p:sp>
        <p:nvSpPr>
          <p:cNvPr id="4" name="Rectangle 3"/>
          <p:cNvSpPr/>
          <p:nvPr/>
        </p:nvSpPr>
        <p:spPr>
          <a:xfrm>
            <a:off x="0" y="4113921"/>
            <a:ext cx="12192000" cy="646331"/>
          </a:xfrm>
          <a:prstGeom prst="rect">
            <a:avLst/>
          </a:prstGeom>
        </p:spPr>
        <p:txBody>
          <a:bodyPr wrap="square">
            <a:spAutoFit/>
          </a:bodyPr>
          <a:lstStyle/>
          <a:p>
            <a:pPr algn="ctr" defTabSz="914061"/>
            <a:r>
              <a:rPr lang="en-US" sz="3600" dirty="0">
                <a:solidFill>
                  <a:schemeClr val="bg1">
                    <a:alpha val="99000"/>
                  </a:schemeClr>
                </a:solidFill>
                <a:latin typeface="+mj-lt"/>
                <a:cs typeface="Consolas" pitchFamily="49" charset="0"/>
              </a:rPr>
              <a:t>http://.../</a:t>
            </a:r>
            <a:r>
              <a:rPr lang="en-US" sz="3600" dirty="0" err="1" smtClean="0">
                <a:solidFill>
                  <a:schemeClr val="bg1">
                    <a:alpha val="99000"/>
                  </a:schemeClr>
                </a:solidFill>
                <a:latin typeface="+mj-lt"/>
                <a:cs typeface="Consolas" pitchFamily="49" charset="0"/>
              </a:rPr>
              <a:t>products?comp</a:t>
            </a:r>
            <a:r>
              <a:rPr lang="en-US" sz="3600" dirty="0" smtClean="0">
                <a:solidFill>
                  <a:schemeClr val="bg1">
                    <a:alpha val="99000"/>
                  </a:schemeClr>
                </a:solidFill>
                <a:latin typeface="+mj-lt"/>
                <a:cs typeface="Consolas" pitchFamily="49" charset="0"/>
              </a:rPr>
              <a:t>=</a:t>
            </a:r>
            <a:r>
              <a:rPr lang="en-US" sz="3600" dirty="0" err="1" smtClean="0">
                <a:solidFill>
                  <a:schemeClr val="bg1">
                    <a:alpha val="99000"/>
                  </a:schemeClr>
                </a:solidFill>
                <a:latin typeface="+mj-lt"/>
                <a:cs typeface="Consolas" pitchFamily="49" charset="0"/>
              </a:rPr>
              <a:t>list&amp;prefix</a:t>
            </a:r>
            <a:r>
              <a:rPr lang="en-US" sz="3600" dirty="0" smtClean="0">
                <a:solidFill>
                  <a:schemeClr val="bg1">
                    <a:alpha val="99000"/>
                  </a:schemeClr>
                </a:solidFill>
                <a:latin typeface="+mj-lt"/>
                <a:cs typeface="Consolas" pitchFamily="49" charset="0"/>
              </a:rPr>
              <a:t>=</a:t>
            </a:r>
            <a:r>
              <a:rPr lang="en-US" sz="3600" dirty="0" err="1" smtClean="0">
                <a:solidFill>
                  <a:schemeClr val="bg1">
                    <a:alpha val="99000"/>
                  </a:schemeClr>
                </a:solidFill>
                <a:latin typeface="+mj-lt"/>
                <a:cs typeface="Consolas" pitchFamily="49" charset="0"/>
              </a:rPr>
              <a:t>Canoes&amp;maxresults</a:t>
            </a:r>
            <a:r>
              <a:rPr lang="en-US" sz="3600" dirty="0" smtClean="0">
                <a:solidFill>
                  <a:schemeClr val="bg1">
                    <a:alpha val="99000"/>
                  </a:schemeClr>
                </a:solidFill>
                <a:latin typeface="+mj-lt"/>
                <a:cs typeface="Consolas" pitchFamily="49" charset="0"/>
              </a:rPr>
              <a:t>=2</a:t>
            </a:r>
            <a:endParaRPr lang="en-US" sz="3600" dirty="0">
              <a:solidFill>
                <a:schemeClr val="bg1">
                  <a:alpha val="99000"/>
                </a:schemeClr>
              </a:solidFill>
              <a:latin typeface="+mj-lt"/>
              <a:cs typeface="Consolas" pitchFamily="49" charset="0"/>
            </a:endParaRPr>
          </a:p>
        </p:txBody>
      </p:sp>
      <p:sp>
        <p:nvSpPr>
          <p:cNvPr id="8" name="Rectangle 7"/>
          <p:cNvSpPr/>
          <p:nvPr/>
        </p:nvSpPr>
        <p:spPr>
          <a:xfrm>
            <a:off x="1559638" y="5208962"/>
            <a:ext cx="9072724" cy="1200329"/>
          </a:xfrm>
          <a:prstGeom prst="rect">
            <a:avLst/>
          </a:prstGeom>
        </p:spPr>
        <p:txBody>
          <a:bodyPr wrap="square">
            <a:spAutoFit/>
          </a:bodyPr>
          <a:lstStyle/>
          <a:p>
            <a:r>
              <a:rPr lang="en-NZ" sz="2400" dirty="0" smtClean="0">
                <a:solidFill>
                  <a:schemeClr val="bg1">
                    <a:alpha val="99000"/>
                  </a:schemeClr>
                </a:solidFill>
                <a:latin typeface="+mj-lt"/>
                <a:cs typeface="Consolas" pitchFamily="49" charset="0"/>
              </a:rPr>
              <a:t>&lt;Blob&gt;Canoes/Hybrid.jpg</a:t>
            </a:r>
            <a:r>
              <a:rPr lang="en-NZ" sz="2400" dirty="0">
                <a:solidFill>
                  <a:schemeClr val="bg1">
                    <a:alpha val="99000"/>
                  </a:schemeClr>
                </a:solidFill>
                <a:latin typeface="+mj-lt"/>
                <a:cs typeface="Consolas" pitchFamily="49" charset="0"/>
              </a:rPr>
              <a:t>&lt;/Blob&gt;</a:t>
            </a:r>
          </a:p>
          <a:p>
            <a:r>
              <a:rPr lang="en-NZ" sz="2400" dirty="0" smtClean="0">
                <a:solidFill>
                  <a:schemeClr val="bg1">
                    <a:alpha val="99000"/>
                  </a:schemeClr>
                </a:solidFill>
                <a:latin typeface="+mj-lt"/>
                <a:cs typeface="Consolas" pitchFamily="49" charset="0"/>
              </a:rPr>
              <a:t>&lt;</a:t>
            </a:r>
            <a:r>
              <a:rPr lang="en-NZ" sz="2400" dirty="0">
                <a:solidFill>
                  <a:schemeClr val="bg1">
                    <a:alpha val="99000"/>
                  </a:schemeClr>
                </a:solidFill>
                <a:latin typeface="+mj-lt"/>
                <a:cs typeface="Consolas" pitchFamily="49" charset="0"/>
              </a:rPr>
              <a:t>Blob&gt;Canoes/Flatwater.jpg&lt;/Blob&gt;</a:t>
            </a:r>
          </a:p>
          <a:p>
            <a:r>
              <a:rPr lang="en-NZ" sz="2400" dirty="0" smtClean="0">
                <a:solidFill>
                  <a:schemeClr val="bg1">
                    <a:alpha val="99000"/>
                  </a:schemeClr>
                </a:solidFill>
                <a:latin typeface="+mj-lt"/>
                <a:cs typeface="Consolas" pitchFamily="49" charset="0"/>
              </a:rPr>
              <a:t>&lt;</a:t>
            </a:r>
            <a:r>
              <a:rPr lang="en-NZ" sz="2400" dirty="0" err="1">
                <a:solidFill>
                  <a:schemeClr val="bg1">
                    <a:alpha val="99000"/>
                  </a:schemeClr>
                </a:solidFill>
                <a:latin typeface="+mj-lt"/>
                <a:cs typeface="Consolas" pitchFamily="49" charset="0"/>
              </a:rPr>
              <a:t>NextMarker</a:t>
            </a:r>
            <a:r>
              <a:rPr lang="en-NZ" sz="2400" dirty="0">
                <a:solidFill>
                  <a:schemeClr val="bg1">
                    <a:alpha val="99000"/>
                  </a:schemeClr>
                </a:solidFill>
                <a:latin typeface="+mj-lt"/>
                <a:cs typeface="Consolas" pitchFamily="49" charset="0"/>
              </a:rPr>
              <a:t>&gt;1!28!Q2Fub2VzL1doaXRld2F0ZXIuanBn&lt;/</a:t>
            </a:r>
            <a:r>
              <a:rPr lang="en-NZ" sz="2400" dirty="0" err="1">
                <a:solidFill>
                  <a:schemeClr val="bg1">
                    <a:alpha val="99000"/>
                  </a:schemeClr>
                </a:solidFill>
                <a:latin typeface="+mj-lt"/>
                <a:cs typeface="Consolas" pitchFamily="49" charset="0"/>
              </a:rPr>
              <a:t>NextMarker</a:t>
            </a:r>
            <a:r>
              <a:rPr lang="en-NZ" sz="2400" dirty="0">
                <a:solidFill>
                  <a:schemeClr val="bg1">
                    <a:alpha val="99000"/>
                  </a:schemeClr>
                </a:solidFill>
                <a:latin typeface="+mj-lt"/>
                <a:cs typeface="Consolas" pitchFamily="49" charset="0"/>
              </a:rPr>
              <a:t>&gt;</a:t>
            </a:r>
          </a:p>
        </p:txBody>
      </p:sp>
      <p:sp>
        <p:nvSpPr>
          <p:cNvPr id="13" name="Rectangle 12"/>
          <p:cNvSpPr/>
          <p:nvPr/>
        </p:nvSpPr>
        <p:spPr>
          <a:xfrm>
            <a:off x="3058434" y="743531"/>
            <a:ext cx="6075133" cy="3046988"/>
          </a:xfrm>
          <a:prstGeom prst="rect">
            <a:avLst/>
          </a:prstGeom>
        </p:spPr>
        <p:txBody>
          <a:bodyPr wrap="square">
            <a:spAutoFit/>
          </a:bodyPr>
          <a:lstStyle/>
          <a:p>
            <a:pPr defTabSz="914061"/>
            <a:r>
              <a:rPr lang="en-NZ" sz="2400" dirty="0" smtClean="0">
                <a:solidFill>
                  <a:schemeClr val="bg1">
                    <a:alpha val="99000"/>
                  </a:schemeClr>
                </a:solidFill>
                <a:latin typeface="+mj-lt"/>
                <a:cs typeface="Consolas" pitchFamily="49" charset="0"/>
              </a:rPr>
              <a:t>http://adventureworks.blob.core.windows.net/</a:t>
            </a:r>
          </a:p>
          <a:p>
            <a:pPr defTabSz="914061"/>
            <a:r>
              <a:rPr lang="en-NZ" sz="2400" dirty="0">
                <a:solidFill>
                  <a:schemeClr val="bg1">
                    <a:alpha val="99000"/>
                  </a:schemeClr>
                </a:solidFill>
                <a:latin typeface="+mj-lt"/>
                <a:cs typeface="Consolas" pitchFamily="49" charset="0"/>
              </a:rPr>
              <a:t>	</a:t>
            </a:r>
            <a:r>
              <a:rPr lang="en-NZ" sz="2400" dirty="0" smtClean="0">
                <a:solidFill>
                  <a:schemeClr val="bg1">
                    <a:alpha val="99000"/>
                  </a:schemeClr>
                </a:solidFill>
                <a:latin typeface="+mj-lt"/>
                <a:cs typeface="Consolas" pitchFamily="49" charset="0"/>
              </a:rPr>
              <a:t>Products/Bikes/SuperDuperCycle.jpg</a:t>
            </a:r>
          </a:p>
          <a:p>
            <a:pPr defTabSz="914061"/>
            <a:r>
              <a:rPr lang="en-NZ" sz="2400" dirty="0">
                <a:solidFill>
                  <a:schemeClr val="bg1">
                    <a:alpha val="99000"/>
                  </a:schemeClr>
                </a:solidFill>
                <a:cs typeface="Consolas" pitchFamily="49" charset="0"/>
              </a:rPr>
              <a:t>	</a:t>
            </a:r>
            <a:r>
              <a:rPr lang="en-NZ" sz="2400" dirty="0" smtClean="0">
                <a:solidFill>
                  <a:schemeClr val="bg1">
                    <a:alpha val="99000"/>
                  </a:schemeClr>
                </a:solidFill>
                <a:latin typeface="+mj-lt"/>
                <a:cs typeface="Consolas" pitchFamily="49" charset="0"/>
              </a:rPr>
              <a:t>Products/Bikes/FastBike.jpg</a:t>
            </a:r>
          </a:p>
          <a:p>
            <a:pPr defTabSz="914061"/>
            <a:r>
              <a:rPr lang="en-NZ" sz="2400" dirty="0">
                <a:solidFill>
                  <a:schemeClr val="bg1">
                    <a:alpha val="99000"/>
                  </a:schemeClr>
                </a:solidFill>
                <a:cs typeface="Consolas" pitchFamily="49" charset="0"/>
              </a:rPr>
              <a:t>	</a:t>
            </a:r>
            <a:r>
              <a:rPr lang="en-NZ" sz="2400" dirty="0">
                <a:solidFill>
                  <a:schemeClr val="bg1">
                    <a:alpha val="99000"/>
                  </a:schemeClr>
                </a:solidFill>
                <a:latin typeface="+mj-lt"/>
                <a:cs typeface="Consolas" pitchFamily="49" charset="0"/>
              </a:rPr>
              <a:t>Products/Canoes/Hybrid.jpg</a:t>
            </a:r>
          </a:p>
          <a:p>
            <a:pPr defTabSz="914061"/>
            <a:r>
              <a:rPr lang="en-NZ" sz="2400" dirty="0">
                <a:solidFill>
                  <a:schemeClr val="bg1">
                    <a:alpha val="99000"/>
                  </a:schemeClr>
                </a:solidFill>
                <a:latin typeface="+mj-lt"/>
                <a:cs typeface="Consolas" pitchFamily="49" charset="0"/>
              </a:rPr>
              <a:t>	Products/Canoes/Flatwater.jpg</a:t>
            </a:r>
          </a:p>
          <a:p>
            <a:pPr defTabSz="914061"/>
            <a:r>
              <a:rPr lang="en-NZ" sz="2400" dirty="0">
                <a:solidFill>
                  <a:schemeClr val="bg1">
                    <a:alpha val="99000"/>
                  </a:schemeClr>
                </a:solidFill>
                <a:latin typeface="+mj-lt"/>
                <a:cs typeface="Consolas" pitchFamily="49" charset="0"/>
              </a:rPr>
              <a:t>	Products/Canoes/Whitewater.jpg</a:t>
            </a:r>
          </a:p>
          <a:p>
            <a:pPr defTabSz="914061"/>
            <a:r>
              <a:rPr lang="en-NZ" sz="2400" dirty="0" smtClean="0">
                <a:solidFill>
                  <a:schemeClr val="bg1">
                    <a:alpha val="99000"/>
                  </a:schemeClr>
                </a:solidFill>
                <a:latin typeface="+mj-lt"/>
                <a:cs typeface="Consolas" pitchFamily="49" charset="0"/>
              </a:rPr>
              <a:t>	Products/Tents/PalaceTent.jpg</a:t>
            </a:r>
          </a:p>
          <a:p>
            <a:pPr defTabSz="914061"/>
            <a:r>
              <a:rPr lang="en-NZ" sz="2400" dirty="0">
                <a:solidFill>
                  <a:schemeClr val="bg1">
                    <a:alpha val="99000"/>
                  </a:schemeClr>
                </a:solidFill>
                <a:cs typeface="Consolas" pitchFamily="49" charset="0"/>
              </a:rPr>
              <a:t>	</a:t>
            </a:r>
            <a:r>
              <a:rPr lang="en-NZ" sz="2400" dirty="0" smtClean="0">
                <a:solidFill>
                  <a:schemeClr val="bg1">
                    <a:alpha val="99000"/>
                  </a:schemeClr>
                </a:solidFill>
                <a:latin typeface="+mj-lt"/>
                <a:cs typeface="Consolas" pitchFamily="49" charset="0"/>
              </a:rPr>
              <a:t>Products/Tents/ShedTent.jpg</a:t>
            </a:r>
            <a:endParaRPr lang="en-NZ" sz="2400" dirty="0">
              <a:solidFill>
                <a:schemeClr val="bg1">
                  <a:alpha val="99000"/>
                </a:schemeClr>
              </a:solidFill>
              <a:latin typeface="+mj-lt"/>
              <a:cs typeface="Consolas" pitchFamily="49" charset="0"/>
            </a:endParaRPr>
          </a:p>
        </p:txBody>
      </p:sp>
    </p:spTree>
    <p:extLst>
      <p:ext uri="{BB962C8B-B14F-4D97-AF65-F5344CB8AC3E}">
        <p14:creationId xmlns:p14="http://schemas.microsoft.com/office/powerpoint/2010/main" val="716769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normAutofit/>
          </a:bodyPr>
          <a:lstStyle/>
          <a:p>
            <a:r>
              <a:rPr lang="en-US" dirty="0" smtClean="0"/>
              <a:t>Blob </a:t>
            </a:r>
            <a:r>
              <a:rPr lang="en-US" dirty="0"/>
              <a:t>sample listing with </a:t>
            </a:r>
            <a:r>
              <a:rPr lang="en-US" dirty="0" err="1"/>
              <a:t>maxresults</a:t>
            </a:r>
            <a:endParaRPr lang="en-US" dirty="0"/>
          </a:p>
        </p:txBody>
      </p:sp>
      <p:sp>
        <p:nvSpPr>
          <p:cNvPr id="10" name="Rectangle 9"/>
          <p:cNvSpPr/>
          <p:nvPr/>
        </p:nvSpPr>
        <p:spPr>
          <a:xfrm>
            <a:off x="0" y="1"/>
            <a:ext cx="12192000" cy="6858000"/>
          </a:xfrm>
          <a:prstGeom prst="rect">
            <a:avLst/>
          </a:prstGeom>
        </p:spPr>
        <p:txBody>
          <a:bodyPr wrap="square" anchor="ctr">
            <a:noAutofit/>
          </a:bodyPr>
          <a:lstStyle/>
          <a:p>
            <a:pPr marL="252000" defTabSz="914099" fontAlgn="base">
              <a:spcBef>
                <a:spcPts val="1200"/>
              </a:spcBef>
              <a:spcAft>
                <a:spcPct val="0"/>
              </a:spcAft>
            </a:pPr>
            <a:endParaRPr lang="en-US" sz="4800" dirty="0">
              <a:gradFill>
                <a:gsLst>
                  <a:gs pos="0">
                    <a:srgbClr val="FFFFFF"/>
                  </a:gs>
                  <a:gs pos="100000">
                    <a:srgbClr val="FFFFFF"/>
                  </a:gs>
                </a:gsLst>
                <a:lin ang="5400000" scaled="0"/>
              </a:gradFill>
              <a:latin typeface="+mj-lt"/>
            </a:endParaRPr>
          </a:p>
        </p:txBody>
      </p:sp>
      <p:pic>
        <p:nvPicPr>
          <p:cNvPr id="11" name="Picture 10"/>
          <p:cNvPicPr>
            <a:picLocks noChangeAspect="1"/>
          </p:cNvPicPr>
          <p:nvPr/>
        </p:nvPicPr>
        <p:blipFill>
          <a:blip r:embed="rId3"/>
          <a:stretch>
            <a:fillRect/>
          </a:stretch>
        </p:blipFill>
        <p:spPr>
          <a:xfrm>
            <a:off x="11394301" y="128971"/>
            <a:ext cx="638984" cy="554858"/>
          </a:xfrm>
          <a:prstGeom prst="rect">
            <a:avLst/>
          </a:prstGeom>
        </p:spPr>
      </p:pic>
      <p:sp>
        <p:nvSpPr>
          <p:cNvPr id="4" name="Rectangle 3"/>
          <p:cNvSpPr/>
          <p:nvPr/>
        </p:nvSpPr>
        <p:spPr>
          <a:xfrm>
            <a:off x="0" y="4113921"/>
            <a:ext cx="12192000" cy="1200329"/>
          </a:xfrm>
          <a:prstGeom prst="rect">
            <a:avLst/>
          </a:prstGeom>
        </p:spPr>
        <p:txBody>
          <a:bodyPr wrap="square">
            <a:spAutoFit/>
          </a:bodyPr>
          <a:lstStyle/>
          <a:p>
            <a:pPr algn="ctr" defTabSz="914061"/>
            <a:r>
              <a:rPr lang="en-US" sz="3600" dirty="0">
                <a:solidFill>
                  <a:schemeClr val="bg1">
                    <a:alpha val="99000"/>
                  </a:schemeClr>
                </a:solidFill>
                <a:latin typeface="+mj-lt"/>
                <a:cs typeface="Consolas" pitchFamily="49" charset="0"/>
              </a:rPr>
              <a:t>http://.../</a:t>
            </a:r>
            <a:r>
              <a:rPr lang="en-US" sz="3600" dirty="0" err="1">
                <a:solidFill>
                  <a:schemeClr val="bg1">
                    <a:alpha val="99000"/>
                  </a:schemeClr>
                </a:solidFill>
                <a:latin typeface="+mj-lt"/>
                <a:cs typeface="Consolas" pitchFamily="49" charset="0"/>
              </a:rPr>
              <a:t>products?comp</a:t>
            </a:r>
            <a:r>
              <a:rPr lang="en-US" sz="3600" dirty="0">
                <a:solidFill>
                  <a:schemeClr val="bg1">
                    <a:alpha val="99000"/>
                  </a:schemeClr>
                </a:solidFill>
                <a:latin typeface="+mj-lt"/>
                <a:cs typeface="Consolas" pitchFamily="49" charset="0"/>
              </a:rPr>
              <a:t>=</a:t>
            </a:r>
            <a:r>
              <a:rPr lang="en-US" sz="3600" dirty="0" err="1">
                <a:solidFill>
                  <a:schemeClr val="bg1">
                    <a:alpha val="99000"/>
                  </a:schemeClr>
                </a:solidFill>
                <a:latin typeface="+mj-lt"/>
                <a:cs typeface="Consolas" pitchFamily="49" charset="0"/>
              </a:rPr>
              <a:t>list&amp;prefix</a:t>
            </a:r>
            <a:r>
              <a:rPr lang="en-US" sz="3600" dirty="0">
                <a:solidFill>
                  <a:schemeClr val="bg1">
                    <a:alpha val="99000"/>
                  </a:schemeClr>
                </a:solidFill>
                <a:latin typeface="+mj-lt"/>
                <a:cs typeface="Consolas" pitchFamily="49" charset="0"/>
              </a:rPr>
              <a:t>=</a:t>
            </a:r>
            <a:r>
              <a:rPr lang="en-US" sz="3600" dirty="0" err="1">
                <a:solidFill>
                  <a:schemeClr val="bg1">
                    <a:alpha val="99000"/>
                  </a:schemeClr>
                </a:solidFill>
                <a:latin typeface="+mj-lt"/>
                <a:cs typeface="Consolas" pitchFamily="49" charset="0"/>
              </a:rPr>
              <a:t>Canoes&amp;maxresults</a:t>
            </a:r>
            <a:r>
              <a:rPr lang="en-US" sz="3600" dirty="0">
                <a:solidFill>
                  <a:schemeClr val="bg1">
                    <a:alpha val="99000"/>
                  </a:schemeClr>
                </a:solidFill>
                <a:latin typeface="+mj-lt"/>
                <a:cs typeface="Consolas" pitchFamily="49" charset="0"/>
              </a:rPr>
              <a:t>=2</a:t>
            </a:r>
            <a:br>
              <a:rPr lang="en-US" sz="3600" dirty="0">
                <a:solidFill>
                  <a:schemeClr val="bg1">
                    <a:alpha val="99000"/>
                  </a:schemeClr>
                </a:solidFill>
                <a:latin typeface="+mj-lt"/>
                <a:cs typeface="Consolas" pitchFamily="49" charset="0"/>
              </a:rPr>
            </a:br>
            <a:r>
              <a:rPr lang="en-US" sz="3600" dirty="0">
                <a:solidFill>
                  <a:schemeClr val="bg1">
                    <a:alpha val="99000"/>
                  </a:schemeClr>
                </a:solidFill>
                <a:latin typeface="+mj-lt"/>
                <a:cs typeface="Consolas" pitchFamily="49" charset="0"/>
              </a:rPr>
              <a:t>	&amp;marker=1!28!Q2Fub2VzL1doaXRld2F0ZXIuanBn</a:t>
            </a:r>
          </a:p>
        </p:txBody>
      </p:sp>
      <p:sp>
        <p:nvSpPr>
          <p:cNvPr id="8" name="Rectangle 7"/>
          <p:cNvSpPr/>
          <p:nvPr/>
        </p:nvSpPr>
        <p:spPr>
          <a:xfrm>
            <a:off x="3508955" y="5670627"/>
            <a:ext cx="5174090" cy="830997"/>
          </a:xfrm>
          <a:prstGeom prst="rect">
            <a:avLst/>
          </a:prstGeom>
        </p:spPr>
        <p:txBody>
          <a:bodyPr wrap="square">
            <a:spAutoFit/>
          </a:bodyPr>
          <a:lstStyle/>
          <a:p>
            <a:r>
              <a:rPr lang="en-NZ" sz="2400" dirty="0" smtClean="0">
                <a:solidFill>
                  <a:schemeClr val="bg1">
                    <a:alpha val="99000"/>
                  </a:schemeClr>
                </a:solidFill>
                <a:latin typeface="+mj-lt"/>
                <a:cs typeface="Consolas" pitchFamily="49" charset="0"/>
              </a:rPr>
              <a:t>&lt;</a:t>
            </a:r>
            <a:r>
              <a:rPr lang="en-NZ" sz="2400" dirty="0">
                <a:solidFill>
                  <a:schemeClr val="bg1">
                    <a:alpha val="99000"/>
                  </a:schemeClr>
                </a:solidFill>
                <a:latin typeface="+mj-lt"/>
                <a:cs typeface="Consolas" pitchFamily="49" charset="0"/>
              </a:rPr>
              <a:t>Blob&gt;Canoes/Whitewater.jpg&lt;/Blob</a:t>
            </a:r>
            <a:r>
              <a:rPr lang="en-NZ" sz="2400" dirty="0" smtClean="0">
                <a:solidFill>
                  <a:schemeClr val="bg1">
                    <a:alpha val="99000"/>
                  </a:schemeClr>
                </a:solidFill>
                <a:latin typeface="+mj-lt"/>
                <a:cs typeface="Consolas" pitchFamily="49" charset="0"/>
              </a:rPr>
              <a:t>&gt;</a:t>
            </a:r>
          </a:p>
          <a:p>
            <a:r>
              <a:rPr lang="en-NZ" sz="2400" dirty="0" smtClean="0">
                <a:solidFill>
                  <a:schemeClr val="bg1">
                    <a:alpha val="99000"/>
                  </a:schemeClr>
                </a:solidFill>
                <a:latin typeface="+mj-lt"/>
                <a:cs typeface="Consolas" pitchFamily="49" charset="0"/>
              </a:rPr>
              <a:t>&lt;/</a:t>
            </a:r>
            <a:r>
              <a:rPr lang="en-NZ" sz="2400" dirty="0" err="1">
                <a:solidFill>
                  <a:schemeClr val="bg1">
                    <a:alpha val="99000"/>
                  </a:schemeClr>
                </a:solidFill>
                <a:latin typeface="+mj-lt"/>
                <a:cs typeface="Consolas" pitchFamily="49" charset="0"/>
              </a:rPr>
              <a:t>NextMarker</a:t>
            </a:r>
            <a:r>
              <a:rPr lang="en-NZ" sz="2400" dirty="0" smtClean="0">
                <a:solidFill>
                  <a:schemeClr val="bg1">
                    <a:alpha val="99000"/>
                  </a:schemeClr>
                </a:solidFill>
                <a:latin typeface="+mj-lt"/>
                <a:cs typeface="Consolas" pitchFamily="49" charset="0"/>
              </a:rPr>
              <a:t>&gt;</a:t>
            </a:r>
            <a:endParaRPr lang="en-NZ" sz="2400" dirty="0">
              <a:solidFill>
                <a:schemeClr val="bg1">
                  <a:alpha val="99000"/>
                </a:schemeClr>
              </a:solidFill>
              <a:latin typeface="+mj-lt"/>
              <a:cs typeface="Consolas" pitchFamily="49" charset="0"/>
            </a:endParaRPr>
          </a:p>
        </p:txBody>
      </p:sp>
      <p:sp>
        <p:nvSpPr>
          <p:cNvPr id="9" name="Rectangle 8"/>
          <p:cNvSpPr/>
          <p:nvPr/>
        </p:nvSpPr>
        <p:spPr>
          <a:xfrm>
            <a:off x="3058434" y="743531"/>
            <a:ext cx="6075133" cy="3046988"/>
          </a:xfrm>
          <a:prstGeom prst="rect">
            <a:avLst/>
          </a:prstGeom>
        </p:spPr>
        <p:txBody>
          <a:bodyPr wrap="square">
            <a:spAutoFit/>
          </a:bodyPr>
          <a:lstStyle/>
          <a:p>
            <a:pPr defTabSz="914061"/>
            <a:r>
              <a:rPr lang="en-NZ" sz="2400" dirty="0" smtClean="0">
                <a:solidFill>
                  <a:schemeClr val="bg1">
                    <a:alpha val="99000"/>
                  </a:schemeClr>
                </a:solidFill>
                <a:latin typeface="+mj-lt"/>
                <a:cs typeface="Consolas" pitchFamily="49" charset="0"/>
              </a:rPr>
              <a:t>http://adventureworks.blob.core.windows.net/</a:t>
            </a:r>
          </a:p>
          <a:p>
            <a:pPr defTabSz="914061"/>
            <a:r>
              <a:rPr lang="en-NZ" sz="2400" dirty="0">
                <a:solidFill>
                  <a:schemeClr val="bg1">
                    <a:alpha val="99000"/>
                  </a:schemeClr>
                </a:solidFill>
                <a:latin typeface="+mj-lt"/>
                <a:cs typeface="Consolas" pitchFamily="49" charset="0"/>
              </a:rPr>
              <a:t>	</a:t>
            </a:r>
            <a:r>
              <a:rPr lang="en-NZ" sz="2400" dirty="0" smtClean="0">
                <a:solidFill>
                  <a:schemeClr val="bg1">
                    <a:alpha val="99000"/>
                  </a:schemeClr>
                </a:solidFill>
                <a:latin typeface="+mj-lt"/>
                <a:cs typeface="Consolas" pitchFamily="49" charset="0"/>
              </a:rPr>
              <a:t>Products/Bikes/SuperDuperCycle.jpg</a:t>
            </a:r>
          </a:p>
          <a:p>
            <a:pPr defTabSz="914061"/>
            <a:r>
              <a:rPr lang="en-NZ" sz="2400" dirty="0">
                <a:solidFill>
                  <a:schemeClr val="bg1">
                    <a:alpha val="99000"/>
                  </a:schemeClr>
                </a:solidFill>
                <a:cs typeface="Consolas" pitchFamily="49" charset="0"/>
              </a:rPr>
              <a:t>	</a:t>
            </a:r>
            <a:r>
              <a:rPr lang="en-NZ" sz="2400" dirty="0" smtClean="0">
                <a:solidFill>
                  <a:schemeClr val="bg1">
                    <a:alpha val="99000"/>
                  </a:schemeClr>
                </a:solidFill>
                <a:latin typeface="+mj-lt"/>
                <a:cs typeface="Consolas" pitchFamily="49" charset="0"/>
              </a:rPr>
              <a:t>Products/Bikes/FastBike.jpg</a:t>
            </a:r>
          </a:p>
          <a:p>
            <a:pPr defTabSz="914061"/>
            <a:r>
              <a:rPr lang="en-NZ" sz="2400" dirty="0">
                <a:solidFill>
                  <a:schemeClr val="bg1">
                    <a:alpha val="99000"/>
                  </a:schemeClr>
                </a:solidFill>
                <a:cs typeface="Consolas" pitchFamily="49" charset="0"/>
              </a:rPr>
              <a:t>	</a:t>
            </a:r>
            <a:r>
              <a:rPr lang="en-NZ" sz="2400" dirty="0">
                <a:solidFill>
                  <a:schemeClr val="bg1">
                    <a:alpha val="99000"/>
                  </a:schemeClr>
                </a:solidFill>
                <a:latin typeface="+mj-lt"/>
                <a:cs typeface="Consolas" pitchFamily="49" charset="0"/>
              </a:rPr>
              <a:t>Products/Canoes/Hybrid.jpg</a:t>
            </a:r>
          </a:p>
          <a:p>
            <a:pPr defTabSz="914061"/>
            <a:r>
              <a:rPr lang="en-NZ" sz="2400" dirty="0">
                <a:solidFill>
                  <a:schemeClr val="bg1">
                    <a:alpha val="99000"/>
                  </a:schemeClr>
                </a:solidFill>
                <a:latin typeface="+mj-lt"/>
                <a:cs typeface="Consolas" pitchFamily="49" charset="0"/>
              </a:rPr>
              <a:t>	Products/Canoes/Flatwater.jpg</a:t>
            </a:r>
          </a:p>
          <a:p>
            <a:pPr defTabSz="914061"/>
            <a:r>
              <a:rPr lang="en-NZ" sz="2400" dirty="0">
                <a:solidFill>
                  <a:schemeClr val="bg1">
                    <a:alpha val="99000"/>
                  </a:schemeClr>
                </a:solidFill>
                <a:latin typeface="+mj-lt"/>
                <a:cs typeface="Consolas" pitchFamily="49" charset="0"/>
              </a:rPr>
              <a:t>	Products/Canoes/Whitewater.jpg</a:t>
            </a:r>
          </a:p>
          <a:p>
            <a:pPr defTabSz="914061"/>
            <a:r>
              <a:rPr lang="en-NZ" sz="2400" dirty="0" smtClean="0">
                <a:solidFill>
                  <a:schemeClr val="bg1">
                    <a:alpha val="99000"/>
                  </a:schemeClr>
                </a:solidFill>
                <a:latin typeface="+mj-lt"/>
                <a:cs typeface="Consolas" pitchFamily="49" charset="0"/>
              </a:rPr>
              <a:t>	Products/Tents/PalaceTent.jpg</a:t>
            </a:r>
          </a:p>
          <a:p>
            <a:pPr defTabSz="914061"/>
            <a:r>
              <a:rPr lang="en-NZ" sz="2400" dirty="0">
                <a:solidFill>
                  <a:schemeClr val="bg1">
                    <a:alpha val="99000"/>
                  </a:schemeClr>
                </a:solidFill>
                <a:cs typeface="Consolas" pitchFamily="49" charset="0"/>
              </a:rPr>
              <a:t>	</a:t>
            </a:r>
            <a:r>
              <a:rPr lang="en-NZ" sz="2400" dirty="0" smtClean="0">
                <a:solidFill>
                  <a:schemeClr val="bg1">
                    <a:alpha val="99000"/>
                  </a:schemeClr>
                </a:solidFill>
                <a:latin typeface="+mj-lt"/>
                <a:cs typeface="Consolas" pitchFamily="49" charset="0"/>
              </a:rPr>
              <a:t>Products/Tents/ShedTent.jpg</a:t>
            </a:r>
            <a:endParaRPr lang="en-NZ" sz="2400" dirty="0">
              <a:solidFill>
                <a:schemeClr val="bg1">
                  <a:alpha val="99000"/>
                </a:schemeClr>
              </a:solidFill>
              <a:latin typeface="+mj-lt"/>
              <a:cs typeface="Consolas" pitchFamily="49" charset="0"/>
            </a:endParaRPr>
          </a:p>
        </p:txBody>
      </p:sp>
    </p:spTree>
    <p:extLst>
      <p:ext uri="{BB962C8B-B14F-4D97-AF65-F5344CB8AC3E}">
        <p14:creationId xmlns:p14="http://schemas.microsoft.com/office/powerpoint/2010/main" val="465629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a:xfrm>
            <a:off x="6402388" y="5568909"/>
            <a:ext cx="1264328" cy="433904"/>
          </a:xfrm>
          <a:prstGeom prst="rect">
            <a:avLst/>
          </a:prstGeom>
          <a:solidFill>
            <a:schemeClr val="accent6"/>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r>
              <a:rPr lang="en-US" sz="1400" dirty="0">
                <a:solidFill>
                  <a:srgbClr val="FFFFFF">
                    <a:alpha val="99000"/>
                  </a:srgbClr>
                </a:solidFill>
              </a:rPr>
              <a:t>TheBlob.wmv</a:t>
            </a:r>
          </a:p>
        </p:txBody>
      </p:sp>
      <p:sp>
        <p:nvSpPr>
          <p:cNvPr id="2" name="Title 1"/>
          <p:cNvSpPr>
            <a:spLocks noGrp="1"/>
          </p:cNvSpPr>
          <p:nvPr>
            <p:ph type="title" idx="4294967295"/>
          </p:nvPr>
        </p:nvSpPr>
        <p:spPr>
          <a:xfrm>
            <a:off x="-9525" y="0"/>
            <a:ext cx="12201525" cy="812800"/>
          </a:xfrm>
        </p:spPr>
        <p:txBody>
          <a:bodyPr>
            <a:normAutofit/>
          </a:bodyPr>
          <a:lstStyle/>
          <a:p>
            <a:r>
              <a:rPr lang="en-US" dirty="0" smtClean="0"/>
              <a:t>Uploading a Block Blob</a:t>
            </a:r>
            <a:endParaRPr lang="en-US" dirty="0"/>
          </a:p>
        </p:txBody>
      </p:sp>
      <p:sp>
        <p:nvSpPr>
          <p:cNvPr id="4" name="Content Placeholder 3"/>
          <p:cNvSpPr>
            <a:spLocks noGrp="1"/>
          </p:cNvSpPr>
          <p:nvPr>
            <p:ph type="body" sz="quarter" idx="4294967295"/>
          </p:nvPr>
        </p:nvSpPr>
        <p:spPr>
          <a:xfrm>
            <a:off x="0" y="1447800"/>
            <a:ext cx="8185150" cy="946150"/>
          </a:xfrm>
        </p:spPr>
        <p:txBody>
          <a:bodyPr/>
          <a:lstStyle/>
          <a:p>
            <a:pPr marL="0" indent="0">
              <a:buNone/>
            </a:pPr>
            <a:r>
              <a:rPr lang="en-US" dirty="0" smtClean="0"/>
              <a:t>Uploading</a:t>
            </a:r>
            <a:endParaRPr lang="en-US" dirty="0"/>
          </a:p>
        </p:txBody>
      </p:sp>
      <p:sp>
        <p:nvSpPr>
          <p:cNvPr id="45" name="Rectangle 44"/>
          <p:cNvSpPr/>
          <p:nvPr/>
        </p:nvSpPr>
        <p:spPr>
          <a:xfrm>
            <a:off x="2187476" y="2572400"/>
            <a:ext cx="3276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r>
              <a:rPr lang="en-US" dirty="0">
                <a:solidFill>
                  <a:srgbClr val="FFFFFF">
                    <a:alpha val="99000"/>
                  </a:srgbClr>
                </a:solidFill>
              </a:rPr>
              <a:t>10 GB Movie</a:t>
            </a:r>
          </a:p>
        </p:txBody>
      </p:sp>
      <p:sp>
        <p:nvSpPr>
          <p:cNvPr id="63" name="Rectangle 62"/>
          <p:cNvSpPr/>
          <p:nvPr/>
        </p:nvSpPr>
        <p:spPr>
          <a:xfrm>
            <a:off x="1823384" y="257240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grpSp>
        <p:nvGrpSpPr>
          <p:cNvPr id="64" name="Group 38"/>
          <p:cNvGrpSpPr/>
          <p:nvPr/>
        </p:nvGrpSpPr>
        <p:grpSpPr>
          <a:xfrm>
            <a:off x="1718610" y="3367972"/>
            <a:ext cx="4095869" cy="975429"/>
            <a:chOff x="830818" y="3047300"/>
            <a:chExt cx="4095869" cy="975429"/>
          </a:xfrm>
        </p:grpSpPr>
        <p:sp>
          <p:nvSpPr>
            <p:cNvPr id="65" name="TextBox 64"/>
            <p:cNvSpPr txBox="1"/>
            <p:nvPr/>
          </p:nvSpPr>
          <p:spPr>
            <a:xfrm>
              <a:off x="830818" y="3079360"/>
              <a:ext cx="430887" cy="892232"/>
            </a:xfrm>
            <a:prstGeom prst="rect">
              <a:avLst/>
            </a:prstGeom>
            <a:noFill/>
          </p:spPr>
          <p:txBody>
            <a:bodyPr vert="vert270" wrap="none" rtlCol="0">
              <a:spAutoFit/>
            </a:bodyPr>
            <a:lstStyle/>
            <a:p>
              <a:r>
                <a:rPr lang="en-US" sz="1600" b="1" dirty="0">
                  <a:solidFill>
                    <a:schemeClr val="bg1">
                      <a:alpha val="99000"/>
                    </a:schemeClr>
                  </a:solidFill>
                  <a:latin typeface="+mj-lt"/>
                </a:rPr>
                <a:t>Block Id 1</a:t>
              </a:r>
            </a:p>
          </p:txBody>
        </p:sp>
        <p:sp>
          <p:nvSpPr>
            <p:cNvPr id="66" name="TextBox 65"/>
            <p:cNvSpPr txBox="1"/>
            <p:nvPr/>
          </p:nvSpPr>
          <p:spPr>
            <a:xfrm>
              <a:off x="1126093" y="3047300"/>
              <a:ext cx="430887" cy="924292"/>
            </a:xfrm>
            <a:prstGeom prst="rect">
              <a:avLst/>
            </a:prstGeom>
            <a:noFill/>
          </p:spPr>
          <p:txBody>
            <a:bodyPr vert="vert270" wrap="none" rtlCol="0">
              <a:spAutoFit/>
            </a:bodyPr>
            <a:lstStyle/>
            <a:p>
              <a:r>
                <a:rPr lang="en-US" sz="1600" b="1" dirty="0">
                  <a:solidFill>
                    <a:schemeClr val="bg1">
                      <a:alpha val="99000"/>
                    </a:schemeClr>
                  </a:solidFill>
                  <a:latin typeface="+mj-lt"/>
                </a:rPr>
                <a:t>Block Id 2</a:t>
              </a:r>
            </a:p>
          </p:txBody>
        </p:sp>
        <p:sp>
          <p:nvSpPr>
            <p:cNvPr id="67" name="TextBox 66"/>
            <p:cNvSpPr txBox="1"/>
            <p:nvPr/>
          </p:nvSpPr>
          <p:spPr>
            <a:xfrm>
              <a:off x="1459468" y="3047300"/>
              <a:ext cx="430887" cy="924292"/>
            </a:xfrm>
            <a:prstGeom prst="rect">
              <a:avLst/>
            </a:prstGeom>
            <a:noFill/>
          </p:spPr>
          <p:txBody>
            <a:bodyPr vert="vert270" wrap="none" rtlCol="0">
              <a:spAutoFit/>
            </a:bodyPr>
            <a:lstStyle/>
            <a:p>
              <a:r>
                <a:rPr lang="en-US" sz="1600" b="1" dirty="0">
                  <a:solidFill>
                    <a:schemeClr val="bg1">
                      <a:alpha val="99000"/>
                    </a:schemeClr>
                  </a:solidFill>
                  <a:latin typeface="+mj-lt"/>
                </a:rPr>
                <a:t>Block Id 3</a:t>
              </a:r>
            </a:p>
          </p:txBody>
        </p:sp>
        <p:sp>
          <p:nvSpPr>
            <p:cNvPr id="68" name="TextBox 67"/>
            <p:cNvSpPr txBox="1"/>
            <p:nvPr/>
          </p:nvSpPr>
          <p:spPr>
            <a:xfrm>
              <a:off x="4495800" y="3058362"/>
              <a:ext cx="430887" cy="964367"/>
            </a:xfrm>
            <a:prstGeom prst="rect">
              <a:avLst/>
            </a:prstGeom>
            <a:noFill/>
          </p:spPr>
          <p:txBody>
            <a:bodyPr vert="vert270" wrap="none" rtlCol="0">
              <a:spAutoFit/>
            </a:bodyPr>
            <a:lstStyle/>
            <a:p>
              <a:r>
                <a:rPr lang="en-US" sz="1600" b="1" dirty="0">
                  <a:solidFill>
                    <a:schemeClr val="bg1">
                      <a:alpha val="99000"/>
                    </a:schemeClr>
                  </a:solidFill>
                  <a:latin typeface="+mj-lt"/>
                </a:rPr>
                <a:t>Block Id N</a:t>
              </a:r>
            </a:p>
          </p:txBody>
        </p:sp>
        <p:cxnSp>
          <p:nvCxnSpPr>
            <p:cNvPr id="69" name="Straight Connector 68"/>
            <p:cNvCxnSpPr/>
            <p:nvPr/>
          </p:nvCxnSpPr>
          <p:spPr>
            <a:xfrm>
              <a:off x="1905000" y="3352800"/>
              <a:ext cx="2592327" cy="0"/>
            </a:xfrm>
            <a:prstGeom prst="line">
              <a:avLst/>
            </a:prstGeom>
            <a:ln w="508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grpSp>
      <p:sp>
        <p:nvSpPr>
          <p:cNvPr id="70" name="Rectangle 69"/>
          <p:cNvSpPr/>
          <p:nvPr/>
        </p:nvSpPr>
        <p:spPr>
          <a:xfrm>
            <a:off x="5873750" y="1446213"/>
            <a:ext cx="4108450" cy="3286058"/>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16" rIns="91432" bIns="365760" numCol="1" rtlCol="0" anchor="b" anchorCtr="0" compatLnSpc="1">
            <a:prstTxWarp prst="textNoShape">
              <a:avLst/>
            </a:prstTxWarp>
          </a:bodyPr>
          <a:lstStyle/>
          <a:p>
            <a:pPr defTabSz="914061" fontAlgn="base">
              <a:spcBef>
                <a:spcPct val="0"/>
              </a:spcBef>
              <a:spcAft>
                <a:spcPct val="0"/>
              </a:spcAft>
            </a:pPr>
            <a:r>
              <a:rPr lang="en-US" sz="1700" dirty="0">
                <a:solidFill>
                  <a:srgbClr val="595959">
                    <a:alpha val="99000"/>
                  </a:srgbClr>
                </a:solidFill>
                <a:latin typeface="+mj-lt"/>
              </a:rPr>
              <a:t>blobName = “TheBlob.wmv”;</a:t>
            </a:r>
          </a:p>
          <a:p>
            <a:pPr defTabSz="914061" fontAlgn="base">
              <a:spcBef>
                <a:spcPct val="0"/>
              </a:spcBef>
              <a:spcAft>
                <a:spcPct val="0"/>
              </a:spcAft>
            </a:pPr>
            <a:r>
              <a:rPr lang="en-US" sz="1700" dirty="0">
                <a:solidFill>
                  <a:srgbClr val="595959">
                    <a:alpha val="99000"/>
                  </a:srgbClr>
                </a:solidFill>
                <a:latin typeface="+mj-lt"/>
              </a:rPr>
              <a:t>PutBlock(blobName, blockId1, block1Bits);</a:t>
            </a:r>
          </a:p>
          <a:p>
            <a:pPr defTabSz="914061" fontAlgn="base">
              <a:spcBef>
                <a:spcPct val="0"/>
              </a:spcBef>
              <a:spcAft>
                <a:spcPct val="0"/>
              </a:spcAft>
            </a:pPr>
            <a:r>
              <a:rPr lang="en-US" sz="1700" dirty="0">
                <a:solidFill>
                  <a:srgbClr val="595959">
                    <a:alpha val="99000"/>
                  </a:srgbClr>
                </a:solidFill>
                <a:latin typeface="+mj-lt"/>
              </a:rPr>
              <a:t>PutBlock(blobName, blockId2, block2Bits);</a:t>
            </a:r>
          </a:p>
          <a:p>
            <a:pPr defTabSz="914061" fontAlgn="base">
              <a:spcBef>
                <a:spcPct val="0"/>
              </a:spcBef>
              <a:spcAft>
                <a:spcPct val="0"/>
              </a:spcAft>
            </a:pPr>
            <a:r>
              <a:rPr lang="en-US" sz="1700" dirty="0">
                <a:solidFill>
                  <a:srgbClr val="595959">
                    <a:alpha val="99000"/>
                  </a:srgbClr>
                </a:solidFill>
                <a:latin typeface="+mj-lt"/>
              </a:rPr>
              <a:t>…………</a:t>
            </a:r>
          </a:p>
          <a:p>
            <a:pPr defTabSz="914061" fontAlgn="base">
              <a:spcBef>
                <a:spcPct val="0"/>
              </a:spcBef>
              <a:spcAft>
                <a:spcPct val="0"/>
              </a:spcAft>
            </a:pPr>
            <a:r>
              <a:rPr lang="en-US" sz="1700" dirty="0">
                <a:solidFill>
                  <a:srgbClr val="595959">
                    <a:alpha val="99000"/>
                  </a:srgbClr>
                </a:solidFill>
                <a:latin typeface="+mj-lt"/>
              </a:rPr>
              <a:t>PutBlock(blobName, blockIdN, blockNBits);</a:t>
            </a:r>
          </a:p>
          <a:p>
            <a:pPr defTabSz="914061" fontAlgn="base">
              <a:spcBef>
                <a:spcPct val="0"/>
              </a:spcBef>
              <a:spcAft>
                <a:spcPct val="0"/>
              </a:spcAft>
            </a:pPr>
            <a:r>
              <a:rPr lang="en-US" sz="1700" b="1" dirty="0">
                <a:solidFill>
                  <a:srgbClr val="595959">
                    <a:alpha val="99000"/>
                  </a:srgbClr>
                </a:solidFill>
                <a:latin typeface="+mj-lt"/>
              </a:rPr>
              <a:t>PutBlockList(blobName,</a:t>
            </a:r>
          </a:p>
          <a:p>
            <a:pPr defTabSz="914061" fontAlgn="base">
              <a:spcBef>
                <a:spcPct val="0"/>
              </a:spcBef>
              <a:spcAft>
                <a:spcPct val="0"/>
              </a:spcAft>
            </a:pPr>
            <a:r>
              <a:rPr lang="en-US" sz="1700" b="1" dirty="0">
                <a:solidFill>
                  <a:srgbClr val="595959">
                    <a:alpha val="99000"/>
                  </a:srgbClr>
                </a:solidFill>
                <a:latin typeface="+mj-lt"/>
              </a:rPr>
              <a:t>	       blockId1,…,blockIdN);</a:t>
            </a:r>
          </a:p>
        </p:txBody>
      </p:sp>
      <p:sp>
        <p:nvSpPr>
          <p:cNvPr id="71" name="Rectangle 70"/>
          <p:cNvSpPr/>
          <p:nvPr/>
        </p:nvSpPr>
        <p:spPr>
          <a:xfrm>
            <a:off x="2175809" y="257240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72" name="Rectangle 71"/>
          <p:cNvSpPr/>
          <p:nvPr/>
        </p:nvSpPr>
        <p:spPr>
          <a:xfrm>
            <a:off x="2494801" y="2568511"/>
            <a:ext cx="499314"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73" name="Rectangle 72"/>
          <p:cNvSpPr/>
          <p:nvPr/>
        </p:nvSpPr>
        <p:spPr>
          <a:xfrm>
            <a:off x="5528609" y="257240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75" name="Rectangle 74"/>
          <p:cNvSpPr/>
          <p:nvPr/>
        </p:nvSpPr>
        <p:spPr>
          <a:xfrm>
            <a:off x="6257430" y="5487988"/>
            <a:ext cx="1554244" cy="533400"/>
          </a:xfrm>
          <a:prstGeom prst="rect">
            <a:avLst/>
          </a:prstGeom>
          <a:solidFill>
            <a:schemeClr val="accent4"/>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r>
              <a:rPr lang="en-US" dirty="0">
                <a:solidFill>
                  <a:srgbClr val="FFFFFF">
                    <a:alpha val="99000"/>
                  </a:srgbClr>
                </a:solidFill>
              </a:rPr>
              <a:t>TheBlob.wmv</a:t>
            </a:r>
          </a:p>
        </p:txBody>
      </p:sp>
      <p:sp>
        <p:nvSpPr>
          <p:cNvPr id="77" name="Oval 76"/>
          <p:cNvSpPr/>
          <p:nvPr/>
        </p:nvSpPr>
        <p:spPr bwMode="auto">
          <a:xfrm>
            <a:off x="5797529" y="3600663"/>
            <a:ext cx="3848340" cy="1020144"/>
          </a:xfrm>
          <a:prstGeom prst="ellipse">
            <a:avLst/>
          </a:prstGeom>
          <a:no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endParaRPr>
          </a:p>
        </p:txBody>
      </p:sp>
      <p:sp>
        <p:nvSpPr>
          <p:cNvPr id="37" name="Content Placeholder 3"/>
          <p:cNvSpPr txBox="1">
            <a:spLocks/>
          </p:cNvSpPr>
          <p:nvPr/>
        </p:nvSpPr>
        <p:spPr>
          <a:xfrm>
            <a:off x="6397637" y="1643876"/>
            <a:ext cx="2746364" cy="553998"/>
          </a:xfrm>
          <a:prstGeom prst="rect">
            <a:avLst/>
          </a:prstGeom>
        </p:spPr>
        <p:txBody>
          <a:bodyPr vert="horz" wrap="square" lIns="0" tIns="0" rIns="0" bIns="0" rtlCol="0" anchor="b">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a:solidFill>
                  <a:schemeClr val="accent2">
                    <a:alpha val="99000"/>
                  </a:schemeClr>
                </a:solidFill>
                <a:latin typeface="+mj-lt"/>
                <a:ea typeface="Segoe UI" pitchFamily="34" charset="0"/>
                <a:cs typeface="Segoe UI" pitchFamily="34" charset="0"/>
              </a:rPr>
              <a:t>THE BLOB</a:t>
            </a:r>
          </a:p>
        </p:txBody>
      </p:sp>
      <p:grpSp>
        <p:nvGrpSpPr>
          <p:cNvPr id="3" name="Group 2"/>
          <p:cNvGrpSpPr/>
          <p:nvPr/>
        </p:nvGrpSpPr>
        <p:grpSpPr>
          <a:xfrm>
            <a:off x="1882677" y="2572400"/>
            <a:ext cx="3886200" cy="533400"/>
            <a:chOff x="1881089" y="1898650"/>
            <a:chExt cx="3886200" cy="533400"/>
          </a:xfrm>
        </p:grpSpPr>
        <p:sp>
          <p:nvSpPr>
            <p:cNvPr id="36" name="Rectangle 35"/>
            <p:cNvSpPr/>
            <p:nvPr/>
          </p:nvSpPr>
          <p:spPr>
            <a:xfrm>
              <a:off x="18810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sp>
          <p:nvSpPr>
            <p:cNvPr id="38" name="Rectangle 37"/>
            <p:cNvSpPr/>
            <p:nvPr/>
          </p:nvSpPr>
          <p:spPr>
            <a:xfrm>
              <a:off x="21858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sp>
          <p:nvSpPr>
            <p:cNvPr id="39" name="Rectangle 38"/>
            <p:cNvSpPr/>
            <p:nvPr/>
          </p:nvSpPr>
          <p:spPr>
            <a:xfrm>
              <a:off x="2490689" y="1898650"/>
              <a:ext cx="508911"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sp>
          <p:nvSpPr>
            <p:cNvPr id="40" name="Rectangle 39"/>
            <p:cNvSpPr/>
            <p:nvPr/>
          </p:nvSpPr>
          <p:spPr>
            <a:xfrm>
              <a:off x="31002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sp>
          <p:nvSpPr>
            <p:cNvPr id="41" name="Rectangle 40"/>
            <p:cNvSpPr/>
            <p:nvPr/>
          </p:nvSpPr>
          <p:spPr>
            <a:xfrm>
              <a:off x="34050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sp>
          <p:nvSpPr>
            <p:cNvPr id="42" name="Rectangle 41"/>
            <p:cNvSpPr/>
            <p:nvPr/>
          </p:nvSpPr>
          <p:spPr>
            <a:xfrm>
              <a:off x="37098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sp>
          <p:nvSpPr>
            <p:cNvPr id="43" name="Rectangle 42"/>
            <p:cNvSpPr/>
            <p:nvPr/>
          </p:nvSpPr>
          <p:spPr>
            <a:xfrm>
              <a:off x="40146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sp>
          <p:nvSpPr>
            <p:cNvPr id="44" name="Rectangle 43"/>
            <p:cNvSpPr/>
            <p:nvPr/>
          </p:nvSpPr>
          <p:spPr>
            <a:xfrm>
              <a:off x="43194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sp>
          <p:nvSpPr>
            <p:cNvPr id="47" name="Rectangle 46"/>
            <p:cNvSpPr/>
            <p:nvPr/>
          </p:nvSpPr>
          <p:spPr>
            <a:xfrm>
              <a:off x="46242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sp>
          <p:nvSpPr>
            <p:cNvPr id="48" name="Rectangle 47"/>
            <p:cNvSpPr/>
            <p:nvPr/>
          </p:nvSpPr>
          <p:spPr>
            <a:xfrm>
              <a:off x="49290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sp>
          <p:nvSpPr>
            <p:cNvPr id="49" name="Rectangle 48"/>
            <p:cNvSpPr/>
            <p:nvPr/>
          </p:nvSpPr>
          <p:spPr>
            <a:xfrm>
              <a:off x="52338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sp>
          <p:nvSpPr>
            <p:cNvPr id="62" name="Rectangle 61"/>
            <p:cNvSpPr/>
            <p:nvPr/>
          </p:nvSpPr>
          <p:spPr>
            <a:xfrm>
              <a:off x="55386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grpSp>
      <p:pic>
        <p:nvPicPr>
          <p:cNvPr id="34" name="Picture 33"/>
          <p:cNvPicPr>
            <a:picLocks noChangeAspect="1"/>
          </p:cNvPicPr>
          <p:nvPr/>
        </p:nvPicPr>
        <p:blipFill>
          <a:blip r:embed="rId4"/>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4204463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0">
                                            <p:txEl>
                                              <p:pRg st="0" end="0"/>
                                            </p:txEl>
                                          </p:spTgt>
                                        </p:tgtEl>
                                        <p:attrNameLst>
                                          <p:attrName>style.visibility</p:attrName>
                                        </p:attrNameLst>
                                      </p:cBhvr>
                                      <p:to>
                                        <p:strVal val="visible"/>
                                      </p:to>
                                    </p:set>
                                    <p:animEffect transition="in" filter="fade">
                                      <p:cBhvr>
                                        <p:cTn id="7" dur="500"/>
                                        <p:tgtEl>
                                          <p:spTgt spid="70">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500"/>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grpId="0" nodeType="clickEffect">
                                  <p:stCondLst>
                                    <p:cond delay="0"/>
                                  </p:stCondLst>
                                  <p:childTnLst>
                                    <p:animEffect transition="out" filter="fade">
                                      <p:cBhvr>
                                        <p:cTn id="15" dur="500"/>
                                        <p:tgtEl>
                                          <p:spTgt spid="45"/>
                                        </p:tgtEl>
                                      </p:cBhvr>
                                    </p:animEffect>
                                    <p:set>
                                      <p:cBhvr>
                                        <p:cTn id="16" dur="1" fill="hold">
                                          <p:stCondLst>
                                            <p:cond delay="499"/>
                                          </p:stCondLst>
                                        </p:cTn>
                                        <p:tgtEl>
                                          <p:spTgt spid="45"/>
                                        </p:tgtEl>
                                        <p:attrNameLst>
                                          <p:attrName>style.visibility</p:attrName>
                                        </p:attrNameLst>
                                      </p:cBhvr>
                                      <p:to>
                                        <p:strVal val="hidden"/>
                                      </p:to>
                                    </p:set>
                                  </p:childTnLst>
                                </p:cTn>
                              </p:par>
                            </p:childTnLst>
                          </p:cTn>
                        </p:par>
                        <p:par>
                          <p:cTn id="17" fill="hold">
                            <p:stCondLst>
                              <p:cond delay="500"/>
                            </p:stCondLst>
                            <p:childTnLst>
                              <p:par>
                                <p:cTn id="18" presetID="55" presetClass="entr" presetSubtype="0"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1000" fill="hold"/>
                                        <p:tgtEl>
                                          <p:spTgt spid="3"/>
                                        </p:tgtEl>
                                        <p:attrNameLst>
                                          <p:attrName>ppt_w</p:attrName>
                                        </p:attrNameLst>
                                      </p:cBhvr>
                                      <p:tavLst>
                                        <p:tav tm="0">
                                          <p:val>
                                            <p:strVal val="#ppt_w*0.70"/>
                                          </p:val>
                                        </p:tav>
                                        <p:tav tm="100000">
                                          <p:val>
                                            <p:strVal val="#ppt_w"/>
                                          </p:val>
                                        </p:tav>
                                      </p:tavLst>
                                    </p:anim>
                                    <p:anim calcmode="lin" valueType="num">
                                      <p:cBhvr>
                                        <p:cTn id="21" dur="1000" fill="hold"/>
                                        <p:tgtEl>
                                          <p:spTgt spid="3"/>
                                        </p:tgtEl>
                                        <p:attrNameLst>
                                          <p:attrName>ppt_h</p:attrName>
                                        </p:attrNameLst>
                                      </p:cBhvr>
                                      <p:tavLst>
                                        <p:tav tm="0">
                                          <p:val>
                                            <p:strVal val="#ppt_h"/>
                                          </p:val>
                                        </p:tav>
                                        <p:tav tm="100000">
                                          <p:val>
                                            <p:strVal val="#ppt_h"/>
                                          </p:val>
                                        </p:tav>
                                      </p:tavLst>
                                    </p:anim>
                                    <p:animEffect transition="in" filter="fade">
                                      <p:cBhvr>
                                        <p:cTn id="22" dur="1000"/>
                                        <p:tgtEl>
                                          <p:spTgt spid="3"/>
                                        </p:tgtEl>
                                      </p:cBhvr>
                                    </p:animEffect>
                                  </p:childTnLst>
                                </p:cTn>
                              </p:par>
                            </p:childTnLst>
                          </p:cTn>
                        </p:par>
                        <p:par>
                          <p:cTn id="23" fill="hold">
                            <p:stCondLst>
                              <p:cond delay="1500"/>
                            </p:stCondLst>
                            <p:childTnLst>
                              <p:par>
                                <p:cTn id="24" presetID="10" presetClass="entr" presetSubtype="0" fill="hold" nodeType="afterEffect">
                                  <p:stCondLst>
                                    <p:cond delay="0"/>
                                  </p:stCondLst>
                                  <p:childTnLst>
                                    <p:set>
                                      <p:cBhvr>
                                        <p:cTn id="25" dur="1" fill="hold">
                                          <p:stCondLst>
                                            <p:cond delay="0"/>
                                          </p:stCondLst>
                                        </p:cTn>
                                        <p:tgtEl>
                                          <p:spTgt spid="64"/>
                                        </p:tgtEl>
                                        <p:attrNameLst>
                                          <p:attrName>style.visibility</p:attrName>
                                        </p:attrNameLst>
                                      </p:cBhvr>
                                      <p:to>
                                        <p:strVal val="visible"/>
                                      </p:to>
                                    </p:set>
                                    <p:animEffect transition="in" filter="fade">
                                      <p:cBhvr>
                                        <p:cTn id="26" dur="1000"/>
                                        <p:tgtEl>
                                          <p:spTgt spid="6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70">
                                            <p:txEl>
                                              <p:pRg st="1" end="1"/>
                                            </p:txEl>
                                          </p:spTgt>
                                        </p:tgtEl>
                                        <p:attrNameLst>
                                          <p:attrName>style.visibility</p:attrName>
                                        </p:attrNameLst>
                                      </p:cBhvr>
                                      <p:to>
                                        <p:strVal val="visible"/>
                                      </p:to>
                                    </p:set>
                                    <p:animEffect transition="in" filter="fade">
                                      <p:cBhvr>
                                        <p:cTn id="31" dur="500"/>
                                        <p:tgtEl>
                                          <p:spTgt spid="70">
                                            <p:txEl>
                                              <p:pRg st="1" end="1"/>
                                            </p:txEl>
                                          </p:spTgt>
                                        </p:tgtEl>
                                      </p:cBhvr>
                                    </p:animEffect>
                                  </p:childTnLst>
                                </p:cTn>
                              </p:par>
                            </p:childTnLst>
                          </p:cTn>
                        </p:par>
                        <p:par>
                          <p:cTn id="32" fill="hold">
                            <p:stCondLst>
                              <p:cond delay="500"/>
                            </p:stCondLst>
                            <p:childTnLst>
                              <p:par>
                                <p:cTn id="33" presetID="1" presetClass="entr" presetSubtype="0" fill="hold" nodeType="after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childTnLst>
                          </p:cTn>
                        </p:par>
                        <p:par>
                          <p:cTn id="35" fill="hold">
                            <p:stCondLst>
                              <p:cond delay="500"/>
                            </p:stCondLst>
                            <p:childTnLst>
                              <p:par>
                                <p:cTn id="36" presetID="0" presetClass="path" presetSubtype="0" accel="50000" decel="50000" fill="hold" grpId="0" nodeType="afterEffect">
                                  <p:stCondLst>
                                    <p:cond delay="0"/>
                                  </p:stCondLst>
                                  <p:childTnLst>
                                    <p:animMotion origin="layout" path="M 4.72222E-6 -3.33333E-6 C 0.04079 0.11366 0.08246 0.22778 0.16336 0.29723 C 0.24444 0.36667 0.36493 0.39144 0.48628 0.41667 " pathEditMode="relative" rAng="0" ptsTypes="aaA">
                                      <p:cBhvr>
                                        <p:cTn id="37" dur="2000" fill="hold"/>
                                        <p:tgtEl>
                                          <p:spTgt spid="63"/>
                                        </p:tgtEl>
                                        <p:attrNameLst>
                                          <p:attrName>ppt_x</p:attrName>
                                          <p:attrName>ppt_y</p:attrName>
                                        </p:attrNameLst>
                                      </p:cBhvr>
                                      <p:rCtr x="24300" y="20800"/>
                                    </p:animMotion>
                                  </p:childTnLst>
                                </p:cTn>
                              </p:par>
                            </p:childTnLst>
                          </p:cTn>
                        </p:par>
                        <p:par>
                          <p:cTn id="38" fill="hold">
                            <p:stCondLst>
                              <p:cond delay="2500"/>
                            </p:stCondLst>
                            <p:childTnLst>
                              <p:par>
                                <p:cTn id="39" presetID="10" presetClass="exit" presetSubtype="0" fill="hold" nodeType="afterEffect">
                                  <p:stCondLst>
                                    <p:cond delay="0"/>
                                  </p:stCondLst>
                                  <p:childTnLst>
                                    <p:animEffect transition="out" filter="fade">
                                      <p:cBhvr>
                                        <p:cTn id="40" dur="2000"/>
                                        <p:tgtEl>
                                          <p:spTgt spid="63"/>
                                        </p:tgtEl>
                                      </p:cBhvr>
                                    </p:animEffect>
                                    <p:set>
                                      <p:cBhvr>
                                        <p:cTn id="41" dur="1" fill="hold">
                                          <p:stCondLst>
                                            <p:cond delay="1999"/>
                                          </p:stCondLst>
                                        </p:cTn>
                                        <p:tgtEl>
                                          <p:spTgt spid="63"/>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70">
                                            <p:txEl>
                                              <p:pRg st="2" end="2"/>
                                            </p:txEl>
                                          </p:spTgt>
                                        </p:tgtEl>
                                        <p:attrNameLst>
                                          <p:attrName>style.visibility</p:attrName>
                                        </p:attrNameLst>
                                      </p:cBhvr>
                                      <p:to>
                                        <p:strVal val="visible"/>
                                      </p:to>
                                    </p:set>
                                    <p:animEffect transition="in" filter="fade">
                                      <p:cBhvr>
                                        <p:cTn id="46" dur="500"/>
                                        <p:tgtEl>
                                          <p:spTgt spid="70">
                                            <p:txEl>
                                              <p:pRg st="2" end="2"/>
                                            </p:txEl>
                                          </p:spTgt>
                                        </p:tgtEl>
                                      </p:cBhvr>
                                    </p:animEffect>
                                  </p:childTnLst>
                                </p:cTn>
                              </p:par>
                            </p:childTnLst>
                          </p:cTn>
                        </p:par>
                        <p:par>
                          <p:cTn id="47" fill="hold">
                            <p:stCondLst>
                              <p:cond delay="500"/>
                            </p:stCondLst>
                            <p:childTnLst>
                              <p:par>
                                <p:cTn id="48" presetID="1" presetClass="entr" presetSubtype="0" fill="hold" nodeType="afterEffect">
                                  <p:stCondLst>
                                    <p:cond delay="0"/>
                                  </p:stCondLst>
                                  <p:childTnLst>
                                    <p:set>
                                      <p:cBhvr>
                                        <p:cTn id="49" dur="1" fill="hold">
                                          <p:stCondLst>
                                            <p:cond delay="0"/>
                                          </p:stCondLst>
                                        </p:cTn>
                                        <p:tgtEl>
                                          <p:spTgt spid="71"/>
                                        </p:tgtEl>
                                        <p:attrNameLst>
                                          <p:attrName>style.visibility</p:attrName>
                                        </p:attrNameLst>
                                      </p:cBhvr>
                                      <p:to>
                                        <p:strVal val="visible"/>
                                      </p:to>
                                    </p:set>
                                  </p:childTnLst>
                                </p:cTn>
                              </p:par>
                            </p:childTnLst>
                          </p:cTn>
                        </p:par>
                        <p:par>
                          <p:cTn id="50" fill="hold">
                            <p:stCondLst>
                              <p:cond delay="500"/>
                            </p:stCondLst>
                            <p:childTnLst>
                              <p:par>
                                <p:cTn id="51" presetID="0" presetClass="path" presetSubtype="0" accel="50000" decel="50000" fill="hold" grpId="0" nodeType="afterEffect">
                                  <p:stCondLst>
                                    <p:cond delay="0"/>
                                  </p:stCondLst>
                                  <p:childTnLst>
                                    <p:animMotion origin="layout" path="M -3.33333E-6 -3.33333E-6 C 0.0382 0.11065 0.07691 0.22176 0.15243 0.28936 C 0.2283 0.35695 0.3408 0.38102 0.45417 0.40556 " pathEditMode="relative" rAng="0" ptsTypes="aaA">
                                      <p:cBhvr>
                                        <p:cTn id="52" dur="2000" fill="hold"/>
                                        <p:tgtEl>
                                          <p:spTgt spid="71"/>
                                        </p:tgtEl>
                                        <p:attrNameLst>
                                          <p:attrName>ppt_x</p:attrName>
                                          <p:attrName>ppt_y</p:attrName>
                                        </p:attrNameLst>
                                      </p:cBhvr>
                                      <p:rCtr x="22700" y="20300"/>
                                    </p:animMotion>
                                  </p:childTnLst>
                                </p:cTn>
                              </p:par>
                            </p:childTnLst>
                          </p:cTn>
                        </p:par>
                        <p:par>
                          <p:cTn id="53" fill="hold">
                            <p:stCondLst>
                              <p:cond delay="2500"/>
                            </p:stCondLst>
                            <p:childTnLst>
                              <p:par>
                                <p:cTn id="54" presetID="10" presetClass="exit" presetSubtype="0" fill="hold" grpId="1" nodeType="afterEffect">
                                  <p:stCondLst>
                                    <p:cond delay="0"/>
                                  </p:stCondLst>
                                  <p:childTnLst>
                                    <p:animEffect transition="out" filter="fade">
                                      <p:cBhvr>
                                        <p:cTn id="55" dur="2000"/>
                                        <p:tgtEl>
                                          <p:spTgt spid="71"/>
                                        </p:tgtEl>
                                      </p:cBhvr>
                                    </p:animEffect>
                                    <p:set>
                                      <p:cBhvr>
                                        <p:cTn id="56" dur="1" fill="hold">
                                          <p:stCondLst>
                                            <p:cond delay="1999"/>
                                          </p:stCondLst>
                                        </p:cTn>
                                        <p:tgtEl>
                                          <p:spTgt spid="71"/>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70">
                                            <p:txEl>
                                              <p:pRg st="3" end="3"/>
                                            </p:txEl>
                                          </p:spTgt>
                                        </p:tgtEl>
                                        <p:attrNameLst>
                                          <p:attrName>style.visibility</p:attrName>
                                        </p:attrNameLst>
                                      </p:cBhvr>
                                      <p:to>
                                        <p:strVal val="visible"/>
                                      </p:to>
                                    </p:set>
                                    <p:animEffect transition="in" filter="fade">
                                      <p:cBhvr>
                                        <p:cTn id="61" dur="500"/>
                                        <p:tgtEl>
                                          <p:spTgt spid="70">
                                            <p:txEl>
                                              <p:pRg st="3" end="3"/>
                                            </p:txEl>
                                          </p:spTgt>
                                        </p:tgtEl>
                                      </p:cBhvr>
                                    </p:animEffect>
                                  </p:childTnLst>
                                </p:cTn>
                              </p:par>
                            </p:childTnLst>
                          </p:cTn>
                        </p:par>
                        <p:par>
                          <p:cTn id="62" fill="hold">
                            <p:stCondLst>
                              <p:cond delay="500"/>
                            </p:stCondLst>
                            <p:childTnLst>
                              <p:par>
                                <p:cTn id="63" presetID="1" presetClass="entr" presetSubtype="0" fill="hold" nodeType="afterEffect">
                                  <p:stCondLst>
                                    <p:cond delay="0"/>
                                  </p:stCondLst>
                                  <p:childTnLst>
                                    <p:set>
                                      <p:cBhvr>
                                        <p:cTn id="64" dur="1" fill="hold">
                                          <p:stCondLst>
                                            <p:cond delay="0"/>
                                          </p:stCondLst>
                                        </p:cTn>
                                        <p:tgtEl>
                                          <p:spTgt spid="72"/>
                                        </p:tgtEl>
                                        <p:attrNameLst>
                                          <p:attrName>style.visibility</p:attrName>
                                        </p:attrNameLst>
                                      </p:cBhvr>
                                      <p:to>
                                        <p:strVal val="visible"/>
                                      </p:to>
                                    </p:set>
                                  </p:childTnLst>
                                </p:cTn>
                              </p:par>
                            </p:childTnLst>
                          </p:cTn>
                        </p:par>
                        <p:par>
                          <p:cTn id="65" fill="hold">
                            <p:stCondLst>
                              <p:cond delay="500"/>
                            </p:stCondLst>
                            <p:childTnLst>
                              <p:par>
                                <p:cTn id="66" presetID="0" presetClass="path" presetSubtype="0" accel="50000" decel="50000" fill="hold" grpId="0" nodeType="afterEffect">
                                  <p:stCondLst>
                                    <p:cond delay="0"/>
                                  </p:stCondLst>
                                  <p:childTnLst>
                                    <p:animMotion origin="layout" path="M 3.33333E-6 -3.33333E-6 C 0.03524 0.10764 0.07135 0.21574 0.14132 0.28148 C 0.21146 0.34723 0.3158 0.37061 0.42083 0.39445 " pathEditMode="relative" rAng="0" ptsTypes="aaA">
                                      <p:cBhvr>
                                        <p:cTn id="67" dur="2000" fill="hold"/>
                                        <p:tgtEl>
                                          <p:spTgt spid="72"/>
                                        </p:tgtEl>
                                        <p:attrNameLst>
                                          <p:attrName>ppt_x</p:attrName>
                                          <p:attrName>ppt_y</p:attrName>
                                        </p:attrNameLst>
                                      </p:cBhvr>
                                      <p:rCtr x="21000" y="19700"/>
                                    </p:animMotion>
                                  </p:childTnLst>
                                </p:cTn>
                              </p:par>
                            </p:childTnLst>
                          </p:cTn>
                        </p:par>
                        <p:par>
                          <p:cTn id="68" fill="hold">
                            <p:stCondLst>
                              <p:cond delay="2500"/>
                            </p:stCondLst>
                            <p:childTnLst>
                              <p:par>
                                <p:cTn id="69" presetID="10" presetClass="exit" presetSubtype="0" fill="hold" grpId="1" nodeType="afterEffect">
                                  <p:stCondLst>
                                    <p:cond delay="0"/>
                                  </p:stCondLst>
                                  <p:childTnLst>
                                    <p:animEffect transition="out" filter="fade">
                                      <p:cBhvr>
                                        <p:cTn id="70" dur="2000"/>
                                        <p:tgtEl>
                                          <p:spTgt spid="72"/>
                                        </p:tgtEl>
                                      </p:cBhvr>
                                    </p:animEffect>
                                    <p:set>
                                      <p:cBhvr>
                                        <p:cTn id="71" dur="1" fill="hold">
                                          <p:stCondLst>
                                            <p:cond delay="1999"/>
                                          </p:stCondLst>
                                        </p:cTn>
                                        <p:tgtEl>
                                          <p:spTgt spid="72"/>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70">
                                            <p:txEl>
                                              <p:pRg st="4" end="4"/>
                                            </p:txEl>
                                          </p:spTgt>
                                        </p:tgtEl>
                                        <p:attrNameLst>
                                          <p:attrName>style.visibility</p:attrName>
                                        </p:attrNameLst>
                                      </p:cBhvr>
                                      <p:to>
                                        <p:strVal val="visible"/>
                                      </p:to>
                                    </p:set>
                                    <p:animEffect transition="in" filter="fade">
                                      <p:cBhvr>
                                        <p:cTn id="76" dur="500"/>
                                        <p:tgtEl>
                                          <p:spTgt spid="70">
                                            <p:txEl>
                                              <p:pRg st="4" end="4"/>
                                            </p:txEl>
                                          </p:spTgt>
                                        </p:tgtEl>
                                      </p:cBhvr>
                                    </p:animEffect>
                                  </p:childTnLst>
                                </p:cTn>
                              </p:par>
                            </p:childTnLst>
                          </p:cTn>
                        </p:par>
                        <p:par>
                          <p:cTn id="77" fill="hold">
                            <p:stCondLst>
                              <p:cond delay="500"/>
                            </p:stCondLst>
                            <p:childTnLst>
                              <p:par>
                                <p:cTn id="78" presetID="1" presetClass="entr" presetSubtype="0" fill="hold" grpId="2" nodeType="afterEffect">
                                  <p:stCondLst>
                                    <p:cond delay="0"/>
                                  </p:stCondLst>
                                  <p:childTnLst>
                                    <p:set>
                                      <p:cBhvr>
                                        <p:cTn id="79" dur="1" fill="hold">
                                          <p:stCondLst>
                                            <p:cond delay="0"/>
                                          </p:stCondLst>
                                        </p:cTn>
                                        <p:tgtEl>
                                          <p:spTgt spid="73"/>
                                        </p:tgtEl>
                                        <p:attrNameLst>
                                          <p:attrName>style.visibility</p:attrName>
                                        </p:attrNameLst>
                                      </p:cBhvr>
                                      <p:to>
                                        <p:strVal val="visible"/>
                                      </p:to>
                                    </p:set>
                                  </p:childTnLst>
                                </p:cTn>
                              </p:par>
                            </p:childTnLst>
                          </p:cTn>
                        </p:par>
                        <p:par>
                          <p:cTn id="80" fill="hold">
                            <p:stCondLst>
                              <p:cond delay="500"/>
                            </p:stCondLst>
                            <p:childTnLst>
                              <p:par>
                                <p:cTn id="81" presetID="0" presetClass="path" presetSubtype="0" accel="50000" decel="50000" fill="hold" grpId="0" nodeType="afterEffect">
                                  <p:stCondLst>
                                    <p:cond delay="0"/>
                                  </p:stCondLst>
                                  <p:childTnLst>
                                    <p:animMotion origin="layout" path="M -1.88925E-6 1.11111E-6 C 0.01043 0.1081 0.02085 0.21736 0.04183 0.28356 C 0.06267 0.34977 0.09407 0.37315 0.12547 0.39745 " pathEditMode="relative" rAng="0" ptsTypes="aaA">
                                      <p:cBhvr>
                                        <p:cTn id="82" dur="2000" fill="hold"/>
                                        <p:tgtEl>
                                          <p:spTgt spid="73"/>
                                        </p:tgtEl>
                                        <p:attrNameLst>
                                          <p:attrName>ppt_x</p:attrName>
                                          <p:attrName>ppt_y</p:attrName>
                                        </p:attrNameLst>
                                      </p:cBhvr>
                                      <p:rCtr x="6267" y="19861"/>
                                    </p:animMotion>
                                  </p:childTnLst>
                                </p:cTn>
                              </p:par>
                            </p:childTnLst>
                          </p:cTn>
                        </p:par>
                        <p:par>
                          <p:cTn id="83" fill="hold">
                            <p:stCondLst>
                              <p:cond delay="2500"/>
                            </p:stCondLst>
                            <p:childTnLst>
                              <p:par>
                                <p:cTn id="84" presetID="10" presetClass="exit" presetSubtype="0" fill="hold" grpId="1" nodeType="afterEffect">
                                  <p:stCondLst>
                                    <p:cond delay="0"/>
                                  </p:stCondLst>
                                  <p:childTnLst>
                                    <p:animEffect transition="out" filter="fade">
                                      <p:cBhvr>
                                        <p:cTn id="85" dur="2000"/>
                                        <p:tgtEl>
                                          <p:spTgt spid="73"/>
                                        </p:tgtEl>
                                      </p:cBhvr>
                                    </p:animEffect>
                                    <p:set>
                                      <p:cBhvr>
                                        <p:cTn id="86" dur="1" fill="hold">
                                          <p:stCondLst>
                                            <p:cond delay="1999"/>
                                          </p:stCondLst>
                                        </p:cTn>
                                        <p:tgtEl>
                                          <p:spTgt spid="73"/>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70">
                                            <p:txEl>
                                              <p:pRg st="5" end="5"/>
                                            </p:txEl>
                                          </p:spTgt>
                                        </p:tgtEl>
                                        <p:attrNameLst>
                                          <p:attrName>style.visibility</p:attrName>
                                        </p:attrNameLst>
                                      </p:cBhvr>
                                      <p:to>
                                        <p:strVal val="visible"/>
                                      </p:to>
                                    </p:set>
                                    <p:animEffect transition="in" filter="fade">
                                      <p:cBhvr>
                                        <p:cTn id="91" dur="500"/>
                                        <p:tgtEl>
                                          <p:spTgt spid="70">
                                            <p:txEl>
                                              <p:pRg st="5" end="5"/>
                                            </p:txEl>
                                          </p:spTgt>
                                        </p:tgtEl>
                                      </p:cBhvr>
                                    </p:animEffect>
                                  </p:childTnLst>
                                </p:cTn>
                              </p:par>
                              <p:par>
                                <p:cTn id="92" presetID="10" presetClass="entr" presetSubtype="0" fill="hold" nodeType="withEffect">
                                  <p:stCondLst>
                                    <p:cond delay="0"/>
                                  </p:stCondLst>
                                  <p:childTnLst>
                                    <p:set>
                                      <p:cBhvr>
                                        <p:cTn id="93" dur="1" fill="hold">
                                          <p:stCondLst>
                                            <p:cond delay="0"/>
                                          </p:stCondLst>
                                        </p:cTn>
                                        <p:tgtEl>
                                          <p:spTgt spid="70">
                                            <p:txEl>
                                              <p:pRg st="6" end="6"/>
                                            </p:txEl>
                                          </p:spTgt>
                                        </p:tgtEl>
                                        <p:attrNameLst>
                                          <p:attrName>style.visibility</p:attrName>
                                        </p:attrNameLst>
                                      </p:cBhvr>
                                      <p:to>
                                        <p:strVal val="visible"/>
                                      </p:to>
                                    </p:set>
                                    <p:animEffect transition="in" filter="fade">
                                      <p:cBhvr>
                                        <p:cTn id="94" dur="500"/>
                                        <p:tgtEl>
                                          <p:spTgt spid="70">
                                            <p:txEl>
                                              <p:pRg st="6" end="6"/>
                                            </p:txEl>
                                          </p:spTgt>
                                        </p:tgtEl>
                                      </p:cBhvr>
                                    </p:animEffect>
                                  </p:childTnLst>
                                </p:cTn>
                              </p:par>
                            </p:childTnLst>
                          </p:cTn>
                        </p:par>
                        <p:par>
                          <p:cTn id="95" fill="hold">
                            <p:stCondLst>
                              <p:cond delay="500"/>
                            </p:stCondLst>
                            <p:childTnLst>
                              <p:par>
                                <p:cTn id="96" presetID="10" presetClass="entr" presetSubtype="0" fill="hold" grpId="0" nodeType="afterEffect">
                                  <p:stCondLst>
                                    <p:cond delay="0"/>
                                  </p:stCondLst>
                                  <p:childTnLst>
                                    <p:set>
                                      <p:cBhvr>
                                        <p:cTn id="97" dur="1" fill="hold">
                                          <p:stCondLst>
                                            <p:cond delay="0"/>
                                          </p:stCondLst>
                                        </p:cTn>
                                        <p:tgtEl>
                                          <p:spTgt spid="75"/>
                                        </p:tgtEl>
                                        <p:attrNameLst>
                                          <p:attrName>style.visibility</p:attrName>
                                        </p:attrNameLst>
                                      </p:cBhvr>
                                      <p:to>
                                        <p:strVal val="visible"/>
                                      </p:to>
                                    </p:set>
                                    <p:animEffect transition="in" filter="fade">
                                      <p:cBhvr>
                                        <p:cTn id="98" dur="750"/>
                                        <p:tgtEl>
                                          <p:spTgt spid="75"/>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77"/>
                                        </p:tgtEl>
                                        <p:attrNameLst>
                                          <p:attrName>style.visibility</p:attrName>
                                        </p:attrNameLst>
                                      </p:cBhvr>
                                      <p:to>
                                        <p:strVal val="visible"/>
                                      </p:to>
                                    </p:set>
                                    <p:animEffect transition="in" filter="fade">
                                      <p:cBhvr>
                                        <p:cTn id="101" dur="500"/>
                                        <p:tgtEl>
                                          <p:spTgt spid="77"/>
                                        </p:tgtEl>
                                      </p:cBhvr>
                                    </p:animEffect>
                                  </p:childTnLst>
                                </p:cTn>
                              </p:par>
                              <p:par>
                                <p:cTn id="102" presetID="10" presetClass="exit" presetSubtype="0" fill="hold" grpId="1" nodeType="withEffect">
                                  <p:stCondLst>
                                    <p:cond delay="0"/>
                                  </p:stCondLst>
                                  <p:childTnLst>
                                    <p:animEffect transition="out" filter="fade">
                                      <p:cBhvr>
                                        <p:cTn id="103" dur="500"/>
                                        <p:tgtEl>
                                          <p:spTgt spid="77"/>
                                        </p:tgtEl>
                                      </p:cBhvr>
                                    </p:animEffect>
                                    <p:set>
                                      <p:cBhvr>
                                        <p:cTn id="104" dur="1" fill="hold">
                                          <p:stCondLst>
                                            <p:cond delay="499"/>
                                          </p:stCondLst>
                                        </p:cTn>
                                        <p:tgtEl>
                                          <p:spTgt spid="7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5" grpId="0" animBg="1"/>
      <p:bldP spid="63" grpId="0" animBg="1"/>
      <p:bldP spid="71" grpId="0" animBg="1"/>
      <p:bldP spid="71" grpId="1" animBg="1"/>
      <p:bldP spid="72" grpId="0" animBg="1"/>
      <p:bldP spid="72" grpId="1" animBg="1"/>
      <p:bldP spid="73" grpId="0" animBg="1"/>
      <p:bldP spid="73" grpId="1" animBg="1"/>
      <p:bldP spid="73" grpId="2" animBg="1"/>
      <p:bldP spid="75" grpId="0" animBg="1"/>
      <p:bldP spid="77" grpId="0" animBg="1"/>
      <p:bldP spid="77"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normAutofit/>
          </a:bodyPr>
          <a:lstStyle/>
          <a:p>
            <a:r>
              <a:rPr lang="en-US" dirty="0" smtClean="0"/>
              <a:t>Blob block uploading benefits</a:t>
            </a:r>
            <a:endParaRPr lang="en-US" dirty="0"/>
          </a:p>
        </p:txBody>
      </p:sp>
      <p:sp>
        <p:nvSpPr>
          <p:cNvPr id="10" name="Rectangle 9"/>
          <p:cNvSpPr/>
          <p:nvPr/>
        </p:nvSpPr>
        <p:spPr>
          <a:xfrm>
            <a:off x="0" y="1"/>
            <a:ext cx="12192000" cy="6858000"/>
          </a:xfrm>
          <a:prstGeom prst="rect">
            <a:avLst/>
          </a:prstGeom>
        </p:spPr>
        <p:txBody>
          <a:bodyPr wrap="square" anchor="ctr">
            <a:noAutofit/>
          </a:bodyPr>
          <a:lstStyle/>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Efficient continuation and retry</a:t>
            </a:r>
          </a:p>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Parallel and out of order upload of blocks</a:t>
            </a:r>
          </a:p>
        </p:txBody>
      </p:sp>
      <p:pic>
        <p:nvPicPr>
          <p:cNvPr id="11" name="Picture 10"/>
          <p:cNvPicPr>
            <a:picLocks noChangeAspect="1"/>
          </p:cNvPicPr>
          <p:nvPr/>
        </p:nvPicPr>
        <p:blipFill>
          <a:blip r:embed="rId3"/>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3343654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252000" y="1668544"/>
            <a:ext cx="2837468" cy="4147794"/>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32" tIns="45716" rIns="91432" bIns="365760" numCol="1" rtlCol="0" anchor="b" anchorCtr="0" compatLnSpc="1">
            <a:prstTxWarp prst="textNoShape">
              <a:avLst/>
            </a:prstTxWarp>
          </a:bodyPr>
          <a:lstStyle/>
          <a:p>
            <a:pPr defTabSz="914061" fontAlgn="base">
              <a:spcBef>
                <a:spcPct val="0"/>
              </a:spcBef>
              <a:spcAft>
                <a:spcPct val="0"/>
              </a:spcAft>
            </a:pPr>
            <a:endParaRPr lang="en-US" sz="1500" b="1" dirty="0">
              <a:solidFill>
                <a:srgbClr val="595959">
                  <a:alpha val="99000"/>
                </a:srgbClr>
              </a:solidFill>
            </a:endParaRPr>
          </a:p>
        </p:txBody>
      </p:sp>
      <p:sp>
        <p:nvSpPr>
          <p:cNvPr id="2" name="Title 1"/>
          <p:cNvSpPr>
            <a:spLocks noGrp="1"/>
          </p:cNvSpPr>
          <p:nvPr>
            <p:ph type="title" idx="4294967295"/>
          </p:nvPr>
        </p:nvSpPr>
        <p:spPr>
          <a:xfrm>
            <a:off x="0" y="0"/>
            <a:ext cx="12201525" cy="812800"/>
          </a:xfrm>
        </p:spPr>
        <p:txBody>
          <a:bodyPr/>
          <a:lstStyle/>
          <a:p>
            <a:r>
              <a:rPr lang="en-US" dirty="0" smtClean="0"/>
              <a:t>Page Blob – Random Read/Write</a:t>
            </a:r>
            <a:endParaRPr lang="en-US" dirty="0"/>
          </a:p>
        </p:txBody>
      </p:sp>
      <p:sp>
        <p:nvSpPr>
          <p:cNvPr id="40" name="Content Placeholder 2"/>
          <p:cNvSpPr txBox="1">
            <a:spLocks/>
          </p:cNvSpPr>
          <p:nvPr/>
        </p:nvSpPr>
        <p:spPr>
          <a:xfrm>
            <a:off x="3654979" y="527900"/>
            <a:ext cx="8537021" cy="6330099"/>
          </a:xfrm>
          <a:prstGeom prst="rect">
            <a:avLst/>
          </a:prstGeom>
        </p:spPr>
        <p:txBody>
          <a:bodyPr vert="horz" wrap="square" lIns="0" tIns="0" rIns="0" bIns="0" rtlCol="0" anchor="ctr">
            <a:noAutofit/>
          </a:bodyPr>
          <a:lstStyle>
            <a:lvl1pPr marL="533307" indent="-533307" algn="l" defTabSz="1218937"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effectLst/>
                <a:latin typeface="+mn-lt"/>
                <a:ea typeface="+mn-ea"/>
                <a:cs typeface="+mn-cs"/>
              </a:defRPr>
            </a:lvl1pPr>
            <a:lvl2pPr marL="994659" indent="-461353" algn="l" defTabSz="1218937" rtl="0" eaLnBrk="1" latinLnBrk="0" hangingPunct="1">
              <a:lnSpc>
                <a:spcPct val="90000"/>
              </a:lnSpc>
              <a:spcBef>
                <a:spcPct val="20000"/>
              </a:spcBef>
              <a:buSzPct val="90000"/>
              <a:buFontTx/>
              <a:buBlip>
                <a:blip r:embed="rId4"/>
              </a:buBlip>
              <a:defRPr sz="2800" kern="1200">
                <a:gradFill>
                  <a:gsLst>
                    <a:gs pos="0">
                      <a:schemeClr val="tx1"/>
                    </a:gs>
                    <a:gs pos="86000">
                      <a:schemeClr val="tx1"/>
                    </a:gs>
                  </a:gsLst>
                  <a:lin ang="5400000" scaled="0"/>
                </a:gradFill>
                <a:effectLst/>
                <a:latin typeface="+mn-lt"/>
                <a:ea typeface="+mn-ea"/>
                <a:cs typeface="+mn-cs"/>
              </a:defRPr>
            </a:lvl2pPr>
            <a:lvl3pPr marL="1443314" indent="-448655" algn="l" defTabSz="1218937"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effectLst/>
                <a:latin typeface="+mn-lt"/>
                <a:ea typeface="+mn-ea"/>
                <a:cs typeface="+mn-cs"/>
              </a:defRPr>
            </a:lvl3pPr>
            <a:lvl4pPr marL="1832713" indent="-389399" algn="l" defTabSz="1218937" rtl="0" eaLnBrk="1" latinLnBrk="0" hangingPunct="1">
              <a:lnSpc>
                <a:spcPct val="90000"/>
              </a:lnSpc>
              <a:spcBef>
                <a:spcPct val="20000"/>
              </a:spcBef>
              <a:buSzPct val="90000"/>
              <a:buFontTx/>
              <a:buBlip>
                <a:blip r:embed="rId4"/>
              </a:buBlip>
              <a:defRPr sz="1800" kern="1200">
                <a:gradFill>
                  <a:gsLst>
                    <a:gs pos="0">
                      <a:schemeClr val="tx1"/>
                    </a:gs>
                    <a:gs pos="86000">
                      <a:schemeClr val="tx1"/>
                    </a:gs>
                  </a:gsLst>
                  <a:lin ang="5400000" scaled="0"/>
                </a:gradFill>
                <a:effectLst/>
                <a:latin typeface="+mn-lt"/>
                <a:ea typeface="+mn-ea"/>
                <a:cs typeface="+mn-cs"/>
              </a:defRPr>
            </a:lvl4pPr>
            <a:lvl5pPr marL="2213646" indent="-380933" algn="l" defTabSz="1218937" rtl="0" eaLnBrk="1" latinLnBrk="0" hangingPunct="1">
              <a:lnSpc>
                <a:spcPct val="90000"/>
              </a:lnSpc>
              <a:spcBef>
                <a:spcPct val="20000"/>
              </a:spcBef>
              <a:buSzPct val="90000"/>
              <a:buFontTx/>
              <a:buBlip>
                <a:blip r:embed="rId4"/>
              </a:buBlip>
              <a:defRPr sz="1800" kern="1200">
                <a:gradFill>
                  <a:gsLst>
                    <a:gs pos="0">
                      <a:schemeClr val="tx1"/>
                    </a:gs>
                    <a:gs pos="86000">
                      <a:schemeClr val="tx1"/>
                    </a:gs>
                  </a:gsLst>
                  <a:lin ang="5400000" scaled="0"/>
                </a:gradFill>
                <a:effectLst/>
                <a:latin typeface="+mn-lt"/>
                <a:ea typeface="+mn-ea"/>
                <a:cs typeface="+mn-cs"/>
              </a:defRPr>
            </a:lvl5pPr>
            <a:lvl6pPr marL="3352079"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548"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01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48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lvl="1" indent="0">
              <a:spcBef>
                <a:spcPts val="600"/>
              </a:spcBef>
              <a:buNone/>
            </a:pPr>
            <a:r>
              <a:rPr lang="en-US" sz="3000" dirty="0" smtClean="0">
                <a:solidFill>
                  <a:schemeClr val="bg1">
                    <a:alpha val="99000"/>
                  </a:schemeClr>
                </a:solidFill>
                <a:latin typeface="+mj-lt"/>
              </a:rPr>
              <a:t>Create blob and specify </a:t>
            </a:r>
            <a:r>
              <a:rPr lang="en-US" sz="3000" dirty="0">
                <a:solidFill>
                  <a:schemeClr val="bg1">
                    <a:alpha val="99000"/>
                  </a:schemeClr>
                </a:solidFill>
                <a:latin typeface="+mj-lt"/>
              </a:rPr>
              <a:t>Blob Size = 10 </a:t>
            </a:r>
            <a:r>
              <a:rPr lang="en-US" sz="3000" dirty="0" err="1" smtClean="0">
                <a:solidFill>
                  <a:schemeClr val="bg1">
                    <a:alpha val="99000"/>
                  </a:schemeClr>
                </a:solidFill>
                <a:latin typeface="+mj-lt"/>
              </a:rPr>
              <a:t>Gbytes</a:t>
            </a:r>
            <a:endParaRPr lang="en-US" sz="3000" dirty="0">
              <a:solidFill>
                <a:schemeClr val="bg1">
                  <a:alpha val="99000"/>
                </a:schemeClr>
              </a:solidFill>
              <a:latin typeface="+mj-lt"/>
            </a:endParaRPr>
          </a:p>
          <a:p>
            <a:pPr marL="0" indent="0">
              <a:spcBef>
                <a:spcPts val="600"/>
              </a:spcBef>
              <a:buNone/>
            </a:pPr>
            <a:r>
              <a:rPr lang="en-US" sz="3000" dirty="0">
                <a:solidFill>
                  <a:schemeClr val="bg1">
                    <a:alpha val="99000"/>
                  </a:schemeClr>
                </a:solidFill>
                <a:latin typeface="+mj-lt"/>
              </a:rPr>
              <a:t>Fixed Page Size = 512 bytes</a:t>
            </a:r>
          </a:p>
          <a:p>
            <a:pPr marL="0" indent="0">
              <a:spcBef>
                <a:spcPts val="600"/>
              </a:spcBef>
              <a:buNone/>
            </a:pPr>
            <a:r>
              <a:rPr lang="en-US" sz="3000" dirty="0">
                <a:solidFill>
                  <a:schemeClr val="bg1">
                    <a:alpha val="99000"/>
                  </a:schemeClr>
                </a:solidFill>
                <a:latin typeface="+mj-lt"/>
              </a:rPr>
              <a:t>Random Access </a:t>
            </a:r>
            <a:r>
              <a:rPr lang="en-US" sz="3000" dirty="0" smtClean="0">
                <a:solidFill>
                  <a:schemeClr val="bg1">
                    <a:alpha val="99000"/>
                  </a:schemeClr>
                </a:solidFill>
                <a:latin typeface="+mj-lt"/>
              </a:rPr>
              <a:t>Operations:</a:t>
            </a:r>
            <a:endParaRPr lang="en-US" sz="3000" dirty="0">
              <a:solidFill>
                <a:schemeClr val="bg1">
                  <a:alpha val="99000"/>
                </a:schemeClr>
              </a:solidFill>
              <a:latin typeface="+mj-lt"/>
            </a:endParaRPr>
          </a:p>
          <a:p>
            <a:pPr marL="0" lvl="1" indent="0">
              <a:spcBef>
                <a:spcPts val="600"/>
              </a:spcBef>
              <a:buNone/>
            </a:pPr>
            <a:r>
              <a:rPr lang="en-US" sz="3000" dirty="0" err="1">
                <a:solidFill>
                  <a:srgbClr val="FFC000"/>
                </a:solidFill>
                <a:latin typeface="+mj-lt"/>
              </a:rPr>
              <a:t>PutPage</a:t>
            </a:r>
            <a:r>
              <a:rPr lang="en-US" sz="3000" dirty="0">
                <a:solidFill>
                  <a:srgbClr val="FFC000"/>
                </a:solidFill>
                <a:latin typeface="+mj-lt"/>
              </a:rPr>
              <a:t>[512, 2048)</a:t>
            </a:r>
          </a:p>
          <a:p>
            <a:pPr marL="0" lvl="1" indent="0">
              <a:spcBef>
                <a:spcPts val="600"/>
              </a:spcBef>
              <a:buNone/>
            </a:pPr>
            <a:r>
              <a:rPr lang="en-US" sz="3000" dirty="0" err="1">
                <a:solidFill>
                  <a:schemeClr val="accent2">
                    <a:lumMod val="50000"/>
                  </a:schemeClr>
                </a:solidFill>
                <a:latin typeface="+mj-lt"/>
              </a:rPr>
              <a:t>PutPage</a:t>
            </a:r>
            <a:r>
              <a:rPr lang="en-US" sz="3000" dirty="0">
                <a:solidFill>
                  <a:schemeClr val="accent2">
                    <a:lumMod val="50000"/>
                  </a:schemeClr>
                </a:solidFill>
                <a:latin typeface="+mj-lt"/>
              </a:rPr>
              <a:t>[0, 1024)</a:t>
            </a:r>
          </a:p>
          <a:p>
            <a:pPr marL="0" lvl="1" indent="0">
              <a:spcBef>
                <a:spcPts val="600"/>
              </a:spcBef>
              <a:buNone/>
            </a:pPr>
            <a:r>
              <a:rPr lang="en-US" sz="3000" dirty="0" err="1">
                <a:solidFill>
                  <a:srgbClr val="4472C4"/>
                </a:solidFill>
                <a:latin typeface="+mj-lt"/>
              </a:rPr>
              <a:t>ClearPage</a:t>
            </a:r>
            <a:r>
              <a:rPr lang="en-US" sz="3000" dirty="0">
                <a:solidFill>
                  <a:srgbClr val="4472C4"/>
                </a:solidFill>
                <a:latin typeface="+mj-lt"/>
              </a:rPr>
              <a:t>[512, 1536)</a:t>
            </a:r>
          </a:p>
          <a:p>
            <a:pPr marL="0" lvl="1" indent="0">
              <a:spcBef>
                <a:spcPts val="600"/>
              </a:spcBef>
              <a:buNone/>
            </a:pPr>
            <a:r>
              <a:rPr lang="en-US" sz="3000" dirty="0" err="1">
                <a:solidFill>
                  <a:srgbClr val="00B050"/>
                </a:solidFill>
                <a:latin typeface="+mj-lt"/>
              </a:rPr>
              <a:t>PutPage</a:t>
            </a:r>
            <a:r>
              <a:rPr lang="en-US" sz="3000" dirty="0">
                <a:solidFill>
                  <a:srgbClr val="00B050"/>
                </a:solidFill>
                <a:latin typeface="+mj-lt"/>
              </a:rPr>
              <a:t>[2048,2560)</a:t>
            </a:r>
          </a:p>
          <a:p>
            <a:pPr marL="0" indent="0">
              <a:spcBef>
                <a:spcPts val="600"/>
              </a:spcBef>
              <a:buNone/>
            </a:pPr>
            <a:r>
              <a:rPr lang="en-US" sz="3000" dirty="0" err="1">
                <a:solidFill>
                  <a:schemeClr val="bg1">
                    <a:alpha val="99000"/>
                  </a:schemeClr>
                </a:solidFill>
                <a:latin typeface="+mj-lt"/>
              </a:rPr>
              <a:t>GetPageRange</a:t>
            </a:r>
            <a:r>
              <a:rPr lang="en-US" sz="3000" dirty="0">
                <a:solidFill>
                  <a:schemeClr val="bg1">
                    <a:alpha val="99000"/>
                  </a:schemeClr>
                </a:solidFill>
                <a:latin typeface="+mj-lt"/>
              </a:rPr>
              <a:t>[0, 4096) returns valid data ranges:</a:t>
            </a:r>
          </a:p>
          <a:p>
            <a:pPr marL="0" lvl="1" indent="0">
              <a:spcBef>
                <a:spcPts val="600"/>
              </a:spcBef>
              <a:buNone/>
            </a:pPr>
            <a:r>
              <a:rPr lang="en-US" sz="3000" dirty="0">
                <a:solidFill>
                  <a:schemeClr val="bg1">
                    <a:alpha val="99000"/>
                  </a:schemeClr>
                </a:solidFill>
                <a:latin typeface="+mj-lt"/>
              </a:rPr>
              <a:t>[0,512) , [1536,2560)</a:t>
            </a:r>
          </a:p>
          <a:p>
            <a:pPr marL="0" indent="0">
              <a:spcBef>
                <a:spcPts val="600"/>
              </a:spcBef>
              <a:buNone/>
            </a:pPr>
            <a:r>
              <a:rPr lang="en-US" sz="3000" dirty="0" err="1">
                <a:solidFill>
                  <a:schemeClr val="bg1">
                    <a:alpha val="99000"/>
                  </a:schemeClr>
                </a:solidFill>
                <a:latin typeface="+mj-lt"/>
              </a:rPr>
              <a:t>GetBlob</a:t>
            </a:r>
            <a:r>
              <a:rPr lang="en-US" sz="3000" dirty="0">
                <a:solidFill>
                  <a:schemeClr val="bg1">
                    <a:alpha val="99000"/>
                  </a:schemeClr>
                </a:solidFill>
                <a:latin typeface="+mj-lt"/>
              </a:rPr>
              <a:t>[1000, 2048) </a:t>
            </a:r>
            <a:r>
              <a:rPr lang="en-US" sz="3000" dirty="0" smtClean="0">
                <a:solidFill>
                  <a:schemeClr val="bg1">
                    <a:alpha val="99000"/>
                  </a:schemeClr>
                </a:solidFill>
                <a:latin typeface="+mj-lt"/>
              </a:rPr>
              <a:t>returns:</a:t>
            </a:r>
            <a:endParaRPr lang="en-US" sz="3000" dirty="0">
              <a:solidFill>
                <a:schemeClr val="bg1">
                  <a:alpha val="99000"/>
                </a:schemeClr>
              </a:solidFill>
              <a:latin typeface="+mj-lt"/>
            </a:endParaRPr>
          </a:p>
          <a:p>
            <a:pPr marL="0" lvl="1" indent="0">
              <a:spcBef>
                <a:spcPts val="600"/>
              </a:spcBef>
              <a:buNone/>
            </a:pPr>
            <a:r>
              <a:rPr lang="en-US" sz="3000" dirty="0">
                <a:solidFill>
                  <a:schemeClr val="bg1">
                    <a:alpha val="99000"/>
                  </a:schemeClr>
                </a:solidFill>
                <a:latin typeface="+mj-lt"/>
              </a:rPr>
              <a:t>All 0 for first 536 bytes</a:t>
            </a:r>
          </a:p>
          <a:p>
            <a:pPr marL="0" lvl="1" indent="0">
              <a:spcBef>
                <a:spcPts val="600"/>
              </a:spcBef>
              <a:buNone/>
            </a:pPr>
            <a:r>
              <a:rPr lang="en-US" sz="3000" dirty="0">
                <a:solidFill>
                  <a:schemeClr val="bg1">
                    <a:alpha val="99000"/>
                  </a:schemeClr>
                </a:solidFill>
                <a:latin typeface="+mj-lt"/>
              </a:rPr>
              <a:t>Next 512 bytes </a:t>
            </a:r>
            <a:r>
              <a:rPr lang="en-US" sz="3000" dirty="0" smtClean="0">
                <a:solidFill>
                  <a:schemeClr val="bg1">
                    <a:alpha val="99000"/>
                  </a:schemeClr>
                </a:solidFill>
                <a:latin typeface="+mj-lt"/>
              </a:rPr>
              <a:t>data </a:t>
            </a:r>
            <a:r>
              <a:rPr lang="en-US" sz="3000" dirty="0">
                <a:solidFill>
                  <a:schemeClr val="bg1">
                    <a:alpha val="99000"/>
                  </a:schemeClr>
                </a:solidFill>
                <a:latin typeface="+mj-lt"/>
              </a:rPr>
              <a:t>stored in [</a:t>
            </a:r>
            <a:r>
              <a:rPr lang="en-US" sz="3000" dirty="0" smtClean="0">
                <a:solidFill>
                  <a:schemeClr val="bg1">
                    <a:alpha val="99000"/>
                  </a:schemeClr>
                </a:solidFill>
                <a:latin typeface="+mj-lt"/>
              </a:rPr>
              <a:t>1536,2048)</a:t>
            </a:r>
            <a:endParaRPr lang="en-US" sz="3000" dirty="0">
              <a:solidFill>
                <a:schemeClr val="bg1">
                  <a:alpha val="99000"/>
                </a:schemeClr>
              </a:solidFill>
              <a:latin typeface="+mj-lt"/>
            </a:endParaRPr>
          </a:p>
        </p:txBody>
      </p:sp>
      <p:sp>
        <p:nvSpPr>
          <p:cNvPr id="41" name="TextBox 40"/>
          <p:cNvSpPr txBox="1"/>
          <p:nvPr/>
        </p:nvSpPr>
        <p:spPr>
          <a:xfrm>
            <a:off x="663507" y="1766873"/>
            <a:ext cx="268018" cy="276997"/>
          </a:xfrm>
          <a:prstGeom prst="rect">
            <a:avLst/>
          </a:prstGeom>
          <a:noFill/>
          <a:effectLst/>
        </p:spPr>
        <p:txBody>
          <a:bodyPr vert="horz" wrap="none" lIns="91436" tIns="45719" rIns="91440" bIns="45719" rtlCol="0">
            <a:spAutoFit/>
          </a:bodyPr>
          <a:lstStyle/>
          <a:p>
            <a:pPr algn="r"/>
            <a:r>
              <a:rPr lang="en-US" sz="1200" dirty="0">
                <a:solidFill>
                  <a:srgbClr val="595959">
                    <a:alpha val="99000"/>
                  </a:srgbClr>
                </a:solidFill>
                <a:latin typeface="+mj-lt"/>
              </a:rPr>
              <a:t>0</a:t>
            </a:r>
          </a:p>
        </p:txBody>
      </p:sp>
      <p:sp>
        <p:nvSpPr>
          <p:cNvPr id="43" name="Rectangle 42"/>
          <p:cNvSpPr/>
          <p:nvPr/>
        </p:nvSpPr>
        <p:spPr>
          <a:xfrm>
            <a:off x="444558" y="5431652"/>
            <a:ext cx="545333" cy="276997"/>
          </a:xfrm>
          <a:prstGeom prst="rect">
            <a:avLst/>
          </a:prstGeom>
        </p:spPr>
        <p:txBody>
          <a:bodyPr wrap="none" lIns="91436" tIns="45719" rIns="91436" bIns="45719">
            <a:spAutoFit/>
          </a:bodyPr>
          <a:lstStyle/>
          <a:p>
            <a:pPr algn="r"/>
            <a:r>
              <a:rPr lang="en-US" sz="1200" dirty="0">
                <a:solidFill>
                  <a:srgbClr val="595959">
                    <a:alpha val="99000"/>
                  </a:srgbClr>
                </a:solidFill>
                <a:latin typeface="+mj-lt"/>
              </a:rPr>
              <a:t>10 GB</a:t>
            </a:r>
            <a:endParaRPr lang="en-US" sz="1200" baseline="30000" dirty="0">
              <a:solidFill>
                <a:srgbClr val="595959">
                  <a:alpha val="99000"/>
                </a:srgbClr>
              </a:solidFill>
              <a:latin typeface="+mj-lt"/>
            </a:endParaRPr>
          </a:p>
        </p:txBody>
      </p:sp>
      <p:sp>
        <p:nvSpPr>
          <p:cNvPr id="47" name="Rectangle 46"/>
          <p:cNvSpPr/>
          <p:nvPr/>
        </p:nvSpPr>
        <p:spPr>
          <a:xfrm rot="5400000">
            <a:off x="-91358" y="3003549"/>
            <a:ext cx="3657600" cy="1447800"/>
          </a:xfrm>
          <a:prstGeom prst="rect">
            <a:avLst/>
          </a:prstGeom>
          <a:solidFill>
            <a:schemeClr val="accent4">
              <a:lumMod val="75000"/>
            </a:schemeClr>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121893" tIns="60947" rIns="121893" bIns="60947" numCol="1" rtlCol="0" anchor="ctr" anchorCtr="0" compatLnSpc="1">
            <a:prstTxWarp prst="textNoShape">
              <a:avLst/>
            </a:prstTxWarp>
          </a:bodyPr>
          <a:lstStyle/>
          <a:p>
            <a:pPr algn="ctr" defTabSz="914061"/>
            <a:endParaRPr lang="en-US" dirty="0">
              <a:solidFill>
                <a:srgbClr val="FFFFFF">
                  <a:alpha val="99000"/>
                </a:srgbClr>
              </a:solidFill>
            </a:endParaRPr>
          </a:p>
        </p:txBody>
      </p:sp>
      <p:cxnSp>
        <p:nvCxnSpPr>
          <p:cNvPr id="49" name="Straight Connector 48"/>
          <p:cNvCxnSpPr/>
          <p:nvPr/>
        </p:nvCxnSpPr>
        <p:spPr>
          <a:xfrm rot="5400000">
            <a:off x="-113667" y="4527551"/>
            <a:ext cx="1753393" cy="794"/>
          </a:xfrm>
          <a:prstGeom prst="line">
            <a:avLst/>
          </a:prstGeom>
          <a:ln w="50800" cap="rnd">
            <a:solidFill>
              <a:srgbClr val="595959"/>
            </a:solidFill>
            <a:prstDash val="sysDot"/>
          </a:ln>
          <a:effectLst/>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504507" y="2078850"/>
            <a:ext cx="427019" cy="307754"/>
          </a:xfrm>
          <a:prstGeom prst="rect">
            <a:avLst/>
          </a:prstGeom>
        </p:spPr>
        <p:txBody>
          <a:bodyPr wrap="none" lIns="121899" tIns="60949" rIns="91440" bIns="60949">
            <a:spAutoFit/>
          </a:bodyPr>
          <a:lstStyle/>
          <a:p>
            <a:pPr algn="r"/>
            <a:r>
              <a:rPr lang="en-US" sz="1200" dirty="0">
                <a:solidFill>
                  <a:srgbClr val="595959">
                    <a:alpha val="99000"/>
                  </a:srgbClr>
                </a:solidFill>
                <a:latin typeface="+mj-lt"/>
              </a:rPr>
              <a:t>512</a:t>
            </a:r>
          </a:p>
        </p:txBody>
      </p:sp>
      <p:sp>
        <p:nvSpPr>
          <p:cNvPr id="53" name="Rectangle 52"/>
          <p:cNvSpPr/>
          <p:nvPr/>
        </p:nvSpPr>
        <p:spPr>
          <a:xfrm>
            <a:off x="422754" y="2383650"/>
            <a:ext cx="508772" cy="307754"/>
          </a:xfrm>
          <a:prstGeom prst="rect">
            <a:avLst/>
          </a:prstGeom>
        </p:spPr>
        <p:txBody>
          <a:bodyPr wrap="none" lIns="121899" tIns="60949" rIns="91440" bIns="60949">
            <a:spAutoFit/>
          </a:bodyPr>
          <a:lstStyle/>
          <a:p>
            <a:pPr algn="r"/>
            <a:r>
              <a:rPr lang="en-US" sz="1200" dirty="0">
                <a:solidFill>
                  <a:srgbClr val="595959">
                    <a:alpha val="99000"/>
                  </a:srgbClr>
                </a:solidFill>
                <a:latin typeface="+mj-lt"/>
              </a:rPr>
              <a:t>1024</a:t>
            </a:r>
          </a:p>
        </p:txBody>
      </p:sp>
      <p:cxnSp>
        <p:nvCxnSpPr>
          <p:cNvPr id="55" name="Straight Connector 54"/>
          <p:cNvCxnSpPr/>
          <p:nvPr/>
        </p:nvCxnSpPr>
        <p:spPr>
          <a:xfrm>
            <a:off x="1013543" y="22034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013543" y="43370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013543" y="46418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1013543" y="25066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1013543" y="28114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013543" y="31162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1013543" y="34210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1013543" y="37258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1013543" y="40306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1013543" y="49466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1013543" y="52514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425960" y="2684094"/>
            <a:ext cx="505566" cy="307754"/>
          </a:xfrm>
          <a:prstGeom prst="rect">
            <a:avLst/>
          </a:prstGeom>
        </p:spPr>
        <p:txBody>
          <a:bodyPr wrap="none" lIns="121899" tIns="60949" rIns="91440" bIns="60949">
            <a:spAutoFit/>
          </a:bodyPr>
          <a:lstStyle/>
          <a:p>
            <a:pPr algn="r"/>
            <a:r>
              <a:rPr lang="en-US" sz="1200" dirty="0">
                <a:solidFill>
                  <a:srgbClr val="595959">
                    <a:alpha val="99000"/>
                  </a:srgbClr>
                </a:solidFill>
                <a:latin typeface="+mj-lt"/>
              </a:rPr>
              <a:t>1536</a:t>
            </a:r>
          </a:p>
        </p:txBody>
      </p:sp>
      <p:sp>
        <p:nvSpPr>
          <p:cNvPr id="77" name="Rectangle 76"/>
          <p:cNvSpPr/>
          <p:nvPr/>
        </p:nvSpPr>
        <p:spPr>
          <a:xfrm>
            <a:off x="382679" y="2988894"/>
            <a:ext cx="548847" cy="307754"/>
          </a:xfrm>
          <a:prstGeom prst="rect">
            <a:avLst/>
          </a:prstGeom>
        </p:spPr>
        <p:txBody>
          <a:bodyPr wrap="none" lIns="121899" tIns="60949" rIns="91440" bIns="60949">
            <a:spAutoFit/>
          </a:bodyPr>
          <a:lstStyle/>
          <a:p>
            <a:pPr algn="r"/>
            <a:r>
              <a:rPr lang="en-US" sz="1200" dirty="0">
                <a:solidFill>
                  <a:srgbClr val="595959">
                    <a:alpha val="99000"/>
                  </a:srgbClr>
                </a:solidFill>
                <a:latin typeface="+mj-lt"/>
              </a:rPr>
              <a:t>2048</a:t>
            </a:r>
          </a:p>
        </p:txBody>
      </p:sp>
      <p:sp>
        <p:nvSpPr>
          <p:cNvPr id="78" name="Rectangle 77"/>
          <p:cNvSpPr/>
          <p:nvPr/>
        </p:nvSpPr>
        <p:spPr>
          <a:xfrm>
            <a:off x="382679" y="3293694"/>
            <a:ext cx="548847" cy="307754"/>
          </a:xfrm>
          <a:prstGeom prst="rect">
            <a:avLst/>
          </a:prstGeom>
        </p:spPr>
        <p:txBody>
          <a:bodyPr wrap="none" lIns="121899" tIns="60949" rIns="91440" bIns="60949">
            <a:spAutoFit/>
          </a:bodyPr>
          <a:lstStyle/>
          <a:p>
            <a:pPr algn="r"/>
            <a:r>
              <a:rPr lang="en-US" sz="1200" dirty="0">
                <a:solidFill>
                  <a:srgbClr val="595959">
                    <a:alpha val="99000"/>
                  </a:srgbClr>
                </a:solidFill>
                <a:latin typeface="+mj-lt"/>
              </a:rPr>
              <a:t>2560</a:t>
            </a:r>
          </a:p>
        </p:txBody>
      </p:sp>
      <p:grpSp>
        <p:nvGrpSpPr>
          <p:cNvPr id="87" name="Group 103"/>
          <p:cNvGrpSpPr/>
          <p:nvPr/>
        </p:nvGrpSpPr>
        <p:grpSpPr>
          <a:xfrm>
            <a:off x="2613743" y="1898649"/>
            <a:ext cx="152400" cy="1524000"/>
            <a:chOff x="3505200" y="1828800"/>
            <a:chExt cx="152400" cy="1524000"/>
          </a:xfrm>
          <a:effectLst/>
        </p:grpSpPr>
        <p:sp>
          <p:nvSpPr>
            <p:cNvPr id="88" name="Right Brace 87"/>
            <p:cNvSpPr/>
            <p:nvPr/>
          </p:nvSpPr>
          <p:spPr>
            <a:xfrm>
              <a:off x="3505200" y="1828800"/>
              <a:ext cx="152400" cy="304800"/>
            </a:xfrm>
            <a:prstGeom prst="rightBrace">
              <a:avLst/>
            </a:prstGeom>
            <a:ln w="19050"/>
            <a:effectLst/>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sp>
          <p:nvSpPr>
            <p:cNvPr id="89" name="Right Brace 88"/>
            <p:cNvSpPr/>
            <p:nvPr/>
          </p:nvSpPr>
          <p:spPr>
            <a:xfrm>
              <a:off x="3505200" y="2743200"/>
              <a:ext cx="152400" cy="609600"/>
            </a:xfrm>
            <a:prstGeom prst="rightBrace">
              <a:avLst/>
            </a:prstGeom>
            <a:ln w="19050"/>
            <a:effectLst/>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grpSp>
      <p:sp>
        <p:nvSpPr>
          <p:cNvPr id="90" name="Right Brace 89"/>
          <p:cNvSpPr/>
          <p:nvPr/>
        </p:nvSpPr>
        <p:spPr>
          <a:xfrm>
            <a:off x="2613743" y="2425700"/>
            <a:ext cx="152400" cy="692151"/>
          </a:xfrm>
          <a:prstGeom prst="rightBrace">
            <a:avLst/>
          </a:prstGeom>
          <a:ln w="19050"/>
          <a:effectLst/>
        </p:spPr>
        <p:style>
          <a:lnRef idx="2">
            <a:schemeClr val="accent4"/>
          </a:lnRef>
          <a:fillRef idx="0">
            <a:schemeClr val="accent4"/>
          </a:fillRef>
          <a:effectRef idx="1">
            <a:schemeClr val="accent4"/>
          </a:effectRef>
          <a:fontRef idx="minor">
            <a:schemeClr val="tx1"/>
          </a:fontRef>
        </p:style>
        <p:txBody>
          <a:bodyPr lIns="91436" tIns="45719" rIns="91436" bIns="45719" rtlCol="0" anchor="ctr"/>
          <a:lstStyle/>
          <a:p>
            <a:pPr algn="ctr"/>
            <a:endParaRPr lang="en-US" dirty="0"/>
          </a:p>
        </p:txBody>
      </p:sp>
      <p:sp>
        <p:nvSpPr>
          <p:cNvPr id="6" name="Rectangle 5"/>
          <p:cNvSpPr/>
          <p:nvPr/>
        </p:nvSpPr>
        <p:spPr>
          <a:xfrm rot="5400000">
            <a:off x="661403" y="3545276"/>
            <a:ext cx="2204642" cy="369332"/>
          </a:xfrm>
          <a:prstGeom prst="rect">
            <a:avLst/>
          </a:prstGeom>
        </p:spPr>
        <p:txBody>
          <a:bodyPr wrap="none">
            <a:spAutoFit/>
          </a:bodyPr>
          <a:lstStyle/>
          <a:p>
            <a:pPr algn="ctr" defTabSz="914061"/>
            <a:r>
              <a:rPr lang="en-US" dirty="0">
                <a:solidFill>
                  <a:srgbClr val="FFFFFF">
                    <a:alpha val="99000"/>
                  </a:srgbClr>
                </a:solidFill>
                <a:latin typeface="+mj-lt"/>
              </a:rPr>
              <a:t>10 GB Address Space</a:t>
            </a:r>
          </a:p>
        </p:txBody>
      </p:sp>
      <p:sp>
        <p:nvSpPr>
          <p:cNvPr id="79" name="Rectangle 78"/>
          <p:cNvSpPr/>
          <p:nvPr/>
        </p:nvSpPr>
        <p:spPr>
          <a:xfrm rot="5400000">
            <a:off x="1280243" y="1936750"/>
            <a:ext cx="914400" cy="1447800"/>
          </a:xfrm>
          <a:prstGeom prst="rect">
            <a:avLst/>
          </a:prstGeom>
          <a:solidFill>
            <a:schemeClr val="accent4"/>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80" name="Rectangle 79"/>
          <p:cNvSpPr/>
          <p:nvPr/>
        </p:nvSpPr>
        <p:spPr>
          <a:xfrm rot="5400000">
            <a:off x="1432643" y="1479550"/>
            <a:ext cx="609600" cy="1447800"/>
          </a:xfrm>
          <a:prstGeom prst="rect">
            <a:avLst/>
          </a:prstGeom>
          <a:solidFill>
            <a:schemeClr val="accent2"/>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grpSp>
        <p:nvGrpSpPr>
          <p:cNvPr id="81" name="Group 71"/>
          <p:cNvGrpSpPr/>
          <p:nvPr/>
        </p:nvGrpSpPr>
        <p:grpSpPr>
          <a:xfrm>
            <a:off x="1013544" y="2203449"/>
            <a:ext cx="1447800" cy="609600"/>
            <a:chOff x="3733800" y="1828800"/>
            <a:chExt cx="1447805" cy="306388"/>
          </a:xfrm>
          <a:solidFill>
            <a:schemeClr val="accent5"/>
          </a:solidFill>
          <a:effectLst/>
        </p:grpSpPr>
        <p:sp>
          <p:nvSpPr>
            <p:cNvPr id="82" name="Rectangle 81"/>
            <p:cNvSpPr/>
            <p:nvPr/>
          </p:nvSpPr>
          <p:spPr>
            <a:xfrm rot="5400000">
              <a:off x="4305300" y="1257301"/>
              <a:ext cx="304800" cy="1447800"/>
            </a:xfrm>
            <a:prstGeom prst="rect">
              <a:avLst/>
            </a:prstGeom>
            <a:grp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cxnSp>
          <p:nvCxnSpPr>
            <p:cNvPr id="83" name="Straight Connector 82"/>
            <p:cNvCxnSpPr/>
            <p:nvPr/>
          </p:nvCxnSpPr>
          <p:spPr>
            <a:xfrm>
              <a:off x="3733804" y="1981200"/>
              <a:ext cx="1447801" cy="1588"/>
            </a:xfrm>
            <a:prstGeom prst="line">
              <a:avLst/>
            </a:prstGeom>
            <a:grpFill/>
            <a:ln>
              <a:prstDash val="sysDash"/>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733803" y="2133600"/>
              <a:ext cx="1447801" cy="1588"/>
            </a:xfrm>
            <a:prstGeom prst="line">
              <a:avLst/>
            </a:prstGeom>
            <a:grpFill/>
            <a:ln>
              <a:prstDash val="sysDash"/>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3733804" y="1828800"/>
              <a:ext cx="1447801" cy="1588"/>
            </a:xfrm>
            <a:prstGeom prst="line">
              <a:avLst/>
            </a:prstGeom>
            <a:grpFill/>
            <a:ln>
              <a:prstDash val="sysDash"/>
            </a:ln>
          </p:spPr>
          <p:style>
            <a:lnRef idx="1">
              <a:schemeClr val="accent1"/>
            </a:lnRef>
            <a:fillRef idx="0">
              <a:schemeClr val="accent1"/>
            </a:fillRef>
            <a:effectRef idx="0">
              <a:schemeClr val="accent1"/>
            </a:effectRef>
            <a:fontRef idx="minor">
              <a:schemeClr val="tx1"/>
            </a:fontRef>
          </p:style>
        </p:cxnSp>
      </p:grpSp>
      <p:sp>
        <p:nvSpPr>
          <p:cNvPr id="86" name="Rectangle 85"/>
          <p:cNvSpPr/>
          <p:nvPr/>
        </p:nvSpPr>
        <p:spPr>
          <a:xfrm rot="5400000">
            <a:off x="1585043" y="2546350"/>
            <a:ext cx="304800" cy="1447800"/>
          </a:xfrm>
          <a:prstGeom prst="rect">
            <a:avLst/>
          </a:prstGeom>
          <a:solidFill>
            <a:srgbClr val="00B050"/>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3" name="Rectangle 2"/>
          <p:cNvSpPr/>
          <p:nvPr/>
        </p:nvSpPr>
        <p:spPr>
          <a:xfrm>
            <a:off x="3431357" y="803373"/>
            <a:ext cx="8760643" cy="1400076"/>
          </a:xfrm>
          <a:prstGeom prst="rect">
            <a:avLst/>
          </a:prstGeom>
          <a:solidFill>
            <a:srgbClr val="C86E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3431357" y="2286179"/>
            <a:ext cx="8760643" cy="440965"/>
          </a:xfrm>
          <a:prstGeom prst="rect">
            <a:avLst/>
          </a:prstGeom>
          <a:solidFill>
            <a:srgbClr val="C86E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431357" y="2770611"/>
            <a:ext cx="8760643" cy="440965"/>
          </a:xfrm>
          <a:prstGeom prst="rect">
            <a:avLst/>
          </a:prstGeom>
          <a:solidFill>
            <a:srgbClr val="C86E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3313090" y="3238567"/>
            <a:ext cx="8760643" cy="440965"/>
          </a:xfrm>
          <a:prstGeom prst="rect">
            <a:avLst/>
          </a:prstGeom>
          <a:solidFill>
            <a:srgbClr val="C86E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3404864" y="3767086"/>
            <a:ext cx="8760643" cy="440965"/>
          </a:xfrm>
          <a:prstGeom prst="rect">
            <a:avLst/>
          </a:prstGeom>
          <a:solidFill>
            <a:srgbClr val="C86E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339583" y="4251518"/>
            <a:ext cx="8760643" cy="911546"/>
          </a:xfrm>
          <a:prstGeom prst="rect">
            <a:avLst/>
          </a:prstGeom>
          <a:solidFill>
            <a:srgbClr val="C86E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Picture 49"/>
          <p:cNvPicPr>
            <a:picLocks noChangeAspect="1"/>
          </p:cNvPicPr>
          <p:nvPr/>
        </p:nvPicPr>
        <p:blipFill>
          <a:blip r:embed="rId5"/>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32855828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0">
                                            <p:txEl>
                                              <p:pRg st="0" end="0"/>
                                            </p:txEl>
                                          </p:spTgt>
                                        </p:tgtEl>
                                        <p:attrNameLst>
                                          <p:attrName>style.visibility</p:attrName>
                                        </p:attrNameLst>
                                      </p:cBhvr>
                                      <p:to>
                                        <p:strVal val="visible"/>
                                      </p:to>
                                    </p:set>
                                    <p:animEffect transition="in" filter="fade">
                                      <p:cBhvr>
                                        <p:cTn id="7" dur="500"/>
                                        <p:tgtEl>
                                          <p:spTgt spid="4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0">
                                            <p:txEl>
                                              <p:pRg st="1" end="1"/>
                                            </p:txEl>
                                          </p:spTgt>
                                        </p:tgtEl>
                                        <p:attrNameLst>
                                          <p:attrName>style.visibility</p:attrName>
                                        </p:attrNameLst>
                                      </p:cBhvr>
                                      <p:to>
                                        <p:strVal val="visible"/>
                                      </p:to>
                                    </p:set>
                                    <p:animEffect transition="in" filter="fade">
                                      <p:cBhvr>
                                        <p:cTn id="10" dur="500"/>
                                        <p:tgtEl>
                                          <p:spTgt spid="40">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500"/>
                                        <p:tgtEl>
                                          <p:spTgt spid="4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0">
                                            <p:txEl>
                                              <p:pRg st="2" end="2"/>
                                            </p:txEl>
                                          </p:spTgt>
                                        </p:tgtEl>
                                        <p:attrNameLst>
                                          <p:attrName>style.visibility</p:attrName>
                                        </p:attrNameLst>
                                      </p:cBhvr>
                                      <p:to>
                                        <p:strVal val="visible"/>
                                      </p:to>
                                    </p:set>
                                    <p:animEffect transition="in" filter="fade">
                                      <p:cBhvr>
                                        <p:cTn id="18" dur="500"/>
                                        <p:tgtEl>
                                          <p:spTgt spid="40">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0">
                                            <p:txEl>
                                              <p:pRg st="3" end="3"/>
                                            </p:txEl>
                                          </p:spTgt>
                                        </p:tgtEl>
                                        <p:attrNameLst>
                                          <p:attrName>style.visibility</p:attrName>
                                        </p:attrNameLst>
                                      </p:cBhvr>
                                      <p:to>
                                        <p:strVal val="visible"/>
                                      </p:to>
                                    </p:set>
                                    <p:animEffect transition="in" filter="fade">
                                      <p:cBhvr>
                                        <p:cTn id="23" dur="500"/>
                                        <p:tgtEl>
                                          <p:spTgt spid="40">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9"/>
                                        </p:tgtEl>
                                        <p:attrNameLst>
                                          <p:attrName>style.visibility</p:attrName>
                                        </p:attrNameLst>
                                      </p:cBhvr>
                                      <p:to>
                                        <p:strVal val="visible"/>
                                      </p:to>
                                    </p:set>
                                    <p:animEffect transition="in" filter="fade">
                                      <p:cBhvr>
                                        <p:cTn id="29" dur="1000"/>
                                        <p:tgtEl>
                                          <p:spTgt spid="7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0">
                                            <p:txEl>
                                              <p:pRg st="4" end="4"/>
                                            </p:txEl>
                                          </p:spTgt>
                                        </p:tgtEl>
                                        <p:attrNameLst>
                                          <p:attrName>style.visibility</p:attrName>
                                        </p:attrNameLst>
                                      </p:cBhvr>
                                      <p:to>
                                        <p:strVal val="visible"/>
                                      </p:to>
                                    </p:set>
                                    <p:animEffect transition="in" filter="fade">
                                      <p:cBhvr>
                                        <p:cTn id="34" dur="500"/>
                                        <p:tgtEl>
                                          <p:spTgt spid="40">
                                            <p:txEl>
                                              <p:pRg st="4" end="4"/>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fade">
                                      <p:cBhvr>
                                        <p:cTn id="37" dur="500"/>
                                        <p:tgtEl>
                                          <p:spTgt spid="4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0"/>
                                        </p:tgtEl>
                                        <p:attrNameLst>
                                          <p:attrName>style.visibility</p:attrName>
                                        </p:attrNameLst>
                                      </p:cBhvr>
                                      <p:to>
                                        <p:strVal val="visible"/>
                                      </p:to>
                                    </p:set>
                                    <p:animEffect transition="in" filter="fade">
                                      <p:cBhvr>
                                        <p:cTn id="40" dur="1000"/>
                                        <p:tgtEl>
                                          <p:spTgt spid="80"/>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0">
                                            <p:txEl>
                                              <p:pRg st="5" end="5"/>
                                            </p:txEl>
                                          </p:spTgt>
                                        </p:tgtEl>
                                        <p:attrNameLst>
                                          <p:attrName>style.visibility</p:attrName>
                                        </p:attrNameLst>
                                      </p:cBhvr>
                                      <p:to>
                                        <p:strVal val="visible"/>
                                      </p:to>
                                    </p:set>
                                    <p:animEffect transition="in" filter="fade">
                                      <p:cBhvr>
                                        <p:cTn id="45" dur="500"/>
                                        <p:tgtEl>
                                          <p:spTgt spid="40">
                                            <p:txEl>
                                              <p:pRg st="5" end="5"/>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4"/>
                                        </p:tgtEl>
                                        <p:attrNameLst>
                                          <p:attrName>style.visibility</p:attrName>
                                        </p:attrNameLst>
                                      </p:cBhvr>
                                      <p:to>
                                        <p:strVal val="visible"/>
                                      </p:to>
                                    </p:set>
                                    <p:animEffect transition="in" filter="fade">
                                      <p:cBhvr>
                                        <p:cTn id="48" dur="500"/>
                                        <p:tgtEl>
                                          <p:spTgt spid="44"/>
                                        </p:tgtEl>
                                      </p:cBhvr>
                                    </p:animEffect>
                                  </p:childTnLst>
                                </p:cTn>
                              </p:par>
                              <p:par>
                                <p:cTn id="49" presetID="10" presetClass="entr" presetSubtype="0" fill="hold" nodeType="withEffect">
                                  <p:stCondLst>
                                    <p:cond delay="0"/>
                                  </p:stCondLst>
                                  <p:childTnLst>
                                    <p:set>
                                      <p:cBhvr>
                                        <p:cTn id="50" dur="1" fill="hold">
                                          <p:stCondLst>
                                            <p:cond delay="0"/>
                                          </p:stCondLst>
                                        </p:cTn>
                                        <p:tgtEl>
                                          <p:spTgt spid="81"/>
                                        </p:tgtEl>
                                        <p:attrNameLst>
                                          <p:attrName>style.visibility</p:attrName>
                                        </p:attrNameLst>
                                      </p:cBhvr>
                                      <p:to>
                                        <p:strVal val="visible"/>
                                      </p:to>
                                    </p:set>
                                    <p:animEffect transition="in" filter="fade">
                                      <p:cBhvr>
                                        <p:cTn id="51" dur="1000"/>
                                        <p:tgtEl>
                                          <p:spTgt spid="81"/>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40">
                                            <p:txEl>
                                              <p:pRg st="6" end="6"/>
                                            </p:txEl>
                                          </p:spTgt>
                                        </p:tgtEl>
                                        <p:attrNameLst>
                                          <p:attrName>style.visibility</p:attrName>
                                        </p:attrNameLst>
                                      </p:cBhvr>
                                      <p:to>
                                        <p:strVal val="visible"/>
                                      </p:to>
                                    </p:set>
                                    <p:animEffect transition="in" filter="fade">
                                      <p:cBhvr>
                                        <p:cTn id="56" dur="500"/>
                                        <p:tgtEl>
                                          <p:spTgt spid="40">
                                            <p:txEl>
                                              <p:pRg st="6" end="6"/>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5"/>
                                        </p:tgtEl>
                                        <p:attrNameLst>
                                          <p:attrName>style.visibility</p:attrName>
                                        </p:attrNameLst>
                                      </p:cBhvr>
                                      <p:to>
                                        <p:strVal val="visible"/>
                                      </p:to>
                                    </p:set>
                                    <p:animEffect transition="in" filter="fade">
                                      <p:cBhvr>
                                        <p:cTn id="59" dur="500"/>
                                        <p:tgtEl>
                                          <p:spTgt spid="45"/>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86"/>
                                        </p:tgtEl>
                                        <p:attrNameLst>
                                          <p:attrName>style.visibility</p:attrName>
                                        </p:attrNameLst>
                                      </p:cBhvr>
                                      <p:to>
                                        <p:strVal val="visible"/>
                                      </p:to>
                                    </p:set>
                                    <p:animEffect transition="in" filter="fade">
                                      <p:cBhvr>
                                        <p:cTn id="62" dur="1000"/>
                                        <p:tgtEl>
                                          <p:spTgt spid="86"/>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0">
                                            <p:txEl>
                                              <p:pRg st="7" end="7"/>
                                            </p:txEl>
                                          </p:spTgt>
                                        </p:tgtEl>
                                        <p:attrNameLst>
                                          <p:attrName>style.visibility</p:attrName>
                                        </p:attrNameLst>
                                      </p:cBhvr>
                                      <p:to>
                                        <p:strVal val="visible"/>
                                      </p:to>
                                    </p:set>
                                    <p:animEffect transition="in" filter="fade">
                                      <p:cBhvr>
                                        <p:cTn id="67" dur="500"/>
                                        <p:tgtEl>
                                          <p:spTgt spid="40">
                                            <p:txEl>
                                              <p:pRg st="7" end="7"/>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0">
                                            <p:txEl>
                                              <p:pRg st="8" end="8"/>
                                            </p:txEl>
                                          </p:spTgt>
                                        </p:tgtEl>
                                        <p:attrNameLst>
                                          <p:attrName>style.visibility</p:attrName>
                                        </p:attrNameLst>
                                      </p:cBhvr>
                                      <p:to>
                                        <p:strVal val="visible"/>
                                      </p:to>
                                    </p:set>
                                    <p:animEffect transition="in" filter="fade">
                                      <p:cBhvr>
                                        <p:cTn id="70" dur="500"/>
                                        <p:tgtEl>
                                          <p:spTgt spid="40">
                                            <p:txEl>
                                              <p:pRg st="8" end="8"/>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6"/>
                                        </p:tgtEl>
                                        <p:attrNameLst>
                                          <p:attrName>style.visibility</p:attrName>
                                        </p:attrNameLst>
                                      </p:cBhvr>
                                      <p:to>
                                        <p:strVal val="visible"/>
                                      </p:to>
                                    </p:set>
                                    <p:animEffect transition="in" filter="fade">
                                      <p:cBhvr>
                                        <p:cTn id="73" dur="500"/>
                                        <p:tgtEl>
                                          <p:spTgt spid="46"/>
                                        </p:tgtEl>
                                      </p:cBhvr>
                                    </p:animEffect>
                                  </p:childTnLst>
                                </p:cTn>
                              </p:par>
                            </p:childTnLst>
                          </p:cTn>
                        </p:par>
                        <p:par>
                          <p:cTn id="74" fill="hold">
                            <p:stCondLst>
                              <p:cond delay="500"/>
                            </p:stCondLst>
                            <p:childTnLst>
                              <p:par>
                                <p:cTn id="75" presetID="10" presetClass="entr" presetSubtype="0" fill="hold" nodeType="afterEffect">
                                  <p:stCondLst>
                                    <p:cond delay="0"/>
                                  </p:stCondLst>
                                  <p:childTnLst>
                                    <p:set>
                                      <p:cBhvr>
                                        <p:cTn id="76" dur="1" fill="hold">
                                          <p:stCondLst>
                                            <p:cond delay="0"/>
                                          </p:stCondLst>
                                        </p:cTn>
                                        <p:tgtEl>
                                          <p:spTgt spid="87"/>
                                        </p:tgtEl>
                                        <p:attrNameLst>
                                          <p:attrName>style.visibility</p:attrName>
                                        </p:attrNameLst>
                                      </p:cBhvr>
                                      <p:to>
                                        <p:strVal val="visible"/>
                                      </p:to>
                                    </p:set>
                                    <p:animEffect transition="in" filter="fade">
                                      <p:cBhvr>
                                        <p:cTn id="77" dur="250"/>
                                        <p:tgtEl>
                                          <p:spTgt spid="87"/>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40">
                                            <p:txEl>
                                              <p:pRg st="9" end="9"/>
                                            </p:txEl>
                                          </p:spTgt>
                                        </p:tgtEl>
                                        <p:attrNameLst>
                                          <p:attrName>style.visibility</p:attrName>
                                        </p:attrNameLst>
                                      </p:cBhvr>
                                      <p:to>
                                        <p:strVal val="visible"/>
                                      </p:to>
                                    </p:set>
                                    <p:animEffect transition="in" filter="fade">
                                      <p:cBhvr>
                                        <p:cTn id="82" dur="500"/>
                                        <p:tgtEl>
                                          <p:spTgt spid="40">
                                            <p:txEl>
                                              <p:pRg st="9" end="9"/>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48"/>
                                        </p:tgtEl>
                                        <p:attrNameLst>
                                          <p:attrName>style.visibility</p:attrName>
                                        </p:attrNameLst>
                                      </p:cBhvr>
                                      <p:to>
                                        <p:strVal val="visible"/>
                                      </p:to>
                                    </p:set>
                                    <p:animEffect transition="in" filter="fade">
                                      <p:cBhvr>
                                        <p:cTn id="85" dur="500"/>
                                        <p:tgtEl>
                                          <p:spTgt spid="48"/>
                                        </p:tgtEl>
                                      </p:cBhvr>
                                    </p:animEffect>
                                  </p:childTnLst>
                                </p:cTn>
                              </p:par>
                              <p:par>
                                <p:cTn id="86" presetID="10" presetClass="entr" presetSubtype="0" fill="hold" nodeType="withEffect">
                                  <p:stCondLst>
                                    <p:cond delay="0"/>
                                  </p:stCondLst>
                                  <p:childTnLst>
                                    <p:set>
                                      <p:cBhvr>
                                        <p:cTn id="87" dur="1" fill="hold">
                                          <p:stCondLst>
                                            <p:cond delay="0"/>
                                          </p:stCondLst>
                                        </p:cTn>
                                        <p:tgtEl>
                                          <p:spTgt spid="40">
                                            <p:txEl>
                                              <p:pRg st="10" end="10"/>
                                            </p:txEl>
                                          </p:spTgt>
                                        </p:tgtEl>
                                        <p:attrNameLst>
                                          <p:attrName>style.visibility</p:attrName>
                                        </p:attrNameLst>
                                      </p:cBhvr>
                                      <p:to>
                                        <p:strVal val="visible"/>
                                      </p:to>
                                    </p:set>
                                    <p:animEffect transition="in" filter="fade">
                                      <p:cBhvr>
                                        <p:cTn id="88" dur="500"/>
                                        <p:tgtEl>
                                          <p:spTgt spid="40">
                                            <p:txEl>
                                              <p:pRg st="10" end="10"/>
                                            </p:txEl>
                                          </p:spTgt>
                                        </p:tgtEl>
                                      </p:cBhvr>
                                    </p:animEffect>
                                  </p:childTnLst>
                                </p:cTn>
                              </p:par>
                              <p:par>
                                <p:cTn id="89" presetID="10" presetClass="entr" presetSubtype="0" fill="hold" nodeType="withEffect">
                                  <p:stCondLst>
                                    <p:cond delay="0"/>
                                  </p:stCondLst>
                                  <p:childTnLst>
                                    <p:set>
                                      <p:cBhvr>
                                        <p:cTn id="90" dur="1" fill="hold">
                                          <p:stCondLst>
                                            <p:cond delay="0"/>
                                          </p:stCondLst>
                                        </p:cTn>
                                        <p:tgtEl>
                                          <p:spTgt spid="40">
                                            <p:txEl>
                                              <p:pRg st="11" end="11"/>
                                            </p:txEl>
                                          </p:spTgt>
                                        </p:tgtEl>
                                        <p:attrNameLst>
                                          <p:attrName>style.visibility</p:attrName>
                                        </p:attrNameLst>
                                      </p:cBhvr>
                                      <p:to>
                                        <p:strVal val="visible"/>
                                      </p:to>
                                    </p:set>
                                    <p:animEffect transition="in" filter="fade">
                                      <p:cBhvr>
                                        <p:cTn id="91" dur="500"/>
                                        <p:tgtEl>
                                          <p:spTgt spid="40">
                                            <p:txEl>
                                              <p:pRg st="11" end="11"/>
                                            </p:txEl>
                                          </p:spTgt>
                                        </p:tgtEl>
                                      </p:cBhvr>
                                    </p:animEffect>
                                  </p:childTnLst>
                                </p:cTn>
                              </p:par>
                              <p:par>
                                <p:cTn id="92" presetID="10" presetClass="exit" presetSubtype="0" fill="hold" nodeType="withEffect">
                                  <p:stCondLst>
                                    <p:cond delay="0"/>
                                  </p:stCondLst>
                                  <p:childTnLst>
                                    <p:animEffect transition="out" filter="fade">
                                      <p:cBhvr>
                                        <p:cTn id="93" dur="500"/>
                                        <p:tgtEl>
                                          <p:spTgt spid="87"/>
                                        </p:tgtEl>
                                      </p:cBhvr>
                                    </p:animEffect>
                                    <p:set>
                                      <p:cBhvr>
                                        <p:cTn id="94" dur="1" fill="hold">
                                          <p:stCondLst>
                                            <p:cond delay="499"/>
                                          </p:stCondLst>
                                        </p:cTn>
                                        <p:tgtEl>
                                          <p:spTgt spid="87"/>
                                        </p:tgtEl>
                                        <p:attrNameLst>
                                          <p:attrName>style.visibility</p:attrName>
                                        </p:attrNameLst>
                                      </p:cBhvr>
                                      <p:to>
                                        <p:strVal val="hidden"/>
                                      </p:to>
                                    </p:set>
                                  </p:childTnLst>
                                </p:cTn>
                              </p:par>
                            </p:childTnLst>
                          </p:cTn>
                        </p:par>
                        <p:par>
                          <p:cTn id="95" fill="hold">
                            <p:stCondLst>
                              <p:cond delay="500"/>
                            </p:stCondLst>
                            <p:childTnLst>
                              <p:par>
                                <p:cTn id="96" presetID="10" presetClass="entr" presetSubtype="0" fill="hold" grpId="0" nodeType="afterEffect">
                                  <p:stCondLst>
                                    <p:cond delay="0"/>
                                  </p:stCondLst>
                                  <p:childTnLst>
                                    <p:set>
                                      <p:cBhvr>
                                        <p:cTn id="97" dur="1" fill="hold">
                                          <p:stCondLst>
                                            <p:cond delay="0"/>
                                          </p:stCondLst>
                                        </p:cTn>
                                        <p:tgtEl>
                                          <p:spTgt spid="90"/>
                                        </p:tgtEl>
                                        <p:attrNameLst>
                                          <p:attrName>style.visibility</p:attrName>
                                        </p:attrNameLst>
                                      </p:cBhvr>
                                      <p:to>
                                        <p:strVal val="visible"/>
                                      </p:to>
                                    </p:set>
                                    <p:animEffect transition="in" filter="fade">
                                      <p:cBhvr>
                                        <p:cTn id="98"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90" grpId="0" animBg="1"/>
      <p:bldP spid="79" grpId="0" animBg="1"/>
      <p:bldP spid="80" grpId="0" animBg="1"/>
      <p:bldP spid="86" grpId="0" animBg="1"/>
      <p:bldP spid="3" grpId="0" animBg="1"/>
      <p:bldP spid="42" grpId="0" animBg="1"/>
      <p:bldP spid="44" grpId="0" animBg="1"/>
      <p:bldP spid="45" grpId="0" animBg="1"/>
      <p:bldP spid="46" grpId="0" animBg="1"/>
      <p:bldP spid="4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252000" y="1668544"/>
            <a:ext cx="2837468" cy="4147794"/>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32" tIns="45716" rIns="91432" bIns="365760" numCol="1" rtlCol="0" anchor="b" anchorCtr="0" compatLnSpc="1">
            <a:prstTxWarp prst="textNoShape">
              <a:avLst/>
            </a:prstTxWarp>
          </a:bodyPr>
          <a:lstStyle/>
          <a:p>
            <a:pPr defTabSz="914061" fontAlgn="base">
              <a:spcBef>
                <a:spcPct val="0"/>
              </a:spcBef>
              <a:spcAft>
                <a:spcPct val="0"/>
              </a:spcAft>
            </a:pPr>
            <a:endParaRPr lang="en-US" sz="1500" b="1" dirty="0">
              <a:solidFill>
                <a:srgbClr val="595959">
                  <a:alpha val="99000"/>
                </a:srgbClr>
              </a:solidFill>
            </a:endParaRPr>
          </a:p>
        </p:txBody>
      </p:sp>
      <p:sp>
        <p:nvSpPr>
          <p:cNvPr id="2" name="Title 1"/>
          <p:cNvSpPr>
            <a:spLocks noGrp="1"/>
          </p:cNvSpPr>
          <p:nvPr>
            <p:ph type="title" idx="4294967295"/>
          </p:nvPr>
        </p:nvSpPr>
        <p:spPr>
          <a:xfrm>
            <a:off x="0" y="0"/>
            <a:ext cx="12201525" cy="812800"/>
          </a:xfrm>
        </p:spPr>
        <p:txBody>
          <a:bodyPr/>
          <a:lstStyle/>
          <a:p>
            <a:r>
              <a:rPr lang="en-US" dirty="0" smtClean="0"/>
              <a:t>Page Blob – Random Read/Write</a:t>
            </a:r>
            <a:endParaRPr lang="en-US" dirty="0"/>
          </a:p>
        </p:txBody>
      </p:sp>
      <p:sp>
        <p:nvSpPr>
          <p:cNvPr id="41" name="TextBox 40"/>
          <p:cNvSpPr txBox="1"/>
          <p:nvPr/>
        </p:nvSpPr>
        <p:spPr>
          <a:xfrm>
            <a:off x="663507" y="1766873"/>
            <a:ext cx="268018" cy="276997"/>
          </a:xfrm>
          <a:prstGeom prst="rect">
            <a:avLst/>
          </a:prstGeom>
          <a:noFill/>
          <a:effectLst/>
        </p:spPr>
        <p:txBody>
          <a:bodyPr vert="horz" wrap="none" lIns="91436" tIns="45719" rIns="91440" bIns="45719" rtlCol="0">
            <a:spAutoFit/>
          </a:bodyPr>
          <a:lstStyle/>
          <a:p>
            <a:pPr algn="r"/>
            <a:r>
              <a:rPr lang="en-US" sz="1200" dirty="0">
                <a:solidFill>
                  <a:srgbClr val="595959">
                    <a:alpha val="99000"/>
                  </a:srgbClr>
                </a:solidFill>
                <a:latin typeface="+mj-lt"/>
              </a:rPr>
              <a:t>0</a:t>
            </a:r>
          </a:p>
        </p:txBody>
      </p:sp>
      <p:sp>
        <p:nvSpPr>
          <p:cNvPr id="43" name="Rectangle 42"/>
          <p:cNvSpPr/>
          <p:nvPr/>
        </p:nvSpPr>
        <p:spPr>
          <a:xfrm>
            <a:off x="444558" y="5431652"/>
            <a:ext cx="545333" cy="276997"/>
          </a:xfrm>
          <a:prstGeom prst="rect">
            <a:avLst/>
          </a:prstGeom>
        </p:spPr>
        <p:txBody>
          <a:bodyPr wrap="none" lIns="91436" tIns="45719" rIns="91436" bIns="45719">
            <a:spAutoFit/>
          </a:bodyPr>
          <a:lstStyle/>
          <a:p>
            <a:pPr algn="r"/>
            <a:r>
              <a:rPr lang="en-US" sz="1200" dirty="0">
                <a:solidFill>
                  <a:srgbClr val="595959">
                    <a:alpha val="99000"/>
                  </a:srgbClr>
                </a:solidFill>
                <a:latin typeface="+mj-lt"/>
              </a:rPr>
              <a:t>10 GB</a:t>
            </a:r>
            <a:endParaRPr lang="en-US" sz="1200" baseline="30000" dirty="0">
              <a:solidFill>
                <a:srgbClr val="595959">
                  <a:alpha val="99000"/>
                </a:srgbClr>
              </a:solidFill>
              <a:latin typeface="+mj-lt"/>
            </a:endParaRPr>
          </a:p>
        </p:txBody>
      </p:sp>
      <p:sp>
        <p:nvSpPr>
          <p:cNvPr id="47" name="Rectangle 46"/>
          <p:cNvSpPr/>
          <p:nvPr/>
        </p:nvSpPr>
        <p:spPr>
          <a:xfrm rot="5400000">
            <a:off x="-91358" y="3003549"/>
            <a:ext cx="3657600" cy="1447800"/>
          </a:xfrm>
          <a:prstGeom prst="rect">
            <a:avLst/>
          </a:prstGeom>
          <a:solidFill>
            <a:schemeClr val="accent6"/>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121893" tIns="60947" rIns="121893" bIns="60947" numCol="1" rtlCol="0" anchor="ctr" anchorCtr="0" compatLnSpc="1">
            <a:prstTxWarp prst="textNoShape">
              <a:avLst/>
            </a:prstTxWarp>
          </a:bodyPr>
          <a:lstStyle/>
          <a:p>
            <a:pPr algn="ctr" defTabSz="914061"/>
            <a:endParaRPr lang="en-US" dirty="0">
              <a:solidFill>
                <a:srgbClr val="FFFFFF">
                  <a:alpha val="99000"/>
                </a:srgbClr>
              </a:solidFill>
            </a:endParaRPr>
          </a:p>
        </p:txBody>
      </p:sp>
      <p:cxnSp>
        <p:nvCxnSpPr>
          <p:cNvPr id="49" name="Straight Connector 48"/>
          <p:cNvCxnSpPr/>
          <p:nvPr/>
        </p:nvCxnSpPr>
        <p:spPr>
          <a:xfrm rot="5400000">
            <a:off x="-113667" y="4527551"/>
            <a:ext cx="1753393" cy="794"/>
          </a:xfrm>
          <a:prstGeom prst="line">
            <a:avLst/>
          </a:prstGeom>
          <a:ln w="50800" cap="rnd">
            <a:solidFill>
              <a:srgbClr val="595959"/>
            </a:solidFill>
            <a:prstDash val="sysDot"/>
          </a:ln>
          <a:effectLst/>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504507" y="2078850"/>
            <a:ext cx="427019" cy="307754"/>
          </a:xfrm>
          <a:prstGeom prst="rect">
            <a:avLst/>
          </a:prstGeom>
        </p:spPr>
        <p:txBody>
          <a:bodyPr wrap="none" lIns="121899" tIns="60949" rIns="91440" bIns="60949">
            <a:spAutoFit/>
          </a:bodyPr>
          <a:lstStyle/>
          <a:p>
            <a:pPr algn="r"/>
            <a:r>
              <a:rPr lang="en-US" sz="1200" dirty="0">
                <a:solidFill>
                  <a:srgbClr val="595959">
                    <a:alpha val="99000"/>
                  </a:srgbClr>
                </a:solidFill>
                <a:latin typeface="+mj-lt"/>
              </a:rPr>
              <a:t>512</a:t>
            </a:r>
          </a:p>
        </p:txBody>
      </p:sp>
      <p:sp>
        <p:nvSpPr>
          <p:cNvPr id="53" name="Rectangle 52"/>
          <p:cNvSpPr/>
          <p:nvPr/>
        </p:nvSpPr>
        <p:spPr>
          <a:xfrm>
            <a:off x="422754" y="2383650"/>
            <a:ext cx="508772" cy="307754"/>
          </a:xfrm>
          <a:prstGeom prst="rect">
            <a:avLst/>
          </a:prstGeom>
        </p:spPr>
        <p:txBody>
          <a:bodyPr wrap="none" lIns="121899" tIns="60949" rIns="91440" bIns="60949">
            <a:spAutoFit/>
          </a:bodyPr>
          <a:lstStyle/>
          <a:p>
            <a:pPr algn="r"/>
            <a:r>
              <a:rPr lang="en-US" sz="1200" dirty="0">
                <a:solidFill>
                  <a:srgbClr val="595959">
                    <a:alpha val="99000"/>
                  </a:srgbClr>
                </a:solidFill>
                <a:latin typeface="+mj-lt"/>
              </a:rPr>
              <a:t>1024</a:t>
            </a:r>
          </a:p>
        </p:txBody>
      </p:sp>
      <p:cxnSp>
        <p:nvCxnSpPr>
          <p:cNvPr id="55" name="Straight Connector 54"/>
          <p:cNvCxnSpPr/>
          <p:nvPr/>
        </p:nvCxnSpPr>
        <p:spPr>
          <a:xfrm>
            <a:off x="1013543" y="22034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013543" y="43370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013543" y="46418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1013543" y="25066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1013543" y="28114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013543" y="31162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1013543" y="34210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1013543" y="37258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1013543" y="40306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1013543" y="49466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1013543" y="52514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425960" y="2684094"/>
            <a:ext cx="505566" cy="307754"/>
          </a:xfrm>
          <a:prstGeom prst="rect">
            <a:avLst/>
          </a:prstGeom>
        </p:spPr>
        <p:txBody>
          <a:bodyPr wrap="none" lIns="121899" tIns="60949" rIns="91440" bIns="60949">
            <a:spAutoFit/>
          </a:bodyPr>
          <a:lstStyle/>
          <a:p>
            <a:pPr algn="r"/>
            <a:r>
              <a:rPr lang="en-US" sz="1200" dirty="0">
                <a:solidFill>
                  <a:srgbClr val="595959">
                    <a:alpha val="99000"/>
                  </a:srgbClr>
                </a:solidFill>
                <a:latin typeface="+mj-lt"/>
              </a:rPr>
              <a:t>1536</a:t>
            </a:r>
          </a:p>
        </p:txBody>
      </p:sp>
      <p:sp>
        <p:nvSpPr>
          <p:cNvPr id="77" name="Rectangle 76"/>
          <p:cNvSpPr/>
          <p:nvPr/>
        </p:nvSpPr>
        <p:spPr>
          <a:xfrm>
            <a:off x="382679" y="2988894"/>
            <a:ext cx="548847" cy="307754"/>
          </a:xfrm>
          <a:prstGeom prst="rect">
            <a:avLst/>
          </a:prstGeom>
        </p:spPr>
        <p:txBody>
          <a:bodyPr wrap="none" lIns="121899" tIns="60949" rIns="91440" bIns="60949">
            <a:spAutoFit/>
          </a:bodyPr>
          <a:lstStyle/>
          <a:p>
            <a:pPr algn="r"/>
            <a:r>
              <a:rPr lang="en-US" sz="1200" dirty="0">
                <a:solidFill>
                  <a:srgbClr val="595959">
                    <a:alpha val="99000"/>
                  </a:srgbClr>
                </a:solidFill>
                <a:latin typeface="+mj-lt"/>
              </a:rPr>
              <a:t>2048</a:t>
            </a:r>
          </a:p>
        </p:txBody>
      </p:sp>
      <p:sp>
        <p:nvSpPr>
          <p:cNvPr id="78" name="Rectangle 77"/>
          <p:cNvSpPr/>
          <p:nvPr/>
        </p:nvSpPr>
        <p:spPr>
          <a:xfrm>
            <a:off x="382679" y="3293694"/>
            <a:ext cx="548847" cy="307754"/>
          </a:xfrm>
          <a:prstGeom prst="rect">
            <a:avLst/>
          </a:prstGeom>
        </p:spPr>
        <p:txBody>
          <a:bodyPr wrap="none" lIns="121899" tIns="60949" rIns="91440" bIns="60949">
            <a:spAutoFit/>
          </a:bodyPr>
          <a:lstStyle/>
          <a:p>
            <a:pPr algn="r"/>
            <a:r>
              <a:rPr lang="en-US" sz="1200" dirty="0">
                <a:solidFill>
                  <a:srgbClr val="595959">
                    <a:alpha val="99000"/>
                  </a:srgbClr>
                </a:solidFill>
                <a:latin typeface="+mj-lt"/>
              </a:rPr>
              <a:t>2560</a:t>
            </a:r>
          </a:p>
        </p:txBody>
      </p:sp>
      <p:grpSp>
        <p:nvGrpSpPr>
          <p:cNvPr id="87" name="Group 103"/>
          <p:cNvGrpSpPr/>
          <p:nvPr/>
        </p:nvGrpSpPr>
        <p:grpSpPr>
          <a:xfrm>
            <a:off x="2613743" y="1898649"/>
            <a:ext cx="152400" cy="1524000"/>
            <a:chOff x="3505200" y="1828800"/>
            <a:chExt cx="152400" cy="1524000"/>
          </a:xfrm>
          <a:effectLst/>
        </p:grpSpPr>
        <p:sp>
          <p:nvSpPr>
            <p:cNvPr id="88" name="Right Brace 87"/>
            <p:cNvSpPr/>
            <p:nvPr/>
          </p:nvSpPr>
          <p:spPr>
            <a:xfrm>
              <a:off x="3505200" y="1828800"/>
              <a:ext cx="152400" cy="304800"/>
            </a:xfrm>
            <a:prstGeom prst="rightBrace">
              <a:avLst/>
            </a:prstGeom>
            <a:ln w="19050"/>
            <a:effectLst/>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sp>
          <p:nvSpPr>
            <p:cNvPr id="89" name="Right Brace 88"/>
            <p:cNvSpPr/>
            <p:nvPr/>
          </p:nvSpPr>
          <p:spPr>
            <a:xfrm>
              <a:off x="3505200" y="2743200"/>
              <a:ext cx="152400" cy="609600"/>
            </a:xfrm>
            <a:prstGeom prst="rightBrace">
              <a:avLst/>
            </a:prstGeom>
            <a:ln w="19050"/>
            <a:effectLst/>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grpSp>
      <p:sp>
        <p:nvSpPr>
          <p:cNvPr id="6" name="Rectangle 5"/>
          <p:cNvSpPr/>
          <p:nvPr/>
        </p:nvSpPr>
        <p:spPr>
          <a:xfrm rot="5400000">
            <a:off x="661403" y="3545276"/>
            <a:ext cx="2204642" cy="369332"/>
          </a:xfrm>
          <a:prstGeom prst="rect">
            <a:avLst/>
          </a:prstGeom>
        </p:spPr>
        <p:txBody>
          <a:bodyPr wrap="none">
            <a:spAutoFit/>
          </a:bodyPr>
          <a:lstStyle/>
          <a:p>
            <a:pPr algn="ctr" defTabSz="914061"/>
            <a:r>
              <a:rPr lang="en-US" dirty="0">
                <a:solidFill>
                  <a:srgbClr val="FFFFFF">
                    <a:alpha val="99000"/>
                  </a:srgbClr>
                </a:solidFill>
                <a:latin typeface="+mj-lt"/>
              </a:rPr>
              <a:t>10 GB Address Space</a:t>
            </a:r>
          </a:p>
        </p:txBody>
      </p:sp>
      <p:sp>
        <p:nvSpPr>
          <p:cNvPr id="79" name="Rectangle 78"/>
          <p:cNvSpPr/>
          <p:nvPr/>
        </p:nvSpPr>
        <p:spPr>
          <a:xfrm rot="5400000">
            <a:off x="1280243" y="1936750"/>
            <a:ext cx="914400" cy="1447800"/>
          </a:xfrm>
          <a:prstGeom prst="rect">
            <a:avLst/>
          </a:prstGeom>
          <a:solidFill>
            <a:schemeClr val="accent4"/>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80" name="Rectangle 79"/>
          <p:cNvSpPr/>
          <p:nvPr/>
        </p:nvSpPr>
        <p:spPr>
          <a:xfrm rot="5400000">
            <a:off x="1432643" y="1479550"/>
            <a:ext cx="609600" cy="1447800"/>
          </a:xfrm>
          <a:prstGeom prst="rect">
            <a:avLst/>
          </a:prstGeom>
          <a:solidFill>
            <a:schemeClr val="accent2"/>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grpSp>
        <p:nvGrpSpPr>
          <p:cNvPr id="81" name="Group 71"/>
          <p:cNvGrpSpPr/>
          <p:nvPr/>
        </p:nvGrpSpPr>
        <p:grpSpPr>
          <a:xfrm>
            <a:off x="1013544" y="2203449"/>
            <a:ext cx="1447800" cy="609600"/>
            <a:chOff x="3733800" y="1828800"/>
            <a:chExt cx="1447805" cy="306388"/>
          </a:xfrm>
          <a:solidFill>
            <a:schemeClr val="accent5"/>
          </a:solidFill>
          <a:effectLst/>
        </p:grpSpPr>
        <p:sp>
          <p:nvSpPr>
            <p:cNvPr id="82" name="Rectangle 81"/>
            <p:cNvSpPr/>
            <p:nvPr/>
          </p:nvSpPr>
          <p:spPr>
            <a:xfrm rot="5400000">
              <a:off x="4305300" y="1257301"/>
              <a:ext cx="304800" cy="1447800"/>
            </a:xfrm>
            <a:prstGeom prst="rect">
              <a:avLst/>
            </a:prstGeom>
            <a:grp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cxnSp>
          <p:nvCxnSpPr>
            <p:cNvPr id="83" name="Straight Connector 82"/>
            <p:cNvCxnSpPr/>
            <p:nvPr/>
          </p:nvCxnSpPr>
          <p:spPr>
            <a:xfrm>
              <a:off x="3733804" y="1981200"/>
              <a:ext cx="1447801" cy="1588"/>
            </a:xfrm>
            <a:prstGeom prst="line">
              <a:avLst/>
            </a:prstGeom>
            <a:grpFill/>
            <a:ln>
              <a:prstDash val="sysDash"/>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733803" y="2133600"/>
              <a:ext cx="1447801" cy="1588"/>
            </a:xfrm>
            <a:prstGeom prst="line">
              <a:avLst/>
            </a:prstGeom>
            <a:grpFill/>
            <a:ln>
              <a:prstDash val="sysDash"/>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3733804" y="1828800"/>
              <a:ext cx="1447801" cy="1588"/>
            </a:xfrm>
            <a:prstGeom prst="line">
              <a:avLst/>
            </a:prstGeom>
            <a:grpFill/>
            <a:ln>
              <a:prstDash val="sysDash"/>
            </a:ln>
          </p:spPr>
          <p:style>
            <a:lnRef idx="1">
              <a:schemeClr val="accent1"/>
            </a:lnRef>
            <a:fillRef idx="0">
              <a:schemeClr val="accent1"/>
            </a:fillRef>
            <a:effectRef idx="0">
              <a:schemeClr val="accent1"/>
            </a:effectRef>
            <a:fontRef idx="minor">
              <a:schemeClr val="tx1"/>
            </a:fontRef>
          </p:style>
        </p:cxnSp>
      </p:grpSp>
      <p:sp>
        <p:nvSpPr>
          <p:cNvPr id="86" name="Rectangle 85"/>
          <p:cNvSpPr/>
          <p:nvPr/>
        </p:nvSpPr>
        <p:spPr>
          <a:xfrm rot="5400000">
            <a:off x="1585043" y="2546350"/>
            <a:ext cx="304800" cy="1447800"/>
          </a:xfrm>
          <a:prstGeom prst="rect">
            <a:avLst/>
          </a:prstGeom>
          <a:solidFill>
            <a:srgbClr val="00B050"/>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39" name="Content Placeholder 2"/>
          <p:cNvSpPr txBox="1">
            <a:spLocks/>
          </p:cNvSpPr>
          <p:nvPr/>
        </p:nvSpPr>
        <p:spPr>
          <a:xfrm>
            <a:off x="3184405" y="2627621"/>
            <a:ext cx="9007595" cy="2229640"/>
          </a:xfrm>
          <a:prstGeom prst="rect">
            <a:avLst/>
          </a:prstGeom>
        </p:spPr>
        <p:txBody>
          <a:bodyPr vert="horz" wrap="square" lIns="0" tIns="0" rIns="0" bIns="0" rtlCol="0" anchor="ctr">
            <a:noAutofit/>
          </a:bodyPr>
          <a:lstStyle>
            <a:lvl1pPr marL="533307" indent="-533307" algn="l" defTabSz="1218937"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effectLst/>
                <a:latin typeface="+mn-lt"/>
                <a:ea typeface="+mn-ea"/>
                <a:cs typeface="+mn-cs"/>
              </a:defRPr>
            </a:lvl1pPr>
            <a:lvl2pPr marL="994659" indent="-461353" algn="l" defTabSz="1218937" rtl="0" eaLnBrk="1" latinLnBrk="0" hangingPunct="1">
              <a:lnSpc>
                <a:spcPct val="90000"/>
              </a:lnSpc>
              <a:spcBef>
                <a:spcPct val="20000"/>
              </a:spcBef>
              <a:buSzPct val="90000"/>
              <a:buFontTx/>
              <a:buBlip>
                <a:blip r:embed="rId4"/>
              </a:buBlip>
              <a:defRPr sz="2800" kern="1200">
                <a:gradFill>
                  <a:gsLst>
                    <a:gs pos="0">
                      <a:schemeClr val="tx1"/>
                    </a:gs>
                    <a:gs pos="86000">
                      <a:schemeClr val="tx1"/>
                    </a:gs>
                  </a:gsLst>
                  <a:lin ang="5400000" scaled="0"/>
                </a:gradFill>
                <a:effectLst/>
                <a:latin typeface="+mn-lt"/>
                <a:ea typeface="+mn-ea"/>
                <a:cs typeface="+mn-cs"/>
              </a:defRPr>
            </a:lvl2pPr>
            <a:lvl3pPr marL="1443314" indent="-448655" algn="l" defTabSz="1218937"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effectLst/>
                <a:latin typeface="+mn-lt"/>
                <a:ea typeface="+mn-ea"/>
                <a:cs typeface="+mn-cs"/>
              </a:defRPr>
            </a:lvl3pPr>
            <a:lvl4pPr marL="1832713" indent="-389399" algn="l" defTabSz="1218937" rtl="0" eaLnBrk="1" latinLnBrk="0" hangingPunct="1">
              <a:lnSpc>
                <a:spcPct val="90000"/>
              </a:lnSpc>
              <a:spcBef>
                <a:spcPct val="20000"/>
              </a:spcBef>
              <a:buSzPct val="90000"/>
              <a:buFontTx/>
              <a:buBlip>
                <a:blip r:embed="rId4"/>
              </a:buBlip>
              <a:defRPr sz="1800" kern="1200">
                <a:gradFill>
                  <a:gsLst>
                    <a:gs pos="0">
                      <a:schemeClr val="tx1"/>
                    </a:gs>
                    <a:gs pos="86000">
                      <a:schemeClr val="tx1"/>
                    </a:gs>
                  </a:gsLst>
                  <a:lin ang="5400000" scaled="0"/>
                </a:gradFill>
                <a:effectLst/>
                <a:latin typeface="+mn-lt"/>
                <a:ea typeface="+mn-ea"/>
                <a:cs typeface="+mn-cs"/>
              </a:defRPr>
            </a:lvl4pPr>
            <a:lvl5pPr marL="2213646" indent="-380933" algn="l" defTabSz="1218937" rtl="0" eaLnBrk="1" latinLnBrk="0" hangingPunct="1">
              <a:lnSpc>
                <a:spcPct val="90000"/>
              </a:lnSpc>
              <a:spcBef>
                <a:spcPct val="20000"/>
              </a:spcBef>
              <a:buSzPct val="90000"/>
              <a:buFontTx/>
              <a:buBlip>
                <a:blip r:embed="rId4"/>
              </a:buBlip>
              <a:defRPr sz="1800" kern="1200">
                <a:gradFill>
                  <a:gsLst>
                    <a:gs pos="0">
                      <a:schemeClr val="tx1"/>
                    </a:gs>
                    <a:gs pos="86000">
                      <a:schemeClr val="tx1"/>
                    </a:gs>
                  </a:gsLst>
                  <a:lin ang="5400000" scaled="0"/>
                </a:gradFill>
                <a:effectLst/>
                <a:latin typeface="+mn-lt"/>
                <a:ea typeface="+mn-ea"/>
                <a:cs typeface="+mn-cs"/>
              </a:defRPr>
            </a:lvl5pPr>
            <a:lvl6pPr marL="3352079"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548"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01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48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252000" lvl="1" indent="0">
              <a:spcBef>
                <a:spcPts val="0"/>
              </a:spcBef>
              <a:buNone/>
            </a:pPr>
            <a:r>
              <a:rPr lang="en-US" sz="4400" dirty="0" smtClean="0">
                <a:solidFill>
                  <a:schemeClr val="bg1">
                    <a:alpha val="99000"/>
                  </a:schemeClr>
                </a:solidFill>
                <a:latin typeface="+mj-lt"/>
              </a:rPr>
              <a:t>Sparse storage:</a:t>
            </a:r>
          </a:p>
          <a:p>
            <a:pPr marL="252000" lvl="1" indent="0">
              <a:spcBef>
                <a:spcPts val="0"/>
              </a:spcBef>
              <a:buNone/>
            </a:pPr>
            <a:r>
              <a:rPr lang="en-US" sz="4400" dirty="0" smtClean="0">
                <a:solidFill>
                  <a:schemeClr val="bg1">
                    <a:alpha val="99000"/>
                  </a:schemeClr>
                </a:solidFill>
                <a:latin typeface="+mj-lt"/>
              </a:rPr>
              <a:t>Only </a:t>
            </a:r>
            <a:r>
              <a:rPr lang="en-US" sz="4400" dirty="0">
                <a:solidFill>
                  <a:schemeClr val="bg1">
                    <a:alpha val="99000"/>
                  </a:schemeClr>
                </a:solidFill>
                <a:latin typeface="+mj-lt"/>
              </a:rPr>
              <a:t>charged for pages with data stored in </a:t>
            </a:r>
            <a:r>
              <a:rPr lang="en-US" sz="4400" dirty="0" smtClean="0">
                <a:solidFill>
                  <a:schemeClr val="bg1">
                    <a:alpha val="99000"/>
                  </a:schemeClr>
                </a:solidFill>
                <a:latin typeface="+mj-lt"/>
              </a:rPr>
              <a:t>them</a:t>
            </a:r>
            <a:endParaRPr lang="en-US" sz="4400" dirty="0">
              <a:solidFill>
                <a:schemeClr val="bg1">
                  <a:alpha val="99000"/>
                </a:schemeClr>
              </a:solidFill>
              <a:latin typeface="+mj-lt"/>
            </a:endParaRPr>
          </a:p>
        </p:txBody>
      </p:sp>
      <p:pic>
        <p:nvPicPr>
          <p:cNvPr id="37" name="Picture 36"/>
          <p:cNvPicPr>
            <a:picLocks noChangeAspect="1"/>
          </p:cNvPicPr>
          <p:nvPr/>
        </p:nvPicPr>
        <p:blipFill>
          <a:blip r:embed="rId5"/>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2991541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4294967295"/>
          </p:nvPr>
        </p:nvSpPr>
        <p:spPr>
          <a:xfrm>
            <a:off x="0" y="0"/>
            <a:ext cx="12192000" cy="6858000"/>
          </a:xfrm>
        </p:spPr>
        <p:txBody>
          <a:bodyPr>
            <a:normAutofit/>
          </a:bodyPr>
          <a:lstStyle/>
          <a:p>
            <a:pPr marL="252000" indent="0" algn="l">
              <a:spcBef>
                <a:spcPts val="1200"/>
              </a:spcBef>
              <a:buNone/>
            </a:pPr>
            <a:r>
              <a:rPr lang="en-NZ" sz="4400" dirty="0">
                <a:gradFill>
                  <a:gsLst>
                    <a:gs pos="0">
                      <a:srgbClr val="FFFFFF"/>
                    </a:gs>
                    <a:gs pos="100000">
                      <a:srgbClr val="FFFFFF"/>
                    </a:gs>
                  </a:gsLst>
                  <a:lin ang="5400000" scaled="0"/>
                </a:gradFill>
              </a:rPr>
              <a:t>Fine grain access rights to blobs and containers</a:t>
            </a:r>
          </a:p>
          <a:p>
            <a:pPr marL="252000" indent="0" algn="l">
              <a:spcBef>
                <a:spcPts val="1200"/>
              </a:spcBef>
              <a:buNone/>
            </a:pPr>
            <a:r>
              <a:rPr lang="en-NZ" sz="4400" dirty="0">
                <a:gradFill>
                  <a:gsLst>
                    <a:gs pos="0">
                      <a:srgbClr val="FFFFFF"/>
                    </a:gs>
                    <a:gs pos="100000">
                      <a:srgbClr val="FFFFFF"/>
                    </a:gs>
                  </a:gsLst>
                  <a:lin ang="5400000" scaled="0"/>
                </a:gradFill>
              </a:rPr>
              <a:t>Sign URL with storage key – permit elevated rights</a:t>
            </a:r>
          </a:p>
        </p:txBody>
      </p:sp>
      <p:sp>
        <p:nvSpPr>
          <p:cNvPr id="2" name="Title 1"/>
          <p:cNvSpPr>
            <a:spLocks noGrp="1"/>
          </p:cNvSpPr>
          <p:nvPr>
            <p:ph type="title" idx="4294967295"/>
          </p:nvPr>
        </p:nvSpPr>
        <p:spPr>
          <a:xfrm>
            <a:off x="0" y="0"/>
            <a:ext cx="12201525" cy="812800"/>
          </a:xfrm>
        </p:spPr>
        <p:txBody>
          <a:bodyPr>
            <a:normAutofit/>
          </a:bodyPr>
          <a:lstStyle/>
          <a:p>
            <a:r>
              <a:rPr lang="en-NZ" dirty="0" smtClean="0"/>
              <a:t>Shared Access </a:t>
            </a:r>
            <a:r>
              <a:rPr lang="en-NZ" dirty="0"/>
              <a:t>Signatures</a:t>
            </a:r>
          </a:p>
        </p:txBody>
      </p:sp>
      <p:sp>
        <p:nvSpPr>
          <p:cNvPr id="4" name="Freeform 154"/>
          <p:cNvSpPr>
            <a:spLocks noEditPoints="1"/>
          </p:cNvSpPr>
          <p:nvPr/>
        </p:nvSpPr>
        <p:spPr bwMode="black">
          <a:xfrm>
            <a:off x="11388529" y="65990"/>
            <a:ext cx="747006" cy="746810"/>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13742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4294967295"/>
          </p:nvPr>
        </p:nvSpPr>
        <p:spPr>
          <a:xfrm>
            <a:off x="6427788" y="0"/>
            <a:ext cx="5764212" cy="6858000"/>
          </a:xfrm>
        </p:spPr>
        <p:txBody>
          <a:bodyPr>
            <a:normAutofit/>
          </a:bodyPr>
          <a:lstStyle/>
          <a:p>
            <a:pPr marL="252000" algn="l"/>
            <a:r>
              <a:rPr lang="en-NZ" sz="3600" spc="-51" dirty="0" smtClean="0">
                <a:latin typeface="+mj-lt"/>
              </a:rPr>
              <a:t>Policy </a:t>
            </a:r>
            <a:r>
              <a:rPr lang="en-NZ" sz="3600" spc="-51" dirty="0">
                <a:latin typeface="+mj-lt"/>
              </a:rPr>
              <a:t>based</a:t>
            </a:r>
            <a:r>
              <a:rPr lang="en-NZ" sz="3600" spc="-51" dirty="0" smtClean="0">
                <a:latin typeface="+mj-lt"/>
              </a:rPr>
              <a:t>:</a:t>
            </a:r>
            <a:r>
              <a:rPr lang="en-NZ" sz="4400" spc="-51" dirty="0" smtClean="0">
                <a:latin typeface="+mj-lt"/>
              </a:rPr>
              <a:t/>
            </a:r>
            <a:br>
              <a:rPr lang="en-NZ" sz="4400" spc="-51" dirty="0" smtClean="0">
                <a:latin typeface="+mj-lt"/>
              </a:rPr>
            </a:br>
            <a:r>
              <a:rPr lang="en-NZ" sz="4400" spc="-51" dirty="0" smtClean="0">
                <a:latin typeface="+mj-lt"/>
              </a:rPr>
              <a:t>Stored </a:t>
            </a:r>
            <a:r>
              <a:rPr lang="en-NZ" sz="4400" spc="-51" dirty="0">
                <a:latin typeface="+mj-lt"/>
              </a:rPr>
              <a:t>Access </a:t>
            </a:r>
            <a:r>
              <a:rPr lang="en-NZ" sz="4400" spc="-51" dirty="0" smtClean="0">
                <a:latin typeface="+mj-lt"/>
              </a:rPr>
              <a:t>Policy</a:t>
            </a:r>
            <a:endParaRPr lang="en-NZ" sz="4400" spc="-51" dirty="0">
              <a:latin typeface="+mj-lt"/>
            </a:endParaRPr>
          </a:p>
        </p:txBody>
      </p:sp>
      <p:sp>
        <p:nvSpPr>
          <p:cNvPr id="2" name="Title 1"/>
          <p:cNvSpPr>
            <a:spLocks noGrp="1"/>
          </p:cNvSpPr>
          <p:nvPr>
            <p:ph type="title" idx="4294967295"/>
          </p:nvPr>
        </p:nvSpPr>
        <p:spPr>
          <a:xfrm>
            <a:off x="0" y="0"/>
            <a:ext cx="12201525" cy="812800"/>
          </a:xfrm>
        </p:spPr>
        <p:txBody>
          <a:bodyPr>
            <a:normAutofit/>
          </a:bodyPr>
          <a:lstStyle/>
          <a:p>
            <a:r>
              <a:rPr lang="en-NZ" dirty="0" smtClean="0"/>
              <a:t>Shared Access </a:t>
            </a:r>
            <a:r>
              <a:rPr lang="en-NZ" dirty="0"/>
              <a:t>Signatures </a:t>
            </a:r>
            <a:r>
              <a:rPr lang="en-NZ" dirty="0" smtClean="0"/>
              <a:t>– Two </a:t>
            </a:r>
            <a:r>
              <a:rPr lang="en-NZ" dirty="0"/>
              <a:t>broad approaches</a:t>
            </a:r>
          </a:p>
        </p:txBody>
      </p:sp>
      <p:sp>
        <p:nvSpPr>
          <p:cNvPr id="5" name="Freeform 154"/>
          <p:cNvSpPr>
            <a:spLocks noEditPoints="1"/>
          </p:cNvSpPr>
          <p:nvPr/>
        </p:nvSpPr>
        <p:spPr bwMode="black">
          <a:xfrm>
            <a:off x="11388529" y="65990"/>
            <a:ext cx="747006" cy="746810"/>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6" name="Content Placeholder 2"/>
          <p:cNvSpPr txBox="1">
            <a:spLocks/>
          </p:cNvSpPr>
          <p:nvPr/>
        </p:nvSpPr>
        <p:spPr>
          <a:xfrm>
            <a:off x="0" y="0"/>
            <a:ext cx="6045694" cy="68580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6000" kern="120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52000" algn="l"/>
            <a:r>
              <a:rPr lang="en-NZ" sz="3600" spc="-51" dirty="0" smtClean="0"/>
              <a:t>Ad-hoc:</a:t>
            </a:r>
            <a:r>
              <a:rPr lang="en-NZ" sz="4400" spc="-51" dirty="0" smtClean="0"/>
              <a:t/>
            </a:r>
            <a:br>
              <a:rPr lang="en-NZ" sz="4400" spc="-51" dirty="0" smtClean="0"/>
            </a:br>
            <a:r>
              <a:rPr lang="en-NZ" sz="4400" spc="-51" dirty="0" smtClean="0"/>
              <a:t>Shared Access Signature</a:t>
            </a:r>
          </a:p>
        </p:txBody>
      </p:sp>
    </p:spTree>
    <p:extLst>
      <p:ext uri="{BB962C8B-B14F-4D97-AF65-F5344CB8AC3E}">
        <p14:creationId xmlns:p14="http://schemas.microsoft.com/office/powerpoint/2010/main" val="4094840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0"/>
            <a:ext cx="12201525" cy="812800"/>
          </a:xfrm>
        </p:spPr>
        <p:txBody>
          <a:bodyPr>
            <a:normAutofit/>
          </a:bodyPr>
          <a:lstStyle/>
          <a:p>
            <a:r>
              <a:rPr lang="en-US" dirty="0"/>
              <a:t>Azure Storage Architecture</a:t>
            </a:r>
          </a:p>
        </p:txBody>
      </p:sp>
      <p:sp>
        <p:nvSpPr>
          <p:cNvPr id="20" name="TextBox 19"/>
          <p:cNvSpPr txBox="1"/>
          <p:nvPr/>
        </p:nvSpPr>
        <p:spPr>
          <a:xfrm>
            <a:off x="872295" y="1792211"/>
            <a:ext cx="1444225" cy="378769"/>
          </a:xfrm>
          <a:prstGeom prst="rect">
            <a:avLst/>
          </a:prstGeom>
          <a:noFill/>
        </p:spPr>
        <p:txBody>
          <a:bodyPr wrap="square" lIns="179285" tIns="143428" rIns="179285" bIns="143428" rtlCol="0" anchor="ctr">
            <a:noAutofit/>
          </a:bodyPr>
          <a:lstStyle/>
          <a:p>
            <a:pPr algn="ctr" defTabSz="914367">
              <a:lnSpc>
                <a:spcPct val="90000"/>
              </a:lnSpc>
              <a:spcAft>
                <a:spcPts val="588"/>
              </a:spcAft>
            </a:pPr>
            <a:r>
              <a:rPr lang="en-US" sz="3600" dirty="0">
                <a:gradFill>
                  <a:gsLst>
                    <a:gs pos="2917">
                      <a:srgbClr val="FFFFFF"/>
                    </a:gs>
                    <a:gs pos="30000">
                      <a:srgbClr val="FFFFFF"/>
                    </a:gs>
                  </a:gsLst>
                  <a:lin ang="5400000" scaled="0"/>
                </a:gradFill>
                <a:latin typeface="+mj-lt"/>
              </a:rPr>
              <a:t>REST</a:t>
            </a:r>
          </a:p>
        </p:txBody>
      </p:sp>
      <p:sp>
        <p:nvSpPr>
          <p:cNvPr id="31" name="TextBox 30"/>
          <p:cNvSpPr txBox="1"/>
          <p:nvPr/>
        </p:nvSpPr>
        <p:spPr>
          <a:xfrm>
            <a:off x="3451600" y="1792211"/>
            <a:ext cx="1444225" cy="378769"/>
          </a:xfrm>
          <a:prstGeom prst="rect">
            <a:avLst/>
          </a:prstGeom>
          <a:noFill/>
        </p:spPr>
        <p:txBody>
          <a:bodyPr wrap="square" lIns="179285" tIns="143428" rIns="179285" bIns="143428" rtlCol="0" anchor="ctr">
            <a:noAutofit/>
          </a:bodyPr>
          <a:lstStyle/>
          <a:p>
            <a:pPr algn="ctr" defTabSz="914367">
              <a:lnSpc>
                <a:spcPct val="90000"/>
              </a:lnSpc>
              <a:spcAft>
                <a:spcPts val="588"/>
              </a:spcAft>
            </a:pPr>
            <a:r>
              <a:rPr lang="en-US" sz="3600" dirty="0">
                <a:gradFill>
                  <a:gsLst>
                    <a:gs pos="2917">
                      <a:srgbClr val="FFFFFF"/>
                    </a:gs>
                    <a:gs pos="30000">
                      <a:srgbClr val="FFFFFF"/>
                    </a:gs>
                  </a:gsLst>
                  <a:lin ang="5400000" scaled="0"/>
                </a:gradFill>
                <a:latin typeface="+mj-lt"/>
              </a:rPr>
              <a:t>REST</a:t>
            </a:r>
          </a:p>
        </p:txBody>
      </p:sp>
      <p:sp>
        <p:nvSpPr>
          <p:cNvPr id="32" name="TextBox 31"/>
          <p:cNvSpPr txBox="1"/>
          <p:nvPr/>
        </p:nvSpPr>
        <p:spPr>
          <a:xfrm>
            <a:off x="6235923" y="1792211"/>
            <a:ext cx="1444225" cy="378769"/>
          </a:xfrm>
          <a:prstGeom prst="rect">
            <a:avLst/>
          </a:prstGeom>
          <a:noFill/>
        </p:spPr>
        <p:txBody>
          <a:bodyPr wrap="square" lIns="179285" tIns="143428" rIns="179285" bIns="143428" rtlCol="0" anchor="ctr">
            <a:noAutofit/>
          </a:bodyPr>
          <a:lstStyle/>
          <a:p>
            <a:pPr algn="ctr" defTabSz="914367">
              <a:lnSpc>
                <a:spcPct val="90000"/>
              </a:lnSpc>
              <a:spcAft>
                <a:spcPts val="588"/>
              </a:spcAft>
            </a:pPr>
            <a:r>
              <a:rPr lang="en-US" sz="3600" dirty="0">
                <a:gradFill>
                  <a:gsLst>
                    <a:gs pos="2917">
                      <a:srgbClr val="FFFFFF"/>
                    </a:gs>
                    <a:gs pos="30000">
                      <a:srgbClr val="FFFFFF"/>
                    </a:gs>
                  </a:gsLst>
                  <a:lin ang="5400000" scaled="0"/>
                </a:gradFill>
                <a:latin typeface="+mj-lt"/>
              </a:rPr>
              <a:t>REST</a:t>
            </a:r>
          </a:p>
        </p:txBody>
      </p:sp>
      <p:cxnSp>
        <p:nvCxnSpPr>
          <p:cNvPr id="14" name="Straight Arrow Connector 13"/>
          <p:cNvCxnSpPr>
            <a:stCxn id="7" idx="0"/>
            <a:endCxn id="20" idx="2"/>
          </p:cNvCxnSpPr>
          <p:nvPr/>
        </p:nvCxnSpPr>
        <p:spPr>
          <a:xfrm flipV="1">
            <a:off x="1594407" y="2170980"/>
            <a:ext cx="1" cy="584938"/>
          </a:xfrm>
          <a:prstGeom prst="straightConnector1">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9" idx="0"/>
            <a:endCxn id="32" idx="2"/>
          </p:cNvCxnSpPr>
          <p:nvPr/>
        </p:nvCxnSpPr>
        <p:spPr>
          <a:xfrm flipV="1">
            <a:off x="6958036" y="2170980"/>
            <a:ext cx="0" cy="584938"/>
          </a:xfrm>
          <a:prstGeom prst="straightConnector1">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0" idx="0"/>
            <a:endCxn id="31" idx="2"/>
          </p:cNvCxnSpPr>
          <p:nvPr/>
        </p:nvCxnSpPr>
        <p:spPr>
          <a:xfrm flipV="1">
            <a:off x="4173712" y="2170980"/>
            <a:ext cx="1" cy="584938"/>
          </a:xfrm>
          <a:prstGeom prst="straightConnector1">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bwMode="auto">
          <a:xfrm>
            <a:off x="361059" y="3507235"/>
            <a:ext cx="11469883" cy="71176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3600" dirty="0">
                <a:gradFill>
                  <a:gsLst>
                    <a:gs pos="0">
                      <a:srgbClr val="FFFFFF"/>
                    </a:gs>
                    <a:gs pos="100000">
                      <a:srgbClr val="FFFFFF"/>
                    </a:gs>
                  </a:gsLst>
                  <a:lin ang="5400000" scaled="0"/>
                </a:gradFill>
                <a:latin typeface="+mj-lt"/>
                <a:ea typeface="Segoe UI" pitchFamily="34" charset="0"/>
                <a:cs typeface="Segoe UI" pitchFamily="34" charset="0"/>
              </a:rPr>
              <a:t>Massive Scale Out &amp; Auto Load Balancing </a:t>
            </a:r>
            <a:r>
              <a:rPr lang="en-US" sz="3600" dirty="0" smtClean="0">
                <a:gradFill>
                  <a:gsLst>
                    <a:gs pos="0">
                      <a:srgbClr val="FFFFFF"/>
                    </a:gs>
                    <a:gs pos="100000">
                      <a:srgbClr val="FFFFFF"/>
                    </a:gs>
                  </a:gsLst>
                  <a:lin ang="5400000" scaled="0"/>
                </a:gradFill>
                <a:latin typeface="+mj-lt"/>
                <a:ea typeface="Segoe UI" pitchFamily="34" charset="0"/>
                <a:cs typeface="Segoe UI" pitchFamily="34" charset="0"/>
              </a:rPr>
              <a:t>Index </a:t>
            </a:r>
            <a:r>
              <a:rPr lang="en-US" sz="3600" dirty="0">
                <a:gradFill>
                  <a:gsLst>
                    <a:gs pos="0">
                      <a:srgbClr val="FFFFFF"/>
                    </a:gs>
                    <a:gs pos="100000">
                      <a:srgbClr val="FFFFFF"/>
                    </a:gs>
                  </a:gsLst>
                  <a:lin ang="5400000" scaled="0"/>
                </a:gradFill>
                <a:latin typeface="+mj-lt"/>
                <a:ea typeface="Segoe UI" pitchFamily="34" charset="0"/>
                <a:cs typeface="Segoe UI" pitchFamily="34" charset="0"/>
              </a:rPr>
              <a:t>Layer</a:t>
            </a:r>
          </a:p>
        </p:txBody>
      </p:sp>
      <p:sp>
        <p:nvSpPr>
          <p:cNvPr id="6" name="Rectangle 5"/>
          <p:cNvSpPr/>
          <p:nvPr/>
        </p:nvSpPr>
        <p:spPr bwMode="auto">
          <a:xfrm>
            <a:off x="361059" y="4291079"/>
            <a:ext cx="11469883" cy="77471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3600" dirty="0">
                <a:gradFill>
                  <a:gsLst>
                    <a:gs pos="0">
                      <a:srgbClr val="FFFFFF"/>
                    </a:gs>
                    <a:gs pos="100000">
                      <a:srgbClr val="FFFFFF"/>
                    </a:gs>
                  </a:gsLst>
                  <a:lin ang="5400000" scaled="0"/>
                </a:gradFill>
                <a:latin typeface="+mj-lt"/>
                <a:ea typeface="Segoe UI" pitchFamily="34" charset="0"/>
                <a:cs typeface="Segoe UI" pitchFamily="34" charset="0"/>
              </a:rPr>
              <a:t>Distributed Replication Layer</a:t>
            </a:r>
          </a:p>
        </p:txBody>
      </p:sp>
      <p:sp>
        <p:nvSpPr>
          <p:cNvPr id="7" name="Rectangle 6"/>
          <p:cNvSpPr/>
          <p:nvPr/>
        </p:nvSpPr>
        <p:spPr bwMode="auto">
          <a:xfrm>
            <a:off x="361059" y="2755918"/>
            <a:ext cx="2466696" cy="6792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3600" dirty="0" smtClean="0">
                <a:gradFill>
                  <a:gsLst>
                    <a:gs pos="0">
                      <a:srgbClr val="FFFFFF"/>
                    </a:gs>
                    <a:gs pos="100000">
                      <a:srgbClr val="FFFFFF"/>
                    </a:gs>
                  </a:gsLst>
                  <a:lin ang="5400000" scaled="0"/>
                </a:gradFill>
                <a:latin typeface="+mj-lt"/>
                <a:ea typeface="Segoe UI" pitchFamily="34" charset="0"/>
                <a:cs typeface="Segoe UI" pitchFamily="34" charset="0"/>
              </a:rPr>
              <a:t>Blob Head</a:t>
            </a:r>
            <a:endParaRPr lang="en-US" sz="3600"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9" name="Rectangle 8"/>
          <p:cNvSpPr/>
          <p:nvPr/>
        </p:nvSpPr>
        <p:spPr bwMode="auto">
          <a:xfrm>
            <a:off x="5519669" y="2755918"/>
            <a:ext cx="2876733" cy="6792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3600" dirty="0" smtClean="0">
                <a:gradFill>
                  <a:gsLst>
                    <a:gs pos="0">
                      <a:srgbClr val="FFFFFF"/>
                    </a:gs>
                    <a:gs pos="100000">
                      <a:srgbClr val="FFFFFF"/>
                    </a:gs>
                  </a:gsLst>
                  <a:lin ang="5400000" scaled="0"/>
                </a:gradFill>
                <a:latin typeface="+mj-lt"/>
                <a:ea typeface="Segoe UI" pitchFamily="34" charset="0"/>
                <a:cs typeface="Segoe UI" pitchFamily="34" charset="0"/>
              </a:rPr>
              <a:t>Queue Head</a:t>
            </a:r>
            <a:endParaRPr lang="en-US" sz="3600"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10" name="Rectangle 9"/>
          <p:cNvSpPr/>
          <p:nvPr/>
        </p:nvSpPr>
        <p:spPr bwMode="auto">
          <a:xfrm>
            <a:off x="2904615" y="2755918"/>
            <a:ext cx="2538194" cy="6792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3600" dirty="0" smtClean="0">
                <a:gradFill>
                  <a:gsLst>
                    <a:gs pos="0">
                      <a:srgbClr val="FFFFFF"/>
                    </a:gs>
                    <a:gs pos="100000">
                      <a:srgbClr val="FFFFFF"/>
                    </a:gs>
                  </a:gsLst>
                  <a:lin ang="5400000" scaled="0"/>
                </a:gradFill>
                <a:latin typeface="+mj-lt"/>
                <a:ea typeface="Segoe UI" pitchFamily="34" charset="0"/>
                <a:cs typeface="Segoe UI" pitchFamily="34" charset="0"/>
              </a:rPr>
              <a:t>Table Head</a:t>
            </a:r>
            <a:endParaRPr lang="en-US" sz="3600" dirty="0">
              <a:gradFill>
                <a:gsLst>
                  <a:gs pos="0">
                    <a:srgbClr val="FFFFFF"/>
                  </a:gs>
                  <a:gs pos="100000">
                    <a:srgbClr val="FFFFFF"/>
                  </a:gs>
                </a:gsLst>
                <a:lin ang="5400000" scaled="0"/>
              </a:gradFill>
              <a:latin typeface="+mj-lt"/>
              <a:ea typeface="Segoe UI" pitchFamily="34" charset="0"/>
              <a:cs typeface="Segoe UI" pitchFamily="34" charset="0"/>
            </a:endParaRPr>
          </a:p>
        </p:txBody>
      </p:sp>
      <p:grpSp>
        <p:nvGrpSpPr>
          <p:cNvPr id="170" name="Group 169"/>
          <p:cNvGrpSpPr/>
          <p:nvPr/>
        </p:nvGrpSpPr>
        <p:grpSpPr>
          <a:xfrm>
            <a:off x="8473262" y="1792211"/>
            <a:ext cx="3357680" cy="1642948"/>
            <a:chOff x="8473262" y="1792211"/>
            <a:chExt cx="3357680" cy="1642948"/>
          </a:xfrm>
        </p:grpSpPr>
        <p:sp>
          <p:nvSpPr>
            <p:cNvPr id="11" name="Rectangle 10"/>
            <p:cNvSpPr/>
            <p:nvPr/>
          </p:nvSpPr>
          <p:spPr bwMode="auto">
            <a:xfrm>
              <a:off x="8473262" y="2755918"/>
              <a:ext cx="3357680" cy="6792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3600" dirty="0" smtClean="0">
                  <a:gradFill>
                    <a:gsLst>
                      <a:gs pos="0">
                        <a:srgbClr val="FFFFFF"/>
                      </a:gs>
                      <a:gs pos="100000">
                        <a:srgbClr val="FFFFFF"/>
                      </a:gs>
                    </a:gsLst>
                    <a:lin ang="5400000" scaled="0"/>
                  </a:gradFill>
                  <a:latin typeface="+mj-lt"/>
                  <a:ea typeface="Segoe UI" pitchFamily="34" charset="0"/>
                  <a:cs typeface="Segoe UI" pitchFamily="34" charset="0"/>
                </a:rPr>
                <a:t>File Share Head</a:t>
              </a:r>
              <a:endParaRPr lang="en-US" sz="3600"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33" name="TextBox 32"/>
            <p:cNvSpPr txBox="1"/>
            <p:nvPr/>
          </p:nvSpPr>
          <p:spPr>
            <a:xfrm>
              <a:off x="8707352" y="1793574"/>
              <a:ext cx="1444226" cy="378769"/>
            </a:xfrm>
            <a:prstGeom prst="rect">
              <a:avLst/>
            </a:prstGeom>
            <a:noFill/>
          </p:spPr>
          <p:txBody>
            <a:bodyPr wrap="square" lIns="179285" tIns="143428" rIns="179285" bIns="143428" rtlCol="0" anchor="ctr">
              <a:noAutofit/>
            </a:bodyPr>
            <a:lstStyle/>
            <a:p>
              <a:pPr algn="ctr" defTabSz="914367">
                <a:lnSpc>
                  <a:spcPct val="90000"/>
                </a:lnSpc>
                <a:spcAft>
                  <a:spcPts val="588"/>
                </a:spcAft>
              </a:pPr>
              <a:r>
                <a:rPr lang="en-US" sz="3600" dirty="0">
                  <a:gradFill>
                    <a:gsLst>
                      <a:gs pos="2917">
                        <a:srgbClr val="FFFFFF"/>
                      </a:gs>
                      <a:gs pos="30000">
                        <a:srgbClr val="FFFFFF"/>
                      </a:gs>
                    </a:gsLst>
                    <a:lin ang="5400000" scaled="0"/>
                  </a:gradFill>
                  <a:latin typeface="+mj-lt"/>
                </a:rPr>
                <a:t>REST</a:t>
              </a:r>
            </a:p>
          </p:txBody>
        </p:sp>
        <p:sp>
          <p:nvSpPr>
            <p:cNvPr id="34" name="TextBox 33"/>
            <p:cNvSpPr txBox="1"/>
            <p:nvPr/>
          </p:nvSpPr>
          <p:spPr>
            <a:xfrm>
              <a:off x="10275526" y="1792211"/>
              <a:ext cx="1321326" cy="381494"/>
            </a:xfrm>
            <a:prstGeom prst="rect">
              <a:avLst/>
            </a:prstGeom>
            <a:noFill/>
          </p:spPr>
          <p:txBody>
            <a:bodyPr wrap="square" lIns="179285" tIns="143428" rIns="179285" bIns="143428" rtlCol="0" anchor="ctr">
              <a:noAutofit/>
            </a:bodyPr>
            <a:lstStyle/>
            <a:p>
              <a:pPr algn="ctr" defTabSz="914367">
                <a:lnSpc>
                  <a:spcPct val="90000"/>
                </a:lnSpc>
                <a:spcAft>
                  <a:spcPts val="588"/>
                </a:spcAft>
              </a:pPr>
              <a:r>
                <a:rPr lang="en-US" sz="3600" dirty="0">
                  <a:gradFill>
                    <a:gsLst>
                      <a:gs pos="2917">
                        <a:srgbClr val="FFFFFF"/>
                      </a:gs>
                      <a:gs pos="30000">
                        <a:srgbClr val="FFFFFF"/>
                      </a:gs>
                    </a:gsLst>
                    <a:lin ang="5400000" scaled="0"/>
                  </a:gradFill>
                  <a:latin typeface="+mj-lt"/>
                </a:rPr>
                <a:t>SMB</a:t>
              </a:r>
            </a:p>
          </p:txBody>
        </p:sp>
        <p:cxnSp>
          <p:nvCxnSpPr>
            <p:cNvPr id="29" name="Straight Arrow Connector 28"/>
            <p:cNvCxnSpPr>
              <a:stCxn id="11" idx="0"/>
              <a:endCxn id="33" idx="2"/>
            </p:cNvCxnSpPr>
            <p:nvPr/>
          </p:nvCxnSpPr>
          <p:spPr>
            <a:xfrm flipH="1" flipV="1">
              <a:off x="9429465" y="2172343"/>
              <a:ext cx="722637" cy="583575"/>
            </a:xfrm>
            <a:prstGeom prst="straightConnector1">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1" idx="0"/>
              <a:endCxn id="34" idx="2"/>
            </p:cNvCxnSpPr>
            <p:nvPr/>
          </p:nvCxnSpPr>
          <p:spPr>
            <a:xfrm flipV="1">
              <a:off x="10152102" y="2173705"/>
              <a:ext cx="784087" cy="582213"/>
            </a:xfrm>
            <a:prstGeom prst="straightConnector1">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grpSp>
      <p:sp>
        <p:nvSpPr>
          <p:cNvPr id="21" name="Rectangle 20"/>
          <p:cNvSpPr/>
          <p:nvPr/>
        </p:nvSpPr>
        <p:spPr>
          <a:xfrm>
            <a:off x="348096" y="3435159"/>
            <a:ext cx="11482845" cy="783844"/>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25756" y="1792211"/>
            <a:ext cx="8070646" cy="1642948"/>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61059" y="4291079"/>
            <a:ext cx="11469882" cy="774710"/>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0248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xit" presetSubtype="0" fill="hold" grpId="0" nodeType="withEffect">
                                  <p:stCondLst>
                                    <p:cond delay="0"/>
                                  </p:stCondLst>
                                  <p:childTnLst>
                                    <p:animEffect transition="out" filter="fade">
                                      <p:cBhvr>
                                        <p:cTn id="9" dur="500"/>
                                        <p:tgtEl>
                                          <p:spTgt spid="21"/>
                                        </p:tgtEl>
                                      </p:cBhvr>
                                    </p:animEffect>
                                    <p:set>
                                      <p:cBhvr>
                                        <p:cTn id="10" dur="1" fill="hold">
                                          <p:stCondLst>
                                            <p:cond delay="499"/>
                                          </p:stCondLst>
                                        </p:cTn>
                                        <p:tgtEl>
                                          <p:spTgt spid="21"/>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1"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xit" presetSubtype="0" fill="hold" grpId="0" nodeType="withEffect">
                                  <p:stCondLst>
                                    <p:cond delay="0"/>
                                  </p:stCondLst>
                                  <p:childTnLst>
                                    <p:animEffect transition="out" filter="fade">
                                      <p:cBhvr>
                                        <p:cTn id="17" dur="500"/>
                                        <p:tgtEl>
                                          <p:spTgt spid="24"/>
                                        </p:tgtEl>
                                      </p:cBhvr>
                                    </p:animEffect>
                                    <p:set>
                                      <p:cBhvr>
                                        <p:cTn id="18" dur="1" fill="hold">
                                          <p:stCondLst>
                                            <p:cond delay="499"/>
                                          </p:stCondLst>
                                        </p:cTn>
                                        <p:tgtEl>
                                          <p:spTgt spid="24"/>
                                        </p:tgtEl>
                                        <p:attrNameLst>
                                          <p:attrName>style.visibility</p:attrName>
                                        </p:attrNameLst>
                                      </p:cBhvr>
                                      <p:to>
                                        <p:strVal val="hidden"/>
                                      </p:to>
                                    </p:set>
                                  </p:childTnLst>
                                </p:cTn>
                              </p:par>
                              <p:par>
                                <p:cTn id="19" presetID="10" presetClass="entr" presetSubtype="0" fill="hold" grpId="1"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2" fill="hold" nodeType="clickEffect">
                                  <p:stCondLst>
                                    <p:cond delay="0"/>
                                  </p:stCondLst>
                                  <p:childTnLst>
                                    <p:set>
                                      <p:cBhvr>
                                        <p:cTn id="25" dur="1" fill="hold">
                                          <p:stCondLst>
                                            <p:cond delay="0"/>
                                          </p:stCondLst>
                                        </p:cTn>
                                        <p:tgtEl>
                                          <p:spTgt spid="170"/>
                                        </p:tgtEl>
                                        <p:attrNameLst>
                                          <p:attrName>style.visibility</p:attrName>
                                        </p:attrNameLst>
                                      </p:cBhvr>
                                      <p:to>
                                        <p:strVal val="visible"/>
                                      </p:to>
                                    </p:set>
                                    <p:anim calcmode="lin" valueType="num">
                                      <p:cBhvr additive="base">
                                        <p:cTn id="26" dur="500" fill="hold"/>
                                        <p:tgtEl>
                                          <p:spTgt spid="170"/>
                                        </p:tgtEl>
                                        <p:attrNameLst>
                                          <p:attrName>ppt_x</p:attrName>
                                        </p:attrNameLst>
                                      </p:cBhvr>
                                      <p:tavLst>
                                        <p:tav tm="0">
                                          <p:val>
                                            <p:strVal val="1+#ppt_w/2"/>
                                          </p:val>
                                        </p:tav>
                                        <p:tav tm="100000">
                                          <p:val>
                                            <p:strVal val="#ppt_x"/>
                                          </p:val>
                                        </p:tav>
                                      </p:tavLst>
                                    </p:anim>
                                    <p:anim calcmode="lin" valueType="num">
                                      <p:cBhvr additive="base">
                                        <p:cTn id="27" dur="500" fill="hold"/>
                                        <p:tgtEl>
                                          <p:spTgt spid="170"/>
                                        </p:tgtEl>
                                        <p:attrNameLst>
                                          <p:attrName>ppt_y</p:attrName>
                                        </p:attrNameLst>
                                      </p:cBhvr>
                                      <p:tavLst>
                                        <p:tav tm="0">
                                          <p:val>
                                            <p:strVal val="#ppt_y"/>
                                          </p:val>
                                        </p:tav>
                                        <p:tav tm="100000">
                                          <p:val>
                                            <p:strVal val="#ppt_y"/>
                                          </p:val>
                                        </p:tav>
                                      </p:tavLst>
                                    </p:anim>
                                  </p:childTnLst>
                                </p:cTn>
                              </p:par>
                              <p:par>
                                <p:cTn id="28" presetID="10" presetClass="entr" presetSubtype="0" fill="hold" grpId="3"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1" nodeType="clickEffect">
                                  <p:stCondLst>
                                    <p:cond delay="0"/>
                                  </p:stCondLst>
                                  <p:childTnLst>
                                    <p:animEffect transition="out" filter="fade">
                                      <p:cBhvr>
                                        <p:cTn id="34" dur="500"/>
                                        <p:tgtEl>
                                          <p:spTgt spid="23"/>
                                        </p:tgtEl>
                                      </p:cBhvr>
                                    </p:animEffect>
                                    <p:set>
                                      <p:cBhvr>
                                        <p:cTn id="35" dur="1" fill="hold">
                                          <p:stCondLst>
                                            <p:cond delay="499"/>
                                          </p:stCondLst>
                                        </p:cTn>
                                        <p:tgtEl>
                                          <p:spTgt spid="23"/>
                                        </p:tgtEl>
                                        <p:attrNameLst>
                                          <p:attrName>style.visibility</p:attrName>
                                        </p:attrNameLst>
                                      </p:cBhvr>
                                      <p:to>
                                        <p:strVal val="hidden"/>
                                      </p:to>
                                    </p:set>
                                  </p:childTnLst>
                                </p:cTn>
                              </p:par>
                              <p:par>
                                <p:cTn id="36" presetID="10" presetClass="exit" presetSubtype="0" fill="hold" grpId="2" nodeType="withEffect">
                                  <p:stCondLst>
                                    <p:cond delay="0"/>
                                  </p:stCondLst>
                                  <p:childTnLst>
                                    <p:animEffect transition="out" filter="fade">
                                      <p:cBhvr>
                                        <p:cTn id="37" dur="500"/>
                                        <p:tgtEl>
                                          <p:spTgt spid="21"/>
                                        </p:tgtEl>
                                      </p:cBhvr>
                                    </p:animEffect>
                                    <p:set>
                                      <p:cBhvr>
                                        <p:cTn id="38" dur="1" fill="hold">
                                          <p:stCondLst>
                                            <p:cond delay="499"/>
                                          </p:stCondLst>
                                        </p:cTn>
                                        <p:tgtEl>
                                          <p:spTgt spid="21"/>
                                        </p:tgtEl>
                                        <p:attrNameLst>
                                          <p:attrName>style.visibility</p:attrName>
                                        </p:attrNameLst>
                                      </p:cBhvr>
                                      <p:to>
                                        <p:strVal val="hidden"/>
                                      </p:to>
                                    </p:set>
                                  </p:childTnLst>
                                </p:cTn>
                              </p:par>
                              <p:par>
                                <p:cTn id="39" presetID="10" presetClass="exit" presetSubtype="0" fill="hold" grpId="2" nodeType="withEffect">
                                  <p:stCondLst>
                                    <p:cond delay="0"/>
                                  </p:stCondLst>
                                  <p:childTnLst>
                                    <p:animEffect transition="out" filter="fade">
                                      <p:cBhvr>
                                        <p:cTn id="40" dur="500"/>
                                        <p:tgtEl>
                                          <p:spTgt spid="24"/>
                                        </p:tgtEl>
                                      </p:cBhvr>
                                    </p:animEffect>
                                    <p:set>
                                      <p:cBhvr>
                                        <p:cTn id="41"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21" grpId="2" animBg="1"/>
      <p:bldP spid="23" grpId="0" animBg="1"/>
      <p:bldP spid="23" grpId="1" animBg="1"/>
      <p:bldP spid="24" grpId="0" animBg="1"/>
      <p:bldP spid="24" grpId="1" animBg="1"/>
      <p:bldP spid="24" grpId="2" animBg="1"/>
      <p:bldP spid="24" grpId="3"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4294967295"/>
          </p:nvPr>
        </p:nvSpPr>
        <p:spPr>
          <a:xfrm>
            <a:off x="0" y="0"/>
            <a:ext cx="12192000" cy="6858000"/>
          </a:xfrm>
        </p:spPr>
        <p:txBody>
          <a:bodyPr>
            <a:normAutofit/>
          </a:bodyPr>
          <a:lstStyle/>
          <a:p>
            <a:pPr marL="252000" lvl="1" indent="0">
              <a:spcBef>
                <a:spcPts val="1200"/>
              </a:spcBef>
              <a:buNone/>
            </a:pPr>
            <a:r>
              <a:rPr lang="en-NZ" sz="4400" spc="-51" dirty="0" smtClean="0">
                <a:latin typeface="+mj-lt"/>
              </a:rPr>
              <a:t>Use </a:t>
            </a:r>
            <a:r>
              <a:rPr lang="en-NZ" sz="4400" spc="-51" dirty="0">
                <a:latin typeface="+mj-lt"/>
              </a:rPr>
              <a:t>short time periods and re-issue</a:t>
            </a:r>
          </a:p>
          <a:p>
            <a:pPr marL="252000" lvl="1" indent="0">
              <a:spcBef>
                <a:spcPts val="1200"/>
              </a:spcBef>
              <a:buNone/>
            </a:pPr>
            <a:r>
              <a:rPr lang="en-NZ" sz="4400" spc="-51" dirty="0">
                <a:latin typeface="+mj-lt"/>
              </a:rPr>
              <a:t>Use container level policy that can be </a:t>
            </a:r>
            <a:r>
              <a:rPr lang="en-NZ" sz="4400" spc="-51" dirty="0" smtClean="0">
                <a:latin typeface="+mj-lt"/>
              </a:rPr>
              <a:t>deleted</a:t>
            </a:r>
            <a:endParaRPr lang="en-NZ" sz="4400" spc="-51" dirty="0">
              <a:latin typeface="+mj-lt"/>
            </a:endParaRPr>
          </a:p>
        </p:txBody>
      </p:sp>
      <p:sp>
        <p:nvSpPr>
          <p:cNvPr id="2" name="Title 1"/>
          <p:cNvSpPr>
            <a:spLocks noGrp="1"/>
          </p:cNvSpPr>
          <p:nvPr>
            <p:ph type="title" idx="4294967295"/>
          </p:nvPr>
        </p:nvSpPr>
        <p:spPr>
          <a:xfrm>
            <a:off x="0" y="0"/>
            <a:ext cx="12201525" cy="812800"/>
          </a:xfrm>
        </p:spPr>
        <p:txBody>
          <a:bodyPr>
            <a:normAutofit/>
          </a:bodyPr>
          <a:lstStyle/>
          <a:p>
            <a:r>
              <a:rPr lang="en-NZ" dirty="0" smtClean="0"/>
              <a:t>Shared Access Signatures </a:t>
            </a:r>
            <a:r>
              <a:rPr lang="en-NZ" dirty="0"/>
              <a:t>– Revocation</a:t>
            </a:r>
          </a:p>
        </p:txBody>
      </p:sp>
      <p:sp>
        <p:nvSpPr>
          <p:cNvPr id="5" name="Freeform 154"/>
          <p:cNvSpPr>
            <a:spLocks noEditPoints="1"/>
          </p:cNvSpPr>
          <p:nvPr/>
        </p:nvSpPr>
        <p:spPr bwMode="black">
          <a:xfrm>
            <a:off x="11388529" y="65990"/>
            <a:ext cx="747006" cy="746810"/>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174983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4294967295"/>
          </p:nvPr>
        </p:nvSpPr>
        <p:spPr>
          <a:xfrm>
            <a:off x="0" y="0"/>
            <a:ext cx="12201525" cy="6858000"/>
          </a:xfrm>
        </p:spPr>
        <p:txBody>
          <a:bodyPr>
            <a:noAutofit/>
          </a:bodyPr>
          <a:lstStyle/>
          <a:p>
            <a:pPr marL="252000" algn="l">
              <a:spcBef>
                <a:spcPts val="1200"/>
              </a:spcBef>
            </a:pPr>
            <a:r>
              <a:rPr lang="en-NZ" sz="3000" dirty="0"/>
              <a:t>Create Short Dated Shared Access Signature</a:t>
            </a:r>
          </a:p>
          <a:p>
            <a:pPr marL="252000" lvl="1" indent="0">
              <a:lnSpc>
                <a:spcPct val="110000"/>
              </a:lnSpc>
              <a:spcBef>
                <a:spcPts val="1200"/>
              </a:spcBef>
              <a:buNone/>
            </a:pPr>
            <a:r>
              <a:rPr lang="en-US" sz="4400" spc="-51" dirty="0" smtClean="0">
                <a:latin typeface="+mj-lt"/>
              </a:rPr>
              <a:t>Signed resource </a:t>
            </a:r>
            <a:r>
              <a:rPr lang="en-NZ" sz="4400" spc="-51" dirty="0">
                <a:latin typeface="+mj-lt"/>
              </a:rPr>
              <a:t>Blob or Container</a:t>
            </a:r>
          </a:p>
          <a:p>
            <a:pPr marL="252000" lvl="1" indent="0">
              <a:lnSpc>
                <a:spcPct val="110000"/>
              </a:lnSpc>
              <a:spcBef>
                <a:spcPts val="1200"/>
              </a:spcBef>
              <a:buNone/>
            </a:pPr>
            <a:r>
              <a:rPr lang="en-US" sz="4400" spc="-51" dirty="0" err="1">
                <a:latin typeface="+mj-lt"/>
              </a:rPr>
              <a:t>AccessPolicy</a:t>
            </a:r>
            <a:r>
              <a:rPr lang="en-US" sz="4400" spc="-51" dirty="0">
                <a:latin typeface="+mj-lt"/>
              </a:rPr>
              <a:t> </a:t>
            </a:r>
            <a:r>
              <a:rPr lang="en-NZ" sz="4400" spc="-51" dirty="0">
                <a:latin typeface="+mj-lt"/>
              </a:rPr>
              <a:t>Start, Expiry and Permissions</a:t>
            </a:r>
          </a:p>
          <a:p>
            <a:pPr marL="252000" lvl="1" indent="0">
              <a:lnSpc>
                <a:spcPct val="110000"/>
              </a:lnSpc>
              <a:spcBef>
                <a:spcPts val="1200"/>
              </a:spcBef>
              <a:buNone/>
            </a:pPr>
            <a:r>
              <a:rPr lang="en-US" sz="4400" spc="-51" dirty="0">
                <a:latin typeface="+mj-lt"/>
              </a:rPr>
              <a:t>Signature </a:t>
            </a:r>
            <a:r>
              <a:rPr lang="en-NZ" sz="4400" spc="-51" dirty="0">
                <a:latin typeface="+mj-lt"/>
              </a:rPr>
              <a:t>HMAC-SHA256 of above </a:t>
            </a:r>
            <a:r>
              <a:rPr lang="en-NZ" sz="4400" spc="-51" dirty="0" smtClean="0">
                <a:latin typeface="+mj-lt"/>
              </a:rPr>
              <a:t>fields</a:t>
            </a:r>
            <a:endParaRPr lang="en-NZ" sz="4400" dirty="0" smtClean="0">
              <a:latin typeface="+mj-lt"/>
            </a:endParaRPr>
          </a:p>
        </p:txBody>
      </p:sp>
      <p:sp>
        <p:nvSpPr>
          <p:cNvPr id="2" name="Title 1"/>
          <p:cNvSpPr>
            <a:spLocks noGrp="1"/>
          </p:cNvSpPr>
          <p:nvPr>
            <p:ph type="title" idx="4294967295"/>
          </p:nvPr>
        </p:nvSpPr>
        <p:spPr>
          <a:xfrm>
            <a:off x="0" y="0"/>
            <a:ext cx="12201525" cy="812800"/>
          </a:xfrm>
        </p:spPr>
        <p:txBody>
          <a:bodyPr>
            <a:normAutofit/>
          </a:bodyPr>
          <a:lstStyle/>
          <a:p>
            <a:r>
              <a:rPr lang="en-NZ" dirty="0" smtClean="0"/>
              <a:t>Shared Access Signatures – Ad Hoc </a:t>
            </a:r>
            <a:r>
              <a:rPr lang="en-NZ" dirty="0"/>
              <a:t>Signatures</a:t>
            </a:r>
          </a:p>
        </p:txBody>
      </p:sp>
      <p:sp>
        <p:nvSpPr>
          <p:cNvPr id="4" name="Freeform 154"/>
          <p:cNvSpPr>
            <a:spLocks noEditPoints="1"/>
          </p:cNvSpPr>
          <p:nvPr/>
        </p:nvSpPr>
        <p:spPr bwMode="black">
          <a:xfrm>
            <a:off x="11388529" y="65990"/>
            <a:ext cx="747006" cy="746810"/>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23985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4294967295"/>
          </p:nvPr>
        </p:nvSpPr>
        <p:spPr>
          <a:xfrm>
            <a:off x="0" y="0"/>
            <a:ext cx="12201525" cy="6858000"/>
          </a:xfrm>
        </p:spPr>
        <p:txBody>
          <a:bodyPr>
            <a:noAutofit/>
          </a:bodyPr>
          <a:lstStyle/>
          <a:p>
            <a:pPr marL="252000" algn="l">
              <a:spcBef>
                <a:spcPts val="1200"/>
              </a:spcBef>
            </a:pPr>
            <a:r>
              <a:rPr lang="en-NZ" sz="3000" dirty="0" smtClean="0"/>
              <a:t>Use </a:t>
            </a:r>
            <a:r>
              <a:rPr lang="en-NZ" sz="3000" dirty="0"/>
              <a:t>case</a:t>
            </a:r>
          </a:p>
          <a:p>
            <a:pPr marL="252000" lvl="1" indent="0">
              <a:lnSpc>
                <a:spcPct val="110000"/>
              </a:lnSpc>
              <a:spcBef>
                <a:spcPts val="1200"/>
              </a:spcBef>
              <a:buNone/>
            </a:pPr>
            <a:r>
              <a:rPr lang="en-NZ" sz="4400" spc="-51" dirty="0">
                <a:latin typeface="+mj-lt"/>
              </a:rPr>
              <a:t>Single use URLs</a:t>
            </a:r>
          </a:p>
          <a:p>
            <a:pPr marL="252000" lvl="1" indent="0">
              <a:lnSpc>
                <a:spcPct val="110000"/>
              </a:lnSpc>
              <a:spcBef>
                <a:spcPts val="1200"/>
              </a:spcBef>
              <a:buNone/>
            </a:pPr>
            <a:r>
              <a:rPr lang="en-NZ" sz="4400" spc="-51" dirty="0">
                <a:latin typeface="+mj-lt"/>
              </a:rPr>
              <a:t>E.g. Provide URL to mobile client to upload to container </a:t>
            </a:r>
          </a:p>
        </p:txBody>
      </p:sp>
      <p:sp>
        <p:nvSpPr>
          <p:cNvPr id="2" name="Title 1"/>
          <p:cNvSpPr>
            <a:spLocks noGrp="1"/>
          </p:cNvSpPr>
          <p:nvPr>
            <p:ph type="title" idx="4294967295"/>
          </p:nvPr>
        </p:nvSpPr>
        <p:spPr>
          <a:xfrm>
            <a:off x="0" y="0"/>
            <a:ext cx="12201525" cy="812800"/>
          </a:xfrm>
        </p:spPr>
        <p:txBody>
          <a:bodyPr>
            <a:normAutofit/>
          </a:bodyPr>
          <a:lstStyle/>
          <a:p>
            <a:r>
              <a:rPr lang="en-NZ" dirty="0" smtClean="0"/>
              <a:t>Shared Access Signatures – Ad Hoc </a:t>
            </a:r>
            <a:r>
              <a:rPr lang="en-NZ" dirty="0"/>
              <a:t>Signatures</a:t>
            </a:r>
          </a:p>
        </p:txBody>
      </p:sp>
      <p:sp>
        <p:nvSpPr>
          <p:cNvPr id="4" name="Freeform 154"/>
          <p:cNvSpPr>
            <a:spLocks noEditPoints="1"/>
          </p:cNvSpPr>
          <p:nvPr/>
        </p:nvSpPr>
        <p:spPr bwMode="black">
          <a:xfrm>
            <a:off x="11388529" y="65990"/>
            <a:ext cx="747006" cy="746810"/>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524963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normAutofit/>
          </a:bodyPr>
          <a:lstStyle/>
          <a:p>
            <a:r>
              <a:rPr lang="en-NZ" dirty="0"/>
              <a:t>Shared Access Signatures – Ad Hoc Signatures</a:t>
            </a:r>
          </a:p>
        </p:txBody>
      </p:sp>
      <p:sp>
        <p:nvSpPr>
          <p:cNvPr id="5" name="Rectangle 4"/>
          <p:cNvSpPr/>
          <p:nvPr/>
        </p:nvSpPr>
        <p:spPr bwMode="auto">
          <a:xfrm>
            <a:off x="-9524" y="2379905"/>
            <a:ext cx="12201524" cy="2098190"/>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NZ" sz="2800" spc="-51" dirty="0">
                <a:solidFill>
                  <a:srgbClr val="000000"/>
                </a:solidFill>
                <a:latin typeface="Courier New" panose="02070309020205020404" pitchFamily="49" charset="0"/>
                <a:cs typeface="Courier New" panose="02070309020205020404" pitchFamily="49" charset="0"/>
              </a:rPr>
              <a:t>http://...blob.../pics/image.jpg?</a:t>
            </a:r>
            <a:br>
              <a:rPr lang="en-NZ" sz="2800" spc="-51" dirty="0">
                <a:solidFill>
                  <a:srgbClr val="000000"/>
                </a:solidFill>
                <a:latin typeface="Courier New" panose="02070309020205020404" pitchFamily="49" charset="0"/>
                <a:cs typeface="Courier New" panose="02070309020205020404" pitchFamily="49" charset="0"/>
              </a:rPr>
            </a:br>
            <a:r>
              <a:rPr lang="en-NZ" sz="2800" spc="-51" dirty="0">
                <a:solidFill>
                  <a:srgbClr val="000000"/>
                </a:solidFill>
                <a:latin typeface="Courier New" panose="02070309020205020404" pitchFamily="49" charset="0"/>
                <a:cs typeface="Courier New" panose="02070309020205020404" pitchFamily="49" charset="0"/>
              </a:rPr>
              <a:t>sr=c&amp;st=2009-02-09T08:20Z&amp;se=2009-02-10T08:30Z&amp;sp=w</a:t>
            </a:r>
            <a:br>
              <a:rPr lang="en-NZ" sz="2800" spc="-51" dirty="0">
                <a:solidFill>
                  <a:srgbClr val="000000"/>
                </a:solidFill>
                <a:latin typeface="Courier New" panose="02070309020205020404" pitchFamily="49" charset="0"/>
                <a:cs typeface="Courier New" panose="02070309020205020404" pitchFamily="49" charset="0"/>
              </a:rPr>
            </a:br>
            <a:r>
              <a:rPr lang="en-NZ" sz="2800" spc="-51" dirty="0">
                <a:solidFill>
                  <a:srgbClr val="000000"/>
                </a:solidFill>
                <a:latin typeface="Courier New" panose="02070309020205020404" pitchFamily="49" charset="0"/>
                <a:cs typeface="Courier New" panose="02070309020205020404" pitchFamily="49" charset="0"/>
              </a:rPr>
              <a:t>&amp;sig= </a:t>
            </a:r>
            <a:r>
              <a:rPr lang="en-NZ" sz="2800" spc="-51" dirty="0" smtClean="0">
                <a:solidFill>
                  <a:srgbClr val="000000"/>
                </a:solidFill>
                <a:latin typeface="Courier New" panose="02070309020205020404" pitchFamily="49" charset="0"/>
                <a:cs typeface="Courier New" panose="02070309020205020404" pitchFamily="49" charset="0"/>
              </a:rPr>
              <a:t>dD80ihBh5jfNpymO5Hg1IdiJIEvHcJpCMiCMnN%2fRnbI%3d</a:t>
            </a:r>
            <a:endParaRPr lang="en-US" sz="2800" spc="-51" dirty="0">
              <a:solidFill>
                <a:srgbClr val="000000"/>
              </a:solidFill>
              <a:latin typeface="Courier New" panose="02070309020205020404" pitchFamily="49" charset="0"/>
              <a:cs typeface="Courier New" panose="02070309020205020404" pitchFamily="49" charset="0"/>
            </a:endParaRPr>
          </a:p>
        </p:txBody>
      </p:sp>
      <p:sp>
        <p:nvSpPr>
          <p:cNvPr id="10" name="Freeform 154"/>
          <p:cNvSpPr>
            <a:spLocks noEditPoints="1"/>
          </p:cNvSpPr>
          <p:nvPr/>
        </p:nvSpPr>
        <p:spPr bwMode="black">
          <a:xfrm>
            <a:off x="11388529" y="65990"/>
            <a:ext cx="747006" cy="746810"/>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603465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4294967295"/>
          </p:nvPr>
        </p:nvSpPr>
        <p:spPr>
          <a:xfrm>
            <a:off x="0" y="0"/>
            <a:ext cx="12201525" cy="6858000"/>
          </a:xfrm>
        </p:spPr>
        <p:txBody>
          <a:bodyPr>
            <a:noAutofit/>
          </a:bodyPr>
          <a:lstStyle/>
          <a:p>
            <a:pPr marL="252000" algn="l"/>
            <a:r>
              <a:rPr lang="en-NZ" sz="3000" dirty="0" smtClean="0"/>
              <a:t>Create </a:t>
            </a:r>
            <a:r>
              <a:rPr lang="en-NZ" sz="3000" dirty="0"/>
              <a:t>Container Level </a:t>
            </a:r>
            <a:r>
              <a:rPr lang="en-NZ" sz="3000" dirty="0" smtClean="0"/>
              <a:t>Policy</a:t>
            </a:r>
          </a:p>
          <a:p>
            <a:pPr marL="252000" algn="l"/>
            <a:r>
              <a:rPr lang="en-NZ" sz="4400" spc="-51" dirty="0" smtClean="0">
                <a:latin typeface="+mj-lt"/>
              </a:rPr>
              <a:t>Specify </a:t>
            </a:r>
            <a:r>
              <a:rPr lang="en-US" sz="4400" spc="-51" dirty="0" err="1">
                <a:latin typeface="+mj-lt"/>
              </a:rPr>
              <a:t>StartTime</a:t>
            </a:r>
            <a:r>
              <a:rPr lang="en-US" sz="4400" spc="-51" dirty="0">
                <a:latin typeface="+mj-lt"/>
              </a:rPr>
              <a:t>, </a:t>
            </a:r>
            <a:r>
              <a:rPr lang="en-US" sz="4400" spc="-51" dirty="0" err="1">
                <a:latin typeface="+mj-lt"/>
              </a:rPr>
              <a:t>ExpiryTime</a:t>
            </a:r>
            <a:r>
              <a:rPr lang="en-US" sz="4400" spc="-51" dirty="0">
                <a:latin typeface="+mj-lt"/>
              </a:rPr>
              <a:t>, Permissions</a:t>
            </a:r>
            <a:endParaRPr lang="en-NZ" sz="4400" spc="-51" dirty="0">
              <a:latin typeface="+mj-lt"/>
            </a:endParaRPr>
          </a:p>
        </p:txBody>
      </p:sp>
      <p:sp>
        <p:nvSpPr>
          <p:cNvPr id="2" name="Title 1"/>
          <p:cNvSpPr>
            <a:spLocks noGrp="1"/>
          </p:cNvSpPr>
          <p:nvPr>
            <p:ph type="title" idx="4294967295"/>
          </p:nvPr>
        </p:nvSpPr>
        <p:spPr>
          <a:xfrm>
            <a:off x="0" y="0"/>
            <a:ext cx="12201525" cy="812800"/>
          </a:xfrm>
        </p:spPr>
        <p:txBody>
          <a:bodyPr>
            <a:normAutofit/>
          </a:bodyPr>
          <a:lstStyle/>
          <a:p>
            <a:r>
              <a:rPr lang="en-NZ" dirty="0" smtClean="0"/>
              <a:t>Store Access Policy </a:t>
            </a:r>
            <a:r>
              <a:rPr lang="en-NZ" dirty="0"/>
              <a:t>– Policy Based Signatures</a:t>
            </a:r>
            <a:endParaRPr lang="en-NZ" b="1" dirty="0"/>
          </a:p>
        </p:txBody>
      </p:sp>
      <p:sp>
        <p:nvSpPr>
          <p:cNvPr id="4" name="Freeform 154"/>
          <p:cNvSpPr>
            <a:spLocks noEditPoints="1"/>
          </p:cNvSpPr>
          <p:nvPr/>
        </p:nvSpPr>
        <p:spPr bwMode="black">
          <a:xfrm>
            <a:off x="11388529" y="65990"/>
            <a:ext cx="747006" cy="746810"/>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302257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4294967295"/>
          </p:nvPr>
        </p:nvSpPr>
        <p:spPr>
          <a:xfrm>
            <a:off x="0" y="0"/>
            <a:ext cx="12201525" cy="6858000"/>
          </a:xfrm>
        </p:spPr>
        <p:txBody>
          <a:bodyPr>
            <a:noAutofit/>
          </a:bodyPr>
          <a:lstStyle/>
          <a:p>
            <a:pPr marL="252000" algn="l">
              <a:spcBef>
                <a:spcPts val="1200"/>
              </a:spcBef>
            </a:pPr>
            <a:r>
              <a:rPr lang="en-NZ" sz="3000" dirty="0" smtClean="0"/>
              <a:t>Create </a:t>
            </a:r>
            <a:r>
              <a:rPr lang="en-NZ" sz="3000" dirty="0"/>
              <a:t>Shared Access Signature URL</a:t>
            </a:r>
          </a:p>
          <a:p>
            <a:pPr marL="252000" lvl="1" indent="0">
              <a:lnSpc>
                <a:spcPct val="110000"/>
              </a:lnSpc>
              <a:spcBef>
                <a:spcPts val="1200"/>
              </a:spcBef>
              <a:buNone/>
            </a:pPr>
            <a:r>
              <a:rPr lang="en-US" sz="4000" spc="-51" dirty="0" smtClean="0">
                <a:latin typeface="+mj-lt"/>
              </a:rPr>
              <a:t>Signed resource </a:t>
            </a:r>
            <a:r>
              <a:rPr lang="en-NZ" sz="4000" spc="-51" dirty="0">
                <a:latin typeface="+mj-lt"/>
              </a:rPr>
              <a:t>Blob or Container</a:t>
            </a:r>
          </a:p>
          <a:p>
            <a:pPr marL="252000" lvl="1" indent="0">
              <a:lnSpc>
                <a:spcPct val="110000"/>
              </a:lnSpc>
              <a:spcBef>
                <a:spcPts val="1200"/>
              </a:spcBef>
              <a:buNone/>
            </a:pPr>
            <a:r>
              <a:rPr lang="en-US" sz="4000" spc="-51" dirty="0" smtClean="0">
                <a:latin typeface="+mj-lt"/>
              </a:rPr>
              <a:t>Signed identifier </a:t>
            </a:r>
            <a:r>
              <a:rPr lang="en-NZ" sz="4000" spc="-51" dirty="0">
                <a:latin typeface="+mj-lt"/>
              </a:rPr>
              <a:t>Optional pointer to container policy</a:t>
            </a:r>
          </a:p>
          <a:p>
            <a:pPr marL="252000" lvl="1" indent="0">
              <a:lnSpc>
                <a:spcPct val="110000"/>
              </a:lnSpc>
              <a:spcBef>
                <a:spcPts val="1200"/>
              </a:spcBef>
              <a:buNone/>
            </a:pPr>
            <a:r>
              <a:rPr lang="en-US" sz="4000" spc="-51" dirty="0">
                <a:latin typeface="+mj-lt"/>
              </a:rPr>
              <a:t>Signature </a:t>
            </a:r>
            <a:r>
              <a:rPr lang="en-NZ" sz="4000" spc="-51" dirty="0">
                <a:latin typeface="+mj-lt"/>
              </a:rPr>
              <a:t>HMAC-SHA256 of above </a:t>
            </a:r>
            <a:r>
              <a:rPr lang="en-NZ" sz="4000" spc="-51" dirty="0" smtClean="0">
                <a:latin typeface="+mj-lt"/>
              </a:rPr>
              <a:t>fields</a:t>
            </a:r>
            <a:endParaRPr lang="en-NZ" sz="4000" spc="-51" dirty="0">
              <a:latin typeface="+mj-lt"/>
            </a:endParaRPr>
          </a:p>
        </p:txBody>
      </p:sp>
      <p:sp>
        <p:nvSpPr>
          <p:cNvPr id="2" name="Title 1"/>
          <p:cNvSpPr>
            <a:spLocks noGrp="1"/>
          </p:cNvSpPr>
          <p:nvPr>
            <p:ph type="title" idx="4294967295"/>
          </p:nvPr>
        </p:nvSpPr>
        <p:spPr>
          <a:xfrm>
            <a:off x="0" y="0"/>
            <a:ext cx="12201525" cy="812800"/>
          </a:xfrm>
        </p:spPr>
        <p:txBody>
          <a:bodyPr>
            <a:normAutofit/>
          </a:bodyPr>
          <a:lstStyle/>
          <a:p>
            <a:r>
              <a:rPr lang="en-NZ" dirty="0" smtClean="0"/>
              <a:t>Store Access Policy </a:t>
            </a:r>
            <a:r>
              <a:rPr lang="en-NZ" dirty="0"/>
              <a:t>– Policy Based Signatures</a:t>
            </a:r>
            <a:endParaRPr lang="en-NZ" b="1" dirty="0"/>
          </a:p>
        </p:txBody>
      </p:sp>
      <p:sp>
        <p:nvSpPr>
          <p:cNvPr id="4" name="Freeform 154"/>
          <p:cNvSpPr>
            <a:spLocks noEditPoints="1"/>
          </p:cNvSpPr>
          <p:nvPr/>
        </p:nvSpPr>
        <p:spPr bwMode="black">
          <a:xfrm>
            <a:off x="11388529" y="65990"/>
            <a:ext cx="747006" cy="746810"/>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568354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4294967295"/>
          </p:nvPr>
        </p:nvSpPr>
        <p:spPr>
          <a:xfrm>
            <a:off x="0" y="0"/>
            <a:ext cx="12201525" cy="6858000"/>
          </a:xfrm>
        </p:spPr>
        <p:txBody>
          <a:bodyPr>
            <a:noAutofit/>
          </a:bodyPr>
          <a:lstStyle/>
          <a:p>
            <a:pPr marL="252000" algn="l">
              <a:spcBef>
                <a:spcPts val="1200"/>
              </a:spcBef>
              <a:spcAft>
                <a:spcPts val="900"/>
              </a:spcAft>
            </a:pPr>
            <a:r>
              <a:rPr lang="en-NZ" sz="3000" dirty="0" smtClean="0"/>
              <a:t>Use </a:t>
            </a:r>
            <a:r>
              <a:rPr lang="en-NZ" sz="3000" dirty="0"/>
              <a:t>case</a:t>
            </a:r>
          </a:p>
          <a:p>
            <a:pPr marL="252000" lvl="1" indent="0">
              <a:lnSpc>
                <a:spcPct val="110000"/>
              </a:lnSpc>
              <a:spcBef>
                <a:spcPts val="1200"/>
              </a:spcBef>
              <a:buNone/>
            </a:pPr>
            <a:r>
              <a:rPr lang="en-NZ" sz="4400" spc="-51" dirty="0">
                <a:latin typeface="+mj-lt"/>
              </a:rPr>
              <a:t>Providing revocable permissions to </a:t>
            </a:r>
            <a:r>
              <a:rPr lang="en-NZ" sz="4400" spc="-51" dirty="0" smtClean="0">
                <a:latin typeface="+mj-lt"/>
              </a:rPr>
              <a:t>certain users/groups</a:t>
            </a:r>
            <a:endParaRPr lang="en-NZ" sz="4400" spc="-51" dirty="0">
              <a:latin typeface="+mj-lt"/>
            </a:endParaRPr>
          </a:p>
          <a:p>
            <a:pPr marL="252000" lvl="1" indent="0">
              <a:lnSpc>
                <a:spcPct val="110000"/>
              </a:lnSpc>
              <a:spcBef>
                <a:spcPts val="1200"/>
              </a:spcBef>
              <a:buNone/>
            </a:pPr>
            <a:r>
              <a:rPr lang="en-NZ" sz="4400" spc="-51" dirty="0">
                <a:latin typeface="+mj-lt"/>
              </a:rPr>
              <a:t>To revoke: Delete or update container </a:t>
            </a:r>
            <a:r>
              <a:rPr lang="en-NZ" sz="4400" spc="-51" dirty="0" smtClean="0">
                <a:latin typeface="+mj-lt"/>
              </a:rPr>
              <a:t>policy</a:t>
            </a:r>
            <a:endParaRPr lang="en-NZ" sz="4400" spc="-51" dirty="0">
              <a:latin typeface="+mj-lt"/>
            </a:endParaRPr>
          </a:p>
        </p:txBody>
      </p:sp>
      <p:sp>
        <p:nvSpPr>
          <p:cNvPr id="2" name="Title 1"/>
          <p:cNvSpPr>
            <a:spLocks noGrp="1"/>
          </p:cNvSpPr>
          <p:nvPr>
            <p:ph type="title" idx="4294967295"/>
          </p:nvPr>
        </p:nvSpPr>
        <p:spPr>
          <a:xfrm>
            <a:off x="0" y="0"/>
            <a:ext cx="12201525" cy="812800"/>
          </a:xfrm>
        </p:spPr>
        <p:txBody>
          <a:bodyPr>
            <a:normAutofit/>
          </a:bodyPr>
          <a:lstStyle/>
          <a:p>
            <a:r>
              <a:rPr lang="en-NZ" dirty="0" smtClean="0"/>
              <a:t>Store Access Policy </a:t>
            </a:r>
            <a:r>
              <a:rPr lang="en-NZ" dirty="0"/>
              <a:t>– Policy Based Signatures</a:t>
            </a:r>
            <a:endParaRPr lang="en-NZ" b="1" dirty="0"/>
          </a:p>
        </p:txBody>
      </p:sp>
      <p:sp>
        <p:nvSpPr>
          <p:cNvPr id="4" name="Freeform 154"/>
          <p:cNvSpPr>
            <a:spLocks noEditPoints="1"/>
          </p:cNvSpPr>
          <p:nvPr/>
        </p:nvSpPr>
        <p:spPr bwMode="black">
          <a:xfrm>
            <a:off x="11388529" y="65990"/>
            <a:ext cx="747006" cy="746810"/>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584435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9524" y="2379905"/>
            <a:ext cx="12201524" cy="2098190"/>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NZ" sz="2800" spc="-51" dirty="0">
                <a:solidFill>
                  <a:srgbClr val="000000"/>
                </a:solidFill>
                <a:latin typeface="Courier New" panose="02070309020205020404" pitchFamily="49" charset="0"/>
                <a:cs typeface="Courier New" panose="02070309020205020404" pitchFamily="49" charset="0"/>
              </a:rPr>
              <a:t>http://...blob.../pics/image.jpg?</a:t>
            </a:r>
            <a:br>
              <a:rPr lang="en-NZ" sz="2800" spc="-51" dirty="0">
                <a:solidFill>
                  <a:srgbClr val="000000"/>
                </a:solidFill>
                <a:latin typeface="Courier New" panose="02070309020205020404" pitchFamily="49" charset="0"/>
                <a:cs typeface="Courier New" panose="02070309020205020404" pitchFamily="49" charset="0"/>
              </a:rPr>
            </a:br>
            <a:r>
              <a:rPr lang="en-NZ" sz="2800" spc="-51" dirty="0" err="1">
                <a:solidFill>
                  <a:srgbClr val="000000"/>
                </a:solidFill>
                <a:latin typeface="Courier New" panose="02070309020205020404" pitchFamily="49" charset="0"/>
                <a:cs typeface="Courier New" panose="02070309020205020404" pitchFamily="49" charset="0"/>
              </a:rPr>
              <a:t>sr</a:t>
            </a:r>
            <a:r>
              <a:rPr lang="en-NZ" sz="2800" spc="-51" dirty="0">
                <a:solidFill>
                  <a:srgbClr val="000000"/>
                </a:solidFill>
                <a:latin typeface="Courier New" panose="02070309020205020404" pitchFamily="49" charset="0"/>
                <a:cs typeface="Courier New" panose="02070309020205020404" pitchFamily="49" charset="0"/>
              </a:rPr>
              <a:t>=</a:t>
            </a:r>
            <a:r>
              <a:rPr lang="en-NZ" sz="2800" spc="-51" dirty="0" err="1">
                <a:solidFill>
                  <a:srgbClr val="000000"/>
                </a:solidFill>
                <a:latin typeface="Courier New" panose="02070309020205020404" pitchFamily="49" charset="0"/>
                <a:cs typeface="Courier New" panose="02070309020205020404" pitchFamily="49" charset="0"/>
              </a:rPr>
              <a:t>c&amp;si</a:t>
            </a:r>
            <a:r>
              <a:rPr lang="en-NZ" sz="2800" spc="-51" dirty="0">
                <a:solidFill>
                  <a:srgbClr val="000000"/>
                </a:solidFill>
                <a:latin typeface="Courier New" panose="02070309020205020404" pitchFamily="49" charset="0"/>
                <a:cs typeface="Courier New" panose="02070309020205020404" pitchFamily="49" charset="0"/>
              </a:rPr>
              <a:t>=MyUploadPolicyForUserID12345</a:t>
            </a:r>
            <a:br>
              <a:rPr lang="en-NZ" sz="2800" spc="-51" dirty="0">
                <a:solidFill>
                  <a:srgbClr val="000000"/>
                </a:solidFill>
                <a:latin typeface="Courier New" panose="02070309020205020404" pitchFamily="49" charset="0"/>
                <a:cs typeface="Courier New" panose="02070309020205020404" pitchFamily="49" charset="0"/>
              </a:rPr>
            </a:br>
            <a:r>
              <a:rPr lang="en-NZ" sz="2800" spc="-51" dirty="0">
                <a:solidFill>
                  <a:srgbClr val="000000"/>
                </a:solidFill>
                <a:latin typeface="Courier New" panose="02070309020205020404" pitchFamily="49" charset="0"/>
                <a:cs typeface="Courier New" panose="02070309020205020404" pitchFamily="49" charset="0"/>
              </a:rPr>
              <a:t>&amp;sig=dD80ihBh5jfNpymO5Hg1IdiJIEvHcJpCMiCMnN%2fRnbI%3d</a:t>
            </a:r>
          </a:p>
        </p:txBody>
      </p:sp>
      <p:sp>
        <p:nvSpPr>
          <p:cNvPr id="2" name="Title 1"/>
          <p:cNvSpPr>
            <a:spLocks noGrp="1"/>
          </p:cNvSpPr>
          <p:nvPr>
            <p:ph type="title" idx="4294967295"/>
          </p:nvPr>
        </p:nvSpPr>
        <p:spPr>
          <a:xfrm>
            <a:off x="0" y="0"/>
            <a:ext cx="12201525" cy="812800"/>
          </a:xfrm>
        </p:spPr>
        <p:txBody>
          <a:bodyPr>
            <a:normAutofit/>
          </a:bodyPr>
          <a:lstStyle/>
          <a:p>
            <a:r>
              <a:rPr lang="en-NZ" dirty="0"/>
              <a:t>Store Access Policy – Policy Based Signatures</a:t>
            </a:r>
          </a:p>
        </p:txBody>
      </p:sp>
      <p:sp>
        <p:nvSpPr>
          <p:cNvPr id="7" name="Freeform 154"/>
          <p:cNvSpPr>
            <a:spLocks noEditPoints="1"/>
          </p:cNvSpPr>
          <p:nvPr/>
        </p:nvSpPr>
        <p:spPr bwMode="black">
          <a:xfrm>
            <a:off x="11388529" y="65990"/>
            <a:ext cx="747006" cy="746810"/>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546145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r>
              <a:rPr lang="en-US" sz="4400" dirty="0" smtClean="0"/>
              <a:t>Shared Access Signatures</a:t>
            </a:r>
            <a:endParaRPr lang="en-US" sz="4400" dirty="0"/>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Demo</a:t>
            </a:r>
            <a:endParaRPr lang="en-US" dirty="0"/>
          </a:p>
        </p:txBody>
      </p:sp>
      <p:sp>
        <p:nvSpPr>
          <p:cNvPr id="5" name="Freeform 154"/>
          <p:cNvSpPr>
            <a:spLocks noEditPoints="1"/>
          </p:cNvSpPr>
          <p:nvPr/>
        </p:nvSpPr>
        <p:spPr bwMode="black">
          <a:xfrm>
            <a:off x="11388529" y="65990"/>
            <a:ext cx="747006" cy="746810"/>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990014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lstStyle/>
          <a:p>
            <a:r>
              <a:rPr lang="en-US" dirty="0" smtClean="0"/>
              <a:t>Agenda</a:t>
            </a:r>
            <a:endParaRPr lang="en-US" dirty="0"/>
          </a:p>
        </p:txBody>
      </p:sp>
      <p:graphicFrame>
        <p:nvGraphicFramePr>
          <p:cNvPr id="12" name="Diagram 11"/>
          <p:cNvGraphicFramePr/>
          <p:nvPr>
            <p:extLst/>
          </p:nvPr>
        </p:nvGraphicFramePr>
        <p:xfrm>
          <a:off x="666750" y="1400175"/>
          <a:ext cx="10973869" cy="48958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p:cNvSpPr/>
          <p:nvPr/>
        </p:nvSpPr>
        <p:spPr>
          <a:xfrm>
            <a:off x="8001000" y="1473200"/>
            <a:ext cx="3896360" cy="2377440"/>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296477" y="3850640"/>
            <a:ext cx="7589520" cy="2377440"/>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13080" y="1473200"/>
            <a:ext cx="3794760" cy="2377440"/>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8675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lstStyle/>
          <a:p>
            <a:r>
              <a:rPr lang="en-US" dirty="0" smtClean="0"/>
              <a:t>Agenda</a:t>
            </a:r>
            <a:endParaRPr lang="en-US" dirty="0"/>
          </a:p>
        </p:txBody>
      </p:sp>
      <p:graphicFrame>
        <p:nvGraphicFramePr>
          <p:cNvPr id="12" name="Diagram 11"/>
          <p:cNvGraphicFramePr/>
          <p:nvPr>
            <p:extLst/>
          </p:nvPr>
        </p:nvGraphicFramePr>
        <p:xfrm>
          <a:off x="666750" y="1400175"/>
          <a:ext cx="10973869" cy="48958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p:cNvSpPr/>
          <p:nvPr/>
        </p:nvSpPr>
        <p:spPr>
          <a:xfrm>
            <a:off x="4307840" y="1473200"/>
            <a:ext cx="7589520" cy="2377440"/>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296477" y="3850640"/>
            <a:ext cx="7589520" cy="2377440"/>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0484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12192000" cy="6858000"/>
          </a:xfrm>
        </p:spPr>
        <p:txBody>
          <a:bodyPr/>
          <a:lstStyle/>
          <a:p>
            <a:pPr algn="ctr"/>
            <a:r>
              <a:rPr lang="en-US" sz="6600" dirty="0" smtClean="0">
                <a:solidFill>
                  <a:srgbClr val="000000"/>
                </a:solidFill>
              </a:rPr>
              <a:t>Microsoft Azure</a:t>
            </a:r>
            <a:r>
              <a:rPr lang="en-US" sz="11500" dirty="0" smtClean="0">
                <a:solidFill>
                  <a:srgbClr val="000000"/>
                </a:solidFill>
              </a:rPr>
              <a:t/>
            </a:r>
            <a:br>
              <a:rPr lang="en-US" sz="11500" dirty="0" smtClean="0">
                <a:solidFill>
                  <a:srgbClr val="000000"/>
                </a:solidFill>
              </a:rPr>
            </a:br>
            <a:r>
              <a:rPr lang="en-US" sz="11500" dirty="0" smtClean="0">
                <a:solidFill>
                  <a:srgbClr val="000000"/>
                </a:solidFill>
              </a:rPr>
              <a:t>Storage Files</a:t>
            </a:r>
            <a:endParaRPr lang="en-US" sz="11500" dirty="0">
              <a:solidFill>
                <a:srgbClr val="000000"/>
              </a:solidFill>
            </a:endParaRPr>
          </a:p>
        </p:txBody>
      </p:sp>
      <p:pic>
        <p:nvPicPr>
          <p:cNvPr id="6" name="Picture 5"/>
          <p:cNvPicPr>
            <a:picLocks noChangeAspect="1"/>
          </p:cNvPicPr>
          <p:nvPr/>
        </p:nvPicPr>
        <p:blipFill>
          <a:blip r:embed="rId2"/>
          <a:stretch>
            <a:fillRect/>
          </a:stretch>
        </p:blipFill>
        <p:spPr>
          <a:xfrm>
            <a:off x="5282241" y="381093"/>
            <a:ext cx="1627518" cy="1409102"/>
          </a:xfrm>
          <a:prstGeom prst="rect">
            <a:avLst/>
          </a:prstGeom>
        </p:spPr>
      </p:pic>
    </p:spTree>
    <p:extLst>
      <p:ext uri="{BB962C8B-B14F-4D97-AF65-F5344CB8AC3E}">
        <p14:creationId xmlns:p14="http://schemas.microsoft.com/office/powerpoint/2010/main" val="199200654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0" y="1189038"/>
            <a:ext cx="12191999" cy="1509712"/>
          </a:xfrm>
          <a:prstGeom prst="rect">
            <a:avLst/>
          </a:prstGeom>
        </p:spPr>
        <p:txBody>
          <a:bodyPr/>
          <a:lstStyle/>
          <a:p>
            <a:pPr marL="252000" indent="0" algn="l">
              <a:spcBef>
                <a:spcPts val="0"/>
              </a:spcBef>
              <a:buNone/>
            </a:pPr>
            <a:r>
              <a:rPr lang="en-US" sz="3196" dirty="0">
                <a:solidFill>
                  <a:srgbClr val="000000"/>
                </a:solidFill>
              </a:rPr>
              <a:t>“I wish I could go to storage and provision a cloud drive, giving it a namespace, and that drive would then be UNC-addressable by the </a:t>
            </a:r>
            <a:r>
              <a:rPr lang="en-US" sz="3196" dirty="0" err="1">
                <a:solidFill>
                  <a:srgbClr val="000000"/>
                </a:solidFill>
              </a:rPr>
              <a:t>OSes</a:t>
            </a:r>
            <a:r>
              <a:rPr lang="en-US" sz="3196" dirty="0">
                <a:solidFill>
                  <a:srgbClr val="000000"/>
                </a:solidFill>
              </a:rPr>
              <a:t>.”</a:t>
            </a:r>
          </a:p>
        </p:txBody>
      </p:sp>
      <p:sp>
        <p:nvSpPr>
          <p:cNvPr id="5" name="Text Placeholder 1"/>
          <p:cNvSpPr txBox="1">
            <a:spLocks/>
          </p:cNvSpPr>
          <p:nvPr/>
        </p:nvSpPr>
        <p:spPr>
          <a:xfrm>
            <a:off x="198" y="3093740"/>
            <a:ext cx="12191602" cy="886397"/>
          </a:xfrm>
          <a:prstGeom prst="rect">
            <a:avLst/>
          </a:prstGeom>
        </p:spPr>
        <p:txBody>
          <a:bodyPr vert="horz" wrap="square" lIns="0" tIns="0" rIns="0" bIns="0" rtlCol="0">
            <a:spAutoFit/>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353"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196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196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000" indent="0">
              <a:buNone/>
            </a:pPr>
            <a:r>
              <a:rPr lang="en-US" dirty="0">
                <a:solidFill>
                  <a:srgbClr val="000000"/>
                </a:solidFill>
                <a:latin typeface="Segoe UI Light"/>
              </a:rPr>
              <a:t>“I need two VM's running with a shared drive. One will write to the drive, the other will read [it].”</a:t>
            </a:r>
          </a:p>
        </p:txBody>
      </p:sp>
      <p:sp>
        <p:nvSpPr>
          <p:cNvPr id="6" name="Text Placeholder 1"/>
          <p:cNvSpPr txBox="1">
            <a:spLocks/>
          </p:cNvSpPr>
          <p:nvPr/>
        </p:nvSpPr>
        <p:spPr>
          <a:xfrm>
            <a:off x="198" y="4375127"/>
            <a:ext cx="12191602" cy="886397"/>
          </a:xfrm>
          <a:prstGeom prst="rect">
            <a:avLst/>
          </a:prstGeom>
        </p:spPr>
        <p:txBody>
          <a:bodyPr vert="horz" wrap="square" lIns="0" tIns="0" rIns="0" bIns="0" rtlCol="0">
            <a:spAutoFit/>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353"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196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196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000" indent="0">
              <a:spcBef>
                <a:spcPts val="0"/>
              </a:spcBef>
              <a:buNone/>
            </a:pPr>
            <a:r>
              <a:rPr lang="en-US" dirty="0">
                <a:solidFill>
                  <a:srgbClr val="000000"/>
                </a:solidFill>
                <a:latin typeface="Segoe UI Light"/>
              </a:rPr>
              <a:t>“Hi, I have two VM's in Microsoft Azure. All I want to do is set up a file share between them. Is this possible?”</a:t>
            </a:r>
          </a:p>
        </p:txBody>
      </p:sp>
      <p:sp>
        <p:nvSpPr>
          <p:cNvPr id="7" name="Text Placeholder 1"/>
          <p:cNvSpPr txBox="1">
            <a:spLocks/>
          </p:cNvSpPr>
          <p:nvPr/>
        </p:nvSpPr>
        <p:spPr>
          <a:xfrm>
            <a:off x="198" y="5656514"/>
            <a:ext cx="12191602" cy="886397"/>
          </a:xfrm>
          <a:prstGeom prst="rect">
            <a:avLst/>
          </a:prstGeom>
        </p:spPr>
        <p:txBody>
          <a:bodyPr vert="horz" wrap="square" lIns="0" tIns="0" rIns="0" bIns="0" rtlCol="0">
            <a:spAutoFit/>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353"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196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196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000" indent="0">
              <a:spcBef>
                <a:spcPts val="0"/>
              </a:spcBef>
              <a:buNone/>
            </a:pPr>
            <a:r>
              <a:rPr lang="en-US" dirty="0">
                <a:solidFill>
                  <a:srgbClr val="000000"/>
                </a:solidFill>
                <a:latin typeface="Segoe UI Light"/>
              </a:rPr>
              <a:t>“Is it possible to share a secondary disk between different VM instances?”</a:t>
            </a:r>
          </a:p>
        </p:txBody>
      </p:sp>
      <p:sp>
        <p:nvSpPr>
          <p:cNvPr id="8" name="Rectangle 7"/>
          <p:cNvSpPr/>
          <p:nvPr/>
        </p:nvSpPr>
        <p:spPr>
          <a:xfrm>
            <a:off x="270066" y="2889169"/>
            <a:ext cx="11651870" cy="1090968"/>
          </a:xfrm>
          <a:prstGeom prst="rect">
            <a:avLst/>
          </a:prstGeom>
          <a:solidFill>
            <a:srgbClr val="A5A5A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sv-SE"/>
          </a:p>
        </p:txBody>
      </p:sp>
      <p:sp>
        <p:nvSpPr>
          <p:cNvPr id="9" name="Rectangle 8"/>
          <p:cNvSpPr/>
          <p:nvPr/>
        </p:nvSpPr>
        <p:spPr>
          <a:xfrm>
            <a:off x="270066" y="3980137"/>
            <a:ext cx="11651870" cy="1281387"/>
          </a:xfrm>
          <a:prstGeom prst="rect">
            <a:avLst/>
          </a:prstGeom>
          <a:solidFill>
            <a:srgbClr val="A5A5A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sv-SE"/>
          </a:p>
        </p:txBody>
      </p:sp>
      <p:sp>
        <p:nvSpPr>
          <p:cNvPr id="10" name="Rectangle 9"/>
          <p:cNvSpPr/>
          <p:nvPr/>
        </p:nvSpPr>
        <p:spPr>
          <a:xfrm>
            <a:off x="270066" y="5328170"/>
            <a:ext cx="11651870" cy="1281387"/>
          </a:xfrm>
          <a:prstGeom prst="rect">
            <a:avLst/>
          </a:prstGeom>
          <a:solidFill>
            <a:srgbClr val="A5A5A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sv-SE"/>
          </a:p>
        </p:txBody>
      </p:sp>
      <p:sp>
        <p:nvSpPr>
          <p:cNvPr id="11" name="Rectangle 10"/>
          <p:cNvSpPr/>
          <p:nvPr/>
        </p:nvSpPr>
        <p:spPr>
          <a:xfrm>
            <a:off x="270066" y="1293116"/>
            <a:ext cx="11651870" cy="1472280"/>
          </a:xfrm>
          <a:prstGeom prst="rect">
            <a:avLst/>
          </a:prstGeom>
          <a:solidFill>
            <a:srgbClr val="A5A5A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sv-SE"/>
          </a:p>
        </p:txBody>
      </p:sp>
      <p:sp>
        <p:nvSpPr>
          <p:cNvPr id="14" name="Title 2"/>
          <p:cNvSpPr txBox="1">
            <a:spLocks/>
          </p:cNvSpPr>
          <p:nvPr/>
        </p:nvSpPr>
        <p:spPr>
          <a:xfrm>
            <a:off x="0" y="0"/>
            <a:ext cx="12201525"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smtClean="0">
                <a:solidFill>
                  <a:srgbClr val="000000"/>
                </a:solidFill>
              </a:rPr>
              <a:t>Azure Files – Customer Quotes</a:t>
            </a:r>
            <a:endParaRPr lang="en-US" dirty="0">
              <a:solidFill>
                <a:srgbClr val="000000"/>
              </a:solidFill>
            </a:endParaRPr>
          </a:p>
        </p:txBody>
      </p:sp>
      <p:pic>
        <p:nvPicPr>
          <p:cNvPr id="15" name="Picture 14"/>
          <p:cNvPicPr>
            <a:picLocks noChangeAspect="1"/>
          </p:cNvPicPr>
          <p:nvPr/>
        </p:nvPicPr>
        <p:blipFill>
          <a:blip r:embed="rId2"/>
          <a:stretch>
            <a:fillRect/>
          </a:stretch>
        </p:blipFill>
        <p:spPr>
          <a:xfrm>
            <a:off x="11272965" y="65991"/>
            <a:ext cx="862569" cy="746810"/>
          </a:xfrm>
          <a:prstGeom prst="rect">
            <a:avLst/>
          </a:prstGeom>
        </p:spPr>
      </p:pic>
    </p:spTree>
    <p:extLst>
      <p:ext uri="{BB962C8B-B14F-4D97-AF65-F5344CB8AC3E}">
        <p14:creationId xmlns:p14="http://schemas.microsoft.com/office/powerpoint/2010/main" val="19004908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xit" presetSubtype="0" fill="hold" grpId="0" nodeType="withEffect">
                                  <p:stCondLst>
                                    <p:cond delay="0"/>
                                  </p:stCondLst>
                                  <p:childTnLst>
                                    <p:animEffect transition="out" filter="fade">
                                      <p:cBhvr>
                                        <p:cTn id="9" dur="500"/>
                                        <p:tgtEl>
                                          <p:spTgt spid="8"/>
                                        </p:tgtEl>
                                      </p:cBhvr>
                                    </p:animEffect>
                                    <p:set>
                                      <p:cBhvr>
                                        <p:cTn id="10" dur="1" fill="hold">
                                          <p:stCondLst>
                                            <p:cond delay="499"/>
                                          </p:stCondLst>
                                        </p:cTn>
                                        <p:tgtEl>
                                          <p:spTgt spid="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1"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xit" presetSubtype="0" fill="hold" grpId="0" nodeType="withEffect">
                                  <p:stCondLst>
                                    <p:cond delay="0"/>
                                  </p:stCondLst>
                                  <p:childTnLst>
                                    <p:animEffect transition="out" filter="fade">
                                      <p:cBhvr>
                                        <p:cTn id="17" dur="500"/>
                                        <p:tgtEl>
                                          <p:spTgt spid="9"/>
                                        </p:tgtEl>
                                      </p:cBhvr>
                                    </p:animEffect>
                                    <p:set>
                                      <p:cBhvr>
                                        <p:cTn id="18" dur="1" fill="hold">
                                          <p:stCondLst>
                                            <p:cond delay="499"/>
                                          </p:stCondLst>
                                        </p:cTn>
                                        <p:tgtEl>
                                          <p:spTgt spid="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1"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xit" presetSubtype="0" fill="hold" grpId="0" nodeType="withEffect">
                                  <p:stCondLst>
                                    <p:cond delay="0"/>
                                  </p:stCondLst>
                                  <p:childTnLst>
                                    <p:animEffect transition="out" filter="fade">
                                      <p:cBhvr>
                                        <p:cTn id="25" dur="500"/>
                                        <p:tgtEl>
                                          <p:spTgt spid="10"/>
                                        </p:tgtEl>
                                      </p:cBhvr>
                                    </p:animEffect>
                                    <p:set>
                                      <p:cBhvr>
                                        <p:cTn id="26"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P spid="10" grpId="0" animBg="1"/>
      <p:bldP spid="1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0" y="812800"/>
            <a:ext cx="12192000" cy="3985703"/>
          </a:xfrm>
          <a:prstGeom prst="rect">
            <a:avLst/>
          </a:prstGeom>
        </p:spPr>
        <p:txBody>
          <a:bodyPr>
            <a:noAutofit/>
          </a:bodyPr>
          <a:lstStyle/>
          <a:p>
            <a:pPr marL="252000" algn="l">
              <a:spcBef>
                <a:spcPts val="600"/>
              </a:spcBef>
            </a:pPr>
            <a:r>
              <a:rPr lang="en-US" sz="4000" dirty="0" smtClean="0">
                <a:solidFill>
                  <a:srgbClr val="000000"/>
                </a:solidFill>
              </a:rPr>
              <a:t>Setup an </a:t>
            </a:r>
            <a:r>
              <a:rPr lang="en-US" sz="4000" dirty="0" err="1" smtClean="0">
                <a:solidFill>
                  <a:srgbClr val="000000"/>
                </a:solidFill>
              </a:rPr>
              <a:t>IaaS</a:t>
            </a:r>
            <a:r>
              <a:rPr lang="en-US" sz="4000" dirty="0" smtClean="0">
                <a:solidFill>
                  <a:srgbClr val="000000"/>
                </a:solidFill>
              </a:rPr>
              <a:t> VM to host a File Share backed by an </a:t>
            </a:r>
            <a:r>
              <a:rPr lang="en-US" sz="4000" dirty="0" err="1" smtClean="0">
                <a:solidFill>
                  <a:srgbClr val="000000"/>
                </a:solidFill>
              </a:rPr>
              <a:t>IaaS</a:t>
            </a:r>
            <a:r>
              <a:rPr lang="en-US" sz="4000" dirty="0" smtClean="0">
                <a:solidFill>
                  <a:srgbClr val="000000"/>
                </a:solidFill>
              </a:rPr>
              <a:t> Disk</a:t>
            </a:r>
          </a:p>
          <a:p>
            <a:pPr marL="252000" algn="l">
              <a:spcBef>
                <a:spcPts val="600"/>
              </a:spcBef>
            </a:pPr>
            <a:r>
              <a:rPr lang="en-US" sz="4000" dirty="0" smtClean="0">
                <a:solidFill>
                  <a:srgbClr val="000000"/>
                </a:solidFill>
              </a:rPr>
              <a:t>Write code to find the </a:t>
            </a:r>
            <a:r>
              <a:rPr lang="en-US" sz="4000" dirty="0" err="1" smtClean="0">
                <a:solidFill>
                  <a:srgbClr val="000000"/>
                </a:solidFill>
              </a:rPr>
              <a:t>IaaS</a:t>
            </a:r>
            <a:r>
              <a:rPr lang="en-US" sz="4000" dirty="0" smtClean="0">
                <a:solidFill>
                  <a:srgbClr val="000000"/>
                </a:solidFill>
              </a:rPr>
              <a:t> File Share from the rest of the VMs in your service.</a:t>
            </a:r>
          </a:p>
          <a:p>
            <a:pPr marL="252000" algn="l">
              <a:spcBef>
                <a:spcPts val="600"/>
              </a:spcBef>
            </a:pPr>
            <a:r>
              <a:rPr lang="en-US" sz="4000" dirty="0" smtClean="0">
                <a:solidFill>
                  <a:srgbClr val="000000"/>
                </a:solidFill>
              </a:rPr>
              <a:t>Write some code to provide high availability </a:t>
            </a:r>
            <a:endParaRPr lang="en-US" sz="4000" dirty="0">
              <a:solidFill>
                <a:srgbClr val="000000"/>
              </a:solidFill>
            </a:endParaRPr>
          </a:p>
          <a:p>
            <a:pPr marL="252000" lvl="1" indent="0">
              <a:spcBef>
                <a:spcPts val="600"/>
              </a:spcBef>
              <a:buNone/>
            </a:pPr>
            <a:r>
              <a:rPr lang="en-US" sz="4000" dirty="0" smtClean="0">
                <a:solidFill>
                  <a:srgbClr val="000000"/>
                </a:solidFill>
                <a:latin typeface="+mj-lt"/>
              </a:rPr>
              <a:t>Handle host upgrades, node failures</a:t>
            </a:r>
          </a:p>
          <a:p>
            <a:pPr marL="252000" algn="l">
              <a:spcBef>
                <a:spcPts val="600"/>
              </a:spcBef>
            </a:pPr>
            <a:r>
              <a:rPr lang="en-US" sz="4000" dirty="0" smtClean="0">
                <a:solidFill>
                  <a:srgbClr val="000000"/>
                </a:solidFill>
              </a:rPr>
              <a:t>You can only access the File Share from other VMs</a:t>
            </a:r>
          </a:p>
        </p:txBody>
      </p:sp>
      <p:sp>
        <p:nvSpPr>
          <p:cNvPr id="3" name="Title 2"/>
          <p:cNvSpPr>
            <a:spLocks noGrp="1"/>
          </p:cNvSpPr>
          <p:nvPr>
            <p:ph type="title" idx="4294967295"/>
          </p:nvPr>
        </p:nvSpPr>
        <p:spPr>
          <a:xfrm>
            <a:off x="0" y="0"/>
            <a:ext cx="12201525" cy="812800"/>
          </a:xfrm>
        </p:spPr>
        <p:txBody>
          <a:bodyPr/>
          <a:lstStyle/>
          <a:p>
            <a:r>
              <a:rPr lang="en-US" dirty="0" smtClean="0">
                <a:solidFill>
                  <a:srgbClr val="000000"/>
                </a:solidFill>
              </a:rPr>
              <a:t>Sharing Files – The old way</a:t>
            </a:r>
            <a:endParaRPr lang="en-US" dirty="0">
              <a:solidFill>
                <a:srgbClr val="000000"/>
              </a:solidFill>
            </a:endParaRPr>
          </a:p>
        </p:txBody>
      </p:sp>
      <p:cxnSp>
        <p:nvCxnSpPr>
          <p:cNvPr id="9" name="Straight Arrow Connector 8"/>
          <p:cNvCxnSpPr>
            <a:stCxn id="4" idx="2"/>
            <a:endCxn id="21" idx="0"/>
          </p:cNvCxnSpPr>
          <p:nvPr/>
        </p:nvCxnSpPr>
        <p:spPr>
          <a:xfrm>
            <a:off x="2332662" y="5774588"/>
            <a:ext cx="2001487" cy="24870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2"/>
            <a:endCxn id="21" idx="0"/>
          </p:cNvCxnSpPr>
          <p:nvPr/>
        </p:nvCxnSpPr>
        <p:spPr>
          <a:xfrm>
            <a:off x="3666987" y="5774588"/>
            <a:ext cx="667162" cy="24870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2"/>
            <a:endCxn id="21" idx="0"/>
          </p:cNvCxnSpPr>
          <p:nvPr/>
        </p:nvCxnSpPr>
        <p:spPr>
          <a:xfrm flipH="1">
            <a:off x="4334149" y="5774588"/>
            <a:ext cx="667163" cy="24870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7" idx="2"/>
            <a:endCxn id="21" idx="0"/>
          </p:cNvCxnSpPr>
          <p:nvPr/>
        </p:nvCxnSpPr>
        <p:spPr>
          <a:xfrm flipH="1">
            <a:off x="4334149" y="5774588"/>
            <a:ext cx="2001489" cy="24870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63" name="Group 62"/>
          <p:cNvGrpSpPr/>
          <p:nvPr/>
        </p:nvGrpSpPr>
        <p:grpSpPr>
          <a:xfrm>
            <a:off x="1829484" y="5092118"/>
            <a:ext cx="8533032" cy="1728132"/>
            <a:chOff x="3161221" y="4890782"/>
            <a:chExt cx="8533032" cy="1728132"/>
          </a:xfrm>
        </p:grpSpPr>
        <p:grpSp>
          <p:nvGrpSpPr>
            <p:cNvPr id="58" name="Group 57"/>
            <p:cNvGrpSpPr/>
            <p:nvPr/>
          </p:nvGrpSpPr>
          <p:grpSpPr>
            <a:xfrm>
              <a:off x="3161221" y="4890782"/>
              <a:ext cx="5009331" cy="682470"/>
              <a:chOff x="3287056" y="4798503"/>
              <a:chExt cx="5009331" cy="682470"/>
            </a:xfrm>
          </p:grpSpPr>
          <p:sp>
            <p:nvSpPr>
              <p:cNvPr id="4" name="Flowchart: Process 3"/>
              <p:cNvSpPr/>
              <p:nvPr/>
            </p:nvSpPr>
            <p:spPr bwMode="auto">
              <a:xfrm>
                <a:off x="3287056" y="4798503"/>
                <a:ext cx="1006355" cy="682470"/>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latin typeface="+mj-lt"/>
                    <a:ea typeface="Segoe UI" pitchFamily="34" charset="0"/>
                    <a:cs typeface="Segoe UI" pitchFamily="34" charset="0"/>
                  </a:rPr>
                  <a:t>IaaS</a:t>
                </a:r>
                <a:r>
                  <a:rPr lang="en-US" sz="2353" dirty="0">
                    <a:gradFill>
                      <a:gsLst>
                        <a:gs pos="0">
                          <a:srgbClr val="FFFFFF"/>
                        </a:gs>
                        <a:gs pos="100000">
                          <a:srgbClr val="FFFFFF"/>
                        </a:gs>
                      </a:gsLst>
                      <a:lin ang="5400000" scaled="0"/>
                    </a:gradFill>
                    <a:latin typeface="+mj-lt"/>
                    <a:ea typeface="Segoe UI" pitchFamily="34" charset="0"/>
                    <a:cs typeface="Segoe UI" pitchFamily="34" charset="0"/>
                  </a:rPr>
                  <a:t> VM</a:t>
                </a:r>
              </a:p>
            </p:txBody>
          </p:sp>
          <p:sp>
            <p:nvSpPr>
              <p:cNvPr id="5" name="Flowchart: Process 4"/>
              <p:cNvSpPr/>
              <p:nvPr/>
            </p:nvSpPr>
            <p:spPr bwMode="auto">
              <a:xfrm>
                <a:off x="4621381" y="4798503"/>
                <a:ext cx="1006355" cy="682470"/>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latin typeface="+mj-lt"/>
                    <a:ea typeface="Segoe UI" pitchFamily="34" charset="0"/>
                    <a:cs typeface="Segoe UI" pitchFamily="34" charset="0"/>
                  </a:rPr>
                  <a:t>IaaS</a:t>
                </a:r>
                <a:r>
                  <a:rPr lang="en-US" sz="2353" dirty="0">
                    <a:gradFill>
                      <a:gsLst>
                        <a:gs pos="0">
                          <a:srgbClr val="FFFFFF"/>
                        </a:gs>
                        <a:gs pos="100000">
                          <a:srgbClr val="FFFFFF"/>
                        </a:gs>
                      </a:gsLst>
                      <a:lin ang="5400000" scaled="0"/>
                    </a:gradFill>
                    <a:latin typeface="+mj-lt"/>
                    <a:ea typeface="Segoe UI" pitchFamily="34" charset="0"/>
                    <a:cs typeface="Segoe UI" pitchFamily="34" charset="0"/>
                  </a:rPr>
                  <a:t> VM</a:t>
                </a:r>
              </a:p>
            </p:txBody>
          </p:sp>
          <p:sp>
            <p:nvSpPr>
              <p:cNvPr id="6" name="Flowchart: Process 5"/>
              <p:cNvSpPr/>
              <p:nvPr/>
            </p:nvSpPr>
            <p:spPr bwMode="auto">
              <a:xfrm>
                <a:off x="5955706" y="4798503"/>
                <a:ext cx="1006355" cy="682470"/>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latin typeface="+mj-lt"/>
                    <a:ea typeface="Segoe UI" pitchFamily="34" charset="0"/>
                    <a:cs typeface="Segoe UI" pitchFamily="34" charset="0"/>
                  </a:rPr>
                  <a:t>IaaS</a:t>
                </a:r>
                <a:r>
                  <a:rPr lang="en-US" sz="2353" dirty="0">
                    <a:gradFill>
                      <a:gsLst>
                        <a:gs pos="0">
                          <a:srgbClr val="FFFFFF"/>
                        </a:gs>
                        <a:gs pos="100000">
                          <a:srgbClr val="FFFFFF"/>
                        </a:gs>
                      </a:gsLst>
                      <a:lin ang="5400000" scaled="0"/>
                    </a:gradFill>
                    <a:latin typeface="+mj-lt"/>
                    <a:ea typeface="Segoe UI" pitchFamily="34" charset="0"/>
                    <a:cs typeface="Segoe UI" pitchFamily="34" charset="0"/>
                  </a:rPr>
                  <a:t> VM</a:t>
                </a:r>
              </a:p>
            </p:txBody>
          </p:sp>
          <p:sp>
            <p:nvSpPr>
              <p:cNvPr id="7" name="Flowchart: Process 6"/>
              <p:cNvSpPr/>
              <p:nvPr/>
            </p:nvSpPr>
            <p:spPr bwMode="auto">
              <a:xfrm>
                <a:off x="7290032" y="4798503"/>
                <a:ext cx="1006355" cy="682470"/>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latin typeface="+mj-lt"/>
                    <a:ea typeface="Segoe UI" pitchFamily="34" charset="0"/>
                    <a:cs typeface="Segoe UI" pitchFamily="34" charset="0"/>
                  </a:rPr>
                  <a:t>PaaS</a:t>
                </a:r>
                <a:r>
                  <a:rPr lang="en-US" sz="2353" dirty="0">
                    <a:gradFill>
                      <a:gsLst>
                        <a:gs pos="0">
                          <a:srgbClr val="FFFFFF"/>
                        </a:gs>
                        <a:gs pos="100000">
                          <a:srgbClr val="FFFFFF"/>
                        </a:gs>
                      </a:gsLst>
                      <a:lin ang="5400000" scaled="0"/>
                    </a:gradFill>
                    <a:latin typeface="+mj-lt"/>
                    <a:ea typeface="Segoe UI" pitchFamily="34" charset="0"/>
                    <a:cs typeface="Segoe UI" pitchFamily="34" charset="0"/>
                  </a:rPr>
                  <a:t> VM</a:t>
                </a:r>
              </a:p>
            </p:txBody>
          </p:sp>
        </p:grpSp>
        <p:sp>
          <p:nvSpPr>
            <p:cNvPr id="21" name="Flowchart: Process 20"/>
            <p:cNvSpPr/>
            <p:nvPr/>
          </p:nvSpPr>
          <p:spPr bwMode="auto">
            <a:xfrm>
              <a:off x="4248308" y="5821959"/>
              <a:ext cx="2835156" cy="796955"/>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latin typeface="+mj-lt"/>
                  <a:ea typeface="Segoe UI" pitchFamily="34" charset="0"/>
                  <a:cs typeface="Segoe UI" pitchFamily="34" charset="0"/>
                </a:rPr>
                <a:t>IaaS</a:t>
              </a:r>
              <a:r>
                <a:rPr lang="en-US" sz="2353" dirty="0">
                  <a:gradFill>
                    <a:gsLst>
                      <a:gs pos="0">
                        <a:srgbClr val="FFFFFF"/>
                      </a:gs>
                      <a:gs pos="100000">
                        <a:srgbClr val="FFFFFF"/>
                      </a:gs>
                    </a:gsLst>
                    <a:lin ang="5400000" scaled="0"/>
                  </a:gradFill>
                  <a:latin typeface="+mj-lt"/>
                  <a:ea typeface="Segoe UI" pitchFamily="34" charset="0"/>
                  <a:cs typeface="Segoe UI" pitchFamily="34" charset="0"/>
                </a:rPr>
                <a:t> VM</a:t>
              </a:r>
            </a:p>
            <a:p>
              <a:pPr algn="ctr" defTabSz="913927" fontAlgn="base">
                <a:lnSpc>
                  <a:spcPct val="90000"/>
                </a:lnSpc>
                <a:spcBef>
                  <a:spcPct val="0"/>
                </a:spcBef>
                <a:spcAft>
                  <a:spcPct val="0"/>
                </a:spcAft>
              </a:pPr>
              <a:r>
                <a:rPr lang="en-US" sz="2353" dirty="0">
                  <a:gradFill>
                    <a:gsLst>
                      <a:gs pos="0">
                        <a:srgbClr val="FFFFFF"/>
                      </a:gs>
                      <a:gs pos="100000">
                        <a:srgbClr val="FFFFFF"/>
                      </a:gs>
                    </a:gsLst>
                    <a:lin ang="5400000" scaled="0"/>
                  </a:gradFill>
                  <a:latin typeface="+mj-lt"/>
                  <a:ea typeface="Segoe UI" pitchFamily="34" charset="0"/>
                  <a:cs typeface="Segoe UI" pitchFamily="34" charset="0"/>
                </a:rPr>
                <a:t>(Sharing </a:t>
              </a:r>
              <a:r>
                <a:rPr lang="en-US" sz="2353" dirty="0" err="1">
                  <a:gradFill>
                    <a:gsLst>
                      <a:gs pos="0">
                        <a:srgbClr val="FFFFFF"/>
                      </a:gs>
                      <a:gs pos="100000">
                        <a:srgbClr val="FFFFFF"/>
                      </a:gs>
                    </a:gsLst>
                    <a:lin ang="5400000" scaled="0"/>
                  </a:gradFill>
                  <a:latin typeface="+mj-lt"/>
                  <a:ea typeface="Segoe UI" pitchFamily="34" charset="0"/>
                  <a:cs typeface="Segoe UI" pitchFamily="34" charset="0"/>
                </a:rPr>
                <a:t>IaaS</a:t>
              </a:r>
              <a:r>
                <a:rPr lang="en-US" sz="2353" dirty="0">
                  <a:gradFill>
                    <a:gsLst>
                      <a:gs pos="0">
                        <a:srgbClr val="FFFFFF"/>
                      </a:gs>
                      <a:gs pos="100000">
                        <a:srgbClr val="FFFFFF"/>
                      </a:gs>
                    </a:gsLst>
                    <a:lin ang="5400000" scaled="0"/>
                  </a:gradFill>
                  <a:latin typeface="+mj-lt"/>
                  <a:ea typeface="Segoe UI" pitchFamily="34" charset="0"/>
                  <a:cs typeface="Segoe UI" pitchFamily="34" charset="0"/>
                </a:rPr>
                <a:t> Disk)</a:t>
              </a:r>
            </a:p>
          </p:txBody>
        </p:sp>
        <p:sp>
          <p:nvSpPr>
            <p:cNvPr id="22" name="Flowchart: Process 21"/>
            <p:cNvSpPr/>
            <p:nvPr/>
          </p:nvSpPr>
          <p:spPr bwMode="auto">
            <a:xfrm>
              <a:off x="7604943" y="5821959"/>
              <a:ext cx="4089310" cy="796955"/>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2353" dirty="0">
                  <a:gradFill>
                    <a:gsLst>
                      <a:gs pos="0">
                        <a:srgbClr val="FFFFFF"/>
                      </a:gs>
                      <a:gs pos="100000">
                        <a:srgbClr val="FFFFFF"/>
                      </a:gs>
                    </a:gsLst>
                    <a:lin ang="5400000" scaled="0"/>
                  </a:gradFill>
                  <a:latin typeface="+mj-lt"/>
                  <a:ea typeface="Segoe UI" pitchFamily="34" charset="0"/>
                  <a:cs typeface="Segoe UI" pitchFamily="34" charset="0"/>
                </a:rPr>
                <a:t>Backup </a:t>
              </a:r>
              <a:r>
                <a:rPr lang="en-US" sz="2353" dirty="0" err="1">
                  <a:gradFill>
                    <a:gsLst>
                      <a:gs pos="0">
                        <a:srgbClr val="FFFFFF"/>
                      </a:gs>
                      <a:gs pos="100000">
                        <a:srgbClr val="FFFFFF"/>
                      </a:gs>
                    </a:gsLst>
                    <a:lin ang="5400000" scaled="0"/>
                  </a:gradFill>
                  <a:latin typeface="+mj-lt"/>
                  <a:ea typeface="Segoe UI" pitchFamily="34" charset="0"/>
                  <a:cs typeface="Segoe UI" pitchFamily="34" charset="0"/>
                </a:rPr>
                <a:t>IaaS</a:t>
              </a:r>
              <a:r>
                <a:rPr lang="en-US" sz="2353" dirty="0">
                  <a:gradFill>
                    <a:gsLst>
                      <a:gs pos="0">
                        <a:srgbClr val="FFFFFF"/>
                      </a:gs>
                      <a:gs pos="100000">
                        <a:srgbClr val="FFFFFF"/>
                      </a:gs>
                    </a:gsLst>
                    <a:lin ang="5400000" scaled="0"/>
                  </a:gradFill>
                  <a:latin typeface="+mj-lt"/>
                  <a:ea typeface="Segoe UI" pitchFamily="34" charset="0"/>
                  <a:cs typeface="Segoe UI" pitchFamily="34" charset="0"/>
                </a:rPr>
                <a:t> VMs </a:t>
              </a:r>
              <a:br>
                <a:rPr lang="en-US" sz="2353" dirty="0">
                  <a:gradFill>
                    <a:gsLst>
                      <a:gs pos="0">
                        <a:srgbClr val="FFFFFF"/>
                      </a:gs>
                      <a:gs pos="100000">
                        <a:srgbClr val="FFFFFF"/>
                      </a:gs>
                    </a:gsLst>
                    <a:lin ang="5400000" scaled="0"/>
                  </a:gradFill>
                  <a:latin typeface="+mj-lt"/>
                  <a:ea typeface="Segoe UI" pitchFamily="34" charset="0"/>
                  <a:cs typeface="Segoe UI" pitchFamily="34" charset="0"/>
                </a:rPr>
              </a:br>
              <a:r>
                <a:rPr lang="en-US" sz="2353" dirty="0">
                  <a:gradFill>
                    <a:gsLst>
                      <a:gs pos="0">
                        <a:srgbClr val="FFFFFF"/>
                      </a:gs>
                      <a:gs pos="100000">
                        <a:srgbClr val="FFFFFF"/>
                      </a:gs>
                    </a:gsLst>
                    <a:lin ang="5400000" scaled="0"/>
                  </a:gradFill>
                  <a:latin typeface="+mj-lt"/>
                  <a:ea typeface="Segoe UI" pitchFamily="34" charset="0"/>
                  <a:cs typeface="Segoe UI" pitchFamily="34" charset="0"/>
                </a:rPr>
                <a:t>(Mount/Share after failover)</a:t>
              </a:r>
            </a:p>
          </p:txBody>
        </p:sp>
      </p:grpSp>
      <p:sp>
        <p:nvSpPr>
          <p:cNvPr id="64" name="Rectangle 63"/>
          <p:cNvSpPr/>
          <p:nvPr/>
        </p:nvSpPr>
        <p:spPr>
          <a:xfrm>
            <a:off x="0" y="662730"/>
            <a:ext cx="12201525" cy="4314903"/>
          </a:xfrm>
          <a:prstGeom prst="rect">
            <a:avLst/>
          </a:prstGeom>
          <a:solidFill>
            <a:srgbClr val="A5A5A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64"/>
          <p:cNvPicPr>
            <a:picLocks noChangeAspect="1"/>
          </p:cNvPicPr>
          <p:nvPr/>
        </p:nvPicPr>
        <p:blipFill>
          <a:blip r:embed="rId3"/>
          <a:stretch>
            <a:fillRect/>
          </a:stretch>
        </p:blipFill>
        <p:spPr>
          <a:xfrm>
            <a:off x="11272965" y="65991"/>
            <a:ext cx="862569" cy="746810"/>
          </a:xfrm>
          <a:prstGeom prst="rect">
            <a:avLst/>
          </a:prstGeom>
        </p:spPr>
      </p:pic>
    </p:spTree>
    <p:extLst>
      <p:ext uri="{BB962C8B-B14F-4D97-AF65-F5344CB8AC3E}">
        <p14:creationId xmlns:p14="http://schemas.microsoft.com/office/powerpoint/2010/main" val="3994760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lstStyle/>
          <a:p>
            <a:r>
              <a:rPr lang="en-US" dirty="0" smtClean="0">
                <a:solidFill>
                  <a:srgbClr val="000000"/>
                </a:solidFill>
              </a:rPr>
              <a:t>Azure Files</a:t>
            </a:r>
            <a:endParaRPr lang="en-US" sz="1765" dirty="0">
              <a:solidFill>
                <a:srgbClr val="000000"/>
              </a:solidFill>
            </a:endParaRPr>
          </a:p>
        </p:txBody>
      </p:sp>
      <p:sp>
        <p:nvSpPr>
          <p:cNvPr id="4" name="Content Placeholder 2"/>
          <p:cNvSpPr txBox="1">
            <a:spLocks/>
          </p:cNvSpPr>
          <p:nvPr/>
        </p:nvSpPr>
        <p:spPr>
          <a:xfrm>
            <a:off x="0" y="0"/>
            <a:ext cx="12192000" cy="5325894"/>
          </a:xfrm>
          <a:prstGeom prst="rect">
            <a:avLst/>
          </a:prstGeom>
        </p:spPr>
        <p:txBody>
          <a:bodyPr anchor="ct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000" indent="0">
              <a:spcBef>
                <a:spcPts val="1200"/>
              </a:spcBef>
              <a:buClr>
                <a:srgbClr val="FFFFFF"/>
              </a:buClr>
              <a:buNone/>
            </a:pPr>
            <a:r>
              <a:rPr lang="en-US" sz="3600" dirty="0">
                <a:solidFill>
                  <a:srgbClr val="000000"/>
                </a:solidFill>
              </a:rPr>
              <a:t>Shared Network File Storage for Azure</a:t>
            </a:r>
          </a:p>
          <a:p>
            <a:pPr marL="252000" indent="0">
              <a:spcBef>
                <a:spcPts val="1200"/>
              </a:spcBef>
              <a:buClr>
                <a:srgbClr val="FFFFFF"/>
              </a:buClr>
              <a:buNone/>
            </a:pPr>
            <a:r>
              <a:rPr lang="en-US" sz="3600" dirty="0">
                <a:solidFill>
                  <a:srgbClr val="000000"/>
                </a:solidFill>
              </a:rPr>
              <a:t>Availability, durability, scalability are managed automatically</a:t>
            </a:r>
          </a:p>
          <a:p>
            <a:pPr marL="252000" indent="0">
              <a:spcBef>
                <a:spcPts val="1200"/>
              </a:spcBef>
              <a:buClr>
                <a:srgbClr val="FFFFFF"/>
              </a:buClr>
              <a:buNone/>
            </a:pPr>
            <a:r>
              <a:rPr lang="en-US" sz="3600" dirty="0">
                <a:solidFill>
                  <a:srgbClr val="000000"/>
                </a:solidFill>
              </a:rPr>
              <a:t>Supports two interfaces: SMB and </a:t>
            </a:r>
            <a:r>
              <a:rPr lang="en-US" sz="3600" dirty="0" smtClean="0">
                <a:solidFill>
                  <a:srgbClr val="000000"/>
                </a:solidFill>
              </a:rPr>
              <a:t>REST</a:t>
            </a:r>
            <a:endParaRPr lang="en-US" sz="3600" dirty="0">
              <a:solidFill>
                <a:srgbClr val="000000"/>
              </a:solidFill>
            </a:endParaRPr>
          </a:p>
        </p:txBody>
      </p:sp>
      <p:grpSp>
        <p:nvGrpSpPr>
          <p:cNvPr id="24" name="Group 23"/>
          <p:cNvGrpSpPr/>
          <p:nvPr/>
        </p:nvGrpSpPr>
        <p:grpSpPr>
          <a:xfrm>
            <a:off x="3729036" y="4359555"/>
            <a:ext cx="4733929" cy="710904"/>
            <a:chOff x="3666828" y="3592945"/>
            <a:chExt cx="4733929" cy="710904"/>
          </a:xfrm>
        </p:grpSpPr>
        <p:sp>
          <p:nvSpPr>
            <p:cNvPr id="5" name="Flowchart: Process 4"/>
            <p:cNvSpPr/>
            <p:nvPr/>
          </p:nvSpPr>
          <p:spPr bwMode="auto">
            <a:xfrm>
              <a:off x="3666828" y="3592945"/>
              <a:ext cx="1009558" cy="710904"/>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latin typeface="+mj-lt"/>
                  <a:ea typeface="Segoe UI" pitchFamily="34" charset="0"/>
                  <a:cs typeface="Segoe UI" pitchFamily="34" charset="0"/>
                </a:rPr>
                <a:t>IaaS</a:t>
              </a:r>
              <a:r>
                <a:rPr lang="en-US" sz="2353" dirty="0">
                  <a:gradFill>
                    <a:gsLst>
                      <a:gs pos="0">
                        <a:srgbClr val="FFFFFF"/>
                      </a:gs>
                      <a:gs pos="100000">
                        <a:srgbClr val="FFFFFF"/>
                      </a:gs>
                    </a:gsLst>
                    <a:lin ang="5400000" scaled="0"/>
                  </a:gradFill>
                  <a:latin typeface="+mj-lt"/>
                  <a:ea typeface="Segoe UI" pitchFamily="34" charset="0"/>
                  <a:cs typeface="Segoe UI" pitchFamily="34" charset="0"/>
                </a:rPr>
                <a:t> VM</a:t>
              </a:r>
            </a:p>
          </p:txBody>
        </p:sp>
        <p:sp>
          <p:nvSpPr>
            <p:cNvPr id="7" name="Flowchart: Process 6"/>
            <p:cNvSpPr/>
            <p:nvPr/>
          </p:nvSpPr>
          <p:spPr bwMode="auto">
            <a:xfrm>
              <a:off x="4908285" y="3592945"/>
              <a:ext cx="1009558" cy="710904"/>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2353" dirty="0" smtClean="0">
                  <a:gradFill>
                    <a:gsLst>
                      <a:gs pos="0">
                        <a:srgbClr val="FFFFFF"/>
                      </a:gs>
                      <a:gs pos="100000">
                        <a:srgbClr val="FFFFFF"/>
                      </a:gs>
                    </a:gsLst>
                    <a:lin ang="5400000" scaled="0"/>
                  </a:gradFill>
                  <a:latin typeface="+mj-lt"/>
                  <a:ea typeface="Segoe UI" pitchFamily="34" charset="0"/>
                  <a:cs typeface="Segoe UI" pitchFamily="34" charset="0"/>
                </a:rPr>
                <a:t>IaaS </a:t>
              </a:r>
              <a:r>
                <a:rPr lang="en-US" sz="2353" dirty="0">
                  <a:gradFill>
                    <a:gsLst>
                      <a:gs pos="0">
                        <a:srgbClr val="FFFFFF"/>
                      </a:gs>
                      <a:gs pos="100000">
                        <a:srgbClr val="FFFFFF"/>
                      </a:gs>
                    </a:gsLst>
                    <a:lin ang="5400000" scaled="0"/>
                  </a:gradFill>
                  <a:latin typeface="+mj-lt"/>
                  <a:ea typeface="Segoe UI" pitchFamily="34" charset="0"/>
                  <a:cs typeface="Segoe UI" pitchFamily="34" charset="0"/>
                </a:rPr>
                <a:t>VM</a:t>
              </a:r>
            </a:p>
          </p:txBody>
        </p:sp>
        <p:sp>
          <p:nvSpPr>
            <p:cNvPr id="8" name="Flowchart: Process 7"/>
            <p:cNvSpPr/>
            <p:nvPr/>
          </p:nvSpPr>
          <p:spPr bwMode="auto">
            <a:xfrm>
              <a:off x="6149742" y="3592945"/>
              <a:ext cx="1009558" cy="710904"/>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latin typeface="+mj-lt"/>
                  <a:ea typeface="Segoe UI" pitchFamily="34" charset="0"/>
                  <a:cs typeface="Segoe UI" pitchFamily="34" charset="0"/>
                </a:rPr>
                <a:t>IaaS</a:t>
              </a:r>
              <a:r>
                <a:rPr lang="en-US" sz="2353" dirty="0">
                  <a:gradFill>
                    <a:gsLst>
                      <a:gs pos="0">
                        <a:srgbClr val="FFFFFF"/>
                      </a:gs>
                      <a:gs pos="100000">
                        <a:srgbClr val="FFFFFF"/>
                      </a:gs>
                    </a:gsLst>
                    <a:lin ang="5400000" scaled="0"/>
                  </a:gradFill>
                  <a:latin typeface="+mj-lt"/>
                  <a:ea typeface="Segoe UI" pitchFamily="34" charset="0"/>
                  <a:cs typeface="Segoe UI" pitchFamily="34" charset="0"/>
                </a:rPr>
                <a:t> VM</a:t>
              </a:r>
            </a:p>
          </p:txBody>
        </p:sp>
        <p:sp>
          <p:nvSpPr>
            <p:cNvPr id="9" name="Flowchart: Process 8"/>
            <p:cNvSpPr/>
            <p:nvPr/>
          </p:nvSpPr>
          <p:spPr bwMode="auto">
            <a:xfrm>
              <a:off x="7391199" y="3592945"/>
              <a:ext cx="1009558" cy="710904"/>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latin typeface="+mj-lt"/>
                  <a:ea typeface="Segoe UI" pitchFamily="34" charset="0"/>
                  <a:cs typeface="Segoe UI" pitchFamily="34" charset="0"/>
                </a:rPr>
                <a:t>PaaS</a:t>
              </a:r>
              <a:r>
                <a:rPr lang="en-US" sz="2353" dirty="0">
                  <a:gradFill>
                    <a:gsLst>
                      <a:gs pos="0">
                        <a:srgbClr val="FFFFFF"/>
                      </a:gs>
                      <a:gs pos="100000">
                        <a:srgbClr val="FFFFFF"/>
                      </a:gs>
                    </a:gsLst>
                    <a:lin ang="5400000" scaled="0"/>
                  </a:gradFill>
                  <a:latin typeface="+mj-lt"/>
                  <a:ea typeface="Segoe UI" pitchFamily="34" charset="0"/>
                  <a:cs typeface="Segoe UI" pitchFamily="34" charset="0"/>
                </a:rPr>
                <a:t> VM</a:t>
              </a:r>
            </a:p>
          </p:txBody>
        </p:sp>
      </p:grpSp>
      <p:sp>
        <p:nvSpPr>
          <p:cNvPr id="10" name="Cloud 9"/>
          <p:cNvSpPr/>
          <p:nvPr/>
        </p:nvSpPr>
        <p:spPr bwMode="auto">
          <a:xfrm>
            <a:off x="3989723" y="5325894"/>
            <a:ext cx="4212554" cy="1194977"/>
          </a:xfrm>
          <a:prstGeom prst="cloud">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600" dirty="0" smtClean="0">
                <a:gradFill>
                  <a:gsLst>
                    <a:gs pos="0">
                      <a:srgbClr val="FFFFFF"/>
                    </a:gs>
                    <a:gs pos="100000">
                      <a:srgbClr val="FFFFFF"/>
                    </a:gs>
                  </a:gsLst>
                  <a:lin ang="5400000" scaled="0"/>
                </a:gradFill>
                <a:latin typeface="+mj-lt"/>
                <a:ea typeface="Segoe UI" pitchFamily="34" charset="0"/>
                <a:cs typeface="Segoe UI" pitchFamily="34" charset="0"/>
              </a:rPr>
              <a:t>Azure </a:t>
            </a:r>
            <a:r>
              <a:rPr lang="en-US" sz="2600" dirty="0">
                <a:gradFill>
                  <a:gsLst>
                    <a:gs pos="0">
                      <a:srgbClr val="FFFFFF"/>
                    </a:gs>
                    <a:gs pos="100000">
                      <a:srgbClr val="FFFFFF"/>
                    </a:gs>
                  </a:gsLst>
                  <a:lin ang="5400000" scaled="0"/>
                </a:gradFill>
                <a:latin typeface="+mj-lt"/>
                <a:ea typeface="Segoe UI" pitchFamily="34" charset="0"/>
                <a:cs typeface="Segoe UI" pitchFamily="34" charset="0"/>
              </a:rPr>
              <a:t>File Share</a:t>
            </a:r>
          </a:p>
          <a:p>
            <a:pPr algn="ctr" defTabSz="913927" fontAlgn="base">
              <a:lnSpc>
                <a:spcPct val="90000"/>
              </a:lnSpc>
              <a:spcBef>
                <a:spcPct val="0"/>
              </a:spcBef>
              <a:spcAft>
                <a:spcPct val="0"/>
              </a:spcAft>
            </a:pPr>
            <a:r>
              <a:rPr lang="en-US" sz="2600" dirty="0">
                <a:gradFill>
                  <a:gsLst>
                    <a:gs pos="0">
                      <a:srgbClr val="FFFFFF"/>
                    </a:gs>
                    <a:gs pos="100000">
                      <a:srgbClr val="FFFFFF"/>
                    </a:gs>
                  </a:gsLst>
                  <a:lin ang="5400000" scaled="0"/>
                </a:gradFill>
                <a:latin typeface="+mj-lt"/>
                <a:ea typeface="Segoe UI" pitchFamily="34" charset="0"/>
                <a:cs typeface="Segoe UI" pitchFamily="34" charset="0"/>
              </a:rPr>
              <a:t>(</a:t>
            </a:r>
            <a:r>
              <a:rPr lang="en-US" sz="2600" dirty="0" err="1">
                <a:gradFill>
                  <a:gsLst>
                    <a:gs pos="0">
                      <a:srgbClr val="FFFFFF"/>
                    </a:gs>
                    <a:gs pos="100000">
                      <a:srgbClr val="FFFFFF"/>
                    </a:gs>
                  </a:gsLst>
                  <a:lin ang="5400000" scaled="0"/>
                </a:gradFill>
                <a:latin typeface="+mj-lt"/>
                <a:ea typeface="Segoe UI" pitchFamily="34" charset="0"/>
                <a:cs typeface="Segoe UI" pitchFamily="34" charset="0"/>
              </a:rPr>
              <a:t>PaaS</a:t>
            </a:r>
            <a:r>
              <a:rPr lang="en-US" sz="2600" dirty="0">
                <a:gradFill>
                  <a:gsLst>
                    <a:gs pos="0">
                      <a:srgbClr val="FFFFFF"/>
                    </a:gs>
                    <a:gs pos="100000">
                      <a:srgbClr val="FFFFFF"/>
                    </a:gs>
                  </a:gsLst>
                  <a:lin ang="5400000" scaled="0"/>
                </a:gradFill>
                <a:latin typeface="+mj-lt"/>
                <a:ea typeface="Segoe UI" pitchFamily="34" charset="0"/>
                <a:cs typeface="Segoe UI" pitchFamily="34" charset="0"/>
              </a:rPr>
              <a:t>)</a:t>
            </a:r>
          </a:p>
        </p:txBody>
      </p:sp>
      <p:cxnSp>
        <p:nvCxnSpPr>
          <p:cNvPr id="12" name="Straight Arrow Connector 11"/>
          <p:cNvCxnSpPr>
            <a:stCxn id="5" idx="2"/>
            <a:endCxn id="10" idx="3"/>
          </p:cNvCxnSpPr>
          <p:nvPr/>
        </p:nvCxnSpPr>
        <p:spPr>
          <a:xfrm>
            <a:off x="4233815" y="5070459"/>
            <a:ext cx="1862185" cy="32375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2"/>
            <a:endCxn id="10" idx="3"/>
          </p:cNvCxnSpPr>
          <p:nvPr/>
        </p:nvCxnSpPr>
        <p:spPr>
          <a:xfrm>
            <a:off x="5475272" y="5070459"/>
            <a:ext cx="620728" cy="32375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2"/>
            <a:endCxn id="10" idx="3"/>
          </p:cNvCxnSpPr>
          <p:nvPr/>
        </p:nvCxnSpPr>
        <p:spPr>
          <a:xfrm flipH="1">
            <a:off x="6096000" y="5070459"/>
            <a:ext cx="620729" cy="32375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2"/>
            <a:endCxn id="10" idx="3"/>
          </p:cNvCxnSpPr>
          <p:nvPr/>
        </p:nvCxnSpPr>
        <p:spPr>
          <a:xfrm flipH="1">
            <a:off x="6096000" y="5070459"/>
            <a:ext cx="1862186" cy="32375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0" name="Picture 29"/>
          <p:cNvPicPr>
            <a:picLocks noChangeAspect="1"/>
          </p:cNvPicPr>
          <p:nvPr/>
        </p:nvPicPr>
        <p:blipFill>
          <a:blip r:embed="rId4"/>
          <a:stretch>
            <a:fillRect/>
          </a:stretch>
        </p:blipFill>
        <p:spPr>
          <a:xfrm>
            <a:off x="11272965" y="65991"/>
            <a:ext cx="862569" cy="746810"/>
          </a:xfrm>
          <a:prstGeom prst="rect">
            <a:avLst/>
          </a:prstGeom>
        </p:spPr>
      </p:pic>
    </p:spTree>
    <p:extLst>
      <p:ext uri="{BB962C8B-B14F-4D97-AF65-F5344CB8AC3E}">
        <p14:creationId xmlns:p14="http://schemas.microsoft.com/office/powerpoint/2010/main" val="38991956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lstStyle/>
          <a:p>
            <a:r>
              <a:rPr lang="en-US" dirty="0" smtClean="0">
                <a:solidFill>
                  <a:srgbClr val="000000"/>
                </a:solidFill>
              </a:rPr>
              <a:t>Azure Files – Usage</a:t>
            </a:r>
            <a:endParaRPr lang="en-US" sz="1765" dirty="0">
              <a:solidFill>
                <a:srgbClr val="000000"/>
              </a:solidFill>
            </a:endParaRPr>
          </a:p>
        </p:txBody>
      </p:sp>
      <p:sp>
        <p:nvSpPr>
          <p:cNvPr id="4" name="Content Placeholder 2"/>
          <p:cNvSpPr txBox="1">
            <a:spLocks/>
          </p:cNvSpPr>
          <p:nvPr/>
        </p:nvSpPr>
        <p:spPr>
          <a:xfrm>
            <a:off x="0" y="0"/>
            <a:ext cx="12192000" cy="6858000"/>
          </a:xfrm>
          <a:prstGeom prst="rect">
            <a:avLst/>
          </a:prstGeom>
        </p:spPr>
        <p:txBody>
          <a:bodyPr anchor="ct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000" indent="0">
              <a:spcBef>
                <a:spcPts val="1200"/>
              </a:spcBef>
              <a:buClr>
                <a:srgbClr val="FFFFFF"/>
              </a:buClr>
              <a:buNone/>
            </a:pPr>
            <a:r>
              <a:rPr lang="en-US" sz="4800" dirty="0" smtClean="0">
                <a:solidFill>
                  <a:srgbClr val="000000"/>
                </a:solidFill>
              </a:rPr>
              <a:t>Share </a:t>
            </a:r>
            <a:r>
              <a:rPr lang="en-US" sz="4800" dirty="0">
                <a:solidFill>
                  <a:srgbClr val="000000"/>
                </a:solidFill>
              </a:rPr>
              <a:t>data across VMs and applications</a:t>
            </a:r>
          </a:p>
          <a:p>
            <a:pPr marL="252000" indent="0">
              <a:spcBef>
                <a:spcPts val="1200"/>
              </a:spcBef>
              <a:buClr>
                <a:srgbClr val="FFFFFF"/>
              </a:buClr>
              <a:buNone/>
            </a:pPr>
            <a:r>
              <a:rPr lang="en-US" sz="4800" dirty="0" smtClean="0">
                <a:solidFill>
                  <a:srgbClr val="000000"/>
                </a:solidFill>
              </a:rPr>
              <a:t>Share </a:t>
            </a:r>
            <a:r>
              <a:rPr lang="en-US" sz="4800" dirty="0">
                <a:solidFill>
                  <a:srgbClr val="000000"/>
                </a:solidFill>
              </a:rPr>
              <a:t>settings throughout services</a:t>
            </a:r>
          </a:p>
          <a:p>
            <a:pPr marL="252000" indent="0">
              <a:spcBef>
                <a:spcPts val="1200"/>
              </a:spcBef>
              <a:buClr>
                <a:srgbClr val="FFFFFF"/>
              </a:buClr>
              <a:buNone/>
            </a:pPr>
            <a:r>
              <a:rPr lang="en-US" sz="4800" dirty="0" smtClean="0">
                <a:solidFill>
                  <a:srgbClr val="000000"/>
                </a:solidFill>
              </a:rPr>
              <a:t>Dev/Test/Debug</a:t>
            </a:r>
            <a:endParaRPr lang="en-US" sz="4800" dirty="0">
              <a:solidFill>
                <a:srgbClr val="000000"/>
              </a:solidFill>
            </a:endParaRPr>
          </a:p>
        </p:txBody>
      </p:sp>
      <p:pic>
        <p:nvPicPr>
          <p:cNvPr id="30" name="Picture 29"/>
          <p:cNvPicPr>
            <a:picLocks noChangeAspect="1"/>
          </p:cNvPicPr>
          <p:nvPr/>
        </p:nvPicPr>
        <p:blipFill>
          <a:blip r:embed="rId4"/>
          <a:stretch>
            <a:fillRect/>
          </a:stretch>
        </p:blipFill>
        <p:spPr>
          <a:xfrm>
            <a:off x="11272965" y="65991"/>
            <a:ext cx="862569" cy="746810"/>
          </a:xfrm>
          <a:prstGeom prst="rect">
            <a:avLst/>
          </a:prstGeom>
        </p:spPr>
      </p:pic>
    </p:spTree>
    <p:extLst>
      <p:ext uri="{BB962C8B-B14F-4D97-AF65-F5344CB8AC3E}">
        <p14:creationId xmlns:p14="http://schemas.microsoft.com/office/powerpoint/2010/main" val="21769599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lstStyle/>
          <a:p>
            <a:r>
              <a:rPr lang="en-US" dirty="0" smtClean="0"/>
              <a:t>Agenda</a:t>
            </a:r>
            <a:endParaRPr lang="en-US" dirty="0"/>
          </a:p>
        </p:txBody>
      </p:sp>
      <p:graphicFrame>
        <p:nvGraphicFramePr>
          <p:cNvPr id="12" name="Diagram 11"/>
          <p:cNvGraphicFramePr/>
          <p:nvPr>
            <p:extLst/>
          </p:nvPr>
        </p:nvGraphicFramePr>
        <p:xfrm>
          <a:off x="666750" y="1400175"/>
          <a:ext cx="10973869" cy="48958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p:cNvSpPr/>
          <p:nvPr/>
        </p:nvSpPr>
        <p:spPr>
          <a:xfrm>
            <a:off x="2296477" y="3850640"/>
            <a:ext cx="7589520" cy="2377440"/>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13080" y="1473200"/>
            <a:ext cx="7487920" cy="2377440"/>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1430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12192000" cy="6858000"/>
          </a:xfrm>
        </p:spPr>
        <p:txBody>
          <a:bodyPr/>
          <a:lstStyle/>
          <a:p>
            <a:pPr algn="ctr"/>
            <a:r>
              <a:rPr lang="en-US" sz="6600" dirty="0" smtClean="0"/>
              <a:t>Microsoft Azure</a:t>
            </a:r>
            <a:r>
              <a:rPr lang="en-US" sz="11500" dirty="0" smtClean="0"/>
              <a:t/>
            </a:r>
            <a:br>
              <a:rPr lang="en-US" sz="11500" dirty="0" smtClean="0"/>
            </a:br>
            <a:r>
              <a:rPr lang="en-US" sz="11500" dirty="0" smtClean="0"/>
              <a:t>Storage Queue</a:t>
            </a:r>
            <a:endParaRPr lang="en-US" sz="11500" dirty="0"/>
          </a:p>
        </p:txBody>
      </p:sp>
      <p:pic>
        <p:nvPicPr>
          <p:cNvPr id="5" name="Picture 4"/>
          <p:cNvPicPr>
            <a:picLocks noChangeAspect="1"/>
          </p:cNvPicPr>
          <p:nvPr/>
        </p:nvPicPr>
        <p:blipFill>
          <a:blip r:embed="rId2"/>
          <a:stretch>
            <a:fillRect/>
          </a:stretch>
        </p:blipFill>
        <p:spPr>
          <a:xfrm>
            <a:off x="5283240" y="381094"/>
            <a:ext cx="1625520" cy="1409100"/>
          </a:xfrm>
          <a:prstGeom prst="rect">
            <a:avLst/>
          </a:prstGeom>
        </p:spPr>
      </p:pic>
    </p:spTree>
    <p:extLst>
      <p:ext uri="{BB962C8B-B14F-4D97-AF65-F5344CB8AC3E}">
        <p14:creationId xmlns:p14="http://schemas.microsoft.com/office/powerpoint/2010/main" val="322390643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0"/>
            <a:ext cx="12192000" cy="6858000"/>
          </a:xfrm>
        </p:spPr>
        <p:txBody>
          <a:bodyPr>
            <a:noAutofit/>
          </a:bodyPr>
          <a:lstStyle/>
          <a:p>
            <a:pPr marL="252000" algn="l">
              <a:spcBef>
                <a:spcPts val="1200"/>
              </a:spcBef>
            </a:pPr>
            <a:r>
              <a:rPr lang="en-US" sz="3900" dirty="0" smtClean="0"/>
              <a:t>Queue </a:t>
            </a:r>
            <a:r>
              <a:rPr lang="en-US" sz="3900" dirty="0"/>
              <a:t>length </a:t>
            </a:r>
            <a:r>
              <a:rPr lang="en-US" sz="3900" dirty="0" smtClean="0"/>
              <a:t>reflects </a:t>
            </a:r>
            <a:r>
              <a:rPr lang="en-US" sz="3900" dirty="0"/>
              <a:t>how well the backend processing nodes are </a:t>
            </a:r>
            <a:r>
              <a:rPr lang="en-US" sz="3900" dirty="0" smtClean="0"/>
              <a:t>doing. </a:t>
            </a:r>
            <a:endParaRPr lang="en-US" sz="3900" dirty="0"/>
          </a:p>
          <a:p>
            <a:pPr marL="252000" algn="l">
              <a:spcBef>
                <a:spcPts val="1200"/>
              </a:spcBef>
            </a:pPr>
            <a:r>
              <a:rPr lang="en-US" sz="3900" dirty="0"/>
              <a:t>Decouples </a:t>
            </a:r>
            <a:r>
              <a:rPr lang="en-US" sz="3900" dirty="0" smtClean="0"/>
              <a:t>the </a:t>
            </a:r>
            <a:r>
              <a:rPr lang="en-US" sz="3900" dirty="0"/>
              <a:t>application</a:t>
            </a:r>
            <a:r>
              <a:rPr lang="en-US" sz="3900" dirty="0" smtClean="0"/>
              <a:t>.</a:t>
            </a:r>
            <a:endParaRPr lang="en-US" sz="3900" dirty="0"/>
          </a:p>
          <a:p>
            <a:pPr marL="252000" algn="l">
              <a:spcBef>
                <a:spcPts val="1200"/>
              </a:spcBef>
            </a:pPr>
            <a:r>
              <a:rPr lang="en-US" sz="3900" dirty="0" smtClean="0"/>
              <a:t>Flexibility </a:t>
            </a:r>
            <a:r>
              <a:rPr lang="en-US" sz="3900" dirty="0"/>
              <a:t>of efficient resource usage within an </a:t>
            </a:r>
            <a:r>
              <a:rPr lang="en-US" sz="3900" dirty="0" smtClean="0"/>
              <a:t>application.</a:t>
            </a:r>
            <a:endParaRPr lang="en-US" sz="3900" dirty="0"/>
          </a:p>
          <a:p>
            <a:pPr marL="252000" algn="l">
              <a:spcBef>
                <a:spcPts val="1200"/>
              </a:spcBef>
            </a:pPr>
            <a:r>
              <a:rPr lang="en-US" sz="3900" dirty="0" smtClean="0"/>
              <a:t>Absorb </a:t>
            </a:r>
            <a:r>
              <a:rPr lang="en-US" sz="3900" dirty="0"/>
              <a:t>traffic bursts and reduce the impact of individual component failures. </a:t>
            </a:r>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Why use a Queue?</a:t>
            </a:r>
            <a:endParaRPr lang="en-US" dirty="0"/>
          </a:p>
        </p:txBody>
      </p:sp>
      <p:sp>
        <p:nvSpPr>
          <p:cNvPr id="5" name="Rectangle 4"/>
          <p:cNvSpPr/>
          <p:nvPr/>
        </p:nvSpPr>
        <p:spPr>
          <a:xfrm>
            <a:off x="0" y="981512"/>
            <a:ext cx="12191999" cy="1477603"/>
          </a:xfrm>
          <a:prstGeom prst="rect">
            <a:avLst/>
          </a:prstGeom>
          <a:solidFill>
            <a:srgbClr val="EEB5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 y="3222595"/>
            <a:ext cx="12191999" cy="1162974"/>
          </a:xfrm>
          <a:prstGeom prst="rect">
            <a:avLst/>
          </a:prstGeom>
          <a:solidFill>
            <a:srgbClr val="EEB5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2583403"/>
            <a:ext cx="12191999" cy="514904"/>
          </a:xfrm>
          <a:prstGeom prst="rect">
            <a:avLst/>
          </a:prstGeom>
          <a:solidFill>
            <a:srgbClr val="EEB5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 y="4385569"/>
            <a:ext cx="12191999" cy="1173018"/>
          </a:xfrm>
          <a:prstGeom prst="rect">
            <a:avLst/>
          </a:prstGeom>
          <a:solidFill>
            <a:srgbClr val="EEB5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a:stretch>
            <a:fillRect/>
          </a:stretch>
        </p:blipFill>
        <p:spPr>
          <a:xfrm>
            <a:off x="11272964" y="65992"/>
            <a:ext cx="862570" cy="747728"/>
          </a:xfrm>
          <a:prstGeom prst="rect">
            <a:avLst/>
          </a:prstGeom>
        </p:spPr>
      </p:pic>
    </p:spTree>
    <p:extLst>
      <p:ext uri="{BB962C8B-B14F-4D97-AF65-F5344CB8AC3E}">
        <p14:creationId xmlns:p14="http://schemas.microsoft.com/office/powerpoint/2010/main" val="771849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xit" presetSubtype="0" fill="hold" grpId="0" nodeType="withEffect">
                                  <p:stCondLst>
                                    <p:cond delay="0"/>
                                  </p:stCondLst>
                                  <p:childTnLst>
                                    <p:animEffect transition="out" filter="fade">
                                      <p:cBhvr>
                                        <p:cTn id="9" dur="500"/>
                                        <p:tgtEl>
                                          <p:spTgt spid="7"/>
                                        </p:tgtEl>
                                      </p:cBhvr>
                                    </p:animEffect>
                                    <p:set>
                                      <p:cBhvr>
                                        <p:cTn id="10" dur="1" fill="hold">
                                          <p:stCondLst>
                                            <p:cond delay="499"/>
                                          </p:stCondLst>
                                        </p:cTn>
                                        <p:tgtEl>
                                          <p:spTgt spid="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1"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xit" presetSubtype="0" fill="hold" grpId="0" nodeType="withEffect">
                                  <p:stCondLst>
                                    <p:cond delay="0"/>
                                  </p:stCondLst>
                                  <p:childTnLst>
                                    <p:animEffect transition="out" filter="fade">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1"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xit" presetSubtype="0" fill="hold" grpId="0" nodeType="withEffect">
                                  <p:stCondLst>
                                    <p:cond delay="0"/>
                                  </p:stCondLst>
                                  <p:childTnLst>
                                    <p:animEffect transition="out" filter="fade">
                                      <p:cBhvr>
                                        <p:cTn id="25" dur="500"/>
                                        <p:tgtEl>
                                          <p:spTgt spid="8"/>
                                        </p:tgtEl>
                                      </p:cBhvr>
                                    </p:animEffect>
                                    <p:set>
                                      <p:cBhvr>
                                        <p:cTn id="26" dur="1" fill="hold">
                                          <p:stCondLst>
                                            <p:cond delay="499"/>
                                          </p:stCondLst>
                                        </p:cTn>
                                        <p:tgtEl>
                                          <p:spTgt spid="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5"/>
                                        </p:tgtEl>
                                      </p:cBhvr>
                                    </p:animEffect>
                                    <p:set>
                                      <p:cBhvr>
                                        <p:cTn id="31" dur="1" fill="hold">
                                          <p:stCondLst>
                                            <p:cond delay="499"/>
                                          </p:stCondLst>
                                        </p:cTn>
                                        <p:tgtEl>
                                          <p:spTgt spid="5"/>
                                        </p:tgtEl>
                                        <p:attrNameLst>
                                          <p:attrName>style.visibility</p:attrName>
                                        </p:attrNameLst>
                                      </p:cBhvr>
                                      <p:to>
                                        <p:strVal val="hidden"/>
                                      </p:to>
                                    </p:set>
                                  </p:childTnLst>
                                </p:cTn>
                              </p:par>
                              <p:par>
                                <p:cTn id="32" presetID="10" presetClass="exit" presetSubtype="0" fill="hold" grpId="2" nodeType="withEffect">
                                  <p:stCondLst>
                                    <p:cond delay="0"/>
                                  </p:stCondLst>
                                  <p:childTnLst>
                                    <p:animEffect transition="out" filter="fade">
                                      <p:cBhvr>
                                        <p:cTn id="33" dur="500"/>
                                        <p:tgtEl>
                                          <p:spTgt spid="7"/>
                                        </p:tgtEl>
                                      </p:cBhvr>
                                    </p:animEffect>
                                    <p:set>
                                      <p:cBhvr>
                                        <p:cTn id="34" dur="1" fill="hold">
                                          <p:stCondLst>
                                            <p:cond delay="499"/>
                                          </p:stCondLst>
                                        </p:cTn>
                                        <p:tgtEl>
                                          <p:spTgt spid="7"/>
                                        </p:tgtEl>
                                        <p:attrNameLst>
                                          <p:attrName>style.visibility</p:attrName>
                                        </p:attrNameLst>
                                      </p:cBhvr>
                                      <p:to>
                                        <p:strVal val="hidden"/>
                                      </p:to>
                                    </p:set>
                                  </p:childTnLst>
                                </p:cTn>
                              </p:par>
                              <p:par>
                                <p:cTn id="35" presetID="10" presetClass="exit" presetSubtype="0" fill="hold" grpId="2" nodeType="withEffect">
                                  <p:stCondLst>
                                    <p:cond delay="0"/>
                                  </p:stCondLst>
                                  <p:childTnLst>
                                    <p:animEffect transition="out" filter="fade">
                                      <p:cBhvr>
                                        <p:cTn id="36" dur="500"/>
                                        <p:tgtEl>
                                          <p:spTgt spid="6"/>
                                        </p:tgtEl>
                                      </p:cBhvr>
                                    </p:animEffect>
                                    <p:set>
                                      <p:cBhvr>
                                        <p:cTn id="3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6" grpId="2" animBg="1"/>
      <p:bldP spid="7" grpId="0" animBg="1"/>
      <p:bldP spid="7" grpId="1" animBg="1"/>
      <p:bldP spid="7" grpId="2" animBg="1"/>
      <p:bldP spid="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0" y="949325"/>
            <a:ext cx="3676650" cy="2292350"/>
          </a:xfrm>
          <a:ln w="76200">
            <a:solidFill>
              <a:schemeClr val="bg1"/>
            </a:solidFill>
          </a:ln>
        </p:spPr>
      </p:pic>
      <p:sp>
        <p:nvSpPr>
          <p:cNvPr id="6" name="Rectangle 5"/>
          <p:cNvSpPr/>
          <p:nvPr/>
        </p:nvSpPr>
        <p:spPr>
          <a:xfrm>
            <a:off x="-9524" y="3378802"/>
            <a:ext cx="12201524" cy="3479199"/>
          </a:xfrm>
          <a:prstGeom prst="rect">
            <a:avLst/>
          </a:prstGeom>
        </p:spPr>
        <p:txBody>
          <a:bodyPr wrap="square" anchor="ctr">
            <a:noAutofit/>
          </a:bodyPr>
          <a:lstStyle/>
          <a:p>
            <a:pPr marL="252000">
              <a:spcBef>
                <a:spcPts val="1200"/>
              </a:spcBef>
            </a:pPr>
            <a:r>
              <a:rPr lang="en-US" sz="3600" b="1" dirty="0" smtClean="0">
                <a:solidFill>
                  <a:schemeClr val="bg2"/>
                </a:solidFill>
                <a:latin typeface="+mj-lt"/>
              </a:rPr>
              <a:t>Storage </a:t>
            </a:r>
            <a:r>
              <a:rPr lang="en-US" sz="3600" b="1" dirty="0">
                <a:solidFill>
                  <a:schemeClr val="bg2"/>
                </a:solidFill>
                <a:latin typeface="+mj-lt"/>
              </a:rPr>
              <a:t>Account:</a:t>
            </a:r>
            <a:r>
              <a:rPr lang="en-US" sz="3600" dirty="0">
                <a:solidFill>
                  <a:schemeClr val="bg2"/>
                </a:solidFill>
                <a:latin typeface="+mj-lt"/>
              </a:rPr>
              <a:t> All access to Azure Storage is done through a storage account. </a:t>
            </a:r>
            <a:endParaRPr lang="en-US" sz="3600" dirty="0" smtClean="0">
              <a:solidFill>
                <a:schemeClr val="bg2"/>
              </a:solidFill>
              <a:latin typeface="+mj-lt"/>
            </a:endParaRPr>
          </a:p>
          <a:p>
            <a:pPr marL="252000">
              <a:spcBef>
                <a:spcPts val="1200"/>
              </a:spcBef>
            </a:pPr>
            <a:r>
              <a:rPr lang="en-US" sz="3600" b="1" dirty="0" smtClean="0">
                <a:solidFill>
                  <a:schemeClr val="bg2"/>
                </a:solidFill>
                <a:latin typeface="+mj-lt"/>
              </a:rPr>
              <a:t>Queue</a:t>
            </a:r>
            <a:r>
              <a:rPr lang="en-US" sz="3600" b="1" dirty="0">
                <a:solidFill>
                  <a:schemeClr val="bg2"/>
                </a:solidFill>
                <a:latin typeface="+mj-lt"/>
              </a:rPr>
              <a:t>: </a:t>
            </a:r>
            <a:r>
              <a:rPr lang="en-US" sz="3600" dirty="0">
                <a:solidFill>
                  <a:schemeClr val="bg2"/>
                </a:solidFill>
                <a:latin typeface="+mj-lt"/>
              </a:rPr>
              <a:t>A queue contains a set of messages</a:t>
            </a:r>
            <a:r>
              <a:rPr lang="en-US" sz="3600" dirty="0" smtClean="0">
                <a:solidFill>
                  <a:schemeClr val="bg2"/>
                </a:solidFill>
                <a:latin typeface="+mj-lt"/>
              </a:rPr>
              <a:t>.</a:t>
            </a:r>
            <a:endParaRPr lang="en-US" sz="3600" b="1" dirty="0">
              <a:solidFill>
                <a:schemeClr val="bg2"/>
              </a:solidFill>
              <a:latin typeface="+mj-lt"/>
            </a:endParaRPr>
          </a:p>
          <a:p>
            <a:pPr marL="252000">
              <a:spcBef>
                <a:spcPts val="1200"/>
              </a:spcBef>
            </a:pPr>
            <a:r>
              <a:rPr lang="en-US" sz="3600" b="1" dirty="0" smtClean="0">
                <a:solidFill>
                  <a:schemeClr val="bg2"/>
                </a:solidFill>
                <a:latin typeface="+mj-lt"/>
              </a:rPr>
              <a:t>Message</a:t>
            </a:r>
            <a:r>
              <a:rPr lang="en-US" sz="3600" b="1" dirty="0">
                <a:solidFill>
                  <a:schemeClr val="bg2"/>
                </a:solidFill>
                <a:latin typeface="+mj-lt"/>
              </a:rPr>
              <a:t>: </a:t>
            </a:r>
            <a:r>
              <a:rPr lang="en-US" sz="3600" dirty="0">
                <a:solidFill>
                  <a:schemeClr val="bg2"/>
                </a:solidFill>
                <a:latin typeface="+mj-lt"/>
              </a:rPr>
              <a:t>A message, in any format, of up to 64KB.</a:t>
            </a:r>
          </a:p>
        </p:txBody>
      </p:sp>
      <p:sp>
        <p:nvSpPr>
          <p:cNvPr id="7" name="Title 1"/>
          <p:cNvSpPr txBox="1">
            <a:spLocks/>
          </p:cNvSpPr>
          <p:nvPr/>
        </p:nvSpPr>
        <p:spPr>
          <a:xfrm>
            <a:off x="-9525" y="0"/>
            <a:ext cx="12201525"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NZ" dirty="0" smtClean="0"/>
              <a:t>Queue Components</a:t>
            </a:r>
            <a:endParaRPr lang="en-NZ" dirty="0"/>
          </a:p>
        </p:txBody>
      </p:sp>
      <p:sp>
        <p:nvSpPr>
          <p:cNvPr id="2" name="Rectangle 1"/>
          <p:cNvSpPr/>
          <p:nvPr/>
        </p:nvSpPr>
        <p:spPr>
          <a:xfrm>
            <a:off x="0" y="3928794"/>
            <a:ext cx="12192000" cy="1189607"/>
          </a:xfrm>
          <a:prstGeom prst="rect">
            <a:avLst/>
          </a:prstGeom>
          <a:solidFill>
            <a:srgbClr val="EEB5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5043638"/>
            <a:ext cx="12192000" cy="764512"/>
          </a:xfrm>
          <a:prstGeom prst="rect">
            <a:avLst/>
          </a:prstGeom>
          <a:solidFill>
            <a:srgbClr val="EEB5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0" y="5808150"/>
            <a:ext cx="12192000" cy="1049851"/>
          </a:xfrm>
          <a:prstGeom prst="rect">
            <a:avLst/>
          </a:prstGeom>
          <a:solidFill>
            <a:srgbClr val="EEB5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927108" y="702644"/>
            <a:ext cx="4081112" cy="2676157"/>
          </a:xfrm>
          <a:prstGeom prst="rect">
            <a:avLst/>
          </a:prstGeom>
          <a:solidFill>
            <a:srgbClr val="EEB5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4"/>
          <a:stretch>
            <a:fillRect/>
          </a:stretch>
        </p:blipFill>
        <p:spPr>
          <a:xfrm>
            <a:off x="11272964" y="65992"/>
            <a:ext cx="862570" cy="747728"/>
          </a:xfrm>
          <a:prstGeom prst="rect">
            <a:avLst/>
          </a:prstGeom>
        </p:spPr>
      </p:pic>
    </p:spTree>
    <p:extLst>
      <p:ext uri="{BB962C8B-B14F-4D97-AF65-F5344CB8AC3E}">
        <p14:creationId xmlns:p14="http://schemas.microsoft.com/office/powerpoint/2010/main" val="8440993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1"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10" presetClass="exit" presetSubtype="0" fill="hold" grpId="0" nodeType="withEffect">
                                  <p:stCondLst>
                                    <p:cond delay="0"/>
                                  </p:stCondLst>
                                  <p:childTnLst>
                                    <p:animEffect transition="out" filter="fade">
                                      <p:cBhvr>
                                        <p:cTn id="17" dur="500"/>
                                        <p:tgtEl>
                                          <p:spTgt spid="9"/>
                                        </p:tgtEl>
                                      </p:cBhvr>
                                    </p:animEffect>
                                    <p:set>
                                      <p:cBhvr>
                                        <p:cTn id="18" dur="1" fill="hold">
                                          <p:stCondLst>
                                            <p:cond delay="499"/>
                                          </p:stCondLst>
                                        </p:cTn>
                                        <p:tgtEl>
                                          <p:spTgt spid="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1"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xit" presetSubtype="0" fill="hold" grpId="0" nodeType="withEffect">
                                  <p:stCondLst>
                                    <p:cond delay="0"/>
                                  </p:stCondLst>
                                  <p:childTnLst>
                                    <p:animEffect transition="out" filter="fade">
                                      <p:cBhvr>
                                        <p:cTn id="25" dur="500"/>
                                        <p:tgtEl>
                                          <p:spTgt spid="10"/>
                                        </p:tgtEl>
                                      </p:cBhvr>
                                    </p:animEffect>
                                    <p:set>
                                      <p:cBhvr>
                                        <p:cTn id="26" dur="1" fill="hold">
                                          <p:stCondLst>
                                            <p:cond delay="499"/>
                                          </p:stCondLst>
                                        </p:cTn>
                                        <p:tgtEl>
                                          <p:spTgt spid="1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2" nodeType="clickEffect">
                                  <p:stCondLst>
                                    <p:cond delay="0"/>
                                  </p:stCondLst>
                                  <p:childTnLst>
                                    <p:animEffect transition="out" filter="fade">
                                      <p:cBhvr>
                                        <p:cTn id="30" dur="500"/>
                                        <p:tgtEl>
                                          <p:spTgt spid="2"/>
                                        </p:tgtEl>
                                      </p:cBhvr>
                                    </p:animEffect>
                                    <p:set>
                                      <p:cBhvr>
                                        <p:cTn id="31" dur="1" fill="hold">
                                          <p:stCondLst>
                                            <p:cond delay="499"/>
                                          </p:stCondLst>
                                        </p:cTn>
                                        <p:tgtEl>
                                          <p:spTgt spid="2"/>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11"/>
                                        </p:tgtEl>
                                      </p:cBhvr>
                                    </p:animEffect>
                                    <p:set>
                                      <p:cBhvr>
                                        <p:cTn id="34" dur="1" fill="hold">
                                          <p:stCondLst>
                                            <p:cond delay="499"/>
                                          </p:stCondLst>
                                        </p:cTn>
                                        <p:tgtEl>
                                          <p:spTgt spid="11"/>
                                        </p:tgtEl>
                                        <p:attrNameLst>
                                          <p:attrName>style.visibility</p:attrName>
                                        </p:attrNameLst>
                                      </p:cBhvr>
                                      <p:to>
                                        <p:strVal val="hidden"/>
                                      </p:to>
                                    </p:set>
                                  </p:childTnLst>
                                </p:cTn>
                              </p:par>
                              <p:par>
                                <p:cTn id="35" presetID="10" presetClass="exit" presetSubtype="0" fill="hold" grpId="2" nodeType="withEffect">
                                  <p:stCondLst>
                                    <p:cond delay="0"/>
                                  </p:stCondLst>
                                  <p:childTnLst>
                                    <p:animEffect transition="out" filter="fade">
                                      <p:cBhvr>
                                        <p:cTn id="36" dur="500"/>
                                        <p:tgtEl>
                                          <p:spTgt spid="9"/>
                                        </p:tgtEl>
                                      </p:cBhvr>
                                    </p:animEffect>
                                    <p:set>
                                      <p:cBhvr>
                                        <p:cTn id="37"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2" grpId="2" animBg="1"/>
      <p:bldP spid="9" grpId="0" animBg="1"/>
      <p:bldP spid="9" grpId="1" animBg="1"/>
      <p:bldP spid="9" grpId="2" animBg="1"/>
      <p:bldP spid="10" grpId="0" animBg="1"/>
      <p:bldP spid="11" grpId="0" animBg="1"/>
      <p:bldP spid="11" grpId="1"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526" y="0"/>
            <a:ext cx="12201525" cy="6858000"/>
          </a:xfrm>
          <a:prstGeom prst="rect">
            <a:avLst/>
          </a:prstGeom>
        </p:spPr>
        <p:txBody>
          <a:bodyPr wrap="square" anchor="ctr">
            <a:noAutofit/>
          </a:bodyPr>
          <a:lstStyle/>
          <a:p>
            <a:pPr algn="ctr">
              <a:spcBef>
                <a:spcPts val="1200"/>
              </a:spcBef>
            </a:pPr>
            <a:r>
              <a:rPr lang="en-US" sz="3600" dirty="0" smtClean="0">
                <a:solidFill>
                  <a:schemeClr val="bg2"/>
                </a:solidFill>
                <a:latin typeface="+mj-lt"/>
              </a:rPr>
              <a:t>Queues </a:t>
            </a:r>
            <a:r>
              <a:rPr lang="en-US" sz="3600" dirty="0">
                <a:solidFill>
                  <a:schemeClr val="bg2"/>
                </a:solidFill>
                <a:latin typeface="+mj-lt"/>
              </a:rPr>
              <a:t>are addressable using the following URL format:</a:t>
            </a:r>
          </a:p>
          <a:p>
            <a:pPr algn="ctr">
              <a:spcBef>
                <a:spcPts val="1200"/>
              </a:spcBef>
            </a:pPr>
            <a:r>
              <a:rPr lang="en-US" sz="3600" dirty="0">
                <a:solidFill>
                  <a:schemeClr val="bg2"/>
                </a:solidFill>
                <a:latin typeface="+mj-lt"/>
              </a:rPr>
              <a:t> http</a:t>
            </a:r>
            <a:r>
              <a:rPr lang="en-US" sz="3600" dirty="0" smtClean="0">
                <a:solidFill>
                  <a:schemeClr val="bg2"/>
                </a:solidFill>
                <a:latin typeface="+mj-lt"/>
              </a:rPr>
              <a:t>://{storage-account}.</a:t>
            </a:r>
            <a:r>
              <a:rPr lang="en-US" sz="3600" dirty="0">
                <a:solidFill>
                  <a:schemeClr val="bg2"/>
                </a:solidFill>
                <a:latin typeface="+mj-lt"/>
              </a:rPr>
              <a:t>queue.core.windows.net</a:t>
            </a:r>
            <a:r>
              <a:rPr lang="en-US" sz="3600" dirty="0" smtClean="0">
                <a:solidFill>
                  <a:schemeClr val="bg2"/>
                </a:solidFill>
                <a:latin typeface="+mj-lt"/>
              </a:rPr>
              <a:t>/{queue}</a:t>
            </a:r>
            <a:endParaRPr lang="en-US" sz="3600" dirty="0">
              <a:solidFill>
                <a:schemeClr val="bg2"/>
              </a:solidFill>
              <a:latin typeface="+mj-lt"/>
            </a:endParaRPr>
          </a:p>
        </p:txBody>
      </p:sp>
      <p:sp>
        <p:nvSpPr>
          <p:cNvPr id="7" name="Title 1"/>
          <p:cNvSpPr txBox="1">
            <a:spLocks/>
          </p:cNvSpPr>
          <p:nvPr/>
        </p:nvSpPr>
        <p:spPr>
          <a:xfrm>
            <a:off x="-9525" y="0"/>
            <a:ext cx="12201525"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NZ" dirty="0" smtClean="0"/>
              <a:t>Queue URL format</a:t>
            </a:r>
            <a:endParaRPr lang="en-NZ" dirty="0"/>
          </a:p>
        </p:txBody>
      </p:sp>
      <p:pic>
        <p:nvPicPr>
          <p:cNvPr id="4" name="Picture 3"/>
          <p:cNvPicPr>
            <a:picLocks noChangeAspect="1"/>
          </p:cNvPicPr>
          <p:nvPr/>
        </p:nvPicPr>
        <p:blipFill>
          <a:blip r:embed="rId3"/>
          <a:stretch>
            <a:fillRect/>
          </a:stretch>
        </p:blipFill>
        <p:spPr>
          <a:xfrm>
            <a:off x="11272964" y="65992"/>
            <a:ext cx="862570" cy="747728"/>
          </a:xfrm>
          <a:prstGeom prst="rect">
            <a:avLst/>
          </a:prstGeom>
        </p:spPr>
      </p:pic>
    </p:spTree>
    <p:extLst>
      <p:ext uri="{BB962C8B-B14F-4D97-AF65-F5344CB8AC3E}">
        <p14:creationId xmlns:p14="http://schemas.microsoft.com/office/powerpoint/2010/main" val="25296562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12192000" cy="6858000"/>
          </a:xfrm>
        </p:spPr>
        <p:txBody>
          <a:bodyPr/>
          <a:lstStyle/>
          <a:p>
            <a:pPr algn="ctr"/>
            <a:r>
              <a:rPr lang="en-US" sz="6600" dirty="0" smtClean="0"/>
              <a:t>Microsoft Azure</a:t>
            </a:r>
            <a:r>
              <a:rPr lang="en-US" sz="11500" dirty="0" smtClean="0"/>
              <a:t/>
            </a:r>
            <a:br>
              <a:rPr lang="en-US" sz="11500" dirty="0" smtClean="0"/>
            </a:br>
            <a:r>
              <a:rPr lang="en-US" sz="11500" dirty="0" smtClean="0"/>
              <a:t>Storage Blob</a:t>
            </a:r>
            <a:endParaRPr lang="en-US" sz="11500" dirty="0"/>
          </a:p>
        </p:txBody>
      </p:sp>
      <p:pic>
        <p:nvPicPr>
          <p:cNvPr id="5" name="Picture 4"/>
          <p:cNvPicPr>
            <a:picLocks noChangeAspect="1"/>
          </p:cNvPicPr>
          <p:nvPr/>
        </p:nvPicPr>
        <p:blipFill>
          <a:blip r:embed="rId2"/>
          <a:stretch>
            <a:fillRect/>
          </a:stretch>
        </p:blipFill>
        <p:spPr>
          <a:xfrm>
            <a:off x="5281165" y="381093"/>
            <a:ext cx="1629670" cy="1409101"/>
          </a:xfrm>
          <a:prstGeom prst="rect">
            <a:avLst/>
          </a:prstGeom>
        </p:spPr>
      </p:pic>
    </p:spTree>
    <p:extLst>
      <p:ext uri="{BB962C8B-B14F-4D97-AF65-F5344CB8AC3E}">
        <p14:creationId xmlns:p14="http://schemas.microsoft.com/office/powerpoint/2010/main" val="345662750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9525" y="0"/>
            <a:ext cx="12201525"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NZ" dirty="0" smtClean="0"/>
              <a:t>Queue URL format</a:t>
            </a:r>
            <a:endParaRPr lang="en-NZ" dirty="0"/>
          </a:p>
        </p:txBody>
      </p:sp>
      <p:sp>
        <p:nvSpPr>
          <p:cNvPr id="4" name="Rectangle 3"/>
          <p:cNvSpPr/>
          <p:nvPr/>
        </p:nvSpPr>
        <p:spPr>
          <a:xfrm>
            <a:off x="0" y="0"/>
            <a:ext cx="12192001" cy="6857999"/>
          </a:xfrm>
          <a:prstGeom prst="rect">
            <a:avLst/>
          </a:prstGeom>
        </p:spPr>
        <p:txBody>
          <a:bodyPr wrap="square" anchor="ctr">
            <a:noAutofit/>
          </a:bodyPr>
          <a:lstStyle/>
          <a:p>
            <a:pPr algn="ctr">
              <a:spcBef>
                <a:spcPts val="1200"/>
              </a:spcBef>
            </a:pPr>
            <a:r>
              <a:rPr lang="en-US" sz="3400" dirty="0" smtClean="0">
                <a:solidFill>
                  <a:schemeClr val="bg2"/>
                </a:solidFill>
                <a:latin typeface="+mj-lt"/>
              </a:rPr>
              <a:t>Example:</a:t>
            </a:r>
            <a:endParaRPr lang="en-US" sz="3400" dirty="0">
              <a:solidFill>
                <a:schemeClr val="bg2"/>
              </a:solidFill>
              <a:latin typeface="+mj-lt"/>
            </a:endParaRPr>
          </a:p>
          <a:p>
            <a:pPr algn="ctr">
              <a:spcBef>
                <a:spcPts val="1200"/>
              </a:spcBef>
            </a:pPr>
            <a:r>
              <a:rPr lang="en-US" sz="3400" dirty="0">
                <a:solidFill>
                  <a:schemeClr val="bg2"/>
                </a:solidFill>
                <a:latin typeface="+mj-lt"/>
              </a:rPr>
              <a:t> http://myaccount.queue.core.windows.net/imagesToDownload</a:t>
            </a:r>
          </a:p>
        </p:txBody>
      </p:sp>
      <p:pic>
        <p:nvPicPr>
          <p:cNvPr id="5" name="Picture 4"/>
          <p:cNvPicPr>
            <a:picLocks noChangeAspect="1"/>
          </p:cNvPicPr>
          <p:nvPr/>
        </p:nvPicPr>
        <p:blipFill>
          <a:blip r:embed="rId3"/>
          <a:stretch>
            <a:fillRect/>
          </a:stretch>
        </p:blipFill>
        <p:spPr>
          <a:xfrm>
            <a:off x="11272964" y="65992"/>
            <a:ext cx="862570" cy="747728"/>
          </a:xfrm>
          <a:prstGeom prst="rect">
            <a:avLst/>
          </a:prstGeom>
        </p:spPr>
      </p:pic>
    </p:spTree>
    <p:extLst>
      <p:ext uri="{BB962C8B-B14F-4D97-AF65-F5344CB8AC3E}">
        <p14:creationId xmlns:p14="http://schemas.microsoft.com/office/powerpoint/2010/main" val="4007405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r>
              <a:rPr lang="en-US" sz="4400" dirty="0" smtClean="0">
                <a:latin typeface="+mj-lt"/>
              </a:rPr>
              <a:t>Faster Web Applications with queues</a:t>
            </a:r>
          </a:p>
          <a:p>
            <a:r>
              <a:rPr lang="en-US" sz="4400" dirty="0" smtClean="0">
                <a:latin typeface="+mj-lt"/>
              </a:rPr>
              <a:t>using asynchronous workloads</a:t>
            </a:r>
            <a:endParaRPr lang="en-US" sz="4400" dirty="0">
              <a:latin typeface="+mj-lt"/>
            </a:endParaRPr>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Demo</a:t>
            </a:r>
            <a:endParaRPr lang="en-US" dirty="0"/>
          </a:p>
        </p:txBody>
      </p:sp>
      <p:pic>
        <p:nvPicPr>
          <p:cNvPr id="5" name="Picture 4"/>
          <p:cNvPicPr>
            <a:picLocks noChangeAspect="1"/>
          </p:cNvPicPr>
          <p:nvPr/>
        </p:nvPicPr>
        <p:blipFill>
          <a:blip r:embed="rId3"/>
          <a:stretch>
            <a:fillRect/>
          </a:stretch>
        </p:blipFill>
        <p:spPr>
          <a:xfrm>
            <a:off x="11272964" y="65992"/>
            <a:ext cx="862570" cy="747728"/>
          </a:xfrm>
          <a:prstGeom prst="rect">
            <a:avLst/>
          </a:prstGeom>
        </p:spPr>
      </p:pic>
    </p:spTree>
    <p:extLst>
      <p:ext uri="{BB962C8B-B14F-4D97-AF65-F5344CB8AC3E}">
        <p14:creationId xmlns:p14="http://schemas.microsoft.com/office/powerpoint/2010/main" val="1105102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Arrow Connector 11"/>
          <p:cNvCxnSpPr>
            <a:stCxn id="16" idx="5"/>
            <a:endCxn id="44" idx="1"/>
          </p:cNvCxnSpPr>
          <p:nvPr/>
        </p:nvCxnSpPr>
        <p:spPr>
          <a:xfrm>
            <a:off x="3934028" y="2988969"/>
            <a:ext cx="1249333" cy="440031"/>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7" idx="7"/>
            <a:endCxn id="44" idx="1"/>
          </p:cNvCxnSpPr>
          <p:nvPr/>
        </p:nvCxnSpPr>
        <p:spPr>
          <a:xfrm flipV="1">
            <a:off x="3934028" y="3429000"/>
            <a:ext cx="1249333" cy="440031"/>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4" name="TextBox 23"/>
          <p:cNvSpPr txBox="1"/>
          <p:nvPr/>
        </p:nvSpPr>
        <p:spPr>
          <a:xfrm>
            <a:off x="2150500" y="1075003"/>
            <a:ext cx="1903726" cy="584775"/>
          </a:xfrm>
          <a:prstGeom prst="rect">
            <a:avLst/>
          </a:prstGeom>
          <a:noFill/>
        </p:spPr>
        <p:txBody>
          <a:bodyPr wrap="none" rtlCol="0" anchor="b">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US" sz="3200" dirty="0">
                <a:solidFill>
                  <a:schemeClr val="bg1"/>
                </a:solidFill>
                <a:latin typeface="+mj-lt"/>
              </a:rPr>
              <a:t>Producers</a:t>
            </a:r>
          </a:p>
        </p:txBody>
      </p:sp>
      <p:sp>
        <p:nvSpPr>
          <p:cNvPr id="15" name="TextBox 26"/>
          <p:cNvSpPr txBox="1"/>
          <p:nvPr/>
        </p:nvSpPr>
        <p:spPr>
          <a:xfrm>
            <a:off x="8034285" y="1075003"/>
            <a:ext cx="2110706" cy="584775"/>
          </a:xfrm>
          <a:prstGeom prst="rect">
            <a:avLst/>
          </a:prstGeom>
          <a:noFill/>
        </p:spPr>
        <p:txBody>
          <a:bodyPr wrap="none" rtlCol="0" anchor="b">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US" sz="3200" dirty="0">
                <a:solidFill>
                  <a:schemeClr val="bg1"/>
                </a:solidFill>
                <a:latin typeface="+mj-lt"/>
              </a:rPr>
              <a:t>Consumers</a:t>
            </a:r>
          </a:p>
        </p:txBody>
      </p:sp>
      <p:cxnSp>
        <p:nvCxnSpPr>
          <p:cNvPr id="19" name="Straight Arrow Connector 18"/>
          <p:cNvCxnSpPr>
            <a:stCxn id="46" idx="3"/>
            <a:endCxn id="6" idx="3"/>
          </p:cNvCxnSpPr>
          <p:nvPr/>
        </p:nvCxnSpPr>
        <p:spPr>
          <a:xfrm flipV="1">
            <a:off x="7008640" y="2988969"/>
            <a:ext cx="1249333" cy="440031"/>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46" idx="3"/>
            <a:endCxn id="7" idx="1"/>
          </p:cNvCxnSpPr>
          <p:nvPr/>
        </p:nvCxnSpPr>
        <p:spPr>
          <a:xfrm>
            <a:off x="7008640" y="3429000"/>
            <a:ext cx="1249333" cy="440031"/>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39" name="TextBox 23"/>
          <p:cNvSpPr txBox="1"/>
          <p:nvPr/>
        </p:nvSpPr>
        <p:spPr>
          <a:xfrm>
            <a:off x="5411961" y="2404194"/>
            <a:ext cx="1346844" cy="584775"/>
          </a:xfrm>
          <a:prstGeom prst="rect">
            <a:avLst/>
          </a:prstGeom>
          <a:noFill/>
        </p:spPr>
        <p:txBody>
          <a:bodyPr wrap="none" rtlCol="0" anchor="b">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US" sz="3200" dirty="0" smtClean="0">
                <a:solidFill>
                  <a:schemeClr val="bg1"/>
                </a:solidFill>
                <a:latin typeface="+mj-lt"/>
              </a:rPr>
              <a:t>Queue</a:t>
            </a:r>
            <a:endParaRPr lang="en-US" sz="3200" dirty="0">
              <a:solidFill>
                <a:schemeClr val="bg1"/>
              </a:solidFill>
              <a:latin typeface="+mj-lt"/>
            </a:endParaRPr>
          </a:p>
        </p:txBody>
      </p:sp>
      <p:sp>
        <p:nvSpPr>
          <p:cNvPr id="6" name="Oval 5"/>
          <p:cNvSpPr/>
          <p:nvPr/>
        </p:nvSpPr>
        <p:spPr>
          <a:xfrm>
            <a:off x="7913486" y="1659778"/>
            <a:ext cx="2352304" cy="1557244"/>
          </a:xfrm>
          <a:prstGeom prst="ellipse">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4800" dirty="0">
                <a:solidFill>
                  <a:schemeClr val="bg1"/>
                </a:solidFill>
                <a:latin typeface="+mj-lt"/>
              </a:rPr>
              <a:t>C</a:t>
            </a:r>
            <a:r>
              <a:rPr lang="en-US" sz="4800" baseline="-25000" dirty="0">
                <a:solidFill>
                  <a:schemeClr val="bg1"/>
                </a:solidFill>
                <a:latin typeface="+mj-lt"/>
              </a:rPr>
              <a:t>1</a:t>
            </a:r>
          </a:p>
        </p:txBody>
      </p:sp>
      <p:sp>
        <p:nvSpPr>
          <p:cNvPr id="7" name="Oval 6"/>
          <p:cNvSpPr/>
          <p:nvPr/>
        </p:nvSpPr>
        <p:spPr>
          <a:xfrm>
            <a:off x="7913486" y="3640978"/>
            <a:ext cx="2352304" cy="1557244"/>
          </a:xfrm>
          <a:prstGeom prst="ellipse">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4800" dirty="0">
                <a:solidFill>
                  <a:schemeClr val="bg1"/>
                </a:solidFill>
                <a:latin typeface="+mj-lt"/>
              </a:rPr>
              <a:t>C</a:t>
            </a:r>
            <a:r>
              <a:rPr lang="en-US" sz="4800" baseline="-25000" dirty="0">
                <a:solidFill>
                  <a:schemeClr val="bg1"/>
                </a:solidFill>
                <a:latin typeface="+mj-lt"/>
              </a:rPr>
              <a:t>2</a:t>
            </a:r>
          </a:p>
        </p:txBody>
      </p:sp>
      <p:grpSp>
        <p:nvGrpSpPr>
          <p:cNvPr id="59" name="Group 58"/>
          <p:cNvGrpSpPr/>
          <p:nvPr/>
        </p:nvGrpSpPr>
        <p:grpSpPr>
          <a:xfrm>
            <a:off x="1926211" y="1659778"/>
            <a:ext cx="2352304" cy="3538444"/>
            <a:chOff x="1926211" y="1966810"/>
            <a:chExt cx="2352304" cy="3538444"/>
          </a:xfrm>
        </p:grpSpPr>
        <p:sp>
          <p:nvSpPr>
            <p:cNvPr id="16" name="Oval 15"/>
            <p:cNvSpPr/>
            <p:nvPr/>
          </p:nvSpPr>
          <p:spPr>
            <a:xfrm>
              <a:off x="1926211" y="1966810"/>
              <a:ext cx="2352304" cy="1557244"/>
            </a:xfrm>
            <a:prstGeom prst="ellipse">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4800" dirty="0" smtClean="0">
                  <a:solidFill>
                    <a:schemeClr val="bg1"/>
                  </a:solidFill>
                  <a:latin typeface="+mj-lt"/>
                </a:rPr>
                <a:t>P</a:t>
              </a:r>
              <a:r>
                <a:rPr lang="en-US" sz="4800" baseline="-25000" dirty="0" smtClean="0">
                  <a:solidFill>
                    <a:schemeClr val="bg1"/>
                  </a:solidFill>
                  <a:latin typeface="+mj-lt"/>
                </a:rPr>
                <a:t>1</a:t>
              </a:r>
              <a:endParaRPr lang="en-US" sz="4800" baseline="-25000" dirty="0">
                <a:solidFill>
                  <a:schemeClr val="bg1"/>
                </a:solidFill>
                <a:latin typeface="+mj-lt"/>
              </a:endParaRPr>
            </a:p>
          </p:txBody>
        </p:sp>
        <p:sp>
          <p:nvSpPr>
            <p:cNvPr id="17" name="Oval 16"/>
            <p:cNvSpPr/>
            <p:nvPr/>
          </p:nvSpPr>
          <p:spPr>
            <a:xfrm>
              <a:off x="1926211" y="3948010"/>
              <a:ext cx="2352304" cy="1557244"/>
            </a:xfrm>
            <a:prstGeom prst="ellipse">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4800" dirty="0" smtClean="0">
                  <a:solidFill>
                    <a:schemeClr val="bg1"/>
                  </a:solidFill>
                  <a:latin typeface="+mj-lt"/>
                </a:rPr>
                <a:t>P</a:t>
              </a:r>
              <a:r>
                <a:rPr lang="en-US" sz="4800" baseline="-25000" dirty="0">
                  <a:solidFill>
                    <a:schemeClr val="bg1"/>
                  </a:solidFill>
                  <a:latin typeface="+mj-lt"/>
                </a:rPr>
                <a:t>2</a:t>
              </a:r>
            </a:p>
          </p:txBody>
        </p:sp>
      </p:grpSp>
      <p:grpSp>
        <p:nvGrpSpPr>
          <p:cNvPr id="57" name="Group 56"/>
          <p:cNvGrpSpPr/>
          <p:nvPr/>
        </p:nvGrpSpPr>
        <p:grpSpPr>
          <a:xfrm>
            <a:off x="5183361" y="3009900"/>
            <a:ext cx="1825279" cy="838200"/>
            <a:chOff x="5183361" y="3390632"/>
            <a:chExt cx="1825279" cy="838200"/>
          </a:xfrm>
        </p:grpSpPr>
        <p:sp>
          <p:nvSpPr>
            <p:cNvPr id="44" name="Rectangle 43"/>
            <p:cNvSpPr/>
            <p:nvPr/>
          </p:nvSpPr>
          <p:spPr>
            <a:xfrm>
              <a:off x="5183361" y="3390632"/>
              <a:ext cx="457200" cy="838200"/>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4800" dirty="0">
                  <a:solidFill>
                    <a:schemeClr val="bg1"/>
                  </a:solidFill>
                  <a:latin typeface="+mj-lt"/>
                </a:rPr>
                <a:t>4</a:t>
              </a:r>
            </a:p>
          </p:txBody>
        </p:sp>
        <p:sp>
          <p:nvSpPr>
            <p:cNvPr id="45" name="Rectangle 44"/>
            <p:cNvSpPr/>
            <p:nvPr/>
          </p:nvSpPr>
          <p:spPr>
            <a:xfrm>
              <a:off x="5640561" y="3390632"/>
              <a:ext cx="457200" cy="838200"/>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4800" dirty="0">
                  <a:solidFill>
                    <a:schemeClr val="bg1"/>
                  </a:solidFill>
                  <a:latin typeface="+mj-lt"/>
                </a:rPr>
                <a:t>3</a:t>
              </a:r>
            </a:p>
          </p:txBody>
        </p:sp>
        <p:sp>
          <p:nvSpPr>
            <p:cNvPr id="46" name="Rectangle 45"/>
            <p:cNvSpPr/>
            <p:nvPr/>
          </p:nvSpPr>
          <p:spPr>
            <a:xfrm>
              <a:off x="6551440" y="3390632"/>
              <a:ext cx="457200" cy="838200"/>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4800" dirty="0">
                  <a:solidFill>
                    <a:schemeClr val="bg1"/>
                  </a:solidFill>
                  <a:latin typeface="+mj-lt"/>
                </a:rPr>
                <a:t>1</a:t>
              </a:r>
            </a:p>
          </p:txBody>
        </p:sp>
        <p:sp>
          <p:nvSpPr>
            <p:cNvPr id="47" name="Rectangle 46"/>
            <p:cNvSpPr/>
            <p:nvPr/>
          </p:nvSpPr>
          <p:spPr>
            <a:xfrm>
              <a:off x="6097761" y="3390632"/>
              <a:ext cx="457200" cy="838200"/>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4800" dirty="0" smtClean="0">
                  <a:solidFill>
                    <a:schemeClr val="bg1"/>
                  </a:solidFill>
                  <a:latin typeface="+mj-lt"/>
                </a:rPr>
                <a:t>2</a:t>
              </a:r>
              <a:endParaRPr lang="en-US" sz="4800" dirty="0">
                <a:solidFill>
                  <a:schemeClr val="bg1"/>
                </a:solidFill>
                <a:latin typeface="+mj-lt"/>
              </a:endParaRPr>
            </a:p>
          </p:txBody>
        </p:sp>
      </p:grpSp>
      <p:sp>
        <p:nvSpPr>
          <p:cNvPr id="61" name="Title 1"/>
          <p:cNvSpPr txBox="1">
            <a:spLocks/>
          </p:cNvSpPr>
          <p:nvPr/>
        </p:nvSpPr>
        <p:spPr>
          <a:xfrm>
            <a:off x="-9525" y="0"/>
            <a:ext cx="12201525"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NZ" dirty="0"/>
              <a:t>Queue-based Load </a:t>
            </a:r>
            <a:r>
              <a:rPr lang="en-NZ" dirty="0" smtClean="0"/>
              <a:t>Levelling </a:t>
            </a:r>
            <a:r>
              <a:rPr lang="en-NZ" dirty="0"/>
              <a:t>Pattern</a:t>
            </a:r>
          </a:p>
        </p:txBody>
      </p:sp>
      <p:pic>
        <p:nvPicPr>
          <p:cNvPr id="22" name="Picture 21"/>
          <p:cNvPicPr>
            <a:picLocks noChangeAspect="1"/>
          </p:cNvPicPr>
          <p:nvPr/>
        </p:nvPicPr>
        <p:blipFill>
          <a:blip r:embed="rId3"/>
          <a:stretch>
            <a:fillRect/>
          </a:stretch>
        </p:blipFill>
        <p:spPr>
          <a:xfrm>
            <a:off x="11272964" y="65992"/>
            <a:ext cx="862570" cy="747728"/>
          </a:xfrm>
          <a:prstGeom prst="rect">
            <a:avLst/>
          </a:prstGeom>
        </p:spPr>
      </p:pic>
    </p:spTree>
    <p:extLst>
      <p:ext uri="{BB962C8B-B14F-4D97-AF65-F5344CB8AC3E}">
        <p14:creationId xmlns:p14="http://schemas.microsoft.com/office/powerpoint/2010/main" val="2222939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pPr marL="252000" algn="l">
              <a:spcBef>
                <a:spcPts val="1200"/>
              </a:spcBef>
            </a:pPr>
            <a:r>
              <a:rPr lang="en-US" sz="4600" dirty="0"/>
              <a:t>Messages are </a:t>
            </a:r>
            <a:r>
              <a:rPr lang="en-US" sz="4600" dirty="0" smtClean="0"/>
              <a:t>ordered but not guaranteed FIFO.</a:t>
            </a:r>
            <a:endParaRPr lang="en-US" sz="4600" dirty="0"/>
          </a:p>
          <a:p>
            <a:pPr marL="252000" algn="l">
              <a:spcBef>
                <a:spcPts val="1200"/>
              </a:spcBef>
            </a:pPr>
            <a:r>
              <a:rPr lang="en-US" sz="4600" dirty="0" smtClean="0"/>
              <a:t>Message will </a:t>
            </a:r>
            <a:r>
              <a:rPr lang="en-US" sz="4600" dirty="0"/>
              <a:t>be processed at least </a:t>
            </a:r>
            <a:r>
              <a:rPr lang="en-US" sz="4600" dirty="0" smtClean="0"/>
              <a:t>once.</a:t>
            </a:r>
            <a:endParaRPr lang="en-US" sz="4600" dirty="0"/>
          </a:p>
          <a:p>
            <a:pPr marL="252000" algn="l">
              <a:spcBef>
                <a:spcPts val="1200"/>
              </a:spcBef>
            </a:pPr>
            <a:r>
              <a:rPr lang="en-US" sz="4600" dirty="0" smtClean="0"/>
              <a:t>Message may be processed more </a:t>
            </a:r>
            <a:r>
              <a:rPr lang="en-US" sz="4600" dirty="0"/>
              <a:t>than </a:t>
            </a:r>
            <a:r>
              <a:rPr lang="en-US" sz="4600" dirty="0" smtClean="0"/>
              <a:t>once.</a:t>
            </a:r>
          </a:p>
          <a:p>
            <a:pPr marL="252000" algn="l">
              <a:spcBef>
                <a:spcPts val="1200"/>
              </a:spcBef>
            </a:pPr>
            <a:r>
              <a:rPr lang="en-US" sz="4600" dirty="0" smtClean="0"/>
              <a:t>.</a:t>
            </a:r>
            <a:r>
              <a:rPr lang="en-US" sz="4600" dirty="0" err="1" smtClean="0"/>
              <a:t>DequeueCount</a:t>
            </a:r>
            <a:r>
              <a:rPr lang="en-US" sz="4600" dirty="0" smtClean="0"/>
              <a:t> increases every time.</a:t>
            </a:r>
          </a:p>
          <a:p>
            <a:pPr marL="252000" algn="l">
              <a:spcBef>
                <a:spcPts val="1200"/>
              </a:spcBef>
            </a:pPr>
            <a:r>
              <a:rPr lang="en-US" sz="4600" dirty="0" smtClean="0"/>
              <a:t>	-&gt; Processing </a:t>
            </a:r>
            <a:r>
              <a:rPr lang="en-US" sz="4600" dirty="0" smtClean="0"/>
              <a:t>must be idempotent.</a:t>
            </a:r>
            <a:endParaRPr lang="en-US" sz="4600" dirty="0"/>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Queue Considerations</a:t>
            </a:r>
          </a:p>
        </p:txBody>
      </p:sp>
      <p:sp>
        <p:nvSpPr>
          <p:cNvPr id="2" name="Rectangle 1"/>
          <p:cNvSpPr/>
          <p:nvPr/>
        </p:nvSpPr>
        <p:spPr>
          <a:xfrm>
            <a:off x="0" y="1347537"/>
            <a:ext cx="12192000" cy="933650"/>
          </a:xfrm>
          <a:prstGeom prst="rect">
            <a:avLst/>
          </a:prstGeom>
          <a:solidFill>
            <a:srgbClr val="EEB5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2281187"/>
            <a:ext cx="12192000" cy="741146"/>
          </a:xfrm>
          <a:prstGeom prst="rect">
            <a:avLst/>
          </a:prstGeom>
          <a:solidFill>
            <a:srgbClr val="EEB5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3022333"/>
            <a:ext cx="12192000" cy="741146"/>
          </a:xfrm>
          <a:prstGeom prst="rect">
            <a:avLst/>
          </a:prstGeom>
          <a:solidFill>
            <a:srgbClr val="EEB5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3763479"/>
            <a:ext cx="12192000" cy="827772"/>
          </a:xfrm>
          <a:prstGeom prst="rect">
            <a:avLst/>
          </a:prstGeom>
          <a:solidFill>
            <a:srgbClr val="EEB5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4591251"/>
            <a:ext cx="12192000" cy="827772"/>
          </a:xfrm>
          <a:prstGeom prst="rect">
            <a:avLst/>
          </a:prstGeom>
          <a:solidFill>
            <a:srgbClr val="EEB5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stretch>
            <a:fillRect/>
          </a:stretch>
        </p:blipFill>
        <p:spPr>
          <a:xfrm>
            <a:off x="11272964" y="65992"/>
            <a:ext cx="862570" cy="747728"/>
          </a:xfrm>
          <a:prstGeom prst="rect">
            <a:avLst/>
          </a:prstGeom>
        </p:spPr>
      </p:pic>
    </p:spTree>
    <p:extLst>
      <p:ext uri="{BB962C8B-B14F-4D97-AF65-F5344CB8AC3E}">
        <p14:creationId xmlns:p14="http://schemas.microsoft.com/office/powerpoint/2010/main" val="188033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xit" presetSubtype="0" fill="hold" grpId="0"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1"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xit" presetSubtype="0" fill="hold" grpId="0" nodeType="withEffect">
                                  <p:stCondLst>
                                    <p:cond delay="0"/>
                                  </p:stCondLst>
                                  <p:childTnLst>
                                    <p:animEffect transition="out" filter="fade">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1"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xit" presetSubtype="0" fill="hold" grpId="0" nodeType="withEffect">
                                  <p:stCondLst>
                                    <p:cond delay="0"/>
                                  </p:stCondLst>
                                  <p:childTnLst>
                                    <p:animEffect transition="out" filter="fade">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1"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10" presetClass="exit" presetSubtype="0" fill="hold" grpId="0" nodeType="withEffect">
                                  <p:stCondLst>
                                    <p:cond delay="0"/>
                                  </p:stCondLst>
                                  <p:childTnLst>
                                    <p:animEffect transition="out" filter="fade">
                                      <p:cBhvr>
                                        <p:cTn id="33" dur="500"/>
                                        <p:tgtEl>
                                          <p:spTgt spid="8"/>
                                        </p:tgtEl>
                                      </p:cBhvr>
                                    </p:animEffect>
                                    <p:set>
                                      <p:cBhvr>
                                        <p:cTn id="34" dur="1" fill="hold">
                                          <p:stCondLst>
                                            <p:cond delay="499"/>
                                          </p:stCondLst>
                                        </p:cTn>
                                        <p:tgtEl>
                                          <p:spTgt spid="8"/>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1" nodeType="clickEffect">
                                  <p:stCondLst>
                                    <p:cond delay="0"/>
                                  </p:stCondLst>
                                  <p:childTnLst>
                                    <p:animEffect transition="out" filter="fade">
                                      <p:cBhvr>
                                        <p:cTn id="38" dur="500"/>
                                        <p:tgtEl>
                                          <p:spTgt spid="2"/>
                                        </p:tgtEl>
                                      </p:cBhvr>
                                    </p:animEffect>
                                    <p:set>
                                      <p:cBhvr>
                                        <p:cTn id="39" dur="1" fill="hold">
                                          <p:stCondLst>
                                            <p:cond delay="499"/>
                                          </p:stCondLst>
                                        </p:cTn>
                                        <p:tgtEl>
                                          <p:spTgt spid="2"/>
                                        </p:tgtEl>
                                        <p:attrNameLst>
                                          <p:attrName>style.visibility</p:attrName>
                                        </p:attrNameLst>
                                      </p:cBhvr>
                                      <p:to>
                                        <p:strVal val="hidden"/>
                                      </p:to>
                                    </p:set>
                                  </p:childTnLst>
                                </p:cTn>
                              </p:par>
                              <p:par>
                                <p:cTn id="40" presetID="10" presetClass="exit" presetSubtype="0" fill="hold" grpId="2" nodeType="withEffect">
                                  <p:stCondLst>
                                    <p:cond delay="0"/>
                                  </p:stCondLst>
                                  <p:childTnLst>
                                    <p:animEffect transition="out" filter="fade">
                                      <p:cBhvr>
                                        <p:cTn id="41" dur="500"/>
                                        <p:tgtEl>
                                          <p:spTgt spid="5"/>
                                        </p:tgtEl>
                                      </p:cBhvr>
                                    </p:animEffect>
                                    <p:set>
                                      <p:cBhvr>
                                        <p:cTn id="42" dur="1" fill="hold">
                                          <p:stCondLst>
                                            <p:cond delay="499"/>
                                          </p:stCondLst>
                                        </p:cTn>
                                        <p:tgtEl>
                                          <p:spTgt spid="5"/>
                                        </p:tgtEl>
                                        <p:attrNameLst>
                                          <p:attrName>style.visibility</p:attrName>
                                        </p:attrNameLst>
                                      </p:cBhvr>
                                      <p:to>
                                        <p:strVal val="hidden"/>
                                      </p:to>
                                    </p:set>
                                  </p:childTnLst>
                                </p:cTn>
                              </p:par>
                              <p:par>
                                <p:cTn id="43" presetID="10" presetClass="exit" presetSubtype="0" fill="hold" grpId="2" nodeType="withEffect">
                                  <p:stCondLst>
                                    <p:cond delay="0"/>
                                  </p:stCondLst>
                                  <p:childTnLst>
                                    <p:animEffect transition="out" filter="fade">
                                      <p:cBhvr>
                                        <p:cTn id="44" dur="500"/>
                                        <p:tgtEl>
                                          <p:spTgt spid="6"/>
                                        </p:tgtEl>
                                      </p:cBhvr>
                                    </p:animEffect>
                                    <p:set>
                                      <p:cBhvr>
                                        <p:cTn id="45" dur="1" fill="hold">
                                          <p:stCondLst>
                                            <p:cond delay="499"/>
                                          </p:stCondLst>
                                        </p:cTn>
                                        <p:tgtEl>
                                          <p:spTgt spid="6"/>
                                        </p:tgtEl>
                                        <p:attrNameLst>
                                          <p:attrName>style.visibility</p:attrName>
                                        </p:attrNameLst>
                                      </p:cBhvr>
                                      <p:to>
                                        <p:strVal val="hidden"/>
                                      </p:to>
                                    </p:set>
                                  </p:childTnLst>
                                </p:cTn>
                              </p:par>
                              <p:par>
                                <p:cTn id="46" presetID="10" presetClass="exit" presetSubtype="0" fill="hold" grpId="2" nodeType="withEffect">
                                  <p:stCondLst>
                                    <p:cond delay="0"/>
                                  </p:stCondLst>
                                  <p:childTnLst>
                                    <p:animEffect transition="out" filter="fade">
                                      <p:cBhvr>
                                        <p:cTn id="47" dur="500"/>
                                        <p:tgtEl>
                                          <p:spTgt spid="7"/>
                                        </p:tgtEl>
                                      </p:cBhvr>
                                    </p:animEffect>
                                    <p:set>
                                      <p:cBhvr>
                                        <p:cTn id="48"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5" grpId="0" animBg="1"/>
      <p:bldP spid="5" grpId="1" animBg="1"/>
      <p:bldP spid="5" grpId="2" animBg="1"/>
      <p:bldP spid="6" grpId="0" animBg="1"/>
      <p:bldP spid="6" grpId="1" animBg="1"/>
      <p:bldP spid="6" grpId="2" animBg="1"/>
      <p:bldP spid="7" grpId="0" animBg="1"/>
      <p:bldP spid="7" grpId="1" animBg="1"/>
      <p:bldP spid="7" grpId="2" animBg="1"/>
      <p:bldP spid="8"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pPr marL="252000" algn="l">
              <a:spcBef>
                <a:spcPts val="1200"/>
              </a:spcBef>
            </a:pPr>
            <a:r>
              <a:rPr lang="en-US" sz="4600" dirty="0" smtClean="0"/>
              <a:t>Messages are stored </a:t>
            </a:r>
            <a:r>
              <a:rPr lang="en-US" sz="4600" dirty="0"/>
              <a:t>up to 7 days</a:t>
            </a:r>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Queue Considerations</a:t>
            </a:r>
          </a:p>
        </p:txBody>
      </p:sp>
      <p:pic>
        <p:nvPicPr>
          <p:cNvPr id="5" name="Picture 4"/>
          <p:cNvPicPr>
            <a:picLocks noChangeAspect="1"/>
          </p:cNvPicPr>
          <p:nvPr/>
        </p:nvPicPr>
        <p:blipFill>
          <a:blip r:embed="rId3"/>
          <a:stretch>
            <a:fillRect/>
          </a:stretch>
        </p:blipFill>
        <p:spPr>
          <a:xfrm>
            <a:off x="11272964" y="65992"/>
            <a:ext cx="862570" cy="747728"/>
          </a:xfrm>
          <a:prstGeom prst="rect">
            <a:avLst/>
          </a:prstGeom>
        </p:spPr>
      </p:pic>
    </p:spTree>
    <p:extLst>
      <p:ext uri="{BB962C8B-B14F-4D97-AF65-F5344CB8AC3E}">
        <p14:creationId xmlns:p14="http://schemas.microsoft.com/office/powerpoint/2010/main" val="2039295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r>
              <a:rPr lang="en-US" sz="4400" dirty="0" smtClean="0">
                <a:latin typeface="Courier New" panose="02070309020205020404" pitchFamily="49" charset="0"/>
                <a:cs typeface="Courier New" panose="02070309020205020404" pitchFamily="49" charset="0"/>
              </a:rPr>
              <a:t>Queues in code</a:t>
            </a:r>
            <a:endParaRPr lang="en-US" sz="4400" dirty="0">
              <a:latin typeface="Courier New" panose="02070309020205020404" pitchFamily="49" charset="0"/>
              <a:cs typeface="Courier New" panose="02070309020205020404" pitchFamily="49" charset="0"/>
            </a:endParaRPr>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Demo</a:t>
            </a:r>
            <a:endParaRPr lang="en-US" dirty="0"/>
          </a:p>
        </p:txBody>
      </p:sp>
      <p:pic>
        <p:nvPicPr>
          <p:cNvPr id="5" name="Picture 4"/>
          <p:cNvPicPr>
            <a:picLocks noChangeAspect="1"/>
          </p:cNvPicPr>
          <p:nvPr/>
        </p:nvPicPr>
        <p:blipFill>
          <a:blip r:embed="rId3"/>
          <a:stretch>
            <a:fillRect/>
          </a:stretch>
        </p:blipFill>
        <p:spPr>
          <a:xfrm>
            <a:off x="11272964" y="65992"/>
            <a:ext cx="862570" cy="747728"/>
          </a:xfrm>
          <a:prstGeom prst="rect">
            <a:avLst/>
          </a:prstGeom>
        </p:spPr>
      </p:pic>
    </p:spTree>
    <p:extLst>
      <p:ext uri="{BB962C8B-B14F-4D97-AF65-F5344CB8AC3E}">
        <p14:creationId xmlns:p14="http://schemas.microsoft.com/office/powerpoint/2010/main" val="3457880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lstStyle/>
          <a:p>
            <a:r>
              <a:rPr lang="en-US" dirty="0" smtClean="0"/>
              <a:t>Agenda</a:t>
            </a:r>
            <a:endParaRPr lang="en-US" dirty="0"/>
          </a:p>
        </p:txBody>
      </p:sp>
      <p:graphicFrame>
        <p:nvGraphicFramePr>
          <p:cNvPr id="12" name="Diagram 11"/>
          <p:cNvGraphicFramePr/>
          <p:nvPr>
            <p:extLst/>
          </p:nvPr>
        </p:nvGraphicFramePr>
        <p:xfrm>
          <a:off x="666750" y="1400175"/>
          <a:ext cx="10973869" cy="48958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p:cNvSpPr/>
          <p:nvPr/>
        </p:nvSpPr>
        <p:spPr>
          <a:xfrm>
            <a:off x="6117771" y="3850640"/>
            <a:ext cx="3768226" cy="2377440"/>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13079" y="1473200"/>
            <a:ext cx="11341463" cy="2377440"/>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1321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12192000" cy="6858000"/>
          </a:xfrm>
        </p:spPr>
        <p:txBody>
          <a:bodyPr/>
          <a:lstStyle/>
          <a:p>
            <a:pPr algn="ctr"/>
            <a:r>
              <a:rPr lang="en-US" sz="6600" dirty="0" smtClean="0"/>
              <a:t>Microsoft Azure</a:t>
            </a:r>
            <a:r>
              <a:rPr lang="en-US" sz="11500" dirty="0" smtClean="0"/>
              <a:t/>
            </a:r>
            <a:br>
              <a:rPr lang="en-US" sz="11500" dirty="0" smtClean="0"/>
            </a:br>
            <a:r>
              <a:rPr lang="en-US" sz="11500" dirty="0" smtClean="0"/>
              <a:t>Storage Table</a:t>
            </a:r>
            <a:endParaRPr lang="en-US" sz="11500" dirty="0"/>
          </a:p>
        </p:txBody>
      </p:sp>
      <p:pic>
        <p:nvPicPr>
          <p:cNvPr id="7" name="Picture 6"/>
          <p:cNvPicPr>
            <a:picLocks noChangeAspect="1"/>
          </p:cNvPicPr>
          <p:nvPr/>
        </p:nvPicPr>
        <p:blipFill>
          <a:blip r:embed="rId2"/>
          <a:stretch>
            <a:fillRect/>
          </a:stretch>
        </p:blipFill>
        <p:spPr>
          <a:xfrm>
            <a:off x="5475085" y="496464"/>
            <a:ext cx="1242589" cy="1077503"/>
          </a:xfrm>
          <a:prstGeom prst="rect">
            <a:avLst/>
          </a:prstGeom>
        </p:spPr>
      </p:pic>
    </p:spTree>
    <p:extLst>
      <p:ext uri="{BB962C8B-B14F-4D97-AF65-F5344CB8AC3E}">
        <p14:creationId xmlns:p14="http://schemas.microsoft.com/office/powerpoint/2010/main" val="2084520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normAutofit fontScale="90000"/>
          </a:bodyPr>
          <a:lstStyle/>
          <a:p>
            <a:r>
              <a:rPr lang="en-US" dirty="0" smtClean="0"/>
              <a:t>Table Storage Concepts</a:t>
            </a:r>
            <a:br>
              <a:rPr lang="en-US" dirty="0" smtClean="0"/>
            </a:br>
            <a:endParaRPr lang="en-US" dirty="0"/>
          </a:p>
        </p:txBody>
      </p:sp>
      <p:sp>
        <p:nvSpPr>
          <p:cNvPr id="46" name="Rounded Rectangle 65"/>
          <p:cNvSpPr/>
          <p:nvPr/>
        </p:nvSpPr>
        <p:spPr>
          <a:xfrm>
            <a:off x="7534884" y="1280160"/>
            <a:ext cx="2200710"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lstStyle/>
          <a:p>
            <a:pPr algn="ctr"/>
            <a:endParaRPr lang="en-US"/>
          </a:p>
        </p:txBody>
      </p:sp>
      <p:sp>
        <p:nvSpPr>
          <p:cNvPr id="47" name="Rounded Rectangle 4"/>
          <p:cNvSpPr/>
          <p:nvPr/>
        </p:nvSpPr>
        <p:spPr>
          <a:xfrm>
            <a:off x="7534884" y="1280160"/>
            <a:ext cx="2200710"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algn="ctr" defTabSz="1555685">
              <a:lnSpc>
                <a:spcPct val="90000"/>
              </a:lnSpc>
              <a:spcBef>
                <a:spcPct val="0"/>
              </a:spcBef>
              <a:spcAft>
                <a:spcPct val="35000"/>
              </a:spcAft>
            </a:pPr>
            <a:r>
              <a:rPr lang="en-US" sz="2800" dirty="0" smtClean="0">
                <a:solidFill>
                  <a:srgbClr val="595959">
                    <a:alpha val="98824"/>
                  </a:srgbClr>
                </a:solidFill>
                <a:latin typeface="Segoe UI Light" pitchFamily="34" charset="0"/>
              </a:rPr>
              <a:t>Entity</a:t>
            </a:r>
            <a:endParaRPr lang="en-US" sz="2800" dirty="0">
              <a:solidFill>
                <a:srgbClr val="595959">
                  <a:alpha val="98824"/>
                </a:srgbClr>
              </a:solidFill>
              <a:latin typeface="Segoe UI Light" pitchFamily="34" charset="0"/>
            </a:endParaRPr>
          </a:p>
        </p:txBody>
      </p:sp>
      <p:sp>
        <p:nvSpPr>
          <p:cNvPr id="49" name="Rounded Rectangle 68"/>
          <p:cNvSpPr/>
          <p:nvPr/>
        </p:nvSpPr>
        <p:spPr>
          <a:xfrm>
            <a:off x="4995645" y="1280161"/>
            <a:ext cx="2199600"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lstStyle/>
          <a:p>
            <a:pPr algn="ctr"/>
            <a:endParaRPr lang="en-US"/>
          </a:p>
        </p:txBody>
      </p:sp>
      <p:sp>
        <p:nvSpPr>
          <p:cNvPr id="50" name="Rounded Rectangle 6"/>
          <p:cNvSpPr/>
          <p:nvPr/>
        </p:nvSpPr>
        <p:spPr>
          <a:xfrm>
            <a:off x="4995645" y="1280161"/>
            <a:ext cx="2199600"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algn="ctr" defTabSz="1555685">
              <a:lnSpc>
                <a:spcPct val="90000"/>
              </a:lnSpc>
              <a:spcBef>
                <a:spcPct val="0"/>
              </a:spcBef>
              <a:spcAft>
                <a:spcPct val="35000"/>
              </a:spcAft>
            </a:pPr>
            <a:r>
              <a:rPr lang="en-US" sz="2800" dirty="0">
                <a:solidFill>
                  <a:srgbClr val="595959">
                    <a:alpha val="98824"/>
                  </a:srgbClr>
                </a:solidFill>
                <a:latin typeface="Segoe UI Light" pitchFamily="34" charset="0"/>
              </a:rPr>
              <a:t>Table</a:t>
            </a:r>
          </a:p>
        </p:txBody>
      </p:sp>
      <p:sp>
        <p:nvSpPr>
          <p:cNvPr id="52" name="Rounded Rectangle 71"/>
          <p:cNvSpPr/>
          <p:nvPr/>
        </p:nvSpPr>
        <p:spPr>
          <a:xfrm>
            <a:off x="2456406" y="1280161"/>
            <a:ext cx="2199600"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lstStyle/>
          <a:p>
            <a:pPr algn="ctr"/>
            <a:endParaRPr lang="en-US"/>
          </a:p>
        </p:txBody>
      </p:sp>
      <p:sp>
        <p:nvSpPr>
          <p:cNvPr id="53" name="Rounded Rectangle 8"/>
          <p:cNvSpPr/>
          <p:nvPr/>
        </p:nvSpPr>
        <p:spPr>
          <a:xfrm>
            <a:off x="2456406" y="1280161"/>
            <a:ext cx="2182360"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algn="ctr" defTabSz="1555685">
              <a:lnSpc>
                <a:spcPct val="90000"/>
              </a:lnSpc>
              <a:spcBef>
                <a:spcPct val="0"/>
              </a:spcBef>
              <a:spcAft>
                <a:spcPct val="35000"/>
              </a:spcAft>
            </a:pPr>
            <a:r>
              <a:rPr lang="en-US" sz="2800" dirty="0">
                <a:solidFill>
                  <a:srgbClr val="595959">
                    <a:alpha val="98824"/>
                  </a:srgbClr>
                </a:solidFill>
                <a:latin typeface="Segoe UI Light" pitchFamily="34" charset="0"/>
              </a:rPr>
              <a:t>Account</a:t>
            </a:r>
            <a:endParaRPr lang="en-US" sz="3100" dirty="0">
              <a:solidFill>
                <a:srgbClr val="595959">
                  <a:alpha val="98824"/>
                </a:srgbClr>
              </a:solidFill>
              <a:latin typeface="Segoe UI Light" pitchFamily="34" charset="0"/>
            </a:endParaRPr>
          </a:p>
        </p:txBody>
      </p:sp>
      <p:cxnSp>
        <p:nvCxnSpPr>
          <p:cNvPr id="57" name="Straight Connector 56"/>
          <p:cNvCxnSpPr>
            <a:stCxn id="59" idx="3"/>
            <a:endCxn id="71" idx="1"/>
          </p:cNvCxnSpPr>
          <p:nvPr/>
        </p:nvCxnSpPr>
        <p:spPr>
          <a:xfrm>
            <a:off x="4299184" y="3809770"/>
            <a:ext cx="1077556" cy="827943"/>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9" idx="3"/>
            <a:endCxn id="69" idx="1"/>
          </p:cNvCxnSpPr>
          <p:nvPr/>
        </p:nvCxnSpPr>
        <p:spPr>
          <a:xfrm flipV="1">
            <a:off x="4299184" y="2981827"/>
            <a:ext cx="1077556" cy="827943"/>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2813228" y="3436474"/>
            <a:ext cx="148595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err="1">
                <a:solidFill>
                  <a:srgbClr val="000000">
                    <a:alpha val="99000"/>
                  </a:srgbClr>
                </a:solidFill>
                <a:latin typeface="+mj-lt"/>
              </a:rPr>
              <a:t>contoso</a:t>
            </a:r>
            <a:endParaRPr lang="en-US" sz="2000" dirty="0">
              <a:solidFill>
                <a:srgbClr val="000000">
                  <a:alpha val="99000"/>
                </a:srgbClr>
              </a:solidFill>
              <a:latin typeface="+mj-lt"/>
            </a:endParaRPr>
          </a:p>
        </p:txBody>
      </p:sp>
      <p:cxnSp>
        <p:nvCxnSpPr>
          <p:cNvPr id="61" name="Straight Connector 60"/>
          <p:cNvCxnSpPr>
            <a:stCxn id="69" idx="3"/>
            <a:endCxn id="68" idx="1"/>
          </p:cNvCxnSpPr>
          <p:nvPr/>
        </p:nvCxnSpPr>
        <p:spPr>
          <a:xfrm>
            <a:off x="6814150" y="2981827"/>
            <a:ext cx="1028146" cy="41397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69" idx="3"/>
            <a:endCxn id="65" idx="1"/>
          </p:cNvCxnSpPr>
          <p:nvPr/>
        </p:nvCxnSpPr>
        <p:spPr>
          <a:xfrm flipV="1">
            <a:off x="6814150" y="2567856"/>
            <a:ext cx="1028147" cy="413971"/>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71" idx="3"/>
            <a:endCxn id="70" idx="1"/>
          </p:cNvCxnSpPr>
          <p:nvPr/>
        </p:nvCxnSpPr>
        <p:spPr>
          <a:xfrm>
            <a:off x="6814151" y="4637713"/>
            <a:ext cx="1028146" cy="413971"/>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71" idx="3"/>
            <a:endCxn id="72" idx="1"/>
          </p:cNvCxnSpPr>
          <p:nvPr/>
        </p:nvCxnSpPr>
        <p:spPr>
          <a:xfrm flipV="1">
            <a:off x="6814151" y="4223742"/>
            <a:ext cx="1028146" cy="413971"/>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5376740" y="2608531"/>
            <a:ext cx="1437411" cy="2402478"/>
            <a:chOff x="3406969" y="2774584"/>
            <a:chExt cx="1437411" cy="2402478"/>
          </a:xfrm>
        </p:grpSpPr>
        <p:sp>
          <p:nvSpPr>
            <p:cNvPr id="69" name="Rectangle 68"/>
            <p:cNvSpPr/>
            <p:nvPr/>
          </p:nvSpPr>
          <p:spPr>
            <a:xfrm>
              <a:off x="3406969" y="2774584"/>
              <a:ext cx="1437410"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rgbClr val="000000">
                      <a:alpha val="99000"/>
                    </a:srgbClr>
                  </a:solidFill>
                  <a:latin typeface="+mj-lt"/>
                </a:rPr>
                <a:t>customers</a:t>
              </a:r>
            </a:p>
          </p:txBody>
        </p:sp>
        <p:sp>
          <p:nvSpPr>
            <p:cNvPr id="71" name="Rectangle 70"/>
            <p:cNvSpPr/>
            <p:nvPr/>
          </p:nvSpPr>
          <p:spPr>
            <a:xfrm>
              <a:off x="3406969" y="4430470"/>
              <a:ext cx="1437411"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rgbClr val="000000">
                      <a:alpha val="99000"/>
                    </a:srgbClr>
                  </a:solidFill>
                  <a:latin typeface="+mj-lt"/>
                </a:rPr>
                <a:t>photos</a:t>
              </a:r>
            </a:p>
          </p:txBody>
        </p:sp>
      </p:grpSp>
      <p:grpSp>
        <p:nvGrpSpPr>
          <p:cNvPr id="21" name="Group 20"/>
          <p:cNvGrpSpPr/>
          <p:nvPr/>
        </p:nvGrpSpPr>
        <p:grpSpPr>
          <a:xfrm>
            <a:off x="7842296" y="2194560"/>
            <a:ext cx="1585886" cy="1574535"/>
            <a:chOff x="5906591" y="2360613"/>
            <a:chExt cx="1585886" cy="1574535"/>
          </a:xfrm>
        </p:grpSpPr>
        <p:sp>
          <p:nvSpPr>
            <p:cNvPr id="65" name="Rectangle 64"/>
            <p:cNvSpPr/>
            <p:nvPr/>
          </p:nvSpPr>
          <p:spPr>
            <a:xfrm>
              <a:off x="5906592" y="2360613"/>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dirty="0">
                  <a:solidFill>
                    <a:srgbClr val="000000">
                      <a:alpha val="99000"/>
                    </a:srgbClr>
                  </a:solidFill>
                  <a:latin typeface="+mj-lt"/>
                </a:rPr>
                <a:t>Name =…</a:t>
              </a:r>
            </a:p>
            <a:p>
              <a:r>
                <a:rPr lang="en-US" dirty="0">
                  <a:solidFill>
                    <a:srgbClr val="000000">
                      <a:alpha val="99000"/>
                    </a:srgbClr>
                  </a:solidFill>
                  <a:latin typeface="+mj-lt"/>
                </a:rPr>
                <a:t>Email = …</a:t>
              </a:r>
            </a:p>
          </p:txBody>
        </p:sp>
        <p:sp>
          <p:nvSpPr>
            <p:cNvPr id="68" name="Rectangle 67"/>
            <p:cNvSpPr/>
            <p:nvPr/>
          </p:nvSpPr>
          <p:spPr>
            <a:xfrm>
              <a:off x="5906591" y="3188556"/>
              <a:ext cx="158588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dirty="0">
                  <a:solidFill>
                    <a:srgbClr val="000000">
                      <a:alpha val="99000"/>
                    </a:srgbClr>
                  </a:solidFill>
                  <a:latin typeface="+mj-lt"/>
                </a:rPr>
                <a:t>Name =…</a:t>
              </a:r>
            </a:p>
            <a:p>
              <a:r>
                <a:rPr lang="en-US" dirty="0" err="1">
                  <a:solidFill>
                    <a:srgbClr val="000000">
                      <a:alpha val="99000"/>
                    </a:srgbClr>
                  </a:solidFill>
                  <a:latin typeface="+mj-lt"/>
                </a:rPr>
                <a:t>EMailAdd</a:t>
              </a:r>
              <a:r>
                <a:rPr lang="en-US" dirty="0">
                  <a:solidFill>
                    <a:srgbClr val="000000">
                      <a:alpha val="99000"/>
                    </a:srgbClr>
                  </a:solidFill>
                  <a:latin typeface="+mj-lt"/>
                </a:rPr>
                <a:t>= </a:t>
              </a:r>
            </a:p>
          </p:txBody>
        </p:sp>
      </p:grpSp>
      <p:grpSp>
        <p:nvGrpSpPr>
          <p:cNvPr id="22" name="Group 21"/>
          <p:cNvGrpSpPr/>
          <p:nvPr/>
        </p:nvGrpSpPr>
        <p:grpSpPr>
          <a:xfrm>
            <a:off x="7842297" y="3850446"/>
            <a:ext cx="1585884" cy="1574534"/>
            <a:chOff x="5906592" y="4016499"/>
            <a:chExt cx="1585884" cy="1574534"/>
          </a:xfrm>
        </p:grpSpPr>
        <p:sp>
          <p:nvSpPr>
            <p:cNvPr id="70" name="Rounded Rectangle 97"/>
            <p:cNvSpPr/>
            <p:nvPr/>
          </p:nvSpPr>
          <p:spPr>
            <a:xfrm>
              <a:off x="5906592" y="4844441"/>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dirty="0">
                  <a:solidFill>
                    <a:srgbClr val="000000">
                      <a:alpha val="99000"/>
                    </a:srgbClr>
                  </a:solidFill>
                  <a:latin typeface="+mj-lt"/>
                </a:rPr>
                <a:t>Photo ID =…</a:t>
              </a:r>
            </a:p>
            <a:p>
              <a:r>
                <a:rPr lang="en-US" dirty="0">
                  <a:solidFill>
                    <a:srgbClr val="000000">
                      <a:alpha val="99000"/>
                    </a:srgbClr>
                  </a:solidFill>
                  <a:latin typeface="+mj-lt"/>
                </a:rPr>
                <a:t>Date =…</a:t>
              </a:r>
            </a:p>
          </p:txBody>
        </p:sp>
        <p:sp>
          <p:nvSpPr>
            <p:cNvPr id="72" name="Rounded Rectangle 97"/>
            <p:cNvSpPr/>
            <p:nvPr/>
          </p:nvSpPr>
          <p:spPr>
            <a:xfrm>
              <a:off x="5906592" y="4016499"/>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dirty="0">
                  <a:solidFill>
                    <a:srgbClr val="000000">
                      <a:alpha val="99000"/>
                    </a:srgbClr>
                  </a:solidFill>
                  <a:latin typeface="+mj-lt"/>
                </a:rPr>
                <a:t>Photo ID =…</a:t>
              </a:r>
            </a:p>
            <a:p>
              <a:r>
                <a:rPr lang="en-US" dirty="0">
                  <a:solidFill>
                    <a:srgbClr val="000000">
                      <a:alpha val="99000"/>
                    </a:srgbClr>
                  </a:solidFill>
                  <a:latin typeface="+mj-lt"/>
                </a:rPr>
                <a:t>Date =…</a:t>
              </a:r>
            </a:p>
          </p:txBody>
        </p:sp>
      </p:grpSp>
      <p:pic>
        <p:nvPicPr>
          <p:cNvPr id="56" name="Picture 55"/>
          <p:cNvPicPr>
            <a:picLocks noChangeAspect="1"/>
          </p:cNvPicPr>
          <p:nvPr/>
        </p:nvPicPr>
        <p:blipFill>
          <a:blip r:embed="rId3"/>
          <a:stretch>
            <a:fillRect/>
          </a:stretch>
        </p:blipFill>
        <p:spPr>
          <a:xfrm>
            <a:off x="11274306" y="65993"/>
            <a:ext cx="861228" cy="746808"/>
          </a:xfrm>
          <a:prstGeom prst="rect">
            <a:avLst/>
          </a:prstGeom>
        </p:spPr>
      </p:pic>
    </p:spTree>
    <p:extLst>
      <p:ext uri="{BB962C8B-B14F-4D97-AF65-F5344CB8AC3E}">
        <p14:creationId xmlns:p14="http://schemas.microsoft.com/office/powerpoint/2010/main" val="3331648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0" y="-1"/>
            <a:ext cx="12201525" cy="6858001"/>
          </a:xfrm>
          <a:prstGeom prst="rect">
            <a:avLst/>
          </a:prstGeom>
          <a:noFill/>
        </p:spPr>
        <p:txBody>
          <a:bodyPr wrap="square" lIns="0" tIns="0" rIns="0" bIns="0" rtlCol="0" anchor="ctr">
            <a:noAutofit/>
          </a:bodyPr>
          <a:lstStyle/>
          <a:p>
            <a:pPr marL="252000"/>
            <a:r>
              <a:rPr lang="en-US" sz="4800" spc="-100" dirty="0">
                <a:solidFill>
                  <a:schemeClr val="bg1">
                    <a:alpha val="99000"/>
                  </a:schemeClr>
                </a:solidFill>
                <a:latin typeface="+mj-lt"/>
                <a:ea typeface="Segoe UI" pitchFamily="34" charset="0"/>
                <a:cs typeface="Segoe UI" pitchFamily="34" charset="0"/>
              </a:rPr>
              <a:t>Not an </a:t>
            </a:r>
            <a:r>
              <a:rPr lang="en-US" sz="4800" spc="-100" dirty="0">
                <a:solidFill>
                  <a:schemeClr val="bg1">
                    <a:alpha val="99000"/>
                  </a:schemeClr>
                </a:solidFill>
                <a:latin typeface="+mj-lt"/>
                <a:ea typeface="Segoe UI" pitchFamily="34" charset="0"/>
                <a:cs typeface="Segoe UI" pitchFamily="34" charset="0"/>
              </a:rPr>
              <a:t>RDBMS Table!</a:t>
            </a:r>
          </a:p>
          <a:p>
            <a:pPr marL="252000"/>
            <a:r>
              <a:rPr lang="en-US" sz="4800" spc="-100" dirty="0">
                <a:solidFill>
                  <a:schemeClr val="bg1">
                    <a:alpha val="99000"/>
                  </a:schemeClr>
                </a:solidFill>
                <a:latin typeface="+mj-lt"/>
                <a:ea typeface="Segoe UI" pitchFamily="34" charset="0"/>
                <a:cs typeface="Segoe UI" pitchFamily="34" charset="0"/>
              </a:rPr>
              <a:t>The mental picture is ‘Entities</a:t>
            </a:r>
            <a:r>
              <a:rPr lang="en-US" sz="4800" spc="-100" dirty="0">
                <a:solidFill>
                  <a:schemeClr val="bg1">
                    <a:alpha val="99000"/>
                  </a:schemeClr>
                </a:solidFill>
                <a:latin typeface="+mj-lt"/>
                <a:ea typeface="Segoe UI" pitchFamily="34" charset="0"/>
                <a:cs typeface="Segoe UI" pitchFamily="34" charset="0"/>
              </a:rPr>
              <a:t>’</a:t>
            </a:r>
            <a:endParaRPr lang="en-US" sz="4800" spc="-100" dirty="0">
              <a:solidFill>
                <a:schemeClr val="bg1">
                  <a:alpha val="99000"/>
                </a:schemeClr>
              </a:solidFill>
              <a:latin typeface="+mj-lt"/>
              <a:ea typeface="Segoe UI" pitchFamily="34" charset="0"/>
              <a:cs typeface="Segoe UI" pitchFamily="34" charset="0"/>
            </a:endParaRPr>
          </a:p>
        </p:txBody>
      </p:sp>
      <p:sp>
        <p:nvSpPr>
          <p:cNvPr id="2" name="Title 1"/>
          <p:cNvSpPr>
            <a:spLocks noGrp="1"/>
          </p:cNvSpPr>
          <p:nvPr>
            <p:ph type="title" idx="4294967295"/>
          </p:nvPr>
        </p:nvSpPr>
        <p:spPr>
          <a:xfrm>
            <a:off x="0" y="0"/>
            <a:ext cx="12201525" cy="812800"/>
          </a:xfrm>
        </p:spPr>
        <p:txBody>
          <a:bodyPr/>
          <a:lstStyle/>
          <a:p>
            <a:r>
              <a:rPr lang="en-US" dirty="0">
                <a:solidFill>
                  <a:schemeClr val="bg1"/>
                </a:solidFill>
              </a:rPr>
              <a:t>Table</a:t>
            </a:r>
            <a:r>
              <a:rPr lang="en-US" dirty="0" smtClean="0"/>
              <a:t> </a:t>
            </a:r>
            <a:r>
              <a:rPr lang="en-US" dirty="0"/>
              <a:t>Storage </a:t>
            </a:r>
            <a:r>
              <a:rPr lang="en-US" dirty="0" smtClean="0">
                <a:solidFill>
                  <a:schemeClr val="bg1"/>
                </a:solidFill>
              </a:rPr>
              <a:t>Details</a:t>
            </a:r>
            <a:endParaRPr lang="en-US" dirty="0">
              <a:solidFill>
                <a:schemeClr val="bg1"/>
              </a:solidFill>
            </a:endParaRPr>
          </a:p>
        </p:txBody>
      </p:sp>
      <p:sp>
        <p:nvSpPr>
          <p:cNvPr id="23" name="Freeform 7"/>
          <p:cNvSpPr>
            <a:spLocks noEditPoints="1"/>
          </p:cNvSpPr>
          <p:nvPr/>
        </p:nvSpPr>
        <p:spPr bwMode="auto">
          <a:xfrm>
            <a:off x="8680485" y="2908922"/>
            <a:ext cx="1273118" cy="1040157"/>
          </a:xfrm>
          <a:custGeom>
            <a:avLst/>
            <a:gdLst>
              <a:gd name="T0" fmla="*/ 1349 w 1388"/>
              <a:gd name="T1" fmla="*/ 967 h 1134"/>
              <a:gd name="T2" fmla="*/ 781 w 1388"/>
              <a:gd name="T3" fmla="*/ 49 h 1134"/>
              <a:gd name="T4" fmla="*/ 692 w 1388"/>
              <a:gd name="T5" fmla="*/ 0 h 1134"/>
              <a:gd name="T6" fmla="*/ 600 w 1388"/>
              <a:gd name="T7" fmla="*/ 48 h 1134"/>
              <a:gd name="T8" fmla="*/ 32 w 1388"/>
              <a:gd name="T9" fmla="*/ 962 h 1134"/>
              <a:gd name="T10" fmla="*/ 29 w 1388"/>
              <a:gd name="T11" fmla="*/ 1074 h 1134"/>
              <a:gd name="T12" fmla="*/ 115 w 1388"/>
              <a:gd name="T13" fmla="*/ 1128 h 1134"/>
              <a:gd name="T14" fmla="*/ 1263 w 1388"/>
              <a:gd name="T15" fmla="*/ 1128 h 1134"/>
              <a:gd name="T16" fmla="*/ 1348 w 1388"/>
              <a:gd name="T17" fmla="*/ 1081 h 1134"/>
              <a:gd name="T18" fmla="*/ 1349 w 1388"/>
              <a:gd name="T19" fmla="*/ 967 h 1134"/>
              <a:gd name="T20" fmla="*/ 769 w 1388"/>
              <a:gd name="T21" fmla="*/ 996 h 1134"/>
              <a:gd name="T22" fmla="*/ 614 w 1388"/>
              <a:gd name="T23" fmla="*/ 996 h 1134"/>
              <a:gd name="T24" fmla="*/ 614 w 1388"/>
              <a:gd name="T25" fmla="*/ 849 h 1134"/>
              <a:gd name="T26" fmla="*/ 769 w 1388"/>
              <a:gd name="T27" fmla="*/ 849 h 1134"/>
              <a:gd name="T28" fmla="*/ 769 w 1388"/>
              <a:gd name="T29" fmla="*/ 996 h 1134"/>
              <a:gd name="T30" fmla="*/ 769 w 1388"/>
              <a:gd name="T31" fmla="*/ 492 h 1134"/>
              <a:gd name="T32" fmla="*/ 730 w 1388"/>
              <a:gd name="T33" fmla="*/ 751 h 1134"/>
              <a:gd name="T34" fmla="*/ 655 w 1388"/>
              <a:gd name="T35" fmla="*/ 751 h 1134"/>
              <a:gd name="T36" fmla="*/ 614 w 1388"/>
              <a:gd name="T37" fmla="*/ 492 h 1134"/>
              <a:gd name="T38" fmla="*/ 614 w 1388"/>
              <a:gd name="T39" fmla="*/ 332 h 1134"/>
              <a:gd name="T40" fmla="*/ 769 w 1388"/>
              <a:gd name="T41" fmla="*/ 332 h 1134"/>
              <a:gd name="T42" fmla="*/ 769 w 1388"/>
              <a:gd name="T43" fmla="*/ 49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88" h="1134">
                <a:moveTo>
                  <a:pt x="1349" y="967"/>
                </a:moveTo>
                <a:cubicBezTo>
                  <a:pt x="781" y="49"/>
                  <a:pt x="781" y="49"/>
                  <a:pt x="781" y="49"/>
                </a:cubicBezTo>
                <a:cubicBezTo>
                  <a:pt x="781" y="49"/>
                  <a:pt x="758" y="0"/>
                  <a:pt x="692" y="0"/>
                </a:cubicBezTo>
                <a:cubicBezTo>
                  <a:pt x="626" y="0"/>
                  <a:pt x="600" y="48"/>
                  <a:pt x="600" y="48"/>
                </a:cubicBezTo>
                <a:cubicBezTo>
                  <a:pt x="32" y="962"/>
                  <a:pt x="32" y="962"/>
                  <a:pt x="32" y="962"/>
                </a:cubicBezTo>
                <a:cubicBezTo>
                  <a:pt x="32" y="962"/>
                  <a:pt x="0" y="1021"/>
                  <a:pt x="29" y="1074"/>
                </a:cubicBezTo>
                <a:cubicBezTo>
                  <a:pt x="58" y="1127"/>
                  <a:pt x="115" y="1128"/>
                  <a:pt x="115" y="1128"/>
                </a:cubicBezTo>
                <a:cubicBezTo>
                  <a:pt x="1263" y="1128"/>
                  <a:pt x="1263" y="1128"/>
                  <a:pt x="1263" y="1128"/>
                </a:cubicBezTo>
                <a:cubicBezTo>
                  <a:pt x="1263" y="1128"/>
                  <a:pt x="1308" y="1134"/>
                  <a:pt x="1348" y="1081"/>
                </a:cubicBezTo>
                <a:cubicBezTo>
                  <a:pt x="1388" y="1028"/>
                  <a:pt x="1349" y="967"/>
                  <a:pt x="1349" y="967"/>
                </a:cubicBezTo>
                <a:close/>
                <a:moveTo>
                  <a:pt x="769" y="996"/>
                </a:moveTo>
                <a:cubicBezTo>
                  <a:pt x="614" y="996"/>
                  <a:pt x="614" y="996"/>
                  <a:pt x="614" y="996"/>
                </a:cubicBezTo>
                <a:cubicBezTo>
                  <a:pt x="614" y="849"/>
                  <a:pt x="614" y="849"/>
                  <a:pt x="614" y="849"/>
                </a:cubicBezTo>
                <a:cubicBezTo>
                  <a:pt x="769" y="849"/>
                  <a:pt x="769" y="849"/>
                  <a:pt x="769" y="849"/>
                </a:cubicBezTo>
                <a:lnTo>
                  <a:pt x="769" y="996"/>
                </a:lnTo>
                <a:close/>
                <a:moveTo>
                  <a:pt x="769" y="492"/>
                </a:moveTo>
                <a:cubicBezTo>
                  <a:pt x="730" y="751"/>
                  <a:pt x="730" y="751"/>
                  <a:pt x="730" y="751"/>
                </a:cubicBezTo>
                <a:cubicBezTo>
                  <a:pt x="655" y="751"/>
                  <a:pt x="655" y="751"/>
                  <a:pt x="655" y="751"/>
                </a:cubicBezTo>
                <a:cubicBezTo>
                  <a:pt x="614" y="492"/>
                  <a:pt x="614" y="492"/>
                  <a:pt x="614" y="492"/>
                </a:cubicBezTo>
                <a:cubicBezTo>
                  <a:pt x="614" y="332"/>
                  <a:pt x="614" y="332"/>
                  <a:pt x="614" y="332"/>
                </a:cubicBezTo>
                <a:cubicBezTo>
                  <a:pt x="769" y="332"/>
                  <a:pt x="769" y="332"/>
                  <a:pt x="769" y="332"/>
                </a:cubicBezTo>
                <a:lnTo>
                  <a:pt x="769" y="49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pic>
        <p:nvPicPr>
          <p:cNvPr id="18" name="Picture 17"/>
          <p:cNvPicPr>
            <a:picLocks noChangeAspect="1"/>
          </p:cNvPicPr>
          <p:nvPr/>
        </p:nvPicPr>
        <p:blipFill>
          <a:blip r:embed="rId3"/>
          <a:stretch>
            <a:fillRect/>
          </a:stretch>
        </p:blipFill>
        <p:spPr>
          <a:xfrm>
            <a:off x="11274306" y="65993"/>
            <a:ext cx="861228" cy="746808"/>
          </a:xfrm>
          <a:prstGeom prst="rect">
            <a:avLst/>
          </a:prstGeom>
        </p:spPr>
      </p:pic>
    </p:spTree>
    <p:extLst>
      <p:ext uri="{BB962C8B-B14F-4D97-AF65-F5344CB8AC3E}">
        <p14:creationId xmlns:p14="http://schemas.microsoft.com/office/powerpoint/2010/main" val="238161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xEl>
                                              <p:pRg st="1" end="1"/>
                                            </p:txEl>
                                          </p:spTgt>
                                        </p:tgtEl>
                                        <p:attrNameLst>
                                          <p:attrName>style.visibility</p:attrName>
                                        </p:attrNameLst>
                                      </p:cBhvr>
                                      <p:to>
                                        <p:strVal val="visible"/>
                                      </p:to>
                                    </p:set>
                                    <p:animEffect transition="in" filter="fade">
                                      <p:cBhvr>
                                        <p:cTn id="7" dur="500"/>
                                        <p:tgtEl>
                                          <p:spTgt spid="2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0"/>
            <a:ext cx="12201525" cy="812800"/>
          </a:xfrm>
        </p:spPr>
        <p:txBody>
          <a:bodyPr/>
          <a:lstStyle/>
          <a:p>
            <a:r>
              <a:rPr lang="en-US" dirty="0" smtClean="0"/>
              <a:t>Two Types of Blobs Under the Hood</a:t>
            </a:r>
            <a:endParaRPr lang="en-US" dirty="0"/>
          </a:p>
        </p:txBody>
      </p:sp>
      <p:grpSp>
        <p:nvGrpSpPr>
          <p:cNvPr id="2" name="Group 1"/>
          <p:cNvGrpSpPr/>
          <p:nvPr/>
        </p:nvGrpSpPr>
        <p:grpSpPr>
          <a:xfrm>
            <a:off x="1431287" y="0"/>
            <a:ext cx="9329426" cy="6858000"/>
            <a:chOff x="1058912" y="0"/>
            <a:chExt cx="9329426" cy="6858000"/>
          </a:xfrm>
        </p:grpSpPr>
        <p:sp>
          <p:nvSpPr>
            <p:cNvPr id="7" name="Rectangle 6"/>
            <p:cNvSpPr/>
            <p:nvPr/>
          </p:nvSpPr>
          <p:spPr bwMode="auto">
            <a:xfrm>
              <a:off x="1058912" y="1"/>
              <a:ext cx="3927868" cy="685799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ctr" anchorCtr="0" compatLnSpc="1">
              <a:prstTxWarp prst="textNoShape">
                <a:avLst/>
              </a:prstTxWarp>
            </a:bodyPr>
            <a:lstStyle/>
            <a:p>
              <a:pPr algn="ctr" defTabSz="914099" fontAlgn="base">
                <a:spcBef>
                  <a:spcPct val="0"/>
                </a:spcBef>
                <a:spcAft>
                  <a:spcPts val="1200"/>
                </a:spcAft>
              </a:pPr>
              <a:r>
                <a:rPr lang="en-US" sz="6600" dirty="0">
                  <a:gradFill>
                    <a:gsLst>
                      <a:gs pos="0">
                        <a:srgbClr val="FFFFFF"/>
                      </a:gs>
                      <a:gs pos="100000">
                        <a:srgbClr val="FFFFFF"/>
                      </a:gs>
                    </a:gsLst>
                    <a:lin ang="5400000" scaled="0"/>
                  </a:gradFill>
                  <a:latin typeface="Segoe UI Light" pitchFamily="34" charset="0"/>
                </a:rPr>
                <a:t>Block </a:t>
              </a:r>
              <a:r>
                <a:rPr lang="en-US" sz="6600" dirty="0" smtClean="0">
                  <a:gradFill>
                    <a:gsLst>
                      <a:gs pos="0">
                        <a:srgbClr val="FFFFFF"/>
                      </a:gs>
                      <a:gs pos="100000">
                        <a:srgbClr val="FFFFFF"/>
                      </a:gs>
                    </a:gsLst>
                    <a:lin ang="5400000" scaled="0"/>
                  </a:gradFill>
                  <a:latin typeface="Segoe UI Light" pitchFamily="34" charset="0"/>
                </a:rPr>
                <a:t>Blob</a:t>
              </a:r>
              <a:endParaRPr lang="en-US" sz="6000" dirty="0">
                <a:gradFill>
                  <a:gsLst>
                    <a:gs pos="0">
                      <a:srgbClr val="FFFFFF"/>
                    </a:gs>
                    <a:gs pos="100000">
                      <a:srgbClr val="FFFFFF"/>
                    </a:gs>
                  </a:gsLst>
                  <a:lin ang="5400000" scaled="0"/>
                </a:gradFill>
                <a:latin typeface="Segoe UI Light" pitchFamily="34" charset="0"/>
              </a:endParaRPr>
            </a:p>
          </p:txBody>
        </p:sp>
        <p:sp>
          <p:nvSpPr>
            <p:cNvPr id="8" name="Rectangle 7"/>
            <p:cNvSpPr/>
            <p:nvPr/>
          </p:nvSpPr>
          <p:spPr bwMode="auto">
            <a:xfrm>
              <a:off x="6498222" y="0"/>
              <a:ext cx="3890116" cy="68580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ctr" anchorCtr="0" compatLnSpc="1">
              <a:prstTxWarp prst="textNoShape">
                <a:avLst/>
              </a:prstTxWarp>
            </a:bodyPr>
            <a:lstStyle/>
            <a:p>
              <a:pPr algn="ctr" defTabSz="914099" fontAlgn="base">
                <a:spcBef>
                  <a:spcPct val="0"/>
                </a:spcBef>
                <a:spcAft>
                  <a:spcPts val="1200"/>
                </a:spcAft>
              </a:pPr>
              <a:r>
                <a:rPr lang="en-US" sz="6600" dirty="0">
                  <a:gradFill>
                    <a:gsLst>
                      <a:gs pos="0">
                        <a:srgbClr val="FFFFFF"/>
                      </a:gs>
                      <a:gs pos="100000">
                        <a:srgbClr val="FFFFFF"/>
                      </a:gs>
                    </a:gsLst>
                    <a:lin ang="5400000" scaled="0"/>
                  </a:gradFill>
                  <a:latin typeface="Segoe UI Light" pitchFamily="34" charset="0"/>
                </a:rPr>
                <a:t>Page </a:t>
              </a:r>
              <a:r>
                <a:rPr lang="en-US" sz="6600" dirty="0" smtClean="0">
                  <a:gradFill>
                    <a:gsLst>
                      <a:gs pos="0">
                        <a:srgbClr val="FFFFFF"/>
                      </a:gs>
                      <a:gs pos="100000">
                        <a:srgbClr val="FFFFFF"/>
                      </a:gs>
                    </a:gsLst>
                    <a:lin ang="5400000" scaled="0"/>
                  </a:gradFill>
                  <a:latin typeface="Segoe UI Light" pitchFamily="34" charset="0"/>
                </a:rPr>
                <a:t>Blob</a:t>
              </a:r>
              <a:endParaRPr lang="en-US" sz="6600" dirty="0">
                <a:gradFill>
                  <a:gsLst>
                    <a:gs pos="0">
                      <a:srgbClr val="FFFFFF"/>
                    </a:gs>
                    <a:gs pos="100000">
                      <a:srgbClr val="FFFFFF"/>
                    </a:gs>
                  </a:gsLst>
                  <a:lin ang="5400000" scaled="0"/>
                </a:gradFill>
                <a:latin typeface="Segoe UI Light" pitchFamily="34" charset="0"/>
              </a:endParaRPr>
            </a:p>
          </p:txBody>
        </p:sp>
      </p:grpSp>
      <p:pic>
        <p:nvPicPr>
          <p:cNvPr id="6" name="Picture 5"/>
          <p:cNvPicPr>
            <a:picLocks noChangeAspect="1"/>
          </p:cNvPicPr>
          <p:nvPr/>
        </p:nvPicPr>
        <p:blipFill>
          <a:blip r:embed="rId3"/>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2372421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0" y="-1"/>
            <a:ext cx="12201525" cy="6858001"/>
          </a:xfrm>
          <a:prstGeom prst="rect">
            <a:avLst/>
          </a:prstGeom>
          <a:noFill/>
        </p:spPr>
        <p:txBody>
          <a:bodyPr wrap="square" lIns="0" tIns="0" rIns="0" bIns="0" rtlCol="0" anchor="ctr">
            <a:noAutofit/>
          </a:bodyPr>
          <a:lstStyle/>
          <a:p>
            <a:pPr marL="252000"/>
            <a:r>
              <a:rPr lang="en-US" sz="4800" spc="-100" dirty="0">
                <a:solidFill>
                  <a:schemeClr val="bg1">
                    <a:alpha val="99000"/>
                  </a:schemeClr>
                </a:solidFill>
                <a:latin typeface="+mj-lt"/>
                <a:ea typeface="Segoe UI" pitchFamily="34" charset="0"/>
                <a:cs typeface="Segoe UI" pitchFamily="34" charset="0"/>
              </a:rPr>
              <a:t>Entity can have up to 255 properties</a:t>
            </a:r>
          </a:p>
          <a:p>
            <a:pPr marL="252000"/>
            <a:r>
              <a:rPr lang="en-US" sz="4800" spc="-100" dirty="0">
                <a:solidFill>
                  <a:schemeClr val="bg1">
                    <a:alpha val="99000"/>
                  </a:schemeClr>
                </a:solidFill>
                <a:latin typeface="+mj-lt"/>
                <a:ea typeface="Segoe UI" pitchFamily="34" charset="0"/>
                <a:cs typeface="Segoe UI" pitchFamily="34" charset="0"/>
              </a:rPr>
              <a:t>Up to 1MB per entity</a:t>
            </a:r>
          </a:p>
        </p:txBody>
      </p:sp>
      <p:sp>
        <p:nvSpPr>
          <p:cNvPr id="2" name="Title 1"/>
          <p:cNvSpPr>
            <a:spLocks noGrp="1"/>
          </p:cNvSpPr>
          <p:nvPr>
            <p:ph type="title" idx="4294967295"/>
          </p:nvPr>
        </p:nvSpPr>
        <p:spPr>
          <a:xfrm>
            <a:off x="0" y="0"/>
            <a:ext cx="12201525" cy="812800"/>
          </a:xfrm>
        </p:spPr>
        <p:txBody>
          <a:bodyPr/>
          <a:lstStyle/>
          <a:p>
            <a:r>
              <a:rPr lang="en-US" dirty="0">
                <a:solidFill>
                  <a:schemeClr val="bg1"/>
                </a:solidFill>
              </a:rPr>
              <a:t>Table</a:t>
            </a:r>
            <a:r>
              <a:rPr lang="en-US" dirty="0" smtClean="0"/>
              <a:t> </a:t>
            </a:r>
            <a:r>
              <a:rPr lang="en-US" dirty="0"/>
              <a:t>Storage </a:t>
            </a:r>
            <a:r>
              <a:rPr lang="en-US" dirty="0" smtClean="0">
                <a:solidFill>
                  <a:schemeClr val="bg1"/>
                </a:solidFill>
              </a:rPr>
              <a:t>Details</a:t>
            </a:r>
            <a:endParaRPr lang="en-US" dirty="0">
              <a:solidFill>
                <a:schemeClr val="bg1"/>
              </a:solidFill>
            </a:endParaRPr>
          </a:p>
        </p:txBody>
      </p:sp>
      <p:pic>
        <p:nvPicPr>
          <p:cNvPr id="18" name="Picture 17"/>
          <p:cNvPicPr>
            <a:picLocks noChangeAspect="1"/>
          </p:cNvPicPr>
          <p:nvPr/>
        </p:nvPicPr>
        <p:blipFill>
          <a:blip r:embed="rId3"/>
          <a:stretch>
            <a:fillRect/>
          </a:stretch>
        </p:blipFill>
        <p:spPr>
          <a:xfrm>
            <a:off x="11274306" y="65993"/>
            <a:ext cx="861228" cy="746808"/>
          </a:xfrm>
          <a:prstGeom prst="rect">
            <a:avLst/>
          </a:prstGeom>
        </p:spPr>
      </p:pic>
    </p:spTree>
    <p:extLst>
      <p:ext uri="{BB962C8B-B14F-4D97-AF65-F5344CB8AC3E}">
        <p14:creationId xmlns:p14="http://schemas.microsoft.com/office/powerpoint/2010/main" val="3406367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0" y="-1"/>
            <a:ext cx="12201525" cy="6858001"/>
          </a:xfrm>
          <a:prstGeom prst="rect">
            <a:avLst/>
          </a:prstGeom>
          <a:noFill/>
        </p:spPr>
        <p:txBody>
          <a:bodyPr wrap="square" lIns="0" tIns="0" rIns="0" bIns="0" rtlCol="0" anchor="ctr">
            <a:noAutofit/>
          </a:bodyPr>
          <a:lstStyle/>
          <a:p>
            <a:pPr marL="252000">
              <a:spcBef>
                <a:spcPts val="1200"/>
              </a:spcBef>
            </a:pPr>
            <a:r>
              <a:rPr lang="en-US" sz="4800" spc="-100" dirty="0">
                <a:solidFill>
                  <a:schemeClr val="bg1">
                    <a:alpha val="99000"/>
                  </a:schemeClr>
                </a:solidFill>
                <a:latin typeface="+mj-lt"/>
                <a:ea typeface="Segoe UI" pitchFamily="34" charset="0"/>
                <a:cs typeface="Segoe UI" pitchFamily="34" charset="0"/>
              </a:rPr>
              <a:t>PartitionKey &amp; </a:t>
            </a:r>
            <a:r>
              <a:rPr lang="en-US" sz="4800" spc="-100" dirty="0" smtClean="0">
                <a:solidFill>
                  <a:schemeClr val="bg1">
                    <a:alpha val="99000"/>
                  </a:schemeClr>
                </a:solidFill>
                <a:latin typeface="+mj-lt"/>
                <a:ea typeface="Segoe UI" pitchFamily="34" charset="0"/>
                <a:cs typeface="Segoe UI" pitchFamily="34" charset="0"/>
              </a:rPr>
              <a:t>RowKey are mandatory properties</a:t>
            </a:r>
          </a:p>
          <a:p>
            <a:pPr marL="252000">
              <a:spcBef>
                <a:spcPts val="1200"/>
              </a:spcBef>
            </a:pPr>
            <a:r>
              <a:rPr lang="en-US" sz="4800" spc="-100" dirty="0">
                <a:solidFill>
                  <a:schemeClr val="bg1">
                    <a:alpha val="99000"/>
                  </a:schemeClr>
                </a:solidFill>
                <a:latin typeface="+mj-lt"/>
                <a:ea typeface="Segoe UI" pitchFamily="34" charset="0"/>
                <a:cs typeface="Segoe UI" pitchFamily="34" charset="0"/>
              </a:rPr>
              <a:t>Composite key which uniquely identifies an entity</a:t>
            </a:r>
          </a:p>
          <a:p>
            <a:pPr marL="252000">
              <a:spcBef>
                <a:spcPts val="1200"/>
              </a:spcBef>
            </a:pPr>
            <a:r>
              <a:rPr lang="en-US" sz="4800" spc="-100" dirty="0" smtClean="0">
                <a:solidFill>
                  <a:schemeClr val="bg1">
                    <a:alpha val="99000"/>
                  </a:schemeClr>
                </a:solidFill>
                <a:latin typeface="+mj-lt"/>
                <a:ea typeface="Segoe UI" pitchFamily="34" charset="0"/>
                <a:cs typeface="Segoe UI" pitchFamily="34" charset="0"/>
              </a:rPr>
              <a:t>They are the only indexed properties</a:t>
            </a:r>
          </a:p>
          <a:p>
            <a:pPr marL="252000">
              <a:spcBef>
                <a:spcPts val="1200"/>
              </a:spcBef>
            </a:pPr>
            <a:r>
              <a:rPr lang="en-US" sz="4800" spc="-100" dirty="0" smtClean="0">
                <a:solidFill>
                  <a:schemeClr val="bg1">
                    <a:alpha val="99000"/>
                  </a:schemeClr>
                </a:solidFill>
                <a:latin typeface="+mj-lt"/>
                <a:ea typeface="Segoe UI" pitchFamily="34" charset="0"/>
                <a:cs typeface="Segoe UI" pitchFamily="34" charset="0"/>
              </a:rPr>
              <a:t>Defines </a:t>
            </a:r>
            <a:r>
              <a:rPr lang="en-US" sz="4800" spc="-100" dirty="0">
                <a:solidFill>
                  <a:schemeClr val="bg1">
                    <a:alpha val="99000"/>
                  </a:schemeClr>
                </a:solidFill>
                <a:latin typeface="+mj-lt"/>
                <a:ea typeface="Segoe UI" pitchFamily="34" charset="0"/>
                <a:cs typeface="Segoe UI" pitchFamily="34" charset="0"/>
              </a:rPr>
              <a:t>the sort </a:t>
            </a:r>
            <a:r>
              <a:rPr lang="en-US" sz="4800" spc="-100" dirty="0" smtClean="0">
                <a:solidFill>
                  <a:schemeClr val="bg1">
                    <a:alpha val="99000"/>
                  </a:schemeClr>
                </a:solidFill>
                <a:latin typeface="+mj-lt"/>
                <a:ea typeface="Segoe UI" pitchFamily="34" charset="0"/>
                <a:cs typeface="Segoe UI" pitchFamily="34" charset="0"/>
              </a:rPr>
              <a:t>order</a:t>
            </a:r>
            <a:endParaRPr lang="en-US" sz="4800" spc="-100" dirty="0">
              <a:solidFill>
                <a:schemeClr val="bg1">
                  <a:alpha val="99000"/>
                </a:schemeClr>
              </a:solidFill>
              <a:latin typeface="+mj-lt"/>
              <a:ea typeface="Segoe UI" pitchFamily="34" charset="0"/>
              <a:cs typeface="Segoe UI" pitchFamily="34" charset="0"/>
            </a:endParaRPr>
          </a:p>
        </p:txBody>
      </p:sp>
      <p:sp>
        <p:nvSpPr>
          <p:cNvPr id="2" name="Title 1"/>
          <p:cNvSpPr>
            <a:spLocks noGrp="1"/>
          </p:cNvSpPr>
          <p:nvPr>
            <p:ph type="title" idx="4294967295"/>
          </p:nvPr>
        </p:nvSpPr>
        <p:spPr>
          <a:xfrm>
            <a:off x="0" y="0"/>
            <a:ext cx="12201525" cy="812800"/>
          </a:xfrm>
        </p:spPr>
        <p:txBody>
          <a:bodyPr/>
          <a:lstStyle/>
          <a:p>
            <a:r>
              <a:rPr lang="en-US" dirty="0">
                <a:solidFill>
                  <a:schemeClr val="bg1"/>
                </a:solidFill>
              </a:rPr>
              <a:t>Table</a:t>
            </a:r>
            <a:r>
              <a:rPr lang="en-US" dirty="0" smtClean="0"/>
              <a:t> </a:t>
            </a:r>
            <a:r>
              <a:rPr lang="en-US" dirty="0"/>
              <a:t>Storage </a:t>
            </a:r>
            <a:r>
              <a:rPr lang="en-US" dirty="0" smtClean="0">
                <a:solidFill>
                  <a:schemeClr val="bg1"/>
                </a:solidFill>
              </a:rPr>
              <a:t>Details – Entity Properties</a:t>
            </a:r>
            <a:endParaRPr lang="en-US" dirty="0">
              <a:solidFill>
                <a:schemeClr val="bg1"/>
              </a:solidFill>
            </a:endParaRPr>
          </a:p>
        </p:txBody>
      </p:sp>
      <p:pic>
        <p:nvPicPr>
          <p:cNvPr id="18" name="Picture 17"/>
          <p:cNvPicPr>
            <a:picLocks noChangeAspect="1"/>
          </p:cNvPicPr>
          <p:nvPr/>
        </p:nvPicPr>
        <p:blipFill>
          <a:blip r:embed="rId3"/>
          <a:stretch>
            <a:fillRect/>
          </a:stretch>
        </p:blipFill>
        <p:spPr>
          <a:xfrm>
            <a:off x="11274306" y="65993"/>
            <a:ext cx="861228" cy="746808"/>
          </a:xfrm>
          <a:prstGeom prst="rect">
            <a:avLst/>
          </a:prstGeom>
        </p:spPr>
      </p:pic>
    </p:spTree>
    <p:extLst>
      <p:ext uri="{BB962C8B-B14F-4D97-AF65-F5344CB8AC3E}">
        <p14:creationId xmlns:p14="http://schemas.microsoft.com/office/powerpoint/2010/main" val="3371449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r>
              <a:rPr lang="en-US" sz="4400" dirty="0" smtClean="0">
                <a:latin typeface="+mj-lt"/>
              </a:rPr>
              <a:t>Enter Entities into a table</a:t>
            </a:r>
            <a:endParaRPr lang="en-US" sz="4400" dirty="0">
              <a:latin typeface="+mj-lt"/>
            </a:endParaRPr>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Demo</a:t>
            </a:r>
            <a:endParaRPr lang="en-US" dirty="0"/>
          </a:p>
        </p:txBody>
      </p:sp>
      <p:pic>
        <p:nvPicPr>
          <p:cNvPr id="5" name="Picture 4"/>
          <p:cNvPicPr>
            <a:picLocks noChangeAspect="1"/>
          </p:cNvPicPr>
          <p:nvPr/>
        </p:nvPicPr>
        <p:blipFill>
          <a:blip r:embed="rId3"/>
          <a:stretch>
            <a:fillRect/>
          </a:stretch>
        </p:blipFill>
        <p:spPr>
          <a:xfrm>
            <a:off x="11274306" y="65993"/>
            <a:ext cx="861228" cy="746808"/>
          </a:xfrm>
          <a:prstGeom prst="rect">
            <a:avLst/>
          </a:prstGeom>
        </p:spPr>
      </p:pic>
    </p:spTree>
    <p:extLst>
      <p:ext uri="{BB962C8B-B14F-4D97-AF65-F5344CB8AC3E}">
        <p14:creationId xmlns:p14="http://schemas.microsoft.com/office/powerpoint/2010/main" val="3277040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sp>
        <p:nvSpPr>
          <p:cNvPr id="20" name="TextBox 19"/>
          <p:cNvSpPr txBox="1"/>
          <p:nvPr/>
        </p:nvSpPr>
        <p:spPr>
          <a:xfrm>
            <a:off x="0" y="-1"/>
            <a:ext cx="12201525" cy="6858001"/>
          </a:xfrm>
          <a:prstGeom prst="rect">
            <a:avLst/>
          </a:prstGeom>
          <a:noFill/>
        </p:spPr>
        <p:txBody>
          <a:bodyPr wrap="square" lIns="0" tIns="0" rIns="0" bIns="0" rtlCol="0" anchor="ctr">
            <a:noAutofit/>
          </a:bodyPr>
          <a:lstStyle/>
          <a:p>
            <a:pPr marL="252000" defTabSz="888926">
              <a:spcBef>
                <a:spcPts val="1200"/>
              </a:spcBef>
            </a:pPr>
            <a:r>
              <a:rPr lang="en-US" sz="3600" spc="-100" dirty="0">
                <a:solidFill>
                  <a:srgbClr val="FFFFFF">
                    <a:alpha val="99000"/>
                  </a:srgbClr>
                </a:solidFill>
                <a:latin typeface="Segoe UI Light"/>
                <a:ea typeface="Segoe UI" pitchFamily="34" charset="0"/>
                <a:cs typeface="Segoe UI" pitchFamily="34" charset="0"/>
              </a:rPr>
              <a:t>Purpose of the PartitionKey:</a:t>
            </a:r>
            <a:r>
              <a:rPr lang="en-US" sz="3600" spc="-100" dirty="0" smtClean="0">
                <a:solidFill>
                  <a:srgbClr val="FFFFFF">
                    <a:alpha val="99000"/>
                  </a:srgbClr>
                </a:solidFill>
                <a:latin typeface="Segoe UI Light"/>
                <a:ea typeface="Segoe UI" pitchFamily="34" charset="0"/>
                <a:cs typeface="Segoe UI" pitchFamily="34" charset="0"/>
              </a:rPr>
              <a:t/>
            </a:r>
            <a:br>
              <a:rPr lang="en-US" sz="3600" spc="-100" dirty="0" smtClean="0">
                <a:solidFill>
                  <a:srgbClr val="FFFFFF">
                    <a:alpha val="99000"/>
                  </a:srgbClr>
                </a:solidFill>
                <a:latin typeface="Segoe UI Light"/>
                <a:ea typeface="Segoe UI" pitchFamily="34" charset="0"/>
                <a:cs typeface="Segoe UI" pitchFamily="34" charset="0"/>
              </a:rPr>
            </a:br>
            <a:r>
              <a:rPr lang="en-US" sz="4800" spc="-100" dirty="0" smtClean="0">
                <a:solidFill>
                  <a:schemeClr val="bg1">
                    <a:alpha val="99000"/>
                  </a:schemeClr>
                </a:solidFill>
                <a:latin typeface="+mj-lt"/>
                <a:ea typeface="Segoe UI" pitchFamily="34" charset="0"/>
                <a:cs typeface="Segoe UI" pitchFamily="34" charset="0"/>
              </a:rPr>
              <a:t>Entity </a:t>
            </a:r>
            <a:r>
              <a:rPr lang="en-US" sz="4800" spc="-100" dirty="0">
                <a:solidFill>
                  <a:schemeClr val="bg1">
                    <a:alpha val="99000"/>
                  </a:schemeClr>
                </a:solidFill>
                <a:latin typeface="+mj-lt"/>
                <a:ea typeface="Segoe UI" pitchFamily="34" charset="0"/>
                <a:cs typeface="Segoe UI" pitchFamily="34" charset="0"/>
              </a:rPr>
              <a:t>Locality</a:t>
            </a:r>
          </a:p>
          <a:p>
            <a:pPr marL="252000" defTabSz="888926">
              <a:spcBef>
                <a:spcPts val="1200"/>
              </a:spcBef>
            </a:pPr>
            <a:r>
              <a:rPr lang="en-US" sz="4800" spc="-100" dirty="0">
                <a:solidFill>
                  <a:schemeClr val="bg1">
                    <a:alpha val="99000"/>
                  </a:schemeClr>
                </a:solidFill>
                <a:latin typeface="+mj-lt"/>
                <a:ea typeface="Segoe UI" pitchFamily="34" charset="0"/>
                <a:cs typeface="Segoe UI" pitchFamily="34" charset="0"/>
              </a:rPr>
              <a:t>Entity Group Transactions</a:t>
            </a:r>
          </a:p>
          <a:p>
            <a:pPr marL="252000" defTabSz="888926">
              <a:spcBef>
                <a:spcPts val="1200"/>
              </a:spcBef>
            </a:pPr>
            <a:r>
              <a:rPr lang="en-US" sz="4800" spc="-100" dirty="0">
                <a:solidFill>
                  <a:schemeClr val="bg1">
                    <a:alpha val="99000"/>
                  </a:schemeClr>
                </a:solidFill>
                <a:latin typeface="+mj-lt"/>
                <a:ea typeface="Segoe UI" pitchFamily="34" charset="0"/>
                <a:cs typeface="Segoe UI" pitchFamily="34" charset="0"/>
              </a:rPr>
              <a:t>Table Scalability</a:t>
            </a:r>
          </a:p>
        </p:txBody>
      </p:sp>
      <p:sp>
        <p:nvSpPr>
          <p:cNvPr id="2" name="Title 1"/>
          <p:cNvSpPr>
            <a:spLocks noGrp="1"/>
          </p:cNvSpPr>
          <p:nvPr>
            <p:ph type="title" idx="4294967295"/>
          </p:nvPr>
        </p:nvSpPr>
        <p:spPr>
          <a:xfrm>
            <a:off x="-9525" y="0"/>
            <a:ext cx="12201525" cy="812800"/>
          </a:xfrm>
        </p:spPr>
        <p:txBody>
          <a:bodyPr/>
          <a:lstStyle/>
          <a:p>
            <a:r>
              <a:rPr lang="en-US" dirty="0"/>
              <a:t>Table Storage </a:t>
            </a:r>
            <a:r>
              <a:rPr lang="en-US" dirty="0" smtClean="0"/>
              <a:t>Details</a:t>
            </a:r>
            <a:endParaRPr lang="en-US" dirty="0">
              <a:solidFill>
                <a:schemeClr val="bg1"/>
              </a:solidFill>
            </a:endParaRPr>
          </a:p>
        </p:txBody>
      </p:sp>
      <p:pic>
        <p:nvPicPr>
          <p:cNvPr id="18" name="Picture 17"/>
          <p:cNvPicPr>
            <a:picLocks noChangeAspect="1"/>
          </p:cNvPicPr>
          <p:nvPr/>
        </p:nvPicPr>
        <p:blipFill>
          <a:blip r:embed="rId4"/>
          <a:stretch>
            <a:fillRect/>
          </a:stretch>
        </p:blipFill>
        <p:spPr>
          <a:xfrm>
            <a:off x="11274306" y="65993"/>
            <a:ext cx="861228" cy="746808"/>
          </a:xfrm>
          <a:prstGeom prst="rect">
            <a:avLst/>
          </a:prstGeom>
        </p:spPr>
      </p:pic>
    </p:spTree>
    <p:extLst>
      <p:ext uri="{BB962C8B-B14F-4D97-AF65-F5344CB8AC3E}">
        <p14:creationId xmlns:p14="http://schemas.microsoft.com/office/powerpoint/2010/main" val="11536960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sp>
        <p:nvSpPr>
          <p:cNvPr id="20" name="TextBox 19"/>
          <p:cNvSpPr txBox="1"/>
          <p:nvPr/>
        </p:nvSpPr>
        <p:spPr>
          <a:xfrm>
            <a:off x="0" y="-1"/>
            <a:ext cx="12201525" cy="6858001"/>
          </a:xfrm>
          <a:prstGeom prst="rect">
            <a:avLst/>
          </a:prstGeom>
          <a:noFill/>
        </p:spPr>
        <p:txBody>
          <a:bodyPr wrap="square" lIns="0" tIns="0" rIns="0" bIns="0" rtlCol="0" anchor="ctr">
            <a:noAutofit/>
          </a:bodyPr>
          <a:lstStyle/>
          <a:p>
            <a:pPr marL="252000" defTabSz="888926">
              <a:spcBef>
                <a:spcPts val="1200"/>
              </a:spcBef>
            </a:pPr>
            <a:r>
              <a:rPr lang="en-US" sz="4800" spc="-100" dirty="0">
                <a:solidFill>
                  <a:schemeClr val="bg1">
                    <a:alpha val="99000"/>
                  </a:schemeClr>
                </a:solidFill>
                <a:latin typeface="+mj-lt"/>
                <a:ea typeface="Segoe UI" pitchFamily="34" charset="0"/>
                <a:cs typeface="Segoe UI" pitchFamily="34" charset="0"/>
              </a:rPr>
              <a:t>Entities in the same partition will be stored together</a:t>
            </a:r>
          </a:p>
          <a:p>
            <a:pPr marL="252000" defTabSz="888926">
              <a:spcBef>
                <a:spcPts val="1200"/>
              </a:spcBef>
            </a:pPr>
            <a:r>
              <a:rPr lang="en-US" sz="4800" spc="-100" dirty="0">
                <a:solidFill>
                  <a:schemeClr val="bg1">
                    <a:alpha val="99000"/>
                  </a:schemeClr>
                </a:solidFill>
                <a:latin typeface="+mj-lt"/>
                <a:ea typeface="Segoe UI" pitchFamily="34" charset="0"/>
                <a:cs typeface="Segoe UI" pitchFamily="34" charset="0"/>
              </a:rPr>
              <a:t>Efficient querying and cache locality</a:t>
            </a:r>
          </a:p>
          <a:p>
            <a:pPr marL="252000" defTabSz="888926">
              <a:spcBef>
                <a:spcPts val="1200"/>
              </a:spcBef>
            </a:pPr>
            <a:r>
              <a:rPr lang="en-US" sz="4800" spc="-100" dirty="0">
                <a:solidFill>
                  <a:schemeClr val="bg1">
                    <a:alpha val="99000"/>
                  </a:schemeClr>
                </a:solidFill>
                <a:latin typeface="+mj-lt"/>
                <a:ea typeface="Segoe UI" pitchFamily="34" charset="0"/>
                <a:cs typeface="Segoe UI" pitchFamily="34" charset="0"/>
              </a:rPr>
              <a:t>Endeavour to include partition key in all </a:t>
            </a:r>
            <a:r>
              <a:rPr lang="en-US" sz="4800" spc="-100" dirty="0" smtClean="0">
                <a:solidFill>
                  <a:schemeClr val="bg1">
                    <a:alpha val="99000"/>
                  </a:schemeClr>
                </a:solidFill>
                <a:latin typeface="+mj-lt"/>
                <a:ea typeface="Segoe UI" pitchFamily="34" charset="0"/>
                <a:cs typeface="Segoe UI" pitchFamily="34" charset="0"/>
              </a:rPr>
              <a:t>queries</a:t>
            </a:r>
            <a:endParaRPr lang="en-US" sz="4800" spc="-100" dirty="0">
              <a:solidFill>
                <a:schemeClr val="bg1">
                  <a:alpha val="99000"/>
                </a:schemeClr>
              </a:solidFill>
              <a:latin typeface="+mj-lt"/>
              <a:ea typeface="Segoe UI" pitchFamily="34" charset="0"/>
              <a:cs typeface="Segoe UI" pitchFamily="34" charset="0"/>
            </a:endParaRPr>
          </a:p>
        </p:txBody>
      </p:sp>
      <p:sp>
        <p:nvSpPr>
          <p:cNvPr id="5" name="TextBox 4"/>
          <p:cNvSpPr txBox="1"/>
          <p:nvPr/>
        </p:nvSpPr>
        <p:spPr>
          <a:xfrm>
            <a:off x="0" y="0"/>
            <a:ext cx="12192000" cy="3223967"/>
          </a:xfrm>
          <a:prstGeom prst="rect">
            <a:avLst/>
          </a:prstGeom>
          <a:noFill/>
        </p:spPr>
        <p:txBody>
          <a:bodyPr wrap="square" lIns="0" tIns="0" rIns="0" bIns="0" rtlCol="0" anchor="ctr">
            <a:noAutofit/>
          </a:bodyPr>
          <a:lstStyle/>
          <a:p>
            <a:pPr marL="252000" defTabSz="888926">
              <a:spcBef>
                <a:spcPts val="1200"/>
              </a:spcBef>
            </a:pPr>
            <a:r>
              <a:rPr lang="en-US" sz="3200" spc="-100" dirty="0">
                <a:solidFill>
                  <a:schemeClr val="bg1">
                    <a:alpha val="99000"/>
                  </a:schemeClr>
                </a:solidFill>
                <a:latin typeface="+mj-lt"/>
                <a:ea typeface="Segoe UI" pitchFamily="34" charset="0"/>
                <a:cs typeface="Segoe UI" pitchFamily="34" charset="0"/>
              </a:rPr>
              <a:t>Entity Locality</a:t>
            </a:r>
          </a:p>
        </p:txBody>
      </p:sp>
      <p:sp>
        <p:nvSpPr>
          <p:cNvPr id="2" name="Title 1"/>
          <p:cNvSpPr>
            <a:spLocks noGrp="1"/>
          </p:cNvSpPr>
          <p:nvPr>
            <p:ph type="title" idx="4294967295"/>
          </p:nvPr>
        </p:nvSpPr>
        <p:spPr>
          <a:xfrm>
            <a:off x="-9525" y="0"/>
            <a:ext cx="12201525" cy="812800"/>
          </a:xfrm>
        </p:spPr>
        <p:txBody>
          <a:bodyPr/>
          <a:lstStyle/>
          <a:p>
            <a:r>
              <a:rPr lang="en-US" dirty="0"/>
              <a:t>Table Storage </a:t>
            </a:r>
            <a:r>
              <a:rPr lang="en-US" dirty="0" smtClean="0"/>
              <a:t>Details </a:t>
            </a:r>
            <a:r>
              <a:rPr lang="en-US" dirty="0"/>
              <a:t>– Purpose of the PartitionKey</a:t>
            </a:r>
            <a:endParaRPr lang="en-US" dirty="0">
              <a:solidFill>
                <a:schemeClr val="bg1"/>
              </a:solidFill>
            </a:endParaRPr>
          </a:p>
        </p:txBody>
      </p:sp>
      <p:pic>
        <p:nvPicPr>
          <p:cNvPr id="18" name="Picture 17"/>
          <p:cNvPicPr>
            <a:picLocks noChangeAspect="1"/>
          </p:cNvPicPr>
          <p:nvPr/>
        </p:nvPicPr>
        <p:blipFill>
          <a:blip r:embed="rId4"/>
          <a:stretch>
            <a:fillRect/>
          </a:stretch>
        </p:blipFill>
        <p:spPr>
          <a:xfrm>
            <a:off x="11274306" y="65993"/>
            <a:ext cx="861228" cy="746808"/>
          </a:xfrm>
          <a:prstGeom prst="rect">
            <a:avLst/>
          </a:prstGeom>
        </p:spPr>
      </p:pic>
    </p:spTree>
    <p:extLst>
      <p:ext uri="{BB962C8B-B14F-4D97-AF65-F5344CB8AC3E}">
        <p14:creationId xmlns:p14="http://schemas.microsoft.com/office/powerpoint/2010/main" val="156255940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sp>
        <p:nvSpPr>
          <p:cNvPr id="5" name="TextBox 4"/>
          <p:cNvSpPr txBox="1"/>
          <p:nvPr/>
        </p:nvSpPr>
        <p:spPr>
          <a:xfrm>
            <a:off x="1" y="-1"/>
            <a:ext cx="12192000" cy="4983062"/>
          </a:xfrm>
          <a:prstGeom prst="rect">
            <a:avLst/>
          </a:prstGeom>
          <a:noFill/>
        </p:spPr>
        <p:txBody>
          <a:bodyPr wrap="square" lIns="0" tIns="0" rIns="0" bIns="0" rtlCol="0" anchor="ctr">
            <a:noAutofit/>
          </a:bodyPr>
          <a:lstStyle/>
          <a:p>
            <a:pPr marL="252000" defTabSz="888926">
              <a:spcBef>
                <a:spcPts val="1200"/>
              </a:spcBef>
            </a:pPr>
            <a:r>
              <a:rPr lang="en-US" sz="3200" spc="-100" dirty="0">
                <a:solidFill>
                  <a:schemeClr val="bg1">
                    <a:alpha val="99000"/>
                  </a:schemeClr>
                </a:solidFill>
                <a:latin typeface="+mj-lt"/>
                <a:ea typeface="Segoe UI" pitchFamily="34" charset="0"/>
                <a:cs typeface="Segoe UI" pitchFamily="34" charset="0"/>
              </a:rPr>
              <a:t>Entity Group Transactions</a:t>
            </a:r>
          </a:p>
        </p:txBody>
      </p:sp>
      <p:sp>
        <p:nvSpPr>
          <p:cNvPr id="20" name="TextBox 19"/>
          <p:cNvSpPr txBox="1"/>
          <p:nvPr/>
        </p:nvSpPr>
        <p:spPr>
          <a:xfrm>
            <a:off x="0" y="-1"/>
            <a:ext cx="12201525" cy="6858001"/>
          </a:xfrm>
          <a:prstGeom prst="rect">
            <a:avLst/>
          </a:prstGeom>
          <a:noFill/>
        </p:spPr>
        <p:txBody>
          <a:bodyPr wrap="square" lIns="0" tIns="0" rIns="0" bIns="0" rtlCol="0" anchor="ctr">
            <a:noAutofit/>
          </a:bodyPr>
          <a:lstStyle/>
          <a:p>
            <a:pPr marL="252000" defTabSz="888926">
              <a:spcBef>
                <a:spcPts val="1200"/>
              </a:spcBef>
            </a:pPr>
            <a:r>
              <a:rPr lang="en-US" sz="4800" spc="-100" dirty="0">
                <a:solidFill>
                  <a:schemeClr val="bg1">
                    <a:alpha val="99000"/>
                  </a:schemeClr>
                </a:solidFill>
                <a:latin typeface="+mj-lt"/>
                <a:ea typeface="Segoe UI" pitchFamily="34" charset="0"/>
                <a:cs typeface="Segoe UI" pitchFamily="34" charset="0"/>
              </a:rPr>
              <a:t>Atomic multiple </a:t>
            </a:r>
            <a:r>
              <a:rPr lang="en-US" sz="4800" spc="-100" dirty="0">
                <a:solidFill>
                  <a:schemeClr val="bg1">
                    <a:alpha val="99000"/>
                  </a:schemeClr>
                </a:solidFill>
                <a:latin typeface="+mj-lt"/>
                <a:ea typeface="Segoe UI" pitchFamily="34" charset="0"/>
                <a:cs typeface="Segoe UI" pitchFamily="34" charset="0"/>
              </a:rPr>
              <a:t>CRUD </a:t>
            </a:r>
            <a:r>
              <a:rPr lang="en-US" sz="4800" spc="-100" dirty="0">
                <a:solidFill>
                  <a:schemeClr val="bg1">
                    <a:alpha val="99000"/>
                  </a:schemeClr>
                </a:solidFill>
                <a:latin typeface="+mj-lt"/>
                <a:ea typeface="Segoe UI" pitchFamily="34" charset="0"/>
                <a:cs typeface="Segoe UI" pitchFamily="34" charset="0"/>
              </a:rPr>
              <a:t>in same partition in a single transaction</a:t>
            </a:r>
          </a:p>
        </p:txBody>
      </p:sp>
      <p:sp>
        <p:nvSpPr>
          <p:cNvPr id="2" name="Title 1"/>
          <p:cNvSpPr>
            <a:spLocks noGrp="1"/>
          </p:cNvSpPr>
          <p:nvPr>
            <p:ph type="title" idx="4294967295"/>
          </p:nvPr>
        </p:nvSpPr>
        <p:spPr>
          <a:xfrm>
            <a:off x="-9525" y="0"/>
            <a:ext cx="12201525" cy="812800"/>
          </a:xfrm>
        </p:spPr>
        <p:txBody>
          <a:bodyPr/>
          <a:lstStyle/>
          <a:p>
            <a:r>
              <a:rPr lang="en-US" dirty="0"/>
              <a:t>Table Storage </a:t>
            </a:r>
            <a:r>
              <a:rPr lang="en-US" dirty="0" smtClean="0"/>
              <a:t>Details </a:t>
            </a:r>
            <a:r>
              <a:rPr lang="en-US" dirty="0"/>
              <a:t>– Purpose of the PartitionKey</a:t>
            </a:r>
            <a:endParaRPr lang="en-US" dirty="0">
              <a:solidFill>
                <a:schemeClr val="bg1"/>
              </a:solidFill>
            </a:endParaRPr>
          </a:p>
        </p:txBody>
      </p:sp>
      <p:pic>
        <p:nvPicPr>
          <p:cNvPr id="18" name="Picture 17"/>
          <p:cNvPicPr>
            <a:picLocks noChangeAspect="1"/>
          </p:cNvPicPr>
          <p:nvPr/>
        </p:nvPicPr>
        <p:blipFill>
          <a:blip r:embed="rId4"/>
          <a:stretch>
            <a:fillRect/>
          </a:stretch>
        </p:blipFill>
        <p:spPr>
          <a:xfrm>
            <a:off x="11274306" y="65993"/>
            <a:ext cx="861228" cy="746808"/>
          </a:xfrm>
          <a:prstGeom prst="rect">
            <a:avLst/>
          </a:prstGeom>
        </p:spPr>
      </p:pic>
    </p:spTree>
    <p:extLst>
      <p:ext uri="{BB962C8B-B14F-4D97-AF65-F5344CB8AC3E}">
        <p14:creationId xmlns:p14="http://schemas.microsoft.com/office/powerpoint/2010/main" val="259500682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sp>
        <p:nvSpPr>
          <p:cNvPr id="20" name="TextBox 19"/>
          <p:cNvSpPr txBox="1"/>
          <p:nvPr/>
        </p:nvSpPr>
        <p:spPr>
          <a:xfrm>
            <a:off x="0" y="-1"/>
            <a:ext cx="12201525" cy="6858001"/>
          </a:xfrm>
          <a:prstGeom prst="rect">
            <a:avLst/>
          </a:prstGeom>
          <a:noFill/>
        </p:spPr>
        <p:txBody>
          <a:bodyPr wrap="square" lIns="0" tIns="0" rIns="0" bIns="0" rtlCol="0" anchor="ctr">
            <a:noAutofit/>
          </a:bodyPr>
          <a:lstStyle/>
          <a:p>
            <a:pPr marL="252000" defTabSz="888926">
              <a:spcBef>
                <a:spcPts val="1200"/>
              </a:spcBef>
            </a:pPr>
            <a:r>
              <a:rPr lang="en-US" sz="4000" spc="-100" dirty="0">
                <a:solidFill>
                  <a:schemeClr val="bg1">
                    <a:alpha val="99000"/>
                  </a:schemeClr>
                </a:solidFill>
                <a:latin typeface="+mj-lt"/>
                <a:ea typeface="Segoe UI" pitchFamily="34" charset="0"/>
                <a:cs typeface="Segoe UI" pitchFamily="34" charset="0"/>
              </a:rPr>
              <a:t>Target throughput – 500 </a:t>
            </a:r>
            <a:r>
              <a:rPr lang="en-US" sz="4000" spc="-100" dirty="0" err="1">
                <a:solidFill>
                  <a:schemeClr val="bg1">
                    <a:alpha val="99000"/>
                  </a:schemeClr>
                </a:solidFill>
                <a:latin typeface="+mj-lt"/>
                <a:ea typeface="Segoe UI" pitchFamily="34" charset="0"/>
                <a:cs typeface="Segoe UI" pitchFamily="34" charset="0"/>
              </a:rPr>
              <a:t>tps</a:t>
            </a:r>
            <a:r>
              <a:rPr lang="en-US" sz="4000" spc="-100" dirty="0">
                <a:solidFill>
                  <a:schemeClr val="bg1">
                    <a:alpha val="99000"/>
                  </a:schemeClr>
                </a:solidFill>
                <a:latin typeface="+mj-lt"/>
                <a:ea typeface="Segoe UI" pitchFamily="34" charset="0"/>
                <a:cs typeface="Segoe UI" pitchFamily="34" charset="0"/>
              </a:rPr>
              <a:t>/partition, several thousand </a:t>
            </a:r>
            <a:r>
              <a:rPr lang="en-US" sz="4000" spc="-100" dirty="0" err="1">
                <a:solidFill>
                  <a:schemeClr val="bg1">
                    <a:alpha val="99000"/>
                  </a:schemeClr>
                </a:solidFill>
                <a:latin typeface="+mj-lt"/>
                <a:ea typeface="Segoe UI" pitchFamily="34" charset="0"/>
                <a:cs typeface="Segoe UI" pitchFamily="34" charset="0"/>
              </a:rPr>
              <a:t>tps</a:t>
            </a:r>
            <a:r>
              <a:rPr lang="en-US" sz="4000" spc="-100" dirty="0">
                <a:solidFill>
                  <a:schemeClr val="bg1">
                    <a:alpha val="99000"/>
                  </a:schemeClr>
                </a:solidFill>
                <a:latin typeface="+mj-lt"/>
                <a:ea typeface="Segoe UI" pitchFamily="34" charset="0"/>
                <a:cs typeface="Segoe UI" pitchFamily="34" charset="0"/>
              </a:rPr>
              <a:t>/account</a:t>
            </a:r>
          </a:p>
          <a:p>
            <a:pPr marL="252000" defTabSz="888926">
              <a:spcBef>
                <a:spcPts val="1200"/>
              </a:spcBef>
            </a:pPr>
            <a:r>
              <a:rPr lang="en-US" sz="4000" spc="-100" dirty="0">
                <a:solidFill>
                  <a:schemeClr val="bg1">
                    <a:alpha val="99000"/>
                  </a:schemeClr>
                </a:solidFill>
                <a:latin typeface="+mj-lt"/>
                <a:ea typeface="Segoe UI" pitchFamily="34" charset="0"/>
                <a:cs typeface="Segoe UI" pitchFamily="34" charset="0"/>
              </a:rPr>
              <a:t>Microsoft Azure monitors the usage patterns of partitions</a:t>
            </a:r>
          </a:p>
          <a:p>
            <a:pPr marL="252000" defTabSz="888926">
              <a:spcBef>
                <a:spcPts val="1200"/>
              </a:spcBef>
            </a:pPr>
            <a:r>
              <a:rPr lang="en-US" sz="4000" spc="-100" dirty="0">
                <a:solidFill>
                  <a:schemeClr val="bg1">
                    <a:alpha val="99000"/>
                  </a:schemeClr>
                </a:solidFill>
                <a:latin typeface="+mj-lt"/>
                <a:ea typeface="Segoe UI" pitchFamily="34" charset="0"/>
                <a:cs typeface="Segoe UI" pitchFamily="34" charset="0"/>
              </a:rPr>
              <a:t>Automatically load balance partitions</a:t>
            </a:r>
          </a:p>
          <a:p>
            <a:pPr marL="252000" defTabSz="888926">
              <a:spcBef>
                <a:spcPts val="1200"/>
              </a:spcBef>
            </a:pPr>
            <a:r>
              <a:rPr lang="en-US" sz="4000" spc="-100" dirty="0">
                <a:solidFill>
                  <a:schemeClr val="bg1">
                    <a:alpha val="99000"/>
                  </a:schemeClr>
                </a:solidFill>
                <a:latin typeface="+mj-lt"/>
                <a:ea typeface="Segoe UI" pitchFamily="34" charset="0"/>
                <a:cs typeface="Segoe UI" pitchFamily="34" charset="0"/>
              </a:rPr>
              <a:t>Each partition can be served by a different storage node</a:t>
            </a:r>
          </a:p>
          <a:p>
            <a:pPr marL="252000" defTabSz="888926">
              <a:spcBef>
                <a:spcPts val="1200"/>
              </a:spcBef>
            </a:pPr>
            <a:r>
              <a:rPr lang="en-US" sz="4000" spc="-100" dirty="0">
                <a:solidFill>
                  <a:schemeClr val="bg1">
                    <a:alpha val="99000"/>
                  </a:schemeClr>
                </a:solidFill>
                <a:latin typeface="+mj-lt"/>
                <a:ea typeface="Segoe UI" pitchFamily="34" charset="0"/>
                <a:cs typeface="Segoe UI" pitchFamily="34" charset="0"/>
              </a:rPr>
              <a:t>Scale to meet the traffic needs of your table</a:t>
            </a:r>
          </a:p>
        </p:txBody>
      </p:sp>
      <p:sp>
        <p:nvSpPr>
          <p:cNvPr id="5" name="TextBox 4"/>
          <p:cNvSpPr txBox="1"/>
          <p:nvPr/>
        </p:nvSpPr>
        <p:spPr>
          <a:xfrm>
            <a:off x="1" y="-2"/>
            <a:ext cx="12192000" cy="2214695"/>
          </a:xfrm>
          <a:prstGeom prst="rect">
            <a:avLst/>
          </a:prstGeom>
          <a:noFill/>
        </p:spPr>
        <p:txBody>
          <a:bodyPr wrap="square" lIns="0" tIns="0" rIns="0" bIns="0" rtlCol="0" anchor="ctr">
            <a:noAutofit/>
          </a:bodyPr>
          <a:lstStyle/>
          <a:p>
            <a:pPr marL="252000" defTabSz="888926">
              <a:spcBef>
                <a:spcPts val="1200"/>
              </a:spcBef>
            </a:pPr>
            <a:r>
              <a:rPr lang="en-US" sz="3200" spc="-100" dirty="0">
                <a:solidFill>
                  <a:schemeClr val="bg1">
                    <a:alpha val="99000"/>
                  </a:schemeClr>
                </a:solidFill>
                <a:latin typeface="+mj-lt"/>
                <a:ea typeface="Segoe UI" pitchFamily="34" charset="0"/>
                <a:cs typeface="Segoe UI" pitchFamily="34" charset="0"/>
              </a:rPr>
              <a:t>Table Scalability</a:t>
            </a:r>
          </a:p>
        </p:txBody>
      </p:sp>
      <p:sp>
        <p:nvSpPr>
          <p:cNvPr id="2" name="Title 1"/>
          <p:cNvSpPr>
            <a:spLocks noGrp="1"/>
          </p:cNvSpPr>
          <p:nvPr>
            <p:ph type="title" idx="4294967295"/>
          </p:nvPr>
        </p:nvSpPr>
        <p:spPr>
          <a:xfrm>
            <a:off x="-9525" y="0"/>
            <a:ext cx="12201525" cy="812800"/>
          </a:xfrm>
        </p:spPr>
        <p:txBody>
          <a:bodyPr/>
          <a:lstStyle/>
          <a:p>
            <a:r>
              <a:rPr lang="en-US" dirty="0"/>
              <a:t>Table Storage </a:t>
            </a:r>
            <a:r>
              <a:rPr lang="en-US" dirty="0" smtClean="0"/>
              <a:t>Details </a:t>
            </a:r>
            <a:r>
              <a:rPr lang="en-US" dirty="0"/>
              <a:t>– Purpose of the PartitionKey</a:t>
            </a:r>
            <a:endParaRPr lang="en-US" dirty="0">
              <a:solidFill>
                <a:schemeClr val="bg1"/>
              </a:solidFill>
            </a:endParaRPr>
          </a:p>
        </p:txBody>
      </p:sp>
      <p:pic>
        <p:nvPicPr>
          <p:cNvPr id="18" name="Picture 17"/>
          <p:cNvPicPr>
            <a:picLocks noChangeAspect="1"/>
          </p:cNvPicPr>
          <p:nvPr/>
        </p:nvPicPr>
        <p:blipFill>
          <a:blip r:embed="rId4"/>
          <a:stretch>
            <a:fillRect/>
          </a:stretch>
        </p:blipFill>
        <p:spPr>
          <a:xfrm>
            <a:off x="11274306" y="65993"/>
            <a:ext cx="861228" cy="746808"/>
          </a:xfrm>
          <a:prstGeom prst="rect">
            <a:avLst/>
          </a:prstGeom>
        </p:spPr>
      </p:pic>
    </p:spTree>
    <p:extLst>
      <p:ext uri="{BB962C8B-B14F-4D97-AF65-F5344CB8AC3E}">
        <p14:creationId xmlns:p14="http://schemas.microsoft.com/office/powerpoint/2010/main" val="352320105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0" y="-1"/>
            <a:ext cx="12201525" cy="6858001"/>
          </a:xfrm>
          <a:prstGeom prst="rect">
            <a:avLst/>
          </a:prstGeom>
          <a:noFill/>
        </p:spPr>
        <p:txBody>
          <a:bodyPr wrap="square" lIns="0" tIns="0" rIns="0" bIns="0" rtlCol="0" anchor="ctr">
            <a:noAutofit/>
          </a:bodyPr>
          <a:lstStyle/>
          <a:p>
            <a:pPr marL="252000">
              <a:spcBef>
                <a:spcPts val="1200"/>
              </a:spcBef>
            </a:pPr>
            <a:r>
              <a:rPr lang="en-US" sz="3600" spc="-100" dirty="0" smtClean="0">
                <a:solidFill>
                  <a:schemeClr val="bg1">
                    <a:alpha val="99000"/>
                  </a:schemeClr>
                </a:solidFill>
                <a:latin typeface="+mj-lt"/>
                <a:ea typeface="Segoe UI" pitchFamily="34" charset="0"/>
                <a:cs typeface="Segoe UI" pitchFamily="34" charset="0"/>
              </a:rPr>
              <a:t>Timestamp property</a:t>
            </a:r>
            <a:endParaRPr lang="en-US" sz="3600" spc="-100" dirty="0">
              <a:solidFill>
                <a:schemeClr val="bg1">
                  <a:alpha val="99000"/>
                </a:schemeClr>
              </a:solidFill>
              <a:latin typeface="+mj-lt"/>
              <a:ea typeface="Segoe UI" pitchFamily="34" charset="0"/>
              <a:cs typeface="Segoe UI" pitchFamily="34" charset="0"/>
            </a:endParaRPr>
          </a:p>
          <a:p>
            <a:pPr marL="252000">
              <a:spcBef>
                <a:spcPts val="1200"/>
              </a:spcBef>
            </a:pPr>
            <a:r>
              <a:rPr lang="en-US" sz="4800" spc="-100" dirty="0">
                <a:solidFill>
                  <a:schemeClr val="bg1">
                    <a:alpha val="99000"/>
                  </a:schemeClr>
                </a:solidFill>
                <a:latin typeface="+mj-lt"/>
                <a:ea typeface="Segoe UI" pitchFamily="34" charset="0"/>
                <a:cs typeface="Segoe UI" pitchFamily="34" charset="0"/>
              </a:rPr>
              <a:t>Optimistic Concurrency</a:t>
            </a:r>
          </a:p>
          <a:p>
            <a:pPr marL="252000">
              <a:spcBef>
                <a:spcPts val="1200"/>
              </a:spcBef>
            </a:pPr>
            <a:r>
              <a:rPr lang="en-US" sz="4800" spc="-100" dirty="0">
                <a:solidFill>
                  <a:schemeClr val="bg1">
                    <a:alpha val="99000"/>
                  </a:schemeClr>
                </a:solidFill>
                <a:latin typeface="+mj-lt"/>
                <a:ea typeface="Segoe UI" pitchFamily="34" charset="0"/>
                <a:cs typeface="Segoe UI" pitchFamily="34" charset="0"/>
              </a:rPr>
              <a:t>Exposed as an HTTP </a:t>
            </a:r>
            <a:r>
              <a:rPr lang="en-US" sz="4800" spc="-100" dirty="0" smtClean="0">
                <a:solidFill>
                  <a:schemeClr val="bg1">
                    <a:alpha val="99000"/>
                  </a:schemeClr>
                </a:solidFill>
                <a:latin typeface="+mj-lt"/>
                <a:ea typeface="Segoe UI" pitchFamily="34" charset="0"/>
                <a:cs typeface="Segoe UI" pitchFamily="34" charset="0"/>
              </a:rPr>
              <a:t>Etag</a:t>
            </a:r>
            <a:endParaRPr lang="en-US" sz="4800" spc="-100" dirty="0">
              <a:solidFill>
                <a:schemeClr val="bg1">
                  <a:alpha val="99000"/>
                </a:schemeClr>
              </a:solidFill>
              <a:latin typeface="+mj-lt"/>
              <a:ea typeface="Segoe UI" pitchFamily="34" charset="0"/>
              <a:cs typeface="Segoe UI" pitchFamily="34" charset="0"/>
            </a:endParaRPr>
          </a:p>
        </p:txBody>
      </p:sp>
      <p:sp>
        <p:nvSpPr>
          <p:cNvPr id="2" name="Title 1"/>
          <p:cNvSpPr>
            <a:spLocks noGrp="1"/>
          </p:cNvSpPr>
          <p:nvPr>
            <p:ph type="title" idx="4294967295"/>
          </p:nvPr>
        </p:nvSpPr>
        <p:spPr>
          <a:xfrm>
            <a:off x="0" y="0"/>
            <a:ext cx="12201525" cy="812800"/>
          </a:xfrm>
        </p:spPr>
        <p:txBody>
          <a:bodyPr/>
          <a:lstStyle/>
          <a:p>
            <a:r>
              <a:rPr lang="en-US" dirty="0"/>
              <a:t>Table Storage </a:t>
            </a:r>
            <a:r>
              <a:rPr lang="en-US" dirty="0" smtClean="0"/>
              <a:t>Details </a:t>
            </a:r>
            <a:r>
              <a:rPr lang="en-US" dirty="0"/>
              <a:t>– Entity Properties</a:t>
            </a:r>
            <a:endParaRPr lang="en-US" dirty="0">
              <a:solidFill>
                <a:schemeClr val="bg1"/>
              </a:solidFill>
            </a:endParaRPr>
          </a:p>
        </p:txBody>
      </p:sp>
      <p:pic>
        <p:nvPicPr>
          <p:cNvPr id="18" name="Picture 17"/>
          <p:cNvPicPr>
            <a:picLocks noChangeAspect="1"/>
          </p:cNvPicPr>
          <p:nvPr/>
        </p:nvPicPr>
        <p:blipFill>
          <a:blip r:embed="rId3"/>
          <a:stretch>
            <a:fillRect/>
          </a:stretch>
        </p:blipFill>
        <p:spPr>
          <a:xfrm>
            <a:off x="11274306" y="65993"/>
            <a:ext cx="861228" cy="746808"/>
          </a:xfrm>
          <a:prstGeom prst="rect">
            <a:avLst/>
          </a:prstGeom>
        </p:spPr>
      </p:pic>
    </p:spTree>
    <p:extLst>
      <p:ext uri="{BB962C8B-B14F-4D97-AF65-F5344CB8AC3E}">
        <p14:creationId xmlns:p14="http://schemas.microsoft.com/office/powerpoint/2010/main" val="773547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0" y="-1"/>
            <a:ext cx="12201525" cy="6858001"/>
          </a:xfrm>
          <a:prstGeom prst="rect">
            <a:avLst/>
          </a:prstGeom>
          <a:noFill/>
        </p:spPr>
        <p:txBody>
          <a:bodyPr wrap="square" lIns="0" tIns="0" rIns="0" bIns="0" rtlCol="0" anchor="ctr">
            <a:noAutofit/>
          </a:bodyPr>
          <a:lstStyle/>
          <a:p>
            <a:pPr marL="252000">
              <a:spcBef>
                <a:spcPts val="1200"/>
              </a:spcBef>
            </a:pPr>
            <a:r>
              <a:rPr lang="en-US" sz="4800" spc="-100" dirty="0" smtClean="0">
                <a:solidFill>
                  <a:schemeClr val="bg1">
                    <a:alpha val="99000"/>
                  </a:schemeClr>
                </a:solidFill>
                <a:latin typeface="+mj-lt"/>
                <a:ea typeface="Segoe UI" pitchFamily="34" charset="0"/>
                <a:cs typeface="Segoe UI" pitchFamily="34" charset="0"/>
              </a:rPr>
              <a:t>No </a:t>
            </a:r>
            <a:r>
              <a:rPr lang="en-US" sz="4800" spc="-100" dirty="0">
                <a:solidFill>
                  <a:schemeClr val="bg1">
                    <a:alpha val="99000"/>
                  </a:schemeClr>
                </a:solidFill>
                <a:latin typeface="+mj-lt"/>
                <a:ea typeface="Segoe UI" pitchFamily="34" charset="0"/>
                <a:cs typeface="Segoe UI" pitchFamily="34" charset="0"/>
              </a:rPr>
              <a:t>fixed schema for other properties</a:t>
            </a:r>
          </a:p>
          <a:p>
            <a:pPr marL="252000">
              <a:spcBef>
                <a:spcPts val="1200"/>
              </a:spcBef>
            </a:pPr>
            <a:r>
              <a:rPr lang="en-US" sz="4800" spc="-100" dirty="0">
                <a:solidFill>
                  <a:schemeClr val="bg1">
                    <a:alpha val="99000"/>
                  </a:schemeClr>
                </a:solidFill>
                <a:latin typeface="+mj-lt"/>
                <a:ea typeface="Segoe UI" pitchFamily="34" charset="0"/>
                <a:cs typeface="Segoe UI" pitchFamily="34" charset="0"/>
              </a:rPr>
              <a:t>Each property is stored </a:t>
            </a:r>
            <a:r>
              <a:rPr lang="en-US" sz="4800" spc="-100" dirty="0" smtClean="0">
                <a:solidFill>
                  <a:schemeClr val="bg1">
                    <a:alpha val="99000"/>
                  </a:schemeClr>
                </a:solidFill>
                <a:latin typeface="+mj-lt"/>
                <a:ea typeface="Segoe UI" pitchFamily="34" charset="0"/>
                <a:cs typeface="Segoe UI" pitchFamily="34" charset="0"/>
              </a:rPr>
              <a:t>as:</a:t>
            </a:r>
            <a:r>
              <a:rPr lang="en-US" sz="4800" spc="-100" dirty="0">
                <a:solidFill>
                  <a:schemeClr val="bg1">
                    <a:alpha val="99000"/>
                  </a:schemeClr>
                </a:solidFill>
                <a:latin typeface="+mj-lt"/>
                <a:ea typeface="Segoe UI" pitchFamily="34" charset="0"/>
                <a:cs typeface="Segoe UI" pitchFamily="34" charset="0"/>
              </a:rPr>
              <a:t> </a:t>
            </a:r>
            <a:r>
              <a:rPr lang="en-US" sz="4800" spc="-100" dirty="0" smtClean="0">
                <a:solidFill>
                  <a:schemeClr val="bg1">
                    <a:alpha val="99000"/>
                  </a:schemeClr>
                </a:solidFill>
                <a:latin typeface="+mj-lt"/>
                <a:ea typeface="Segoe UI" pitchFamily="34" charset="0"/>
                <a:cs typeface="Segoe UI" pitchFamily="34" charset="0"/>
              </a:rPr>
              <a:t>&lt;</a:t>
            </a:r>
            <a:r>
              <a:rPr lang="en-US" sz="4800" spc="-100" dirty="0">
                <a:solidFill>
                  <a:schemeClr val="bg1">
                    <a:alpha val="99000"/>
                  </a:schemeClr>
                </a:solidFill>
                <a:latin typeface="+mj-lt"/>
                <a:ea typeface="Segoe UI" pitchFamily="34" charset="0"/>
                <a:cs typeface="Segoe UI" pitchFamily="34" charset="0"/>
              </a:rPr>
              <a:t>name, typed value</a:t>
            </a:r>
            <a:r>
              <a:rPr lang="en-US" sz="4800" spc="-100" dirty="0" smtClean="0">
                <a:solidFill>
                  <a:schemeClr val="bg1">
                    <a:alpha val="99000"/>
                  </a:schemeClr>
                </a:solidFill>
                <a:latin typeface="+mj-lt"/>
                <a:ea typeface="Segoe UI" pitchFamily="34" charset="0"/>
                <a:cs typeface="Segoe UI" pitchFamily="34" charset="0"/>
              </a:rPr>
              <a:t>&gt;</a:t>
            </a:r>
            <a:endParaRPr lang="en-US" sz="4800" spc="-100" dirty="0">
              <a:solidFill>
                <a:schemeClr val="bg1">
                  <a:alpha val="99000"/>
                </a:schemeClr>
              </a:solidFill>
              <a:latin typeface="+mj-lt"/>
              <a:ea typeface="Segoe UI" pitchFamily="34" charset="0"/>
              <a:cs typeface="Segoe UI" pitchFamily="34" charset="0"/>
            </a:endParaRPr>
          </a:p>
          <a:p>
            <a:pPr marL="252000">
              <a:spcBef>
                <a:spcPts val="1200"/>
              </a:spcBef>
            </a:pPr>
            <a:r>
              <a:rPr lang="en-US" sz="4800" spc="-100" dirty="0" smtClean="0">
                <a:solidFill>
                  <a:schemeClr val="bg1">
                    <a:alpha val="99000"/>
                  </a:schemeClr>
                </a:solidFill>
                <a:latin typeface="+mj-lt"/>
                <a:ea typeface="Segoe UI" pitchFamily="34" charset="0"/>
                <a:cs typeface="Segoe UI" pitchFamily="34" charset="0"/>
              </a:rPr>
              <a:t>Properties </a:t>
            </a:r>
            <a:r>
              <a:rPr lang="en-US" sz="4800" spc="-100" dirty="0">
                <a:solidFill>
                  <a:schemeClr val="bg1">
                    <a:alpha val="99000"/>
                  </a:schemeClr>
                </a:solidFill>
                <a:latin typeface="+mj-lt"/>
                <a:ea typeface="Segoe UI" pitchFamily="34" charset="0"/>
                <a:cs typeface="Segoe UI" pitchFamily="34" charset="0"/>
              </a:rPr>
              <a:t>can be the standard .NET </a:t>
            </a:r>
            <a:r>
              <a:rPr lang="en-US" sz="4800" spc="-100" dirty="0" smtClean="0">
                <a:solidFill>
                  <a:schemeClr val="bg1">
                    <a:alpha val="99000"/>
                  </a:schemeClr>
                </a:solidFill>
                <a:latin typeface="+mj-lt"/>
                <a:ea typeface="Segoe UI" pitchFamily="34" charset="0"/>
                <a:cs typeface="Segoe UI" pitchFamily="34" charset="0"/>
              </a:rPr>
              <a:t>types:</a:t>
            </a:r>
            <a:endParaRPr lang="en-US" sz="4000" spc="-100" dirty="0">
              <a:solidFill>
                <a:schemeClr val="bg1">
                  <a:alpha val="99000"/>
                </a:schemeClr>
              </a:solidFill>
              <a:latin typeface="+mj-lt"/>
              <a:ea typeface="Segoe UI" pitchFamily="34" charset="0"/>
              <a:cs typeface="Segoe UI" pitchFamily="34" charset="0"/>
            </a:endParaRPr>
          </a:p>
        </p:txBody>
      </p:sp>
      <p:sp>
        <p:nvSpPr>
          <p:cNvPr id="2" name="Title 1"/>
          <p:cNvSpPr>
            <a:spLocks noGrp="1"/>
          </p:cNvSpPr>
          <p:nvPr>
            <p:ph type="title" idx="4294967295"/>
          </p:nvPr>
        </p:nvSpPr>
        <p:spPr>
          <a:xfrm>
            <a:off x="0" y="0"/>
            <a:ext cx="12201525" cy="812800"/>
          </a:xfrm>
        </p:spPr>
        <p:txBody>
          <a:bodyPr/>
          <a:lstStyle/>
          <a:p>
            <a:r>
              <a:rPr lang="en-US" dirty="0"/>
              <a:t>Table Storage </a:t>
            </a:r>
            <a:r>
              <a:rPr lang="en-US" dirty="0" smtClean="0"/>
              <a:t>Details </a:t>
            </a:r>
            <a:r>
              <a:rPr lang="en-US" dirty="0"/>
              <a:t>– Entity Properties</a:t>
            </a:r>
            <a:endParaRPr lang="en-US" dirty="0">
              <a:solidFill>
                <a:schemeClr val="bg1"/>
              </a:solidFill>
            </a:endParaRPr>
          </a:p>
        </p:txBody>
      </p:sp>
      <p:pic>
        <p:nvPicPr>
          <p:cNvPr id="18" name="Picture 17"/>
          <p:cNvPicPr>
            <a:picLocks noChangeAspect="1"/>
          </p:cNvPicPr>
          <p:nvPr/>
        </p:nvPicPr>
        <p:blipFill>
          <a:blip r:embed="rId3"/>
          <a:stretch>
            <a:fillRect/>
          </a:stretch>
        </p:blipFill>
        <p:spPr>
          <a:xfrm>
            <a:off x="11274306" y="65993"/>
            <a:ext cx="861228" cy="746808"/>
          </a:xfrm>
          <a:prstGeom prst="rect">
            <a:avLst/>
          </a:prstGeom>
        </p:spPr>
      </p:pic>
      <p:sp>
        <p:nvSpPr>
          <p:cNvPr id="5" name="TextBox 4"/>
          <p:cNvSpPr txBox="1"/>
          <p:nvPr/>
        </p:nvSpPr>
        <p:spPr>
          <a:xfrm>
            <a:off x="0" y="2956264"/>
            <a:ext cx="12201525" cy="3901736"/>
          </a:xfrm>
          <a:prstGeom prst="rect">
            <a:avLst/>
          </a:prstGeom>
          <a:noFill/>
        </p:spPr>
        <p:txBody>
          <a:bodyPr wrap="square" lIns="0" tIns="0" rIns="0" bIns="0" rtlCol="0" anchor="ctr">
            <a:noAutofit/>
          </a:bodyPr>
          <a:lstStyle/>
          <a:p>
            <a:pPr marL="252000">
              <a:spcBef>
                <a:spcPts val="1200"/>
              </a:spcBef>
            </a:pPr>
            <a:r>
              <a:rPr lang="en-US" sz="4000" spc="-100" dirty="0" smtClean="0">
                <a:solidFill>
                  <a:schemeClr val="bg1">
                    <a:alpha val="99000"/>
                  </a:schemeClr>
                </a:solidFill>
                <a:latin typeface="+mj-lt"/>
                <a:ea typeface="Segoe UI" pitchFamily="34" charset="0"/>
                <a:cs typeface="Segoe UI" pitchFamily="34" charset="0"/>
              </a:rPr>
              <a:t>	string</a:t>
            </a:r>
            <a:r>
              <a:rPr lang="en-US" sz="4000" spc="-100" dirty="0">
                <a:solidFill>
                  <a:schemeClr val="bg1">
                    <a:alpha val="99000"/>
                  </a:schemeClr>
                </a:solidFill>
                <a:latin typeface="+mj-lt"/>
                <a:ea typeface="Segoe UI" pitchFamily="34" charset="0"/>
                <a:cs typeface="Segoe UI" pitchFamily="34" charset="0"/>
              </a:rPr>
              <a:t>, binary, </a:t>
            </a:r>
            <a:r>
              <a:rPr lang="en-US" sz="4000" spc="-100" dirty="0" err="1">
                <a:solidFill>
                  <a:schemeClr val="bg1">
                    <a:alpha val="99000"/>
                  </a:schemeClr>
                </a:solidFill>
                <a:latin typeface="+mj-lt"/>
                <a:ea typeface="Segoe UI" pitchFamily="34" charset="0"/>
                <a:cs typeface="Segoe UI" pitchFamily="34" charset="0"/>
              </a:rPr>
              <a:t>bool</a:t>
            </a:r>
            <a:r>
              <a:rPr lang="en-US" sz="4000" spc="-100" dirty="0">
                <a:solidFill>
                  <a:schemeClr val="bg1">
                    <a:alpha val="99000"/>
                  </a:schemeClr>
                </a:solidFill>
                <a:latin typeface="+mj-lt"/>
                <a:ea typeface="Segoe UI" pitchFamily="34" charset="0"/>
                <a:cs typeface="Segoe UI" pitchFamily="34" charset="0"/>
              </a:rPr>
              <a:t>, </a:t>
            </a:r>
            <a:r>
              <a:rPr lang="en-US" sz="4000" spc="-100" dirty="0" err="1">
                <a:solidFill>
                  <a:schemeClr val="bg1">
                    <a:alpha val="99000"/>
                  </a:schemeClr>
                </a:solidFill>
                <a:latin typeface="+mj-lt"/>
                <a:ea typeface="Segoe UI" pitchFamily="34" charset="0"/>
                <a:cs typeface="Segoe UI" pitchFamily="34" charset="0"/>
              </a:rPr>
              <a:t>DateTime</a:t>
            </a:r>
            <a:r>
              <a:rPr lang="en-US" sz="4000" spc="-100" dirty="0">
                <a:solidFill>
                  <a:schemeClr val="bg1">
                    <a:alpha val="99000"/>
                  </a:schemeClr>
                </a:solidFill>
                <a:latin typeface="+mj-lt"/>
                <a:ea typeface="Segoe UI" pitchFamily="34" charset="0"/>
                <a:cs typeface="Segoe UI" pitchFamily="34" charset="0"/>
              </a:rPr>
              <a:t>, GUID, </a:t>
            </a:r>
            <a:r>
              <a:rPr lang="en-US" sz="4000" spc="-100" dirty="0" err="1">
                <a:solidFill>
                  <a:schemeClr val="bg1">
                    <a:alpha val="99000"/>
                  </a:schemeClr>
                </a:solidFill>
                <a:latin typeface="+mj-lt"/>
                <a:ea typeface="Segoe UI" pitchFamily="34" charset="0"/>
                <a:cs typeface="Segoe UI" pitchFamily="34" charset="0"/>
              </a:rPr>
              <a:t>int</a:t>
            </a:r>
            <a:r>
              <a:rPr lang="en-US" sz="4000" spc="-100" dirty="0">
                <a:solidFill>
                  <a:schemeClr val="bg1">
                    <a:alpha val="99000"/>
                  </a:schemeClr>
                </a:solidFill>
                <a:latin typeface="+mj-lt"/>
                <a:ea typeface="Segoe UI" pitchFamily="34" charset="0"/>
                <a:cs typeface="Segoe UI" pitchFamily="34" charset="0"/>
              </a:rPr>
              <a:t>, </a:t>
            </a:r>
            <a:r>
              <a:rPr lang="en-US" sz="4000" spc="-100" dirty="0" smtClean="0">
                <a:solidFill>
                  <a:schemeClr val="bg1">
                    <a:alpha val="99000"/>
                  </a:schemeClr>
                </a:solidFill>
                <a:latin typeface="+mj-lt"/>
                <a:ea typeface="Segoe UI" pitchFamily="34" charset="0"/>
                <a:cs typeface="Segoe UI" pitchFamily="34" charset="0"/>
              </a:rPr>
              <a:t>int64,</a:t>
            </a:r>
            <a:r>
              <a:rPr lang="en-US" sz="4000" spc="-100" dirty="0">
                <a:solidFill>
                  <a:schemeClr val="bg1">
                    <a:alpha val="99000"/>
                  </a:schemeClr>
                </a:solidFill>
                <a:latin typeface="+mj-lt"/>
                <a:ea typeface="Segoe UI" pitchFamily="34" charset="0"/>
                <a:cs typeface="Segoe UI" pitchFamily="34" charset="0"/>
              </a:rPr>
              <a:t> </a:t>
            </a:r>
            <a:r>
              <a:rPr lang="en-US" sz="4000" spc="-100" dirty="0" smtClean="0">
                <a:solidFill>
                  <a:schemeClr val="bg1">
                    <a:alpha val="99000"/>
                  </a:schemeClr>
                </a:solidFill>
                <a:latin typeface="+mj-lt"/>
                <a:ea typeface="Segoe UI" pitchFamily="34" charset="0"/>
                <a:cs typeface="Segoe UI" pitchFamily="34" charset="0"/>
              </a:rPr>
              <a:t>double</a:t>
            </a:r>
            <a:endParaRPr lang="en-US" sz="4000" spc="-100" dirty="0">
              <a:solidFill>
                <a:schemeClr val="bg1">
                  <a:alpha val="99000"/>
                </a:schemeClr>
              </a:solidFill>
              <a:latin typeface="+mj-lt"/>
              <a:ea typeface="Segoe UI" pitchFamily="34" charset="0"/>
              <a:cs typeface="Segoe UI" pitchFamily="34" charset="0"/>
            </a:endParaRPr>
          </a:p>
        </p:txBody>
      </p:sp>
    </p:spTree>
    <p:extLst>
      <p:ext uri="{BB962C8B-B14F-4D97-AF65-F5344CB8AC3E}">
        <p14:creationId xmlns:p14="http://schemas.microsoft.com/office/powerpoint/2010/main" val="2058316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r>
              <a:rPr lang="en-US" sz="4400" dirty="0" smtClean="0">
                <a:latin typeface="+mj-lt"/>
              </a:rPr>
              <a:t>Enter “data” </a:t>
            </a:r>
            <a:r>
              <a:rPr lang="en-US" sz="4400" dirty="0" smtClean="0"/>
              <a:t>with varying shape </a:t>
            </a:r>
            <a:r>
              <a:rPr lang="en-US" sz="4400" dirty="0" smtClean="0">
                <a:latin typeface="+mj-lt"/>
              </a:rPr>
              <a:t>into a table</a:t>
            </a:r>
            <a:endParaRPr lang="en-US" sz="4400" dirty="0">
              <a:latin typeface="+mj-lt"/>
            </a:endParaRPr>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Demo</a:t>
            </a:r>
            <a:endParaRPr lang="en-US" dirty="0"/>
          </a:p>
        </p:txBody>
      </p:sp>
      <p:pic>
        <p:nvPicPr>
          <p:cNvPr id="5" name="Picture 4"/>
          <p:cNvPicPr>
            <a:picLocks noChangeAspect="1"/>
          </p:cNvPicPr>
          <p:nvPr/>
        </p:nvPicPr>
        <p:blipFill>
          <a:blip r:embed="rId3"/>
          <a:stretch>
            <a:fillRect/>
          </a:stretch>
        </p:blipFill>
        <p:spPr>
          <a:xfrm>
            <a:off x="11274306" y="65993"/>
            <a:ext cx="861228" cy="746808"/>
          </a:xfrm>
          <a:prstGeom prst="rect">
            <a:avLst/>
          </a:prstGeom>
        </p:spPr>
      </p:pic>
    </p:spTree>
    <p:extLst>
      <p:ext uri="{BB962C8B-B14F-4D97-AF65-F5344CB8AC3E}">
        <p14:creationId xmlns:p14="http://schemas.microsoft.com/office/powerpoint/2010/main" val="269547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0"/>
            <a:ext cx="12201525" cy="812800"/>
          </a:xfrm>
        </p:spPr>
        <p:txBody>
          <a:bodyPr>
            <a:normAutofit/>
          </a:bodyPr>
          <a:lstStyle/>
          <a:p>
            <a:r>
              <a:rPr lang="en-US" dirty="0" smtClean="0"/>
              <a:t>Two Types of Blobs Under the Hood</a:t>
            </a:r>
            <a:endParaRPr lang="en-US" dirty="0"/>
          </a:p>
        </p:txBody>
      </p:sp>
      <p:sp>
        <p:nvSpPr>
          <p:cNvPr id="7" name="Rectangle 6"/>
          <p:cNvSpPr/>
          <p:nvPr/>
        </p:nvSpPr>
        <p:spPr bwMode="auto">
          <a:xfrm>
            <a:off x="-9524" y="0"/>
            <a:ext cx="12201524" cy="68580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ctr" anchorCtr="0" compatLnSpc="1">
            <a:prstTxWarp prst="textNoShape">
              <a:avLst/>
            </a:prstTxWarp>
          </a:bodyPr>
          <a:lstStyle/>
          <a:p>
            <a:pPr marL="252000" defTabSz="914099" fontAlgn="base">
              <a:spcAft>
                <a:spcPts val="1200"/>
              </a:spcAft>
            </a:pPr>
            <a:r>
              <a:rPr lang="en-US" sz="4000" dirty="0">
                <a:gradFill>
                  <a:gsLst>
                    <a:gs pos="0">
                      <a:srgbClr val="FFFFFF"/>
                    </a:gs>
                    <a:gs pos="100000">
                      <a:srgbClr val="FFFFFF"/>
                    </a:gs>
                  </a:gsLst>
                  <a:lin ang="5400000" scaled="0"/>
                </a:gradFill>
                <a:latin typeface="+mj-lt"/>
              </a:rPr>
              <a:t>Targeted at streaming workloads</a:t>
            </a:r>
          </a:p>
          <a:p>
            <a:pPr marL="252000" defTabSz="914099" fontAlgn="base">
              <a:spcAft>
                <a:spcPts val="1200"/>
              </a:spcAft>
            </a:pPr>
            <a:r>
              <a:rPr lang="en-US" sz="4000" dirty="0">
                <a:gradFill>
                  <a:gsLst>
                    <a:gs pos="0">
                      <a:srgbClr val="FFFFFF"/>
                    </a:gs>
                    <a:gs pos="100000">
                      <a:srgbClr val="FFFFFF"/>
                    </a:gs>
                  </a:gsLst>
                  <a:lin ang="5400000" scaled="0"/>
                </a:gradFill>
                <a:latin typeface="+mj-lt"/>
              </a:rPr>
              <a:t>Each blob consists of a sequence of blocks</a:t>
            </a:r>
          </a:p>
          <a:p>
            <a:pPr marL="252000" defTabSz="914099" fontAlgn="base">
              <a:spcAft>
                <a:spcPts val="1200"/>
              </a:spcAft>
            </a:pPr>
            <a:r>
              <a:rPr lang="en-US" sz="4000" dirty="0">
                <a:gradFill>
                  <a:gsLst>
                    <a:gs pos="0">
                      <a:srgbClr val="FFFFFF"/>
                    </a:gs>
                    <a:gs pos="100000">
                      <a:srgbClr val="FFFFFF"/>
                    </a:gs>
                  </a:gsLst>
                  <a:lin ang="5400000" scaled="0"/>
                </a:gradFill>
                <a:latin typeface="+mj-lt"/>
              </a:rPr>
              <a:t>Each block is identified by a Block ID</a:t>
            </a:r>
          </a:p>
          <a:p>
            <a:pPr marL="252000" defTabSz="914099" fontAlgn="base">
              <a:spcAft>
                <a:spcPts val="1200"/>
              </a:spcAft>
            </a:pPr>
            <a:r>
              <a:rPr lang="en-US" sz="4000" dirty="0">
                <a:gradFill>
                  <a:gsLst>
                    <a:gs pos="0">
                      <a:srgbClr val="FFFFFF"/>
                    </a:gs>
                    <a:gs pos="100000">
                      <a:srgbClr val="FFFFFF"/>
                    </a:gs>
                  </a:gsLst>
                  <a:lin ang="5400000" scaled="0"/>
                </a:gradFill>
                <a:latin typeface="+mj-lt"/>
              </a:rPr>
              <a:t>Size limit 200GB per blob</a:t>
            </a:r>
          </a:p>
          <a:p>
            <a:pPr marL="252000" defTabSz="914099" fontAlgn="base">
              <a:spcAft>
                <a:spcPts val="1200"/>
              </a:spcAft>
            </a:pPr>
            <a:r>
              <a:rPr lang="en-US" sz="4000" dirty="0">
                <a:gradFill>
                  <a:gsLst>
                    <a:gs pos="0">
                      <a:srgbClr val="FFFFFF"/>
                    </a:gs>
                    <a:gs pos="100000">
                      <a:srgbClr val="FFFFFF"/>
                    </a:gs>
                  </a:gsLst>
                  <a:lin ang="5400000" scaled="0"/>
                </a:gradFill>
                <a:latin typeface="+mj-lt"/>
              </a:rPr>
              <a:t>Optimistic Concurrency via </a:t>
            </a:r>
            <a:r>
              <a:rPr lang="en-US" sz="4000" dirty="0" err="1">
                <a:gradFill>
                  <a:gsLst>
                    <a:gs pos="0">
                      <a:srgbClr val="FFFFFF"/>
                    </a:gs>
                    <a:gs pos="100000">
                      <a:srgbClr val="FFFFFF"/>
                    </a:gs>
                  </a:gsLst>
                  <a:lin ang="5400000" scaled="0"/>
                </a:gradFill>
                <a:latin typeface="+mj-lt"/>
              </a:rPr>
              <a:t>Etags</a:t>
            </a:r>
            <a:endParaRPr lang="en-US" sz="4000" dirty="0">
              <a:gradFill>
                <a:gsLst>
                  <a:gs pos="0">
                    <a:srgbClr val="FFFFFF"/>
                  </a:gs>
                  <a:gs pos="100000">
                    <a:srgbClr val="FFFFFF"/>
                  </a:gs>
                </a:gsLst>
                <a:lin ang="5400000" scaled="0"/>
              </a:gradFill>
              <a:latin typeface="+mj-lt"/>
            </a:endParaRPr>
          </a:p>
        </p:txBody>
      </p:sp>
      <p:sp>
        <p:nvSpPr>
          <p:cNvPr id="5" name="Title 2"/>
          <p:cNvSpPr txBox="1">
            <a:spLocks/>
          </p:cNvSpPr>
          <p:nvPr/>
        </p:nvSpPr>
        <p:spPr>
          <a:xfrm>
            <a:off x="0" y="812800"/>
            <a:ext cx="12201525"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sz="3200" dirty="0" smtClean="0"/>
              <a:t>Block Blob:</a:t>
            </a:r>
            <a:endParaRPr lang="en-US" sz="3200" dirty="0"/>
          </a:p>
        </p:txBody>
      </p:sp>
      <p:pic>
        <p:nvPicPr>
          <p:cNvPr id="6" name="Picture 5"/>
          <p:cNvPicPr>
            <a:picLocks noChangeAspect="1"/>
          </p:cNvPicPr>
          <p:nvPr/>
        </p:nvPicPr>
        <p:blipFill>
          <a:blip r:embed="rId3"/>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2805661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0" y="-1"/>
            <a:ext cx="12201525" cy="6858001"/>
          </a:xfrm>
          <a:prstGeom prst="rect">
            <a:avLst/>
          </a:prstGeom>
          <a:noFill/>
        </p:spPr>
        <p:txBody>
          <a:bodyPr wrap="square" lIns="0" tIns="0" rIns="0" bIns="0" rtlCol="0" anchor="ctr">
            <a:noAutofit/>
          </a:bodyPr>
          <a:lstStyle/>
          <a:p>
            <a:pPr marL="252000">
              <a:spcBef>
                <a:spcPts val="1200"/>
              </a:spcBef>
            </a:pPr>
            <a:r>
              <a:rPr lang="en-US" sz="4800" spc="-100" dirty="0">
                <a:solidFill>
                  <a:schemeClr val="bg1">
                    <a:alpha val="99000"/>
                  </a:schemeClr>
                </a:solidFill>
                <a:latin typeface="+mj-lt"/>
                <a:ea typeface="Segoe UI" pitchFamily="34" charset="0"/>
                <a:cs typeface="Segoe UI" pitchFamily="34" charset="0"/>
              </a:rPr>
              <a:t>Supports full manipulation (CRUD)</a:t>
            </a:r>
          </a:p>
          <a:p>
            <a:pPr marL="252000">
              <a:spcBef>
                <a:spcPts val="1200"/>
              </a:spcBef>
            </a:pPr>
            <a:r>
              <a:rPr lang="en-US" sz="4800" spc="-100" dirty="0">
                <a:solidFill>
                  <a:schemeClr val="bg1">
                    <a:alpha val="99000"/>
                  </a:schemeClr>
                </a:solidFill>
                <a:latin typeface="+mj-lt"/>
                <a:ea typeface="Segoe UI" pitchFamily="34" charset="0"/>
                <a:cs typeface="Segoe UI" pitchFamily="34" charset="0"/>
              </a:rPr>
              <a:t>Including Upsert and Entity Group Transactions</a:t>
            </a:r>
          </a:p>
          <a:p>
            <a:pPr marL="252000">
              <a:spcBef>
                <a:spcPts val="1200"/>
              </a:spcBef>
            </a:pPr>
            <a:r>
              <a:rPr lang="en-US" sz="4800" spc="-100" dirty="0">
                <a:solidFill>
                  <a:schemeClr val="bg1">
                    <a:alpha val="99000"/>
                  </a:schemeClr>
                </a:solidFill>
                <a:latin typeface="+mj-lt"/>
                <a:ea typeface="Segoe UI" pitchFamily="34" charset="0"/>
                <a:cs typeface="Segoe UI" pitchFamily="34" charset="0"/>
              </a:rPr>
              <a:t>Tables can have metadata</a:t>
            </a:r>
          </a:p>
        </p:txBody>
      </p:sp>
      <p:sp>
        <p:nvSpPr>
          <p:cNvPr id="2" name="Title 1"/>
          <p:cNvSpPr>
            <a:spLocks noGrp="1"/>
          </p:cNvSpPr>
          <p:nvPr>
            <p:ph type="title" idx="4294967295"/>
          </p:nvPr>
        </p:nvSpPr>
        <p:spPr>
          <a:xfrm>
            <a:off x="0" y="0"/>
            <a:ext cx="12201525" cy="812800"/>
          </a:xfrm>
        </p:spPr>
        <p:txBody>
          <a:bodyPr/>
          <a:lstStyle/>
          <a:p>
            <a:r>
              <a:rPr lang="en-US" dirty="0">
                <a:solidFill>
                  <a:schemeClr val="bg1"/>
                </a:solidFill>
              </a:rPr>
              <a:t>Table</a:t>
            </a:r>
            <a:r>
              <a:rPr lang="en-US" dirty="0" smtClean="0"/>
              <a:t> </a:t>
            </a:r>
            <a:r>
              <a:rPr lang="en-US" dirty="0"/>
              <a:t>Storage </a:t>
            </a:r>
            <a:r>
              <a:rPr lang="en-US" dirty="0" smtClean="0">
                <a:solidFill>
                  <a:schemeClr val="bg1"/>
                </a:solidFill>
              </a:rPr>
              <a:t>Details</a:t>
            </a:r>
            <a:endParaRPr lang="en-US" dirty="0">
              <a:solidFill>
                <a:schemeClr val="bg1"/>
              </a:solidFill>
            </a:endParaRPr>
          </a:p>
        </p:txBody>
      </p:sp>
      <p:pic>
        <p:nvPicPr>
          <p:cNvPr id="18" name="Picture 17"/>
          <p:cNvPicPr>
            <a:picLocks noChangeAspect="1"/>
          </p:cNvPicPr>
          <p:nvPr/>
        </p:nvPicPr>
        <p:blipFill>
          <a:blip r:embed="rId3"/>
          <a:stretch>
            <a:fillRect/>
          </a:stretch>
        </p:blipFill>
        <p:spPr>
          <a:xfrm>
            <a:off x="11274306" y="65993"/>
            <a:ext cx="861228" cy="746808"/>
          </a:xfrm>
          <a:prstGeom prst="rect">
            <a:avLst/>
          </a:prstGeom>
        </p:spPr>
      </p:pic>
    </p:spTree>
    <p:extLst>
      <p:ext uri="{BB962C8B-B14F-4D97-AF65-F5344CB8AC3E}">
        <p14:creationId xmlns:p14="http://schemas.microsoft.com/office/powerpoint/2010/main" val="3177893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lstStyle/>
          <a:p>
            <a:r>
              <a:rPr lang="en-US" dirty="0" smtClean="0"/>
              <a:t>Agenda</a:t>
            </a:r>
            <a:endParaRPr lang="en-US" dirty="0"/>
          </a:p>
        </p:txBody>
      </p:sp>
      <p:graphicFrame>
        <p:nvGraphicFramePr>
          <p:cNvPr id="12" name="Diagram 11"/>
          <p:cNvGraphicFramePr/>
          <p:nvPr>
            <p:extLst/>
          </p:nvPr>
        </p:nvGraphicFramePr>
        <p:xfrm>
          <a:off x="666750" y="1400175"/>
          <a:ext cx="10973869" cy="48958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p:cNvSpPr/>
          <p:nvPr/>
        </p:nvSpPr>
        <p:spPr>
          <a:xfrm>
            <a:off x="2415584" y="3850640"/>
            <a:ext cx="3768226" cy="2377440"/>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13079" y="1473200"/>
            <a:ext cx="11341463" cy="2377440"/>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0508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12192000" cy="6858000"/>
          </a:xfrm>
        </p:spPr>
        <p:txBody>
          <a:bodyPr/>
          <a:lstStyle/>
          <a:p>
            <a:pPr algn="ctr"/>
            <a:r>
              <a:rPr lang="en-US" sz="6600" dirty="0" smtClean="0"/>
              <a:t>Microsoft Azure</a:t>
            </a:r>
            <a:r>
              <a:rPr lang="en-US" sz="11500" dirty="0" smtClean="0"/>
              <a:t/>
            </a:r>
            <a:br>
              <a:rPr lang="en-US" sz="11500" dirty="0" smtClean="0"/>
            </a:br>
            <a:r>
              <a:rPr lang="en-US" sz="11500" dirty="0" err="1" smtClean="0"/>
              <a:t>StorSimple</a:t>
            </a:r>
            <a:endParaRPr lang="en-US" sz="11500" dirty="0"/>
          </a:p>
        </p:txBody>
      </p:sp>
      <p:pic>
        <p:nvPicPr>
          <p:cNvPr id="6" name="Picture 5"/>
          <p:cNvPicPr>
            <a:picLocks noChangeAspect="1"/>
          </p:cNvPicPr>
          <p:nvPr/>
        </p:nvPicPr>
        <p:blipFill>
          <a:blip r:embed="rId2"/>
          <a:stretch>
            <a:fillRect/>
          </a:stretch>
        </p:blipFill>
        <p:spPr>
          <a:xfrm>
            <a:off x="5297478" y="381094"/>
            <a:ext cx="1597044" cy="1409100"/>
          </a:xfrm>
          <a:prstGeom prst="rect">
            <a:avLst/>
          </a:prstGeom>
        </p:spPr>
      </p:pic>
    </p:spTree>
    <p:extLst>
      <p:ext uri="{BB962C8B-B14F-4D97-AF65-F5344CB8AC3E}">
        <p14:creationId xmlns:p14="http://schemas.microsoft.com/office/powerpoint/2010/main" val="157636147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
            <a:ext cx="12201525" cy="6858001"/>
          </a:xfrm>
          <a:prstGeom prst="rect">
            <a:avLst/>
          </a:prstGeom>
          <a:noFill/>
        </p:spPr>
        <p:txBody>
          <a:bodyPr wrap="square" lIns="0" tIns="0" rIns="0" bIns="0" rtlCol="0" anchor="ctr">
            <a:noAutofit/>
          </a:bodyPr>
          <a:lstStyle/>
          <a:p>
            <a:pPr marL="252000" defTabSz="888926">
              <a:spcBef>
                <a:spcPts val="1200"/>
              </a:spcBef>
            </a:pPr>
            <a:r>
              <a:rPr lang="en-US" sz="4000" spc="-100" dirty="0">
                <a:solidFill>
                  <a:schemeClr val="bg1">
                    <a:alpha val="99000"/>
                  </a:schemeClr>
                </a:solidFill>
                <a:latin typeface="+mj-lt"/>
                <a:ea typeface="Segoe UI" pitchFamily="34" charset="0"/>
                <a:cs typeface="Segoe UI" pitchFamily="34" charset="0"/>
              </a:rPr>
              <a:t>Reduce storage costs</a:t>
            </a:r>
          </a:p>
          <a:p>
            <a:pPr marL="252000" defTabSz="888926">
              <a:spcBef>
                <a:spcPts val="1200"/>
              </a:spcBef>
            </a:pPr>
            <a:r>
              <a:rPr lang="en-US" sz="4000" spc="-100" dirty="0">
                <a:solidFill>
                  <a:schemeClr val="bg1">
                    <a:alpha val="99000"/>
                  </a:schemeClr>
                </a:solidFill>
                <a:latin typeface="+mj-lt"/>
                <a:ea typeface="Segoe UI" pitchFamily="34" charset="0"/>
                <a:cs typeface="Segoe UI" pitchFamily="34" charset="0"/>
              </a:rPr>
              <a:t>Simplify storage management</a:t>
            </a:r>
          </a:p>
          <a:p>
            <a:pPr marL="252000" defTabSz="888926">
              <a:spcBef>
                <a:spcPts val="1200"/>
              </a:spcBef>
            </a:pPr>
            <a:r>
              <a:rPr lang="en-US" sz="4000" spc="-100" dirty="0">
                <a:solidFill>
                  <a:schemeClr val="bg1">
                    <a:alpha val="99000"/>
                  </a:schemeClr>
                </a:solidFill>
                <a:latin typeface="+mj-lt"/>
                <a:ea typeface="Segoe UI" pitchFamily="34" charset="0"/>
                <a:cs typeface="Segoe UI" pitchFamily="34" charset="0"/>
              </a:rPr>
              <a:t>Improve disaster recovery capability and efficiency</a:t>
            </a:r>
          </a:p>
          <a:p>
            <a:pPr marL="252000" defTabSz="888926">
              <a:spcBef>
                <a:spcPts val="1200"/>
              </a:spcBef>
            </a:pPr>
            <a:r>
              <a:rPr lang="en-US" sz="4000" spc="-100" dirty="0">
                <a:solidFill>
                  <a:schemeClr val="bg1">
                    <a:alpha val="99000"/>
                  </a:schemeClr>
                </a:solidFill>
                <a:latin typeface="+mj-lt"/>
                <a:ea typeface="Segoe UI" pitchFamily="34" charset="0"/>
                <a:cs typeface="Segoe UI" pitchFamily="34" charset="0"/>
              </a:rPr>
              <a:t>Provide data mobility.</a:t>
            </a:r>
          </a:p>
        </p:txBody>
      </p:sp>
      <p:pic>
        <p:nvPicPr>
          <p:cNvPr id="7" name="Picture 6"/>
          <p:cNvPicPr>
            <a:picLocks noChangeAspect="1"/>
          </p:cNvPicPr>
          <p:nvPr/>
        </p:nvPicPr>
        <p:blipFill>
          <a:blip r:embed="rId2"/>
          <a:stretch>
            <a:fillRect/>
          </a:stretch>
        </p:blipFill>
        <p:spPr>
          <a:xfrm>
            <a:off x="11289118" y="65994"/>
            <a:ext cx="846416" cy="746808"/>
          </a:xfrm>
          <a:prstGeom prst="rect">
            <a:avLst/>
          </a:prstGeom>
        </p:spPr>
      </p:pic>
      <p:sp>
        <p:nvSpPr>
          <p:cNvPr id="8" name="Title 1"/>
          <p:cNvSpPr txBox="1">
            <a:spLocks/>
          </p:cNvSpPr>
          <p:nvPr/>
        </p:nvSpPr>
        <p:spPr>
          <a:xfrm>
            <a:off x="-9525" y="0"/>
            <a:ext cx="12201525"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err="1" smtClean="0"/>
              <a:t>StorSimple</a:t>
            </a:r>
            <a:endParaRPr lang="en-US" dirty="0"/>
          </a:p>
        </p:txBody>
      </p:sp>
      <p:sp>
        <p:nvSpPr>
          <p:cNvPr id="9" name="TextBox 8"/>
          <p:cNvSpPr txBox="1"/>
          <p:nvPr/>
        </p:nvSpPr>
        <p:spPr>
          <a:xfrm>
            <a:off x="1" y="1342237"/>
            <a:ext cx="12192000" cy="595618"/>
          </a:xfrm>
          <a:prstGeom prst="rect">
            <a:avLst/>
          </a:prstGeom>
          <a:noFill/>
        </p:spPr>
        <p:txBody>
          <a:bodyPr wrap="square" lIns="0" tIns="0" rIns="0" bIns="0" rtlCol="0" anchor="ctr">
            <a:noAutofit/>
          </a:bodyPr>
          <a:lstStyle/>
          <a:p>
            <a:pPr marL="252000" defTabSz="888926">
              <a:spcBef>
                <a:spcPts val="1200"/>
              </a:spcBef>
            </a:pPr>
            <a:r>
              <a:rPr lang="en-US" sz="3200" spc="-100" dirty="0" smtClean="0">
                <a:solidFill>
                  <a:schemeClr val="bg1">
                    <a:alpha val="99000"/>
                  </a:schemeClr>
                </a:solidFill>
                <a:latin typeface="+mj-lt"/>
                <a:ea typeface="Segoe UI" pitchFamily="34" charset="0"/>
                <a:cs typeface="Segoe UI" pitchFamily="34" charset="0"/>
              </a:rPr>
              <a:t>Designed to:</a:t>
            </a:r>
            <a:endParaRPr lang="en-US" sz="3200" spc="-100" dirty="0">
              <a:solidFill>
                <a:schemeClr val="bg1">
                  <a:alpha val="99000"/>
                </a:schemeClr>
              </a:solidFill>
              <a:latin typeface="+mj-lt"/>
              <a:ea typeface="Segoe UI" pitchFamily="34" charset="0"/>
              <a:cs typeface="Segoe UI" pitchFamily="34" charset="0"/>
            </a:endParaRPr>
          </a:p>
        </p:txBody>
      </p:sp>
    </p:spTree>
    <p:extLst>
      <p:ext uri="{BB962C8B-B14F-4D97-AF65-F5344CB8AC3E}">
        <p14:creationId xmlns:p14="http://schemas.microsoft.com/office/powerpoint/2010/main" val="7400225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lstStyle/>
          <a:p>
            <a:r>
              <a:rPr lang="en-US" dirty="0" smtClean="0"/>
              <a:t>Agenda</a:t>
            </a:r>
            <a:endParaRPr lang="en-US" dirty="0"/>
          </a:p>
        </p:txBody>
      </p:sp>
      <p:pic>
        <p:nvPicPr>
          <p:cNvPr id="3" name="Picture 2"/>
          <p:cNvPicPr>
            <a:picLocks noChangeAspect="1"/>
          </p:cNvPicPr>
          <p:nvPr/>
        </p:nvPicPr>
        <p:blipFill>
          <a:blip r:embed="rId2"/>
          <a:stretch>
            <a:fillRect/>
          </a:stretch>
        </p:blipFill>
        <p:spPr>
          <a:xfrm>
            <a:off x="599980" y="981244"/>
            <a:ext cx="10992041" cy="4895512"/>
          </a:xfrm>
          <a:prstGeom prst="rect">
            <a:avLst/>
          </a:prstGeom>
        </p:spPr>
      </p:pic>
      <p:sp>
        <p:nvSpPr>
          <p:cNvPr id="4" name="Rectangle 3"/>
          <p:cNvSpPr/>
          <p:nvPr/>
        </p:nvSpPr>
        <p:spPr>
          <a:xfrm>
            <a:off x="615949" y="1208015"/>
            <a:ext cx="3416301" cy="2040010"/>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a:stretch>
            <a:fillRect/>
          </a:stretch>
        </p:blipFill>
        <p:spPr>
          <a:xfrm>
            <a:off x="1703183" y="1691143"/>
            <a:ext cx="1241832" cy="1073755"/>
          </a:xfrm>
          <a:prstGeom prst="rect">
            <a:avLst/>
          </a:prstGeom>
        </p:spPr>
      </p:pic>
      <p:sp>
        <p:nvSpPr>
          <p:cNvPr id="11" name="Rectangle 10"/>
          <p:cNvSpPr/>
          <p:nvPr/>
        </p:nvSpPr>
        <p:spPr>
          <a:xfrm>
            <a:off x="4394200" y="1208015"/>
            <a:ext cx="3406775" cy="2040009"/>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8162926" y="1208016"/>
            <a:ext cx="3413220" cy="204000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276975" y="3603625"/>
            <a:ext cx="3413125" cy="2047875"/>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505075" y="3603626"/>
            <a:ext cx="3413125" cy="2047874"/>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4"/>
          <a:stretch>
            <a:fillRect/>
          </a:stretch>
        </p:blipFill>
        <p:spPr>
          <a:xfrm>
            <a:off x="3590343" y="4088812"/>
            <a:ext cx="1242589" cy="1077503"/>
          </a:xfrm>
          <a:prstGeom prst="rect">
            <a:avLst/>
          </a:prstGeom>
        </p:spPr>
      </p:pic>
      <p:pic>
        <p:nvPicPr>
          <p:cNvPr id="9" name="Picture 8"/>
          <p:cNvPicPr>
            <a:picLocks noChangeAspect="1"/>
          </p:cNvPicPr>
          <p:nvPr/>
        </p:nvPicPr>
        <p:blipFill>
          <a:blip r:embed="rId5"/>
          <a:stretch>
            <a:fillRect/>
          </a:stretch>
        </p:blipFill>
        <p:spPr>
          <a:xfrm>
            <a:off x="7375052" y="4090685"/>
            <a:ext cx="1216971" cy="1073755"/>
          </a:xfrm>
          <a:prstGeom prst="rect">
            <a:avLst/>
          </a:prstGeom>
        </p:spPr>
      </p:pic>
      <p:pic>
        <p:nvPicPr>
          <p:cNvPr id="6" name="Picture 5"/>
          <p:cNvPicPr>
            <a:picLocks noChangeAspect="1"/>
          </p:cNvPicPr>
          <p:nvPr/>
        </p:nvPicPr>
        <p:blipFill>
          <a:blip r:embed="rId6"/>
          <a:stretch>
            <a:fillRect/>
          </a:stretch>
        </p:blipFill>
        <p:spPr>
          <a:xfrm>
            <a:off x="5475390" y="1687504"/>
            <a:ext cx="1244394" cy="1077394"/>
          </a:xfrm>
          <a:prstGeom prst="rect">
            <a:avLst/>
          </a:prstGeom>
        </p:spPr>
      </p:pic>
      <p:pic>
        <p:nvPicPr>
          <p:cNvPr id="7" name="Picture 6"/>
          <p:cNvPicPr>
            <a:picLocks noChangeAspect="1"/>
          </p:cNvPicPr>
          <p:nvPr/>
        </p:nvPicPr>
        <p:blipFill>
          <a:blip r:embed="rId7"/>
          <a:stretch>
            <a:fillRect/>
          </a:stretch>
        </p:blipFill>
        <p:spPr>
          <a:xfrm>
            <a:off x="9250201" y="1691143"/>
            <a:ext cx="1238670" cy="1073755"/>
          </a:xfrm>
          <a:prstGeom prst="rect">
            <a:avLst/>
          </a:prstGeom>
        </p:spPr>
      </p:pic>
    </p:spTree>
    <p:extLst>
      <p:ext uri="{BB962C8B-B14F-4D97-AF65-F5344CB8AC3E}">
        <p14:creationId xmlns:p14="http://schemas.microsoft.com/office/powerpoint/2010/main" val="2447615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2764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lstStyle/>
          <a:p>
            <a:r>
              <a:rPr lang="en-US" dirty="0" smtClean="0"/>
              <a:t>Agenda</a:t>
            </a:r>
            <a:endParaRPr lang="en-US" dirty="0"/>
          </a:p>
        </p:txBody>
      </p:sp>
      <p:graphicFrame>
        <p:nvGraphicFramePr>
          <p:cNvPr id="12" name="Diagram 11"/>
          <p:cNvGraphicFramePr/>
          <p:nvPr>
            <p:extLst/>
          </p:nvPr>
        </p:nvGraphicFramePr>
        <p:xfrm>
          <a:off x="666750" y="1400175"/>
          <a:ext cx="10973869" cy="48958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p:cNvSpPr/>
          <p:nvPr/>
        </p:nvSpPr>
        <p:spPr>
          <a:xfrm>
            <a:off x="8001000" y="1473200"/>
            <a:ext cx="3896360" cy="2377440"/>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296477" y="3850640"/>
            <a:ext cx="7589520" cy="2377440"/>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13080" y="1473200"/>
            <a:ext cx="3794760" cy="2377440"/>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8172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lstStyle/>
          <a:p>
            <a:r>
              <a:rPr lang="en-US" dirty="0" smtClean="0"/>
              <a:t>Azure Files - SMB 2.1 Protocol</a:t>
            </a:r>
            <a:endParaRPr lang="en-US" dirty="0"/>
          </a:p>
        </p:txBody>
      </p:sp>
      <p:sp>
        <p:nvSpPr>
          <p:cNvPr id="4" name="Content Placeholder 2"/>
          <p:cNvSpPr txBox="1">
            <a:spLocks/>
          </p:cNvSpPr>
          <p:nvPr/>
        </p:nvSpPr>
        <p:spPr>
          <a:xfrm>
            <a:off x="270066" y="1189812"/>
            <a:ext cx="11651870" cy="501768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FFFF"/>
              </a:buClr>
              <a:buFont typeface="Arial" panose="020B0604020202020204" pitchFamily="34" charset="0"/>
              <a:buChar char="•"/>
            </a:pPr>
            <a:r>
              <a:rPr lang="en-US" sz="3600" dirty="0">
                <a:gradFill>
                  <a:gsLst>
                    <a:gs pos="1250">
                      <a:srgbClr val="FFFFFF"/>
                    </a:gs>
                    <a:gs pos="100000">
                      <a:srgbClr val="FFFFFF"/>
                    </a:gs>
                  </a:gsLst>
                  <a:lin ang="5400000" scaled="0"/>
                </a:gradFill>
              </a:rPr>
              <a:t>Enables moving on-premises applications that rely on shared file storage to Azure </a:t>
            </a:r>
          </a:p>
          <a:p>
            <a:pPr lvl="1">
              <a:buClr>
                <a:srgbClr val="FFFFFF"/>
              </a:buClr>
              <a:buFont typeface="Arial" panose="020B0604020202020204" pitchFamily="34" charset="0"/>
              <a:buChar char="•"/>
            </a:pPr>
            <a:r>
              <a:rPr lang="en-US" sz="2000" dirty="0">
                <a:gradFill>
                  <a:gsLst>
                    <a:gs pos="1250">
                      <a:srgbClr val="FFFFFF"/>
                    </a:gs>
                    <a:gs pos="100000">
                      <a:srgbClr val="FFFFFF"/>
                    </a:gs>
                  </a:gsLst>
                  <a:lin ang="5400000" scaled="0"/>
                </a:gradFill>
              </a:rPr>
              <a:t>Azure VMs can “net use” to a share</a:t>
            </a:r>
          </a:p>
          <a:p>
            <a:pPr>
              <a:buClr>
                <a:srgbClr val="FFFFFF"/>
              </a:buClr>
              <a:buFont typeface="Arial" panose="020B0604020202020204" pitchFamily="34" charset="0"/>
              <a:buChar char="•"/>
            </a:pPr>
            <a:r>
              <a:rPr lang="en-US" sz="3600" dirty="0">
                <a:gradFill>
                  <a:gsLst>
                    <a:gs pos="1250">
                      <a:srgbClr val="FFFFFF"/>
                    </a:gs>
                    <a:gs pos="100000">
                      <a:srgbClr val="FFFFFF"/>
                    </a:gs>
                  </a:gsLst>
                  <a:lin ang="5400000" scaled="0"/>
                </a:gradFill>
              </a:rPr>
              <a:t>Natively supported by OS APIs, libraries, and tools</a:t>
            </a:r>
          </a:p>
          <a:p>
            <a:pPr lvl="1">
              <a:buClr>
                <a:srgbClr val="FFFFFF"/>
              </a:buClr>
              <a:buFont typeface="Arial" panose="020B0604020202020204" pitchFamily="34" charset="0"/>
              <a:buChar char="•"/>
            </a:pPr>
            <a:r>
              <a:rPr lang="en-US" sz="2000" dirty="0">
                <a:gradFill>
                  <a:gsLst>
                    <a:gs pos="1250">
                      <a:srgbClr val="FFFFFF"/>
                    </a:gs>
                    <a:gs pos="100000">
                      <a:srgbClr val="FFFFFF"/>
                    </a:gs>
                  </a:gsLst>
                  <a:lin ang="5400000" scaled="0"/>
                </a:gradFill>
              </a:rPr>
              <a:t>Windows (</a:t>
            </a:r>
            <a:r>
              <a:rPr lang="en-US" sz="2000" dirty="0" err="1">
                <a:gradFill>
                  <a:gsLst>
                    <a:gs pos="1250">
                      <a:srgbClr val="FFFFFF"/>
                    </a:gs>
                    <a:gs pos="100000">
                      <a:srgbClr val="FFFFFF"/>
                    </a:gs>
                  </a:gsLst>
                  <a:lin ang="5400000" scaled="0"/>
                </a:gradFill>
              </a:rPr>
              <a:t>CreateFile</a:t>
            </a:r>
            <a:r>
              <a:rPr lang="en-US" sz="2000" dirty="0">
                <a:gradFill>
                  <a:gsLst>
                    <a:gs pos="1250">
                      <a:srgbClr val="FFFFFF"/>
                    </a:gs>
                    <a:gs pos="100000">
                      <a:srgbClr val="FFFFFF"/>
                    </a:gs>
                  </a:gsLst>
                  <a:lin ang="5400000" scaled="0"/>
                </a:gradFill>
              </a:rPr>
              <a:t>, </a:t>
            </a:r>
            <a:r>
              <a:rPr lang="en-US" sz="2000" dirty="0" err="1">
                <a:gradFill>
                  <a:gsLst>
                    <a:gs pos="1250">
                      <a:srgbClr val="FFFFFF"/>
                    </a:gs>
                    <a:gs pos="100000">
                      <a:srgbClr val="FFFFFF"/>
                    </a:gs>
                  </a:gsLst>
                  <a:lin ang="5400000" scaled="0"/>
                </a:gradFill>
              </a:rPr>
              <a:t>ReadFile</a:t>
            </a:r>
            <a:r>
              <a:rPr lang="en-US" sz="2000" dirty="0">
                <a:gradFill>
                  <a:gsLst>
                    <a:gs pos="1250">
                      <a:srgbClr val="FFFFFF"/>
                    </a:gs>
                    <a:gs pos="100000">
                      <a:srgbClr val="FFFFFF"/>
                    </a:gs>
                  </a:gsLst>
                  <a:lin ang="5400000" scaled="0"/>
                </a:gradFill>
              </a:rPr>
              <a:t>, </a:t>
            </a:r>
            <a:r>
              <a:rPr lang="en-US" sz="2000" dirty="0" err="1">
                <a:gradFill>
                  <a:gsLst>
                    <a:gs pos="1250">
                      <a:srgbClr val="FFFFFF"/>
                    </a:gs>
                    <a:gs pos="100000">
                      <a:srgbClr val="FFFFFF"/>
                    </a:gs>
                  </a:gsLst>
                  <a:lin ang="5400000" scaled="0"/>
                </a:gradFill>
              </a:rPr>
              <a:t>WriteFile</a:t>
            </a:r>
            <a:r>
              <a:rPr lang="en-US" sz="2000" dirty="0">
                <a:gradFill>
                  <a:gsLst>
                    <a:gs pos="1250">
                      <a:srgbClr val="FFFFFF"/>
                    </a:gs>
                    <a:gs pos="100000">
                      <a:srgbClr val="FFFFFF"/>
                    </a:gs>
                  </a:gsLst>
                  <a:lin ang="5400000" scaled="0"/>
                </a:gradFill>
              </a:rPr>
              <a:t>, …)</a:t>
            </a:r>
          </a:p>
          <a:p>
            <a:pPr lvl="1">
              <a:buClr>
                <a:srgbClr val="FFFFFF"/>
              </a:buClr>
              <a:buFont typeface="Arial" panose="020B0604020202020204" pitchFamily="34" charset="0"/>
              <a:buChar char="•"/>
            </a:pPr>
            <a:r>
              <a:rPr lang="en-US" sz="2000" dirty="0">
                <a:gradFill>
                  <a:gsLst>
                    <a:gs pos="1250">
                      <a:srgbClr val="FFFFFF"/>
                    </a:gs>
                    <a:gs pos="100000">
                      <a:srgbClr val="FFFFFF"/>
                    </a:gs>
                  </a:gsLst>
                  <a:lin ang="5400000" scaled="0"/>
                </a:gradFill>
              </a:rPr>
              <a:t>CRTs (</a:t>
            </a:r>
            <a:r>
              <a:rPr lang="en-US" sz="2000" dirty="0" err="1">
                <a:gradFill>
                  <a:gsLst>
                    <a:gs pos="1250">
                      <a:srgbClr val="FFFFFF"/>
                    </a:gs>
                    <a:gs pos="100000">
                      <a:srgbClr val="FFFFFF"/>
                    </a:gs>
                  </a:gsLst>
                  <a:lin ang="5400000" scaled="0"/>
                </a:gradFill>
              </a:rPr>
              <a:t>fopen</a:t>
            </a:r>
            <a:r>
              <a:rPr lang="en-US" sz="2000" dirty="0">
                <a:gradFill>
                  <a:gsLst>
                    <a:gs pos="1250">
                      <a:srgbClr val="FFFFFF"/>
                    </a:gs>
                    <a:gs pos="100000">
                      <a:srgbClr val="FFFFFF"/>
                    </a:gs>
                  </a:gsLst>
                  <a:lin ang="5400000" scaled="0"/>
                </a:gradFill>
              </a:rPr>
              <a:t>, </a:t>
            </a:r>
            <a:r>
              <a:rPr lang="en-US" sz="2000" dirty="0" err="1">
                <a:gradFill>
                  <a:gsLst>
                    <a:gs pos="1250">
                      <a:srgbClr val="FFFFFF"/>
                    </a:gs>
                    <a:gs pos="100000">
                      <a:srgbClr val="FFFFFF"/>
                    </a:gs>
                  </a:gsLst>
                  <a:lin ang="5400000" scaled="0"/>
                </a:gradFill>
              </a:rPr>
              <a:t>fread</a:t>
            </a:r>
            <a:r>
              <a:rPr lang="en-US" sz="2000" dirty="0">
                <a:gradFill>
                  <a:gsLst>
                    <a:gs pos="1250">
                      <a:srgbClr val="FFFFFF"/>
                    </a:gs>
                    <a:gs pos="100000">
                      <a:srgbClr val="FFFFFF"/>
                    </a:gs>
                  </a:gsLst>
                  <a:lin ang="5400000" scaled="0"/>
                </a:gradFill>
              </a:rPr>
              <a:t>, </a:t>
            </a:r>
            <a:r>
              <a:rPr lang="en-US" sz="2000" dirty="0" err="1">
                <a:gradFill>
                  <a:gsLst>
                    <a:gs pos="1250">
                      <a:srgbClr val="FFFFFF"/>
                    </a:gs>
                    <a:gs pos="100000">
                      <a:srgbClr val="FFFFFF"/>
                    </a:gs>
                  </a:gsLst>
                  <a:lin ang="5400000" scaled="0"/>
                </a:gradFill>
              </a:rPr>
              <a:t>fwrite</a:t>
            </a:r>
            <a:r>
              <a:rPr lang="en-US" sz="2000" dirty="0">
                <a:gradFill>
                  <a:gsLst>
                    <a:gs pos="1250">
                      <a:srgbClr val="FFFFFF"/>
                    </a:gs>
                    <a:gs pos="100000">
                      <a:srgbClr val="FFFFFF"/>
                    </a:gs>
                  </a:gsLst>
                  <a:lin ang="5400000" scaled="0"/>
                </a:gradFill>
              </a:rPr>
              <a:t>, …)</a:t>
            </a:r>
          </a:p>
          <a:p>
            <a:pPr lvl="1">
              <a:buClr>
                <a:srgbClr val="FFFFFF"/>
              </a:buClr>
              <a:buFont typeface="Arial" panose="020B0604020202020204" pitchFamily="34" charset="0"/>
              <a:buChar char="•"/>
            </a:pPr>
            <a:r>
              <a:rPr lang="en-US" sz="2000" dirty="0" err="1">
                <a:gradFill>
                  <a:gsLst>
                    <a:gs pos="1250">
                      <a:srgbClr val="FFFFFF"/>
                    </a:gs>
                    <a:gs pos="100000">
                      <a:srgbClr val="FFFFFF"/>
                    </a:gs>
                  </a:gsLst>
                  <a:lin ang="5400000" scaled="0"/>
                </a:gradFill>
              </a:rPr>
              <a:t>.Net</a:t>
            </a:r>
            <a:r>
              <a:rPr lang="en-US" sz="2000" dirty="0">
                <a:gradFill>
                  <a:gsLst>
                    <a:gs pos="1250">
                      <a:srgbClr val="FFFFFF"/>
                    </a:gs>
                    <a:gs pos="100000">
                      <a:srgbClr val="FFFFFF"/>
                    </a:gs>
                  </a:gsLst>
                  <a:lin ang="5400000" scaled="0"/>
                </a:gradFill>
              </a:rPr>
              <a:t> (</a:t>
            </a:r>
            <a:r>
              <a:rPr lang="en-US" sz="2000" dirty="0" err="1">
                <a:gradFill>
                  <a:gsLst>
                    <a:gs pos="1250">
                      <a:srgbClr val="FFFFFF"/>
                    </a:gs>
                    <a:gs pos="100000">
                      <a:srgbClr val="FFFFFF"/>
                    </a:gs>
                  </a:gsLst>
                  <a:lin ang="5400000" scaled="0"/>
                </a:gradFill>
              </a:rPr>
              <a:t>FileStream.Read</a:t>
            </a:r>
            <a:r>
              <a:rPr lang="en-US" sz="2000" dirty="0">
                <a:gradFill>
                  <a:gsLst>
                    <a:gs pos="1250">
                      <a:srgbClr val="FFFFFF"/>
                    </a:gs>
                    <a:gs pos="100000">
                      <a:srgbClr val="FFFFFF"/>
                    </a:gs>
                  </a:gsLst>
                  <a:lin ang="5400000" scaled="0"/>
                </a:gradFill>
              </a:rPr>
              <a:t>, </a:t>
            </a:r>
            <a:r>
              <a:rPr lang="en-US" sz="2000" dirty="0" err="1">
                <a:gradFill>
                  <a:gsLst>
                    <a:gs pos="1250">
                      <a:srgbClr val="FFFFFF"/>
                    </a:gs>
                    <a:gs pos="100000">
                      <a:srgbClr val="FFFFFF"/>
                    </a:gs>
                  </a:gsLst>
                  <a:lin ang="5400000" scaled="0"/>
                </a:gradFill>
              </a:rPr>
              <a:t>FileStream.Write</a:t>
            </a:r>
            <a:r>
              <a:rPr lang="en-US" sz="2000" dirty="0">
                <a:gradFill>
                  <a:gsLst>
                    <a:gs pos="1250">
                      <a:srgbClr val="FFFFFF"/>
                    </a:gs>
                    <a:gs pos="100000">
                      <a:srgbClr val="FFFFFF"/>
                    </a:gs>
                  </a:gsLst>
                  <a:lin ang="5400000" scaled="0"/>
                </a:gradFill>
              </a:rPr>
              <a:t>, …)</a:t>
            </a:r>
          </a:p>
          <a:p>
            <a:pPr lvl="1">
              <a:buClr>
                <a:srgbClr val="FFFFFF"/>
              </a:buClr>
              <a:buFont typeface="Arial" panose="020B0604020202020204" pitchFamily="34" charset="0"/>
              <a:buChar char="•"/>
            </a:pPr>
            <a:r>
              <a:rPr lang="en-US" sz="2000" dirty="0">
                <a:gradFill>
                  <a:gsLst>
                    <a:gs pos="1250">
                      <a:srgbClr val="FFFFFF"/>
                    </a:gs>
                    <a:gs pos="100000">
                      <a:srgbClr val="FFFFFF"/>
                    </a:gs>
                  </a:gsLst>
                  <a:lin ang="5400000" scaled="0"/>
                </a:gradFill>
              </a:rPr>
              <a:t>Many more</a:t>
            </a:r>
          </a:p>
          <a:p>
            <a:pPr>
              <a:buClr>
                <a:srgbClr val="FFFFFF"/>
              </a:buClr>
              <a:buFont typeface="Arial" panose="020B0604020202020204" pitchFamily="34" charset="0"/>
              <a:buChar char="•"/>
            </a:pPr>
            <a:r>
              <a:rPr lang="en-US" sz="3600" dirty="0">
                <a:gradFill>
                  <a:gsLst>
                    <a:gs pos="1250">
                      <a:srgbClr val="FFFFFF"/>
                    </a:gs>
                    <a:gs pos="100000">
                      <a:srgbClr val="FFFFFF"/>
                    </a:gs>
                  </a:gsLst>
                  <a:lin ang="5400000" scaled="0"/>
                </a:gradFill>
              </a:rPr>
              <a:t>Supports standard file system semantics</a:t>
            </a:r>
          </a:p>
          <a:p>
            <a:pPr lvl="1">
              <a:buClr>
                <a:srgbClr val="FFFFFF"/>
              </a:buClr>
              <a:buFont typeface="Arial" panose="020B0604020202020204" pitchFamily="34" charset="0"/>
              <a:buChar char="•"/>
            </a:pPr>
            <a:r>
              <a:rPr lang="en-US" sz="2000" dirty="0">
                <a:gradFill>
                  <a:gsLst>
                    <a:gs pos="1250">
                      <a:srgbClr val="FFFFFF"/>
                    </a:gs>
                    <a:gs pos="100000">
                      <a:srgbClr val="FFFFFF"/>
                    </a:gs>
                  </a:gsLst>
                  <a:lin ang="5400000" scaled="0"/>
                </a:gradFill>
              </a:rPr>
              <a:t>Move and rename files and directories</a:t>
            </a:r>
          </a:p>
          <a:p>
            <a:pPr lvl="1">
              <a:buClr>
                <a:srgbClr val="FFFFFF"/>
              </a:buClr>
              <a:buFont typeface="Arial" panose="020B0604020202020204" pitchFamily="34" charset="0"/>
              <a:buChar char="•"/>
            </a:pPr>
            <a:r>
              <a:rPr lang="en-US" sz="2000" dirty="0">
                <a:gradFill>
                  <a:gsLst>
                    <a:gs pos="1250">
                      <a:srgbClr val="FFFFFF"/>
                    </a:gs>
                    <a:gs pos="100000">
                      <a:srgbClr val="FFFFFF"/>
                    </a:gs>
                  </a:gsLst>
                  <a:lin ang="5400000" scaled="0"/>
                </a:gradFill>
              </a:rPr>
              <a:t>Read-only, write through, overlapped</a:t>
            </a:r>
          </a:p>
          <a:p>
            <a:pPr lvl="1">
              <a:buClr>
                <a:srgbClr val="FFFFFF"/>
              </a:buClr>
              <a:buFont typeface="Arial" panose="020B0604020202020204" pitchFamily="34" charset="0"/>
              <a:buChar char="•"/>
            </a:pPr>
            <a:r>
              <a:rPr lang="en-US" sz="2000" dirty="0">
                <a:solidFill>
                  <a:srgbClr val="FFFFFF"/>
                </a:solidFill>
              </a:rPr>
              <a:t>Change notifications</a:t>
            </a:r>
          </a:p>
        </p:txBody>
      </p:sp>
      <p:pic>
        <p:nvPicPr>
          <p:cNvPr id="5" name="Picture 4"/>
          <p:cNvPicPr>
            <a:picLocks noChangeAspect="1"/>
          </p:cNvPicPr>
          <p:nvPr/>
        </p:nvPicPr>
        <p:blipFill>
          <a:blip r:embed="rId3"/>
          <a:stretch>
            <a:fillRect/>
          </a:stretch>
        </p:blipFill>
        <p:spPr>
          <a:xfrm>
            <a:off x="11272965" y="65991"/>
            <a:ext cx="862569" cy="746810"/>
          </a:xfrm>
          <a:prstGeom prst="rect">
            <a:avLst/>
          </a:prstGeom>
        </p:spPr>
      </p:pic>
    </p:spTree>
    <p:extLst>
      <p:ext uri="{BB962C8B-B14F-4D97-AF65-F5344CB8AC3E}">
        <p14:creationId xmlns:p14="http://schemas.microsoft.com/office/powerpoint/2010/main" val="3848907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0" y="1189038"/>
            <a:ext cx="11652250" cy="3644900"/>
          </a:xfrm>
          <a:prstGeom prst="rect">
            <a:avLst/>
          </a:prstGeom>
        </p:spPr>
        <p:txBody>
          <a:bodyPr>
            <a:normAutofit fontScale="70000" lnSpcReduction="20000"/>
          </a:bodyPr>
          <a:lstStyle/>
          <a:p>
            <a:pPr>
              <a:buFont typeface="Arial" panose="020B0604020202020204" pitchFamily="34" charset="0"/>
              <a:buChar char="•"/>
            </a:pPr>
            <a:r>
              <a:rPr lang="en-US" dirty="0" smtClean="0"/>
              <a:t>Allows internet </a:t>
            </a:r>
            <a:r>
              <a:rPr lang="en-US" dirty="0"/>
              <a:t>access to the same shared file system</a:t>
            </a:r>
          </a:p>
          <a:p>
            <a:pPr>
              <a:buFont typeface="Arial" panose="020B0604020202020204" pitchFamily="34" charset="0"/>
              <a:buChar char="•"/>
            </a:pPr>
            <a:r>
              <a:rPr lang="en-US" dirty="0"/>
              <a:t>Build hybrid applications (on premises + cloud)</a:t>
            </a:r>
          </a:p>
          <a:p>
            <a:pPr>
              <a:buFont typeface="Arial" panose="020B0604020202020204" pitchFamily="34" charset="0"/>
              <a:buChar char="•"/>
            </a:pPr>
            <a:r>
              <a:rPr lang="en-US" dirty="0" smtClean="0"/>
              <a:t>Supports a variety of common APIs:</a:t>
            </a:r>
          </a:p>
          <a:p>
            <a:pPr lvl="1">
              <a:buFont typeface="Arial" panose="020B0604020202020204" pitchFamily="34" charset="0"/>
              <a:buChar char="•"/>
            </a:pPr>
            <a:r>
              <a:rPr lang="en-US" dirty="0" smtClean="0"/>
              <a:t>Create/Delete Files and Directories</a:t>
            </a:r>
          </a:p>
          <a:p>
            <a:pPr lvl="1">
              <a:buFont typeface="Arial" panose="020B0604020202020204" pitchFamily="34" charset="0"/>
              <a:buChar char="•"/>
            </a:pPr>
            <a:r>
              <a:rPr lang="en-US" dirty="0" smtClean="0"/>
              <a:t>Write/Read Files</a:t>
            </a:r>
          </a:p>
          <a:p>
            <a:pPr lvl="1">
              <a:buFont typeface="Arial" panose="020B0604020202020204" pitchFamily="34" charset="0"/>
              <a:buChar char="•"/>
            </a:pPr>
            <a:r>
              <a:rPr lang="en-US" dirty="0" smtClean="0"/>
              <a:t>Get File and Directory properties</a:t>
            </a:r>
          </a:p>
          <a:p>
            <a:pPr lvl="1">
              <a:buFont typeface="Arial" panose="020B0604020202020204" pitchFamily="34" charset="0"/>
              <a:buChar char="•"/>
            </a:pPr>
            <a:r>
              <a:rPr lang="en-US" dirty="0" smtClean="0"/>
              <a:t>List Files</a:t>
            </a:r>
          </a:p>
        </p:txBody>
      </p:sp>
      <p:sp>
        <p:nvSpPr>
          <p:cNvPr id="3" name="Title 2"/>
          <p:cNvSpPr>
            <a:spLocks noGrp="1"/>
          </p:cNvSpPr>
          <p:nvPr>
            <p:ph type="title" idx="4294967295"/>
          </p:nvPr>
        </p:nvSpPr>
        <p:spPr>
          <a:xfrm>
            <a:off x="0" y="0"/>
            <a:ext cx="12201525" cy="812800"/>
          </a:xfrm>
        </p:spPr>
        <p:txBody>
          <a:bodyPr/>
          <a:lstStyle/>
          <a:p>
            <a:r>
              <a:rPr lang="en-US" dirty="0" smtClean="0"/>
              <a:t>Azure Files - File REST APIs</a:t>
            </a:r>
            <a:endParaRPr lang="en-US" dirty="0"/>
          </a:p>
        </p:txBody>
      </p:sp>
      <p:pic>
        <p:nvPicPr>
          <p:cNvPr id="4" name="Picture 3"/>
          <p:cNvPicPr>
            <a:picLocks noChangeAspect="1"/>
          </p:cNvPicPr>
          <p:nvPr/>
        </p:nvPicPr>
        <p:blipFill>
          <a:blip r:embed="rId2"/>
          <a:stretch>
            <a:fillRect/>
          </a:stretch>
        </p:blipFill>
        <p:spPr>
          <a:xfrm>
            <a:off x="11272965" y="65991"/>
            <a:ext cx="862569" cy="746810"/>
          </a:xfrm>
          <a:prstGeom prst="rect">
            <a:avLst/>
          </a:prstGeom>
        </p:spPr>
      </p:pic>
    </p:spTree>
    <p:extLst>
      <p:ext uri="{BB962C8B-B14F-4D97-AF65-F5344CB8AC3E}">
        <p14:creationId xmlns:p14="http://schemas.microsoft.com/office/powerpoint/2010/main" val="986576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12192000" cy="925513"/>
          </a:xfrm>
        </p:spPr>
        <p:txBody>
          <a:bodyPr/>
          <a:lstStyle/>
          <a:p>
            <a:r>
              <a:rPr lang="en-US" dirty="0" smtClean="0"/>
              <a:t>Demo: Azure Files – Part 1</a:t>
            </a:r>
            <a:endParaRPr lang="en-US" dirty="0"/>
          </a:p>
        </p:txBody>
      </p:sp>
    </p:spTree>
    <p:extLst>
      <p:ext uri="{BB962C8B-B14F-4D97-AF65-F5344CB8AC3E}">
        <p14:creationId xmlns:p14="http://schemas.microsoft.com/office/powerpoint/2010/main" val="7221149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0"/>
            <a:ext cx="12201525" cy="812800"/>
          </a:xfrm>
        </p:spPr>
        <p:txBody>
          <a:bodyPr>
            <a:normAutofit/>
          </a:bodyPr>
          <a:lstStyle/>
          <a:p>
            <a:r>
              <a:rPr lang="en-US" dirty="0"/>
              <a:t>Two Types of Blobs Under the </a:t>
            </a:r>
            <a:r>
              <a:rPr lang="en-US" dirty="0" smtClean="0"/>
              <a:t>Hood</a:t>
            </a:r>
            <a:endParaRPr lang="en-US" dirty="0"/>
          </a:p>
        </p:txBody>
      </p:sp>
      <p:sp>
        <p:nvSpPr>
          <p:cNvPr id="7" name="Rectangle 6"/>
          <p:cNvSpPr/>
          <p:nvPr/>
        </p:nvSpPr>
        <p:spPr bwMode="auto">
          <a:xfrm>
            <a:off x="-9524" y="1008668"/>
            <a:ext cx="12201524" cy="58493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ctr" anchorCtr="0" compatLnSpc="1">
            <a:prstTxWarp prst="textNoShape">
              <a:avLst/>
            </a:prstTxWarp>
          </a:bodyPr>
          <a:lstStyle/>
          <a:p>
            <a:pPr marL="252000" defTabSz="914099" fontAlgn="base">
              <a:spcAft>
                <a:spcPts val="1200"/>
              </a:spcAft>
            </a:pPr>
            <a:r>
              <a:rPr lang="en-US" sz="4000" dirty="0">
                <a:gradFill>
                  <a:gsLst>
                    <a:gs pos="0">
                      <a:srgbClr val="FFFFFF"/>
                    </a:gs>
                    <a:gs pos="100000">
                      <a:srgbClr val="FFFFFF"/>
                    </a:gs>
                  </a:gsLst>
                  <a:lin ang="5400000" scaled="0"/>
                </a:gradFill>
                <a:latin typeface="+mj-lt"/>
              </a:rPr>
              <a:t>Targeted at random read/write workloads</a:t>
            </a:r>
          </a:p>
          <a:p>
            <a:pPr marL="252000" defTabSz="914099" fontAlgn="base">
              <a:spcAft>
                <a:spcPts val="1200"/>
              </a:spcAft>
            </a:pPr>
            <a:r>
              <a:rPr lang="en-US" sz="4000" dirty="0">
                <a:gradFill>
                  <a:gsLst>
                    <a:gs pos="0">
                      <a:srgbClr val="FFFFFF"/>
                    </a:gs>
                    <a:gs pos="100000">
                      <a:srgbClr val="FFFFFF"/>
                    </a:gs>
                  </a:gsLst>
                  <a:lin ang="5400000" scaled="0"/>
                </a:gradFill>
                <a:latin typeface="+mj-lt"/>
              </a:rPr>
              <a:t>Each blob consists of an array of pages </a:t>
            </a:r>
          </a:p>
          <a:p>
            <a:pPr marL="252000" defTabSz="914099" fontAlgn="base">
              <a:spcAft>
                <a:spcPts val="1200"/>
              </a:spcAft>
            </a:pPr>
            <a:r>
              <a:rPr lang="en-US" sz="4000" dirty="0">
                <a:gradFill>
                  <a:gsLst>
                    <a:gs pos="0">
                      <a:srgbClr val="FFFFFF"/>
                    </a:gs>
                    <a:gs pos="100000">
                      <a:srgbClr val="FFFFFF"/>
                    </a:gs>
                  </a:gsLst>
                  <a:lin ang="5400000" scaled="0"/>
                </a:gradFill>
                <a:latin typeface="+mj-lt"/>
              </a:rPr>
              <a:t>Each page is identified by its offset from the start of the blob</a:t>
            </a:r>
          </a:p>
          <a:p>
            <a:pPr marL="252000" defTabSz="914099" fontAlgn="base">
              <a:spcAft>
                <a:spcPts val="1200"/>
              </a:spcAft>
            </a:pPr>
            <a:r>
              <a:rPr lang="en-US" sz="4000" dirty="0">
                <a:gradFill>
                  <a:gsLst>
                    <a:gs pos="0">
                      <a:srgbClr val="FFFFFF"/>
                    </a:gs>
                    <a:gs pos="100000">
                      <a:srgbClr val="FFFFFF"/>
                    </a:gs>
                  </a:gsLst>
                  <a:lin ang="5400000" scaled="0"/>
                </a:gradFill>
                <a:latin typeface="+mj-lt"/>
              </a:rPr>
              <a:t>Size limit 1TB per blob</a:t>
            </a:r>
          </a:p>
          <a:p>
            <a:pPr marL="252000" defTabSz="914099" fontAlgn="base">
              <a:spcAft>
                <a:spcPts val="1200"/>
              </a:spcAft>
            </a:pPr>
            <a:r>
              <a:rPr lang="en-US" sz="4000" dirty="0">
                <a:gradFill>
                  <a:gsLst>
                    <a:gs pos="0">
                      <a:srgbClr val="FFFFFF"/>
                    </a:gs>
                    <a:gs pos="100000">
                      <a:srgbClr val="FFFFFF"/>
                    </a:gs>
                  </a:gsLst>
                  <a:lin ang="5400000" scaled="0"/>
                </a:gradFill>
                <a:latin typeface="+mj-lt"/>
              </a:rPr>
              <a:t>Optimistic or Pessimistic (locking) concurrency via leases</a:t>
            </a:r>
          </a:p>
        </p:txBody>
      </p:sp>
      <p:sp>
        <p:nvSpPr>
          <p:cNvPr id="4" name="Title 2"/>
          <p:cNvSpPr txBox="1">
            <a:spLocks/>
          </p:cNvSpPr>
          <p:nvPr/>
        </p:nvSpPr>
        <p:spPr>
          <a:xfrm>
            <a:off x="0" y="812800"/>
            <a:ext cx="12201525"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sz="3200" dirty="0" smtClean="0"/>
              <a:t>Page Blob:</a:t>
            </a:r>
            <a:endParaRPr lang="en-US" sz="3200" dirty="0"/>
          </a:p>
        </p:txBody>
      </p:sp>
      <p:pic>
        <p:nvPicPr>
          <p:cNvPr id="5" name="Picture 4"/>
          <p:cNvPicPr>
            <a:picLocks noChangeAspect="1"/>
          </p:cNvPicPr>
          <p:nvPr/>
        </p:nvPicPr>
        <p:blipFill>
          <a:blip r:embed="rId3"/>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3499916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0"/>
            <a:ext cx="12201525" cy="812800"/>
          </a:xfrm>
        </p:spPr>
        <p:txBody>
          <a:bodyPr/>
          <a:lstStyle/>
          <a:p>
            <a:r>
              <a:rPr lang="en-US" dirty="0" smtClean="0"/>
              <a:t>Azure Files</a:t>
            </a:r>
            <a:endParaRPr lang="en-US" dirty="0"/>
          </a:p>
        </p:txBody>
      </p:sp>
      <p:pic>
        <p:nvPicPr>
          <p:cNvPr id="5" name="Picture 4"/>
          <p:cNvPicPr>
            <a:picLocks noChangeAspect="1"/>
          </p:cNvPicPr>
          <p:nvPr/>
        </p:nvPicPr>
        <p:blipFill>
          <a:blip r:embed="rId2"/>
          <a:stretch>
            <a:fillRect/>
          </a:stretch>
        </p:blipFill>
        <p:spPr>
          <a:xfrm>
            <a:off x="1115835" y="1189495"/>
            <a:ext cx="9958745" cy="5053251"/>
          </a:xfrm>
          <a:prstGeom prst="rect">
            <a:avLst/>
          </a:prstGeom>
        </p:spPr>
      </p:pic>
      <p:pic>
        <p:nvPicPr>
          <p:cNvPr id="4" name="Picture 3"/>
          <p:cNvPicPr>
            <a:picLocks noChangeAspect="1"/>
          </p:cNvPicPr>
          <p:nvPr/>
        </p:nvPicPr>
        <p:blipFill>
          <a:blip r:embed="rId3"/>
          <a:stretch>
            <a:fillRect/>
          </a:stretch>
        </p:blipFill>
        <p:spPr>
          <a:xfrm>
            <a:off x="11272965" y="65991"/>
            <a:ext cx="862569" cy="746810"/>
          </a:xfrm>
          <a:prstGeom prst="rect">
            <a:avLst/>
          </a:prstGeom>
        </p:spPr>
      </p:pic>
    </p:spTree>
    <p:extLst>
      <p:ext uri="{BB962C8B-B14F-4D97-AF65-F5344CB8AC3E}">
        <p14:creationId xmlns:p14="http://schemas.microsoft.com/office/powerpoint/2010/main" val="2375071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0"/>
            <a:ext cx="12201525" cy="812800"/>
          </a:xfrm>
        </p:spPr>
        <p:txBody>
          <a:bodyPr/>
          <a:lstStyle/>
          <a:p>
            <a:r>
              <a:rPr lang="en-US" dirty="0" smtClean="0"/>
              <a:t>Azure Files</a:t>
            </a:r>
            <a:endParaRPr lang="en-US" dirty="0"/>
          </a:p>
        </p:txBody>
      </p:sp>
      <p:pic>
        <p:nvPicPr>
          <p:cNvPr id="2" name="Picture 1"/>
          <p:cNvPicPr>
            <a:picLocks noChangeAspect="1"/>
          </p:cNvPicPr>
          <p:nvPr/>
        </p:nvPicPr>
        <p:blipFill>
          <a:blip r:embed="rId2"/>
          <a:stretch>
            <a:fillRect/>
          </a:stretch>
        </p:blipFill>
        <p:spPr>
          <a:xfrm>
            <a:off x="2859311" y="1173731"/>
            <a:ext cx="5779832" cy="5317974"/>
          </a:xfrm>
          <a:prstGeom prst="rect">
            <a:avLst/>
          </a:prstGeom>
        </p:spPr>
      </p:pic>
      <p:pic>
        <p:nvPicPr>
          <p:cNvPr id="4" name="Picture 3"/>
          <p:cNvPicPr>
            <a:picLocks noChangeAspect="1"/>
          </p:cNvPicPr>
          <p:nvPr/>
        </p:nvPicPr>
        <p:blipFill>
          <a:blip r:embed="rId3"/>
          <a:stretch>
            <a:fillRect/>
          </a:stretch>
        </p:blipFill>
        <p:spPr>
          <a:xfrm>
            <a:off x="11272965" y="65991"/>
            <a:ext cx="862569" cy="746810"/>
          </a:xfrm>
          <a:prstGeom prst="rect">
            <a:avLst/>
          </a:prstGeom>
        </p:spPr>
      </p:pic>
    </p:spTree>
    <p:extLst>
      <p:ext uri="{BB962C8B-B14F-4D97-AF65-F5344CB8AC3E}">
        <p14:creationId xmlns:p14="http://schemas.microsoft.com/office/powerpoint/2010/main" val="33250717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0"/>
            <a:ext cx="12201525" cy="812800"/>
          </a:xfrm>
        </p:spPr>
        <p:txBody>
          <a:bodyPr/>
          <a:lstStyle/>
          <a:p>
            <a:r>
              <a:rPr lang="en-US" dirty="0" smtClean="0"/>
              <a:t>Azure Files</a:t>
            </a:r>
            <a:endParaRPr lang="en-US" dirty="0"/>
          </a:p>
        </p:txBody>
      </p:sp>
      <p:pic>
        <p:nvPicPr>
          <p:cNvPr id="5" name="Picture 4"/>
          <p:cNvPicPr>
            <a:picLocks noChangeAspect="1"/>
          </p:cNvPicPr>
          <p:nvPr/>
        </p:nvPicPr>
        <p:blipFill>
          <a:blip r:embed="rId2"/>
          <a:stretch>
            <a:fillRect/>
          </a:stretch>
        </p:blipFill>
        <p:spPr>
          <a:xfrm>
            <a:off x="675302" y="1332627"/>
            <a:ext cx="10839812" cy="4311113"/>
          </a:xfrm>
          <a:prstGeom prst="rect">
            <a:avLst/>
          </a:prstGeom>
        </p:spPr>
      </p:pic>
      <p:pic>
        <p:nvPicPr>
          <p:cNvPr id="4" name="Picture 3"/>
          <p:cNvPicPr>
            <a:picLocks noChangeAspect="1"/>
          </p:cNvPicPr>
          <p:nvPr/>
        </p:nvPicPr>
        <p:blipFill>
          <a:blip r:embed="rId3"/>
          <a:stretch>
            <a:fillRect/>
          </a:stretch>
        </p:blipFill>
        <p:spPr>
          <a:xfrm>
            <a:off x="11272965" y="65991"/>
            <a:ext cx="862569" cy="746810"/>
          </a:xfrm>
          <a:prstGeom prst="rect">
            <a:avLst/>
          </a:prstGeom>
        </p:spPr>
      </p:pic>
    </p:spTree>
    <p:extLst>
      <p:ext uri="{BB962C8B-B14F-4D97-AF65-F5344CB8AC3E}">
        <p14:creationId xmlns:p14="http://schemas.microsoft.com/office/powerpoint/2010/main" val="156882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36575" y="112713"/>
            <a:ext cx="11655425" cy="898525"/>
          </a:xfrm>
        </p:spPr>
        <p:txBody>
          <a:bodyPr/>
          <a:lstStyle/>
          <a:p>
            <a:r>
              <a:rPr lang="en-US" dirty="0" smtClean="0"/>
              <a:t>Azure Files vs Blobs</a:t>
            </a:r>
            <a:endParaRPr lang="en-US" sz="1765" dirty="0">
              <a:gradFill>
                <a:gsLst>
                  <a:gs pos="1250">
                    <a:schemeClr val="tx2"/>
                  </a:gs>
                  <a:gs pos="100000">
                    <a:schemeClr val="tx2"/>
                  </a:gs>
                </a:gsLst>
                <a:lin ang="5400000" scaled="0"/>
              </a:gradFill>
            </a:endParaRPr>
          </a:p>
        </p:txBody>
      </p:sp>
      <p:graphicFrame>
        <p:nvGraphicFramePr>
          <p:cNvPr id="3" name="Table 2"/>
          <p:cNvGraphicFramePr>
            <a:graphicFrameLocks noGrp="1"/>
          </p:cNvGraphicFramePr>
          <p:nvPr>
            <p:extLst/>
          </p:nvPr>
        </p:nvGraphicFramePr>
        <p:xfrm>
          <a:off x="512672" y="1011802"/>
          <a:ext cx="11294830" cy="5808108"/>
        </p:xfrm>
        <a:graphic>
          <a:graphicData uri="http://schemas.openxmlformats.org/drawingml/2006/table">
            <a:tbl>
              <a:tblPr firstRow="1">
                <a:tableStyleId>{5C22544A-7EE6-4342-B048-85BDC9FD1C3A}</a:tableStyleId>
              </a:tblPr>
              <a:tblGrid>
                <a:gridCol w="2383209"/>
                <a:gridCol w="3411039"/>
                <a:gridCol w="5500582"/>
              </a:tblGrid>
              <a:tr h="429715">
                <a:tc>
                  <a:txBody>
                    <a:bodyPr/>
                    <a:lstStyle/>
                    <a:p>
                      <a:pPr marL="0" marR="0" algn="l">
                        <a:lnSpc>
                          <a:spcPct val="115000"/>
                        </a:lnSpc>
                        <a:spcBef>
                          <a:spcPts val="0"/>
                        </a:spcBef>
                        <a:spcAft>
                          <a:spcPts val="1000"/>
                        </a:spcAft>
                      </a:pPr>
                      <a:r>
                        <a:rPr lang="en-US" sz="1400" dirty="0">
                          <a:effectLst/>
                        </a:rPr>
                        <a:t>Description</a:t>
                      </a:r>
                      <a:endParaRPr lang="en-US" sz="1400" dirty="0">
                        <a:effectLst/>
                        <a:latin typeface="Calibri"/>
                        <a:ea typeface="Calibri"/>
                        <a:cs typeface="Times New Roman"/>
                      </a:endParaRPr>
                    </a:p>
                  </a:txBody>
                  <a:tcPr marL="0" marR="0" marT="0" marB="0" anchor="ctr"/>
                </a:tc>
                <a:tc>
                  <a:txBody>
                    <a:bodyPr/>
                    <a:lstStyle/>
                    <a:p>
                      <a:pPr marL="0" marR="0" algn="l">
                        <a:lnSpc>
                          <a:spcPct val="115000"/>
                        </a:lnSpc>
                        <a:spcBef>
                          <a:spcPts val="0"/>
                        </a:spcBef>
                        <a:spcAft>
                          <a:spcPts val="1000"/>
                        </a:spcAft>
                      </a:pPr>
                      <a:r>
                        <a:rPr lang="en-US" sz="1400">
                          <a:effectLst/>
                        </a:rPr>
                        <a:t>Azure Blobs</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Azure Files</a:t>
                      </a:r>
                      <a:endParaRPr lang="en-US" sz="1400">
                        <a:effectLst/>
                        <a:latin typeface="Calibri"/>
                        <a:ea typeface="Calibri"/>
                        <a:cs typeface="Times New Roman"/>
                      </a:endParaRPr>
                    </a:p>
                  </a:txBody>
                  <a:tcPr marL="64227" marR="64227" marT="32113" marB="32113" anchor="ctr"/>
                </a:tc>
              </a:tr>
              <a:tr h="545307">
                <a:tc>
                  <a:txBody>
                    <a:bodyPr/>
                    <a:lstStyle/>
                    <a:p>
                      <a:pPr marL="0" marR="0" algn="l">
                        <a:lnSpc>
                          <a:spcPct val="115000"/>
                        </a:lnSpc>
                        <a:spcBef>
                          <a:spcPts val="0"/>
                        </a:spcBef>
                        <a:spcAft>
                          <a:spcPts val="1000"/>
                        </a:spcAft>
                      </a:pPr>
                      <a:r>
                        <a:rPr lang="en-US" sz="1400" b="1">
                          <a:solidFill>
                            <a:schemeClr val="tx1"/>
                          </a:solidFill>
                          <a:effectLst/>
                        </a:rPr>
                        <a:t>Durability  </a:t>
                      </a:r>
                      <a:br>
                        <a:rPr lang="en-US" sz="1400" b="1">
                          <a:solidFill>
                            <a:schemeClr val="tx1"/>
                          </a:solidFill>
                          <a:effectLst/>
                        </a:rPr>
                      </a:br>
                      <a:r>
                        <a:rPr lang="en-US" sz="1400" b="1">
                          <a:solidFill>
                            <a:schemeClr val="tx1"/>
                          </a:solidFill>
                          <a:effectLst/>
                        </a:rPr>
                        <a:t>Options</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LRS, ZRS, GRS (and  RA-GRS for higher availability)</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LRS, GRS</a:t>
                      </a:r>
                      <a:endParaRPr lang="en-US" sz="1400">
                        <a:effectLst/>
                        <a:latin typeface="Calibri"/>
                        <a:ea typeface="Calibri"/>
                        <a:cs typeface="Times New Roman"/>
                      </a:endParaRPr>
                    </a:p>
                  </a:txBody>
                  <a:tcPr marL="64227" marR="64227" marT="32113" marB="32113" anchor="ctr"/>
                </a:tc>
              </a:tr>
              <a:tr h="545307">
                <a:tc>
                  <a:txBody>
                    <a:bodyPr/>
                    <a:lstStyle/>
                    <a:p>
                      <a:pPr marL="0" marR="0" algn="l">
                        <a:lnSpc>
                          <a:spcPct val="115000"/>
                        </a:lnSpc>
                        <a:spcBef>
                          <a:spcPts val="0"/>
                        </a:spcBef>
                        <a:spcAft>
                          <a:spcPts val="1000"/>
                        </a:spcAft>
                      </a:pPr>
                      <a:r>
                        <a:rPr lang="en-US" sz="1400" b="1">
                          <a:solidFill>
                            <a:schemeClr val="tx1"/>
                          </a:solidFill>
                          <a:effectLst/>
                        </a:rPr>
                        <a:t>Accessibility</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REST APIs</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SMB 2.1 (standard file system APIs)</a:t>
                      </a:r>
                      <a:br>
                        <a:rPr lang="en-US" sz="1400">
                          <a:effectLst/>
                        </a:rPr>
                      </a:br>
                      <a:r>
                        <a:rPr lang="en-US" sz="1400">
                          <a:effectLst/>
                        </a:rPr>
                        <a:t>REST APIs </a:t>
                      </a:r>
                      <a:endParaRPr lang="en-US" sz="1400">
                        <a:effectLst/>
                        <a:latin typeface="Calibri"/>
                        <a:ea typeface="Calibri"/>
                        <a:cs typeface="Times New Roman"/>
                      </a:endParaRPr>
                    </a:p>
                  </a:txBody>
                  <a:tcPr marL="64227" marR="64227" marT="32113" marB="32113" anchor="ctr"/>
                </a:tc>
              </a:tr>
              <a:tr h="545307">
                <a:tc>
                  <a:txBody>
                    <a:bodyPr/>
                    <a:lstStyle/>
                    <a:p>
                      <a:pPr marL="0" marR="0" algn="l">
                        <a:lnSpc>
                          <a:spcPct val="115000"/>
                        </a:lnSpc>
                        <a:spcBef>
                          <a:spcPts val="0"/>
                        </a:spcBef>
                        <a:spcAft>
                          <a:spcPts val="1000"/>
                        </a:spcAft>
                      </a:pPr>
                      <a:r>
                        <a:rPr lang="en-US" sz="1400" b="1">
                          <a:solidFill>
                            <a:schemeClr val="tx1"/>
                          </a:solidFill>
                          <a:effectLst/>
                        </a:rPr>
                        <a:t>Connectivity</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REST – Worldwide</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SMB 2.1 - Within region</a:t>
                      </a:r>
                      <a:br>
                        <a:rPr lang="en-US" sz="1400">
                          <a:effectLst/>
                        </a:rPr>
                      </a:br>
                      <a:r>
                        <a:rPr lang="en-US" sz="1400">
                          <a:effectLst/>
                        </a:rPr>
                        <a:t>REST – Worldwide</a:t>
                      </a:r>
                      <a:endParaRPr lang="en-US" sz="1400">
                        <a:effectLst/>
                        <a:latin typeface="Calibri"/>
                        <a:ea typeface="Calibri"/>
                        <a:cs typeface="Times New Roman"/>
                      </a:endParaRPr>
                    </a:p>
                  </a:txBody>
                  <a:tcPr marL="64227" marR="64227" marT="32113" marB="32113" anchor="ctr"/>
                </a:tc>
              </a:tr>
              <a:tr h="791502">
                <a:tc>
                  <a:txBody>
                    <a:bodyPr/>
                    <a:lstStyle/>
                    <a:p>
                      <a:pPr marL="0" marR="0" algn="l">
                        <a:lnSpc>
                          <a:spcPct val="115000"/>
                        </a:lnSpc>
                        <a:spcBef>
                          <a:spcPts val="0"/>
                        </a:spcBef>
                        <a:spcAft>
                          <a:spcPts val="1000"/>
                        </a:spcAft>
                      </a:pPr>
                      <a:r>
                        <a:rPr lang="en-US" sz="1400" b="1">
                          <a:solidFill>
                            <a:schemeClr val="tx1"/>
                          </a:solidFill>
                          <a:effectLst/>
                        </a:rPr>
                        <a:t>Endpoints</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u="sng">
                          <a:effectLst/>
                          <a:hlinkClick r:id="rId3"/>
                        </a:rPr>
                        <a:t>http://myaccount.blob.core.windows.net/mycontainer/myblob</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u="sng">
                          <a:effectLst/>
                          <a:hlinkClick r:id="rId4"/>
                        </a:rPr>
                        <a:t>\\myaccount.file.core.windows.net\myshare\myfile.txt</a:t>
                      </a:r>
                      <a:endParaRPr lang="en-US" sz="1400">
                        <a:effectLst/>
                      </a:endParaRPr>
                    </a:p>
                    <a:p>
                      <a:pPr marL="0" marR="0" algn="l">
                        <a:lnSpc>
                          <a:spcPct val="115000"/>
                        </a:lnSpc>
                        <a:spcBef>
                          <a:spcPts val="0"/>
                        </a:spcBef>
                        <a:spcAft>
                          <a:spcPts val="1000"/>
                        </a:spcAft>
                      </a:pPr>
                      <a:r>
                        <a:rPr lang="en-US" sz="1400" u="sng">
                          <a:effectLst/>
                          <a:hlinkClick r:id="rId5"/>
                        </a:rPr>
                        <a:t>http://myaccount.file.core.windows.net/myshare/myfile.txt</a:t>
                      </a:r>
                      <a:endParaRPr lang="en-US" sz="1400">
                        <a:effectLst/>
                        <a:latin typeface="Calibri"/>
                        <a:ea typeface="Calibri"/>
                        <a:cs typeface="Times New Roman"/>
                      </a:endParaRPr>
                    </a:p>
                  </a:txBody>
                  <a:tcPr marL="64227" marR="64227" marT="32113" marB="32113" anchor="ctr"/>
                </a:tc>
              </a:tr>
              <a:tr h="545307">
                <a:tc>
                  <a:txBody>
                    <a:bodyPr/>
                    <a:lstStyle/>
                    <a:p>
                      <a:pPr marL="0" marR="0" algn="l">
                        <a:lnSpc>
                          <a:spcPct val="115000"/>
                        </a:lnSpc>
                        <a:spcBef>
                          <a:spcPts val="0"/>
                        </a:spcBef>
                        <a:spcAft>
                          <a:spcPts val="1000"/>
                        </a:spcAft>
                      </a:pPr>
                      <a:r>
                        <a:rPr lang="en-US" sz="1400" b="1">
                          <a:solidFill>
                            <a:schemeClr val="tx1"/>
                          </a:solidFill>
                          <a:effectLst/>
                        </a:rPr>
                        <a:t>Directories</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Flat namespace  however prefix listing can simulate virtual directories</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True directory objects</a:t>
                      </a:r>
                      <a:endParaRPr lang="en-US" sz="1400">
                        <a:effectLst/>
                        <a:latin typeface="Calibri"/>
                        <a:ea typeface="Calibri"/>
                        <a:cs typeface="Times New Roman"/>
                      </a:endParaRPr>
                    </a:p>
                  </a:txBody>
                  <a:tcPr marL="64227" marR="64227" marT="32113" marB="32113" anchor="ctr"/>
                </a:tc>
              </a:tr>
              <a:tr h="473415">
                <a:tc>
                  <a:txBody>
                    <a:bodyPr/>
                    <a:lstStyle/>
                    <a:p>
                      <a:pPr marL="0" marR="0" algn="l">
                        <a:lnSpc>
                          <a:spcPct val="115000"/>
                        </a:lnSpc>
                        <a:spcBef>
                          <a:spcPts val="0"/>
                        </a:spcBef>
                        <a:spcAft>
                          <a:spcPts val="1000"/>
                        </a:spcAft>
                      </a:pPr>
                      <a:r>
                        <a:rPr lang="en-US" sz="1400" b="1">
                          <a:solidFill>
                            <a:schemeClr val="tx1"/>
                          </a:solidFill>
                          <a:effectLst/>
                        </a:rPr>
                        <a:t>Case Sensitivity of Names</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Case sensitive</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Case insensitive, but case preserving</a:t>
                      </a:r>
                      <a:endParaRPr lang="en-US" sz="1400">
                        <a:effectLst/>
                        <a:latin typeface="Calibri"/>
                        <a:ea typeface="Calibri"/>
                        <a:cs typeface="Times New Roman"/>
                      </a:endParaRPr>
                    </a:p>
                  </a:txBody>
                  <a:tcPr marL="64227" marR="64227" marT="32113" marB="32113" anchor="ctr"/>
                </a:tc>
              </a:tr>
              <a:tr h="473415">
                <a:tc>
                  <a:txBody>
                    <a:bodyPr/>
                    <a:lstStyle/>
                    <a:p>
                      <a:pPr marL="0" marR="0" algn="l">
                        <a:lnSpc>
                          <a:spcPct val="115000"/>
                        </a:lnSpc>
                        <a:spcBef>
                          <a:spcPts val="0"/>
                        </a:spcBef>
                        <a:spcAft>
                          <a:spcPts val="1000"/>
                        </a:spcAft>
                      </a:pPr>
                      <a:r>
                        <a:rPr lang="en-US" sz="1400" b="1">
                          <a:solidFill>
                            <a:schemeClr val="tx1"/>
                          </a:solidFill>
                          <a:effectLst/>
                        </a:rPr>
                        <a:t>Capacity</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Up to 500TB containers</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5TB file shares</a:t>
                      </a:r>
                      <a:endParaRPr lang="en-US" sz="1400">
                        <a:effectLst/>
                        <a:latin typeface="Calibri"/>
                        <a:ea typeface="Calibri"/>
                        <a:cs typeface="Times New Roman"/>
                      </a:endParaRPr>
                    </a:p>
                  </a:txBody>
                  <a:tcPr marL="64227" marR="64227" marT="32113" marB="32113" anchor="ctr"/>
                </a:tc>
              </a:tr>
              <a:tr h="473415">
                <a:tc>
                  <a:txBody>
                    <a:bodyPr/>
                    <a:lstStyle/>
                    <a:p>
                      <a:pPr marL="0" marR="0" algn="l">
                        <a:lnSpc>
                          <a:spcPct val="115000"/>
                        </a:lnSpc>
                        <a:spcBef>
                          <a:spcPts val="0"/>
                        </a:spcBef>
                        <a:spcAft>
                          <a:spcPts val="1000"/>
                        </a:spcAft>
                      </a:pPr>
                      <a:r>
                        <a:rPr lang="en-US" sz="1400" b="1">
                          <a:solidFill>
                            <a:schemeClr val="tx1"/>
                          </a:solidFill>
                          <a:effectLst/>
                        </a:rPr>
                        <a:t>Throughput</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Up to 60 MB/s per blob</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Up to 60 MB/s per share</a:t>
                      </a:r>
                      <a:endParaRPr lang="en-US" sz="1400">
                        <a:effectLst/>
                        <a:latin typeface="Calibri"/>
                        <a:ea typeface="Calibri"/>
                        <a:cs typeface="Times New Roman"/>
                      </a:endParaRPr>
                    </a:p>
                  </a:txBody>
                  <a:tcPr marL="64227" marR="64227" marT="32113" marB="32113" anchor="ctr"/>
                </a:tc>
              </a:tr>
              <a:tr h="473415">
                <a:tc>
                  <a:txBody>
                    <a:bodyPr/>
                    <a:lstStyle/>
                    <a:p>
                      <a:pPr marL="0" marR="0" algn="l">
                        <a:lnSpc>
                          <a:spcPct val="115000"/>
                        </a:lnSpc>
                        <a:spcBef>
                          <a:spcPts val="0"/>
                        </a:spcBef>
                        <a:spcAft>
                          <a:spcPts val="1000"/>
                        </a:spcAft>
                      </a:pPr>
                      <a:r>
                        <a:rPr lang="en-US" sz="1400" b="1">
                          <a:solidFill>
                            <a:schemeClr val="tx1"/>
                          </a:solidFill>
                          <a:effectLst/>
                        </a:rPr>
                        <a:t>Object size </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Up to 1 TB/blob</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Up to 1 TB/file</a:t>
                      </a:r>
                      <a:endParaRPr lang="en-US" sz="1400">
                        <a:effectLst/>
                        <a:latin typeface="Calibri"/>
                        <a:ea typeface="Calibri"/>
                        <a:cs typeface="Times New Roman"/>
                      </a:endParaRPr>
                    </a:p>
                  </a:txBody>
                  <a:tcPr marL="64227" marR="64227" marT="32113" marB="32113" anchor="ctr"/>
                </a:tc>
              </a:tr>
              <a:tr h="473415">
                <a:tc>
                  <a:txBody>
                    <a:bodyPr/>
                    <a:lstStyle/>
                    <a:p>
                      <a:pPr marL="0" marR="0" algn="l">
                        <a:lnSpc>
                          <a:spcPct val="115000"/>
                        </a:lnSpc>
                        <a:spcBef>
                          <a:spcPts val="0"/>
                        </a:spcBef>
                        <a:spcAft>
                          <a:spcPts val="1000"/>
                        </a:spcAft>
                      </a:pPr>
                      <a:r>
                        <a:rPr lang="en-US" sz="1400" b="1" dirty="0">
                          <a:solidFill>
                            <a:schemeClr val="tx1"/>
                          </a:solidFill>
                          <a:effectLst/>
                        </a:rPr>
                        <a:t>Billed capacity</a:t>
                      </a:r>
                      <a:endParaRPr lang="en-US" sz="1400" b="1" dirty="0">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Based on bytes written</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dirty="0">
                          <a:effectLst/>
                        </a:rPr>
                        <a:t>Based on file size</a:t>
                      </a:r>
                      <a:endParaRPr lang="en-US" sz="1400" dirty="0">
                        <a:effectLst/>
                        <a:latin typeface="Calibri"/>
                        <a:ea typeface="Calibri"/>
                        <a:cs typeface="Times New Roman"/>
                      </a:endParaRPr>
                    </a:p>
                  </a:txBody>
                  <a:tcPr marL="64227" marR="64227" marT="32113" marB="32113" anchor="ctr"/>
                </a:tc>
              </a:tr>
            </a:tbl>
          </a:graphicData>
        </a:graphic>
      </p:graphicFrame>
      <p:pic>
        <p:nvPicPr>
          <p:cNvPr id="4" name="Picture 3"/>
          <p:cNvPicPr>
            <a:picLocks noChangeAspect="1"/>
          </p:cNvPicPr>
          <p:nvPr/>
        </p:nvPicPr>
        <p:blipFill>
          <a:blip r:embed="rId6"/>
          <a:stretch>
            <a:fillRect/>
          </a:stretch>
        </p:blipFill>
        <p:spPr>
          <a:xfrm>
            <a:off x="11272965" y="65991"/>
            <a:ext cx="862569" cy="746810"/>
          </a:xfrm>
          <a:prstGeom prst="rect">
            <a:avLst/>
          </a:prstGeom>
        </p:spPr>
      </p:pic>
    </p:spTree>
    <p:extLst>
      <p:ext uri="{BB962C8B-B14F-4D97-AF65-F5344CB8AC3E}">
        <p14:creationId xmlns:p14="http://schemas.microsoft.com/office/powerpoint/2010/main" val="5955363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lstStyle/>
          <a:p>
            <a:r>
              <a:rPr lang="en-US" dirty="0" smtClean="0"/>
              <a:t>Azure Files vs Disks</a:t>
            </a:r>
            <a:endParaRPr lang="en-US" dirty="0"/>
          </a:p>
        </p:txBody>
      </p:sp>
      <p:graphicFrame>
        <p:nvGraphicFramePr>
          <p:cNvPr id="3" name="Table 2"/>
          <p:cNvGraphicFramePr>
            <a:graphicFrameLocks noGrp="1"/>
          </p:cNvGraphicFramePr>
          <p:nvPr>
            <p:extLst/>
          </p:nvPr>
        </p:nvGraphicFramePr>
        <p:xfrm>
          <a:off x="358943" y="1150341"/>
          <a:ext cx="11384471" cy="5742286"/>
        </p:xfrm>
        <a:graphic>
          <a:graphicData uri="http://schemas.openxmlformats.org/drawingml/2006/table">
            <a:tbl>
              <a:tblPr firstRow="1">
                <a:tableStyleId>{5C22544A-7EE6-4342-B048-85BDC9FD1C3A}</a:tableStyleId>
              </a:tblPr>
              <a:tblGrid>
                <a:gridCol w="2258679"/>
                <a:gridCol w="5360850"/>
                <a:gridCol w="3764942"/>
              </a:tblGrid>
              <a:tr h="487507">
                <a:tc>
                  <a:txBody>
                    <a:bodyPr/>
                    <a:lstStyle/>
                    <a:p>
                      <a:pPr marL="0" marR="0">
                        <a:lnSpc>
                          <a:spcPct val="115000"/>
                        </a:lnSpc>
                        <a:spcBef>
                          <a:spcPts val="0"/>
                        </a:spcBef>
                        <a:spcAft>
                          <a:spcPts val="1000"/>
                        </a:spcAft>
                      </a:pPr>
                      <a:r>
                        <a:rPr lang="en-US" sz="1400" dirty="0">
                          <a:effectLst/>
                        </a:rPr>
                        <a:t>Description</a:t>
                      </a:r>
                      <a:endParaRPr lang="en-US" sz="1400" dirty="0">
                        <a:effectLst/>
                        <a:latin typeface="Calibri"/>
                        <a:ea typeface="Calibri"/>
                        <a:cs typeface="Times New Roman"/>
                      </a:endParaRPr>
                    </a:p>
                  </a:txBody>
                  <a:tcPr marL="0" marR="0" marT="0" marB="0" anchor="ctr"/>
                </a:tc>
                <a:tc>
                  <a:txBody>
                    <a:bodyPr/>
                    <a:lstStyle/>
                    <a:p>
                      <a:pPr marL="0" marR="0">
                        <a:lnSpc>
                          <a:spcPct val="115000"/>
                        </a:lnSpc>
                        <a:spcBef>
                          <a:spcPts val="0"/>
                        </a:spcBef>
                        <a:spcAft>
                          <a:spcPts val="1000"/>
                        </a:spcAft>
                      </a:pPr>
                      <a:r>
                        <a:rPr lang="en-US" sz="1400">
                          <a:effectLst/>
                        </a:rPr>
                        <a:t>Disk</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Azure Files</a:t>
                      </a:r>
                      <a:endParaRPr lang="en-US" sz="1400">
                        <a:effectLst/>
                        <a:latin typeface="Calibri"/>
                        <a:ea typeface="Calibri"/>
                        <a:cs typeface="Times New Roman"/>
                      </a:endParaRPr>
                    </a:p>
                  </a:txBody>
                  <a:tcPr marL="64162" marR="64162" marT="32082" marB="32082" anchor="ctr"/>
                </a:tc>
              </a:tr>
              <a:tr h="481081">
                <a:tc>
                  <a:txBody>
                    <a:bodyPr/>
                    <a:lstStyle/>
                    <a:p>
                      <a:pPr marL="0" marR="0">
                        <a:lnSpc>
                          <a:spcPct val="115000"/>
                        </a:lnSpc>
                        <a:spcBef>
                          <a:spcPts val="0"/>
                        </a:spcBef>
                        <a:spcAft>
                          <a:spcPts val="1000"/>
                        </a:spcAft>
                      </a:pPr>
                      <a:r>
                        <a:rPr lang="en-US" sz="1400" b="1">
                          <a:solidFill>
                            <a:schemeClr val="tx1"/>
                          </a:solidFill>
                          <a:effectLst/>
                        </a:rPr>
                        <a:t>Relationship with Azure VMs</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Required for booting (OS Disk)</a:t>
                      </a:r>
                      <a:endParaRPr lang="en-US" sz="1400">
                        <a:effectLst/>
                        <a:latin typeface="Calibri"/>
                        <a:ea typeface="Calibri"/>
                        <a:cs typeface="Times New Roman"/>
                      </a:endParaRPr>
                    </a:p>
                  </a:txBody>
                  <a:tcPr marL="64162" marR="64162" marT="32082" marB="32082" anchor="ctr"/>
                </a:tc>
                <a:tc>
                  <a:txBody>
                    <a:bodyPr/>
                    <a:lstStyle/>
                    <a:p>
                      <a:pPr>
                        <a:lnSpc>
                          <a:spcPct val="107000"/>
                        </a:lnSpc>
                      </a:pPr>
                      <a:endParaRPr lang="en-US" sz="1400">
                        <a:effectLst/>
                        <a:latin typeface="Calibri"/>
                      </a:endParaRPr>
                    </a:p>
                  </a:txBody>
                  <a:tcPr marL="64162" marR="64162" marT="32082" marB="32082" anchor="ctr"/>
                </a:tc>
              </a:tr>
              <a:tr h="476235">
                <a:tc>
                  <a:txBody>
                    <a:bodyPr/>
                    <a:lstStyle/>
                    <a:p>
                      <a:pPr marL="0" marR="0">
                        <a:lnSpc>
                          <a:spcPct val="115000"/>
                        </a:lnSpc>
                        <a:spcBef>
                          <a:spcPts val="0"/>
                        </a:spcBef>
                        <a:spcAft>
                          <a:spcPts val="1000"/>
                        </a:spcAft>
                      </a:pPr>
                      <a:r>
                        <a:rPr lang="en-US" sz="1400" b="1">
                          <a:solidFill>
                            <a:schemeClr val="tx1"/>
                          </a:solidFill>
                          <a:effectLst/>
                        </a:rPr>
                        <a:t>Scope</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Exclusive/Isolated to a single VM</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Shared access across multiple VMs</a:t>
                      </a:r>
                      <a:endParaRPr lang="en-US" sz="1400">
                        <a:effectLst/>
                        <a:latin typeface="Calibri"/>
                        <a:ea typeface="Calibri"/>
                        <a:cs typeface="Times New Roman"/>
                      </a:endParaRPr>
                    </a:p>
                  </a:txBody>
                  <a:tcPr marL="64162" marR="64162" marT="32082" marB="32082" anchor="ctr"/>
                </a:tc>
              </a:tr>
              <a:tr h="476235">
                <a:tc>
                  <a:txBody>
                    <a:bodyPr/>
                    <a:lstStyle/>
                    <a:p>
                      <a:pPr marL="0" marR="0">
                        <a:lnSpc>
                          <a:spcPct val="115000"/>
                        </a:lnSpc>
                        <a:spcBef>
                          <a:spcPts val="0"/>
                        </a:spcBef>
                        <a:spcAft>
                          <a:spcPts val="1000"/>
                        </a:spcAft>
                      </a:pPr>
                      <a:r>
                        <a:rPr lang="en-US" sz="1400" b="1">
                          <a:solidFill>
                            <a:schemeClr val="tx1"/>
                          </a:solidFill>
                          <a:effectLst/>
                        </a:rPr>
                        <a:t>Snapshots and Copy</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Yes </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No</a:t>
                      </a:r>
                      <a:endParaRPr lang="en-US" sz="1400">
                        <a:effectLst/>
                        <a:latin typeface="Calibri"/>
                        <a:ea typeface="Calibri"/>
                        <a:cs typeface="Times New Roman"/>
                      </a:endParaRPr>
                    </a:p>
                  </a:txBody>
                  <a:tcPr marL="64162" marR="64162" marT="32082" marB="32082" anchor="ctr"/>
                </a:tc>
              </a:tr>
              <a:tr h="476235">
                <a:tc>
                  <a:txBody>
                    <a:bodyPr/>
                    <a:lstStyle/>
                    <a:p>
                      <a:pPr marL="0" marR="0">
                        <a:lnSpc>
                          <a:spcPct val="115000"/>
                        </a:lnSpc>
                        <a:spcBef>
                          <a:spcPts val="0"/>
                        </a:spcBef>
                        <a:spcAft>
                          <a:spcPts val="1000"/>
                        </a:spcAft>
                      </a:pPr>
                      <a:r>
                        <a:rPr lang="en-US" sz="1400" b="1">
                          <a:solidFill>
                            <a:schemeClr val="tx1"/>
                          </a:solidFill>
                          <a:effectLst/>
                        </a:rPr>
                        <a:t>Configuration</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Configured via portal/Management APIs and available at boot time</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Connect after boot (via net use on windows)</a:t>
                      </a:r>
                      <a:endParaRPr lang="en-US" sz="1400">
                        <a:effectLst/>
                        <a:latin typeface="Calibri"/>
                        <a:ea typeface="Calibri"/>
                        <a:cs typeface="Times New Roman"/>
                      </a:endParaRPr>
                    </a:p>
                  </a:txBody>
                  <a:tcPr marL="64162" marR="64162" marT="32082" marB="32082" anchor="ctr"/>
                </a:tc>
              </a:tr>
              <a:tr h="476235">
                <a:tc>
                  <a:txBody>
                    <a:bodyPr/>
                    <a:lstStyle/>
                    <a:p>
                      <a:pPr marL="0" marR="0">
                        <a:lnSpc>
                          <a:spcPct val="115000"/>
                        </a:lnSpc>
                        <a:spcBef>
                          <a:spcPts val="0"/>
                        </a:spcBef>
                        <a:spcAft>
                          <a:spcPts val="1000"/>
                        </a:spcAft>
                      </a:pPr>
                      <a:r>
                        <a:rPr lang="en-US" sz="1400" b="1">
                          <a:solidFill>
                            <a:schemeClr val="tx1"/>
                          </a:solidFill>
                          <a:effectLst/>
                        </a:rPr>
                        <a:t>Built-in authentication</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Built-in authentication</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Set up authentication on net use</a:t>
                      </a:r>
                      <a:endParaRPr lang="en-US" sz="1400">
                        <a:effectLst/>
                        <a:latin typeface="Calibri"/>
                        <a:ea typeface="Calibri"/>
                        <a:cs typeface="Times New Roman"/>
                      </a:endParaRPr>
                    </a:p>
                  </a:txBody>
                  <a:tcPr marL="64162" marR="64162" marT="32082" marB="32082" anchor="ctr"/>
                </a:tc>
              </a:tr>
              <a:tr h="476235">
                <a:tc>
                  <a:txBody>
                    <a:bodyPr/>
                    <a:lstStyle/>
                    <a:p>
                      <a:pPr marL="0" marR="0">
                        <a:lnSpc>
                          <a:spcPct val="115000"/>
                        </a:lnSpc>
                        <a:spcBef>
                          <a:spcPts val="0"/>
                        </a:spcBef>
                        <a:spcAft>
                          <a:spcPts val="1000"/>
                        </a:spcAft>
                      </a:pPr>
                      <a:r>
                        <a:rPr lang="en-US" sz="1400" b="1">
                          <a:solidFill>
                            <a:schemeClr val="tx1"/>
                          </a:solidFill>
                          <a:effectLst/>
                        </a:rPr>
                        <a:t>Cleanup</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Resources can be cleaned up with VM if needed</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Manually via standard file APIs or REST APIs</a:t>
                      </a:r>
                      <a:endParaRPr lang="en-US" sz="1400">
                        <a:effectLst/>
                        <a:latin typeface="Calibri"/>
                        <a:ea typeface="Calibri"/>
                        <a:cs typeface="Times New Roman"/>
                      </a:endParaRPr>
                    </a:p>
                  </a:txBody>
                  <a:tcPr marL="64162" marR="64162" marT="32082" marB="32082" anchor="ctr"/>
                </a:tc>
              </a:tr>
              <a:tr h="545245">
                <a:tc>
                  <a:txBody>
                    <a:bodyPr/>
                    <a:lstStyle/>
                    <a:p>
                      <a:pPr marL="0" marR="0">
                        <a:lnSpc>
                          <a:spcPct val="115000"/>
                        </a:lnSpc>
                        <a:spcBef>
                          <a:spcPts val="0"/>
                        </a:spcBef>
                        <a:spcAft>
                          <a:spcPts val="1000"/>
                        </a:spcAft>
                      </a:pPr>
                      <a:r>
                        <a:rPr lang="en-US" sz="1400" b="1">
                          <a:solidFill>
                            <a:schemeClr val="tx1"/>
                          </a:solidFill>
                          <a:effectLst/>
                        </a:rPr>
                        <a:t>Access via REST</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Can only access as fixed formatted VHD (single blob) via REST. Files stored in VHD cannot be accessed via REST.</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Individual files stored in share are accessible via REST</a:t>
                      </a:r>
                      <a:endParaRPr lang="en-US" sz="1400">
                        <a:effectLst/>
                        <a:latin typeface="Calibri"/>
                        <a:ea typeface="Calibri"/>
                        <a:cs typeface="Times New Roman"/>
                      </a:endParaRPr>
                    </a:p>
                  </a:txBody>
                  <a:tcPr marL="64162" marR="64162" marT="32082" marB="32082" anchor="ctr"/>
                </a:tc>
              </a:tr>
              <a:tr h="796857">
                <a:tc>
                  <a:txBody>
                    <a:bodyPr/>
                    <a:lstStyle/>
                    <a:p>
                      <a:pPr marL="0" marR="0">
                        <a:lnSpc>
                          <a:spcPct val="115000"/>
                        </a:lnSpc>
                        <a:spcBef>
                          <a:spcPts val="0"/>
                        </a:spcBef>
                        <a:spcAft>
                          <a:spcPts val="1000"/>
                        </a:spcAft>
                      </a:pPr>
                      <a:r>
                        <a:rPr lang="en-US" sz="1400" b="1">
                          <a:solidFill>
                            <a:schemeClr val="tx1"/>
                          </a:solidFill>
                          <a:effectLst/>
                        </a:rPr>
                        <a:t>Max Size</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1TB Disk</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5TB File Share</a:t>
                      </a:r>
                    </a:p>
                    <a:p>
                      <a:pPr marL="0" marR="0">
                        <a:lnSpc>
                          <a:spcPct val="115000"/>
                        </a:lnSpc>
                        <a:spcBef>
                          <a:spcPts val="0"/>
                        </a:spcBef>
                        <a:spcAft>
                          <a:spcPts val="1000"/>
                        </a:spcAft>
                      </a:pPr>
                      <a:r>
                        <a:rPr lang="en-US" sz="1400">
                          <a:effectLst/>
                        </a:rPr>
                        <a:t>1TB file within share</a:t>
                      </a:r>
                      <a:endParaRPr lang="en-US" sz="1400">
                        <a:effectLst/>
                        <a:latin typeface="Calibri"/>
                        <a:ea typeface="Calibri"/>
                        <a:cs typeface="Times New Roman"/>
                      </a:endParaRPr>
                    </a:p>
                  </a:txBody>
                  <a:tcPr marL="64162" marR="64162" marT="32082" marB="32082" anchor="ctr"/>
                </a:tc>
              </a:tr>
              <a:tr h="476235">
                <a:tc>
                  <a:txBody>
                    <a:bodyPr/>
                    <a:lstStyle/>
                    <a:p>
                      <a:pPr marL="0" marR="0">
                        <a:lnSpc>
                          <a:spcPct val="115000"/>
                        </a:lnSpc>
                        <a:spcBef>
                          <a:spcPts val="0"/>
                        </a:spcBef>
                        <a:spcAft>
                          <a:spcPts val="1000"/>
                        </a:spcAft>
                      </a:pPr>
                      <a:r>
                        <a:rPr lang="en-US" sz="1400" b="1">
                          <a:solidFill>
                            <a:schemeClr val="tx1"/>
                          </a:solidFill>
                          <a:effectLst/>
                        </a:rPr>
                        <a:t>Max 8KB IOps</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500 IOps</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1000 IOps</a:t>
                      </a:r>
                      <a:endParaRPr lang="en-US" sz="1400">
                        <a:effectLst/>
                        <a:latin typeface="Calibri"/>
                        <a:ea typeface="Calibri"/>
                        <a:cs typeface="Times New Roman"/>
                      </a:endParaRPr>
                    </a:p>
                  </a:txBody>
                  <a:tcPr marL="64162" marR="64162" marT="32082" marB="32082" anchor="ctr"/>
                </a:tc>
              </a:tr>
              <a:tr h="476235">
                <a:tc>
                  <a:txBody>
                    <a:bodyPr/>
                    <a:lstStyle/>
                    <a:p>
                      <a:pPr marL="0" marR="0">
                        <a:lnSpc>
                          <a:spcPct val="115000"/>
                        </a:lnSpc>
                        <a:spcBef>
                          <a:spcPts val="0"/>
                        </a:spcBef>
                        <a:spcAft>
                          <a:spcPts val="1000"/>
                        </a:spcAft>
                      </a:pPr>
                      <a:r>
                        <a:rPr lang="en-US" sz="1400" b="1" u="none" dirty="0">
                          <a:solidFill>
                            <a:schemeClr val="tx1"/>
                          </a:solidFill>
                          <a:effectLst/>
                        </a:rPr>
                        <a:t>Throughput</a:t>
                      </a:r>
                      <a:endParaRPr lang="en-US" sz="1400" b="1" u="none" dirty="0">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u="none">
                          <a:effectLst/>
                        </a:rPr>
                        <a:t>Up to 60 MB/s per Disk</a:t>
                      </a:r>
                      <a:endParaRPr lang="en-US" sz="1400" u="none">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u="none" dirty="0">
                          <a:effectLst/>
                        </a:rPr>
                        <a:t>Up to 60 MB/s per File Share</a:t>
                      </a:r>
                      <a:endParaRPr lang="en-US" sz="1400" u="none" dirty="0">
                        <a:effectLst/>
                        <a:latin typeface="Calibri"/>
                        <a:ea typeface="Calibri"/>
                        <a:cs typeface="Times New Roman"/>
                      </a:endParaRPr>
                    </a:p>
                  </a:txBody>
                  <a:tcPr marL="64162" marR="64162" marT="32082" marB="32082" anchor="ctr"/>
                </a:tc>
              </a:tr>
            </a:tbl>
          </a:graphicData>
        </a:graphic>
      </p:graphicFrame>
      <p:pic>
        <p:nvPicPr>
          <p:cNvPr id="4" name="Picture 3"/>
          <p:cNvPicPr>
            <a:picLocks noChangeAspect="1"/>
          </p:cNvPicPr>
          <p:nvPr/>
        </p:nvPicPr>
        <p:blipFill>
          <a:blip r:embed="rId3"/>
          <a:stretch>
            <a:fillRect/>
          </a:stretch>
        </p:blipFill>
        <p:spPr>
          <a:xfrm>
            <a:off x="11272965" y="65991"/>
            <a:ext cx="862569" cy="746810"/>
          </a:xfrm>
          <a:prstGeom prst="rect">
            <a:avLst/>
          </a:prstGeom>
        </p:spPr>
      </p:pic>
    </p:spTree>
    <p:extLst>
      <p:ext uri="{BB962C8B-B14F-4D97-AF65-F5344CB8AC3E}">
        <p14:creationId xmlns:p14="http://schemas.microsoft.com/office/powerpoint/2010/main" val="2555867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0" y="1189038"/>
            <a:ext cx="11652250" cy="3829050"/>
          </a:xfrm>
          <a:prstGeom prst="rect">
            <a:avLst/>
          </a:prstGeom>
        </p:spPr>
        <p:txBody>
          <a:bodyPr>
            <a:normAutofit fontScale="92500" lnSpcReduction="20000"/>
          </a:bodyPr>
          <a:lstStyle/>
          <a:p>
            <a:pPr>
              <a:buFont typeface="Arial" panose="020B0604020202020204" pitchFamily="34" charset="0"/>
              <a:buChar char="•"/>
            </a:pPr>
            <a:r>
              <a:rPr lang="en-US" dirty="0" smtClean="0"/>
              <a:t>Windows Supported:</a:t>
            </a:r>
          </a:p>
          <a:p>
            <a:pPr lvl="1">
              <a:buFont typeface="Arial" panose="020B0604020202020204" pitchFamily="34" charset="0"/>
              <a:buChar char="•"/>
            </a:pPr>
            <a:r>
              <a:rPr lang="en-US" dirty="0" smtClean="0"/>
              <a:t>Windows Server 2008 R2</a:t>
            </a:r>
          </a:p>
          <a:p>
            <a:pPr lvl="1">
              <a:buFont typeface="Arial" panose="020B0604020202020204" pitchFamily="34" charset="0"/>
              <a:buChar char="•"/>
            </a:pPr>
            <a:r>
              <a:rPr lang="en-US" dirty="0"/>
              <a:t>Windows </a:t>
            </a:r>
            <a:r>
              <a:rPr lang="en-US" dirty="0" smtClean="0"/>
              <a:t>Server 2012</a:t>
            </a:r>
          </a:p>
          <a:p>
            <a:pPr lvl="1">
              <a:buFont typeface="Arial" panose="020B0604020202020204" pitchFamily="34" charset="0"/>
              <a:buChar char="•"/>
            </a:pPr>
            <a:r>
              <a:rPr lang="en-US" dirty="0"/>
              <a:t>Windows Server </a:t>
            </a:r>
            <a:r>
              <a:rPr lang="en-US" dirty="0" smtClean="0"/>
              <a:t>2012 R2</a:t>
            </a:r>
          </a:p>
          <a:p>
            <a:pPr lvl="1">
              <a:buFont typeface="Arial" panose="020B0604020202020204" pitchFamily="34" charset="0"/>
              <a:buChar char="•"/>
            </a:pPr>
            <a:endParaRPr lang="en-US" dirty="0" smtClean="0"/>
          </a:p>
          <a:p>
            <a:pPr>
              <a:buFont typeface="Arial" panose="020B0604020202020204" pitchFamily="34" charset="0"/>
              <a:buChar char="•"/>
            </a:pPr>
            <a:r>
              <a:rPr lang="en-US" dirty="0" smtClean="0"/>
              <a:t>Investigating Linux Support:</a:t>
            </a:r>
          </a:p>
          <a:p>
            <a:pPr lvl="1">
              <a:buFont typeface="Arial" panose="020B0604020202020204" pitchFamily="34" charset="0"/>
              <a:buChar char="•"/>
            </a:pPr>
            <a:r>
              <a:rPr lang="en-US" dirty="0" smtClean="0"/>
              <a:t>Ubuntu 13.10</a:t>
            </a:r>
          </a:p>
          <a:p>
            <a:pPr lvl="1">
              <a:buFont typeface="Arial" panose="020B0604020202020204" pitchFamily="34" charset="0"/>
              <a:buChar char="•"/>
            </a:pPr>
            <a:r>
              <a:rPr lang="en-US" dirty="0" smtClean="0"/>
              <a:t>Ubuntu 14.04 LTS</a:t>
            </a:r>
            <a:endParaRPr lang="en-US" dirty="0"/>
          </a:p>
        </p:txBody>
      </p:sp>
      <p:sp>
        <p:nvSpPr>
          <p:cNvPr id="3" name="Title 2"/>
          <p:cNvSpPr>
            <a:spLocks noGrp="1"/>
          </p:cNvSpPr>
          <p:nvPr>
            <p:ph type="title" idx="4294967295"/>
          </p:nvPr>
        </p:nvSpPr>
        <p:spPr>
          <a:xfrm>
            <a:off x="-9525" y="0"/>
            <a:ext cx="12201525" cy="812800"/>
          </a:xfrm>
        </p:spPr>
        <p:txBody>
          <a:bodyPr/>
          <a:lstStyle/>
          <a:p>
            <a:r>
              <a:rPr lang="en-US" dirty="0" smtClean="0"/>
              <a:t>Azure Files – Client OS Support</a:t>
            </a:r>
            <a:endParaRPr lang="en-US" dirty="0"/>
          </a:p>
        </p:txBody>
      </p:sp>
      <p:pic>
        <p:nvPicPr>
          <p:cNvPr id="4" name="Picture 3"/>
          <p:cNvPicPr>
            <a:picLocks noChangeAspect="1"/>
          </p:cNvPicPr>
          <p:nvPr/>
        </p:nvPicPr>
        <p:blipFill>
          <a:blip r:embed="rId2"/>
          <a:stretch>
            <a:fillRect/>
          </a:stretch>
        </p:blipFill>
        <p:spPr>
          <a:xfrm>
            <a:off x="11272965" y="65991"/>
            <a:ext cx="862569" cy="746810"/>
          </a:xfrm>
          <a:prstGeom prst="rect">
            <a:avLst/>
          </a:prstGeom>
        </p:spPr>
      </p:pic>
    </p:spTree>
    <p:extLst>
      <p:ext uri="{BB962C8B-B14F-4D97-AF65-F5344CB8AC3E}">
        <p14:creationId xmlns:p14="http://schemas.microsoft.com/office/powerpoint/2010/main" val="335891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12192000" cy="925513"/>
          </a:xfrm>
        </p:spPr>
        <p:txBody>
          <a:bodyPr/>
          <a:lstStyle/>
          <a:p>
            <a:r>
              <a:rPr lang="en-US" dirty="0" smtClean="0"/>
              <a:t>Demo: Azure Files – Part 2</a:t>
            </a:r>
            <a:endParaRPr lang="en-US" dirty="0"/>
          </a:p>
        </p:txBody>
      </p:sp>
    </p:spTree>
    <p:extLst>
      <p:ext uri="{BB962C8B-B14F-4D97-AF65-F5344CB8AC3E}">
        <p14:creationId xmlns:p14="http://schemas.microsoft.com/office/powerpoint/2010/main" val="11293054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normAutofit/>
          </a:bodyPr>
          <a:lstStyle/>
          <a:p>
            <a:r>
              <a:rPr lang="en-US" dirty="0" smtClean="0"/>
              <a:t>Website Served From Azure File Share</a:t>
            </a:r>
            <a:endParaRPr lang="en-US" dirty="0"/>
          </a:p>
        </p:txBody>
      </p:sp>
      <p:sp>
        <p:nvSpPr>
          <p:cNvPr id="4" name="Rectangle 3"/>
          <p:cNvSpPr/>
          <p:nvPr/>
        </p:nvSpPr>
        <p:spPr>
          <a:xfrm>
            <a:off x="3989723" y="2396282"/>
            <a:ext cx="4212555" cy="7999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r>
              <a:rPr lang="en-US" sz="2400" dirty="0">
                <a:solidFill>
                  <a:srgbClr val="FFFFFF"/>
                </a:solidFill>
                <a:latin typeface="+mj-lt"/>
              </a:rPr>
              <a:t>Load Balancer</a:t>
            </a:r>
          </a:p>
        </p:txBody>
      </p:sp>
      <p:grpSp>
        <p:nvGrpSpPr>
          <p:cNvPr id="5" name="Group 4"/>
          <p:cNvGrpSpPr/>
          <p:nvPr/>
        </p:nvGrpSpPr>
        <p:grpSpPr>
          <a:xfrm>
            <a:off x="5047268" y="3612640"/>
            <a:ext cx="2097464" cy="914270"/>
            <a:chOff x="4969889" y="3612640"/>
            <a:chExt cx="2097464" cy="914270"/>
          </a:xfrm>
        </p:grpSpPr>
        <p:sp>
          <p:nvSpPr>
            <p:cNvPr id="8" name="Rectangle 7"/>
            <p:cNvSpPr/>
            <p:nvPr/>
          </p:nvSpPr>
          <p:spPr>
            <a:xfrm>
              <a:off x="4969889" y="3612640"/>
              <a:ext cx="914270" cy="914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r>
                <a:rPr lang="en-US" sz="2000" dirty="0">
                  <a:solidFill>
                    <a:srgbClr val="FFFFFF"/>
                  </a:solidFill>
                  <a:latin typeface="+mj-lt"/>
                </a:rPr>
                <a:t>Azure VM</a:t>
              </a:r>
            </a:p>
          </p:txBody>
        </p:sp>
        <p:sp>
          <p:nvSpPr>
            <p:cNvPr id="9" name="Rectangle 8"/>
            <p:cNvSpPr/>
            <p:nvPr/>
          </p:nvSpPr>
          <p:spPr>
            <a:xfrm>
              <a:off x="6153083" y="3612640"/>
              <a:ext cx="914270" cy="914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r>
                <a:rPr lang="en-US" sz="2000" dirty="0">
                  <a:solidFill>
                    <a:srgbClr val="FFFFFF"/>
                  </a:solidFill>
                  <a:latin typeface="+mj-lt"/>
                </a:rPr>
                <a:t>Azure VM</a:t>
              </a:r>
            </a:p>
          </p:txBody>
        </p:sp>
      </p:grpSp>
      <p:sp>
        <p:nvSpPr>
          <p:cNvPr id="12" name="Cloud 11"/>
          <p:cNvSpPr/>
          <p:nvPr/>
        </p:nvSpPr>
        <p:spPr bwMode="auto">
          <a:xfrm>
            <a:off x="4281901" y="4972626"/>
            <a:ext cx="3628199" cy="1248001"/>
          </a:xfrm>
          <a:prstGeom prst="cloud">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2200" dirty="0">
                <a:gradFill>
                  <a:gsLst>
                    <a:gs pos="0">
                      <a:srgbClr val="FFFFFF"/>
                    </a:gs>
                    <a:gs pos="100000">
                      <a:srgbClr val="FFFFFF"/>
                    </a:gs>
                  </a:gsLst>
                  <a:lin ang="5400000" scaled="0"/>
                </a:gradFill>
                <a:latin typeface="+mj-lt"/>
                <a:ea typeface="Segoe UI" pitchFamily="34" charset="0"/>
                <a:cs typeface="Segoe UI" pitchFamily="34" charset="0"/>
              </a:rPr>
              <a:t>Azure File Share</a:t>
            </a:r>
          </a:p>
        </p:txBody>
      </p:sp>
      <p:pic>
        <p:nvPicPr>
          <p:cNvPr id="13" name="Picture 2" descr="C:\Program Files (x86)\Microsoft Office\MEDIA\CAGCAT10\j0292020.wmf"/>
          <p:cNvPicPr>
            <a:picLocks noChangeAspect="1" noChangeArrowheads="1"/>
          </p:cNvPicPr>
          <p:nvPr/>
        </p:nvPicPr>
        <p:blipFill>
          <a:blip r:embed="rId2" cstate="print"/>
          <a:srcRect/>
          <a:stretch>
            <a:fillRect/>
          </a:stretch>
        </p:blipFill>
        <p:spPr bwMode="auto">
          <a:xfrm>
            <a:off x="6515783" y="1025194"/>
            <a:ext cx="854111" cy="810653"/>
          </a:xfrm>
          <a:prstGeom prst="rect">
            <a:avLst/>
          </a:prstGeom>
          <a:noFill/>
        </p:spPr>
      </p:pic>
      <p:pic>
        <p:nvPicPr>
          <p:cNvPr id="14" name="Picture 2" descr="C:\Program Files (x86)\Microsoft Office\MEDIA\CAGCAT10\j0292020.wmf"/>
          <p:cNvPicPr>
            <a:picLocks noChangeAspect="1" noChangeArrowheads="1"/>
          </p:cNvPicPr>
          <p:nvPr/>
        </p:nvPicPr>
        <p:blipFill>
          <a:blip r:embed="rId2" cstate="print"/>
          <a:srcRect/>
          <a:stretch>
            <a:fillRect/>
          </a:stretch>
        </p:blipFill>
        <p:spPr bwMode="auto">
          <a:xfrm>
            <a:off x="4753952" y="1021593"/>
            <a:ext cx="854111" cy="810653"/>
          </a:xfrm>
          <a:prstGeom prst="rect">
            <a:avLst/>
          </a:prstGeom>
          <a:noFill/>
        </p:spPr>
      </p:pic>
      <p:sp>
        <p:nvSpPr>
          <p:cNvPr id="15" name="Rectangle 14"/>
          <p:cNvSpPr/>
          <p:nvPr/>
        </p:nvSpPr>
        <p:spPr>
          <a:xfrm>
            <a:off x="5628212" y="1214254"/>
            <a:ext cx="976607" cy="4051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r>
              <a:rPr lang="en-US" sz="4400" dirty="0">
                <a:solidFill>
                  <a:srgbClr val="0072C6">
                    <a:lumMod val="50000"/>
                  </a:srgbClr>
                </a:solidFill>
                <a:latin typeface="+mj-lt"/>
              </a:rPr>
              <a:t>…</a:t>
            </a:r>
            <a:endParaRPr lang="en-US" dirty="0">
              <a:solidFill>
                <a:srgbClr val="0072C6">
                  <a:lumMod val="50000"/>
                </a:srgbClr>
              </a:solidFill>
              <a:latin typeface="+mj-lt"/>
            </a:endParaRPr>
          </a:p>
        </p:txBody>
      </p:sp>
      <p:cxnSp>
        <p:nvCxnSpPr>
          <p:cNvPr id="17" name="Straight Arrow Connector 16"/>
          <p:cNvCxnSpPr>
            <a:stCxn id="14" idx="2"/>
            <a:endCxn id="4" idx="0"/>
          </p:cNvCxnSpPr>
          <p:nvPr/>
        </p:nvCxnSpPr>
        <p:spPr>
          <a:xfrm>
            <a:off x="5181008" y="1832246"/>
            <a:ext cx="914993" cy="564036"/>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3" idx="2"/>
            <a:endCxn id="4" idx="0"/>
          </p:cNvCxnSpPr>
          <p:nvPr/>
        </p:nvCxnSpPr>
        <p:spPr>
          <a:xfrm flipH="1">
            <a:off x="6096001" y="1835847"/>
            <a:ext cx="846838" cy="560435"/>
          </a:xfrm>
          <a:prstGeom prst="straightConnector1">
            <a:avLst/>
          </a:prstGeom>
          <a:ln w="57150" cmpd="sng">
            <a:solidFill>
              <a:schemeClr val="tx2"/>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4" idx="2"/>
            <a:endCxn id="9" idx="0"/>
          </p:cNvCxnSpPr>
          <p:nvPr/>
        </p:nvCxnSpPr>
        <p:spPr>
          <a:xfrm>
            <a:off x="6096001" y="3196269"/>
            <a:ext cx="591596" cy="416371"/>
          </a:xfrm>
          <a:prstGeom prst="straightConnector1">
            <a:avLst/>
          </a:prstGeom>
          <a:ln w="57150" cmpd="sng">
            <a:solidFill>
              <a:schemeClr val="tx2"/>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8" idx="2"/>
            <a:endCxn id="12" idx="3"/>
          </p:cNvCxnSpPr>
          <p:nvPr/>
        </p:nvCxnSpPr>
        <p:spPr>
          <a:xfrm>
            <a:off x="5504403" y="4526910"/>
            <a:ext cx="591598" cy="517072"/>
          </a:xfrm>
          <a:prstGeom prst="straightConnector1">
            <a:avLst/>
          </a:prstGeom>
          <a:ln w="57150" cmpd="sng">
            <a:solidFill>
              <a:schemeClr val="tx2"/>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6096001" y="4526910"/>
            <a:ext cx="591596" cy="517072"/>
          </a:xfrm>
          <a:prstGeom prst="straightConnector1">
            <a:avLst/>
          </a:prstGeom>
          <a:ln w="57150" cmpd="sng">
            <a:solidFill>
              <a:schemeClr val="tx2"/>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12" idx="2"/>
          </p:cNvCxnSpPr>
          <p:nvPr/>
        </p:nvCxnSpPr>
        <p:spPr>
          <a:xfrm>
            <a:off x="2919760" y="5596627"/>
            <a:ext cx="1373395" cy="0"/>
          </a:xfrm>
          <a:prstGeom prst="straightConnector1">
            <a:avLst/>
          </a:prstGeom>
          <a:ln w="57150" cmpd="sng">
            <a:solidFill>
              <a:schemeClr val="tx2"/>
            </a:solidFill>
            <a:headEnd w="lg" len="lg"/>
            <a:tailEnd type="triangle"/>
          </a:ln>
        </p:spPr>
        <p:style>
          <a:lnRef idx="1">
            <a:schemeClr val="accent1"/>
          </a:lnRef>
          <a:fillRef idx="0">
            <a:schemeClr val="accent1"/>
          </a:fillRef>
          <a:effectRef idx="0">
            <a:schemeClr val="accent1"/>
          </a:effectRef>
          <a:fontRef idx="minor">
            <a:schemeClr val="tx1"/>
          </a:fontRef>
        </p:style>
      </p:cxnSp>
      <p:pic>
        <p:nvPicPr>
          <p:cNvPr id="27" name="Picture 8"/>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64261" y="5067570"/>
            <a:ext cx="615581" cy="1058113"/>
          </a:xfrm>
          <a:prstGeom prst="rect">
            <a:avLst/>
          </a:prstGeom>
          <a:solidFill>
            <a:schemeClr val="bg2"/>
          </a:solidFill>
          <a:ln w="9525">
            <a:noFill/>
            <a:miter lim="800000"/>
            <a:headEnd/>
            <a:tailEnd/>
          </a:ln>
          <a:effectLst/>
          <a:extLst/>
        </p:spPr>
      </p:pic>
      <p:sp>
        <p:nvSpPr>
          <p:cNvPr id="3" name="TextBox 2"/>
          <p:cNvSpPr txBox="1"/>
          <p:nvPr/>
        </p:nvSpPr>
        <p:spPr>
          <a:xfrm>
            <a:off x="2935831" y="5688750"/>
            <a:ext cx="1330000" cy="307777"/>
          </a:xfrm>
          <a:prstGeom prst="rect">
            <a:avLst/>
          </a:prstGeom>
          <a:noFill/>
        </p:spPr>
        <p:txBody>
          <a:bodyPr wrap="square" lIns="0" tIns="0" rIns="0" bIns="0" rtlCol="0">
            <a:spAutoFit/>
          </a:bodyPr>
          <a:lstStyle/>
          <a:p>
            <a:pPr algn="ctr" defTabSz="914367"/>
            <a:r>
              <a:rPr lang="en-US" sz="2000" b="1" dirty="0">
                <a:gradFill>
                  <a:gsLst>
                    <a:gs pos="0">
                      <a:srgbClr val="FFFFFF"/>
                    </a:gs>
                    <a:gs pos="86000">
                      <a:srgbClr val="FFFFFF"/>
                    </a:gs>
                  </a:gsLst>
                  <a:lin ang="5400000" scaled="0"/>
                </a:gradFill>
                <a:latin typeface="+mj-lt"/>
              </a:rPr>
              <a:t>REST APIs</a:t>
            </a:r>
          </a:p>
        </p:txBody>
      </p:sp>
      <p:sp>
        <p:nvSpPr>
          <p:cNvPr id="29" name="TextBox 28"/>
          <p:cNvSpPr txBox="1"/>
          <p:nvPr/>
        </p:nvSpPr>
        <p:spPr>
          <a:xfrm>
            <a:off x="6515477" y="4631558"/>
            <a:ext cx="1258509" cy="307777"/>
          </a:xfrm>
          <a:prstGeom prst="rect">
            <a:avLst/>
          </a:prstGeom>
          <a:noFill/>
        </p:spPr>
        <p:txBody>
          <a:bodyPr wrap="square" lIns="0" tIns="0" rIns="0" bIns="0" rtlCol="0">
            <a:spAutoFit/>
          </a:bodyPr>
          <a:lstStyle/>
          <a:p>
            <a:pPr defTabSz="914367"/>
            <a:r>
              <a:rPr lang="en-US" sz="2000" b="1" dirty="0">
                <a:gradFill>
                  <a:gsLst>
                    <a:gs pos="0">
                      <a:srgbClr val="FFFFFF"/>
                    </a:gs>
                    <a:gs pos="86000">
                      <a:srgbClr val="FFFFFF"/>
                    </a:gs>
                  </a:gsLst>
                  <a:lin ang="5400000" scaled="0"/>
                </a:gradFill>
                <a:latin typeface="+mj-lt"/>
              </a:rPr>
              <a:t>   SMB 2.1</a:t>
            </a:r>
          </a:p>
        </p:txBody>
      </p:sp>
      <p:cxnSp>
        <p:nvCxnSpPr>
          <p:cNvPr id="33" name="Straight Arrow Connector 32"/>
          <p:cNvCxnSpPr>
            <a:stCxn id="4" idx="2"/>
            <a:endCxn id="8" idx="0"/>
          </p:cNvCxnSpPr>
          <p:nvPr/>
        </p:nvCxnSpPr>
        <p:spPr>
          <a:xfrm flipH="1">
            <a:off x="5504403" y="3196269"/>
            <a:ext cx="591598" cy="416371"/>
          </a:xfrm>
          <a:prstGeom prst="straightConnector1">
            <a:avLst/>
          </a:prstGeom>
          <a:ln w="57150" cmpd="sng">
            <a:solidFill>
              <a:schemeClr val="tx2"/>
            </a:solidFill>
            <a:headEnd w="lg" len="lg"/>
            <a:tailEnd type="triangle"/>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a:blip r:embed="rId4"/>
          <a:stretch>
            <a:fillRect/>
          </a:stretch>
        </p:blipFill>
        <p:spPr>
          <a:xfrm>
            <a:off x="11272965" y="65991"/>
            <a:ext cx="862569" cy="746810"/>
          </a:xfrm>
          <a:prstGeom prst="rect">
            <a:avLst/>
          </a:prstGeom>
        </p:spPr>
      </p:pic>
    </p:spTree>
    <p:extLst>
      <p:ext uri="{BB962C8B-B14F-4D97-AF65-F5344CB8AC3E}">
        <p14:creationId xmlns:p14="http://schemas.microsoft.com/office/powerpoint/2010/main" val="10752577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43686" y="1705220"/>
            <a:ext cx="7904629" cy="3447561"/>
          </a:xfrm>
          <a:prstGeom prst="rect">
            <a:avLst/>
          </a:prstGeom>
        </p:spPr>
      </p:pic>
      <p:sp>
        <p:nvSpPr>
          <p:cNvPr id="6" name="Title 2"/>
          <p:cNvSpPr>
            <a:spLocks noGrp="1"/>
          </p:cNvSpPr>
          <p:nvPr>
            <p:ph type="title" idx="4294967295"/>
          </p:nvPr>
        </p:nvSpPr>
        <p:spPr>
          <a:xfrm>
            <a:off x="0" y="228600"/>
            <a:ext cx="11149013" cy="747713"/>
          </a:xfrm>
        </p:spPr>
        <p:txBody>
          <a:bodyPr>
            <a:normAutofit/>
          </a:bodyPr>
          <a:lstStyle/>
          <a:p>
            <a:r>
              <a:rPr lang="en-US" dirty="0" smtClean="0"/>
              <a:t>Azure Files</a:t>
            </a:r>
            <a:endParaRPr lang="en-US" dirty="0"/>
          </a:p>
        </p:txBody>
      </p:sp>
      <p:pic>
        <p:nvPicPr>
          <p:cNvPr id="4" name="Picture 3"/>
          <p:cNvPicPr>
            <a:picLocks noChangeAspect="1"/>
          </p:cNvPicPr>
          <p:nvPr/>
        </p:nvPicPr>
        <p:blipFill>
          <a:blip r:embed="rId3"/>
          <a:stretch>
            <a:fillRect/>
          </a:stretch>
        </p:blipFill>
        <p:spPr>
          <a:xfrm>
            <a:off x="11272965" y="65991"/>
            <a:ext cx="862569" cy="746810"/>
          </a:xfrm>
          <a:prstGeom prst="rect">
            <a:avLst/>
          </a:prstGeom>
        </p:spPr>
      </p:pic>
    </p:spTree>
    <p:extLst>
      <p:ext uri="{BB962C8B-B14F-4D97-AF65-F5344CB8AC3E}">
        <p14:creationId xmlns:p14="http://schemas.microsoft.com/office/powerpoint/2010/main" val="2573635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497234" y="1341346"/>
            <a:ext cx="9195946" cy="4728876"/>
          </a:xfrm>
          <a:prstGeom prst="rect">
            <a:avLst/>
          </a:prstGeom>
        </p:spPr>
      </p:pic>
      <p:sp>
        <p:nvSpPr>
          <p:cNvPr id="6" name="Title 2"/>
          <p:cNvSpPr txBox="1">
            <a:spLocks/>
          </p:cNvSpPr>
          <p:nvPr/>
        </p:nvSpPr>
        <p:spPr>
          <a:xfrm>
            <a:off x="520041" y="229060"/>
            <a:ext cx="11150336" cy="747791"/>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a:lstStyle>
          <a:p>
            <a:r>
              <a:rPr sz="5399">
                <a:gradFill flip="none" rotWithShape="1">
                  <a:gsLst>
                    <a:gs pos="0">
                      <a:srgbClr val="FFFFFF">
                        <a:lumMod val="75000"/>
                        <a:lumOff val="25000"/>
                      </a:srgbClr>
                    </a:gs>
                    <a:gs pos="86000">
                      <a:srgbClr val="FFFFFF">
                        <a:lumMod val="75000"/>
                        <a:lumOff val="25000"/>
                      </a:srgbClr>
                    </a:gs>
                  </a:gsLst>
                  <a:lin ang="5400000" scaled="0"/>
                  <a:tileRect/>
                </a:gradFill>
              </a:rPr>
              <a:t>Azure Files</a:t>
            </a:r>
          </a:p>
        </p:txBody>
      </p:sp>
      <p:pic>
        <p:nvPicPr>
          <p:cNvPr id="4" name="Picture 3"/>
          <p:cNvPicPr>
            <a:picLocks noChangeAspect="1"/>
          </p:cNvPicPr>
          <p:nvPr/>
        </p:nvPicPr>
        <p:blipFill>
          <a:blip r:embed="rId3"/>
          <a:stretch>
            <a:fillRect/>
          </a:stretch>
        </p:blipFill>
        <p:spPr>
          <a:xfrm>
            <a:off x="11272965" y="65991"/>
            <a:ext cx="862569" cy="746810"/>
          </a:xfrm>
          <a:prstGeom prst="rect">
            <a:avLst/>
          </a:prstGeom>
        </p:spPr>
      </p:pic>
    </p:spTree>
    <p:extLst>
      <p:ext uri="{BB962C8B-B14F-4D97-AF65-F5344CB8AC3E}">
        <p14:creationId xmlns:p14="http://schemas.microsoft.com/office/powerpoint/2010/main" val="37539236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lstStyle/>
          <a:p>
            <a:r>
              <a:rPr lang="en-US" dirty="0" smtClean="0"/>
              <a:t>Blob Storage Concepts</a:t>
            </a:r>
            <a:endParaRPr lang="en-US" dirty="0"/>
          </a:p>
        </p:txBody>
      </p:sp>
      <p:sp>
        <p:nvSpPr>
          <p:cNvPr id="66" name="Rounded Rectangle 65"/>
          <p:cNvSpPr/>
          <p:nvPr/>
        </p:nvSpPr>
        <p:spPr>
          <a:xfrm>
            <a:off x="6160441" y="1803399"/>
            <a:ext cx="2200710"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algn="ctr" defTabSz="1555685">
              <a:lnSpc>
                <a:spcPct val="90000"/>
              </a:lnSpc>
              <a:spcBef>
                <a:spcPct val="0"/>
              </a:spcBef>
              <a:spcAft>
                <a:spcPct val="35000"/>
              </a:spcAft>
            </a:pPr>
            <a:r>
              <a:rPr lang="en-US" sz="2800" dirty="0">
                <a:solidFill>
                  <a:srgbClr val="595959">
                    <a:alpha val="98824"/>
                  </a:srgbClr>
                </a:solidFill>
                <a:latin typeface="Segoe UI Light" pitchFamily="34" charset="0"/>
              </a:rPr>
              <a:t>Blob</a:t>
            </a:r>
          </a:p>
        </p:txBody>
      </p:sp>
      <p:sp>
        <p:nvSpPr>
          <p:cNvPr id="69" name="Rounded Rectangle 68"/>
          <p:cNvSpPr/>
          <p:nvPr/>
        </p:nvSpPr>
        <p:spPr>
          <a:xfrm>
            <a:off x="3587136" y="1803400"/>
            <a:ext cx="2444678"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algn="ctr" defTabSz="1555685">
              <a:lnSpc>
                <a:spcPct val="90000"/>
              </a:lnSpc>
              <a:spcBef>
                <a:spcPct val="0"/>
              </a:spcBef>
              <a:spcAft>
                <a:spcPct val="35000"/>
              </a:spcAft>
            </a:pPr>
            <a:r>
              <a:rPr lang="en-US" sz="2800" dirty="0">
                <a:solidFill>
                  <a:srgbClr val="595959">
                    <a:alpha val="98824"/>
                  </a:srgbClr>
                </a:solidFill>
                <a:latin typeface="Segoe UI Light" pitchFamily="34" charset="0"/>
              </a:rPr>
              <a:t>Container</a:t>
            </a:r>
          </a:p>
        </p:txBody>
      </p:sp>
      <p:sp>
        <p:nvSpPr>
          <p:cNvPr id="72" name="Rounded Rectangle 71"/>
          <p:cNvSpPr/>
          <p:nvPr/>
        </p:nvSpPr>
        <p:spPr>
          <a:xfrm>
            <a:off x="1081963" y="1803400"/>
            <a:ext cx="2361146"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algn="ctr" defTabSz="1555685">
              <a:lnSpc>
                <a:spcPct val="90000"/>
              </a:lnSpc>
              <a:spcBef>
                <a:spcPct val="0"/>
              </a:spcBef>
              <a:spcAft>
                <a:spcPct val="35000"/>
              </a:spcAft>
            </a:pPr>
            <a:r>
              <a:rPr lang="en-US" sz="2800" dirty="0">
                <a:solidFill>
                  <a:srgbClr val="595959">
                    <a:alpha val="98824"/>
                  </a:srgbClr>
                </a:solidFill>
                <a:latin typeface="Segoe UI Light" pitchFamily="34" charset="0"/>
              </a:rPr>
              <a:t>Account</a:t>
            </a:r>
            <a:endParaRPr lang="en-US" sz="3100" dirty="0">
              <a:solidFill>
                <a:srgbClr val="595959">
                  <a:alpha val="98824"/>
                </a:srgbClr>
              </a:solidFill>
              <a:latin typeface="Segoe UI Light" pitchFamily="34" charset="0"/>
            </a:endParaRPr>
          </a:p>
        </p:txBody>
      </p:sp>
      <p:sp>
        <p:nvSpPr>
          <p:cNvPr id="100" name="Rectangle 99"/>
          <p:cNvSpPr/>
          <p:nvPr/>
        </p:nvSpPr>
        <p:spPr bwMode="auto">
          <a:xfrm>
            <a:off x="175223" y="1136378"/>
            <a:ext cx="9791004" cy="457200"/>
          </a:xfrm>
          <a:prstGeom prst="rect">
            <a:avLst/>
          </a:prstGeom>
          <a:no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defTabSz="914061" fontAlgn="base">
              <a:spcBef>
                <a:spcPct val="0"/>
              </a:spcBef>
              <a:spcAft>
                <a:spcPct val="0"/>
              </a:spcAft>
            </a:pPr>
            <a:r>
              <a:rPr lang="en-US" sz="2000" dirty="0">
                <a:solidFill>
                  <a:srgbClr val="FFFFFF">
                    <a:alpha val="99000"/>
                  </a:srgbClr>
                </a:solidFill>
                <a:latin typeface="Consolas" pitchFamily="49" charset="0"/>
                <a:cs typeface="Consolas" pitchFamily="49" charset="0"/>
              </a:rPr>
              <a:t>http</a:t>
            </a:r>
            <a:r>
              <a:rPr lang="en-US" sz="2000" dirty="0" smtClean="0">
                <a:solidFill>
                  <a:srgbClr val="FFFFFF">
                    <a:alpha val="99000"/>
                  </a:srgbClr>
                </a:solidFill>
                <a:latin typeface="Consolas" pitchFamily="49" charset="0"/>
                <a:cs typeface="Consolas" pitchFamily="49" charset="0"/>
              </a:rPr>
              <a:t>://{account}.</a:t>
            </a:r>
            <a:r>
              <a:rPr lang="en-US" sz="2000" i="1" dirty="0" smtClean="0">
                <a:solidFill>
                  <a:srgbClr val="FFFFFF">
                    <a:alpha val="99000"/>
                  </a:srgbClr>
                </a:solidFill>
                <a:latin typeface="Consolas" pitchFamily="49" charset="0"/>
                <a:cs typeface="Consolas" pitchFamily="49" charset="0"/>
              </a:rPr>
              <a:t>blob.core.windows.net</a:t>
            </a:r>
            <a:r>
              <a:rPr lang="en-US" sz="2000" dirty="0">
                <a:solidFill>
                  <a:srgbClr val="FFFFFF">
                    <a:alpha val="99000"/>
                  </a:srgbClr>
                </a:solidFill>
                <a:latin typeface="Consolas" pitchFamily="49" charset="0"/>
                <a:cs typeface="Consolas" pitchFamily="49" charset="0"/>
              </a:rPr>
              <a:t>/{</a:t>
            </a:r>
            <a:r>
              <a:rPr lang="en-US" sz="2000" dirty="0" smtClean="0">
                <a:solidFill>
                  <a:srgbClr val="FFFFFF">
                    <a:alpha val="99000"/>
                  </a:srgbClr>
                </a:solidFill>
                <a:latin typeface="Consolas" pitchFamily="49" charset="0"/>
                <a:cs typeface="Consolas" pitchFamily="49" charset="0"/>
              </a:rPr>
              <a:t>container</a:t>
            </a:r>
            <a:r>
              <a:rPr lang="en-US" sz="2000" dirty="0">
                <a:solidFill>
                  <a:srgbClr val="FFFFFF">
                    <a:alpha val="99000"/>
                  </a:srgbClr>
                </a:solidFill>
                <a:latin typeface="Consolas" pitchFamily="49" charset="0"/>
                <a:cs typeface="Consolas" pitchFamily="49" charset="0"/>
              </a:rPr>
              <a:t>}</a:t>
            </a:r>
            <a:r>
              <a:rPr lang="en-US" sz="2000" dirty="0" smtClean="0">
                <a:solidFill>
                  <a:srgbClr val="FFFFFF">
                    <a:alpha val="99000"/>
                  </a:srgbClr>
                </a:solidFill>
                <a:latin typeface="Consolas" pitchFamily="49" charset="0"/>
                <a:cs typeface="Consolas" pitchFamily="49" charset="0"/>
              </a:rPr>
              <a:t>/{blobname</a:t>
            </a:r>
            <a:r>
              <a:rPr lang="en-US" sz="2000" dirty="0">
                <a:solidFill>
                  <a:srgbClr val="FFFFFF">
                    <a:alpha val="99000"/>
                  </a:srgbClr>
                </a:solidFill>
                <a:latin typeface="Consolas" pitchFamily="49" charset="0"/>
                <a:cs typeface="Consolas" pitchFamily="49" charset="0"/>
              </a:rPr>
              <a:t>}</a:t>
            </a:r>
          </a:p>
        </p:txBody>
      </p:sp>
      <p:sp>
        <p:nvSpPr>
          <p:cNvPr id="101" name="Down Arrow 100"/>
          <p:cNvSpPr/>
          <p:nvPr/>
        </p:nvSpPr>
        <p:spPr bwMode="auto">
          <a:xfrm rot="10800000">
            <a:off x="1700188" y="1507751"/>
            <a:ext cx="302165" cy="394210"/>
          </a:xfrm>
          <a:prstGeom prst="downArrow">
            <a:avLst/>
          </a:prstGeom>
          <a:solidFill>
            <a:schemeClr val="accent1"/>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102" name="Down Arrow 101"/>
          <p:cNvSpPr/>
          <p:nvPr/>
        </p:nvSpPr>
        <p:spPr bwMode="auto">
          <a:xfrm rot="12917701">
            <a:off x="5550609" y="1469990"/>
            <a:ext cx="302165" cy="462480"/>
          </a:xfrm>
          <a:prstGeom prst="downArrow">
            <a:avLst/>
          </a:prstGeom>
          <a:solidFill>
            <a:schemeClr val="accent1"/>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105" name="Rounded Rectangle 104"/>
          <p:cNvSpPr/>
          <p:nvPr/>
        </p:nvSpPr>
        <p:spPr>
          <a:xfrm>
            <a:off x="8492219" y="1803400"/>
            <a:ext cx="2380749" cy="429606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algn="ctr" defTabSz="1555685">
              <a:lnSpc>
                <a:spcPct val="90000"/>
              </a:lnSpc>
              <a:spcBef>
                <a:spcPct val="0"/>
              </a:spcBef>
              <a:spcAft>
                <a:spcPct val="35000"/>
              </a:spcAft>
            </a:pPr>
            <a:r>
              <a:rPr lang="en-US" sz="2800" dirty="0" smtClean="0">
                <a:solidFill>
                  <a:srgbClr val="595959">
                    <a:alpha val="98824"/>
                  </a:srgbClr>
                </a:solidFill>
                <a:latin typeface="Segoe UI Light" pitchFamily="34" charset="0"/>
              </a:rPr>
              <a:t>Pages/Blocks</a:t>
            </a:r>
            <a:endParaRPr lang="en-US" sz="2800" dirty="0">
              <a:solidFill>
                <a:srgbClr val="595959">
                  <a:alpha val="98824"/>
                </a:srgbClr>
              </a:solidFill>
              <a:latin typeface="Segoe UI Light" pitchFamily="34" charset="0"/>
            </a:endParaRPr>
          </a:p>
        </p:txBody>
      </p:sp>
      <p:sp>
        <p:nvSpPr>
          <p:cNvPr id="103" name="Down Arrow 102"/>
          <p:cNvSpPr/>
          <p:nvPr/>
        </p:nvSpPr>
        <p:spPr bwMode="auto">
          <a:xfrm rot="12330302">
            <a:off x="7722944" y="1493579"/>
            <a:ext cx="302165" cy="387925"/>
          </a:xfrm>
          <a:prstGeom prst="downArrow">
            <a:avLst/>
          </a:prstGeom>
          <a:solidFill>
            <a:schemeClr val="accent1"/>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cxnSp>
        <p:nvCxnSpPr>
          <p:cNvPr id="4" name="Straight Connector 3"/>
          <p:cNvCxnSpPr/>
          <p:nvPr/>
        </p:nvCxnSpPr>
        <p:spPr>
          <a:xfrm>
            <a:off x="2858809" y="4551219"/>
            <a:ext cx="1537854" cy="101830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V="1">
            <a:off x="2848419" y="3647209"/>
            <a:ext cx="1496291" cy="104948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1519558" y="4230654"/>
            <a:ext cx="148595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err="1">
                <a:solidFill>
                  <a:schemeClr val="lt1">
                    <a:alpha val="99000"/>
                  </a:schemeClr>
                </a:solidFill>
              </a:rPr>
              <a:t>contoso</a:t>
            </a:r>
            <a:endParaRPr lang="en-US" sz="2000" dirty="0">
              <a:solidFill>
                <a:schemeClr val="lt1">
                  <a:alpha val="99000"/>
                </a:schemeClr>
              </a:solidFill>
            </a:endParaRPr>
          </a:p>
        </p:txBody>
      </p:sp>
      <p:cxnSp>
        <p:nvCxnSpPr>
          <p:cNvPr id="119" name="Straight Connector 118"/>
          <p:cNvCxnSpPr/>
          <p:nvPr/>
        </p:nvCxnSpPr>
        <p:spPr>
          <a:xfrm>
            <a:off x="5456536" y="5434445"/>
            <a:ext cx="102870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5383801" y="3709555"/>
            <a:ext cx="1273463" cy="66501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V="1">
            <a:off x="5383800" y="3086100"/>
            <a:ext cx="1195386" cy="75853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7888010" y="4239491"/>
            <a:ext cx="1589809" cy="904008"/>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endCxn id="111" idx="1"/>
          </p:cNvCxnSpPr>
          <p:nvPr/>
        </p:nvCxnSpPr>
        <p:spPr>
          <a:xfrm flipV="1">
            <a:off x="7877618" y="3737075"/>
            <a:ext cx="1011020" cy="66867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6467854" y="2773645"/>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PIC01.JPG</a:t>
            </a:r>
          </a:p>
        </p:txBody>
      </p:sp>
      <p:sp>
        <p:nvSpPr>
          <p:cNvPr id="111" name="Rounded Rectangle 18"/>
          <p:cNvSpPr/>
          <p:nvPr/>
        </p:nvSpPr>
        <p:spPr>
          <a:xfrm>
            <a:off x="8888639" y="3385646"/>
            <a:ext cx="1585469" cy="70285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Block/Page</a:t>
            </a:r>
          </a:p>
        </p:txBody>
      </p:sp>
      <p:sp>
        <p:nvSpPr>
          <p:cNvPr id="115" name="Rectangle 114"/>
          <p:cNvSpPr/>
          <p:nvPr/>
        </p:nvSpPr>
        <p:spPr>
          <a:xfrm>
            <a:off x="8888429" y="4520876"/>
            <a:ext cx="158588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Block/Page</a:t>
            </a:r>
          </a:p>
        </p:txBody>
      </p:sp>
      <p:sp>
        <p:nvSpPr>
          <p:cNvPr id="117" name="Rectangle 116"/>
          <p:cNvSpPr/>
          <p:nvPr/>
        </p:nvSpPr>
        <p:spPr>
          <a:xfrm>
            <a:off x="6467853" y="3916648"/>
            <a:ext cx="158588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PIC02.JPG</a:t>
            </a:r>
          </a:p>
        </p:txBody>
      </p:sp>
      <p:sp>
        <p:nvSpPr>
          <p:cNvPr id="79" name="Rectangle 78"/>
          <p:cNvSpPr/>
          <p:nvPr/>
        </p:nvSpPr>
        <p:spPr>
          <a:xfrm>
            <a:off x="4083070" y="3383250"/>
            <a:ext cx="1437410"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images</a:t>
            </a:r>
          </a:p>
        </p:txBody>
      </p:sp>
      <p:sp>
        <p:nvSpPr>
          <p:cNvPr id="98" name="Rounded Rectangle 97"/>
          <p:cNvSpPr/>
          <p:nvPr/>
        </p:nvSpPr>
        <p:spPr>
          <a:xfrm>
            <a:off x="6467854" y="5078059"/>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VID1.AVI</a:t>
            </a:r>
          </a:p>
        </p:txBody>
      </p:sp>
      <p:sp>
        <p:nvSpPr>
          <p:cNvPr id="92" name="Rectangle 91"/>
          <p:cNvSpPr/>
          <p:nvPr/>
        </p:nvSpPr>
        <p:spPr>
          <a:xfrm>
            <a:off x="4083071" y="5078059"/>
            <a:ext cx="1437411"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videos</a:t>
            </a:r>
          </a:p>
        </p:txBody>
      </p:sp>
      <p:pic>
        <p:nvPicPr>
          <p:cNvPr id="26" name="Picture 25"/>
          <p:cNvPicPr>
            <a:picLocks noChangeAspect="1"/>
          </p:cNvPicPr>
          <p:nvPr/>
        </p:nvPicPr>
        <p:blipFill>
          <a:blip r:embed="rId3"/>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369721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1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2000" tmFilter="0, 0; .2, .5; .8, .5; 1, 0"/>
                                        <p:tgtEl>
                                          <p:spTgt spid="72"/>
                                        </p:tgtEl>
                                      </p:cBhvr>
                                    </p:animEffect>
                                    <p:animScale>
                                      <p:cBhvr>
                                        <p:cTn id="12" dur="1000" autoRev="1" fill="hold"/>
                                        <p:tgtEl>
                                          <p:spTgt spid="72"/>
                                        </p:tgtEl>
                                      </p:cBhvr>
                                      <p:by x="105000" y="105000"/>
                                    </p:animScale>
                                  </p:childTnLst>
                                </p:cTn>
                              </p:par>
                              <p:par>
                                <p:cTn id="13" presetID="10" presetClass="entr" presetSubtype="0" fill="hold" grpId="0" nodeType="withEffect">
                                  <p:stCondLst>
                                    <p:cond delay="0"/>
                                  </p:stCondLst>
                                  <p:childTnLst>
                                    <p:set>
                                      <p:cBhvr>
                                        <p:cTn id="14" dur="1" fill="hold">
                                          <p:stCondLst>
                                            <p:cond delay="0"/>
                                          </p:stCondLst>
                                        </p:cTn>
                                        <p:tgtEl>
                                          <p:spTgt spid="101"/>
                                        </p:tgtEl>
                                        <p:attrNameLst>
                                          <p:attrName>style.visibility</p:attrName>
                                        </p:attrNameLst>
                                      </p:cBhvr>
                                      <p:to>
                                        <p:strVal val="visible"/>
                                      </p:to>
                                    </p:set>
                                    <p:animEffect transition="in" filter="fade">
                                      <p:cBhvr>
                                        <p:cTn id="15" dur="1000"/>
                                        <p:tgtEl>
                                          <p:spTgt spid="101"/>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mph" presetSubtype="0" fill="hold" grpId="0" nodeType="clickEffect">
                                  <p:stCondLst>
                                    <p:cond delay="0"/>
                                  </p:stCondLst>
                                  <p:childTnLst>
                                    <p:animEffect transition="out" filter="fade">
                                      <p:cBhvr>
                                        <p:cTn id="19" dur="2000" tmFilter="0, 0; .2, .5; .8, .5; 1, 0"/>
                                        <p:tgtEl>
                                          <p:spTgt spid="69"/>
                                        </p:tgtEl>
                                      </p:cBhvr>
                                    </p:animEffect>
                                    <p:animScale>
                                      <p:cBhvr>
                                        <p:cTn id="20" dur="1000" autoRev="1" fill="hold"/>
                                        <p:tgtEl>
                                          <p:spTgt spid="69"/>
                                        </p:tgtEl>
                                      </p:cBhvr>
                                      <p:by x="105000" y="105000"/>
                                    </p:animScale>
                                  </p:childTnLst>
                                </p:cTn>
                              </p:par>
                              <p:par>
                                <p:cTn id="21" presetID="10" presetClass="entr" presetSubtype="0" fill="hold" grpId="0" nodeType="withEffect">
                                  <p:stCondLst>
                                    <p:cond delay="0"/>
                                  </p:stCondLst>
                                  <p:childTnLst>
                                    <p:set>
                                      <p:cBhvr>
                                        <p:cTn id="22" dur="1" fill="hold">
                                          <p:stCondLst>
                                            <p:cond delay="0"/>
                                          </p:stCondLst>
                                        </p:cTn>
                                        <p:tgtEl>
                                          <p:spTgt spid="102"/>
                                        </p:tgtEl>
                                        <p:attrNameLst>
                                          <p:attrName>style.visibility</p:attrName>
                                        </p:attrNameLst>
                                      </p:cBhvr>
                                      <p:to>
                                        <p:strVal val="visible"/>
                                      </p:to>
                                    </p:set>
                                    <p:animEffect transition="in" filter="fade">
                                      <p:cBhvr>
                                        <p:cTn id="23" dur="1000"/>
                                        <p:tgtEl>
                                          <p:spTgt spid="102"/>
                                        </p:tgtEl>
                                      </p:cBhvr>
                                    </p:animEffect>
                                  </p:childTnLst>
                                </p:cTn>
                              </p:par>
                            </p:childTnLst>
                          </p:cTn>
                        </p:par>
                      </p:childTnLst>
                    </p:cTn>
                  </p:par>
                  <p:par>
                    <p:cTn id="24" fill="hold">
                      <p:stCondLst>
                        <p:cond delay="indefinite"/>
                      </p:stCondLst>
                      <p:childTnLst>
                        <p:par>
                          <p:cTn id="25" fill="hold">
                            <p:stCondLst>
                              <p:cond delay="0"/>
                            </p:stCondLst>
                            <p:childTnLst>
                              <p:par>
                                <p:cTn id="26" presetID="26" presetClass="emph" presetSubtype="0" fill="hold" grpId="0" nodeType="clickEffect">
                                  <p:stCondLst>
                                    <p:cond delay="0"/>
                                  </p:stCondLst>
                                  <p:childTnLst>
                                    <p:animEffect transition="out" filter="fade">
                                      <p:cBhvr>
                                        <p:cTn id="27" dur="2000" tmFilter="0, 0; .2, .5; .8, .5; 1, 0"/>
                                        <p:tgtEl>
                                          <p:spTgt spid="66"/>
                                        </p:tgtEl>
                                      </p:cBhvr>
                                    </p:animEffect>
                                    <p:animScale>
                                      <p:cBhvr>
                                        <p:cTn id="28" dur="1000" autoRev="1" fill="hold"/>
                                        <p:tgtEl>
                                          <p:spTgt spid="66"/>
                                        </p:tgtEl>
                                      </p:cBhvr>
                                      <p:by x="105000" y="105000"/>
                                    </p:animScale>
                                  </p:childTnLst>
                                </p:cTn>
                              </p:par>
                              <p:par>
                                <p:cTn id="29" presetID="10" presetClass="entr" presetSubtype="0" fill="hold" grpId="0" nodeType="withEffect">
                                  <p:stCondLst>
                                    <p:cond delay="0"/>
                                  </p:stCondLst>
                                  <p:childTnLst>
                                    <p:set>
                                      <p:cBhvr>
                                        <p:cTn id="30" dur="1" fill="hold">
                                          <p:stCondLst>
                                            <p:cond delay="0"/>
                                          </p:stCondLst>
                                        </p:cTn>
                                        <p:tgtEl>
                                          <p:spTgt spid="103"/>
                                        </p:tgtEl>
                                        <p:attrNameLst>
                                          <p:attrName>style.visibility</p:attrName>
                                        </p:attrNameLst>
                                      </p:cBhvr>
                                      <p:to>
                                        <p:strVal val="visible"/>
                                      </p:to>
                                    </p:set>
                                    <p:animEffect transition="in" filter="fade">
                                      <p:cBhvr>
                                        <p:cTn id="31" dur="10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9" grpId="0" animBg="1"/>
      <p:bldP spid="72" grpId="0" animBg="1"/>
      <p:bldP spid="100" grpId="0"/>
      <p:bldP spid="101" grpId="0" animBg="1"/>
      <p:bldP spid="102" grpId="0" animBg="1"/>
      <p:bldP spid="103" grpId="0" animBg="1"/>
    </p:bld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Freeform 6"/>
          <p:cNvSpPr>
            <a:spLocks/>
          </p:cNvSpPr>
          <p:nvPr/>
        </p:nvSpPr>
        <p:spPr bwMode="auto">
          <a:xfrm>
            <a:off x="5410797" y="230189"/>
            <a:ext cx="5563591" cy="3728969"/>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4" name="Title 3"/>
          <p:cNvSpPr>
            <a:spLocks noGrp="1"/>
          </p:cNvSpPr>
          <p:nvPr>
            <p:ph type="title" idx="4294967295"/>
          </p:nvPr>
        </p:nvSpPr>
        <p:spPr>
          <a:xfrm>
            <a:off x="0" y="0"/>
            <a:ext cx="12201525" cy="812800"/>
          </a:xfrm>
        </p:spPr>
        <p:txBody>
          <a:bodyPr/>
          <a:lstStyle/>
          <a:p>
            <a:r>
              <a:rPr lang="en-NZ" smtClean="0"/>
              <a:t>No Fixed Schema</a:t>
            </a:r>
            <a:endParaRPr lang="en-NZ" dirty="0"/>
          </a:p>
        </p:txBody>
      </p:sp>
      <p:graphicFrame>
        <p:nvGraphicFramePr>
          <p:cNvPr id="12" name="Table 11"/>
          <p:cNvGraphicFramePr>
            <a:graphicFrameLocks noGrp="1"/>
          </p:cNvGraphicFramePr>
          <p:nvPr>
            <p:extLst/>
          </p:nvPr>
        </p:nvGraphicFramePr>
        <p:xfrm>
          <a:off x="1182181" y="2360615"/>
          <a:ext cx="7000410" cy="3116059"/>
        </p:xfrm>
        <a:graphic>
          <a:graphicData uri="http://schemas.openxmlformats.org/drawingml/2006/table">
            <a:tbl>
              <a:tblPr firstRow="1" bandRow="1">
                <a:tableStyleId>{7DF18680-E054-41AD-8BC1-D1AEF772440D}</a:tableStyleId>
              </a:tblPr>
              <a:tblGrid>
                <a:gridCol w="1978569"/>
                <a:gridCol w="1978569"/>
                <a:gridCol w="1503813"/>
                <a:gridCol w="1539459"/>
              </a:tblGrid>
              <a:tr h="641542">
                <a:tc>
                  <a:txBody>
                    <a:bodyPr/>
                    <a:lstStyle/>
                    <a:p>
                      <a:endParaRPr lang="en-NZ" sz="1600" b="1" dirty="0">
                        <a:solidFill>
                          <a:schemeClr val="lt1">
                            <a:alpha val="99000"/>
                          </a:schemeClr>
                        </a:solidFill>
                      </a:endParaRPr>
                    </a:p>
                  </a:txBody>
                  <a:tcPr marL="182880" marR="182880" marT="91440" marB="9144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NZ" sz="1600" b="1" cap="all" baseline="0" dirty="0" smtClean="0">
                          <a:solidFill>
                            <a:schemeClr val="lt1">
                              <a:alpha val="99000"/>
                            </a:schemeClr>
                          </a:solidFill>
                        </a:rPr>
                        <a:t>FIRST</a:t>
                      </a:r>
                      <a:endParaRPr lang="en-NZ" sz="1600" b="1" cap="all" baseline="0" dirty="0">
                        <a:solidFill>
                          <a:schemeClr val="lt1">
                            <a:alpha val="99000"/>
                          </a:schemeClr>
                        </a:solidFill>
                      </a:endParaRPr>
                    </a:p>
                  </a:txBody>
                  <a:tcPr marL="182880" marR="182880" marT="91440" marB="91440" anchor="ctr">
                    <a:lnL w="12700" cmpd="sng">
                      <a:noFill/>
                    </a:lnL>
                    <a:lnB w="12700" cap="flat" cmpd="sng" algn="ctr">
                      <a:noFill/>
                      <a:prstDash val="solid"/>
                      <a:round/>
                      <a:headEnd type="none" w="med" len="med"/>
                      <a:tailEnd type="none" w="med" len="med"/>
                    </a:lnB>
                    <a:solidFill>
                      <a:srgbClr val="92D050"/>
                    </a:solidFill>
                  </a:tcPr>
                </a:tc>
                <a:tc>
                  <a:txBody>
                    <a:bodyPr/>
                    <a:lstStyle/>
                    <a:p>
                      <a:r>
                        <a:rPr lang="en-NZ" sz="1600" b="1" cap="all" baseline="0" dirty="0" smtClean="0">
                          <a:solidFill>
                            <a:schemeClr val="lt1">
                              <a:alpha val="99000"/>
                            </a:schemeClr>
                          </a:solidFill>
                        </a:rPr>
                        <a:t>LAST</a:t>
                      </a:r>
                      <a:endParaRPr lang="en-NZ" sz="16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c>
                  <a:txBody>
                    <a:bodyPr/>
                    <a:lstStyle/>
                    <a:p>
                      <a:r>
                        <a:rPr lang="en-NZ" sz="1600" b="1" cap="all" baseline="0" dirty="0" smtClean="0">
                          <a:solidFill>
                            <a:schemeClr val="lt1">
                              <a:alpha val="99000"/>
                            </a:schemeClr>
                          </a:solidFill>
                        </a:rPr>
                        <a:t>BIRTHDATE</a:t>
                      </a:r>
                      <a:endParaRPr lang="en-NZ" sz="16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Wade</a:t>
                      </a:r>
                    </a:p>
                  </a:txBody>
                  <a:tcPr marL="182880" marR="182880" marT="91440" marB="9144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Wegner</a:t>
                      </a:r>
                    </a:p>
                  </a:txBody>
                  <a:tcPr marL="182880" marR="182880" marT="91440" marB="9144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2/2/1981</a:t>
                      </a:r>
                      <a:endParaRPr lang="en-US" sz="1400" kern="1200" dirty="0">
                        <a:solidFill>
                          <a:schemeClr val="tx2">
                            <a:lumMod val="75000"/>
                            <a:alpha val="99000"/>
                          </a:schemeClr>
                        </a:solidFill>
                        <a:latin typeface="+mn-lt"/>
                        <a:ea typeface="+mn-ea"/>
                        <a:cs typeface="+mn-cs"/>
                      </a:endParaRPr>
                    </a:p>
                  </a:txBody>
                  <a:tcPr marL="121888" marR="121888" anchor="ctr">
                    <a:lnT w="12700" cap="flat" cmpd="sng" algn="ctr">
                      <a:noFill/>
                      <a:prstDash val="solid"/>
                      <a:round/>
                      <a:headEnd type="none" w="med" len="med"/>
                      <a:tailEnd type="none" w="med" len="med"/>
                    </a:lnT>
                    <a:solidFill>
                      <a:schemeClr val="bg1">
                        <a:lumMod val="95000"/>
                      </a:schemeClr>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Nathan</a:t>
                      </a:r>
                    </a:p>
                  </a:txBody>
                  <a:tcPr marL="182880" marR="182880" marT="91440" marB="9144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Totten</a:t>
                      </a:r>
                      <a:endParaRPr lang="en-US" sz="1400" kern="1200" dirty="0">
                        <a:solidFill>
                          <a:schemeClr val="tx2">
                            <a:lumMod val="75000"/>
                            <a:alpha val="99000"/>
                          </a:schemeClr>
                        </a:solidFill>
                        <a:latin typeface="+mn-lt"/>
                        <a:ea typeface="+mn-ea"/>
                        <a:cs typeface="+mn-cs"/>
                      </a:endParaRPr>
                    </a:p>
                  </a:txBody>
                  <a:tcPr marL="182880" marR="182880" marT="91440" marB="91440" anchor="ctr">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3/15/1965</a:t>
                      </a:r>
                      <a:endParaRPr lang="en-US" sz="1400" kern="1200" dirty="0">
                        <a:solidFill>
                          <a:schemeClr val="tx2">
                            <a:lumMod val="75000"/>
                            <a:alpha val="99000"/>
                          </a:schemeClr>
                        </a:solidFill>
                        <a:latin typeface="+mn-lt"/>
                        <a:ea typeface="+mn-ea"/>
                        <a:cs typeface="+mn-cs"/>
                      </a:endParaRPr>
                    </a:p>
                  </a:txBody>
                  <a:tcPr marL="121888" marR="121888" anchor="ctr">
                    <a:solidFill>
                      <a:schemeClr val="bg1">
                        <a:lumMod val="95000"/>
                      </a:schemeClr>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kern="1200" dirty="0" smtClean="0">
                          <a:solidFill>
                            <a:schemeClr val="tx2">
                              <a:lumMod val="75000"/>
                              <a:alpha val="99000"/>
                            </a:schemeClr>
                          </a:solidFill>
                          <a:latin typeface="+mn-lt"/>
                          <a:ea typeface="+mn-ea"/>
                          <a:cs typeface="+mn-cs"/>
                        </a:rPr>
                        <a:t>Nick</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r>
                        <a:rPr lang="en-US" sz="1400" kern="1200" dirty="0" smtClean="0">
                          <a:solidFill>
                            <a:schemeClr val="tx2">
                              <a:lumMod val="75000"/>
                              <a:alpha val="99000"/>
                            </a:schemeClr>
                          </a:solidFill>
                          <a:latin typeface="+mn-lt"/>
                          <a:ea typeface="+mn-ea"/>
                          <a:cs typeface="+mn-cs"/>
                        </a:rPr>
                        <a:t>Harris</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May 1, 1976</a:t>
                      </a:r>
                      <a:endParaRPr lang="en-US" sz="1400" kern="1200" dirty="0">
                        <a:solidFill>
                          <a:schemeClr val="tx2">
                            <a:lumMod val="75000"/>
                            <a:alpha val="99000"/>
                          </a:schemeClr>
                        </a:solidFill>
                        <a:latin typeface="+mn-lt"/>
                        <a:ea typeface="+mn-ea"/>
                        <a:cs typeface="+mn-cs"/>
                      </a:endParaRPr>
                    </a:p>
                  </a:txBody>
                  <a:tcPr marL="121888" marR="121888" anchor="ctr">
                    <a:solidFill>
                      <a:schemeClr val="bg1">
                        <a:lumMod val="95000"/>
                      </a:schemeClr>
                    </a:solidFill>
                  </a:tcPr>
                </a:tc>
              </a:tr>
            </a:tbl>
          </a:graphicData>
        </a:graphic>
      </p:graphicFrame>
      <p:sp>
        <p:nvSpPr>
          <p:cNvPr id="17" name="Oval 16"/>
          <p:cNvSpPr/>
          <p:nvPr/>
        </p:nvSpPr>
        <p:spPr>
          <a:xfrm>
            <a:off x="6628815" y="4644858"/>
            <a:ext cx="1232722" cy="847928"/>
          </a:xfrm>
          <a:prstGeom prst="ellipse">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sp>
        <p:nvSpPr>
          <p:cNvPr id="18" name="Rectangle 17"/>
          <p:cNvSpPr/>
          <p:nvPr/>
        </p:nvSpPr>
        <p:spPr>
          <a:xfrm>
            <a:off x="8181183" y="2360614"/>
            <a:ext cx="1827291" cy="649287"/>
          </a:xfrm>
          <a:prstGeom prst="rect">
            <a:avLst/>
          </a:prstGeom>
          <a:solidFill>
            <a:srgbClr val="92D050"/>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45719" rIns="91436" bIns="45719" rtlCol="0" anchor="ctr" anchorCtr="0"/>
          <a:lstStyle/>
          <a:p>
            <a:r>
              <a:rPr lang="en-NZ" sz="1600" b="1" cap="all" dirty="0">
                <a:solidFill>
                  <a:srgbClr val="FFFFFF">
                    <a:alpha val="99000"/>
                  </a:srgbClr>
                </a:solidFill>
              </a:rPr>
              <a:t>FAV SPORT</a:t>
            </a:r>
            <a:endParaRPr lang="en-US" sz="1900" b="1" dirty="0">
              <a:solidFill>
                <a:schemeClr val="bg1">
                  <a:alpha val="99000"/>
                </a:schemeClr>
              </a:solidFill>
            </a:endParaRPr>
          </a:p>
        </p:txBody>
      </p:sp>
      <p:sp>
        <p:nvSpPr>
          <p:cNvPr id="19" name="Rectangle 18"/>
          <p:cNvSpPr/>
          <p:nvPr/>
        </p:nvSpPr>
        <p:spPr>
          <a:xfrm>
            <a:off x="8178801" y="3827532"/>
            <a:ext cx="1828800" cy="824398"/>
          </a:xfrm>
          <a:prstGeom prst="rect">
            <a:avLst/>
          </a:prstGeom>
          <a:solidFill>
            <a:schemeClr val="bg1">
              <a:lumMod val="9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82880" tIns="45719" rIns="91436" bIns="45719" rtlCol="0" anchor="ctr" anchorCtr="0"/>
          <a:lstStyle/>
          <a:p>
            <a:r>
              <a:rPr lang="en-US" sz="1400" dirty="0">
                <a:solidFill>
                  <a:schemeClr val="tx2">
                    <a:lumMod val="75000"/>
                    <a:alpha val="99000"/>
                  </a:schemeClr>
                </a:solidFill>
              </a:rPr>
              <a:t>Canoeing</a:t>
            </a:r>
          </a:p>
        </p:txBody>
      </p:sp>
      <p:grpSp>
        <p:nvGrpSpPr>
          <p:cNvPr id="10" name="Group 9"/>
          <p:cNvGrpSpPr/>
          <p:nvPr/>
        </p:nvGrpSpPr>
        <p:grpSpPr>
          <a:xfrm>
            <a:off x="2253467" y="3104907"/>
            <a:ext cx="678646" cy="686022"/>
            <a:chOff x="2251879" y="3104907"/>
            <a:chExt cx="678646" cy="686022"/>
          </a:xfrm>
        </p:grpSpPr>
        <p:sp>
          <p:nvSpPr>
            <p:cNvPr id="25" name="Freeform 74"/>
            <p:cNvSpPr>
              <a:spLocks/>
            </p:cNvSpPr>
            <p:nvPr/>
          </p:nvSpPr>
          <p:spPr bwMode="auto">
            <a:xfrm>
              <a:off x="2251879" y="3336040"/>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6" name="Freeform 75"/>
            <p:cNvSpPr>
              <a:spLocks/>
            </p:cNvSpPr>
            <p:nvPr/>
          </p:nvSpPr>
          <p:spPr bwMode="auto">
            <a:xfrm>
              <a:off x="2726440" y="3336040"/>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7" name="Freeform 76"/>
            <p:cNvSpPr>
              <a:spLocks/>
            </p:cNvSpPr>
            <p:nvPr/>
          </p:nvSpPr>
          <p:spPr bwMode="auto">
            <a:xfrm>
              <a:off x="2389576" y="3353251"/>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8" name="Oval 77"/>
            <p:cNvSpPr>
              <a:spLocks noChangeArrowheads="1"/>
            </p:cNvSpPr>
            <p:nvPr/>
          </p:nvSpPr>
          <p:spPr bwMode="auto">
            <a:xfrm>
              <a:off x="2460882" y="3104907"/>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8" name="Group 7"/>
          <p:cNvGrpSpPr/>
          <p:nvPr/>
        </p:nvGrpSpPr>
        <p:grpSpPr>
          <a:xfrm>
            <a:off x="2253467" y="3897711"/>
            <a:ext cx="678646" cy="686022"/>
            <a:chOff x="2251879" y="3897711"/>
            <a:chExt cx="678646" cy="686022"/>
          </a:xfrm>
        </p:grpSpPr>
        <p:sp>
          <p:nvSpPr>
            <p:cNvPr id="30" name="Freeform 74"/>
            <p:cNvSpPr>
              <a:spLocks/>
            </p:cNvSpPr>
            <p:nvPr/>
          </p:nvSpPr>
          <p:spPr bwMode="auto">
            <a:xfrm>
              <a:off x="2251879" y="4128844"/>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1" name="Freeform 75"/>
            <p:cNvSpPr>
              <a:spLocks/>
            </p:cNvSpPr>
            <p:nvPr/>
          </p:nvSpPr>
          <p:spPr bwMode="auto">
            <a:xfrm>
              <a:off x="2726440" y="4128844"/>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2" name="Freeform 76"/>
            <p:cNvSpPr>
              <a:spLocks/>
            </p:cNvSpPr>
            <p:nvPr/>
          </p:nvSpPr>
          <p:spPr bwMode="auto">
            <a:xfrm>
              <a:off x="2389576" y="4146055"/>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3" name="Oval 77"/>
            <p:cNvSpPr>
              <a:spLocks noChangeArrowheads="1"/>
            </p:cNvSpPr>
            <p:nvPr/>
          </p:nvSpPr>
          <p:spPr bwMode="auto">
            <a:xfrm>
              <a:off x="2460882" y="3897711"/>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7" name="Group 6"/>
          <p:cNvGrpSpPr/>
          <p:nvPr/>
        </p:nvGrpSpPr>
        <p:grpSpPr>
          <a:xfrm>
            <a:off x="2253467" y="4690515"/>
            <a:ext cx="678646" cy="686022"/>
            <a:chOff x="2251879" y="4690515"/>
            <a:chExt cx="678646" cy="686022"/>
          </a:xfrm>
        </p:grpSpPr>
        <p:sp>
          <p:nvSpPr>
            <p:cNvPr id="35" name="Freeform 74"/>
            <p:cNvSpPr>
              <a:spLocks/>
            </p:cNvSpPr>
            <p:nvPr/>
          </p:nvSpPr>
          <p:spPr bwMode="auto">
            <a:xfrm>
              <a:off x="2251879" y="4921648"/>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6" name="Freeform 75"/>
            <p:cNvSpPr>
              <a:spLocks/>
            </p:cNvSpPr>
            <p:nvPr/>
          </p:nvSpPr>
          <p:spPr bwMode="auto">
            <a:xfrm>
              <a:off x="2726440" y="4921648"/>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7" name="Freeform 76"/>
            <p:cNvSpPr>
              <a:spLocks/>
            </p:cNvSpPr>
            <p:nvPr/>
          </p:nvSpPr>
          <p:spPr bwMode="auto">
            <a:xfrm>
              <a:off x="2389576" y="4938859"/>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8" name="Oval 77"/>
            <p:cNvSpPr>
              <a:spLocks noChangeArrowheads="1"/>
            </p:cNvSpPr>
            <p:nvPr/>
          </p:nvSpPr>
          <p:spPr bwMode="auto">
            <a:xfrm>
              <a:off x="2460882" y="4690515"/>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pic>
        <p:nvPicPr>
          <p:cNvPr id="23" name="Picture 22"/>
          <p:cNvPicPr>
            <a:picLocks noChangeAspect="1"/>
          </p:cNvPicPr>
          <p:nvPr/>
        </p:nvPicPr>
        <p:blipFill>
          <a:blip r:embed="rId3"/>
          <a:stretch>
            <a:fillRect/>
          </a:stretch>
        </p:blipFill>
        <p:spPr>
          <a:xfrm>
            <a:off x="11274306" y="65993"/>
            <a:ext cx="861228" cy="746808"/>
          </a:xfrm>
          <a:prstGeom prst="rect">
            <a:avLst/>
          </a:prstGeom>
        </p:spPr>
      </p:pic>
    </p:spTree>
    <p:extLst>
      <p:ext uri="{BB962C8B-B14F-4D97-AF65-F5344CB8AC3E}">
        <p14:creationId xmlns:p14="http://schemas.microsoft.com/office/powerpoint/2010/main" val="4177724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Lst>
  </p:timing>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Freeform 6"/>
          <p:cNvSpPr>
            <a:spLocks/>
          </p:cNvSpPr>
          <p:nvPr/>
        </p:nvSpPr>
        <p:spPr bwMode="auto">
          <a:xfrm>
            <a:off x="5410797" y="230189"/>
            <a:ext cx="5563591" cy="3728969"/>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4" name="Title 3"/>
          <p:cNvSpPr>
            <a:spLocks noGrp="1"/>
          </p:cNvSpPr>
          <p:nvPr>
            <p:ph type="title" idx="4294967295"/>
          </p:nvPr>
        </p:nvSpPr>
        <p:spPr>
          <a:xfrm>
            <a:off x="0" y="0"/>
            <a:ext cx="12201525" cy="812800"/>
          </a:xfrm>
        </p:spPr>
        <p:txBody>
          <a:bodyPr/>
          <a:lstStyle/>
          <a:p>
            <a:r>
              <a:rPr lang="en-NZ" dirty="0"/>
              <a:t>Querying</a:t>
            </a:r>
          </a:p>
        </p:txBody>
      </p:sp>
      <p:graphicFrame>
        <p:nvGraphicFramePr>
          <p:cNvPr id="12" name="Table 11"/>
          <p:cNvGraphicFramePr>
            <a:graphicFrameLocks noGrp="1"/>
          </p:cNvGraphicFramePr>
          <p:nvPr>
            <p:extLst/>
          </p:nvPr>
        </p:nvGraphicFramePr>
        <p:xfrm>
          <a:off x="1182181" y="2360615"/>
          <a:ext cx="7000410" cy="3116059"/>
        </p:xfrm>
        <a:graphic>
          <a:graphicData uri="http://schemas.openxmlformats.org/drawingml/2006/table">
            <a:tbl>
              <a:tblPr firstRow="1" bandRow="1">
                <a:tableStyleId>{7DF18680-E054-41AD-8BC1-D1AEF772440D}</a:tableStyleId>
              </a:tblPr>
              <a:tblGrid>
                <a:gridCol w="1978569"/>
                <a:gridCol w="1978569"/>
                <a:gridCol w="1503813"/>
                <a:gridCol w="1539459"/>
              </a:tblGrid>
              <a:tr h="641542">
                <a:tc>
                  <a:txBody>
                    <a:bodyPr/>
                    <a:lstStyle/>
                    <a:p>
                      <a:endParaRPr lang="en-NZ" sz="1600" b="1" dirty="0">
                        <a:solidFill>
                          <a:schemeClr val="lt1">
                            <a:alpha val="99000"/>
                          </a:schemeClr>
                        </a:solidFill>
                      </a:endParaRPr>
                    </a:p>
                  </a:txBody>
                  <a:tcPr marL="182880" marR="182880" marT="91440" marB="9144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NZ" sz="1600" b="1" cap="all" baseline="0" dirty="0" smtClean="0">
                          <a:solidFill>
                            <a:schemeClr val="lt1">
                              <a:alpha val="99000"/>
                            </a:schemeClr>
                          </a:solidFill>
                        </a:rPr>
                        <a:t>FIRST</a:t>
                      </a:r>
                      <a:endParaRPr lang="en-NZ" sz="1600" b="1" cap="all" baseline="0" dirty="0">
                        <a:solidFill>
                          <a:schemeClr val="lt1">
                            <a:alpha val="99000"/>
                          </a:schemeClr>
                        </a:solidFill>
                      </a:endParaRPr>
                    </a:p>
                  </a:txBody>
                  <a:tcPr marL="182880" marR="182880" marT="91440" marB="91440" anchor="ctr">
                    <a:lnL w="12700" cmpd="sng">
                      <a:noFill/>
                    </a:lnL>
                    <a:lnB w="12700" cap="flat" cmpd="sng" algn="ctr">
                      <a:noFill/>
                      <a:prstDash val="solid"/>
                      <a:round/>
                      <a:headEnd type="none" w="med" len="med"/>
                      <a:tailEnd type="none" w="med" len="med"/>
                    </a:lnB>
                    <a:solidFill>
                      <a:srgbClr val="92D050"/>
                    </a:solidFill>
                  </a:tcPr>
                </a:tc>
                <a:tc>
                  <a:txBody>
                    <a:bodyPr/>
                    <a:lstStyle/>
                    <a:p>
                      <a:r>
                        <a:rPr lang="en-NZ" sz="1600" b="1" cap="all" baseline="0" dirty="0" smtClean="0">
                          <a:solidFill>
                            <a:schemeClr val="lt1">
                              <a:alpha val="99000"/>
                            </a:schemeClr>
                          </a:solidFill>
                        </a:rPr>
                        <a:t>LAST</a:t>
                      </a:r>
                      <a:endParaRPr lang="en-NZ" sz="16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c>
                  <a:txBody>
                    <a:bodyPr/>
                    <a:lstStyle/>
                    <a:p>
                      <a:r>
                        <a:rPr lang="en-NZ" sz="1600" b="1" cap="all" baseline="0" dirty="0" smtClean="0">
                          <a:solidFill>
                            <a:schemeClr val="lt1">
                              <a:alpha val="99000"/>
                            </a:schemeClr>
                          </a:solidFill>
                        </a:rPr>
                        <a:t>BIRTHDATE</a:t>
                      </a:r>
                      <a:endParaRPr lang="en-NZ" sz="16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Wade</a:t>
                      </a:r>
                    </a:p>
                  </a:txBody>
                  <a:tcPr marL="182880" marR="182880" marT="91440" marB="9144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Wegner</a:t>
                      </a:r>
                    </a:p>
                  </a:txBody>
                  <a:tcPr marL="182880" marR="182880" marT="91440" marB="9144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2/2/1981</a:t>
                      </a:r>
                      <a:endParaRPr lang="en-US" sz="1400" kern="1200" dirty="0">
                        <a:solidFill>
                          <a:schemeClr val="tx2">
                            <a:lumMod val="75000"/>
                            <a:alpha val="99000"/>
                          </a:schemeClr>
                        </a:solidFill>
                        <a:latin typeface="+mn-lt"/>
                        <a:ea typeface="+mn-ea"/>
                        <a:cs typeface="+mn-cs"/>
                      </a:endParaRPr>
                    </a:p>
                  </a:txBody>
                  <a:tcPr marL="121888" marR="121888" anchor="ctr">
                    <a:lnT w="12700" cap="flat" cmpd="sng" algn="ctr">
                      <a:noFill/>
                      <a:prstDash val="solid"/>
                      <a:round/>
                      <a:headEnd type="none" w="med" len="med"/>
                      <a:tailEnd type="none" w="med" len="med"/>
                    </a:lnT>
                    <a:solidFill>
                      <a:schemeClr val="bg1">
                        <a:lumMod val="95000"/>
                      </a:schemeClr>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Nathan</a:t>
                      </a:r>
                    </a:p>
                  </a:txBody>
                  <a:tcPr marL="182880" marR="182880" marT="91440" marB="9144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Totten</a:t>
                      </a:r>
                      <a:endParaRPr lang="en-US" sz="1400" kern="1200" dirty="0">
                        <a:solidFill>
                          <a:schemeClr val="tx2">
                            <a:lumMod val="75000"/>
                            <a:alpha val="99000"/>
                          </a:schemeClr>
                        </a:solidFill>
                        <a:latin typeface="+mn-lt"/>
                        <a:ea typeface="+mn-ea"/>
                        <a:cs typeface="+mn-cs"/>
                      </a:endParaRPr>
                    </a:p>
                  </a:txBody>
                  <a:tcPr marL="182880" marR="182880" marT="91440" marB="91440" anchor="ctr">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3/15/1965</a:t>
                      </a:r>
                      <a:endParaRPr lang="en-US" sz="1400" kern="1200" dirty="0">
                        <a:solidFill>
                          <a:schemeClr val="tx2">
                            <a:lumMod val="75000"/>
                            <a:alpha val="99000"/>
                          </a:schemeClr>
                        </a:solidFill>
                        <a:latin typeface="+mn-lt"/>
                        <a:ea typeface="+mn-ea"/>
                        <a:cs typeface="+mn-cs"/>
                      </a:endParaRPr>
                    </a:p>
                  </a:txBody>
                  <a:tcPr marL="121888" marR="121888" anchor="ctr">
                    <a:solidFill>
                      <a:schemeClr val="bg1">
                        <a:lumMod val="95000"/>
                      </a:schemeClr>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kern="1200" dirty="0" smtClean="0">
                          <a:solidFill>
                            <a:schemeClr val="tx2">
                              <a:lumMod val="75000"/>
                              <a:alpha val="99000"/>
                            </a:schemeClr>
                          </a:solidFill>
                          <a:latin typeface="+mn-lt"/>
                          <a:ea typeface="+mn-ea"/>
                          <a:cs typeface="+mn-cs"/>
                        </a:rPr>
                        <a:t>Nick</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r>
                        <a:rPr lang="en-US" sz="1400" kern="1200" dirty="0" smtClean="0">
                          <a:solidFill>
                            <a:schemeClr val="tx2">
                              <a:lumMod val="75000"/>
                              <a:alpha val="99000"/>
                            </a:schemeClr>
                          </a:solidFill>
                          <a:latin typeface="+mn-lt"/>
                          <a:ea typeface="+mn-ea"/>
                          <a:cs typeface="+mn-cs"/>
                        </a:rPr>
                        <a:t>Harris</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May 1, 1976</a:t>
                      </a:r>
                      <a:endParaRPr lang="en-US" sz="1400" kern="1200" dirty="0">
                        <a:solidFill>
                          <a:schemeClr val="tx2">
                            <a:lumMod val="75000"/>
                            <a:alpha val="99000"/>
                          </a:schemeClr>
                        </a:solidFill>
                        <a:latin typeface="+mn-lt"/>
                        <a:ea typeface="+mn-ea"/>
                        <a:cs typeface="+mn-cs"/>
                      </a:endParaRPr>
                    </a:p>
                  </a:txBody>
                  <a:tcPr marL="121888" marR="121888" anchor="ctr">
                    <a:solidFill>
                      <a:schemeClr val="bg1">
                        <a:lumMod val="95000"/>
                      </a:schemeClr>
                    </a:solidFill>
                  </a:tcPr>
                </a:tc>
              </a:tr>
            </a:tbl>
          </a:graphicData>
        </a:graphic>
      </p:graphicFrame>
      <p:sp>
        <p:nvSpPr>
          <p:cNvPr id="17" name="Rounded Rectangle 16"/>
          <p:cNvSpPr/>
          <p:nvPr/>
        </p:nvSpPr>
        <p:spPr>
          <a:xfrm>
            <a:off x="1995760" y="3005036"/>
            <a:ext cx="6196518" cy="847928"/>
          </a:xfrm>
          <a:prstGeom prst="roundRect">
            <a:avLst>
              <a:gd name="adj" fmla="val 10931"/>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grpSp>
        <p:nvGrpSpPr>
          <p:cNvPr id="10" name="Group 9"/>
          <p:cNvGrpSpPr/>
          <p:nvPr/>
        </p:nvGrpSpPr>
        <p:grpSpPr>
          <a:xfrm>
            <a:off x="2253467" y="3104907"/>
            <a:ext cx="678646" cy="686022"/>
            <a:chOff x="2251879" y="3104907"/>
            <a:chExt cx="678646" cy="686022"/>
          </a:xfrm>
        </p:grpSpPr>
        <p:sp>
          <p:nvSpPr>
            <p:cNvPr id="25" name="Freeform 74"/>
            <p:cNvSpPr>
              <a:spLocks/>
            </p:cNvSpPr>
            <p:nvPr/>
          </p:nvSpPr>
          <p:spPr bwMode="auto">
            <a:xfrm>
              <a:off x="2251879" y="3336040"/>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6" name="Freeform 75"/>
            <p:cNvSpPr>
              <a:spLocks/>
            </p:cNvSpPr>
            <p:nvPr/>
          </p:nvSpPr>
          <p:spPr bwMode="auto">
            <a:xfrm>
              <a:off x="2726440" y="3336040"/>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7" name="Freeform 76"/>
            <p:cNvSpPr>
              <a:spLocks/>
            </p:cNvSpPr>
            <p:nvPr/>
          </p:nvSpPr>
          <p:spPr bwMode="auto">
            <a:xfrm>
              <a:off x="2389576" y="3353251"/>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8" name="Oval 77"/>
            <p:cNvSpPr>
              <a:spLocks noChangeArrowheads="1"/>
            </p:cNvSpPr>
            <p:nvPr/>
          </p:nvSpPr>
          <p:spPr bwMode="auto">
            <a:xfrm>
              <a:off x="2460882" y="3104907"/>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8" name="Group 7"/>
          <p:cNvGrpSpPr/>
          <p:nvPr/>
        </p:nvGrpSpPr>
        <p:grpSpPr>
          <a:xfrm>
            <a:off x="2253467" y="3897711"/>
            <a:ext cx="678646" cy="686022"/>
            <a:chOff x="2251879" y="3897711"/>
            <a:chExt cx="678646" cy="686022"/>
          </a:xfrm>
        </p:grpSpPr>
        <p:sp>
          <p:nvSpPr>
            <p:cNvPr id="30" name="Freeform 74"/>
            <p:cNvSpPr>
              <a:spLocks/>
            </p:cNvSpPr>
            <p:nvPr/>
          </p:nvSpPr>
          <p:spPr bwMode="auto">
            <a:xfrm>
              <a:off x="2251879" y="4128844"/>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1" name="Freeform 75"/>
            <p:cNvSpPr>
              <a:spLocks/>
            </p:cNvSpPr>
            <p:nvPr/>
          </p:nvSpPr>
          <p:spPr bwMode="auto">
            <a:xfrm>
              <a:off x="2726440" y="4128844"/>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2" name="Freeform 76"/>
            <p:cNvSpPr>
              <a:spLocks/>
            </p:cNvSpPr>
            <p:nvPr/>
          </p:nvSpPr>
          <p:spPr bwMode="auto">
            <a:xfrm>
              <a:off x="2389576" y="4146055"/>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3" name="Oval 77"/>
            <p:cNvSpPr>
              <a:spLocks noChangeArrowheads="1"/>
            </p:cNvSpPr>
            <p:nvPr/>
          </p:nvSpPr>
          <p:spPr bwMode="auto">
            <a:xfrm>
              <a:off x="2460882" y="3897711"/>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7" name="Group 6"/>
          <p:cNvGrpSpPr/>
          <p:nvPr/>
        </p:nvGrpSpPr>
        <p:grpSpPr>
          <a:xfrm>
            <a:off x="2253467" y="4690515"/>
            <a:ext cx="678646" cy="686022"/>
            <a:chOff x="2251879" y="4690515"/>
            <a:chExt cx="678646" cy="686022"/>
          </a:xfrm>
        </p:grpSpPr>
        <p:sp>
          <p:nvSpPr>
            <p:cNvPr id="35" name="Freeform 74"/>
            <p:cNvSpPr>
              <a:spLocks/>
            </p:cNvSpPr>
            <p:nvPr/>
          </p:nvSpPr>
          <p:spPr bwMode="auto">
            <a:xfrm>
              <a:off x="2251879" y="4921648"/>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6" name="Freeform 75"/>
            <p:cNvSpPr>
              <a:spLocks/>
            </p:cNvSpPr>
            <p:nvPr/>
          </p:nvSpPr>
          <p:spPr bwMode="auto">
            <a:xfrm>
              <a:off x="2726440" y="4921648"/>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7" name="Freeform 76"/>
            <p:cNvSpPr>
              <a:spLocks/>
            </p:cNvSpPr>
            <p:nvPr/>
          </p:nvSpPr>
          <p:spPr bwMode="auto">
            <a:xfrm>
              <a:off x="2389576" y="4938859"/>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8" name="Oval 77"/>
            <p:cNvSpPr>
              <a:spLocks noChangeArrowheads="1"/>
            </p:cNvSpPr>
            <p:nvPr/>
          </p:nvSpPr>
          <p:spPr bwMode="auto">
            <a:xfrm>
              <a:off x="2460882" y="4690515"/>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sp>
        <p:nvSpPr>
          <p:cNvPr id="23" name="TextBox 15"/>
          <p:cNvSpPr txBox="1"/>
          <p:nvPr/>
        </p:nvSpPr>
        <p:spPr>
          <a:xfrm>
            <a:off x="6143963" y="1375433"/>
            <a:ext cx="4112015" cy="461663"/>
          </a:xfrm>
          <a:prstGeom prst="rect">
            <a:avLst/>
          </a:prstGeom>
        </p:spPr>
        <p:txBody>
          <a:bodyPr wrap="none" lIns="91436" tIns="45719" rIns="91436" bIns="45719"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spc="-100" dirty="0">
                <a:solidFill>
                  <a:schemeClr val="bg1">
                    <a:alpha val="99000"/>
                  </a:schemeClr>
                </a:solidFill>
                <a:latin typeface="Consolas" pitchFamily="49" charset="0"/>
                <a:cs typeface="Consolas" pitchFamily="49" charset="0"/>
              </a:rPr>
              <a:t>?$filter=Last </a:t>
            </a:r>
            <a:r>
              <a:rPr lang="en-US" sz="2400" spc="-100" dirty="0" err="1">
                <a:solidFill>
                  <a:schemeClr val="bg1">
                    <a:alpha val="99000"/>
                  </a:schemeClr>
                </a:solidFill>
                <a:latin typeface="Consolas" pitchFamily="49" charset="0"/>
                <a:cs typeface="Consolas" pitchFamily="49" charset="0"/>
              </a:rPr>
              <a:t>eq</a:t>
            </a:r>
            <a:r>
              <a:rPr lang="en-US" sz="2400" spc="-100" dirty="0">
                <a:solidFill>
                  <a:schemeClr val="bg1">
                    <a:alpha val="99000"/>
                  </a:schemeClr>
                </a:solidFill>
                <a:latin typeface="Consolas" pitchFamily="49" charset="0"/>
                <a:cs typeface="Consolas" pitchFamily="49" charset="0"/>
              </a:rPr>
              <a:t> ‘Wegner’</a:t>
            </a:r>
          </a:p>
        </p:txBody>
      </p:sp>
      <p:pic>
        <p:nvPicPr>
          <p:cNvPr id="22" name="Picture 21"/>
          <p:cNvPicPr>
            <a:picLocks noChangeAspect="1"/>
          </p:cNvPicPr>
          <p:nvPr/>
        </p:nvPicPr>
        <p:blipFill>
          <a:blip r:embed="rId3"/>
          <a:stretch>
            <a:fillRect/>
          </a:stretch>
        </p:blipFill>
        <p:spPr>
          <a:xfrm>
            <a:off x="11274306" y="65993"/>
            <a:ext cx="861228" cy="746808"/>
          </a:xfrm>
          <a:prstGeom prst="rect">
            <a:avLst/>
          </a:prstGeom>
        </p:spPr>
      </p:pic>
    </p:spTree>
    <p:extLst>
      <p:ext uri="{BB962C8B-B14F-4D97-AF65-F5344CB8AC3E}">
        <p14:creationId xmlns:p14="http://schemas.microsoft.com/office/powerpoint/2010/main" val="1640804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3" grpId="0"/>
    </p:bldLst>
  </p:timing>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nvPr>
        </p:nvGraphicFramePr>
        <p:xfrm>
          <a:off x="2841470" y="1088075"/>
          <a:ext cx="8831419" cy="2650048"/>
        </p:xfrm>
        <a:graphic>
          <a:graphicData uri="http://schemas.openxmlformats.org/drawingml/2006/table">
            <a:tbl>
              <a:tblPr firstRow="1" bandRow="1">
                <a:tableStyleId>{7DF18680-E054-41AD-8BC1-D1AEF772440D}</a:tableStyleId>
              </a:tblPr>
              <a:tblGrid>
                <a:gridCol w="2677673"/>
                <a:gridCol w="2035169"/>
                <a:gridCol w="2035169"/>
                <a:gridCol w="2083408"/>
              </a:tblGrid>
              <a:tr h="465339">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PartitionKey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(Category)</a:t>
                      </a:r>
                      <a:endParaRPr lang="en-US" sz="1400" b="1" kern="1200" cap="all" baseline="0" dirty="0">
                        <a:solidFill>
                          <a:schemeClr val="lt1">
                            <a:alpha val="99000"/>
                          </a:schemeClr>
                        </a:solidFill>
                        <a:latin typeface="+mn-lt"/>
                        <a:ea typeface="+mn-ea"/>
                        <a:cs typeface="+mn-cs"/>
                      </a:endParaRPr>
                    </a:p>
                  </a:txBody>
                  <a:tcPr marL="182880" marR="182880" anchor="ctr">
                    <a:lnL w="12700" cmpd="sng">
                      <a:noFill/>
                    </a:lnL>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RowKey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(Title)</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Timestamp</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r>
                        <a:rPr lang="en-NZ" sz="1400" b="1" cap="all" baseline="0" dirty="0" smtClean="0">
                          <a:solidFill>
                            <a:schemeClr val="lt1">
                              <a:alpha val="99000"/>
                            </a:schemeClr>
                          </a:solidFill>
                        </a:rPr>
                        <a:t>MODELYEAR</a:t>
                      </a:r>
                      <a:endParaRPr lang="en-NZ" sz="14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52929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Bikes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Super Duper Cycle</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Bikes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Quick Cycle 200 Deluxe</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2007</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Canoes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Whitewater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Canoes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Flatwater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2006</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bl>
          </a:graphicData>
        </a:graphic>
      </p:graphicFrame>
      <p:graphicFrame>
        <p:nvGraphicFramePr>
          <p:cNvPr id="39" name="Table 38"/>
          <p:cNvGraphicFramePr>
            <a:graphicFrameLocks noGrp="1"/>
          </p:cNvGraphicFramePr>
          <p:nvPr>
            <p:extLst/>
          </p:nvPr>
        </p:nvGraphicFramePr>
        <p:xfrm>
          <a:off x="2841470" y="3808697"/>
          <a:ext cx="8831419" cy="2650048"/>
        </p:xfrm>
        <a:graphic>
          <a:graphicData uri="http://schemas.openxmlformats.org/drawingml/2006/table">
            <a:tbl>
              <a:tblPr firstRow="1" bandRow="1">
                <a:tableStyleId>{7DF18680-E054-41AD-8BC1-D1AEF772440D}</a:tableStyleId>
              </a:tblPr>
              <a:tblGrid>
                <a:gridCol w="2677673"/>
                <a:gridCol w="2035169"/>
                <a:gridCol w="2035169"/>
                <a:gridCol w="2083408"/>
              </a:tblGrid>
              <a:tr h="465339">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PartitionKey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(Category)</a:t>
                      </a:r>
                      <a:endParaRPr lang="en-US" sz="1400" b="1" kern="1200" cap="all" baseline="0" dirty="0">
                        <a:solidFill>
                          <a:schemeClr val="lt1">
                            <a:alpha val="99000"/>
                          </a:schemeClr>
                        </a:solidFill>
                        <a:latin typeface="+mn-lt"/>
                        <a:ea typeface="+mn-ea"/>
                        <a:cs typeface="+mn-cs"/>
                      </a:endParaRPr>
                    </a:p>
                  </a:txBody>
                  <a:tcPr marL="182880" marR="182880" anchor="ctr">
                    <a:lnL w="12700" cmpd="sng">
                      <a:noFill/>
                    </a:lnL>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RowKey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(Title)</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Timestamp</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r>
                        <a:rPr lang="en-NZ" sz="1400" b="1" cap="all" baseline="0" dirty="0" smtClean="0">
                          <a:solidFill>
                            <a:schemeClr val="lt1">
                              <a:alpha val="99000"/>
                            </a:schemeClr>
                          </a:solidFill>
                        </a:rPr>
                        <a:t>MODELYEAR</a:t>
                      </a:r>
                      <a:endParaRPr lang="en-NZ" sz="14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52929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Rafts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14ft Super Tourer</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1999</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Skis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Fabrikam Back Trackers</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Tents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Super Palace</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2008</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bl>
          </a:graphicData>
        </a:graphic>
      </p:graphicFrame>
      <p:graphicFrame>
        <p:nvGraphicFramePr>
          <p:cNvPr id="38" name="Table 37"/>
          <p:cNvGraphicFramePr>
            <a:graphicFrameLocks noGrp="1"/>
          </p:cNvGraphicFramePr>
          <p:nvPr>
            <p:extLst/>
          </p:nvPr>
        </p:nvGraphicFramePr>
        <p:xfrm>
          <a:off x="2841470" y="1088075"/>
          <a:ext cx="8831419" cy="4614116"/>
        </p:xfrm>
        <a:graphic>
          <a:graphicData uri="http://schemas.openxmlformats.org/drawingml/2006/table">
            <a:tbl>
              <a:tblPr firstRow="1" bandRow="1">
                <a:tableStyleId>{7DF18680-E054-41AD-8BC1-D1AEF772440D}</a:tableStyleId>
              </a:tblPr>
              <a:tblGrid>
                <a:gridCol w="2677673"/>
                <a:gridCol w="2035169"/>
                <a:gridCol w="2035169"/>
                <a:gridCol w="2083408"/>
              </a:tblGrid>
              <a:tr h="465339">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PartitionKey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(Category)</a:t>
                      </a:r>
                      <a:endParaRPr lang="en-US" sz="1400" b="1" kern="1200" cap="all" baseline="0" dirty="0">
                        <a:solidFill>
                          <a:schemeClr val="lt1">
                            <a:alpha val="99000"/>
                          </a:schemeClr>
                        </a:solidFill>
                        <a:latin typeface="+mn-lt"/>
                        <a:ea typeface="+mn-ea"/>
                        <a:cs typeface="+mn-cs"/>
                      </a:endParaRPr>
                    </a:p>
                  </a:txBody>
                  <a:tcPr marL="182880" marR="182880" anchor="ctr">
                    <a:lnL w="12700" cmpd="sng">
                      <a:noFill/>
                    </a:lnL>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RowKey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(Title)</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Timestamp</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r>
                        <a:rPr lang="en-NZ" sz="1400" b="1" cap="all" baseline="0" dirty="0" smtClean="0">
                          <a:solidFill>
                            <a:schemeClr val="lt1">
                              <a:alpha val="99000"/>
                            </a:schemeClr>
                          </a:solidFill>
                        </a:rPr>
                        <a:t>MODELYEAR</a:t>
                      </a:r>
                      <a:endParaRPr lang="en-NZ" sz="14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52929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Bikes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Super Duper Cycle</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Bikes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Quick Cycle 200 Deluxe</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2007</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Canoes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Whitewater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Canoes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Flatwater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2006</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Rafts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14ft Super Tourer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1999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Skis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Fabrikam Back Trackers</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Tents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Super Palace</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2008</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bl>
          </a:graphicData>
        </a:graphic>
      </p:graphicFrame>
      <p:sp>
        <p:nvSpPr>
          <p:cNvPr id="22" name="Rounded Rectangle 21"/>
          <p:cNvSpPr/>
          <p:nvPr/>
        </p:nvSpPr>
        <p:spPr>
          <a:xfrm>
            <a:off x="2853449" y="1614792"/>
            <a:ext cx="8816798" cy="1054751"/>
          </a:xfrm>
          <a:prstGeom prst="roundRect">
            <a:avLst>
              <a:gd name="adj" fmla="val 10931"/>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sp>
        <p:nvSpPr>
          <p:cNvPr id="37" name="Rounded Rectangle 36"/>
          <p:cNvSpPr/>
          <p:nvPr/>
        </p:nvSpPr>
        <p:spPr>
          <a:xfrm>
            <a:off x="2853449" y="3010326"/>
            <a:ext cx="8816798" cy="731661"/>
          </a:xfrm>
          <a:prstGeom prst="roundRect">
            <a:avLst>
              <a:gd name="adj" fmla="val 14017"/>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sp>
        <p:nvSpPr>
          <p:cNvPr id="2" name="Title 1"/>
          <p:cNvSpPr>
            <a:spLocks noGrp="1"/>
          </p:cNvSpPr>
          <p:nvPr>
            <p:ph type="title" idx="4294967295"/>
          </p:nvPr>
        </p:nvSpPr>
        <p:spPr>
          <a:xfrm>
            <a:off x="0" y="0"/>
            <a:ext cx="12201525" cy="812800"/>
          </a:xfrm>
        </p:spPr>
        <p:txBody>
          <a:bodyPr/>
          <a:lstStyle/>
          <a:p>
            <a:r>
              <a:rPr lang="en-US" smtClean="0"/>
              <a:t>Partitions and Partition Ranges</a:t>
            </a:r>
            <a:endParaRPr lang="en-US" dirty="0"/>
          </a:p>
        </p:txBody>
      </p:sp>
      <p:grpSp>
        <p:nvGrpSpPr>
          <p:cNvPr id="30" name="Group 33"/>
          <p:cNvGrpSpPr/>
          <p:nvPr/>
        </p:nvGrpSpPr>
        <p:grpSpPr>
          <a:xfrm>
            <a:off x="520702" y="2791533"/>
            <a:ext cx="2323417" cy="1673352"/>
            <a:chOff x="317101" y="2670048"/>
            <a:chExt cx="2531690" cy="1673352"/>
          </a:xfrm>
        </p:grpSpPr>
        <p:sp>
          <p:nvSpPr>
            <p:cNvPr id="34" name="Right Arrow 33"/>
            <p:cNvSpPr/>
            <p:nvPr/>
          </p:nvSpPr>
          <p:spPr bwMode="auto">
            <a:xfrm>
              <a:off x="2090853" y="3325368"/>
              <a:ext cx="757938" cy="484632"/>
            </a:xfrm>
            <a:prstGeom prst="rightArrow">
              <a:avLst/>
            </a:prstGeom>
            <a:solidFill>
              <a:schemeClr val="accent2"/>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 name="Can 32"/>
            <p:cNvSpPr/>
            <p:nvPr/>
          </p:nvSpPr>
          <p:spPr bwMode="auto">
            <a:xfrm>
              <a:off x="317101" y="2670048"/>
              <a:ext cx="1905000" cy="1673352"/>
            </a:xfrm>
            <a:prstGeom prst="can">
              <a:avLst/>
            </a:prstGeom>
            <a:solidFill>
              <a:schemeClr val="accent4"/>
            </a:solidFill>
            <a:ln>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r>
                <a:rPr lang="en-US" sz="2000" b="1" dirty="0">
                  <a:gradFill>
                    <a:gsLst>
                      <a:gs pos="0">
                        <a:srgbClr val="FFFFFF"/>
                      </a:gs>
                      <a:gs pos="100000">
                        <a:srgbClr val="FFFFFF"/>
                      </a:gs>
                    </a:gsLst>
                    <a:lin ang="5400000" scaled="0"/>
                  </a:gradFill>
                </a:rPr>
                <a:t>Server A</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Table = Products</a:t>
              </a:r>
            </a:p>
          </p:txBody>
        </p:sp>
      </p:grpSp>
      <p:grpSp>
        <p:nvGrpSpPr>
          <p:cNvPr id="23" name="Group 32"/>
          <p:cNvGrpSpPr/>
          <p:nvPr/>
        </p:nvGrpSpPr>
        <p:grpSpPr>
          <a:xfrm>
            <a:off x="520702" y="1723563"/>
            <a:ext cx="2336977" cy="4032504"/>
            <a:chOff x="427732" y="1603248"/>
            <a:chExt cx="2546464" cy="4032504"/>
          </a:xfrm>
          <a:solidFill>
            <a:schemeClr val="accent4"/>
          </a:solidFill>
        </p:grpSpPr>
        <p:sp>
          <p:nvSpPr>
            <p:cNvPr id="26" name="Right Arrow 25"/>
            <p:cNvSpPr/>
            <p:nvPr/>
          </p:nvSpPr>
          <p:spPr bwMode="auto">
            <a:xfrm>
              <a:off x="2209801" y="4620768"/>
              <a:ext cx="752092" cy="484632"/>
            </a:xfrm>
            <a:prstGeom prst="rightArrow">
              <a:avLst/>
            </a:prstGeom>
            <a:solidFill>
              <a:schemeClr val="tx2"/>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9" name="Right Arrow 28"/>
            <p:cNvSpPr/>
            <p:nvPr/>
          </p:nvSpPr>
          <p:spPr bwMode="auto">
            <a:xfrm>
              <a:off x="2209800" y="2258568"/>
              <a:ext cx="764396" cy="484632"/>
            </a:xfrm>
            <a:prstGeom prst="rightArrow">
              <a:avLst/>
            </a:prstGeom>
            <a:solidFill>
              <a:schemeClr val="tx2"/>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 name="Can 23"/>
            <p:cNvSpPr/>
            <p:nvPr/>
          </p:nvSpPr>
          <p:spPr bwMode="auto">
            <a:xfrm>
              <a:off x="427732" y="3962400"/>
              <a:ext cx="1905000" cy="1673352"/>
            </a:xfrm>
            <a:prstGeom prst="can">
              <a:avLst/>
            </a:prstGeom>
            <a:grpFill/>
            <a:ln>
              <a:headEnd type="none" w="med" len="med"/>
              <a:tailEnd type="none" w="med" len="med"/>
            </a:ln>
            <a:effectLst/>
            <a:scene3d>
              <a:camera prst="orthographicFront">
                <a:rot lat="0" lon="0" rev="0"/>
              </a:camera>
              <a:lightRig rig="threePt" dir="t">
                <a:rot lat="0" lon="0" rev="20400000"/>
              </a:lightRig>
            </a:scene3d>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r>
                <a:rPr lang="en-US" sz="2000" b="1" dirty="0">
                  <a:gradFill>
                    <a:gsLst>
                      <a:gs pos="0">
                        <a:srgbClr val="FFFFFF"/>
                      </a:gs>
                      <a:gs pos="100000">
                        <a:srgbClr val="FFFFFF"/>
                      </a:gs>
                    </a:gsLst>
                    <a:lin ang="5400000" scaled="0"/>
                  </a:gradFill>
                </a:rPr>
                <a:t>Server B</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Table = Products</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[Canoes - MaxKey)</a:t>
              </a:r>
              <a:endParaRPr lang="en-US" sz="1200" dirty="0">
                <a:gradFill>
                  <a:gsLst>
                    <a:gs pos="0">
                      <a:srgbClr val="FFFFFF"/>
                    </a:gs>
                    <a:gs pos="100000">
                      <a:srgbClr val="FFFFFF"/>
                    </a:gs>
                  </a:gsLst>
                  <a:lin ang="5400000" scaled="0"/>
                </a:gradFill>
              </a:endParaRPr>
            </a:p>
          </p:txBody>
        </p:sp>
        <p:sp>
          <p:nvSpPr>
            <p:cNvPr id="25" name="Can 24"/>
            <p:cNvSpPr/>
            <p:nvPr/>
          </p:nvSpPr>
          <p:spPr bwMode="auto">
            <a:xfrm>
              <a:off x="427732" y="1603248"/>
              <a:ext cx="1905000" cy="1673352"/>
            </a:xfrm>
            <a:prstGeom prst="can">
              <a:avLst/>
            </a:prstGeom>
            <a:grpFill/>
            <a:ln>
              <a:headEnd type="none" w="med" len="med"/>
              <a:tailEnd type="none" w="med" len="med"/>
            </a:ln>
            <a:effectLst/>
            <a:scene3d>
              <a:camera prst="orthographicFront">
                <a:rot lat="0" lon="0" rev="0"/>
              </a:camera>
              <a:lightRig rig="threePt" dir="t">
                <a:rot lat="0" lon="0" rev="20400000"/>
              </a:lightRig>
            </a:scene3d>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r>
                <a:rPr lang="en-US" sz="2000" b="1" dirty="0">
                  <a:gradFill>
                    <a:gsLst>
                      <a:gs pos="0">
                        <a:srgbClr val="FFFFFF"/>
                      </a:gs>
                      <a:gs pos="100000">
                        <a:srgbClr val="FFFFFF"/>
                      </a:gs>
                    </a:gsLst>
                    <a:lin ang="5400000" scaled="0"/>
                  </a:gradFill>
                </a:rPr>
                <a:t>Server A</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Table = Products</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[MinKey - Canoes)</a:t>
              </a:r>
              <a:endParaRPr lang="en-US" sz="1100" dirty="0">
                <a:gradFill>
                  <a:gsLst>
                    <a:gs pos="0">
                      <a:srgbClr val="FFFFFF"/>
                    </a:gs>
                    <a:gs pos="100000">
                      <a:srgbClr val="FFFFFF"/>
                    </a:gs>
                  </a:gsLst>
                  <a:lin ang="5400000" scaled="0"/>
                </a:gradFill>
              </a:endParaRPr>
            </a:p>
          </p:txBody>
        </p:sp>
      </p:grpSp>
      <p:sp>
        <p:nvSpPr>
          <p:cNvPr id="36" name="Oval 35"/>
          <p:cNvSpPr/>
          <p:nvPr/>
        </p:nvSpPr>
        <p:spPr bwMode="auto">
          <a:xfrm>
            <a:off x="520702" y="2712512"/>
            <a:ext cx="1738489" cy="442452"/>
          </a:xfrm>
          <a:prstGeom prst="ellipse">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sp>
        <p:nvSpPr>
          <p:cNvPr id="35" name="Oval 34"/>
          <p:cNvSpPr/>
          <p:nvPr/>
        </p:nvSpPr>
        <p:spPr bwMode="auto">
          <a:xfrm>
            <a:off x="520702" y="5049444"/>
            <a:ext cx="1738489" cy="486429"/>
          </a:xfrm>
          <a:prstGeom prst="ellipse">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pic>
        <p:nvPicPr>
          <p:cNvPr id="19" name="Picture 18"/>
          <p:cNvPicPr>
            <a:picLocks noChangeAspect="1"/>
          </p:cNvPicPr>
          <p:nvPr/>
        </p:nvPicPr>
        <p:blipFill>
          <a:blip r:embed="rId4"/>
          <a:stretch>
            <a:fillRect/>
          </a:stretch>
        </p:blipFill>
        <p:spPr>
          <a:xfrm>
            <a:off x="11274306" y="65993"/>
            <a:ext cx="861228" cy="746808"/>
          </a:xfrm>
          <a:prstGeom prst="rect">
            <a:avLst/>
          </a:prstGeom>
        </p:spPr>
      </p:pic>
    </p:spTree>
    <p:custDataLst>
      <p:tags r:id="rId1"/>
    </p:custDataLst>
    <p:extLst>
      <p:ext uri="{BB962C8B-B14F-4D97-AF65-F5344CB8AC3E}">
        <p14:creationId xmlns:p14="http://schemas.microsoft.com/office/powerpoint/2010/main" val="664411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2"/>
                                        </p:tgtEl>
                                      </p:cBhvr>
                                    </p:animEffect>
                                    <p:set>
                                      <p:cBhvr>
                                        <p:cTn id="12" dur="1" fill="hold">
                                          <p:stCondLst>
                                            <p:cond delay="499"/>
                                          </p:stCondLst>
                                        </p:cTn>
                                        <p:tgtEl>
                                          <p:spTgt spid="22"/>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fade">
                                      <p:cBhvr>
                                        <p:cTn id="16" dur="500"/>
                                        <p:tgtEl>
                                          <p:spTgt spid="3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37"/>
                                        </p:tgtEl>
                                      </p:cBhvr>
                                    </p:animEffect>
                                    <p:set>
                                      <p:cBhvr>
                                        <p:cTn id="21" dur="1" fill="hold">
                                          <p:stCondLst>
                                            <p:cond delay="499"/>
                                          </p:stCondLst>
                                        </p:cTn>
                                        <p:tgtEl>
                                          <p:spTgt spid="37"/>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38"/>
                                        </p:tgtEl>
                                      </p:cBhvr>
                                    </p:animEffect>
                                    <p:set>
                                      <p:cBhvr>
                                        <p:cTn id="26" dur="1" fill="hold">
                                          <p:stCondLst>
                                            <p:cond delay="499"/>
                                          </p:stCondLst>
                                        </p:cTn>
                                        <p:tgtEl>
                                          <p:spTgt spid="38"/>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30"/>
                                        </p:tgtEl>
                                      </p:cBhvr>
                                    </p:animEffect>
                                    <p:set>
                                      <p:cBhvr>
                                        <p:cTn id="29" dur="1" fill="hold">
                                          <p:stCondLst>
                                            <p:cond delay="499"/>
                                          </p:stCondLst>
                                        </p:cTn>
                                        <p:tgtEl>
                                          <p:spTgt spid="30"/>
                                        </p:tgtEl>
                                        <p:attrNameLst>
                                          <p:attrName>style.visibility</p:attrName>
                                        </p:attrNameLst>
                                      </p:cBhvr>
                                      <p:to>
                                        <p:strVal val="hidden"/>
                                      </p:to>
                                    </p:set>
                                  </p:childTnLst>
                                </p:cTn>
                              </p:par>
                              <p:par>
                                <p:cTn id="30" presetID="10" presetClass="entr" presetSubtype="0" fill="hold"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500"/>
                                        <p:tgtEl>
                                          <p:spTgt spid="39"/>
                                        </p:tgtEl>
                                      </p:cBhvr>
                                    </p:animEffect>
                                  </p:childTnLst>
                                </p:cTn>
                              </p:par>
                              <p:par>
                                <p:cTn id="33" presetID="10"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fade">
                                      <p:cBhvr>
                                        <p:cTn id="40" dur="500"/>
                                        <p:tgtEl>
                                          <p:spTgt spid="3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37" grpId="0" animBg="1"/>
      <p:bldP spid="37" grpId="1" animBg="1"/>
      <p:bldP spid="36" grpId="0" animBg="1"/>
      <p:bldP spid="35" grpId="0" animBg="1"/>
    </p:bldLst>
  </p:timing>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38" name="Title 3"/>
          <p:cNvSpPr txBox="1">
            <a:spLocks/>
          </p:cNvSpPr>
          <p:nvPr/>
        </p:nvSpPr>
        <p:spPr>
          <a:xfrm>
            <a:off x="231221" y="3648367"/>
            <a:ext cx="3178420" cy="872110"/>
          </a:xfrm>
          <a:prstGeom prst="rect">
            <a:avLst/>
          </a:prstGeom>
        </p:spPr>
        <p:txBody>
          <a:bodyPr vert="horz" wrap="square" lIns="146304" tIns="91440" rIns="146304" bIns="91440" rtlCol="0" anchor="ctr">
            <a:noAutofit/>
          </a:bodyPr>
          <a:lstStyle>
            <a:lvl1pPr algn="l" defTabSz="914180" rtl="0" eaLnBrk="1" latinLnBrk="0" hangingPunct="1">
              <a:lnSpc>
                <a:spcPts val="6175"/>
              </a:lnSpc>
              <a:spcBef>
                <a:spcPct val="0"/>
              </a:spcBef>
              <a:buNone/>
              <a:defRPr lang="en-US" sz="5293" b="0" kern="1200" cap="none" spc="-100" baseline="0">
                <a:ln w="3175">
                  <a:noFill/>
                </a:ln>
                <a:solidFill>
                  <a:schemeClr val="bg1"/>
                </a:solidFill>
                <a:effectLst/>
                <a:latin typeface="+mj-lt"/>
                <a:ea typeface="+mn-ea"/>
                <a:cs typeface="Segoe UI" pitchFamily="34" charset="0"/>
              </a:defRPr>
            </a:lvl1pPr>
          </a:lstStyle>
          <a:p>
            <a:pPr>
              <a:lnSpc>
                <a:spcPct val="100000"/>
              </a:lnSpc>
            </a:pPr>
            <a:r>
              <a:rPr lang="en-US" altLang="ja-JP" sz="4799" dirty="0">
                <a:ea typeface="メイリオ" pitchFamily="50" charset="-128"/>
                <a:cs typeface="Segoe UI Light" panose="020B0502040204020203" pitchFamily="34" charset="0"/>
              </a:rPr>
              <a:t>Azure </a:t>
            </a:r>
            <a:r>
              <a:rPr lang="en-US" altLang="ja-JP" sz="4799" dirty="0" smtClean="0">
                <a:ea typeface="メイリオ" pitchFamily="50" charset="-128"/>
                <a:cs typeface="Segoe UI Light" panose="020B0502040204020203" pitchFamily="34" charset="0"/>
              </a:rPr>
              <a:t>footprint</a:t>
            </a:r>
            <a:endParaRPr lang="en-US" sz="4799" dirty="0">
              <a:ea typeface="メイリオ" pitchFamily="50" charset="-128"/>
              <a:cs typeface="Segoe UI Light" panose="020B0502040204020203" pitchFamily="34" charset="0"/>
            </a:endParaRPr>
          </a:p>
        </p:txBody>
      </p:sp>
      <p:grpSp>
        <p:nvGrpSpPr>
          <p:cNvPr id="1239" name="Group 1238"/>
          <p:cNvGrpSpPr/>
          <p:nvPr/>
        </p:nvGrpSpPr>
        <p:grpSpPr>
          <a:xfrm>
            <a:off x="429370" y="289026"/>
            <a:ext cx="11148737" cy="6215364"/>
            <a:chOff x="395371" y="1139688"/>
            <a:chExt cx="8399866" cy="4651514"/>
          </a:xfrm>
          <a:solidFill>
            <a:srgbClr val="00B0F0"/>
          </a:solidFill>
        </p:grpSpPr>
        <p:sp>
          <p:nvSpPr>
            <p:cNvPr id="1240" name="Oval 9"/>
            <p:cNvSpPr>
              <a:spLocks noChangeAspect="1" noChangeArrowheads="1"/>
            </p:cNvSpPr>
            <p:nvPr userDrawn="1"/>
          </p:nvSpPr>
          <p:spPr bwMode="auto">
            <a:xfrm>
              <a:off x="2417310"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1" name="Oval 10"/>
            <p:cNvSpPr>
              <a:spLocks noChangeAspect="1" noChangeArrowheads="1"/>
            </p:cNvSpPr>
            <p:nvPr userDrawn="1"/>
          </p:nvSpPr>
          <p:spPr bwMode="auto">
            <a:xfrm>
              <a:off x="2528886"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2" name="Oval 11"/>
            <p:cNvSpPr>
              <a:spLocks noChangeAspect="1" noChangeArrowheads="1"/>
            </p:cNvSpPr>
            <p:nvPr userDrawn="1"/>
          </p:nvSpPr>
          <p:spPr bwMode="auto">
            <a:xfrm>
              <a:off x="264196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3" name="Oval 12"/>
            <p:cNvSpPr>
              <a:spLocks noChangeAspect="1" noChangeArrowheads="1"/>
            </p:cNvSpPr>
            <p:nvPr userDrawn="1"/>
          </p:nvSpPr>
          <p:spPr bwMode="auto">
            <a:xfrm>
              <a:off x="2753545"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4" name="Oval 13"/>
            <p:cNvSpPr>
              <a:spLocks noChangeAspect="1" noChangeArrowheads="1"/>
            </p:cNvSpPr>
            <p:nvPr userDrawn="1"/>
          </p:nvSpPr>
          <p:spPr bwMode="auto">
            <a:xfrm>
              <a:off x="309128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5" name="Oval 14"/>
            <p:cNvSpPr>
              <a:spLocks noChangeAspect="1" noChangeArrowheads="1"/>
            </p:cNvSpPr>
            <p:nvPr userDrawn="1"/>
          </p:nvSpPr>
          <p:spPr bwMode="auto">
            <a:xfrm>
              <a:off x="320437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6" name="Oval 15"/>
            <p:cNvSpPr>
              <a:spLocks noChangeAspect="1" noChangeArrowheads="1"/>
            </p:cNvSpPr>
            <p:nvPr userDrawn="1"/>
          </p:nvSpPr>
          <p:spPr bwMode="auto">
            <a:xfrm>
              <a:off x="331594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7" name="Oval 16"/>
            <p:cNvSpPr>
              <a:spLocks noChangeAspect="1" noChangeArrowheads="1"/>
            </p:cNvSpPr>
            <p:nvPr userDrawn="1"/>
          </p:nvSpPr>
          <p:spPr bwMode="auto">
            <a:xfrm>
              <a:off x="3429033"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8" name="Oval 17"/>
            <p:cNvSpPr>
              <a:spLocks noChangeAspect="1" noChangeArrowheads="1"/>
            </p:cNvSpPr>
            <p:nvPr userDrawn="1"/>
          </p:nvSpPr>
          <p:spPr bwMode="auto">
            <a:xfrm>
              <a:off x="354060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9" name="Oval 18"/>
            <p:cNvSpPr>
              <a:spLocks noChangeAspect="1" noChangeArrowheads="1"/>
            </p:cNvSpPr>
            <p:nvPr userDrawn="1"/>
          </p:nvSpPr>
          <p:spPr bwMode="auto">
            <a:xfrm>
              <a:off x="365369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0" name="Oval 19"/>
            <p:cNvSpPr>
              <a:spLocks noChangeAspect="1" noChangeArrowheads="1"/>
            </p:cNvSpPr>
            <p:nvPr userDrawn="1"/>
          </p:nvSpPr>
          <p:spPr bwMode="auto">
            <a:xfrm>
              <a:off x="376526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1" name="Oval 20"/>
            <p:cNvSpPr>
              <a:spLocks noChangeAspect="1" noChangeArrowheads="1"/>
            </p:cNvSpPr>
            <p:nvPr userDrawn="1"/>
          </p:nvSpPr>
          <p:spPr bwMode="auto">
            <a:xfrm>
              <a:off x="3878352"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2" name="Oval 21"/>
            <p:cNvSpPr>
              <a:spLocks noChangeAspect="1" noChangeArrowheads="1"/>
            </p:cNvSpPr>
            <p:nvPr userDrawn="1"/>
          </p:nvSpPr>
          <p:spPr bwMode="auto">
            <a:xfrm>
              <a:off x="3989928"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3" name="Oval 22"/>
            <p:cNvSpPr>
              <a:spLocks noChangeAspect="1" noChangeArrowheads="1"/>
            </p:cNvSpPr>
            <p:nvPr userDrawn="1"/>
          </p:nvSpPr>
          <p:spPr bwMode="auto">
            <a:xfrm>
              <a:off x="6574270"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4" name="Oval 23"/>
            <p:cNvSpPr>
              <a:spLocks noChangeAspect="1" noChangeArrowheads="1"/>
            </p:cNvSpPr>
            <p:nvPr userDrawn="1"/>
          </p:nvSpPr>
          <p:spPr bwMode="auto">
            <a:xfrm>
              <a:off x="219265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5" name="Oval 24"/>
            <p:cNvSpPr>
              <a:spLocks noChangeAspect="1" noChangeArrowheads="1"/>
            </p:cNvSpPr>
            <p:nvPr userDrawn="1"/>
          </p:nvSpPr>
          <p:spPr bwMode="auto">
            <a:xfrm>
              <a:off x="2304226"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6" name="Oval 25"/>
            <p:cNvSpPr>
              <a:spLocks noChangeAspect="1" noChangeArrowheads="1"/>
            </p:cNvSpPr>
            <p:nvPr userDrawn="1"/>
          </p:nvSpPr>
          <p:spPr bwMode="auto">
            <a:xfrm>
              <a:off x="241731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7" name="Oval 26"/>
            <p:cNvSpPr>
              <a:spLocks noChangeAspect="1" noChangeArrowheads="1"/>
            </p:cNvSpPr>
            <p:nvPr userDrawn="1"/>
          </p:nvSpPr>
          <p:spPr bwMode="auto">
            <a:xfrm>
              <a:off x="252888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8" name="Oval 27"/>
            <p:cNvSpPr>
              <a:spLocks noChangeAspect="1" noChangeArrowheads="1"/>
            </p:cNvSpPr>
            <p:nvPr userDrawn="1"/>
          </p:nvSpPr>
          <p:spPr bwMode="auto">
            <a:xfrm>
              <a:off x="264196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9" name="Oval 28"/>
            <p:cNvSpPr>
              <a:spLocks noChangeAspect="1" noChangeArrowheads="1"/>
            </p:cNvSpPr>
            <p:nvPr userDrawn="1"/>
          </p:nvSpPr>
          <p:spPr bwMode="auto">
            <a:xfrm>
              <a:off x="286663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0" name="Oval 29"/>
            <p:cNvSpPr>
              <a:spLocks noChangeAspect="1" noChangeArrowheads="1"/>
            </p:cNvSpPr>
            <p:nvPr userDrawn="1"/>
          </p:nvSpPr>
          <p:spPr bwMode="auto">
            <a:xfrm>
              <a:off x="297820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1" name="Oval 30"/>
            <p:cNvSpPr>
              <a:spLocks noChangeAspect="1" noChangeArrowheads="1"/>
            </p:cNvSpPr>
            <p:nvPr userDrawn="1"/>
          </p:nvSpPr>
          <p:spPr bwMode="auto">
            <a:xfrm>
              <a:off x="309128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2" name="Oval 31"/>
            <p:cNvSpPr>
              <a:spLocks noChangeAspect="1" noChangeArrowheads="1"/>
            </p:cNvSpPr>
            <p:nvPr userDrawn="1"/>
          </p:nvSpPr>
          <p:spPr bwMode="auto">
            <a:xfrm>
              <a:off x="320437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3" name="Oval 32"/>
            <p:cNvSpPr>
              <a:spLocks noChangeAspect="1" noChangeArrowheads="1"/>
            </p:cNvSpPr>
            <p:nvPr userDrawn="1"/>
          </p:nvSpPr>
          <p:spPr bwMode="auto">
            <a:xfrm>
              <a:off x="331594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4" name="Oval 33"/>
            <p:cNvSpPr>
              <a:spLocks noChangeAspect="1" noChangeArrowheads="1"/>
            </p:cNvSpPr>
            <p:nvPr userDrawn="1"/>
          </p:nvSpPr>
          <p:spPr bwMode="auto">
            <a:xfrm>
              <a:off x="3429033"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5" name="Oval 34"/>
            <p:cNvSpPr>
              <a:spLocks noChangeAspect="1" noChangeArrowheads="1"/>
            </p:cNvSpPr>
            <p:nvPr userDrawn="1"/>
          </p:nvSpPr>
          <p:spPr bwMode="auto">
            <a:xfrm>
              <a:off x="354060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6" name="Oval 35"/>
            <p:cNvSpPr>
              <a:spLocks noChangeAspect="1" noChangeArrowheads="1"/>
            </p:cNvSpPr>
            <p:nvPr userDrawn="1"/>
          </p:nvSpPr>
          <p:spPr bwMode="auto">
            <a:xfrm>
              <a:off x="365369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7" name="Oval 36"/>
            <p:cNvSpPr>
              <a:spLocks noChangeAspect="1" noChangeArrowheads="1"/>
            </p:cNvSpPr>
            <p:nvPr userDrawn="1"/>
          </p:nvSpPr>
          <p:spPr bwMode="auto">
            <a:xfrm>
              <a:off x="376526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8" name="Oval 37"/>
            <p:cNvSpPr>
              <a:spLocks noChangeAspect="1" noChangeArrowheads="1"/>
            </p:cNvSpPr>
            <p:nvPr userDrawn="1"/>
          </p:nvSpPr>
          <p:spPr bwMode="auto">
            <a:xfrm>
              <a:off x="387835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9" name="Oval 38"/>
            <p:cNvSpPr>
              <a:spLocks noChangeAspect="1" noChangeArrowheads="1"/>
            </p:cNvSpPr>
            <p:nvPr userDrawn="1"/>
          </p:nvSpPr>
          <p:spPr bwMode="auto">
            <a:xfrm>
              <a:off x="4663908"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0" name="Oval 39"/>
            <p:cNvSpPr>
              <a:spLocks noChangeAspect="1" noChangeArrowheads="1"/>
            </p:cNvSpPr>
            <p:nvPr userDrawn="1"/>
          </p:nvSpPr>
          <p:spPr bwMode="auto">
            <a:xfrm>
              <a:off x="477699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1" name="Oval 40"/>
            <p:cNvSpPr>
              <a:spLocks noChangeAspect="1" noChangeArrowheads="1"/>
            </p:cNvSpPr>
            <p:nvPr userDrawn="1"/>
          </p:nvSpPr>
          <p:spPr bwMode="auto">
            <a:xfrm>
              <a:off x="6462694"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2" name="Oval 41"/>
            <p:cNvSpPr>
              <a:spLocks noChangeAspect="1" noChangeArrowheads="1"/>
            </p:cNvSpPr>
            <p:nvPr userDrawn="1"/>
          </p:nvSpPr>
          <p:spPr bwMode="auto">
            <a:xfrm>
              <a:off x="657427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3" name="Oval 42"/>
            <p:cNvSpPr>
              <a:spLocks noChangeAspect="1" noChangeArrowheads="1"/>
            </p:cNvSpPr>
            <p:nvPr userDrawn="1"/>
          </p:nvSpPr>
          <p:spPr bwMode="auto">
            <a:xfrm>
              <a:off x="6687355"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4" name="Oval 43"/>
            <p:cNvSpPr>
              <a:spLocks noChangeAspect="1" noChangeArrowheads="1"/>
            </p:cNvSpPr>
            <p:nvPr userDrawn="1"/>
          </p:nvSpPr>
          <p:spPr bwMode="auto">
            <a:xfrm>
              <a:off x="151867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5" name="Oval 44"/>
            <p:cNvSpPr>
              <a:spLocks noChangeAspect="1" noChangeArrowheads="1"/>
            </p:cNvSpPr>
            <p:nvPr userDrawn="1"/>
          </p:nvSpPr>
          <p:spPr bwMode="auto">
            <a:xfrm>
              <a:off x="1630247"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6" name="Oval 45"/>
            <p:cNvSpPr>
              <a:spLocks noChangeAspect="1" noChangeArrowheads="1"/>
            </p:cNvSpPr>
            <p:nvPr userDrawn="1"/>
          </p:nvSpPr>
          <p:spPr bwMode="auto">
            <a:xfrm>
              <a:off x="174333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7" name="Oval 46"/>
            <p:cNvSpPr>
              <a:spLocks noChangeAspect="1" noChangeArrowheads="1"/>
            </p:cNvSpPr>
            <p:nvPr userDrawn="1"/>
          </p:nvSpPr>
          <p:spPr bwMode="auto">
            <a:xfrm>
              <a:off x="185490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8" name="Oval 47"/>
            <p:cNvSpPr>
              <a:spLocks noChangeAspect="1" noChangeArrowheads="1"/>
            </p:cNvSpPr>
            <p:nvPr userDrawn="1"/>
          </p:nvSpPr>
          <p:spPr bwMode="auto">
            <a:xfrm>
              <a:off x="196799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9" name="Oval 48"/>
            <p:cNvSpPr>
              <a:spLocks noChangeAspect="1" noChangeArrowheads="1"/>
            </p:cNvSpPr>
            <p:nvPr userDrawn="1"/>
          </p:nvSpPr>
          <p:spPr bwMode="auto">
            <a:xfrm>
              <a:off x="219265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0" name="Oval 49"/>
            <p:cNvSpPr>
              <a:spLocks noChangeAspect="1" noChangeArrowheads="1"/>
            </p:cNvSpPr>
            <p:nvPr userDrawn="1"/>
          </p:nvSpPr>
          <p:spPr bwMode="auto">
            <a:xfrm>
              <a:off x="230422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1" name="Oval 50"/>
            <p:cNvSpPr>
              <a:spLocks noChangeAspect="1" noChangeArrowheads="1"/>
            </p:cNvSpPr>
            <p:nvPr userDrawn="1"/>
          </p:nvSpPr>
          <p:spPr bwMode="auto">
            <a:xfrm>
              <a:off x="241731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2" name="Oval 51"/>
            <p:cNvSpPr>
              <a:spLocks noChangeAspect="1" noChangeArrowheads="1"/>
            </p:cNvSpPr>
            <p:nvPr userDrawn="1"/>
          </p:nvSpPr>
          <p:spPr bwMode="auto">
            <a:xfrm>
              <a:off x="252888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3" name="Oval 52"/>
            <p:cNvSpPr>
              <a:spLocks noChangeAspect="1" noChangeArrowheads="1"/>
            </p:cNvSpPr>
            <p:nvPr userDrawn="1"/>
          </p:nvSpPr>
          <p:spPr bwMode="auto">
            <a:xfrm>
              <a:off x="2753545"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4" name="Oval 53"/>
            <p:cNvSpPr>
              <a:spLocks noChangeAspect="1" noChangeArrowheads="1"/>
            </p:cNvSpPr>
            <p:nvPr userDrawn="1"/>
          </p:nvSpPr>
          <p:spPr bwMode="auto">
            <a:xfrm>
              <a:off x="286663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5" name="Oval 54"/>
            <p:cNvSpPr>
              <a:spLocks noChangeAspect="1" noChangeArrowheads="1"/>
            </p:cNvSpPr>
            <p:nvPr userDrawn="1"/>
          </p:nvSpPr>
          <p:spPr bwMode="auto">
            <a:xfrm>
              <a:off x="297820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6" name="Oval 55"/>
            <p:cNvSpPr>
              <a:spLocks noChangeAspect="1" noChangeArrowheads="1"/>
            </p:cNvSpPr>
            <p:nvPr userDrawn="1"/>
          </p:nvSpPr>
          <p:spPr bwMode="auto">
            <a:xfrm>
              <a:off x="309128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7" name="Oval 56"/>
            <p:cNvSpPr>
              <a:spLocks noChangeAspect="1" noChangeArrowheads="1"/>
            </p:cNvSpPr>
            <p:nvPr userDrawn="1"/>
          </p:nvSpPr>
          <p:spPr bwMode="auto">
            <a:xfrm>
              <a:off x="320437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8" name="Oval 57"/>
            <p:cNvSpPr>
              <a:spLocks noChangeAspect="1" noChangeArrowheads="1"/>
            </p:cNvSpPr>
            <p:nvPr userDrawn="1"/>
          </p:nvSpPr>
          <p:spPr bwMode="auto">
            <a:xfrm>
              <a:off x="331594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9" name="Oval 58"/>
            <p:cNvSpPr>
              <a:spLocks noChangeAspect="1" noChangeArrowheads="1"/>
            </p:cNvSpPr>
            <p:nvPr userDrawn="1"/>
          </p:nvSpPr>
          <p:spPr bwMode="auto">
            <a:xfrm>
              <a:off x="3429033"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0" name="Oval 59"/>
            <p:cNvSpPr>
              <a:spLocks noChangeAspect="1" noChangeArrowheads="1"/>
            </p:cNvSpPr>
            <p:nvPr userDrawn="1"/>
          </p:nvSpPr>
          <p:spPr bwMode="auto">
            <a:xfrm>
              <a:off x="354060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1" name="Oval 60"/>
            <p:cNvSpPr>
              <a:spLocks noChangeAspect="1" noChangeArrowheads="1"/>
            </p:cNvSpPr>
            <p:nvPr userDrawn="1"/>
          </p:nvSpPr>
          <p:spPr bwMode="auto">
            <a:xfrm>
              <a:off x="365369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2" name="Oval 61"/>
            <p:cNvSpPr>
              <a:spLocks noChangeAspect="1" noChangeArrowheads="1"/>
            </p:cNvSpPr>
            <p:nvPr userDrawn="1"/>
          </p:nvSpPr>
          <p:spPr bwMode="auto">
            <a:xfrm>
              <a:off x="376526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3" name="Oval 62"/>
            <p:cNvSpPr>
              <a:spLocks noChangeAspect="1" noChangeArrowheads="1"/>
            </p:cNvSpPr>
            <p:nvPr userDrawn="1"/>
          </p:nvSpPr>
          <p:spPr bwMode="auto">
            <a:xfrm>
              <a:off x="4663908"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4" name="Oval 63"/>
            <p:cNvSpPr>
              <a:spLocks noChangeAspect="1" noChangeArrowheads="1"/>
            </p:cNvSpPr>
            <p:nvPr userDrawn="1"/>
          </p:nvSpPr>
          <p:spPr bwMode="auto">
            <a:xfrm>
              <a:off x="6687355"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5" name="Oval 64"/>
            <p:cNvSpPr>
              <a:spLocks noChangeAspect="1" noChangeArrowheads="1"/>
            </p:cNvSpPr>
            <p:nvPr userDrawn="1"/>
          </p:nvSpPr>
          <p:spPr bwMode="auto">
            <a:xfrm>
              <a:off x="679893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6" name="Oval 65"/>
            <p:cNvSpPr>
              <a:spLocks noChangeAspect="1" noChangeArrowheads="1"/>
            </p:cNvSpPr>
            <p:nvPr userDrawn="1"/>
          </p:nvSpPr>
          <p:spPr bwMode="auto">
            <a:xfrm>
              <a:off x="140558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7" name="Oval 66"/>
            <p:cNvSpPr>
              <a:spLocks noChangeAspect="1" noChangeArrowheads="1"/>
            </p:cNvSpPr>
            <p:nvPr userDrawn="1"/>
          </p:nvSpPr>
          <p:spPr bwMode="auto">
            <a:xfrm>
              <a:off x="151867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8" name="Oval 67"/>
            <p:cNvSpPr>
              <a:spLocks noChangeAspect="1" noChangeArrowheads="1"/>
            </p:cNvSpPr>
            <p:nvPr userDrawn="1"/>
          </p:nvSpPr>
          <p:spPr bwMode="auto">
            <a:xfrm>
              <a:off x="1630247"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9" name="Oval 68"/>
            <p:cNvSpPr>
              <a:spLocks noChangeAspect="1" noChangeArrowheads="1"/>
            </p:cNvSpPr>
            <p:nvPr userDrawn="1"/>
          </p:nvSpPr>
          <p:spPr bwMode="auto">
            <a:xfrm>
              <a:off x="174333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0" name="Oval 69"/>
            <p:cNvSpPr>
              <a:spLocks noChangeAspect="1" noChangeArrowheads="1"/>
            </p:cNvSpPr>
            <p:nvPr userDrawn="1"/>
          </p:nvSpPr>
          <p:spPr bwMode="auto">
            <a:xfrm>
              <a:off x="185490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1" name="Oval 70"/>
            <p:cNvSpPr>
              <a:spLocks noChangeAspect="1" noChangeArrowheads="1"/>
            </p:cNvSpPr>
            <p:nvPr userDrawn="1"/>
          </p:nvSpPr>
          <p:spPr bwMode="auto">
            <a:xfrm>
              <a:off x="196799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2" name="Oval 71"/>
            <p:cNvSpPr>
              <a:spLocks noChangeAspect="1" noChangeArrowheads="1"/>
            </p:cNvSpPr>
            <p:nvPr userDrawn="1"/>
          </p:nvSpPr>
          <p:spPr bwMode="auto">
            <a:xfrm>
              <a:off x="207956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3" name="Oval 72"/>
            <p:cNvSpPr>
              <a:spLocks noChangeAspect="1" noChangeArrowheads="1"/>
            </p:cNvSpPr>
            <p:nvPr userDrawn="1"/>
          </p:nvSpPr>
          <p:spPr bwMode="auto">
            <a:xfrm>
              <a:off x="219265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4" name="Oval 73"/>
            <p:cNvSpPr>
              <a:spLocks noChangeAspect="1" noChangeArrowheads="1"/>
            </p:cNvSpPr>
            <p:nvPr userDrawn="1"/>
          </p:nvSpPr>
          <p:spPr bwMode="auto">
            <a:xfrm>
              <a:off x="230422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5" name="Oval 74"/>
            <p:cNvSpPr>
              <a:spLocks noChangeAspect="1" noChangeArrowheads="1"/>
            </p:cNvSpPr>
            <p:nvPr userDrawn="1"/>
          </p:nvSpPr>
          <p:spPr bwMode="auto">
            <a:xfrm>
              <a:off x="241731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6" name="Oval 75"/>
            <p:cNvSpPr>
              <a:spLocks noChangeAspect="1" noChangeArrowheads="1"/>
            </p:cNvSpPr>
            <p:nvPr userDrawn="1"/>
          </p:nvSpPr>
          <p:spPr bwMode="auto">
            <a:xfrm>
              <a:off x="2753545"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7" name="Oval 76"/>
            <p:cNvSpPr>
              <a:spLocks noChangeAspect="1" noChangeArrowheads="1"/>
            </p:cNvSpPr>
            <p:nvPr userDrawn="1"/>
          </p:nvSpPr>
          <p:spPr bwMode="auto">
            <a:xfrm>
              <a:off x="286663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8" name="Oval 77"/>
            <p:cNvSpPr>
              <a:spLocks noChangeAspect="1" noChangeArrowheads="1"/>
            </p:cNvSpPr>
            <p:nvPr userDrawn="1"/>
          </p:nvSpPr>
          <p:spPr bwMode="auto">
            <a:xfrm>
              <a:off x="297820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9" name="Oval 78"/>
            <p:cNvSpPr>
              <a:spLocks noChangeAspect="1" noChangeArrowheads="1"/>
            </p:cNvSpPr>
            <p:nvPr userDrawn="1"/>
          </p:nvSpPr>
          <p:spPr bwMode="auto">
            <a:xfrm>
              <a:off x="309128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0" name="Oval 79"/>
            <p:cNvSpPr>
              <a:spLocks noChangeAspect="1" noChangeArrowheads="1"/>
            </p:cNvSpPr>
            <p:nvPr userDrawn="1"/>
          </p:nvSpPr>
          <p:spPr bwMode="auto">
            <a:xfrm>
              <a:off x="320437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1" name="Oval 80"/>
            <p:cNvSpPr>
              <a:spLocks noChangeAspect="1" noChangeArrowheads="1"/>
            </p:cNvSpPr>
            <p:nvPr userDrawn="1"/>
          </p:nvSpPr>
          <p:spPr bwMode="auto">
            <a:xfrm>
              <a:off x="331594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2" name="Oval 81"/>
            <p:cNvSpPr>
              <a:spLocks noChangeAspect="1" noChangeArrowheads="1"/>
            </p:cNvSpPr>
            <p:nvPr userDrawn="1"/>
          </p:nvSpPr>
          <p:spPr bwMode="auto">
            <a:xfrm>
              <a:off x="342903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3" name="Oval 82"/>
            <p:cNvSpPr>
              <a:spLocks noChangeAspect="1" noChangeArrowheads="1"/>
            </p:cNvSpPr>
            <p:nvPr userDrawn="1"/>
          </p:nvSpPr>
          <p:spPr bwMode="auto">
            <a:xfrm>
              <a:off x="354060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4" name="Oval 83"/>
            <p:cNvSpPr>
              <a:spLocks noChangeAspect="1" noChangeArrowheads="1"/>
            </p:cNvSpPr>
            <p:nvPr userDrawn="1"/>
          </p:nvSpPr>
          <p:spPr bwMode="auto">
            <a:xfrm>
              <a:off x="365369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5" name="Oval 84"/>
            <p:cNvSpPr>
              <a:spLocks noChangeAspect="1" noChangeArrowheads="1"/>
            </p:cNvSpPr>
            <p:nvPr userDrawn="1"/>
          </p:nvSpPr>
          <p:spPr bwMode="auto">
            <a:xfrm>
              <a:off x="376526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6" name="Oval 85"/>
            <p:cNvSpPr>
              <a:spLocks noChangeAspect="1" noChangeArrowheads="1"/>
            </p:cNvSpPr>
            <p:nvPr userDrawn="1"/>
          </p:nvSpPr>
          <p:spPr bwMode="auto">
            <a:xfrm>
              <a:off x="5787207"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7" name="Oval 86"/>
            <p:cNvSpPr>
              <a:spLocks noChangeAspect="1" noChangeArrowheads="1"/>
            </p:cNvSpPr>
            <p:nvPr userDrawn="1"/>
          </p:nvSpPr>
          <p:spPr bwMode="auto">
            <a:xfrm>
              <a:off x="590029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8" name="Oval 87"/>
            <p:cNvSpPr>
              <a:spLocks noChangeAspect="1" noChangeArrowheads="1"/>
            </p:cNvSpPr>
            <p:nvPr userDrawn="1"/>
          </p:nvSpPr>
          <p:spPr bwMode="auto">
            <a:xfrm>
              <a:off x="657427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9" name="Oval 88"/>
            <p:cNvSpPr>
              <a:spLocks noChangeAspect="1" noChangeArrowheads="1"/>
            </p:cNvSpPr>
            <p:nvPr userDrawn="1"/>
          </p:nvSpPr>
          <p:spPr bwMode="auto">
            <a:xfrm>
              <a:off x="6687355"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0" name="Oval 89"/>
            <p:cNvSpPr>
              <a:spLocks noChangeAspect="1" noChangeArrowheads="1"/>
            </p:cNvSpPr>
            <p:nvPr userDrawn="1"/>
          </p:nvSpPr>
          <p:spPr bwMode="auto">
            <a:xfrm>
              <a:off x="679893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1" name="Oval 90"/>
            <p:cNvSpPr>
              <a:spLocks noChangeAspect="1" noChangeArrowheads="1"/>
            </p:cNvSpPr>
            <p:nvPr userDrawn="1"/>
          </p:nvSpPr>
          <p:spPr bwMode="auto">
            <a:xfrm>
              <a:off x="6912014"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2" name="Oval 91"/>
            <p:cNvSpPr>
              <a:spLocks noChangeAspect="1" noChangeArrowheads="1"/>
            </p:cNvSpPr>
            <p:nvPr userDrawn="1"/>
          </p:nvSpPr>
          <p:spPr bwMode="auto">
            <a:xfrm>
              <a:off x="7585994"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3" name="Oval 92"/>
            <p:cNvSpPr>
              <a:spLocks noChangeAspect="1" noChangeArrowheads="1"/>
            </p:cNvSpPr>
            <p:nvPr userDrawn="1"/>
          </p:nvSpPr>
          <p:spPr bwMode="auto">
            <a:xfrm>
              <a:off x="769757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4" name="Oval 93"/>
            <p:cNvSpPr>
              <a:spLocks noChangeAspect="1" noChangeArrowheads="1"/>
            </p:cNvSpPr>
            <p:nvPr userDrawn="1"/>
          </p:nvSpPr>
          <p:spPr bwMode="auto">
            <a:xfrm>
              <a:off x="781065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5" name="Oval 94"/>
            <p:cNvSpPr>
              <a:spLocks noChangeAspect="1" noChangeArrowheads="1"/>
            </p:cNvSpPr>
            <p:nvPr userDrawn="1"/>
          </p:nvSpPr>
          <p:spPr bwMode="auto">
            <a:xfrm>
              <a:off x="140558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6" name="Oval 95"/>
            <p:cNvSpPr>
              <a:spLocks noChangeAspect="1" noChangeArrowheads="1"/>
            </p:cNvSpPr>
            <p:nvPr userDrawn="1"/>
          </p:nvSpPr>
          <p:spPr bwMode="auto">
            <a:xfrm>
              <a:off x="151867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7" name="Oval 96"/>
            <p:cNvSpPr>
              <a:spLocks noChangeAspect="1" noChangeArrowheads="1"/>
            </p:cNvSpPr>
            <p:nvPr userDrawn="1"/>
          </p:nvSpPr>
          <p:spPr bwMode="auto">
            <a:xfrm>
              <a:off x="1630247"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8" name="Oval 97"/>
            <p:cNvSpPr>
              <a:spLocks noChangeAspect="1" noChangeArrowheads="1"/>
            </p:cNvSpPr>
            <p:nvPr userDrawn="1"/>
          </p:nvSpPr>
          <p:spPr bwMode="auto">
            <a:xfrm>
              <a:off x="174333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9" name="Oval 98"/>
            <p:cNvSpPr>
              <a:spLocks noChangeAspect="1" noChangeArrowheads="1"/>
            </p:cNvSpPr>
            <p:nvPr userDrawn="1"/>
          </p:nvSpPr>
          <p:spPr bwMode="auto">
            <a:xfrm>
              <a:off x="185490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0" name="Oval 99"/>
            <p:cNvSpPr>
              <a:spLocks noChangeAspect="1" noChangeArrowheads="1"/>
            </p:cNvSpPr>
            <p:nvPr userDrawn="1"/>
          </p:nvSpPr>
          <p:spPr bwMode="auto">
            <a:xfrm>
              <a:off x="196799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1" name="Oval 100"/>
            <p:cNvSpPr>
              <a:spLocks noChangeAspect="1" noChangeArrowheads="1"/>
            </p:cNvSpPr>
            <p:nvPr userDrawn="1"/>
          </p:nvSpPr>
          <p:spPr bwMode="auto">
            <a:xfrm>
              <a:off x="2079566"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2" name="Oval 101"/>
            <p:cNvSpPr>
              <a:spLocks noChangeAspect="1" noChangeArrowheads="1"/>
            </p:cNvSpPr>
            <p:nvPr userDrawn="1"/>
          </p:nvSpPr>
          <p:spPr bwMode="auto">
            <a:xfrm>
              <a:off x="219265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3" name="Oval 102"/>
            <p:cNvSpPr>
              <a:spLocks noChangeAspect="1" noChangeArrowheads="1"/>
            </p:cNvSpPr>
            <p:nvPr userDrawn="1"/>
          </p:nvSpPr>
          <p:spPr bwMode="auto">
            <a:xfrm>
              <a:off x="230422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4" name="Oval 103"/>
            <p:cNvSpPr>
              <a:spLocks noChangeAspect="1" noChangeArrowheads="1"/>
            </p:cNvSpPr>
            <p:nvPr userDrawn="1"/>
          </p:nvSpPr>
          <p:spPr bwMode="auto">
            <a:xfrm>
              <a:off x="241731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5" name="Oval 104"/>
            <p:cNvSpPr>
              <a:spLocks noChangeAspect="1" noChangeArrowheads="1"/>
            </p:cNvSpPr>
            <p:nvPr userDrawn="1"/>
          </p:nvSpPr>
          <p:spPr bwMode="auto">
            <a:xfrm>
              <a:off x="309128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6" name="Oval 105"/>
            <p:cNvSpPr>
              <a:spLocks noChangeAspect="1" noChangeArrowheads="1"/>
            </p:cNvSpPr>
            <p:nvPr userDrawn="1"/>
          </p:nvSpPr>
          <p:spPr bwMode="auto">
            <a:xfrm>
              <a:off x="320437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7" name="Oval 106"/>
            <p:cNvSpPr>
              <a:spLocks noChangeAspect="1" noChangeArrowheads="1"/>
            </p:cNvSpPr>
            <p:nvPr userDrawn="1"/>
          </p:nvSpPr>
          <p:spPr bwMode="auto">
            <a:xfrm>
              <a:off x="331594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8" name="Oval 107"/>
            <p:cNvSpPr>
              <a:spLocks noChangeAspect="1" noChangeArrowheads="1"/>
            </p:cNvSpPr>
            <p:nvPr userDrawn="1"/>
          </p:nvSpPr>
          <p:spPr bwMode="auto">
            <a:xfrm>
              <a:off x="3429033"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9" name="Oval 108"/>
            <p:cNvSpPr>
              <a:spLocks noChangeAspect="1" noChangeArrowheads="1"/>
            </p:cNvSpPr>
            <p:nvPr userDrawn="1"/>
          </p:nvSpPr>
          <p:spPr bwMode="auto">
            <a:xfrm>
              <a:off x="354060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0" name="Oval 109"/>
            <p:cNvSpPr>
              <a:spLocks noChangeAspect="1" noChangeArrowheads="1"/>
            </p:cNvSpPr>
            <p:nvPr userDrawn="1"/>
          </p:nvSpPr>
          <p:spPr bwMode="auto">
            <a:xfrm>
              <a:off x="365369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1" name="Oval 110"/>
            <p:cNvSpPr>
              <a:spLocks noChangeAspect="1" noChangeArrowheads="1"/>
            </p:cNvSpPr>
            <p:nvPr userDrawn="1"/>
          </p:nvSpPr>
          <p:spPr bwMode="auto">
            <a:xfrm>
              <a:off x="376526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2" name="Oval 111"/>
            <p:cNvSpPr>
              <a:spLocks noChangeAspect="1" noChangeArrowheads="1"/>
            </p:cNvSpPr>
            <p:nvPr userDrawn="1"/>
          </p:nvSpPr>
          <p:spPr bwMode="auto">
            <a:xfrm>
              <a:off x="5675631"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3" name="Oval 112"/>
            <p:cNvSpPr>
              <a:spLocks noChangeAspect="1" noChangeArrowheads="1"/>
            </p:cNvSpPr>
            <p:nvPr userDrawn="1"/>
          </p:nvSpPr>
          <p:spPr bwMode="auto">
            <a:xfrm>
              <a:off x="623803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4" name="Oval 113"/>
            <p:cNvSpPr>
              <a:spLocks noChangeAspect="1" noChangeArrowheads="1"/>
            </p:cNvSpPr>
            <p:nvPr userDrawn="1"/>
          </p:nvSpPr>
          <p:spPr bwMode="auto">
            <a:xfrm>
              <a:off x="634961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5" name="Oval 114"/>
            <p:cNvSpPr>
              <a:spLocks noChangeAspect="1" noChangeArrowheads="1"/>
            </p:cNvSpPr>
            <p:nvPr userDrawn="1"/>
          </p:nvSpPr>
          <p:spPr bwMode="auto">
            <a:xfrm>
              <a:off x="646269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6" name="Oval 115"/>
            <p:cNvSpPr>
              <a:spLocks noChangeAspect="1" noChangeArrowheads="1"/>
            </p:cNvSpPr>
            <p:nvPr userDrawn="1"/>
          </p:nvSpPr>
          <p:spPr bwMode="auto">
            <a:xfrm>
              <a:off x="657427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7" name="Oval 116"/>
            <p:cNvSpPr>
              <a:spLocks noChangeAspect="1" noChangeArrowheads="1"/>
            </p:cNvSpPr>
            <p:nvPr userDrawn="1"/>
          </p:nvSpPr>
          <p:spPr bwMode="auto">
            <a:xfrm>
              <a:off x="668735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8" name="Oval 117"/>
            <p:cNvSpPr>
              <a:spLocks noChangeAspect="1" noChangeArrowheads="1"/>
            </p:cNvSpPr>
            <p:nvPr userDrawn="1"/>
          </p:nvSpPr>
          <p:spPr bwMode="auto">
            <a:xfrm>
              <a:off x="679893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9" name="Oval 118"/>
            <p:cNvSpPr>
              <a:spLocks noChangeAspect="1" noChangeArrowheads="1"/>
            </p:cNvSpPr>
            <p:nvPr userDrawn="1"/>
          </p:nvSpPr>
          <p:spPr bwMode="auto">
            <a:xfrm>
              <a:off x="691201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0" name="Oval 119"/>
            <p:cNvSpPr>
              <a:spLocks noChangeAspect="1" noChangeArrowheads="1"/>
            </p:cNvSpPr>
            <p:nvPr userDrawn="1"/>
          </p:nvSpPr>
          <p:spPr bwMode="auto">
            <a:xfrm>
              <a:off x="702359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1" name="Oval 120"/>
            <p:cNvSpPr>
              <a:spLocks noChangeAspect="1" noChangeArrowheads="1"/>
            </p:cNvSpPr>
            <p:nvPr userDrawn="1"/>
          </p:nvSpPr>
          <p:spPr bwMode="auto">
            <a:xfrm>
              <a:off x="713667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2" name="Oval 121"/>
            <p:cNvSpPr>
              <a:spLocks noChangeAspect="1" noChangeArrowheads="1"/>
            </p:cNvSpPr>
            <p:nvPr userDrawn="1"/>
          </p:nvSpPr>
          <p:spPr bwMode="auto">
            <a:xfrm>
              <a:off x="724825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3" name="Oval 122"/>
            <p:cNvSpPr>
              <a:spLocks noChangeAspect="1" noChangeArrowheads="1"/>
            </p:cNvSpPr>
            <p:nvPr userDrawn="1"/>
          </p:nvSpPr>
          <p:spPr bwMode="auto">
            <a:xfrm>
              <a:off x="758599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4" name="Oval 123"/>
            <p:cNvSpPr>
              <a:spLocks noChangeAspect="1" noChangeArrowheads="1"/>
            </p:cNvSpPr>
            <p:nvPr userDrawn="1"/>
          </p:nvSpPr>
          <p:spPr bwMode="auto">
            <a:xfrm>
              <a:off x="140558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5" name="Oval 124"/>
            <p:cNvSpPr>
              <a:spLocks noChangeAspect="1" noChangeArrowheads="1"/>
            </p:cNvSpPr>
            <p:nvPr userDrawn="1"/>
          </p:nvSpPr>
          <p:spPr bwMode="auto">
            <a:xfrm>
              <a:off x="151867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6" name="Oval 125"/>
            <p:cNvSpPr>
              <a:spLocks noChangeAspect="1" noChangeArrowheads="1"/>
            </p:cNvSpPr>
            <p:nvPr userDrawn="1"/>
          </p:nvSpPr>
          <p:spPr bwMode="auto">
            <a:xfrm>
              <a:off x="1630247"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7" name="Oval 126"/>
            <p:cNvSpPr>
              <a:spLocks noChangeAspect="1" noChangeArrowheads="1"/>
            </p:cNvSpPr>
            <p:nvPr userDrawn="1"/>
          </p:nvSpPr>
          <p:spPr bwMode="auto">
            <a:xfrm>
              <a:off x="174333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8" name="Oval 127"/>
            <p:cNvSpPr>
              <a:spLocks noChangeAspect="1" noChangeArrowheads="1"/>
            </p:cNvSpPr>
            <p:nvPr userDrawn="1"/>
          </p:nvSpPr>
          <p:spPr bwMode="auto">
            <a:xfrm>
              <a:off x="185490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9" name="Oval 128"/>
            <p:cNvSpPr>
              <a:spLocks noChangeAspect="1" noChangeArrowheads="1"/>
            </p:cNvSpPr>
            <p:nvPr userDrawn="1"/>
          </p:nvSpPr>
          <p:spPr bwMode="auto">
            <a:xfrm>
              <a:off x="196799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0" name="Oval 129"/>
            <p:cNvSpPr>
              <a:spLocks noChangeAspect="1" noChangeArrowheads="1"/>
            </p:cNvSpPr>
            <p:nvPr userDrawn="1"/>
          </p:nvSpPr>
          <p:spPr bwMode="auto">
            <a:xfrm>
              <a:off x="207956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1" name="Oval 130"/>
            <p:cNvSpPr>
              <a:spLocks noChangeAspect="1" noChangeArrowheads="1"/>
            </p:cNvSpPr>
            <p:nvPr userDrawn="1"/>
          </p:nvSpPr>
          <p:spPr bwMode="auto">
            <a:xfrm>
              <a:off x="219265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2" name="Oval 131"/>
            <p:cNvSpPr>
              <a:spLocks noChangeAspect="1" noChangeArrowheads="1"/>
            </p:cNvSpPr>
            <p:nvPr userDrawn="1"/>
          </p:nvSpPr>
          <p:spPr bwMode="auto">
            <a:xfrm>
              <a:off x="230422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3" name="Oval 132"/>
            <p:cNvSpPr>
              <a:spLocks noChangeAspect="1" noChangeArrowheads="1"/>
            </p:cNvSpPr>
            <p:nvPr userDrawn="1"/>
          </p:nvSpPr>
          <p:spPr bwMode="auto">
            <a:xfrm>
              <a:off x="241731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4" name="Oval 133"/>
            <p:cNvSpPr>
              <a:spLocks noChangeAspect="1" noChangeArrowheads="1"/>
            </p:cNvSpPr>
            <p:nvPr userDrawn="1"/>
          </p:nvSpPr>
          <p:spPr bwMode="auto">
            <a:xfrm>
              <a:off x="252888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5" name="Oval 134"/>
            <p:cNvSpPr>
              <a:spLocks noChangeAspect="1" noChangeArrowheads="1"/>
            </p:cNvSpPr>
            <p:nvPr userDrawn="1"/>
          </p:nvSpPr>
          <p:spPr bwMode="auto">
            <a:xfrm>
              <a:off x="309128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6" name="Oval 135"/>
            <p:cNvSpPr>
              <a:spLocks noChangeAspect="1" noChangeArrowheads="1"/>
            </p:cNvSpPr>
            <p:nvPr userDrawn="1"/>
          </p:nvSpPr>
          <p:spPr bwMode="auto">
            <a:xfrm>
              <a:off x="320437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7" name="Oval 136"/>
            <p:cNvSpPr>
              <a:spLocks noChangeAspect="1" noChangeArrowheads="1"/>
            </p:cNvSpPr>
            <p:nvPr userDrawn="1"/>
          </p:nvSpPr>
          <p:spPr bwMode="auto">
            <a:xfrm>
              <a:off x="331594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8" name="Oval 137"/>
            <p:cNvSpPr>
              <a:spLocks noChangeAspect="1" noChangeArrowheads="1"/>
            </p:cNvSpPr>
            <p:nvPr userDrawn="1"/>
          </p:nvSpPr>
          <p:spPr bwMode="auto">
            <a:xfrm>
              <a:off x="342903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9" name="Oval 138"/>
            <p:cNvSpPr>
              <a:spLocks noChangeAspect="1" noChangeArrowheads="1"/>
            </p:cNvSpPr>
            <p:nvPr userDrawn="1"/>
          </p:nvSpPr>
          <p:spPr bwMode="auto">
            <a:xfrm>
              <a:off x="354060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0" name="Oval 139"/>
            <p:cNvSpPr>
              <a:spLocks noChangeAspect="1" noChangeArrowheads="1"/>
            </p:cNvSpPr>
            <p:nvPr userDrawn="1"/>
          </p:nvSpPr>
          <p:spPr bwMode="auto">
            <a:xfrm>
              <a:off x="365369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1" name="Oval 140"/>
            <p:cNvSpPr>
              <a:spLocks noChangeAspect="1" noChangeArrowheads="1"/>
            </p:cNvSpPr>
            <p:nvPr userDrawn="1"/>
          </p:nvSpPr>
          <p:spPr bwMode="auto">
            <a:xfrm>
              <a:off x="376526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2" name="Oval 141"/>
            <p:cNvSpPr>
              <a:spLocks noChangeAspect="1" noChangeArrowheads="1"/>
            </p:cNvSpPr>
            <p:nvPr userDrawn="1"/>
          </p:nvSpPr>
          <p:spPr bwMode="auto">
            <a:xfrm>
              <a:off x="4776992"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3" name="Oval 142"/>
            <p:cNvSpPr>
              <a:spLocks noChangeAspect="1" noChangeArrowheads="1"/>
            </p:cNvSpPr>
            <p:nvPr userDrawn="1"/>
          </p:nvSpPr>
          <p:spPr bwMode="auto">
            <a:xfrm>
              <a:off x="4888568"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4" name="Oval 143"/>
            <p:cNvSpPr>
              <a:spLocks noChangeAspect="1" noChangeArrowheads="1"/>
            </p:cNvSpPr>
            <p:nvPr userDrawn="1"/>
          </p:nvSpPr>
          <p:spPr bwMode="auto">
            <a:xfrm>
              <a:off x="5001652"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5" name="Oval 144"/>
            <p:cNvSpPr>
              <a:spLocks noChangeAspect="1" noChangeArrowheads="1"/>
            </p:cNvSpPr>
            <p:nvPr userDrawn="1"/>
          </p:nvSpPr>
          <p:spPr bwMode="auto">
            <a:xfrm>
              <a:off x="5562548"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6" name="Oval 145"/>
            <p:cNvSpPr>
              <a:spLocks noChangeAspect="1" noChangeArrowheads="1"/>
            </p:cNvSpPr>
            <p:nvPr userDrawn="1"/>
          </p:nvSpPr>
          <p:spPr bwMode="auto">
            <a:xfrm>
              <a:off x="6013375"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7" name="Oval 146"/>
            <p:cNvSpPr>
              <a:spLocks noChangeAspect="1" noChangeArrowheads="1"/>
            </p:cNvSpPr>
            <p:nvPr userDrawn="1"/>
          </p:nvSpPr>
          <p:spPr bwMode="auto">
            <a:xfrm>
              <a:off x="6124951"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8" name="Oval 147"/>
            <p:cNvSpPr>
              <a:spLocks noChangeAspect="1" noChangeArrowheads="1"/>
            </p:cNvSpPr>
            <p:nvPr userDrawn="1"/>
          </p:nvSpPr>
          <p:spPr bwMode="auto">
            <a:xfrm>
              <a:off x="623803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9" name="Oval 148"/>
            <p:cNvSpPr>
              <a:spLocks noChangeAspect="1" noChangeArrowheads="1"/>
            </p:cNvSpPr>
            <p:nvPr userDrawn="1"/>
          </p:nvSpPr>
          <p:spPr bwMode="auto">
            <a:xfrm>
              <a:off x="634961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0" name="Oval 149"/>
            <p:cNvSpPr>
              <a:spLocks noChangeAspect="1" noChangeArrowheads="1"/>
            </p:cNvSpPr>
            <p:nvPr userDrawn="1"/>
          </p:nvSpPr>
          <p:spPr bwMode="auto">
            <a:xfrm>
              <a:off x="646269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1" name="Oval 150"/>
            <p:cNvSpPr>
              <a:spLocks noChangeAspect="1" noChangeArrowheads="1"/>
            </p:cNvSpPr>
            <p:nvPr userDrawn="1"/>
          </p:nvSpPr>
          <p:spPr bwMode="auto">
            <a:xfrm>
              <a:off x="657427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2" name="Oval 151"/>
            <p:cNvSpPr>
              <a:spLocks noChangeAspect="1" noChangeArrowheads="1"/>
            </p:cNvSpPr>
            <p:nvPr userDrawn="1"/>
          </p:nvSpPr>
          <p:spPr bwMode="auto">
            <a:xfrm>
              <a:off x="668735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3" name="Oval 152"/>
            <p:cNvSpPr>
              <a:spLocks noChangeAspect="1" noChangeArrowheads="1"/>
            </p:cNvSpPr>
            <p:nvPr userDrawn="1"/>
          </p:nvSpPr>
          <p:spPr bwMode="auto">
            <a:xfrm>
              <a:off x="679893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4" name="Oval 153"/>
            <p:cNvSpPr>
              <a:spLocks noChangeAspect="1" noChangeArrowheads="1"/>
            </p:cNvSpPr>
            <p:nvPr userDrawn="1"/>
          </p:nvSpPr>
          <p:spPr bwMode="auto">
            <a:xfrm>
              <a:off x="691201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5" name="Oval 154"/>
            <p:cNvSpPr>
              <a:spLocks noChangeAspect="1" noChangeArrowheads="1"/>
            </p:cNvSpPr>
            <p:nvPr userDrawn="1"/>
          </p:nvSpPr>
          <p:spPr bwMode="auto">
            <a:xfrm>
              <a:off x="702359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6" name="Oval 155"/>
            <p:cNvSpPr>
              <a:spLocks noChangeAspect="1" noChangeArrowheads="1"/>
            </p:cNvSpPr>
            <p:nvPr userDrawn="1"/>
          </p:nvSpPr>
          <p:spPr bwMode="auto">
            <a:xfrm>
              <a:off x="713667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7" name="Oval 156"/>
            <p:cNvSpPr>
              <a:spLocks noChangeAspect="1" noChangeArrowheads="1"/>
            </p:cNvSpPr>
            <p:nvPr userDrawn="1"/>
          </p:nvSpPr>
          <p:spPr bwMode="auto">
            <a:xfrm>
              <a:off x="724825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8" name="Oval 157"/>
            <p:cNvSpPr>
              <a:spLocks noChangeAspect="1" noChangeArrowheads="1"/>
            </p:cNvSpPr>
            <p:nvPr userDrawn="1"/>
          </p:nvSpPr>
          <p:spPr bwMode="auto">
            <a:xfrm>
              <a:off x="736133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9" name="Oval 158"/>
            <p:cNvSpPr>
              <a:spLocks noChangeAspect="1" noChangeArrowheads="1"/>
            </p:cNvSpPr>
            <p:nvPr userDrawn="1"/>
          </p:nvSpPr>
          <p:spPr bwMode="auto">
            <a:xfrm>
              <a:off x="747291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0" name="Oval 159"/>
            <p:cNvSpPr>
              <a:spLocks noChangeAspect="1" noChangeArrowheads="1"/>
            </p:cNvSpPr>
            <p:nvPr userDrawn="1"/>
          </p:nvSpPr>
          <p:spPr bwMode="auto">
            <a:xfrm>
              <a:off x="758599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1" name="Oval 160"/>
            <p:cNvSpPr>
              <a:spLocks noChangeAspect="1" noChangeArrowheads="1"/>
            </p:cNvSpPr>
            <p:nvPr userDrawn="1"/>
          </p:nvSpPr>
          <p:spPr bwMode="auto">
            <a:xfrm>
              <a:off x="769757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2" name="Oval 161"/>
            <p:cNvSpPr>
              <a:spLocks noChangeAspect="1" noChangeArrowheads="1"/>
            </p:cNvSpPr>
            <p:nvPr userDrawn="1"/>
          </p:nvSpPr>
          <p:spPr bwMode="auto">
            <a:xfrm>
              <a:off x="781065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3" name="Oval 162"/>
            <p:cNvSpPr>
              <a:spLocks noChangeAspect="1" noChangeArrowheads="1"/>
            </p:cNvSpPr>
            <p:nvPr userDrawn="1"/>
          </p:nvSpPr>
          <p:spPr bwMode="auto">
            <a:xfrm>
              <a:off x="84469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4" name="Oval 163"/>
            <p:cNvSpPr>
              <a:spLocks noChangeAspect="1" noChangeArrowheads="1"/>
            </p:cNvSpPr>
            <p:nvPr userDrawn="1"/>
          </p:nvSpPr>
          <p:spPr bwMode="auto">
            <a:xfrm>
              <a:off x="95626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5" name="Oval 164"/>
            <p:cNvSpPr>
              <a:spLocks noChangeAspect="1" noChangeArrowheads="1"/>
            </p:cNvSpPr>
            <p:nvPr userDrawn="1"/>
          </p:nvSpPr>
          <p:spPr bwMode="auto">
            <a:xfrm>
              <a:off x="106935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6" name="Oval 165"/>
            <p:cNvSpPr>
              <a:spLocks noChangeAspect="1" noChangeArrowheads="1"/>
            </p:cNvSpPr>
            <p:nvPr userDrawn="1"/>
          </p:nvSpPr>
          <p:spPr bwMode="auto">
            <a:xfrm>
              <a:off x="118092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7" name="Oval 166"/>
            <p:cNvSpPr>
              <a:spLocks noChangeAspect="1" noChangeArrowheads="1"/>
            </p:cNvSpPr>
            <p:nvPr userDrawn="1"/>
          </p:nvSpPr>
          <p:spPr bwMode="auto">
            <a:xfrm>
              <a:off x="12940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8" name="Oval 167"/>
            <p:cNvSpPr>
              <a:spLocks noChangeAspect="1" noChangeArrowheads="1"/>
            </p:cNvSpPr>
            <p:nvPr userDrawn="1"/>
          </p:nvSpPr>
          <p:spPr bwMode="auto">
            <a:xfrm>
              <a:off x="140558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9" name="Oval 168"/>
            <p:cNvSpPr>
              <a:spLocks noChangeAspect="1" noChangeArrowheads="1"/>
            </p:cNvSpPr>
            <p:nvPr userDrawn="1"/>
          </p:nvSpPr>
          <p:spPr bwMode="auto">
            <a:xfrm>
              <a:off x="151867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0" name="Oval 169"/>
            <p:cNvSpPr>
              <a:spLocks noChangeAspect="1" noChangeArrowheads="1"/>
            </p:cNvSpPr>
            <p:nvPr userDrawn="1"/>
          </p:nvSpPr>
          <p:spPr bwMode="auto">
            <a:xfrm>
              <a:off x="163024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1" name="Oval 170"/>
            <p:cNvSpPr>
              <a:spLocks noChangeAspect="1" noChangeArrowheads="1"/>
            </p:cNvSpPr>
            <p:nvPr userDrawn="1"/>
          </p:nvSpPr>
          <p:spPr bwMode="auto">
            <a:xfrm>
              <a:off x="174333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2" name="Oval 171"/>
            <p:cNvSpPr>
              <a:spLocks noChangeAspect="1" noChangeArrowheads="1"/>
            </p:cNvSpPr>
            <p:nvPr userDrawn="1"/>
          </p:nvSpPr>
          <p:spPr bwMode="auto">
            <a:xfrm>
              <a:off x="185490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3" name="Oval 172"/>
            <p:cNvSpPr>
              <a:spLocks noChangeAspect="1" noChangeArrowheads="1"/>
            </p:cNvSpPr>
            <p:nvPr userDrawn="1"/>
          </p:nvSpPr>
          <p:spPr bwMode="auto">
            <a:xfrm>
              <a:off x="19679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4" name="Oval 173"/>
            <p:cNvSpPr>
              <a:spLocks noChangeAspect="1" noChangeArrowheads="1"/>
            </p:cNvSpPr>
            <p:nvPr userDrawn="1"/>
          </p:nvSpPr>
          <p:spPr bwMode="auto">
            <a:xfrm>
              <a:off x="207956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5" name="Oval 174"/>
            <p:cNvSpPr>
              <a:spLocks noChangeAspect="1" noChangeArrowheads="1"/>
            </p:cNvSpPr>
            <p:nvPr userDrawn="1"/>
          </p:nvSpPr>
          <p:spPr bwMode="auto">
            <a:xfrm>
              <a:off x="219265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6" name="Oval 175"/>
            <p:cNvSpPr>
              <a:spLocks noChangeAspect="1" noChangeArrowheads="1"/>
            </p:cNvSpPr>
            <p:nvPr userDrawn="1"/>
          </p:nvSpPr>
          <p:spPr bwMode="auto">
            <a:xfrm>
              <a:off x="230422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7" name="Oval 176"/>
            <p:cNvSpPr>
              <a:spLocks noChangeAspect="1" noChangeArrowheads="1"/>
            </p:cNvSpPr>
            <p:nvPr userDrawn="1"/>
          </p:nvSpPr>
          <p:spPr bwMode="auto">
            <a:xfrm>
              <a:off x="241731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8" name="Oval 177"/>
            <p:cNvSpPr>
              <a:spLocks noChangeAspect="1" noChangeArrowheads="1"/>
            </p:cNvSpPr>
            <p:nvPr userDrawn="1"/>
          </p:nvSpPr>
          <p:spPr bwMode="auto">
            <a:xfrm>
              <a:off x="252888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9" name="Oval 178"/>
            <p:cNvSpPr>
              <a:spLocks noChangeAspect="1" noChangeArrowheads="1"/>
            </p:cNvSpPr>
            <p:nvPr userDrawn="1"/>
          </p:nvSpPr>
          <p:spPr bwMode="auto">
            <a:xfrm>
              <a:off x="264196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0" name="Oval 179"/>
            <p:cNvSpPr>
              <a:spLocks noChangeAspect="1" noChangeArrowheads="1"/>
            </p:cNvSpPr>
            <p:nvPr userDrawn="1"/>
          </p:nvSpPr>
          <p:spPr bwMode="auto">
            <a:xfrm>
              <a:off x="275354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1" name="Oval 180"/>
            <p:cNvSpPr>
              <a:spLocks noChangeAspect="1" noChangeArrowheads="1"/>
            </p:cNvSpPr>
            <p:nvPr userDrawn="1"/>
          </p:nvSpPr>
          <p:spPr bwMode="auto">
            <a:xfrm>
              <a:off x="320437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2" name="Oval 181"/>
            <p:cNvSpPr>
              <a:spLocks noChangeAspect="1" noChangeArrowheads="1"/>
            </p:cNvSpPr>
            <p:nvPr userDrawn="1"/>
          </p:nvSpPr>
          <p:spPr bwMode="auto">
            <a:xfrm>
              <a:off x="331594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3" name="Oval 182"/>
            <p:cNvSpPr>
              <a:spLocks noChangeAspect="1" noChangeArrowheads="1"/>
            </p:cNvSpPr>
            <p:nvPr userDrawn="1"/>
          </p:nvSpPr>
          <p:spPr bwMode="auto">
            <a:xfrm>
              <a:off x="342903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4" name="Oval 183"/>
            <p:cNvSpPr>
              <a:spLocks noChangeAspect="1" noChangeArrowheads="1"/>
            </p:cNvSpPr>
            <p:nvPr userDrawn="1"/>
          </p:nvSpPr>
          <p:spPr bwMode="auto">
            <a:xfrm>
              <a:off x="354060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5" name="Oval 184"/>
            <p:cNvSpPr>
              <a:spLocks noChangeAspect="1" noChangeArrowheads="1"/>
            </p:cNvSpPr>
            <p:nvPr userDrawn="1"/>
          </p:nvSpPr>
          <p:spPr bwMode="auto">
            <a:xfrm>
              <a:off x="365369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6" name="Oval 185"/>
            <p:cNvSpPr>
              <a:spLocks noChangeAspect="1" noChangeArrowheads="1"/>
            </p:cNvSpPr>
            <p:nvPr userDrawn="1"/>
          </p:nvSpPr>
          <p:spPr bwMode="auto">
            <a:xfrm>
              <a:off x="466390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7" name="Oval 186"/>
            <p:cNvSpPr>
              <a:spLocks noChangeAspect="1" noChangeArrowheads="1"/>
            </p:cNvSpPr>
            <p:nvPr userDrawn="1"/>
          </p:nvSpPr>
          <p:spPr bwMode="auto">
            <a:xfrm>
              <a:off x="4776992"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8" name="Oval 187"/>
            <p:cNvSpPr>
              <a:spLocks noChangeAspect="1" noChangeArrowheads="1"/>
            </p:cNvSpPr>
            <p:nvPr userDrawn="1"/>
          </p:nvSpPr>
          <p:spPr bwMode="auto">
            <a:xfrm>
              <a:off x="4888568"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9" name="Oval 188"/>
            <p:cNvSpPr>
              <a:spLocks noChangeAspect="1" noChangeArrowheads="1"/>
            </p:cNvSpPr>
            <p:nvPr userDrawn="1"/>
          </p:nvSpPr>
          <p:spPr bwMode="auto">
            <a:xfrm>
              <a:off x="5001652"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0" name="Oval 189"/>
            <p:cNvSpPr>
              <a:spLocks noChangeAspect="1" noChangeArrowheads="1"/>
            </p:cNvSpPr>
            <p:nvPr userDrawn="1"/>
          </p:nvSpPr>
          <p:spPr bwMode="auto">
            <a:xfrm>
              <a:off x="511322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1" name="Oval 190"/>
            <p:cNvSpPr>
              <a:spLocks noChangeAspect="1" noChangeArrowheads="1"/>
            </p:cNvSpPr>
            <p:nvPr userDrawn="1"/>
          </p:nvSpPr>
          <p:spPr bwMode="auto">
            <a:xfrm>
              <a:off x="556254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2" name="Oval 191"/>
            <p:cNvSpPr>
              <a:spLocks noChangeAspect="1" noChangeArrowheads="1"/>
            </p:cNvSpPr>
            <p:nvPr userDrawn="1"/>
          </p:nvSpPr>
          <p:spPr bwMode="auto">
            <a:xfrm>
              <a:off x="567563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3" name="Oval 192"/>
            <p:cNvSpPr>
              <a:spLocks noChangeAspect="1" noChangeArrowheads="1"/>
            </p:cNvSpPr>
            <p:nvPr userDrawn="1"/>
          </p:nvSpPr>
          <p:spPr bwMode="auto">
            <a:xfrm>
              <a:off x="578720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4" name="Oval 193"/>
            <p:cNvSpPr>
              <a:spLocks noChangeAspect="1" noChangeArrowheads="1"/>
            </p:cNvSpPr>
            <p:nvPr userDrawn="1"/>
          </p:nvSpPr>
          <p:spPr bwMode="auto">
            <a:xfrm>
              <a:off x="590029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5" name="Oval 194"/>
            <p:cNvSpPr>
              <a:spLocks noChangeAspect="1" noChangeArrowheads="1"/>
            </p:cNvSpPr>
            <p:nvPr userDrawn="1"/>
          </p:nvSpPr>
          <p:spPr bwMode="auto">
            <a:xfrm>
              <a:off x="601337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6" name="Oval 195"/>
            <p:cNvSpPr>
              <a:spLocks noChangeAspect="1" noChangeArrowheads="1"/>
            </p:cNvSpPr>
            <p:nvPr userDrawn="1"/>
          </p:nvSpPr>
          <p:spPr bwMode="auto">
            <a:xfrm>
              <a:off x="612495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7" name="Oval 196"/>
            <p:cNvSpPr>
              <a:spLocks noChangeAspect="1" noChangeArrowheads="1"/>
            </p:cNvSpPr>
            <p:nvPr userDrawn="1"/>
          </p:nvSpPr>
          <p:spPr bwMode="auto">
            <a:xfrm>
              <a:off x="623803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8" name="Oval 197"/>
            <p:cNvSpPr>
              <a:spLocks noChangeAspect="1" noChangeArrowheads="1"/>
            </p:cNvSpPr>
            <p:nvPr userDrawn="1"/>
          </p:nvSpPr>
          <p:spPr bwMode="auto">
            <a:xfrm>
              <a:off x="634961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9" name="Oval 198"/>
            <p:cNvSpPr>
              <a:spLocks noChangeAspect="1" noChangeArrowheads="1"/>
            </p:cNvSpPr>
            <p:nvPr userDrawn="1"/>
          </p:nvSpPr>
          <p:spPr bwMode="auto">
            <a:xfrm>
              <a:off x="646269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0" name="Oval 199"/>
            <p:cNvSpPr>
              <a:spLocks noChangeAspect="1" noChangeArrowheads="1"/>
            </p:cNvSpPr>
            <p:nvPr userDrawn="1"/>
          </p:nvSpPr>
          <p:spPr bwMode="auto">
            <a:xfrm>
              <a:off x="657427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1" name="Oval 200"/>
            <p:cNvSpPr>
              <a:spLocks noChangeAspect="1" noChangeArrowheads="1"/>
            </p:cNvSpPr>
            <p:nvPr userDrawn="1"/>
          </p:nvSpPr>
          <p:spPr bwMode="auto">
            <a:xfrm>
              <a:off x="668735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2" name="Oval 201"/>
            <p:cNvSpPr>
              <a:spLocks noChangeAspect="1" noChangeArrowheads="1"/>
            </p:cNvSpPr>
            <p:nvPr userDrawn="1"/>
          </p:nvSpPr>
          <p:spPr bwMode="auto">
            <a:xfrm>
              <a:off x="67989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3" name="Oval 202"/>
            <p:cNvSpPr>
              <a:spLocks noChangeAspect="1" noChangeArrowheads="1"/>
            </p:cNvSpPr>
            <p:nvPr userDrawn="1"/>
          </p:nvSpPr>
          <p:spPr bwMode="auto">
            <a:xfrm>
              <a:off x="691201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4" name="Oval 203"/>
            <p:cNvSpPr>
              <a:spLocks noChangeAspect="1" noChangeArrowheads="1"/>
            </p:cNvSpPr>
            <p:nvPr userDrawn="1"/>
          </p:nvSpPr>
          <p:spPr bwMode="auto">
            <a:xfrm>
              <a:off x="702359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5" name="Oval 204"/>
            <p:cNvSpPr>
              <a:spLocks noChangeAspect="1" noChangeArrowheads="1"/>
            </p:cNvSpPr>
            <p:nvPr userDrawn="1"/>
          </p:nvSpPr>
          <p:spPr bwMode="auto">
            <a:xfrm>
              <a:off x="713667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6" name="Oval 205"/>
            <p:cNvSpPr>
              <a:spLocks noChangeAspect="1" noChangeArrowheads="1"/>
            </p:cNvSpPr>
            <p:nvPr userDrawn="1"/>
          </p:nvSpPr>
          <p:spPr bwMode="auto">
            <a:xfrm>
              <a:off x="724825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7" name="Oval 206"/>
            <p:cNvSpPr>
              <a:spLocks noChangeAspect="1" noChangeArrowheads="1"/>
            </p:cNvSpPr>
            <p:nvPr userDrawn="1"/>
          </p:nvSpPr>
          <p:spPr bwMode="auto">
            <a:xfrm>
              <a:off x="736133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8" name="Oval 207"/>
            <p:cNvSpPr>
              <a:spLocks noChangeAspect="1" noChangeArrowheads="1"/>
            </p:cNvSpPr>
            <p:nvPr userDrawn="1"/>
          </p:nvSpPr>
          <p:spPr bwMode="auto">
            <a:xfrm>
              <a:off x="74729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9" name="Oval 208"/>
            <p:cNvSpPr>
              <a:spLocks noChangeAspect="1" noChangeArrowheads="1"/>
            </p:cNvSpPr>
            <p:nvPr userDrawn="1"/>
          </p:nvSpPr>
          <p:spPr bwMode="auto">
            <a:xfrm>
              <a:off x="758599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0" name="Oval 209"/>
            <p:cNvSpPr>
              <a:spLocks noChangeAspect="1" noChangeArrowheads="1"/>
            </p:cNvSpPr>
            <p:nvPr userDrawn="1"/>
          </p:nvSpPr>
          <p:spPr bwMode="auto">
            <a:xfrm>
              <a:off x="769757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1" name="Oval 210"/>
            <p:cNvSpPr>
              <a:spLocks noChangeAspect="1" noChangeArrowheads="1"/>
            </p:cNvSpPr>
            <p:nvPr userDrawn="1"/>
          </p:nvSpPr>
          <p:spPr bwMode="auto">
            <a:xfrm>
              <a:off x="781065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2" name="Oval 211"/>
            <p:cNvSpPr>
              <a:spLocks noChangeAspect="1" noChangeArrowheads="1"/>
            </p:cNvSpPr>
            <p:nvPr userDrawn="1"/>
          </p:nvSpPr>
          <p:spPr bwMode="auto">
            <a:xfrm>
              <a:off x="792222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3" name="Oval 212"/>
            <p:cNvSpPr>
              <a:spLocks noChangeAspect="1" noChangeArrowheads="1"/>
            </p:cNvSpPr>
            <p:nvPr userDrawn="1"/>
          </p:nvSpPr>
          <p:spPr bwMode="auto">
            <a:xfrm>
              <a:off x="803531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4" name="Oval 213"/>
            <p:cNvSpPr>
              <a:spLocks noChangeAspect="1" noChangeArrowheads="1"/>
            </p:cNvSpPr>
            <p:nvPr userDrawn="1"/>
          </p:nvSpPr>
          <p:spPr bwMode="auto">
            <a:xfrm>
              <a:off x="81468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5" name="Oval 214"/>
            <p:cNvSpPr>
              <a:spLocks noChangeAspect="1" noChangeArrowheads="1"/>
            </p:cNvSpPr>
            <p:nvPr userDrawn="1"/>
          </p:nvSpPr>
          <p:spPr bwMode="auto">
            <a:xfrm>
              <a:off x="825997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6" name="Oval 215"/>
            <p:cNvSpPr>
              <a:spLocks noChangeAspect="1" noChangeArrowheads="1"/>
            </p:cNvSpPr>
            <p:nvPr userDrawn="1"/>
          </p:nvSpPr>
          <p:spPr bwMode="auto">
            <a:xfrm>
              <a:off x="837154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7" name="Oval 216"/>
            <p:cNvSpPr>
              <a:spLocks noChangeAspect="1" noChangeArrowheads="1"/>
            </p:cNvSpPr>
            <p:nvPr userDrawn="1"/>
          </p:nvSpPr>
          <p:spPr bwMode="auto">
            <a:xfrm>
              <a:off x="848463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8" name="Oval 217"/>
            <p:cNvSpPr>
              <a:spLocks noChangeAspect="1" noChangeArrowheads="1"/>
            </p:cNvSpPr>
            <p:nvPr userDrawn="1"/>
          </p:nvSpPr>
          <p:spPr bwMode="auto">
            <a:xfrm>
              <a:off x="859620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9" name="Oval 218"/>
            <p:cNvSpPr>
              <a:spLocks noChangeAspect="1" noChangeArrowheads="1"/>
            </p:cNvSpPr>
            <p:nvPr userDrawn="1"/>
          </p:nvSpPr>
          <p:spPr bwMode="auto">
            <a:xfrm>
              <a:off x="50694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0" name="Oval 219"/>
            <p:cNvSpPr>
              <a:spLocks noChangeAspect="1" noChangeArrowheads="1"/>
            </p:cNvSpPr>
            <p:nvPr userDrawn="1"/>
          </p:nvSpPr>
          <p:spPr bwMode="auto">
            <a:xfrm>
              <a:off x="6200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1" name="Oval 220"/>
            <p:cNvSpPr>
              <a:spLocks noChangeAspect="1" noChangeArrowheads="1"/>
            </p:cNvSpPr>
            <p:nvPr userDrawn="1"/>
          </p:nvSpPr>
          <p:spPr bwMode="auto">
            <a:xfrm>
              <a:off x="73160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2" name="Oval 221"/>
            <p:cNvSpPr>
              <a:spLocks noChangeAspect="1" noChangeArrowheads="1"/>
            </p:cNvSpPr>
            <p:nvPr userDrawn="1"/>
          </p:nvSpPr>
          <p:spPr bwMode="auto">
            <a:xfrm>
              <a:off x="84469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3" name="Oval 222"/>
            <p:cNvSpPr>
              <a:spLocks noChangeAspect="1" noChangeArrowheads="1"/>
            </p:cNvSpPr>
            <p:nvPr userDrawn="1"/>
          </p:nvSpPr>
          <p:spPr bwMode="auto">
            <a:xfrm>
              <a:off x="95626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4" name="Oval 223"/>
            <p:cNvSpPr>
              <a:spLocks noChangeAspect="1" noChangeArrowheads="1"/>
            </p:cNvSpPr>
            <p:nvPr userDrawn="1"/>
          </p:nvSpPr>
          <p:spPr bwMode="auto">
            <a:xfrm>
              <a:off x="106935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5" name="Oval 224"/>
            <p:cNvSpPr>
              <a:spLocks noChangeAspect="1" noChangeArrowheads="1"/>
            </p:cNvSpPr>
            <p:nvPr userDrawn="1"/>
          </p:nvSpPr>
          <p:spPr bwMode="auto">
            <a:xfrm>
              <a:off x="118092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6" name="Oval 225"/>
            <p:cNvSpPr>
              <a:spLocks noChangeAspect="1" noChangeArrowheads="1"/>
            </p:cNvSpPr>
            <p:nvPr userDrawn="1"/>
          </p:nvSpPr>
          <p:spPr bwMode="auto">
            <a:xfrm>
              <a:off x="12940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7" name="Oval 226"/>
            <p:cNvSpPr>
              <a:spLocks noChangeAspect="1" noChangeArrowheads="1"/>
            </p:cNvSpPr>
            <p:nvPr userDrawn="1"/>
          </p:nvSpPr>
          <p:spPr bwMode="auto">
            <a:xfrm>
              <a:off x="140558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8" name="Oval 227"/>
            <p:cNvSpPr>
              <a:spLocks noChangeAspect="1" noChangeArrowheads="1"/>
            </p:cNvSpPr>
            <p:nvPr userDrawn="1"/>
          </p:nvSpPr>
          <p:spPr bwMode="auto">
            <a:xfrm>
              <a:off x="151867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9" name="Oval 228"/>
            <p:cNvSpPr>
              <a:spLocks noChangeAspect="1" noChangeArrowheads="1"/>
            </p:cNvSpPr>
            <p:nvPr userDrawn="1"/>
          </p:nvSpPr>
          <p:spPr bwMode="auto">
            <a:xfrm>
              <a:off x="163024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0" name="Oval 229"/>
            <p:cNvSpPr>
              <a:spLocks noChangeAspect="1" noChangeArrowheads="1"/>
            </p:cNvSpPr>
            <p:nvPr userDrawn="1"/>
          </p:nvSpPr>
          <p:spPr bwMode="auto">
            <a:xfrm>
              <a:off x="174333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1" name="Oval 230"/>
            <p:cNvSpPr>
              <a:spLocks noChangeAspect="1" noChangeArrowheads="1"/>
            </p:cNvSpPr>
            <p:nvPr userDrawn="1"/>
          </p:nvSpPr>
          <p:spPr bwMode="auto">
            <a:xfrm>
              <a:off x="185490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2" name="Oval 231"/>
            <p:cNvSpPr>
              <a:spLocks noChangeAspect="1" noChangeArrowheads="1"/>
            </p:cNvSpPr>
            <p:nvPr userDrawn="1"/>
          </p:nvSpPr>
          <p:spPr bwMode="auto">
            <a:xfrm>
              <a:off x="19679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3" name="Oval 232"/>
            <p:cNvSpPr>
              <a:spLocks noChangeAspect="1" noChangeArrowheads="1"/>
            </p:cNvSpPr>
            <p:nvPr userDrawn="1"/>
          </p:nvSpPr>
          <p:spPr bwMode="auto">
            <a:xfrm>
              <a:off x="207956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4" name="Oval 233"/>
            <p:cNvSpPr>
              <a:spLocks noChangeAspect="1" noChangeArrowheads="1"/>
            </p:cNvSpPr>
            <p:nvPr userDrawn="1"/>
          </p:nvSpPr>
          <p:spPr bwMode="auto">
            <a:xfrm>
              <a:off x="219265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5" name="Oval 234"/>
            <p:cNvSpPr>
              <a:spLocks noChangeAspect="1" noChangeArrowheads="1"/>
            </p:cNvSpPr>
            <p:nvPr userDrawn="1"/>
          </p:nvSpPr>
          <p:spPr bwMode="auto">
            <a:xfrm>
              <a:off x="230422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6" name="Oval 235"/>
            <p:cNvSpPr>
              <a:spLocks noChangeAspect="1" noChangeArrowheads="1"/>
            </p:cNvSpPr>
            <p:nvPr userDrawn="1"/>
          </p:nvSpPr>
          <p:spPr bwMode="auto">
            <a:xfrm>
              <a:off x="252888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7" name="Oval 236"/>
            <p:cNvSpPr>
              <a:spLocks noChangeAspect="1" noChangeArrowheads="1"/>
            </p:cNvSpPr>
            <p:nvPr userDrawn="1"/>
          </p:nvSpPr>
          <p:spPr bwMode="auto">
            <a:xfrm>
              <a:off x="264196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8" name="Oval 237"/>
            <p:cNvSpPr>
              <a:spLocks noChangeAspect="1" noChangeArrowheads="1"/>
            </p:cNvSpPr>
            <p:nvPr userDrawn="1"/>
          </p:nvSpPr>
          <p:spPr bwMode="auto">
            <a:xfrm>
              <a:off x="275354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9" name="Oval 238"/>
            <p:cNvSpPr>
              <a:spLocks noChangeAspect="1" noChangeArrowheads="1"/>
            </p:cNvSpPr>
            <p:nvPr userDrawn="1"/>
          </p:nvSpPr>
          <p:spPr bwMode="auto">
            <a:xfrm>
              <a:off x="320437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0" name="Oval 239"/>
            <p:cNvSpPr>
              <a:spLocks noChangeAspect="1" noChangeArrowheads="1"/>
            </p:cNvSpPr>
            <p:nvPr userDrawn="1"/>
          </p:nvSpPr>
          <p:spPr bwMode="auto">
            <a:xfrm>
              <a:off x="331594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1" name="Oval 240"/>
            <p:cNvSpPr>
              <a:spLocks noChangeAspect="1" noChangeArrowheads="1"/>
            </p:cNvSpPr>
            <p:nvPr userDrawn="1"/>
          </p:nvSpPr>
          <p:spPr bwMode="auto">
            <a:xfrm>
              <a:off x="342903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2" name="Oval 241"/>
            <p:cNvSpPr>
              <a:spLocks noChangeAspect="1" noChangeArrowheads="1"/>
            </p:cNvSpPr>
            <p:nvPr userDrawn="1"/>
          </p:nvSpPr>
          <p:spPr bwMode="auto">
            <a:xfrm>
              <a:off x="387835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3" name="Oval 242"/>
            <p:cNvSpPr>
              <a:spLocks noChangeAspect="1" noChangeArrowheads="1"/>
            </p:cNvSpPr>
            <p:nvPr userDrawn="1"/>
          </p:nvSpPr>
          <p:spPr bwMode="auto">
            <a:xfrm>
              <a:off x="466390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4" name="Oval 243"/>
            <p:cNvSpPr>
              <a:spLocks noChangeAspect="1" noChangeArrowheads="1"/>
            </p:cNvSpPr>
            <p:nvPr userDrawn="1"/>
          </p:nvSpPr>
          <p:spPr bwMode="auto">
            <a:xfrm>
              <a:off x="477699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5" name="Oval 244"/>
            <p:cNvSpPr>
              <a:spLocks noChangeAspect="1" noChangeArrowheads="1"/>
            </p:cNvSpPr>
            <p:nvPr userDrawn="1"/>
          </p:nvSpPr>
          <p:spPr bwMode="auto">
            <a:xfrm>
              <a:off x="4888568"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6" name="Oval 245"/>
            <p:cNvSpPr>
              <a:spLocks noChangeAspect="1" noChangeArrowheads="1"/>
            </p:cNvSpPr>
            <p:nvPr userDrawn="1"/>
          </p:nvSpPr>
          <p:spPr bwMode="auto">
            <a:xfrm>
              <a:off x="500165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7" name="Oval 246"/>
            <p:cNvSpPr>
              <a:spLocks noChangeAspect="1" noChangeArrowheads="1"/>
            </p:cNvSpPr>
            <p:nvPr userDrawn="1"/>
          </p:nvSpPr>
          <p:spPr bwMode="auto">
            <a:xfrm>
              <a:off x="511322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8" name="Oval 247"/>
            <p:cNvSpPr>
              <a:spLocks noChangeAspect="1" noChangeArrowheads="1"/>
            </p:cNvSpPr>
            <p:nvPr userDrawn="1"/>
          </p:nvSpPr>
          <p:spPr bwMode="auto">
            <a:xfrm>
              <a:off x="522631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9" name="Oval 248"/>
            <p:cNvSpPr>
              <a:spLocks noChangeAspect="1" noChangeArrowheads="1"/>
            </p:cNvSpPr>
            <p:nvPr userDrawn="1"/>
          </p:nvSpPr>
          <p:spPr bwMode="auto">
            <a:xfrm>
              <a:off x="533788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0" name="Oval 249"/>
            <p:cNvSpPr>
              <a:spLocks noChangeAspect="1" noChangeArrowheads="1"/>
            </p:cNvSpPr>
            <p:nvPr userDrawn="1"/>
          </p:nvSpPr>
          <p:spPr bwMode="auto">
            <a:xfrm>
              <a:off x="545097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1" name="Oval 250"/>
            <p:cNvSpPr>
              <a:spLocks noChangeAspect="1" noChangeArrowheads="1"/>
            </p:cNvSpPr>
            <p:nvPr userDrawn="1"/>
          </p:nvSpPr>
          <p:spPr bwMode="auto">
            <a:xfrm>
              <a:off x="556254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2" name="Oval 251"/>
            <p:cNvSpPr>
              <a:spLocks noChangeAspect="1" noChangeArrowheads="1"/>
            </p:cNvSpPr>
            <p:nvPr userDrawn="1"/>
          </p:nvSpPr>
          <p:spPr bwMode="auto">
            <a:xfrm>
              <a:off x="567563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3" name="Oval 252"/>
            <p:cNvSpPr>
              <a:spLocks noChangeAspect="1" noChangeArrowheads="1"/>
            </p:cNvSpPr>
            <p:nvPr userDrawn="1"/>
          </p:nvSpPr>
          <p:spPr bwMode="auto">
            <a:xfrm>
              <a:off x="578720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4" name="Oval 253"/>
            <p:cNvSpPr>
              <a:spLocks noChangeAspect="1" noChangeArrowheads="1"/>
            </p:cNvSpPr>
            <p:nvPr userDrawn="1"/>
          </p:nvSpPr>
          <p:spPr bwMode="auto">
            <a:xfrm>
              <a:off x="590029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5" name="Oval 254"/>
            <p:cNvSpPr>
              <a:spLocks noChangeAspect="1" noChangeArrowheads="1"/>
            </p:cNvSpPr>
            <p:nvPr userDrawn="1"/>
          </p:nvSpPr>
          <p:spPr bwMode="auto">
            <a:xfrm>
              <a:off x="601337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6" name="Oval 255"/>
            <p:cNvSpPr>
              <a:spLocks noChangeAspect="1" noChangeArrowheads="1"/>
            </p:cNvSpPr>
            <p:nvPr userDrawn="1"/>
          </p:nvSpPr>
          <p:spPr bwMode="auto">
            <a:xfrm>
              <a:off x="612495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7" name="Oval 256"/>
            <p:cNvSpPr>
              <a:spLocks noChangeAspect="1" noChangeArrowheads="1"/>
            </p:cNvSpPr>
            <p:nvPr userDrawn="1"/>
          </p:nvSpPr>
          <p:spPr bwMode="auto">
            <a:xfrm>
              <a:off x="623803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8" name="Oval 257"/>
            <p:cNvSpPr>
              <a:spLocks noChangeAspect="1" noChangeArrowheads="1"/>
            </p:cNvSpPr>
            <p:nvPr userDrawn="1"/>
          </p:nvSpPr>
          <p:spPr bwMode="auto">
            <a:xfrm>
              <a:off x="634961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9" name="Oval 258"/>
            <p:cNvSpPr>
              <a:spLocks noChangeAspect="1" noChangeArrowheads="1"/>
            </p:cNvSpPr>
            <p:nvPr userDrawn="1"/>
          </p:nvSpPr>
          <p:spPr bwMode="auto">
            <a:xfrm>
              <a:off x="646269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0" name="Oval 259"/>
            <p:cNvSpPr>
              <a:spLocks noChangeAspect="1" noChangeArrowheads="1"/>
            </p:cNvSpPr>
            <p:nvPr userDrawn="1"/>
          </p:nvSpPr>
          <p:spPr bwMode="auto">
            <a:xfrm>
              <a:off x="657427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1" name="Oval 260"/>
            <p:cNvSpPr>
              <a:spLocks noChangeAspect="1" noChangeArrowheads="1"/>
            </p:cNvSpPr>
            <p:nvPr userDrawn="1"/>
          </p:nvSpPr>
          <p:spPr bwMode="auto">
            <a:xfrm>
              <a:off x="668735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2" name="Oval 261"/>
            <p:cNvSpPr>
              <a:spLocks noChangeAspect="1" noChangeArrowheads="1"/>
            </p:cNvSpPr>
            <p:nvPr userDrawn="1"/>
          </p:nvSpPr>
          <p:spPr bwMode="auto">
            <a:xfrm>
              <a:off x="67989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3" name="Oval 262"/>
            <p:cNvSpPr>
              <a:spLocks noChangeAspect="1" noChangeArrowheads="1"/>
            </p:cNvSpPr>
            <p:nvPr userDrawn="1"/>
          </p:nvSpPr>
          <p:spPr bwMode="auto">
            <a:xfrm>
              <a:off x="691201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4" name="Oval 263"/>
            <p:cNvSpPr>
              <a:spLocks noChangeAspect="1" noChangeArrowheads="1"/>
            </p:cNvSpPr>
            <p:nvPr userDrawn="1"/>
          </p:nvSpPr>
          <p:spPr bwMode="auto">
            <a:xfrm>
              <a:off x="702359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5" name="Oval 264"/>
            <p:cNvSpPr>
              <a:spLocks noChangeAspect="1" noChangeArrowheads="1"/>
            </p:cNvSpPr>
            <p:nvPr userDrawn="1"/>
          </p:nvSpPr>
          <p:spPr bwMode="auto">
            <a:xfrm>
              <a:off x="713667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6" name="Oval 265"/>
            <p:cNvSpPr>
              <a:spLocks noChangeAspect="1" noChangeArrowheads="1"/>
            </p:cNvSpPr>
            <p:nvPr userDrawn="1"/>
          </p:nvSpPr>
          <p:spPr bwMode="auto">
            <a:xfrm>
              <a:off x="724825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7" name="Oval 266"/>
            <p:cNvSpPr>
              <a:spLocks noChangeAspect="1" noChangeArrowheads="1"/>
            </p:cNvSpPr>
            <p:nvPr userDrawn="1"/>
          </p:nvSpPr>
          <p:spPr bwMode="auto">
            <a:xfrm>
              <a:off x="736133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8" name="Oval 267"/>
            <p:cNvSpPr>
              <a:spLocks noChangeAspect="1" noChangeArrowheads="1"/>
            </p:cNvSpPr>
            <p:nvPr userDrawn="1"/>
          </p:nvSpPr>
          <p:spPr bwMode="auto">
            <a:xfrm>
              <a:off x="74729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9" name="Oval 268"/>
            <p:cNvSpPr>
              <a:spLocks noChangeAspect="1" noChangeArrowheads="1"/>
            </p:cNvSpPr>
            <p:nvPr userDrawn="1"/>
          </p:nvSpPr>
          <p:spPr bwMode="auto">
            <a:xfrm>
              <a:off x="758599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0" name="Oval 269"/>
            <p:cNvSpPr>
              <a:spLocks noChangeAspect="1" noChangeArrowheads="1"/>
            </p:cNvSpPr>
            <p:nvPr userDrawn="1"/>
          </p:nvSpPr>
          <p:spPr bwMode="auto">
            <a:xfrm>
              <a:off x="769757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1" name="Oval 270"/>
            <p:cNvSpPr>
              <a:spLocks noChangeAspect="1" noChangeArrowheads="1"/>
            </p:cNvSpPr>
            <p:nvPr userDrawn="1"/>
          </p:nvSpPr>
          <p:spPr bwMode="auto">
            <a:xfrm>
              <a:off x="781065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2" name="Oval 271"/>
            <p:cNvSpPr>
              <a:spLocks noChangeAspect="1" noChangeArrowheads="1"/>
            </p:cNvSpPr>
            <p:nvPr userDrawn="1"/>
          </p:nvSpPr>
          <p:spPr bwMode="auto">
            <a:xfrm>
              <a:off x="792222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3" name="Oval 272"/>
            <p:cNvSpPr>
              <a:spLocks noChangeAspect="1" noChangeArrowheads="1"/>
            </p:cNvSpPr>
            <p:nvPr userDrawn="1"/>
          </p:nvSpPr>
          <p:spPr bwMode="auto">
            <a:xfrm>
              <a:off x="803531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4" name="Oval 273"/>
            <p:cNvSpPr>
              <a:spLocks noChangeAspect="1" noChangeArrowheads="1"/>
            </p:cNvSpPr>
            <p:nvPr userDrawn="1"/>
          </p:nvSpPr>
          <p:spPr bwMode="auto">
            <a:xfrm>
              <a:off x="81468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5" name="Oval 274"/>
            <p:cNvSpPr>
              <a:spLocks noChangeAspect="1" noChangeArrowheads="1"/>
            </p:cNvSpPr>
            <p:nvPr userDrawn="1"/>
          </p:nvSpPr>
          <p:spPr bwMode="auto">
            <a:xfrm>
              <a:off x="825997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6" name="Oval 275"/>
            <p:cNvSpPr>
              <a:spLocks noChangeAspect="1" noChangeArrowheads="1"/>
            </p:cNvSpPr>
            <p:nvPr userDrawn="1"/>
          </p:nvSpPr>
          <p:spPr bwMode="auto">
            <a:xfrm>
              <a:off x="837154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7" name="Oval 276"/>
            <p:cNvSpPr>
              <a:spLocks noChangeAspect="1" noChangeArrowheads="1"/>
            </p:cNvSpPr>
            <p:nvPr userDrawn="1"/>
          </p:nvSpPr>
          <p:spPr bwMode="auto">
            <a:xfrm>
              <a:off x="848463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8" name="Oval 277"/>
            <p:cNvSpPr>
              <a:spLocks noChangeAspect="1" noChangeArrowheads="1"/>
            </p:cNvSpPr>
            <p:nvPr userDrawn="1"/>
          </p:nvSpPr>
          <p:spPr bwMode="auto">
            <a:xfrm>
              <a:off x="859620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9" name="Oval 278"/>
            <p:cNvSpPr>
              <a:spLocks noChangeAspect="1" noChangeArrowheads="1"/>
            </p:cNvSpPr>
            <p:nvPr userDrawn="1"/>
          </p:nvSpPr>
          <p:spPr bwMode="auto">
            <a:xfrm>
              <a:off x="870929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0" name="Oval 279"/>
            <p:cNvSpPr>
              <a:spLocks noChangeAspect="1" noChangeArrowheads="1"/>
            </p:cNvSpPr>
            <p:nvPr userDrawn="1"/>
          </p:nvSpPr>
          <p:spPr bwMode="auto">
            <a:xfrm>
              <a:off x="50694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1" name="Oval 280"/>
            <p:cNvSpPr>
              <a:spLocks noChangeAspect="1" noChangeArrowheads="1"/>
            </p:cNvSpPr>
            <p:nvPr userDrawn="1"/>
          </p:nvSpPr>
          <p:spPr bwMode="auto">
            <a:xfrm>
              <a:off x="6200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2" name="Oval 281"/>
            <p:cNvSpPr>
              <a:spLocks noChangeAspect="1" noChangeArrowheads="1"/>
            </p:cNvSpPr>
            <p:nvPr userDrawn="1"/>
          </p:nvSpPr>
          <p:spPr bwMode="auto">
            <a:xfrm>
              <a:off x="73160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3" name="Oval 282"/>
            <p:cNvSpPr>
              <a:spLocks noChangeAspect="1" noChangeArrowheads="1"/>
            </p:cNvSpPr>
            <p:nvPr userDrawn="1"/>
          </p:nvSpPr>
          <p:spPr bwMode="auto">
            <a:xfrm>
              <a:off x="84469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4" name="Oval 283"/>
            <p:cNvSpPr>
              <a:spLocks noChangeAspect="1" noChangeArrowheads="1"/>
            </p:cNvSpPr>
            <p:nvPr userDrawn="1"/>
          </p:nvSpPr>
          <p:spPr bwMode="auto">
            <a:xfrm>
              <a:off x="95626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5" name="Oval 284"/>
            <p:cNvSpPr>
              <a:spLocks noChangeAspect="1" noChangeArrowheads="1"/>
            </p:cNvSpPr>
            <p:nvPr userDrawn="1"/>
          </p:nvSpPr>
          <p:spPr bwMode="auto">
            <a:xfrm>
              <a:off x="106935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6" name="Oval 285"/>
            <p:cNvSpPr>
              <a:spLocks noChangeAspect="1" noChangeArrowheads="1"/>
            </p:cNvSpPr>
            <p:nvPr userDrawn="1"/>
          </p:nvSpPr>
          <p:spPr bwMode="auto">
            <a:xfrm>
              <a:off x="118092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7" name="Oval 286"/>
            <p:cNvSpPr>
              <a:spLocks noChangeAspect="1" noChangeArrowheads="1"/>
            </p:cNvSpPr>
            <p:nvPr userDrawn="1"/>
          </p:nvSpPr>
          <p:spPr bwMode="auto">
            <a:xfrm>
              <a:off x="12940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8" name="Oval 287"/>
            <p:cNvSpPr>
              <a:spLocks noChangeAspect="1" noChangeArrowheads="1"/>
            </p:cNvSpPr>
            <p:nvPr userDrawn="1"/>
          </p:nvSpPr>
          <p:spPr bwMode="auto">
            <a:xfrm>
              <a:off x="140558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9" name="Oval 288"/>
            <p:cNvSpPr>
              <a:spLocks noChangeAspect="1" noChangeArrowheads="1"/>
            </p:cNvSpPr>
            <p:nvPr userDrawn="1"/>
          </p:nvSpPr>
          <p:spPr bwMode="auto">
            <a:xfrm>
              <a:off x="151867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0" name="Oval 289"/>
            <p:cNvSpPr>
              <a:spLocks noChangeAspect="1" noChangeArrowheads="1"/>
            </p:cNvSpPr>
            <p:nvPr userDrawn="1"/>
          </p:nvSpPr>
          <p:spPr bwMode="auto">
            <a:xfrm>
              <a:off x="163024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1" name="Oval 290"/>
            <p:cNvSpPr>
              <a:spLocks noChangeAspect="1" noChangeArrowheads="1"/>
            </p:cNvSpPr>
            <p:nvPr userDrawn="1"/>
          </p:nvSpPr>
          <p:spPr bwMode="auto">
            <a:xfrm>
              <a:off x="174333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2" name="Oval 291"/>
            <p:cNvSpPr>
              <a:spLocks noChangeAspect="1" noChangeArrowheads="1"/>
            </p:cNvSpPr>
            <p:nvPr userDrawn="1"/>
          </p:nvSpPr>
          <p:spPr bwMode="auto">
            <a:xfrm>
              <a:off x="185490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3" name="Oval 292"/>
            <p:cNvSpPr>
              <a:spLocks noChangeAspect="1" noChangeArrowheads="1"/>
            </p:cNvSpPr>
            <p:nvPr userDrawn="1"/>
          </p:nvSpPr>
          <p:spPr bwMode="auto">
            <a:xfrm>
              <a:off x="19679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4" name="Oval 293"/>
            <p:cNvSpPr>
              <a:spLocks noChangeAspect="1" noChangeArrowheads="1"/>
            </p:cNvSpPr>
            <p:nvPr userDrawn="1"/>
          </p:nvSpPr>
          <p:spPr bwMode="auto">
            <a:xfrm>
              <a:off x="2079566"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5" name="Oval 294"/>
            <p:cNvSpPr>
              <a:spLocks noChangeAspect="1" noChangeArrowheads="1"/>
            </p:cNvSpPr>
            <p:nvPr userDrawn="1"/>
          </p:nvSpPr>
          <p:spPr bwMode="auto">
            <a:xfrm>
              <a:off x="219265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6" name="Oval 295"/>
            <p:cNvSpPr>
              <a:spLocks noChangeAspect="1" noChangeArrowheads="1"/>
            </p:cNvSpPr>
            <p:nvPr userDrawn="1"/>
          </p:nvSpPr>
          <p:spPr bwMode="auto">
            <a:xfrm>
              <a:off x="230422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7" name="Oval 296"/>
            <p:cNvSpPr>
              <a:spLocks noChangeAspect="1" noChangeArrowheads="1"/>
            </p:cNvSpPr>
            <p:nvPr userDrawn="1"/>
          </p:nvSpPr>
          <p:spPr bwMode="auto">
            <a:xfrm>
              <a:off x="264196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8" name="Oval 297"/>
            <p:cNvSpPr>
              <a:spLocks noChangeAspect="1" noChangeArrowheads="1"/>
            </p:cNvSpPr>
            <p:nvPr userDrawn="1"/>
          </p:nvSpPr>
          <p:spPr bwMode="auto">
            <a:xfrm>
              <a:off x="275354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9" name="Oval 298"/>
            <p:cNvSpPr>
              <a:spLocks noChangeAspect="1" noChangeArrowheads="1"/>
            </p:cNvSpPr>
            <p:nvPr userDrawn="1"/>
          </p:nvSpPr>
          <p:spPr bwMode="auto">
            <a:xfrm>
              <a:off x="320437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0" name="Oval 299"/>
            <p:cNvSpPr>
              <a:spLocks noChangeAspect="1" noChangeArrowheads="1"/>
            </p:cNvSpPr>
            <p:nvPr userDrawn="1"/>
          </p:nvSpPr>
          <p:spPr bwMode="auto">
            <a:xfrm>
              <a:off x="331594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1" name="Oval 300"/>
            <p:cNvSpPr>
              <a:spLocks noChangeAspect="1" noChangeArrowheads="1"/>
            </p:cNvSpPr>
            <p:nvPr userDrawn="1"/>
          </p:nvSpPr>
          <p:spPr bwMode="auto">
            <a:xfrm>
              <a:off x="387835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2" name="Oval 301"/>
            <p:cNvSpPr>
              <a:spLocks noChangeAspect="1" noChangeArrowheads="1"/>
            </p:cNvSpPr>
            <p:nvPr userDrawn="1"/>
          </p:nvSpPr>
          <p:spPr bwMode="auto">
            <a:xfrm>
              <a:off x="398992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3" name="Oval 302"/>
            <p:cNvSpPr>
              <a:spLocks noChangeAspect="1" noChangeArrowheads="1"/>
            </p:cNvSpPr>
            <p:nvPr userDrawn="1"/>
          </p:nvSpPr>
          <p:spPr bwMode="auto">
            <a:xfrm>
              <a:off x="455233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4" name="Oval 303"/>
            <p:cNvSpPr>
              <a:spLocks noChangeAspect="1" noChangeArrowheads="1"/>
            </p:cNvSpPr>
            <p:nvPr userDrawn="1"/>
          </p:nvSpPr>
          <p:spPr bwMode="auto">
            <a:xfrm>
              <a:off x="466390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5" name="Oval 304"/>
            <p:cNvSpPr>
              <a:spLocks noChangeAspect="1" noChangeArrowheads="1"/>
            </p:cNvSpPr>
            <p:nvPr userDrawn="1"/>
          </p:nvSpPr>
          <p:spPr bwMode="auto">
            <a:xfrm>
              <a:off x="477699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6" name="Oval 305"/>
            <p:cNvSpPr>
              <a:spLocks noChangeAspect="1" noChangeArrowheads="1"/>
            </p:cNvSpPr>
            <p:nvPr userDrawn="1"/>
          </p:nvSpPr>
          <p:spPr bwMode="auto">
            <a:xfrm>
              <a:off x="488856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7" name="Oval 306"/>
            <p:cNvSpPr>
              <a:spLocks noChangeAspect="1" noChangeArrowheads="1"/>
            </p:cNvSpPr>
            <p:nvPr userDrawn="1"/>
          </p:nvSpPr>
          <p:spPr bwMode="auto">
            <a:xfrm>
              <a:off x="500165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8" name="Oval 307"/>
            <p:cNvSpPr>
              <a:spLocks noChangeAspect="1" noChangeArrowheads="1"/>
            </p:cNvSpPr>
            <p:nvPr userDrawn="1"/>
          </p:nvSpPr>
          <p:spPr bwMode="auto">
            <a:xfrm>
              <a:off x="511322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9" name="Oval 308"/>
            <p:cNvSpPr>
              <a:spLocks noChangeAspect="1" noChangeArrowheads="1"/>
            </p:cNvSpPr>
            <p:nvPr userDrawn="1"/>
          </p:nvSpPr>
          <p:spPr bwMode="auto">
            <a:xfrm>
              <a:off x="522631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0" name="Oval 309"/>
            <p:cNvSpPr>
              <a:spLocks noChangeAspect="1" noChangeArrowheads="1"/>
            </p:cNvSpPr>
            <p:nvPr userDrawn="1"/>
          </p:nvSpPr>
          <p:spPr bwMode="auto">
            <a:xfrm>
              <a:off x="533788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1" name="Oval 310"/>
            <p:cNvSpPr>
              <a:spLocks noChangeAspect="1" noChangeArrowheads="1"/>
            </p:cNvSpPr>
            <p:nvPr userDrawn="1"/>
          </p:nvSpPr>
          <p:spPr bwMode="auto">
            <a:xfrm>
              <a:off x="545097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2" name="Oval 311"/>
            <p:cNvSpPr>
              <a:spLocks noChangeAspect="1" noChangeArrowheads="1"/>
            </p:cNvSpPr>
            <p:nvPr userDrawn="1"/>
          </p:nvSpPr>
          <p:spPr bwMode="auto">
            <a:xfrm>
              <a:off x="556254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3" name="Oval 312"/>
            <p:cNvSpPr>
              <a:spLocks noChangeAspect="1" noChangeArrowheads="1"/>
            </p:cNvSpPr>
            <p:nvPr userDrawn="1"/>
          </p:nvSpPr>
          <p:spPr bwMode="auto">
            <a:xfrm>
              <a:off x="567563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4" name="Oval 313"/>
            <p:cNvSpPr>
              <a:spLocks noChangeAspect="1" noChangeArrowheads="1"/>
            </p:cNvSpPr>
            <p:nvPr userDrawn="1"/>
          </p:nvSpPr>
          <p:spPr bwMode="auto">
            <a:xfrm>
              <a:off x="578720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5" name="Oval 314"/>
            <p:cNvSpPr>
              <a:spLocks noChangeAspect="1" noChangeArrowheads="1"/>
            </p:cNvSpPr>
            <p:nvPr userDrawn="1"/>
          </p:nvSpPr>
          <p:spPr bwMode="auto">
            <a:xfrm>
              <a:off x="590029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6" name="Oval 315"/>
            <p:cNvSpPr>
              <a:spLocks noChangeAspect="1" noChangeArrowheads="1"/>
            </p:cNvSpPr>
            <p:nvPr userDrawn="1"/>
          </p:nvSpPr>
          <p:spPr bwMode="auto">
            <a:xfrm>
              <a:off x="601337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7" name="Oval 316"/>
            <p:cNvSpPr>
              <a:spLocks noChangeAspect="1" noChangeArrowheads="1"/>
            </p:cNvSpPr>
            <p:nvPr userDrawn="1"/>
          </p:nvSpPr>
          <p:spPr bwMode="auto">
            <a:xfrm>
              <a:off x="612495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8" name="Oval 317"/>
            <p:cNvSpPr>
              <a:spLocks noChangeAspect="1" noChangeArrowheads="1"/>
            </p:cNvSpPr>
            <p:nvPr userDrawn="1"/>
          </p:nvSpPr>
          <p:spPr bwMode="auto">
            <a:xfrm>
              <a:off x="623803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9" name="Oval 318"/>
            <p:cNvSpPr>
              <a:spLocks noChangeAspect="1" noChangeArrowheads="1"/>
            </p:cNvSpPr>
            <p:nvPr userDrawn="1"/>
          </p:nvSpPr>
          <p:spPr bwMode="auto">
            <a:xfrm>
              <a:off x="634961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0" name="Oval 319"/>
            <p:cNvSpPr>
              <a:spLocks noChangeAspect="1" noChangeArrowheads="1"/>
            </p:cNvSpPr>
            <p:nvPr userDrawn="1"/>
          </p:nvSpPr>
          <p:spPr bwMode="auto">
            <a:xfrm>
              <a:off x="646269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1" name="Oval 320"/>
            <p:cNvSpPr>
              <a:spLocks noChangeAspect="1" noChangeArrowheads="1"/>
            </p:cNvSpPr>
            <p:nvPr userDrawn="1"/>
          </p:nvSpPr>
          <p:spPr bwMode="auto">
            <a:xfrm>
              <a:off x="657427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2" name="Oval 321"/>
            <p:cNvSpPr>
              <a:spLocks noChangeAspect="1" noChangeArrowheads="1"/>
            </p:cNvSpPr>
            <p:nvPr userDrawn="1"/>
          </p:nvSpPr>
          <p:spPr bwMode="auto">
            <a:xfrm>
              <a:off x="668735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3" name="Oval 322"/>
            <p:cNvSpPr>
              <a:spLocks noChangeAspect="1" noChangeArrowheads="1"/>
            </p:cNvSpPr>
            <p:nvPr userDrawn="1"/>
          </p:nvSpPr>
          <p:spPr bwMode="auto">
            <a:xfrm>
              <a:off x="67989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4" name="Oval 323"/>
            <p:cNvSpPr>
              <a:spLocks noChangeAspect="1" noChangeArrowheads="1"/>
            </p:cNvSpPr>
            <p:nvPr userDrawn="1"/>
          </p:nvSpPr>
          <p:spPr bwMode="auto">
            <a:xfrm>
              <a:off x="691201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5" name="Oval 324"/>
            <p:cNvSpPr>
              <a:spLocks noChangeAspect="1" noChangeArrowheads="1"/>
            </p:cNvSpPr>
            <p:nvPr userDrawn="1"/>
          </p:nvSpPr>
          <p:spPr bwMode="auto">
            <a:xfrm>
              <a:off x="702359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6" name="Oval 325"/>
            <p:cNvSpPr>
              <a:spLocks noChangeAspect="1" noChangeArrowheads="1"/>
            </p:cNvSpPr>
            <p:nvPr userDrawn="1"/>
          </p:nvSpPr>
          <p:spPr bwMode="auto">
            <a:xfrm>
              <a:off x="713667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7" name="Oval 326"/>
            <p:cNvSpPr>
              <a:spLocks noChangeAspect="1" noChangeArrowheads="1"/>
            </p:cNvSpPr>
            <p:nvPr userDrawn="1"/>
          </p:nvSpPr>
          <p:spPr bwMode="auto">
            <a:xfrm>
              <a:off x="724825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8" name="Oval 327"/>
            <p:cNvSpPr>
              <a:spLocks noChangeAspect="1" noChangeArrowheads="1"/>
            </p:cNvSpPr>
            <p:nvPr userDrawn="1"/>
          </p:nvSpPr>
          <p:spPr bwMode="auto">
            <a:xfrm>
              <a:off x="736133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9" name="Oval 328"/>
            <p:cNvSpPr>
              <a:spLocks noChangeAspect="1" noChangeArrowheads="1"/>
            </p:cNvSpPr>
            <p:nvPr userDrawn="1"/>
          </p:nvSpPr>
          <p:spPr bwMode="auto">
            <a:xfrm>
              <a:off x="74729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0" name="Oval 329"/>
            <p:cNvSpPr>
              <a:spLocks noChangeAspect="1" noChangeArrowheads="1"/>
            </p:cNvSpPr>
            <p:nvPr userDrawn="1"/>
          </p:nvSpPr>
          <p:spPr bwMode="auto">
            <a:xfrm>
              <a:off x="758599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1" name="Oval 330"/>
            <p:cNvSpPr>
              <a:spLocks noChangeAspect="1" noChangeArrowheads="1"/>
            </p:cNvSpPr>
            <p:nvPr userDrawn="1"/>
          </p:nvSpPr>
          <p:spPr bwMode="auto">
            <a:xfrm>
              <a:off x="769757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2" name="Oval 331"/>
            <p:cNvSpPr>
              <a:spLocks noChangeAspect="1" noChangeArrowheads="1"/>
            </p:cNvSpPr>
            <p:nvPr userDrawn="1"/>
          </p:nvSpPr>
          <p:spPr bwMode="auto">
            <a:xfrm>
              <a:off x="781065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3" name="Oval 332"/>
            <p:cNvSpPr>
              <a:spLocks noChangeAspect="1" noChangeArrowheads="1"/>
            </p:cNvSpPr>
            <p:nvPr userDrawn="1"/>
          </p:nvSpPr>
          <p:spPr bwMode="auto">
            <a:xfrm>
              <a:off x="792222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4" name="Oval 333"/>
            <p:cNvSpPr>
              <a:spLocks noChangeAspect="1" noChangeArrowheads="1"/>
            </p:cNvSpPr>
            <p:nvPr userDrawn="1"/>
          </p:nvSpPr>
          <p:spPr bwMode="auto">
            <a:xfrm>
              <a:off x="803531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5" name="Oval 334"/>
            <p:cNvSpPr>
              <a:spLocks noChangeAspect="1" noChangeArrowheads="1"/>
            </p:cNvSpPr>
            <p:nvPr userDrawn="1"/>
          </p:nvSpPr>
          <p:spPr bwMode="auto">
            <a:xfrm>
              <a:off x="81468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6" name="Oval 335"/>
            <p:cNvSpPr>
              <a:spLocks noChangeAspect="1" noChangeArrowheads="1"/>
            </p:cNvSpPr>
            <p:nvPr userDrawn="1"/>
          </p:nvSpPr>
          <p:spPr bwMode="auto">
            <a:xfrm>
              <a:off x="825997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7" name="Oval 336"/>
            <p:cNvSpPr>
              <a:spLocks noChangeAspect="1" noChangeArrowheads="1"/>
            </p:cNvSpPr>
            <p:nvPr userDrawn="1"/>
          </p:nvSpPr>
          <p:spPr bwMode="auto">
            <a:xfrm>
              <a:off x="837154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8" name="Oval 337"/>
            <p:cNvSpPr>
              <a:spLocks noChangeAspect="1" noChangeArrowheads="1"/>
            </p:cNvSpPr>
            <p:nvPr userDrawn="1"/>
          </p:nvSpPr>
          <p:spPr bwMode="auto">
            <a:xfrm>
              <a:off x="848463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9" name="Oval 338"/>
            <p:cNvSpPr>
              <a:spLocks noChangeAspect="1" noChangeArrowheads="1"/>
            </p:cNvSpPr>
            <p:nvPr userDrawn="1"/>
          </p:nvSpPr>
          <p:spPr bwMode="auto">
            <a:xfrm>
              <a:off x="39537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0" name="Oval 339"/>
            <p:cNvSpPr>
              <a:spLocks noChangeAspect="1" noChangeArrowheads="1"/>
            </p:cNvSpPr>
            <p:nvPr userDrawn="1"/>
          </p:nvSpPr>
          <p:spPr bwMode="auto">
            <a:xfrm>
              <a:off x="50694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1" name="Oval 340"/>
            <p:cNvSpPr>
              <a:spLocks noChangeAspect="1" noChangeArrowheads="1"/>
            </p:cNvSpPr>
            <p:nvPr userDrawn="1"/>
          </p:nvSpPr>
          <p:spPr bwMode="auto">
            <a:xfrm>
              <a:off x="6200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2" name="Oval 341"/>
            <p:cNvSpPr>
              <a:spLocks noChangeAspect="1" noChangeArrowheads="1"/>
            </p:cNvSpPr>
            <p:nvPr userDrawn="1"/>
          </p:nvSpPr>
          <p:spPr bwMode="auto">
            <a:xfrm>
              <a:off x="73160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3" name="Oval 342"/>
            <p:cNvSpPr>
              <a:spLocks noChangeAspect="1" noChangeArrowheads="1"/>
            </p:cNvSpPr>
            <p:nvPr userDrawn="1"/>
          </p:nvSpPr>
          <p:spPr bwMode="auto">
            <a:xfrm>
              <a:off x="84469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4" name="Oval 343"/>
            <p:cNvSpPr>
              <a:spLocks noChangeAspect="1" noChangeArrowheads="1"/>
            </p:cNvSpPr>
            <p:nvPr userDrawn="1"/>
          </p:nvSpPr>
          <p:spPr bwMode="auto">
            <a:xfrm>
              <a:off x="95626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5" name="Oval 344"/>
            <p:cNvSpPr>
              <a:spLocks noChangeAspect="1" noChangeArrowheads="1"/>
            </p:cNvSpPr>
            <p:nvPr userDrawn="1"/>
          </p:nvSpPr>
          <p:spPr bwMode="auto">
            <a:xfrm>
              <a:off x="106935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6" name="Oval 345"/>
            <p:cNvSpPr>
              <a:spLocks noChangeAspect="1" noChangeArrowheads="1"/>
            </p:cNvSpPr>
            <p:nvPr userDrawn="1"/>
          </p:nvSpPr>
          <p:spPr bwMode="auto">
            <a:xfrm>
              <a:off x="118092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7" name="Oval 346"/>
            <p:cNvSpPr>
              <a:spLocks noChangeAspect="1" noChangeArrowheads="1"/>
            </p:cNvSpPr>
            <p:nvPr userDrawn="1"/>
          </p:nvSpPr>
          <p:spPr bwMode="auto">
            <a:xfrm>
              <a:off x="12940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8" name="Oval 347"/>
            <p:cNvSpPr>
              <a:spLocks noChangeAspect="1" noChangeArrowheads="1"/>
            </p:cNvSpPr>
            <p:nvPr userDrawn="1"/>
          </p:nvSpPr>
          <p:spPr bwMode="auto">
            <a:xfrm>
              <a:off x="140558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9" name="Oval 348"/>
            <p:cNvSpPr>
              <a:spLocks noChangeAspect="1" noChangeArrowheads="1"/>
            </p:cNvSpPr>
            <p:nvPr userDrawn="1"/>
          </p:nvSpPr>
          <p:spPr bwMode="auto">
            <a:xfrm>
              <a:off x="151867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0" name="Oval 349"/>
            <p:cNvSpPr>
              <a:spLocks noChangeAspect="1" noChangeArrowheads="1"/>
            </p:cNvSpPr>
            <p:nvPr userDrawn="1"/>
          </p:nvSpPr>
          <p:spPr bwMode="auto">
            <a:xfrm>
              <a:off x="163024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1" name="Oval 350"/>
            <p:cNvSpPr>
              <a:spLocks noChangeAspect="1" noChangeArrowheads="1"/>
            </p:cNvSpPr>
            <p:nvPr userDrawn="1"/>
          </p:nvSpPr>
          <p:spPr bwMode="auto">
            <a:xfrm>
              <a:off x="174333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2" name="Oval 351"/>
            <p:cNvSpPr>
              <a:spLocks noChangeAspect="1" noChangeArrowheads="1"/>
            </p:cNvSpPr>
            <p:nvPr userDrawn="1"/>
          </p:nvSpPr>
          <p:spPr bwMode="auto">
            <a:xfrm>
              <a:off x="185490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3" name="Oval 352"/>
            <p:cNvSpPr>
              <a:spLocks noChangeAspect="1" noChangeArrowheads="1"/>
            </p:cNvSpPr>
            <p:nvPr userDrawn="1"/>
          </p:nvSpPr>
          <p:spPr bwMode="auto">
            <a:xfrm>
              <a:off x="19679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4" name="Oval 353"/>
            <p:cNvSpPr>
              <a:spLocks noChangeAspect="1" noChangeArrowheads="1"/>
            </p:cNvSpPr>
            <p:nvPr userDrawn="1"/>
          </p:nvSpPr>
          <p:spPr bwMode="auto">
            <a:xfrm>
              <a:off x="207956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5" name="Oval 354"/>
            <p:cNvSpPr>
              <a:spLocks noChangeAspect="1" noChangeArrowheads="1"/>
            </p:cNvSpPr>
            <p:nvPr userDrawn="1"/>
          </p:nvSpPr>
          <p:spPr bwMode="auto">
            <a:xfrm>
              <a:off x="252888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6" name="Oval 355"/>
            <p:cNvSpPr>
              <a:spLocks noChangeAspect="1" noChangeArrowheads="1"/>
            </p:cNvSpPr>
            <p:nvPr userDrawn="1"/>
          </p:nvSpPr>
          <p:spPr bwMode="auto">
            <a:xfrm>
              <a:off x="3315949"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7" name="Oval 356"/>
            <p:cNvSpPr>
              <a:spLocks noChangeAspect="1" noChangeArrowheads="1"/>
            </p:cNvSpPr>
            <p:nvPr userDrawn="1"/>
          </p:nvSpPr>
          <p:spPr bwMode="auto">
            <a:xfrm>
              <a:off x="376526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8" name="Oval 357"/>
            <p:cNvSpPr>
              <a:spLocks noChangeAspect="1" noChangeArrowheads="1"/>
            </p:cNvSpPr>
            <p:nvPr userDrawn="1"/>
          </p:nvSpPr>
          <p:spPr bwMode="auto">
            <a:xfrm>
              <a:off x="443924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9" name="Oval 358"/>
            <p:cNvSpPr>
              <a:spLocks noChangeAspect="1" noChangeArrowheads="1"/>
            </p:cNvSpPr>
            <p:nvPr userDrawn="1"/>
          </p:nvSpPr>
          <p:spPr bwMode="auto">
            <a:xfrm>
              <a:off x="455233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0" name="Oval 359"/>
            <p:cNvSpPr>
              <a:spLocks noChangeAspect="1" noChangeArrowheads="1"/>
            </p:cNvSpPr>
            <p:nvPr userDrawn="1"/>
          </p:nvSpPr>
          <p:spPr bwMode="auto">
            <a:xfrm>
              <a:off x="4663908" y="2074514"/>
              <a:ext cx="85943" cy="85943"/>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1591" name="Oval 360"/>
            <p:cNvSpPr>
              <a:spLocks noChangeAspect="1" noChangeArrowheads="1"/>
            </p:cNvSpPr>
            <p:nvPr userDrawn="1"/>
          </p:nvSpPr>
          <p:spPr bwMode="auto">
            <a:xfrm>
              <a:off x="488856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2" name="Oval 361"/>
            <p:cNvSpPr>
              <a:spLocks noChangeAspect="1" noChangeArrowheads="1"/>
            </p:cNvSpPr>
            <p:nvPr userDrawn="1"/>
          </p:nvSpPr>
          <p:spPr bwMode="auto">
            <a:xfrm>
              <a:off x="500165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3" name="Oval 362"/>
            <p:cNvSpPr>
              <a:spLocks noChangeAspect="1" noChangeArrowheads="1"/>
            </p:cNvSpPr>
            <p:nvPr userDrawn="1"/>
          </p:nvSpPr>
          <p:spPr bwMode="auto">
            <a:xfrm>
              <a:off x="511322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4" name="Oval 363"/>
            <p:cNvSpPr>
              <a:spLocks noChangeAspect="1" noChangeArrowheads="1"/>
            </p:cNvSpPr>
            <p:nvPr userDrawn="1"/>
          </p:nvSpPr>
          <p:spPr bwMode="auto">
            <a:xfrm>
              <a:off x="5226311" y="2074514"/>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595" name="Oval 364"/>
            <p:cNvSpPr>
              <a:spLocks noChangeAspect="1" noChangeArrowheads="1"/>
            </p:cNvSpPr>
            <p:nvPr userDrawn="1"/>
          </p:nvSpPr>
          <p:spPr bwMode="auto">
            <a:xfrm>
              <a:off x="533788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6" name="Oval 365"/>
            <p:cNvSpPr>
              <a:spLocks noChangeAspect="1" noChangeArrowheads="1"/>
            </p:cNvSpPr>
            <p:nvPr userDrawn="1"/>
          </p:nvSpPr>
          <p:spPr bwMode="auto">
            <a:xfrm>
              <a:off x="545097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7" name="Oval 366"/>
            <p:cNvSpPr>
              <a:spLocks noChangeAspect="1" noChangeArrowheads="1"/>
            </p:cNvSpPr>
            <p:nvPr userDrawn="1"/>
          </p:nvSpPr>
          <p:spPr bwMode="auto">
            <a:xfrm>
              <a:off x="556254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8" name="Oval 367"/>
            <p:cNvSpPr>
              <a:spLocks noChangeAspect="1" noChangeArrowheads="1"/>
            </p:cNvSpPr>
            <p:nvPr userDrawn="1"/>
          </p:nvSpPr>
          <p:spPr bwMode="auto">
            <a:xfrm>
              <a:off x="567563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9" name="Oval 368"/>
            <p:cNvSpPr>
              <a:spLocks noChangeAspect="1" noChangeArrowheads="1"/>
            </p:cNvSpPr>
            <p:nvPr userDrawn="1"/>
          </p:nvSpPr>
          <p:spPr bwMode="auto">
            <a:xfrm>
              <a:off x="578720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0" name="Oval 369"/>
            <p:cNvSpPr>
              <a:spLocks noChangeAspect="1" noChangeArrowheads="1"/>
            </p:cNvSpPr>
            <p:nvPr userDrawn="1"/>
          </p:nvSpPr>
          <p:spPr bwMode="auto">
            <a:xfrm>
              <a:off x="590029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1" name="Oval 370"/>
            <p:cNvSpPr>
              <a:spLocks noChangeAspect="1" noChangeArrowheads="1"/>
            </p:cNvSpPr>
            <p:nvPr userDrawn="1"/>
          </p:nvSpPr>
          <p:spPr bwMode="auto">
            <a:xfrm>
              <a:off x="6013375"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2" name="Oval 371"/>
            <p:cNvSpPr>
              <a:spLocks noChangeAspect="1" noChangeArrowheads="1"/>
            </p:cNvSpPr>
            <p:nvPr userDrawn="1"/>
          </p:nvSpPr>
          <p:spPr bwMode="auto">
            <a:xfrm>
              <a:off x="612495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3" name="Oval 372"/>
            <p:cNvSpPr>
              <a:spLocks noChangeAspect="1" noChangeArrowheads="1"/>
            </p:cNvSpPr>
            <p:nvPr userDrawn="1"/>
          </p:nvSpPr>
          <p:spPr bwMode="auto">
            <a:xfrm>
              <a:off x="623803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4" name="Oval 373"/>
            <p:cNvSpPr>
              <a:spLocks noChangeAspect="1" noChangeArrowheads="1"/>
            </p:cNvSpPr>
            <p:nvPr userDrawn="1"/>
          </p:nvSpPr>
          <p:spPr bwMode="auto">
            <a:xfrm>
              <a:off x="634961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5" name="Oval 374"/>
            <p:cNvSpPr>
              <a:spLocks noChangeAspect="1" noChangeArrowheads="1"/>
            </p:cNvSpPr>
            <p:nvPr userDrawn="1"/>
          </p:nvSpPr>
          <p:spPr bwMode="auto">
            <a:xfrm>
              <a:off x="646269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6" name="Oval 375"/>
            <p:cNvSpPr>
              <a:spLocks noChangeAspect="1" noChangeArrowheads="1"/>
            </p:cNvSpPr>
            <p:nvPr userDrawn="1"/>
          </p:nvSpPr>
          <p:spPr bwMode="auto">
            <a:xfrm>
              <a:off x="657427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7" name="Oval 376"/>
            <p:cNvSpPr>
              <a:spLocks noChangeAspect="1" noChangeArrowheads="1"/>
            </p:cNvSpPr>
            <p:nvPr userDrawn="1"/>
          </p:nvSpPr>
          <p:spPr bwMode="auto">
            <a:xfrm>
              <a:off x="668735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8" name="Oval 377"/>
            <p:cNvSpPr>
              <a:spLocks noChangeAspect="1" noChangeArrowheads="1"/>
            </p:cNvSpPr>
            <p:nvPr userDrawn="1"/>
          </p:nvSpPr>
          <p:spPr bwMode="auto">
            <a:xfrm>
              <a:off x="67989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9" name="Oval 378"/>
            <p:cNvSpPr>
              <a:spLocks noChangeAspect="1" noChangeArrowheads="1"/>
            </p:cNvSpPr>
            <p:nvPr userDrawn="1"/>
          </p:nvSpPr>
          <p:spPr bwMode="auto">
            <a:xfrm>
              <a:off x="691201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0" name="Oval 379"/>
            <p:cNvSpPr>
              <a:spLocks noChangeAspect="1" noChangeArrowheads="1"/>
            </p:cNvSpPr>
            <p:nvPr userDrawn="1"/>
          </p:nvSpPr>
          <p:spPr bwMode="auto">
            <a:xfrm>
              <a:off x="702359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1" name="Oval 380"/>
            <p:cNvSpPr>
              <a:spLocks noChangeAspect="1" noChangeArrowheads="1"/>
            </p:cNvSpPr>
            <p:nvPr userDrawn="1"/>
          </p:nvSpPr>
          <p:spPr bwMode="auto">
            <a:xfrm>
              <a:off x="713667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2" name="Oval 381"/>
            <p:cNvSpPr>
              <a:spLocks noChangeAspect="1" noChangeArrowheads="1"/>
            </p:cNvSpPr>
            <p:nvPr userDrawn="1"/>
          </p:nvSpPr>
          <p:spPr bwMode="auto">
            <a:xfrm>
              <a:off x="724825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3" name="Oval 382"/>
            <p:cNvSpPr>
              <a:spLocks noChangeAspect="1" noChangeArrowheads="1"/>
            </p:cNvSpPr>
            <p:nvPr userDrawn="1"/>
          </p:nvSpPr>
          <p:spPr bwMode="auto">
            <a:xfrm>
              <a:off x="736133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4" name="Oval 383"/>
            <p:cNvSpPr>
              <a:spLocks noChangeAspect="1" noChangeArrowheads="1"/>
            </p:cNvSpPr>
            <p:nvPr userDrawn="1"/>
          </p:nvSpPr>
          <p:spPr bwMode="auto">
            <a:xfrm>
              <a:off x="74729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5" name="Oval 384"/>
            <p:cNvSpPr>
              <a:spLocks noChangeAspect="1" noChangeArrowheads="1"/>
            </p:cNvSpPr>
            <p:nvPr userDrawn="1"/>
          </p:nvSpPr>
          <p:spPr bwMode="auto">
            <a:xfrm>
              <a:off x="758599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6" name="Oval 385"/>
            <p:cNvSpPr>
              <a:spLocks noChangeAspect="1" noChangeArrowheads="1"/>
            </p:cNvSpPr>
            <p:nvPr userDrawn="1"/>
          </p:nvSpPr>
          <p:spPr bwMode="auto">
            <a:xfrm>
              <a:off x="769757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7" name="Oval 386"/>
            <p:cNvSpPr>
              <a:spLocks noChangeAspect="1" noChangeArrowheads="1"/>
            </p:cNvSpPr>
            <p:nvPr userDrawn="1"/>
          </p:nvSpPr>
          <p:spPr bwMode="auto">
            <a:xfrm>
              <a:off x="781065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8" name="Oval 387"/>
            <p:cNvSpPr>
              <a:spLocks noChangeAspect="1" noChangeArrowheads="1"/>
            </p:cNvSpPr>
            <p:nvPr userDrawn="1"/>
          </p:nvSpPr>
          <p:spPr bwMode="auto">
            <a:xfrm>
              <a:off x="792222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9" name="Oval 388"/>
            <p:cNvSpPr>
              <a:spLocks noChangeAspect="1" noChangeArrowheads="1"/>
            </p:cNvSpPr>
            <p:nvPr userDrawn="1"/>
          </p:nvSpPr>
          <p:spPr bwMode="auto">
            <a:xfrm>
              <a:off x="803531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0" name="Oval 389"/>
            <p:cNvSpPr>
              <a:spLocks noChangeAspect="1" noChangeArrowheads="1"/>
            </p:cNvSpPr>
            <p:nvPr userDrawn="1"/>
          </p:nvSpPr>
          <p:spPr bwMode="auto">
            <a:xfrm>
              <a:off x="81468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1" name="Oval 390"/>
            <p:cNvSpPr>
              <a:spLocks noChangeAspect="1" noChangeArrowheads="1"/>
            </p:cNvSpPr>
            <p:nvPr userDrawn="1"/>
          </p:nvSpPr>
          <p:spPr bwMode="auto">
            <a:xfrm>
              <a:off x="825997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2" name="Oval 391"/>
            <p:cNvSpPr>
              <a:spLocks noChangeAspect="1" noChangeArrowheads="1"/>
            </p:cNvSpPr>
            <p:nvPr userDrawn="1"/>
          </p:nvSpPr>
          <p:spPr bwMode="auto">
            <a:xfrm>
              <a:off x="837154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3" name="Oval 392"/>
            <p:cNvSpPr>
              <a:spLocks noChangeAspect="1" noChangeArrowheads="1"/>
            </p:cNvSpPr>
            <p:nvPr userDrawn="1"/>
          </p:nvSpPr>
          <p:spPr bwMode="auto">
            <a:xfrm>
              <a:off x="39537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4" name="Oval 393"/>
            <p:cNvSpPr>
              <a:spLocks noChangeAspect="1" noChangeArrowheads="1"/>
            </p:cNvSpPr>
            <p:nvPr userDrawn="1"/>
          </p:nvSpPr>
          <p:spPr bwMode="auto">
            <a:xfrm>
              <a:off x="50694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5" name="Oval 394"/>
            <p:cNvSpPr>
              <a:spLocks noChangeAspect="1" noChangeArrowheads="1"/>
            </p:cNvSpPr>
            <p:nvPr userDrawn="1"/>
          </p:nvSpPr>
          <p:spPr bwMode="auto">
            <a:xfrm>
              <a:off x="6200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6" name="Oval 395"/>
            <p:cNvSpPr>
              <a:spLocks noChangeAspect="1" noChangeArrowheads="1"/>
            </p:cNvSpPr>
            <p:nvPr userDrawn="1"/>
          </p:nvSpPr>
          <p:spPr bwMode="auto">
            <a:xfrm>
              <a:off x="73160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7" name="Oval 396"/>
            <p:cNvSpPr>
              <a:spLocks noChangeAspect="1" noChangeArrowheads="1"/>
            </p:cNvSpPr>
            <p:nvPr userDrawn="1"/>
          </p:nvSpPr>
          <p:spPr bwMode="auto">
            <a:xfrm>
              <a:off x="118092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8" name="Oval 397"/>
            <p:cNvSpPr>
              <a:spLocks noChangeAspect="1" noChangeArrowheads="1"/>
            </p:cNvSpPr>
            <p:nvPr userDrawn="1"/>
          </p:nvSpPr>
          <p:spPr bwMode="auto">
            <a:xfrm>
              <a:off x="12940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9" name="Oval 398"/>
            <p:cNvSpPr>
              <a:spLocks noChangeAspect="1" noChangeArrowheads="1"/>
            </p:cNvSpPr>
            <p:nvPr userDrawn="1"/>
          </p:nvSpPr>
          <p:spPr bwMode="auto">
            <a:xfrm>
              <a:off x="140558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0" name="Oval 399"/>
            <p:cNvSpPr>
              <a:spLocks noChangeAspect="1" noChangeArrowheads="1"/>
            </p:cNvSpPr>
            <p:nvPr userDrawn="1"/>
          </p:nvSpPr>
          <p:spPr bwMode="auto">
            <a:xfrm>
              <a:off x="151867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1" name="Oval 400"/>
            <p:cNvSpPr>
              <a:spLocks noChangeAspect="1" noChangeArrowheads="1"/>
            </p:cNvSpPr>
            <p:nvPr userDrawn="1"/>
          </p:nvSpPr>
          <p:spPr bwMode="auto">
            <a:xfrm>
              <a:off x="163024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2" name="Oval 401"/>
            <p:cNvSpPr>
              <a:spLocks noChangeAspect="1" noChangeArrowheads="1"/>
            </p:cNvSpPr>
            <p:nvPr userDrawn="1"/>
          </p:nvSpPr>
          <p:spPr bwMode="auto">
            <a:xfrm>
              <a:off x="174333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3" name="Oval 402"/>
            <p:cNvSpPr>
              <a:spLocks noChangeAspect="1" noChangeArrowheads="1"/>
            </p:cNvSpPr>
            <p:nvPr userDrawn="1"/>
          </p:nvSpPr>
          <p:spPr bwMode="auto">
            <a:xfrm>
              <a:off x="185490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4" name="Oval 403"/>
            <p:cNvSpPr>
              <a:spLocks noChangeAspect="1" noChangeArrowheads="1"/>
            </p:cNvSpPr>
            <p:nvPr userDrawn="1"/>
          </p:nvSpPr>
          <p:spPr bwMode="auto">
            <a:xfrm>
              <a:off x="19679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5" name="Oval 404"/>
            <p:cNvSpPr>
              <a:spLocks noChangeAspect="1" noChangeArrowheads="1"/>
            </p:cNvSpPr>
            <p:nvPr userDrawn="1"/>
          </p:nvSpPr>
          <p:spPr bwMode="auto">
            <a:xfrm>
              <a:off x="207956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6" name="Oval 405"/>
            <p:cNvSpPr>
              <a:spLocks noChangeAspect="1" noChangeArrowheads="1"/>
            </p:cNvSpPr>
            <p:nvPr userDrawn="1"/>
          </p:nvSpPr>
          <p:spPr bwMode="auto">
            <a:xfrm>
              <a:off x="252888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7" name="Oval 406"/>
            <p:cNvSpPr>
              <a:spLocks noChangeAspect="1" noChangeArrowheads="1"/>
            </p:cNvSpPr>
            <p:nvPr userDrawn="1"/>
          </p:nvSpPr>
          <p:spPr bwMode="auto">
            <a:xfrm>
              <a:off x="2641969"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8" name="Oval 407"/>
            <p:cNvSpPr>
              <a:spLocks noChangeAspect="1" noChangeArrowheads="1"/>
            </p:cNvSpPr>
            <p:nvPr userDrawn="1"/>
          </p:nvSpPr>
          <p:spPr bwMode="auto">
            <a:xfrm>
              <a:off x="275354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9" name="Oval 408"/>
            <p:cNvSpPr>
              <a:spLocks noChangeAspect="1" noChangeArrowheads="1"/>
            </p:cNvSpPr>
            <p:nvPr userDrawn="1"/>
          </p:nvSpPr>
          <p:spPr bwMode="auto">
            <a:xfrm>
              <a:off x="4214589" y="2178551"/>
              <a:ext cx="85943" cy="85944"/>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1640" name="Oval 409"/>
            <p:cNvSpPr>
              <a:spLocks noChangeAspect="1" noChangeArrowheads="1"/>
            </p:cNvSpPr>
            <p:nvPr userDrawn="1"/>
          </p:nvSpPr>
          <p:spPr bwMode="auto">
            <a:xfrm>
              <a:off x="443924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1" name="Oval 410"/>
            <p:cNvSpPr>
              <a:spLocks noChangeAspect="1" noChangeArrowheads="1"/>
            </p:cNvSpPr>
            <p:nvPr userDrawn="1"/>
          </p:nvSpPr>
          <p:spPr bwMode="auto">
            <a:xfrm>
              <a:off x="455233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2" name="Oval 411"/>
            <p:cNvSpPr>
              <a:spLocks noChangeAspect="1" noChangeArrowheads="1"/>
            </p:cNvSpPr>
            <p:nvPr userDrawn="1"/>
          </p:nvSpPr>
          <p:spPr bwMode="auto">
            <a:xfrm>
              <a:off x="466390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3" name="Oval 412"/>
            <p:cNvSpPr>
              <a:spLocks noChangeAspect="1" noChangeArrowheads="1"/>
            </p:cNvSpPr>
            <p:nvPr userDrawn="1"/>
          </p:nvSpPr>
          <p:spPr bwMode="auto">
            <a:xfrm>
              <a:off x="488856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4" name="Oval 413"/>
            <p:cNvSpPr>
              <a:spLocks noChangeAspect="1" noChangeArrowheads="1"/>
            </p:cNvSpPr>
            <p:nvPr userDrawn="1"/>
          </p:nvSpPr>
          <p:spPr bwMode="auto">
            <a:xfrm>
              <a:off x="500165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5" name="Oval 414"/>
            <p:cNvSpPr>
              <a:spLocks noChangeAspect="1" noChangeArrowheads="1"/>
            </p:cNvSpPr>
            <p:nvPr userDrawn="1"/>
          </p:nvSpPr>
          <p:spPr bwMode="auto">
            <a:xfrm>
              <a:off x="511322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6" name="Oval 415"/>
            <p:cNvSpPr>
              <a:spLocks noChangeAspect="1" noChangeArrowheads="1"/>
            </p:cNvSpPr>
            <p:nvPr userDrawn="1"/>
          </p:nvSpPr>
          <p:spPr bwMode="auto">
            <a:xfrm>
              <a:off x="522631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7" name="Oval 416"/>
            <p:cNvSpPr>
              <a:spLocks noChangeAspect="1" noChangeArrowheads="1"/>
            </p:cNvSpPr>
            <p:nvPr userDrawn="1"/>
          </p:nvSpPr>
          <p:spPr bwMode="auto">
            <a:xfrm>
              <a:off x="533788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8" name="Oval 417"/>
            <p:cNvSpPr>
              <a:spLocks noChangeAspect="1" noChangeArrowheads="1"/>
            </p:cNvSpPr>
            <p:nvPr userDrawn="1"/>
          </p:nvSpPr>
          <p:spPr bwMode="auto">
            <a:xfrm>
              <a:off x="545097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9" name="Oval 418"/>
            <p:cNvSpPr>
              <a:spLocks noChangeAspect="1" noChangeArrowheads="1"/>
            </p:cNvSpPr>
            <p:nvPr userDrawn="1"/>
          </p:nvSpPr>
          <p:spPr bwMode="auto">
            <a:xfrm>
              <a:off x="556254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0" name="Oval 419"/>
            <p:cNvSpPr>
              <a:spLocks noChangeAspect="1" noChangeArrowheads="1"/>
            </p:cNvSpPr>
            <p:nvPr userDrawn="1"/>
          </p:nvSpPr>
          <p:spPr bwMode="auto">
            <a:xfrm>
              <a:off x="567563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1" name="Oval 420"/>
            <p:cNvSpPr>
              <a:spLocks noChangeAspect="1" noChangeArrowheads="1"/>
            </p:cNvSpPr>
            <p:nvPr userDrawn="1"/>
          </p:nvSpPr>
          <p:spPr bwMode="auto">
            <a:xfrm>
              <a:off x="578720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2" name="Oval 421"/>
            <p:cNvSpPr>
              <a:spLocks noChangeAspect="1" noChangeArrowheads="1"/>
            </p:cNvSpPr>
            <p:nvPr userDrawn="1"/>
          </p:nvSpPr>
          <p:spPr bwMode="auto">
            <a:xfrm>
              <a:off x="590029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3" name="Oval 422"/>
            <p:cNvSpPr>
              <a:spLocks noChangeAspect="1" noChangeArrowheads="1"/>
            </p:cNvSpPr>
            <p:nvPr userDrawn="1"/>
          </p:nvSpPr>
          <p:spPr bwMode="auto">
            <a:xfrm>
              <a:off x="601337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4" name="Oval 423"/>
            <p:cNvSpPr>
              <a:spLocks noChangeAspect="1" noChangeArrowheads="1"/>
            </p:cNvSpPr>
            <p:nvPr userDrawn="1"/>
          </p:nvSpPr>
          <p:spPr bwMode="auto">
            <a:xfrm>
              <a:off x="612495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5" name="Oval 424"/>
            <p:cNvSpPr>
              <a:spLocks noChangeAspect="1" noChangeArrowheads="1"/>
            </p:cNvSpPr>
            <p:nvPr userDrawn="1"/>
          </p:nvSpPr>
          <p:spPr bwMode="auto">
            <a:xfrm>
              <a:off x="623803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6" name="Oval 425"/>
            <p:cNvSpPr>
              <a:spLocks noChangeAspect="1" noChangeArrowheads="1"/>
            </p:cNvSpPr>
            <p:nvPr userDrawn="1"/>
          </p:nvSpPr>
          <p:spPr bwMode="auto">
            <a:xfrm>
              <a:off x="634961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7" name="Oval 426"/>
            <p:cNvSpPr>
              <a:spLocks noChangeAspect="1" noChangeArrowheads="1"/>
            </p:cNvSpPr>
            <p:nvPr userDrawn="1"/>
          </p:nvSpPr>
          <p:spPr bwMode="auto">
            <a:xfrm>
              <a:off x="646269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8" name="Oval 427"/>
            <p:cNvSpPr>
              <a:spLocks noChangeAspect="1" noChangeArrowheads="1"/>
            </p:cNvSpPr>
            <p:nvPr userDrawn="1"/>
          </p:nvSpPr>
          <p:spPr bwMode="auto">
            <a:xfrm>
              <a:off x="657427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9" name="Oval 428"/>
            <p:cNvSpPr>
              <a:spLocks noChangeAspect="1" noChangeArrowheads="1"/>
            </p:cNvSpPr>
            <p:nvPr userDrawn="1"/>
          </p:nvSpPr>
          <p:spPr bwMode="auto">
            <a:xfrm>
              <a:off x="668735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0" name="Oval 429"/>
            <p:cNvSpPr>
              <a:spLocks noChangeAspect="1" noChangeArrowheads="1"/>
            </p:cNvSpPr>
            <p:nvPr userDrawn="1"/>
          </p:nvSpPr>
          <p:spPr bwMode="auto">
            <a:xfrm>
              <a:off x="67989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1" name="Oval 430"/>
            <p:cNvSpPr>
              <a:spLocks noChangeAspect="1" noChangeArrowheads="1"/>
            </p:cNvSpPr>
            <p:nvPr userDrawn="1"/>
          </p:nvSpPr>
          <p:spPr bwMode="auto">
            <a:xfrm>
              <a:off x="691201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2" name="Oval 431"/>
            <p:cNvSpPr>
              <a:spLocks noChangeAspect="1" noChangeArrowheads="1"/>
            </p:cNvSpPr>
            <p:nvPr userDrawn="1"/>
          </p:nvSpPr>
          <p:spPr bwMode="auto">
            <a:xfrm>
              <a:off x="702359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3" name="Oval 432"/>
            <p:cNvSpPr>
              <a:spLocks noChangeAspect="1" noChangeArrowheads="1"/>
            </p:cNvSpPr>
            <p:nvPr userDrawn="1"/>
          </p:nvSpPr>
          <p:spPr bwMode="auto">
            <a:xfrm>
              <a:off x="713667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4" name="Oval 433"/>
            <p:cNvSpPr>
              <a:spLocks noChangeAspect="1" noChangeArrowheads="1"/>
            </p:cNvSpPr>
            <p:nvPr userDrawn="1"/>
          </p:nvSpPr>
          <p:spPr bwMode="auto">
            <a:xfrm>
              <a:off x="724825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5" name="Oval 434"/>
            <p:cNvSpPr>
              <a:spLocks noChangeAspect="1" noChangeArrowheads="1"/>
            </p:cNvSpPr>
            <p:nvPr userDrawn="1"/>
          </p:nvSpPr>
          <p:spPr bwMode="auto">
            <a:xfrm>
              <a:off x="736133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6" name="Oval 435"/>
            <p:cNvSpPr>
              <a:spLocks noChangeAspect="1" noChangeArrowheads="1"/>
            </p:cNvSpPr>
            <p:nvPr userDrawn="1"/>
          </p:nvSpPr>
          <p:spPr bwMode="auto">
            <a:xfrm>
              <a:off x="74729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7" name="Oval 436"/>
            <p:cNvSpPr>
              <a:spLocks noChangeAspect="1" noChangeArrowheads="1"/>
            </p:cNvSpPr>
            <p:nvPr userDrawn="1"/>
          </p:nvSpPr>
          <p:spPr bwMode="auto">
            <a:xfrm>
              <a:off x="758599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8" name="Oval 437"/>
            <p:cNvSpPr>
              <a:spLocks noChangeAspect="1" noChangeArrowheads="1"/>
            </p:cNvSpPr>
            <p:nvPr userDrawn="1"/>
          </p:nvSpPr>
          <p:spPr bwMode="auto">
            <a:xfrm>
              <a:off x="803531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9" name="Oval 438"/>
            <p:cNvSpPr>
              <a:spLocks noChangeAspect="1" noChangeArrowheads="1"/>
            </p:cNvSpPr>
            <p:nvPr userDrawn="1"/>
          </p:nvSpPr>
          <p:spPr bwMode="auto">
            <a:xfrm>
              <a:off x="81468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0" name="Oval 439"/>
            <p:cNvSpPr>
              <a:spLocks noChangeAspect="1" noChangeArrowheads="1"/>
            </p:cNvSpPr>
            <p:nvPr userDrawn="1"/>
          </p:nvSpPr>
          <p:spPr bwMode="auto">
            <a:xfrm>
              <a:off x="50694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1" name="Oval 440"/>
            <p:cNvSpPr>
              <a:spLocks noChangeAspect="1" noChangeArrowheads="1"/>
            </p:cNvSpPr>
            <p:nvPr userDrawn="1"/>
          </p:nvSpPr>
          <p:spPr bwMode="auto">
            <a:xfrm>
              <a:off x="6200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2" name="Oval 441"/>
            <p:cNvSpPr>
              <a:spLocks noChangeAspect="1" noChangeArrowheads="1"/>
            </p:cNvSpPr>
            <p:nvPr userDrawn="1"/>
          </p:nvSpPr>
          <p:spPr bwMode="auto">
            <a:xfrm>
              <a:off x="73160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3" name="Oval 442"/>
            <p:cNvSpPr>
              <a:spLocks noChangeAspect="1" noChangeArrowheads="1"/>
            </p:cNvSpPr>
            <p:nvPr userDrawn="1"/>
          </p:nvSpPr>
          <p:spPr bwMode="auto">
            <a:xfrm>
              <a:off x="118092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4" name="Oval 443"/>
            <p:cNvSpPr>
              <a:spLocks noChangeAspect="1" noChangeArrowheads="1"/>
            </p:cNvSpPr>
            <p:nvPr userDrawn="1"/>
          </p:nvSpPr>
          <p:spPr bwMode="auto">
            <a:xfrm>
              <a:off x="12940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5" name="Oval 444"/>
            <p:cNvSpPr>
              <a:spLocks noChangeAspect="1" noChangeArrowheads="1"/>
            </p:cNvSpPr>
            <p:nvPr userDrawn="1"/>
          </p:nvSpPr>
          <p:spPr bwMode="auto">
            <a:xfrm>
              <a:off x="140558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6" name="Oval 445"/>
            <p:cNvSpPr>
              <a:spLocks noChangeAspect="1" noChangeArrowheads="1"/>
            </p:cNvSpPr>
            <p:nvPr userDrawn="1"/>
          </p:nvSpPr>
          <p:spPr bwMode="auto">
            <a:xfrm>
              <a:off x="151867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7" name="Oval 446"/>
            <p:cNvSpPr>
              <a:spLocks noChangeAspect="1" noChangeArrowheads="1"/>
            </p:cNvSpPr>
            <p:nvPr userDrawn="1"/>
          </p:nvSpPr>
          <p:spPr bwMode="auto">
            <a:xfrm>
              <a:off x="163024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8" name="Oval 447"/>
            <p:cNvSpPr>
              <a:spLocks noChangeAspect="1" noChangeArrowheads="1"/>
            </p:cNvSpPr>
            <p:nvPr userDrawn="1"/>
          </p:nvSpPr>
          <p:spPr bwMode="auto">
            <a:xfrm>
              <a:off x="174333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9" name="Oval 448"/>
            <p:cNvSpPr>
              <a:spLocks noChangeAspect="1" noChangeArrowheads="1"/>
            </p:cNvSpPr>
            <p:nvPr userDrawn="1"/>
          </p:nvSpPr>
          <p:spPr bwMode="auto">
            <a:xfrm>
              <a:off x="185490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0" name="Oval 449"/>
            <p:cNvSpPr>
              <a:spLocks noChangeAspect="1" noChangeArrowheads="1"/>
            </p:cNvSpPr>
            <p:nvPr userDrawn="1"/>
          </p:nvSpPr>
          <p:spPr bwMode="auto">
            <a:xfrm>
              <a:off x="19679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1" name="Oval 450"/>
            <p:cNvSpPr>
              <a:spLocks noChangeAspect="1" noChangeArrowheads="1"/>
            </p:cNvSpPr>
            <p:nvPr userDrawn="1"/>
          </p:nvSpPr>
          <p:spPr bwMode="auto">
            <a:xfrm>
              <a:off x="207956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2" name="Oval 451"/>
            <p:cNvSpPr>
              <a:spLocks noChangeAspect="1" noChangeArrowheads="1"/>
            </p:cNvSpPr>
            <p:nvPr userDrawn="1"/>
          </p:nvSpPr>
          <p:spPr bwMode="auto">
            <a:xfrm>
              <a:off x="219265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3" name="Oval 452"/>
            <p:cNvSpPr>
              <a:spLocks noChangeAspect="1" noChangeArrowheads="1"/>
            </p:cNvSpPr>
            <p:nvPr userDrawn="1"/>
          </p:nvSpPr>
          <p:spPr bwMode="auto">
            <a:xfrm>
              <a:off x="252888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4" name="Oval 453"/>
            <p:cNvSpPr>
              <a:spLocks noChangeAspect="1" noChangeArrowheads="1"/>
            </p:cNvSpPr>
            <p:nvPr userDrawn="1"/>
          </p:nvSpPr>
          <p:spPr bwMode="auto">
            <a:xfrm>
              <a:off x="2641969"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5" name="Oval 454"/>
            <p:cNvSpPr>
              <a:spLocks noChangeAspect="1" noChangeArrowheads="1"/>
            </p:cNvSpPr>
            <p:nvPr userDrawn="1"/>
          </p:nvSpPr>
          <p:spPr bwMode="auto">
            <a:xfrm>
              <a:off x="275354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6" name="Oval 455"/>
            <p:cNvSpPr>
              <a:spLocks noChangeAspect="1" noChangeArrowheads="1"/>
            </p:cNvSpPr>
            <p:nvPr userDrawn="1"/>
          </p:nvSpPr>
          <p:spPr bwMode="auto">
            <a:xfrm>
              <a:off x="286663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7" name="Oval 456"/>
            <p:cNvSpPr>
              <a:spLocks noChangeAspect="1" noChangeArrowheads="1"/>
            </p:cNvSpPr>
            <p:nvPr userDrawn="1"/>
          </p:nvSpPr>
          <p:spPr bwMode="auto">
            <a:xfrm>
              <a:off x="4214589"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8" name="Oval 457"/>
            <p:cNvSpPr>
              <a:spLocks noChangeAspect="1" noChangeArrowheads="1"/>
            </p:cNvSpPr>
            <p:nvPr userDrawn="1"/>
          </p:nvSpPr>
          <p:spPr bwMode="auto">
            <a:xfrm>
              <a:off x="455233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9" name="Oval 458"/>
            <p:cNvSpPr>
              <a:spLocks noChangeAspect="1" noChangeArrowheads="1"/>
            </p:cNvSpPr>
            <p:nvPr userDrawn="1"/>
          </p:nvSpPr>
          <p:spPr bwMode="auto">
            <a:xfrm>
              <a:off x="4888568"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0" name="Oval 459"/>
            <p:cNvSpPr>
              <a:spLocks noChangeAspect="1" noChangeArrowheads="1"/>
            </p:cNvSpPr>
            <p:nvPr userDrawn="1"/>
          </p:nvSpPr>
          <p:spPr bwMode="auto">
            <a:xfrm>
              <a:off x="500165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1" name="Oval 460"/>
            <p:cNvSpPr>
              <a:spLocks noChangeAspect="1" noChangeArrowheads="1"/>
            </p:cNvSpPr>
            <p:nvPr userDrawn="1"/>
          </p:nvSpPr>
          <p:spPr bwMode="auto">
            <a:xfrm>
              <a:off x="511322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2" name="Oval 461"/>
            <p:cNvSpPr>
              <a:spLocks noChangeAspect="1" noChangeArrowheads="1"/>
            </p:cNvSpPr>
            <p:nvPr userDrawn="1"/>
          </p:nvSpPr>
          <p:spPr bwMode="auto">
            <a:xfrm>
              <a:off x="522631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3" name="Oval 462"/>
            <p:cNvSpPr>
              <a:spLocks noChangeAspect="1" noChangeArrowheads="1"/>
            </p:cNvSpPr>
            <p:nvPr userDrawn="1"/>
          </p:nvSpPr>
          <p:spPr bwMode="auto">
            <a:xfrm>
              <a:off x="533788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4" name="Oval 463"/>
            <p:cNvSpPr>
              <a:spLocks noChangeAspect="1" noChangeArrowheads="1"/>
            </p:cNvSpPr>
            <p:nvPr userDrawn="1"/>
          </p:nvSpPr>
          <p:spPr bwMode="auto">
            <a:xfrm>
              <a:off x="545097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5" name="Oval 464"/>
            <p:cNvSpPr>
              <a:spLocks noChangeAspect="1" noChangeArrowheads="1"/>
            </p:cNvSpPr>
            <p:nvPr userDrawn="1"/>
          </p:nvSpPr>
          <p:spPr bwMode="auto">
            <a:xfrm>
              <a:off x="556254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6" name="Oval 465"/>
            <p:cNvSpPr>
              <a:spLocks noChangeAspect="1" noChangeArrowheads="1"/>
            </p:cNvSpPr>
            <p:nvPr userDrawn="1"/>
          </p:nvSpPr>
          <p:spPr bwMode="auto">
            <a:xfrm>
              <a:off x="567563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7" name="Oval 466"/>
            <p:cNvSpPr>
              <a:spLocks noChangeAspect="1" noChangeArrowheads="1"/>
            </p:cNvSpPr>
            <p:nvPr userDrawn="1"/>
          </p:nvSpPr>
          <p:spPr bwMode="auto">
            <a:xfrm>
              <a:off x="578720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8" name="Oval 467"/>
            <p:cNvSpPr>
              <a:spLocks noChangeAspect="1" noChangeArrowheads="1"/>
            </p:cNvSpPr>
            <p:nvPr userDrawn="1"/>
          </p:nvSpPr>
          <p:spPr bwMode="auto">
            <a:xfrm>
              <a:off x="590029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9" name="Oval 468"/>
            <p:cNvSpPr>
              <a:spLocks noChangeAspect="1" noChangeArrowheads="1"/>
            </p:cNvSpPr>
            <p:nvPr userDrawn="1"/>
          </p:nvSpPr>
          <p:spPr bwMode="auto">
            <a:xfrm>
              <a:off x="601337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0" name="Oval 469"/>
            <p:cNvSpPr>
              <a:spLocks noChangeAspect="1" noChangeArrowheads="1"/>
            </p:cNvSpPr>
            <p:nvPr userDrawn="1"/>
          </p:nvSpPr>
          <p:spPr bwMode="auto">
            <a:xfrm>
              <a:off x="612495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1" name="Oval 470"/>
            <p:cNvSpPr>
              <a:spLocks noChangeAspect="1" noChangeArrowheads="1"/>
            </p:cNvSpPr>
            <p:nvPr userDrawn="1"/>
          </p:nvSpPr>
          <p:spPr bwMode="auto">
            <a:xfrm>
              <a:off x="623803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2" name="Oval 471"/>
            <p:cNvSpPr>
              <a:spLocks noChangeAspect="1" noChangeArrowheads="1"/>
            </p:cNvSpPr>
            <p:nvPr userDrawn="1"/>
          </p:nvSpPr>
          <p:spPr bwMode="auto">
            <a:xfrm>
              <a:off x="634961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3" name="Oval 472"/>
            <p:cNvSpPr>
              <a:spLocks noChangeAspect="1" noChangeArrowheads="1"/>
            </p:cNvSpPr>
            <p:nvPr userDrawn="1"/>
          </p:nvSpPr>
          <p:spPr bwMode="auto">
            <a:xfrm>
              <a:off x="646269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4" name="Oval 473"/>
            <p:cNvSpPr>
              <a:spLocks noChangeAspect="1" noChangeArrowheads="1"/>
            </p:cNvSpPr>
            <p:nvPr userDrawn="1"/>
          </p:nvSpPr>
          <p:spPr bwMode="auto">
            <a:xfrm>
              <a:off x="657427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5" name="Oval 474"/>
            <p:cNvSpPr>
              <a:spLocks noChangeAspect="1" noChangeArrowheads="1"/>
            </p:cNvSpPr>
            <p:nvPr userDrawn="1"/>
          </p:nvSpPr>
          <p:spPr bwMode="auto">
            <a:xfrm>
              <a:off x="668735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6" name="Oval 475"/>
            <p:cNvSpPr>
              <a:spLocks noChangeAspect="1" noChangeArrowheads="1"/>
            </p:cNvSpPr>
            <p:nvPr userDrawn="1"/>
          </p:nvSpPr>
          <p:spPr bwMode="auto">
            <a:xfrm>
              <a:off x="679893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7" name="Oval 476"/>
            <p:cNvSpPr>
              <a:spLocks noChangeAspect="1" noChangeArrowheads="1"/>
            </p:cNvSpPr>
            <p:nvPr userDrawn="1"/>
          </p:nvSpPr>
          <p:spPr bwMode="auto">
            <a:xfrm>
              <a:off x="691201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8" name="Oval 477"/>
            <p:cNvSpPr>
              <a:spLocks noChangeAspect="1" noChangeArrowheads="1"/>
            </p:cNvSpPr>
            <p:nvPr userDrawn="1"/>
          </p:nvSpPr>
          <p:spPr bwMode="auto">
            <a:xfrm>
              <a:off x="702359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9" name="Oval 478"/>
            <p:cNvSpPr>
              <a:spLocks noChangeAspect="1" noChangeArrowheads="1"/>
            </p:cNvSpPr>
            <p:nvPr userDrawn="1"/>
          </p:nvSpPr>
          <p:spPr bwMode="auto">
            <a:xfrm>
              <a:off x="713667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0" name="Oval 479"/>
            <p:cNvSpPr>
              <a:spLocks noChangeAspect="1" noChangeArrowheads="1"/>
            </p:cNvSpPr>
            <p:nvPr userDrawn="1"/>
          </p:nvSpPr>
          <p:spPr bwMode="auto">
            <a:xfrm>
              <a:off x="724825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1" name="Oval 480"/>
            <p:cNvSpPr>
              <a:spLocks noChangeAspect="1" noChangeArrowheads="1"/>
            </p:cNvSpPr>
            <p:nvPr userDrawn="1"/>
          </p:nvSpPr>
          <p:spPr bwMode="auto">
            <a:xfrm>
              <a:off x="736133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2" name="Oval 481"/>
            <p:cNvSpPr>
              <a:spLocks noChangeAspect="1" noChangeArrowheads="1"/>
            </p:cNvSpPr>
            <p:nvPr userDrawn="1"/>
          </p:nvSpPr>
          <p:spPr bwMode="auto">
            <a:xfrm>
              <a:off x="74729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3" name="Oval 482"/>
            <p:cNvSpPr>
              <a:spLocks noChangeAspect="1" noChangeArrowheads="1"/>
            </p:cNvSpPr>
            <p:nvPr userDrawn="1"/>
          </p:nvSpPr>
          <p:spPr bwMode="auto">
            <a:xfrm>
              <a:off x="803531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4" name="Oval 483"/>
            <p:cNvSpPr>
              <a:spLocks noChangeAspect="1" noChangeArrowheads="1"/>
            </p:cNvSpPr>
            <p:nvPr userDrawn="1"/>
          </p:nvSpPr>
          <p:spPr bwMode="auto">
            <a:xfrm>
              <a:off x="81468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5" name="Oval 484"/>
            <p:cNvSpPr>
              <a:spLocks noChangeAspect="1" noChangeArrowheads="1"/>
            </p:cNvSpPr>
            <p:nvPr userDrawn="1"/>
          </p:nvSpPr>
          <p:spPr bwMode="auto">
            <a:xfrm>
              <a:off x="50694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6" name="Oval 485"/>
            <p:cNvSpPr>
              <a:spLocks noChangeAspect="1" noChangeArrowheads="1"/>
            </p:cNvSpPr>
            <p:nvPr userDrawn="1"/>
          </p:nvSpPr>
          <p:spPr bwMode="auto">
            <a:xfrm>
              <a:off x="118092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7" name="Oval 486"/>
            <p:cNvSpPr>
              <a:spLocks noChangeAspect="1" noChangeArrowheads="1"/>
            </p:cNvSpPr>
            <p:nvPr userDrawn="1"/>
          </p:nvSpPr>
          <p:spPr bwMode="auto">
            <a:xfrm>
              <a:off x="12940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8" name="Oval 487"/>
            <p:cNvSpPr>
              <a:spLocks noChangeAspect="1" noChangeArrowheads="1"/>
            </p:cNvSpPr>
            <p:nvPr userDrawn="1"/>
          </p:nvSpPr>
          <p:spPr bwMode="auto">
            <a:xfrm>
              <a:off x="140558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9" name="Oval 488"/>
            <p:cNvSpPr>
              <a:spLocks noChangeAspect="1" noChangeArrowheads="1"/>
            </p:cNvSpPr>
            <p:nvPr userDrawn="1"/>
          </p:nvSpPr>
          <p:spPr bwMode="auto">
            <a:xfrm>
              <a:off x="151867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0" name="Oval 489"/>
            <p:cNvSpPr>
              <a:spLocks noChangeAspect="1" noChangeArrowheads="1"/>
            </p:cNvSpPr>
            <p:nvPr userDrawn="1"/>
          </p:nvSpPr>
          <p:spPr bwMode="auto">
            <a:xfrm>
              <a:off x="163024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1" name="Oval 490"/>
            <p:cNvSpPr>
              <a:spLocks noChangeAspect="1" noChangeArrowheads="1"/>
            </p:cNvSpPr>
            <p:nvPr userDrawn="1"/>
          </p:nvSpPr>
          <p:spPr bwMode="auto">
            <a:xfrm>
              <a:off x="174333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2" name="Oval 491"/>
            <p:cNvSpPr>
              <a:spLocks noChangeAspect="1" noChangeArrowheads="1"/>
            </p:cNvSpPr>
            <p:nvPr userDrawn="1"/>
          </p:nvSpPr>
          <p:spPr bwMode="auto">
            <a:xfrm>
              <a:off x="185490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3" name="Oval 492"/>
            <p:cNvSpPr>
              <a:spLocks noChangeAspect="1" noChangeArrowheads="1"/>
            </p:cNvSpPr>
            <p:nvPr userDrawn="1"/>
          </p:nvSpPr>
          <p:spPr bwMode="auto">
            <a:xfrm>
              <a:off x="196799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4" name="Oval 493"/>
            <p:cNvSpPr>
              <a:spLocks noChangeAspect="1" noChangeArrowheads="1"/>
            </p:cNvSpPr>
            <p:nvPr userDrawn="1"/>
          </p:nvSpPr>
          <p:spPr bwMode="auto">
            <a:xfrm>
              <a:off x="207956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5" name="Oval 494"/>
            <p:cNvSpPr>
              <a:spLocks noChangeAspect="1" noChangeArrowheads="1"/>
            </p:cNvSpPr>
            <p:nvPr userDrawn="1"/>
          </p:nvSpPr>
          <p:spPr bwMode="auto">
            <a:xfrm>
              <a:off x="219265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6" name="Oval 495"/>
            <p:cNvSpPr>
              <a:spLocks noChangeAspect="1" noChangeArrowheads="1"/>
            </p:cNvSpPr>
            <p:nvPr userDrawn="1"/>
          </p:nvSpPr>
          <p:spPr bwMode="auto">
            <a:xfrm>
              <a:off x="230422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7" name="Oval 496"/>
            <p:cNvSpPr>
              <a:spLocks noChangeAspect="1" noChangeArrowheads="1"/>
            </p:cNvSpPr>
            <p:nvPr userDrawn="1"/>
          </p:nvSpPr>
          <p:spPr bwMode="auto">
            <a:xfrm>
              <a:off x="241731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8" name="Oval 497"/>
            <p:cNvSpPr>
              <a:spLocks noChangeAspect="1" noChangeArrowheads="1"/>
            </p:cNvSpPr>
            <p:nvPr userDrawn="1"/>
          </p:nvSpPr>
          <p:spPr bwMode="auto">
            <a:xfrm>
              <a:off x="252888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9" name="Oval 498"/>
            <p:cNvSpPr>
              <a:spLocks noChangeAspect="1" noChangeArrowheads="1"/>
            </p:cNvSpPr>
            <p:nvPr userDrawn="1"/>
          </p:nvSpPr>
          <p:spPr bwMode="auto">
            <a:xfrm>
              <a:off x="2641969"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0" name="Oval 499"/>
            <p:cNvSpPr>
              <a:spLocks noChangeAspect="1" noChangeArrowheads="1"/>
            </p:cNvSpPr>
            <p:nvPr userDrawn="1"/>
          </p:nvSpPr>
          <p:spPr bwMode="auto">
            <a:xfrm>
              <a:off x="275354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1" name="Oval 500"/>
            <p:cNvSpPr>
              <a:spLocks noChangeAspect="1" noChangeArrowheads="1"/>
            </p:cNvSpPr>
            <p:nvPr userDrawn="1"/>
          </p:nvSpPr>
          <p:spPr bwMode="auto">
            <a:xfrm>
              <a:off x="286663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2" name="Oval 501"/>
            <p:cNvSpPr>
              <a:spLocks noChangeAspect="1" noChangeArrowheads="1"/>
            </p:cNvSpPr>
            <p:nvPr userDrawn="1"/>
          </p:nvSpPr>
          <p:spPr bwMode="auto">
            <a:xfrm>
              <a:off x="297820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3" name="Oval 502"/>
            <p:cNvSpPr>
              <a:spLocks noChangeAspect="1" noChangeArrowheads="1"/>
            </p:cNvSpPr>
            <p:nvPr userDrawn="1"/>
          </p:nvSpPr>
          <p:spPr bwMode="auto">
            <a:xfrm>
              <a:off x="4103013"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4" name="Oval 503"/>
            <p:cNvSpPr>
              <a:spLocks noChangeAspect="1" noChangeArrowheads="1"/>
            </p:cNvSpPr>
            <p:nvPr userDrawn="1"/>
          </p:nvSpPr>
          <p:spPr bwMode="auto">
            <a:xfrm>
              <a:off x="4214589"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5" name="Oval 504"/>
            <p:cNvSpPr>
              <a:spLocks noChangeAspect="1" noChangeArrowheads="1"/>
            </p:cNvSpPr>
            <p:nvPr userDrawn="1"/>
          </p:nvSpPr>
          <p:spPr bwMode="auto">
            <a:xfrm>
              <a:off x="432767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6" name="Oval 505"/>
            <p:cNvSpPr>
              <a:spLocks noChangeAspect="1" noChangeArrowheads="1"/>
            </p:cNvSpPr>
            <p:nvPr userDrawn="1"/>
          </p:nvSpPr>
          <p:spPr bwMode="auto">
            <a:xfrm>
              <a:off x="4439248"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7" name="Oval 506"/>
            <p:cNvSpPr>
              <a:spLocks noChangeAspect="1" noChangeArrowheads="1"/>
            </p:cNvSpPr>
            <p:nvPr userDrawn="1"/>
          </p:nvSpPr>
          <p:spPr bwMode="auto">
            <a:xfrm>
              <a:off x="455233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8" name="Oval 507"/>
            <p:cNvSpPr>
              <a:spLocks noChangeAspect="1" noChangeArrowheads="1"/>
            </p:cNvSpPr>
            <p:nvPr userDrawn="1"/>
          </p:nvSpPr>
          <p:spPr bwMode="auto">
            <a:xfrm>
              <a:off x="466390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9" name="Oval 508"/>
            <p:cNvSpPr>
              <a:spLocks noChangeAspect="1" noChangeArrowheads="1"/>
            </p:cNvSpPr>
            <p:nvPr userDrawn="1"/>
          </p:nvSpPr>
          <p:spPr bwMode="auto">
            <a:xfrm>
              <a:off x="477699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0" name="Oval 509"/>
            <p:cNvSpPr>
              <a:spLocks noChangeAspect="1" noChangeArrowheads="1"/>
            </p:cNvSpPr>
            <p:nvPr userDrawn="1"/>
          </p:nvSpPr>
          <p:spPr bwMode="auto">
            <a:xfrm>
              <a:off x="4888568" y="2385118"/>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741" name="Oval 510"/>
            <p:cNvSpPr>
              <a:spLocks noChangeAspect="1" noChangeArrowheads="1"/>
            </p:cNvSpPr>
            <p:nvPr userDrawn="1"/>
          </p:nvSpPr>
          <p:spPr bwMode="auto">
            <a:xfrm>
              <a:off x="500165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2" name="Oval 511"/>
            <p:cNvSpPr>
              <a:spLocks noChangeAspect="1" noChangeArrowheads="1"/>
            </p:cNvSpPr>
            <p:nvPr userDrawn="1"/>
          </p:nvSpPr>
          <p:spPr bwMode="auto">
            <a:xfrm>
              <a:off x="511322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3" name="Oval 512"/>
            <p:cNvSpPr>
              <a:spLocks noChangeAspect="1" noChangeArrowheads="1"/>
            </p:cNvSpPr>
            <p:nvPr userDrawn="1"/>
          </p:nvSpPr>
          <p:spPr bwMode="auto">
            <a:xfrm>
              <a:off x="522631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4" name="Oval 513"/>
            <p:cNvSpPr>
              <a:spLocks noChangeAspect="1" noChangeArrowheads="1"/>
            </p:cNvSpPr>
            <p:nvPr userDrawn="1"/>
          </p:nvSpPr>
          <p:spPr bwMode="auto">
            <a:xfrm>
              <a:off x="533788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5" name="Oval 514"/>
            <p:cNvSpPr>
              <a:spLocks noChangeAspect="1" noChangeArrowheads="1"/>
            </p:cNvSpPr>
            <p:nvPr userDrawn="1"/>
          </p:nvSpPr>
          <p:spPr bwMode="auto">
            <a:xfrm>
              <a:off x="545097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6" name="Oval 515"/>
            <p:cNvSpPr>
              <a:spLocks noChangeAspect="1" noChangeArrowheads="1"/>
            </p:cNvSpPr>
            <p:nvPr userDrawn="1"/>
          </p:nvSpPr>
          <p:spPr bwMode="auto">
            <a:xfrm>
              <a:off x="556254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7" name="Oval 516"/>
            <p:cNvSpPr>
              <a:spLocks noChangeAspect="1" noChangeArrowheads="1"/>
            </p:cNvSpPr>
            <p:nvPr userDrawn="1"/>
          </p:nvSpPr>
          <p:spPr bwMode="auto">
            <a:xfrm>
              <a:off x="567563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8" name="Oval 517"/>
            <p:cNvSpPr>
              <a:spLocks noChangeAspect="1" noChangeArrowheads="1"/>
            </p:cNvSpPr>
            <p:nvPr userDrawn="1"/>
          </p:nvSpPr>
          <p:spPr bwMode="auto">
            <a:xfrm>
              <a:off x="578720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9" name="Oval 518"/>
            <p:cNvSpPr>
              <a:spLocks noChangeAspect="1" noChangeArrowheads="1"/>
            </p:cNvSpPr>
            <p:nvPr userDrawn="1"/>
          </p:nvSpPr>
          <p:spPr bwMode="auto">
            <a:xfrm>
              <a:off x="590029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0" name="Oval 519"/>
            <p:cNvSpPr>
              <a:spLocks noChangeAspect="1" noChangeArrowheads="1"/>
            </p:cNvSpPr>
            <p:nvPr userDrawn="1"/>
          </p:nvSpPr>
          <p:spPr bwMode="auto">
            <a:xfrm>
              <a:off x="601337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1" name="Oval 520"/>
            <p:cNvSpPr>
              <a:spLocks noChangeAspect="1" noChangeArrowheads="1"/>
            </p:cNvSpPr>
            <p:nvPr userDrawn="1"/>
          </p:nvSpPr>
          <p:spPr bwMode="auto">
            <a:xfrm>
              <a:off x="612495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2" name="Oval 521"/>
            <p:cNvSpPr>
              <a:spLocks noChangeAspect="1" noChangeArrowheads="1"/>
            </p:cNvSpPr>
            <p:nvPr userDrawn="1"/>
          </p:nvSpPr>
          <p:spPr bwMode="auto">
            <a:xfrm>
              <a:off x="623803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3" name="Oval 522"/>
            <p:cNvSpPr>
              <a:spLocks noChangeAspect="1" noChangeArrowheads="1"/>
            </p:cNvSpPr>
            <p:nvPr userDrawn="1"/>
          </p:nvSpPr>
          <p:spPr bwMode="auto">
            <a:xfrm>
              <a:off x="634961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4" name="Oval 523"/>
            <p:cNvSpPr>
              <a:spLocks noChangeAspect="1" noChangeArrowheads="1"/>
            </p:cNvSpPr>
            <p:nvPr userDrawn="1"/>
          </p:nvSpPr>
          <p:spPr bwMode="auto">
            <a:xfrm>
              <a:off x="646269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5" name="Oval 524"/>
            <p:cNvSpPr>
              <a:spLocks noChangeAspect="1" noChangeArrowheads="1"/>
            </p:cNvSpPr>
            <p:nvPr userDrawn="1"/>
          </p:nvSpPr>
          <p:spPr bwMode="auto">
            <a:xfrm>
              <a:off x="657427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6" name="Oval 525"/>
            <p:cNvSpPr>
              <a:spLocks noChangeAspect="1" noChangeArrowheads="1"/>
            </p:cNvSpPr>
            <p:nvPr userDrawn="1"/>
          </p:nvSpPr>
          <p:spPr bwMode="auto">
            <a:xfrm>
              <a:off x="668735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7" name="Oval 526"/>
            <p:cNvSpPr>
              <a:spLocks noChangeAspect="1" noChangeArrowheads="1"/>
            </p:cNvSpPr>
            <p:nvPr userDrawn="1"/>
          </p:nvSpPr>
          <p:spPr bwMode="auto">
            <a:xfrm>
              <a:off x="679893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8" name="Oval 527"/>
            <p:cNvSpPr>
              <a:spLocks noChangeAspect="1" noChangeArrowheads="1"/>
            </p:cNvSpPr>
            <p:nvPr userDrawn="1"/>
          </p:nvSpPr>
          <p:spPr bwMode="auto">
            <a:xfrm>
              <a:off x="691201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9" name="Oval 528"/>
            <p:cNvSpPr>
              <a:spLocks noChangeAspect="1" noChangeArrowheads="1"/>
            </p:cNvSpPr>
            <p:nvPr userDrawn="1"/>
          </p:nvSpPr>
          <p:spPr bwMode="auto">
            <a:xfrm>
              <a:off x="702359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0" name="Oval 529"/>
            <p:cNvSpPr>
              <a:spLocks noChangeAspect="1" noChangeArrowheads="1"/>
            </p:cNvSpPr>
            <p:nvPr userDrawn="1"/>
          </p:nvSpPr>
          <p:spPr bwMode="auto">
            <a:xfrm>
              <a:off x="713667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1" name="Oval 530"/>
            <p:cNvSpPr>
              <a:spLocks noChangeAspect="1" noChangeArrowheads="1"/>
            </p:cNvSpPr>
            <p:nvPr userDrawn="1"/>
          </p:nvSpPr>
          <p:spPr bwMode="auto">
            <a:xfrm>
              <a:off x="724825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2" name="Oval 531"/>
            <p:cNvSpPr>
              <a:spLocks noChangeAspect="1" noChangeArrowheads="1"/>
            </p:cNvSpPr>
            <p:nvPr userDrawn="1"/>
          </p:nvSpPr>
          <p:spPr bwMode="auto">
            <a:xfrm>
              <a:off x="736133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3" name="Oval 532"/>
            <p:cNvSpPr>
              <a:spLocks noChangeAspect="1" noChangeArrowheads="1"/>
            </p:cNvSpPr>
            <p:nvPr userDrawn="1"/>
          </p:nvSpPr>
          <p:spPr bwMode="auto">
            <a:xfrm>
              <a:off x="74729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4" name="Oval 533"/>
            <p:cNvSpPr>
              <a:spLocks noChangeAspect="1" noChangeArrowheads="1"/>
            </p:cNvSpPr>
            <p:nvPr userDrawn="1"/>
          </p:nvSpPr>
          <p:spPr bwMode="auto">
            <a:xfrm>
              <a:off x="758599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5" name="Oval 534"/>
            <p:cNvSpPr>
              <a:spLocks noChangeAspect="1" noChangeArrowheads="1"/>
            </p:cNvSpPr>
            <p:nvPr userDrawn="1"/>
          </p:nvSpPr>
          <p:spPr bwMode="auto">
            <a:xfrm>
              <a:off x="769757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6" name="Oval 535"/>
            <p:cNvSpPr>
              <a:spLocks noChangeAspect="1" noChangeArrowheads="1"/>
            </p:cNvSpPr>
            <p:nvPr userDrawn="1"/>
          </p:nvSpPr>
          <p:spPr bwMode="auto">
            <a:xfrm>
              <a:off x="803531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7" name="Oval 536"/>
            <p:cNvSpPr>
              <a:spLocks noChangeAspect="1" noChangeArrowheads="1"/>
            </p:cNvSpPr>
            <p:nvPr userDrawn="1"/>
          </p:nvSpPr>
          <p:spPr bwMode="auto">
            <a:xfrm>
              <a:off x="140558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8" name="Oval 537"/>
            <p:cNvSpPr>
              <a:spLocks noChangeAspect="1" noChangeArrowheads="1"/>
            </p:cNvSpPr>
            <p:nvPr userDrawn="1"/>
          </p:nvSpPr>
          <p:spPr bwMode="auto">
            <a:xfrm>
              <a:off x="151867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9" name="Oval 538"/>
            <p:cNvSpPr>
              <a:spLocks noChangeAspect="1" noChangeArrowheads="1"/>
            </p:cNvSpPr>
            <p:nvPr userDrawn="1"/>
          </p:nvSpPr>
          <p:spPr bwMode="auto">
            <a:xfrm>
              <a:off x="1630247"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0" name="Oval 539"/>
            <p:cNvSpPr>
              <a:spLocks noChangeAspect="1" noChangeArrowheads="1"/>
            </p:cNvSpPr>
            <p:nvPr userDrawn="1"/>
          </p:nvSpPr>
          <p:spPr bwMode="auto">
            <a:xfrm>
              <a:off x="174333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1" name="Oval 540"/>
            <p:cNvSpPr>
              <a:spLocks noChangeAspect="1" noChangeArrowheads="1"/>
            </p:cNvSpPr>
            <p:nvPr userDrawn="1"/>
          </p:nvSpPr>
          <p:spPr bwMode="auto">
            <a:xfrm>
              <a:off x="185490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2" name="Oval 541"/>
            <p:cNvSpPr>
              <a:spLocks noChangeAspect="1" noChangeArrowheads="1"/>
            </p:cNvSpPr>
            <p:nvPr userDrawn="1"/>
          </p:nvSpPr>
          <p:spPr bwMode="auto">
            <a:xfrm>
              <a:off x="196799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3" name="Oval 542"/>
            <p:cNvSpPr>
              <a:spLocks noChangeAspect="1" noChangeArrowheads="1"/>
            </p:cNvSpPr>
            <p:nvPr userDrawn="1"/>
          </p:nvSpPr>
          <p:spPr bwMode="auto">
            <a:xfrm>
              <a:off x="207956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4" name="Oval 543"/>
            <p:cNvSpPr>
              <a:spLocks noChangeAspect="1" noChangeArrowheads="1"/>
            </p:cNvSpPr>
            <p:nvPr userDrawn="1"/>
          </p:nvSpPr>
          <p:spPr bwMode="auto">
            <a:xfrm>
              <a:off x="219265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5" name="Oval 544"/>
            <p:cNvSpPr>
              <a:spLocks noChangeAspect="1" noChangeArrowheads="1"/>
            </p:cNvSpPr>
            <p:nvPr userDrawn="1"/>
          </p:nvSpPr>
          <p:spPr bwMode="auto">
            <a:xfrm>
              <a:off x="230422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6" name="Oval 545"/>
            <p:cNvSpPr>
              <a:spLocks noChangeAspect="1" noChangeArrowheads="1"/>
            </p:cNvSpPr>
            <p:nvPr userDrawn="1"/>
          </p:nvSpPr>
          <p:spPr bwMode="auto">
            <a:xfrm>
              <a:off x="241731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7" name="Oval 546"/>
            <p:cNvSpPr>
              <a:spLocks noChangeAspect="1" noChangeArrowheads="1"/>
            </p:cNvSpPr>
            <p:nvPr userDrawn="1"/>
          </p:nvSpPr>
          <p:spPr bwMode="auto">
            <a:xfrm>
              <a:off x="252888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8" name="Oval 547"/>
            <p:cNvSpPr>
              <a:spLocks noChangeAspect="1" noChangeArrowheads="1"/>
            </p:cNvSpPr>
            <p:nvPr userDrawn="1"/>
          </p:nvSpPr>
          <p:spPr bwMode="auto">
            <a:xfrm>
              <a:off x="2641969"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9" name="Oval 548"/>
            <p:cNvSpPr>
              <a:spLocks noChangeAspect="1" noChangeArrowheads="1"/>
            </p:cNvSpPr>
            <p:nvPr userDrawn="1"/>
          </p:nvSpPr>
          <p:spPr bwMode="auto">
            <a:xfrm>
              <a:off x="275354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0" name="Oval 549"/>
            <p:cNvSpPr>
              <a:spLocks noChangeAspect="1" noChangeArrowheads="1"/>
            </p:cNvSpPr>
            <p:nvPr userDrawn="1"/>
          </p:nvSpPr>
          <p:spPr bwMode="auto">
            <a:xfrm>
              <a:off x="286663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1" name="Oval 550"/>
            <p:cNvSpPr>
              <a:spLocks noChangeAspect="1" noChangeArrowheads="1"/>
            </p:cNvSpPr>
            <p:nvPr userDrawn="1"/>
          </p:nvSpPr>
          <p:spPr bwMode="auto">
            <a:xfrm>
              <a:off x="297820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2" name="Oval 551"/>
            <p:cNvSpPr>
              <a:spLocks noChangeAspect="1" noChangeArrowheads="1"/>
            </p:cNvSpPr>
            <p:nvPr userDrawn="1"/>
          </p:nvSpPr>
          <p:spPr bwMode="auto">
            <a:xfrm>
              <a:off x="4214589"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3" name="Oval 552"/>
            <p:cNvSpPr>
              <a:spLocks noChangeAspect="1" noChangeArrowheads="1"/>
            </p:cNvSpPr>
            <p:nvPr userDrawn="1"/>
          </p:nvSpPr>
          <p:spPr bwMode="auto">
            <a:xfrm>
              <a:off x="4327672" y="2489154"/>
              <a:ext cx="85944"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784" name="Oval 553"/>
            <p:cNvSpPr>
              <a:spLocks noChangeAspect="1" noChangeArrowheads="1"/>
            </p:cNvSpPr>
            <p:nvPr userDrawn="1"/>
          </p:nvSpPr>
          <p:spPr bwMode="auto">
            <a:xfrm>
              <a:off x="443924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5" name="Oval 554"/>
            <p:cNvSpPr>
              <a:spLocks noChangeAspect="1" noChangeArrowheads="1"/>
            </p:cNvSpPr>
            <p:nvPr userDrawn="1"/>
          </p:nvSpPr>
          <p:spPr bwMode="auto">
            <a:xfrm>
              <a:off x="455233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6" name="Oval 555"/>
            <p:cNvSpPr>
              <a:spLocks noChangeAspect="1" noChangeArrowheads="1"/>
            </p:cNvSpPr>
            <p:nvPr userDrawn="1"/>
          </p:nvSpPr>
          <p:spPr bwMode="auto">
            <a:xfrm>
              <a:off x="466390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7" name="Oval 556"/>
            <p:cNvSpPr>
              <a:spLocks noChangeAspect="1" noChangeArrowheads="1"/>
            </p:cNvSpPr>
            <p:nvPr userDrawn="1"/>
          </p:nvSpPr>
          <p:spPr bwMode="auto">
            <a:xfrm>
              <a:off x="4776992"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8" name="Oval 557"/>
            <p:cNvSpPr>
              <a:spLocks noChangeAspect="1" noChangeArrowheads="1"/>
            </p:cNvSpPr>
            <p:nvPr userDrawn="1"/>
          </p:nvSpPr>
          <p:spPr bwMode="auto">
            <a:xfrm>
              <a:off x="488856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9" name="Oval 558"/>
            <p:cNvSpPr>
              <a:spLocks noChangeAspect="1" noChangeArrowheads="1"/>
            </p:cNvSpPr>
            <p:nvPr userDrawn="1"/>
          </p:nvSpPr>
          <p:spPr bwMode="auto">
            <a:xfrm>
              <a:off x="500165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0" name="Oval 559"/>
            <p:cNvSpPr>
              <a:spLocks noChangeAspect="1" noChangeArrowheads="1"/>
            </p:cNvSpPr>
            <p:nvPr userDrawn="1"/>
          </p:nvSpPr>
          <p:spPr bwMode="auto">
            <a:xfrm>
              <a:off x="511322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1" name="Oval 560"/>
            <p:cNvSpPr>
              <a:spLocks noChangeAspect="1" noChangeArrowheads="1"/>
            </p:cNvSpPr>
            <p:nvPr userDrawn="1"/>
          </p:nvSpPr>
          <p:spPr bwMode="auto">
            <a:xfrm>
              <a:off x="522631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2" name="Oval 561"/>
            <p:cNvSpPr>
              <a:spLocks noChangeAspect="1" noChangeArrowheads="1"/>
            </p:cNvSpPr>
            <p:nvPr userDrawn="1"/>
          </p:nvSpPr>
          <p:spPr bwMode="auto">
            <a:xfrm>
              <a:off x="533788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3" name="Oval 562"/>
            <p:cNvSpPr>
              <a:spLocks noChangeAspect="1" noChangeArrowheads="1"/>
            </p:cNvSpPr>
            <p:nvPr userDrawn="1"/>
          </p:nvSpPr>
          <p:spPr bwMode="auto">
            <a:xfrm>
              <a:off x="545097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4" name="Oval 563"/>
            <p:cNvSpPr>
              <a:spLocks noChangeAspect="1" noChangeArrowheads="1"/>
            </p:cNvSpPr>
            <p:nvPr userDrawn="1"/>
          </p:nvSpPr>
          <p:spPr bwMode="auto">
            <a:xfrm>
              <a:off x="556254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5" name="Oval 564"/>
            <p:cNvSpPr>
              <a:spLocks noChangeAspect="1" noChangeArrowheads="1"/>
            </p:cNvSpPr>
            <p:nvPr userDrawn="1"/>
          </p:nvSpPr>
          <p:spPr bwMode="auto">
            <a:xfrm>
              <a:off x="567563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6" name="Oval 565"/>
            <p:cNvSpPr>
              <a:spLocks noChangeAspect="1" noChangeArrowheads="1"/>
            </p:cNvSpPr>
            <p:nvPr userDrawn="1"/>
          </p:nvSpPr>
          <p:spPr bwMode="auto">
            <a:xfrm>
              <a:off x="578720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7" name="Oval 566"/>
            <p:cNvSpPr>
              <a:spLocks noChangeAspect="1" noChangeArrowheads="1"/>
            </p:cNvSpPr>
            <p:nvPr userDrawn="1"/>
          </p:nvSpPr>
          <p:spPr bwMode="auto">
            <a:xfrm>
              <a:off x="590029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8" name="Oval 567"/>
            <p:cNvSpPr>
              <a:spLocks noChangeAspect="1" noChangeArrowheads="1"/>
            </p:cNvSpPr>
            <p:nvPr userDrawn="1"/>
          </p:nvSpPr>
          <p:spPr bwMode="auto">
            <a:xfrm>
              <a:off x="601337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9" name="Oval 568"/>
            <p:cNvSpPr>
              <a:spLocks noChangeAspect="1" noChangeArrowheads="1"/>
            </p:cNvSpPr>
            <p:nvPr userDrawn="1"/>
          </p:nvSpPr>
          <p:spPr bwMode="auto">
            <a:xfrm>
              <a:off x="612495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0" name="Oval 569"/>
            <p:cNvSpPr>
              <a:spLocks noChangeAspect="1" noChangeArrowheads="1"/>
            </p:cNvSpPr>
            <p:nvPr userDrawn="1"/>
          </p:nvSpPr>
          <p:spPr bwMode="auto">
            <a:xfrm>
              <a:off x="623803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1" name="Oval 570"/>
            <p:cNvSpPr>
              <a:spLocks noChangeAspect="1" noChangeArrowheads="1"/>
            </p:cNvSpPr>
            <p:nvPr userDrawn="1"/>
          </p:nvSpPr>
          <p:spPr bwMode="auto">
            <a:xfrm>
              <a:off x="634961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2" name="Oval 571"/>
            <p:cNvSpPr>
              <a:spLocks noChangeAspect="1" noChangeArrowheads="1"/>
            </p:cNvSpPr>
            <p:nvPr userDrawn="1"/>
          </p:nvSpPr>
          <p:spPr bwMode="auto">
            <a:xfrm>
              <a:off x="646269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3" name="Oval 572"/>
            <p:cNvSpPr>
              <a:spLocks noChangeAspect="1" noChangeArrowheads="1"/>
            </p:cNvSpPr>
            <p:nvPr userDrawn="1"/>
          </p:nvSpPr>
          <p:spPr bwMode="auto">
            <a:xfrm>
              <a:off x="657427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4" name="Oval 573"/>
            <p:cNvSpPr>
              <a:spLocks noChangeAspect="1" noChangeArrowheads="1"/>
            </p:cNvSpPr>
            <p:nvPr userDrawn="1"/>
          </p:nvSpPr>
          <p:spPr bwMode="auto">
            <a:xfrm>
              <a:off x="668735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5" name="Oval 574"/>
            <p:cNvSpPr>
              <a:spLocks noChangeAspect="1" noChangeArrowheads="1"/>
            </p:cNvSpPr>
            <p:nvPr userDrawn="1"/>
          </p:nvSpPr>
          <p:spPr bwMode="auto">
            <a:xfrm>
              <a:off x="679893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6" name="Oval 575"/>
            <p:cNvSpPr>
              <a:spLocks noChangeAspect="1" noChangeArrowheads="1"/>
            </p:cNvSpPr>
            <p:nvPr userDrawn="1"/>
          </p:nvSpPr>
          <p:spPr bwMode="auto">
            <a:xfrm>
              <a:off x="691201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7" name="Oval 576"/>
            <p:cNvSpPr>
              <a:spLocks noChangeAspect="1" noChangeArrowheads="1"/>
            </p:cNvSpPr>
            <p:nvPr userDrawn="1"/>
          </p:nvSpPr>
          <p:spPr bwMode="auto">
            <a:xfrm>
              <a:off x="702359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8" name="Oval 577"/>
            <p:cNvSpPr>
              <a:spLocks noChangeAspect="1" noChangeArrowheads="1"/>
            </p:cNvSpPr>
            <p:nvPr userDrawn="1"/>
          </p:nvSpPr>
          <p:spPr bwMode="auto">
            <a:xfrm>
              <a:off x="713667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9" name="Oval 578"/>
            <p:cNvSpPr>
              <a:spLocks noChangeAspect="1" noChangeArrowheads="1"/>
            </p:cNvSpPr>
            <p:nvPr userDrawn="1"/>
          </p:nvSpPr>
          <p:spPr bwMode="auto">
            <a:xfrm>
              <a:off x="724825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0" name="Oval 579"/>
            <p:cNvSpPr>
              <a:spLocks noChangeAspect="1" noChangeArrowheads="1"/>
            </p:cNvSpPr>
            <p:nvPr userDrawn="1"/>
          </p:nvSpPr>
          <p:spPr bwMode="auto">
            <a:xfrm>
              <a:off x="736133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1" name="Oval 580"/>
            <p:cNvSpPr>
              <a:spLocks noChangeAspect="1" noChangeArrowheads="1"/>
            </p:cNvSpPr>
            <p:nvPr userDrawn="1"/>
          </p:nvSpPr>
          <p:spPr bwMode="auto">
            <a:xfrm>
              <a:off x="747291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2" name="Oval 581"/>
            <p:cNvSpPr>
              <a:spLocks noChangeAspect="1" noChangeArrowheads="1"/>
            </p:cNvSpPr>
            <p:nvPr userDrawn="1"/>
          </p:nvSpPr>
          <p:spPr bwMode="auto">
            <a:xfrm>
              <a:off x="758599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3" name="Oval 582"/>
            <p:cNvSpPr>
              <a:spLocks noChangeAspect="1" noChangeArrowheads="1"/>
            </p:cNvSpPr>
            <p:nvPr userDrawn="1"/>
          </p:nvSpPr>
          <p:spPr bwMode="auto">
            <a:xfrm>
              <a:off x="769757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4" name="Oval 583"/>
            <p:cNvSpPr>
              <a:spLocks noChangeAspect="1" noChangeArrowheads="1"/>
            </p:cNvSpPr>
            <p:nvPr userDrawn="1"/>
          </p:nvSpPr>
          <p:spPr bwMode="auto">
            <a:xfrm>
              <a:off x="803531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5" name="Oval 584"/>
            <p:cNvSpPr>
              <a:spLocks noChangeAspect="1" noChangeArrowheads="1"/>
            </p:cNvSpPr>
            <p:nvPr userDrawn="1"/>
          </p:nvSpPr>
          <p:spPr bwMode="auto">
            <a:xfrm>
              <a:off x="140558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6" name="Oval 585"/>
            <p:cNvSpPr>
              <a:spLocks noChangeAspect="1" noChangeArrowheads="1"/>
            </p:cNvSpPr>
            <p:nvPr userDrawn="1"/>
          </p:nvSpPr>
          <p:spPr bwMode="auto">
            <a:xfrm>
              <a:off x="151867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7" name="Oval 586"/>
            <p:cNvSpPr>
              <a:spLocks noChangeAspect="1" noChangeArrowheads="1"/>
            </p:cNvSpPr>
            <p:nvPr userDrawn="1"/>
          </p:nvSpPr>
          <p:spPr bwMode="auto">
            <a:xfrm>
              <a:off x="1630247"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8" name="Oval 587"/>
            <p:cNvSpPr>
              <a:spLocks noChangeAspect="1" noChangeArrowheads="1"/>
            </p:cNvSpPr>
            <p:nvPr userDrawn="1"/>
          </p:nvSpPr>
          <p:spPr bwMode="auto">
            <a:xfrm>
              <a:off x="174333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9" name="Oval 588"/>
            <p:cNvSpPr>
              <a:spLocks noChangeAspect="1" noChangeArrowheads="1"/>
            </p:cNvSpPr>
            <p:nvPr userDrawn="1"/>
          </p:nvSpPr>
          <p:spPr bwMode="auto">
            <a:xfrm>
              <a:off x="185490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0" name="Oval 589"/>
            <p:cNvSpPr>
              <a:spLocks noChangeAspect="1" noChangeArrowheads="1"/>
            </p:cNvSpPr>
            <p:nvPr userDrawn="1"/>
          </p:nvSpPr>
          <p:spPr bwMode="auto">
            <a:xfrm>
              <a:off x="196799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1" name="Oval 590"/>
            <p:cNvSpPr>
              <a:spLocks noChangeAspect="1" noChangeArrowheads="1"/>
            </p:cNvSpPr>
            <p:nvPr userDrawn="1"/>
          </p:nvSpPr>
          <p:spPr bwMode="auto">
            <a:xfrm>
              <a:off x="207956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2" name="Oval 591"/>
            <p:cNvSpPr>
              <a:spLocks noChangeAspect="1" noChangeArrowheads="1"/>
            </p:cNvSpPr>
            <p:nvPr userDrawn="1"/>
          </p:nvSpPr>
          <p:spPr bwMode="auto">
            <a:xfrm>
              <a:off x="219265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3" name="Oval 592"/>
            <p:cNvSpPr>
              <a:spLocks noChangeAspect="1" noChangeArrowheads="1"/>
            </p:cNvSpPr>
            <p:nvPr userDrawn="1"/>
          </p:nvSpPr>
          <p:spPr bwMode="auto">
            <a:xfrm>
              <a:off x="230422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4" name="Oval 593"/>
            <p:cNvSpPr>
              <a:spLocks noChangeAspect="1" noChangeArrowheads="1"/>
            </p:cNvSpPr>
            <p:nvPr userDrawn="1"/>
          </p:nvSpPr>
          <p:spPr bwMode="auto">
            <a:xfrm>
              <a:off x="241731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5" name="Oval 594"/>
            <p:cNvSpPr>
              <a:spLocks noChangeAspect="1" noChangeArrowheads="1"/>
            </p:cNvSpPr>
            <p:nvPr userDrawn="1"/>
          </p:nvSpPr>
          <p:spPr bwMode="auto">
            <a:xfrm>
              <a:off x="252888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6" name="Oval 595"/>
            <p:cNvSpPr>
              <a:spLocks noChangeAspect="1" noChangeArrowheads="1"/>
            </p:cNvSpPr>
            <p:nvPr userDrawn="1"/>
          </p:nvSpPr>
          <p:spPr bwMode="auto">
            <a:xfrm>
              <a:off x="2641969"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7" name="Oval 596"/>
            <p:cNvSpPr>
              <a:spLocks noChangeAspect="1" noChangeArrowheads="1"/>
            </p:cNvSpPr>
            <p:nvPr userDrawn="1"/>
          </p:nvSpPr>
          <p:spPr bwMode="auto">
            <a:xfrm>
              <a:off x="275354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8" name="Oval 597"/>
            <p:cNvSpPr>
              <a:spLocks noChangeAspect="1" noChangeArrowheads="1"/>
            </p:cNvSpPr>
            <p:nvPr userDrawn="1"/>
          </p:nvSpPr>
          <p:spPr bwMode="auto">
            <a:xfrm>
              <a:off x="286663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9" name="Oval 598"/>
            <p:cNvSpPr>
              <a:spLocks noChangeAspect="1" noChangeArrowheads="1"/>
            </p:cNvSpPr>
            <p:nvPr userDrawn="1"/>
          </p:nvSpPr>
          <p:spPr bwMode="auto">
            <a:xfrm>
              <a:off x="297820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0" name="Oval 599"/>
            <p:cNvSpPr>
              <a:spLocks noChangeAspect="1" noChangeArrowheads="1"/>
            </p:cNvSpPr>
            <p:nvPr userDrawn="1"/>
          </p:nvSpPr>
          <p:spPr bwMode="auto">
            <a:xfrm>
              <a:off x="4327672"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1" name="Oval 600"/>
            <p:cNvSpPr>
              <a:spLocks noChangeAspect="1" noChangeArrowheads="1"/>
            </p:cNvSpPr>
            <p:nvPr userDrawn="1"/>
          </p:nvSpPr>
          <p:spPr bwMode="auto">
            <a:xfrm>
              <a:off x="443924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2" name="Oval 601"/>
            <p:cNvSpPr>
              <a:spLocks noChangeAspect="1" noChangeArrowheads="1"/>
            </p:cNvSpPr>
            <p:nvPr userDrawn="1"/>
          </p:nvSpPr>
          <p:spPr bwMode="auto">
            <a:xfrm>
              <a:off x="455233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3" name="Oval 602"/>
            <p:cNvSpPr>
              <a:spLocks noChangeAspect="1" noChangeArrowheads="1"/>
            </p:cNvSpPr>
            <p:nvPr userDrawn="1"/>
          </p:nvSpPr>
          <p:spPr bwMode="auto">
            <a:xfrm>
              <a:off x="466390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4" name="Oval 603"/>
            <p:cNvSpPr>
              <a:spLocks noChangeAspect="1" noChangeArrowheads="1"/>
            </p:cNvSpPr>
            <p:nvPr userDrawn="1"/>
          </p:nvSpPr>
          <p:spPr bwMode="auto">
            <a:xfrm>
              <a:off x="4776992"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835" name="Oval 604"/>
            <p:cNvSpPr>
              <a:spLocks noChangeAspect="1" noChangeArrowheads="1"/>
            </p:cNvSpPr>
            <p:nvPr userDrawn="1"/>
          </p:nvSpPr>
          <p:spPr bwMode="auto">
            <a:xfrm>
              <a:off x="488856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6" name="Oval 605"/>
            <p:cNvSpPr>
              <a:spLocks noChangeAspect="1" noChangeArrowheads="1"/>
            </p:cNvSpPr>
            <p:nvPr userDrawn="1"/>
          </p:nvSpPr>
          <p:spPr bwMode="auto">
            <a:xfrm>
              <a:off x="500165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7" name="Oval 606"/>
            <p:cNvSpPr>
              <a:spLocks noChangeAspect="1" noChangeArrowheads="1"/>
            </p:cNvSpPr>
            <p:nvPr userDrawn="1"/>
          </p:nvSpPr>
          <p:spPr bwMode="auto">
            <a:xfrm>
              <a:off x="511322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8" name="Oval 607"/>
            <p:cNvSpPr>
              <a:spLocks noChangeAspect="1" noChangeArrowheads="1"/>
            </p:cNvSpPr>
            <p:nvPr userDrawn="1"/>
          </p:nvSpPr>
          <p:spPr bwMode="auto">
            <a:xfrm>
              <a:off x="522631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9" name="Oval 608"/>
            <p:cNvSpPr>
              <a:spLocks noChangeAspect="1" noChangeArrowheads="1"/>
            </p:cNvSpPr>
            <p:nvPr userDrawn="1"/>
          </p:nvSpPr>
          <p:spPr bwMode="auto">
            <a:xfrm>
              <a:off x="533788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0" name="Oval 609"/>
            <p:cNvSpPr>
              <a:spLocks noChangeAspect="1" noChangeArrowheads="1"/>
            </p:cNvSpPr>
            <p:nvPr userDrawn="1"/>
          </p:nvSpPr>
          <p:spPr bwMode="auto">
            <a:xfrm>
              <a:off x="545097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1" name="Oval 610"/>
            <p:cNvSpPr>
              <a:spLocks noChangeAspect="1" noChangeArrowheads="1"/>
            </p:cNvSpPr>
            <p:nvPr userDrawn="1"/>
          </p:nvSpPr>
          <p:spPr bwMode="auto">
            <a:xfrm>
              <a:off x="556254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2" name="Oval 611"/>
            <p:cNvSpPr>
              <a:spLocks noChangeAspect="1" noChangeArrowheads="1"/>
            </p:cNvSpPr>
            <p:nvPr userDrawn="1"/>
          </p:nvSpPr>
          <p:spPr bwMode="auto">
            <a:xfrm>
              <a:off x="567563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3" name="Oval 612"/>
            <p:cNvSpPr>
              <a:spLocks noChangeAspect="1" noChangeArrowheads="1"/>
            </p:cNvSpPr>
            <p:nvPr userDrawn="1"/>
          </p:nvSpPr>
          <p:spPr bwMode="auto">
            <a:xfrm>
              <a:off x="578720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4" name="Oval 613"/>
            <p:cNvSpPr>
              <a:spLocks noChangeAspect="1" noChangeArrowheads="1"/>
            </p:cNvSpPr>
            <p:nvPr userDrawn="1"/>
          </p:nvSpPr>
          <p:spPr bwMode="auto">
            <a:xfrm>
              <a:off x="590029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5" name="Oval 614"/>
            <p:cNvSpPr>
              <a:spLocks noChangeAspect="1" noChangeArrowheads="1"/>
            </p:cNvSpPr>
            <p:nvPr userDrawn="1"/>
          </p:nvSpPr>
          <p:spPr bwMode="auto">
            <a:xfrm>
              <a:off x="601337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6" name="Oval 615"/>
            <p:cNvSpPr>
              <a:spLocks noChangeAspect="1" noChangeArrowheads="1"/>
            </p:cNvSpPr>
            <p:nvPr userDrawn="1"/>
          </p:nvSpPr>
          <p:spPr bwMode="auto">
            <a:xfrm>
              <a:off x="612495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7" name="Oval 616"/>
            <p:cNvSpPr>
              <a:spLocks noChangeAspect="1" noChangeArrowheads="1"/>
            </p:cNvSpPr>
            <p:nvPr userDrawn="1"/>
          </p:nvSpPr>
          <p:spPr bwMode="auto">
            <a:xfrm>
              <a:off x="623803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8" name="Oval 617"/>
            <p:cNvSpPr>
              <a:spLocks noChangeAspect="1" noChangeArrowheads="1"/>
            </p:cNvSpPr>
            <p:nvPr userDrawn="1"/>
          </p:nvSpPr>
          <p:spPr bwMode="auto">
            <a:xfrm>
              <a:off x="634961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9" name="Oval 618"/>
            <p:cNvSpPr>
              <a:spLocks noChangeAspect="1" noChangeArrowheads="1"/>
            </p:cNvSpPr>
            <p:nvPr userDrawn="1"/>
          </p:nvSpPr>
          <p:spPr bwMode="auto">
            <a:xfrm>
              <a:off x="646269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0" name="Oval 619"/>
            <p:cNvSpPr>
              <a:spLocks noChangeAspect="1" noChangeArrowheads="1"/>
            </p:cNvSpPr>
            <p:nvPr userDrawn="1"/>
          </p:nvSpPr>
          <p:spPr bwMode="auto">
            <a:xfrm>
              <a:off x="657427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1" name="Oval 620"/>
            <p:cNvSpPr>
              <a:spLocks noChangeAspect="1" noChangeArrowheads="1"/>
            </p:cNvSpPr>
            <p:nvPr userDrawn="1"/>
          </p:nvSpPr>
          <p:spPr bwMode="auto">
            <a:xfrm>
              <a:off x="668735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2" name="Oval 621"/>
            <p:cNvSpPr>
              <a:spLocks noChangeAspect="1" noChangeArrowheads="1"/>
            </p:cNvSpPr>
            <p:nvPr userDrawn="1"/>
          </p:nvSpPr>
          <p:spPr bwMode="auto">
            <a:xfrm>
              <a:off x="679893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3" name="Oval 622"/>
            <p:cNvSpPr>
              <a:spLocks noChangeAspect="1" noChangeArrowheads="1"/>
            </p:cNvSpPr>
            <p:nvPr userDrawn="1"/>
          </p:nvSpPr>
          <p:spPr bwMode="auto">
            <a:xfrm>
              <a:off x="691201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4" name="Oval 623"/>
            <p:cNvSpPr>
              <a:spLocks noChangeAspect="1" noChangeArrowheads="1"/>
            </p:cNvSpPr>
            <p:nvPr userDrawn="1"/>
          </p:nvSpPr>
          <p:spPr bwMode="auto">
            <a:xfrm>
              <a:off x="702359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5" name="Oval 624"/>
            <p:cNvSpPr>
              <a:spLocks noChangeAspect="1" noChangeArrowheads="1"/>
            </p:cNvSpPr>
            <p:nvPr userDrawn="1"/>
          </p:nvSpPr>
          <p:spPr bwMode="auto">
            <a:xfrm>
              <a:off x="713667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6" name="Oval 625"/>
            <p:cNvSpPr>
              <a:spLocks noChangeAspect="1" noChangeArrowheads="1"/>
            </p:cNvSpPr>
            <p:nvPr userDrawn="1"/>
          </p:nvSpPr>
          <p:spPr bwMode="auto">
            <a:xfrm>
              <a:off x="724825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7" name="Oval 626"/>
            <p:cNvSpPr>
              <a:spLocks noChangeAspect="1" noChangeArrowheads="1"/>
            </p:cNvSpPr>
            <p:nvPr userDrawn="1"/>
          </p:nvSpPr>
          <p:spPr bwMode="auto">
            <a:xfrm>
              <a:off x="736133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8" name="Oval 627"/>
            <p:cNvSpPr>
              <a:spLocks noChangeAspect="1" noChangeArrowheads="1"/>
            </p:cNvSpPr>
            <p:nvPr userDrawn="1"/>
          </p:nvSpPr>
          <p:spPr bwMode="auto">
            <a:xfrm>
              <a:off x="747291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9" name="Oval 628"/>
            <p:cNvSpPr>
              <a:spLocks noChangeAspect="1" noChangeArrowheads="1"/>
            </p:cNvSpPr>
            <p:nvPr userDrawn="1"/>
          </p:nvSpPr>
          <p:spPr bwMode="auto">
            <a:xfrm>
              <a:off x="758599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0" name="Oval 629"/>
            <p:cNvSpPr>
              <a:spLocks noChangeAspect="1" noChangeArrowheads="1"/>
            </p:cNvSpPr>
            <p:nvPr userDrawn="1"/>
          </p:nvSpPr>
          <p:spPr bwMode="auto">
            <a:xfrm>
              <a:off x="769757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1" name="Oval 630"/>
            <p:cNvSpPr>
              <a:spLocks noChangeAspect="1" noChangeArrowheads="1"/>
            </p:cNvSpPr>
            <p:nvPr userDrawn="1"/>
          </p:nvSpPr>
          <p:spPr bwMode="auto">
            <a:xfrm>
              <a:off x="7810653"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862" name="Oval 631"/>
            <p:cNvSpPr>
              <a:spLocks noChangeAspect="1" noChangeArrowheads="1"/>
            </p:cNvSpPr>
            <p:nvPr userDrawn="1"/>
          </p:nvSpPr>
          <p:spPr bwMode="auto">
            <a:xfrm>
              <a:off x="140558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3" name="Oval 632"/>
            <p:cNvSpPr>
              <a:spLocks noChangeAspect="1" noChangeArrowheads="1"/>
            </p:cNvSpPr>
            <p:nvPr userDrawn="1"/>
          </p:nvSpPr>
          <p:spPr bwMode="auto">
            <a:xfrm>
              <a:off x="151867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4" name="Oval 633"/>
            <p:cNvSpPr>
              <a:spLocks noChangeAspect="1" noChangeArrowheads="1"/>
            </p:cNvSpPr>
            <p:nvPr userDrawn="1"/>
          </p:nvSpPr>
          <p:spPr bwMode="auto">
            <a:xfrm>
              <a:off x="1630247"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5" name="Oval 634"/>
            <p:cNvSpPr>
              <a:spLocks noChangeAspect="1" noChangeArrowheads="1"/>
            </p:cNvSpPr>
            <p:nvPr userDrawn="1"/>
          </p:nvSpPr>
          <p:spPr bwMode="auto">
            <a:xfrm>
              <a:off x="174333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6" name="Oval 635"/>
            <p:cNvSpPr>
              <a:spLocks noChangeAspect="1" noChangeArrowheads="1"/>
            </p:cNvSpPr>
            <p:nvPr userDrawn="1"/>
          </p:nvSpPr>
          <p:spPr bwMode="auto">
            <a:xfrm>
              <a:off x="185490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7" name="Oval 636"/>
            <p:cNvSpPr>
              <a:spLocks noChangeAspect="1" noChangeArrowheads="1"/>
            </p:cNvSpPr>
            <p:nvPr userDrawn="1"/>
          </p:nvSpPr>
          <p:spPr bwMode="auto">
            <a:xfrm>
              <a:off x="196799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8" name="Oval 637"/>
            <p:cNvSpPr>
              <a:spLocks noChangeAspect="1" noChangeArrowheads="1"/>
            </p:cNvSpPr>
            <p:nvPr userDrawn="1"/>
          </p:nvSpPr>
          <p:spPr bwMode="auto">
            <a:xfrm>
              <a:off x="207956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9" name="Oval 638"/>
            <p:cNvSpPr>
              <a:spLocks noChangeAspect="1" noChangeArrowheads="1"/>
            </p:cNvSpPr>
            <p:nvPr userDrawn="1"/>
          </p:nvSpPr>
          <p:spPr bwMode="auto">
            <a:xfrm>
              <a:off x="219265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0" name="Oval 639"/>
            <p:cNvSpPr>
              <a:spLocks noChangeAspect="1" noChangeArrowheads="1"/>
            </p:cNvSpPr>
            <p:nvPr userDrawn="1"/>
          </p:nvSpPr>
          <p:spPr bwMode="auto">
            <a:xfrm>
              <a:off x="230422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1" name="Oval 640"/>
            <p:cNvSpPr>
              <a:spLocks noChangeAspect="1" noChangeArrowheads="1"/>
            </p:cNvSpPr>
            <p:nvPr userDrawn="1"/>
          </p:nvSpPr>
          <p:spPr bwMode="auto">
            <a:xfrm>
              <a:off x="241731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2" name="Oval 641"/>
            <p:cNvSpPr>
              <a:spLocks noChangeAspect="1" noChangeArrowheads="1"/>
            </p:cNvSpPr>
            <p:nvPr userDrawn="1"/>
          </p:nvSpPr>
          <p:spPr bwMode="auto">
            <a:xfrm>
              <a:off x="252888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3" name="Oval 642"/>
            <p:cNvSpPr>
              <a:spLocks noChangeAspect="1" noChangeArrowheads="1"/>
            </p:cNvSpPr>
            <p:nvPr userDrawn="1"/>
          </p:nvSpPr>
          <p:spPr bwMode="auto">
            <a:xfrm>
              <a:off x="2641969"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4" name="Oval 643"/>
            <p:cNvSpPr>
              <a:spLocks noChangeAspect="1" noChangeArrowheads="1"/>
            </p:cNvSpPr>
            <p:nvPr userDrawn="1"/>
          </p:nvSpPr>
          <p:spPr bwMode="auto">
            <a:xfrm>
              <a:off x="275354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5" name="Oval 644"/>
            <p:cNvSpPr>
              <a:spLocks noChangeAspect="1" noChangeArrowheads="1"/>
            </p:cNvSpPr>
            <p:nvPr userDrawn="1"/>
          </p:nvSpPr>
          <p:spPr bwMode="auto">
            <a:xfrm>
              <a:off x="432767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6" name="Oval 645"/>
            <p:cNvSpPr>
              <a:spLocks noChangeAspect="1" noChangeArrowheads="1"/>
            </p:cNvSpPr>
            <p:nvPr userDrawn="1"/>
          </p:nvSpPr>
          <p:spPr bwMode="auto">
            <a:xfrm>
              <a:off x="443924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7" name="Oval 646"/>
            <p:cNvSpPr>
              <a:spLocks noChangeAspect="1" noChangeArrowheads="1"/>
            </p:cNvSpPr>
            <p:nvPr userDrawn="1"/>
          </p:nvSpPr>
          <p:spPr bwMode="auto">
            <a:xfrm>
              <a:off x="455233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8" name="Oval 647"/>
            <p:cNvSpPr>
              <a:spLocks noChangeAspect="1" noChangeArrowheads="1"/>
            </p:cNvSpPr>
            <p:nvPr userDrawn="1"/>
          </p:nvSpPr>
          <p:spPr bwMode="auto">
            <a:xfrm>
              <a:off x="466390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9" name="Oval 648"/>
            <p:cNvSpPr>
              <a:spLocks noChangeAspect="1" noChangeArrowheads="1"/>
            </p:cNvSpPr>
            <p:nvPr userDrawn="1"/>
          </p:nvSpPr>
          <p:spPr bwMode="auto">
            <a:xfrm>
              <a:off x="477699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0" name="Oval 649"/>
            <p:cNvSpPr>
              <a:spLocks noChangeAspect="1" noChangeArrowheads="1"/>
            </p:cNvSpPr>
            <p:nvPr userDrawn="1"/>
          </p:nvSpPr>
          <p:spPr bwMode="auto">
            <a:xfrm>
              <a:off x="488856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1" name="Oval 650"/>
            <p:cNvSpPr>
              <a:spLocks noChangeAspect="1" noChangeArrowheads="1"/>
            </p:cNvSpPr>
            <p:nvPr userDrawn="1"/>
          </p:nvSpPr>
          <p:spPr bwMode="auto">
            <a:xfrm>
              <a:off x="500165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2" name="Oval 651"/>
            <p:cNvSpPr>
              <a:spLocks noChangeAspect="1" noChangeArrowheads="1"/>
            </p:cNvSpPr>
            <p:nvPr userDrawn="1"/>
          </p:nvSpPr>
          <p:spPr bwMode="auto">
            <a:xfrm>
              <a:off x="522631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3" name="Oval 652"/>
            <p:cNvSpPr>
              <a:spLocks noChangeAspect="1" noChangeArrowheads="1"/>
            </p:cNvSpPr>
            <p:nvPr userDrawn="1"/>
          </p:nvSpPr>
          <p:spPr bwMode="auto">
            <a:xfrm>
              <a:off x="5337887"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4" name="Oval 653"/>
            <p:cNvSpPr>
              <a:spLocks noChangeAspect="1" noChangeArrowheads="1"/>
            </p:cNvSpPr>
            <p:nvPr userDrawn="1"/>
          </p:nvSpPr>
          <p:spPr bwMode="auto">
            <a:xfrm>
              <a:off x="545097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5" name="Oval 654"/>
            <p:cNvSpPr>
              <a:spLocks noChangeAspect="1" noChangeArrowheads="1"/>
            </p:cNvSpPr>
            <p:nvPr userDrawn="1"/>
          </p:nvSpPr>
          <p:spPr bwMode="auto">
            <a:xfrm>
              <a:off x="556254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6" name="Oval 655"/>
            <p:cNvSpPr>
              <a:spLocks noChangeAspect="1" noChangeArrowheads="1"/>
            </p:cNvSpPr>
            <p:nvPr userDrawn="1"/>
          </p:nvSpPr>
          <p:spPr bwMode="auto">
            <a:xfrm>
              <a:off x="567563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7" name="Oval 656"/>
            <p:cNvSpPr>
              <a:spLocks noChangeAspect="1" noChangeArrowheads="1"/>
            </p:cNvSpPr>
            <p:nvPr userDrawn="1"/>
          </p:nvSpPr>
          <p:spPr bwMode="auto">
            <a:xfrm>
              <a:off x="590029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8" name="Oval 657"/>
            <p:cNvSpPr>
              <a:spLocks noChangeAspect="1" noChangeArrowheads="1"/>
            </p:cNvSpPr>
            <p:nvPr userDrawn="1"/>
          </p:nvSpPr>
          <p:spPr bwMode="auto">
            <a:xfrm>
              <a:off x="601337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9" name="Oval 658"/>
            <p:cNvSpPr>
              <a:spLocks noChangeAspect="1" noChangeArrowheads="1"/>
            </p:cNvSpPr>
            <p:nvPr userDrawn="1"/>
          </p:nvSpPr>
          <p:spPr bwMode="auto">
            <a:xfrm>
              <a:off x="612495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0" name="Oval 659"/>
            <p:cNvSpPr>
              <a:spLocks noChangeAspect="1" noChangeArrowheads="1"/>
            </p:cNvSpPr>
            <p:nvPr userDrawn="1"/>
          </p:nvSpPr>
          <p:spPr bwMode="auto">
            <a:xfrm>
              <a:off x="623803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1" name="Oval 660"/>
            <p:cNvSpPr>
              <a:spLocks noChangeAspect="1" noChangeArrowheads="1"/>
            </p:cNvSpPr>
            <p:nvPr userDrawn="1"/>
          </p:nvSpPr>
          <p:spPr bwMode="auto">
            <a:xfrm>
              <a:off x="634961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2" name="Oval 661"/>
            <p:cNvSpPr>
              <a:spLocks noChangeAspect="1" noChangeArrowheads="1"/>
            </p:cNvSpPr>
            <p:nvPr userDrawn="1"/>
          </p:nvSpPr>
          <p:spPr bwMode="auto">
            <a:xfrm>
              <a:off x="646269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3" name="Oval 662"/>
            <p:cNvSpPr>
              <a:spLocks noChangeAspect="1" noChangeArrowheads="1"/>
            </p:cNvSpPr>
            <p:nvPr userDrawn="1"/>
          </p:nvSpPr>
          <p:spPr bwMode="auto">
            <a:xfrm>
              <a:off x="657427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4" name="Oval 663"/>
            <p:cNvSpPr>
              <a:spLocks noChangeAspect="1" noChangeArrowheads="1"/>
            </p:cNvSpPr>
            <p:nvPr userDrawn="1"/>
          </p:nvSpPr>
          <p:spPr bwMode="auto">
            <a:xfrm>
              <a:off x="668735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5" name="Oval 664"/>
            <p:cNvSpPr>
              <a:spLocks noChangeAspect="1" noChangeArrowheads="1"/>
            </p:cNvSpPr>
            <p:nvPr userDrawn="1"/>
          </p:nvSpPr>
          <p:spPr bwMode="auto">
            <a:xfrm>
              <a:off x="679893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6" name="Oval 665"/>
            <p:cNvSpPr>
              <a:spLocks noChangeAspect="1" noChangeArrowheads="1"/>
            </p:cNvSpPr>
            <p:nvPr userDrawn="1"/>
          </p:nvSpPr>
          <p:spPr bwMode="auto">
            <a:xfrm>
              <a:off x="691201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7" name="Oval 666"/>
            <p:cNvSpPr>
              <a:spLocks noChangeAspect="1" noChangeArrowheads="1"/>
            </p:cNvSpPr>
            <p:nvPr userDrawn="1"/>
          </p:nvSpPr>
          <p:spPr bwMode="auto">
            <a:xfrm>
              <a:off x="702359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8" name="Oval 667"/>
            <p:cNvSpPr>
              <a:spLocks noChangeAspect="1" noChangeArrowheads="1"/>
            </p:cNvSpPr>
            <p:nvPr userDrawn="1"/>
          </p:nvSpPr>
          <p:spPr bwMode="auto">
            <a:xfrm>
              <a:off x="7136674"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9" name="Oval 668"/>
            <p:cNvSpPr>
              <a:spLocks noChangeAspect="1" noChangeArrowheads="1"/>
            </p:cNvSpPr>
            <p:nvPr userDrawn="1"/>
          </p:nvSpPr>
          <p:spPr bwMode="auto">
            <a:xfrm>
              <a:off x="724825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0" name="Oval 669"/>
            <p:cNvSpPr>
              <a:spLocks noChangeAspect="1" noChangeArrowheads="1"/>
            </p:cNvSpPr>
            <p:nvPr userDrawn="1"/>
          </p:nvSpPr>
          <p:spPr bwMode="auto">
            <a:xfrm>
              <a:off x="736133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1" name="Oval 670"/>
            <p:cNvSpPr>
              <a:spLocks noChangeAspect="1" noChangeArrowheads="1"/>
            </p:cNvSpPr>
            <p:nvPr userDrawn="1"/>
          </p:nvSpPr>
          <p:spPr bwMode="auto">
            <a:xfrm>
              <a:off x="747291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2" name="Oval 671"/>
            <p:cNvSpPr>
              <a:spLocks noChangeAspect="1" noChangeArrowheads="1"/>
            </p:cNvSpPr>
            <p:nvPr userDrawn="1"/>
          </p:nvSpPr>
          <p:spPr bwMode="auto">
            <a:xfrm>
              <a:off x="140558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3" name="Oval 672"/>
            <p:cNvSpPr>
              <a:spLocks noChangeAspect="1" noChangeArrowheads="1"/>
            </p:cNvSpPr>
            <p:nvPr userDrawn="1"/>
          </p:nvSpPr>
          <p:spPr bwMode="auto">
            <a:xfrm>
              <a:off x="151867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4" name="Oval 673"/>
            <p:cNvSpPr>
              <a:spLocks noChangeAspect="1" noChangeArrowheads="1"/>
            </p:cNvSpPr>
            <p:nvPr userDrawn="1"/>
          </p:nvSpPr>
          <p:spPr bwMode="auto">
            <a:xfrm>
              <a:off x="1630247"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5" name="Oval 674"/>
            <p:cNvSpPr>
              <a:spLocks noChangeAspect="1" noChangeArrowheads="1"/>
            </p:cNvSpPr>
            <p:nvPr userDrawn="1"/>
          </p:nvSpPr>
          <p:spPr bwMode="auto">
            <a:xfrm>
              <a:off x="174333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6" name="Oval 675"/>
            <p:cNvSpPr>
              <a:spLocks noChangeAspect="1" noChangeArrowheads="1"/>
            </p:cNvSpPr>
            <p:nvPr userDrawn="1"/>
          </p:nvSpPr>
          <p:spPr bwMode="auto">
            <a:xfrm>
              <a:off x="185490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7" name="Oval 676"/>
            <p:cNvSpPr>
              <a:spLocks noChangeAspect="1" noChangeArrowheads="1"/>
            </p:cNvSpPr>
            <p:nvPr userDrawn="1"/>
          </p:nvSpPr>
          <p:spPr bwMode="auto">
            <a:xfrm>
              <a:off x="196799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8" name="Oval 677"/>
            <p:cNvSpPr>
              <a:spLocks noChangeAspect="1" noChangeArrowheads="1"/>
            </p:cNvSpPr>
            <p:nvPr userDrawn="1"/>
          </p:nvSpPr>
          <p:spPr bwMode="auto">
            <a:xfrm>
              <a:off x="207956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9" name="Oval 678"/>
            <p:cNvSpPr>
              <a:spLocks noChangeAspect="1" noChangeArrowheads="1"/>
            </p:cNvSpPr>
            <p:nvPr userDrawn="1"/>
          </p:nvSpPr>
          <p:spPr bwMode="auto">
            <a:xfrm>
              <a:off x="219265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0" name="Oval 679"/>
            <p:cNvSpPr>
              <a:spLocks noChangeAspect="1" noChangeArrowheads="1"/>
            </p:cNvSpPr>
            <p:nvPr userDrawn="1"/>
          </p:nvSpPr>
          <p:spPr bwMode="auto">
            <a:xfrm>
              <a:off x="230422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1" name="Oval 680"/>
            <p:cNvSpPr>
              <a:spLocks noChangeAspect="1" noChangeArrowheads="1"/>
            </p:cNvSpPr>
            <p:nvPr userDrawn="1"/>
          </p:nvSpPr>
          <p:spPr bwMode="auto">
            <a:xfrm>
              <a:off x="241731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2" name="Oval 681"/>
            <p:cNvSpPr>
              <a:spLocks noChangeAspect="1" noChangeArrowheads="1"/>
            </p:cNvSpPr>
            <p:nvPr userDrawn="1"/>
          </p:nvSpPr>
          <p:spPr bwMode="auto">
            <a:xfrm>
              <a:off x="252888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3" name="Oval 682"/>
            <p:cNvSpPr>
              <a:spLocks noChangeAspect="1" noChangeArrowheads="1"/>
            </p:cNvSpPr>
            <p:nvPr userDrawn="1"/>
          </p:nvSpPr>
          <p:spPr bwMode="auto">
            <a:xfrm>
              <a:off x="2641969"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4" name="Oval 683"/>
            <p:cNvSpPr>
              <a:spLocks noChangeAspect="1" noChangeArrowheads="1"/>
            </p:cNvSpPr>
            <p:nvPr userDrawn="1"/>
          </p:nvSpPr>
          <p:spPr bwMode="auto">
            <a:xfrm>
              <a:off x="4103013"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5" name="Oval 684"/>
            <p:cNvSpPr>
              <a:spLocks noChangeAspect="1" noChangeArrowheads="1"/>
            </p:cNvSpPr>
            <p:nvPr userDrawn="1"/>
          </p:nvSpPr>
          <p:spPr bwMode="auto">
            <a:xfrm>
              <a:off x="4214589"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6" name="Oval 685"/>
            <p:cNvSpPr>
              <a:spLocks noChangeAspect="1" noChangeArrowheads="1"/>
            </p:cNvSpPr>
            <p:nvPr userDrawn="1"/>
          </p:nvSpPr>
          <p:spPr bwMode="auto">
            <a:xfrm>
              <a:off x="432767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7" name="Oval 686"/>
            <p:cNvSpPr>
              <a:spLocks noChangeAspect="1" noChangeArrowheads="1"/>
            </p:cNvSpPr>
            <p:nvPr userDrawn="1"/>
          </p:nvSpPr>
          <p:spPr bwMode="auto">
            <a:xfrm>
              <a:off x="466390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8" name="Oval 687"/>
            <p:cNvSpPr>
              <a:spLocks noChangeAspect="1" noChangeArrowheads="1"/>
            </p:cNvSpPr>
            <p:nvPr userDrawn="1"/>
          </p:nvSpPr>
          <p:spPr bwMode="auto">
            <a:xfrm>
              <a:off x="477699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9" name="Oval 688"/>
            <p:cNvSpPr>
              <a:spLocks noChangeAspect="1" noChangeArrowheads="1"/>
            </p:cNvSpPr>
            <p:nvPr userDrawn="1"/>
          </p:nvSpPr>
          <p:spPr bwMode="auto">
            <a:xfrm>
              <a:off x="4888568"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0" name="Oval 689"/>
            <p:cNvSpPr>
              <a:spLocks noChangeAspect="1" noChangeArrowheads="1"/>
            </p:cNvSpPr>
            <p:nvPr userDrawn="1"/>
          </p:nvSpPr>
          <p:spPr bwMode="auto">
            <a:xfrm>
              <a:off x="500165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1" name="Oval 690"/>
            <p:cNvSpPr>
              <a:spLocks noChangeAspect="1" noChangeArrowheads="1"/>
            </p:cNvSpPr>
            <p:nvPr userDrawn="1"/>
          </p:nvSpPr>
          <p:spPr bwMode="auto">
            <a:xfrm>
              <a:off x="511322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2" name="Oval 691"/>
            <p:cNvSpPr>
              <a:spLocks noChangeAspect="1" noChangeArrowheads="1"/>
            </p:cNvSpPr>
            <p:nvPr userDrawn="1"/>
          </p:nvSpPr>
          <p:spPr bwMode="auto">
            <a:xfrm>
              <a:off x="522631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3" name="Oval 692"/>
            <p:cNvSpPr>
              <a:spLocks noChangeAspect="1" noChangeArrowheads="1"/>
            </p:cNvSpPr>
            <p:nvPr userDrawn="1"/>
          </p:nvSpPr>
          <p:spPr bwMode="auto">
            <a:xfrm>
              <a:off x="533788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4" name="Oval 693"/>
            <p:cNvSpPr>
              <a:spLocks noChangeAspect="1" noChangeArrowheads="1"/>
            </p:cNvSpPr>
            <p:nvPr userDrawn="1"/>
          </p:nvSpPr>
          <p:spPr bwMode="auto">
            <a:xfrm>
              <a:off x="545097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5" name="Oval 694"/>
            <p:cNvSpPr>
              <a:spLocks noChangeAspect="1" noChangeArrowheads="1"/>
            </p:cNvSpPr>
            <p:nvPr userDrawn="1"/>
          </p:nvSpPr>
          <p:spPr bwMode="auto">
            <a:xfrm>
              <a:off x="567563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6" name="Oval 695"/>
            <p:cNvSpPr>
              <a:spLocks noChangeAspect="1" noChangeArrowheads="1"/>
            </p:cNvSpPr>
            <p:nvPr userDrawn="1"/>
          </p:nvSpPr>
          <p:spPr bwMode="auto">
            <a:xfrm>
              <a:off x="578720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7" name="Oval 696"/>
            <p:cNvSpPr>
              <a:spLocks noChangeAspect="1" noChangeArrowheads="1"/>
            </p:cNvSpPr>
            <p:nvPr userDrawn="1"/>
          </p:nvSpPr>
          <p:spPr bwMode="auto">
            <a:xfrm>
              <a:off x="590029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8" name="Oval 697"/>
            <p:cNvSpPr>
              <a:spLocks noChangeAspect="1" noChangeArrowheads="1"/>
            </p:cNvSpPr>
            <p:nvPr userDrawn="1"/>
          </p:nvSpPr>
          <p:spPr bwMode="auto">
            <a:xfrm>
              <a:off x="6013375"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9" name="Oval 698"/>
            <p:cNvSpPr>
              <a:spLocks noChangeAspect="1" noChangeArrowheads="1"/>
            </p:cNvSpPr>
            <p:nvPr userDrawn="1"/>
          </p:nvSpPr>
          <p:spPr bwMode="auto">
            <a:xfrm>
              <a:off x="612495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0" name="Oval 699"/>
            <p:cNvSpPr>
              <a:spLocks noChangeAspect="1" noChangeArrowheads="1"/>
            </p:cNvSpPr>
            <p:nvPr userDrawn="1"/>
          </p:nvSpPr>
          <p:spPr bwMode="auto">
            <a:xfrm>
              <a:off x="623803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1" name="Oval 700"/>
            <p:cNvSpPr>
              <a:spLocks noChangeAspect="1" noChangeArrowheads="1"/>
            </p:cNvSpPr>
            <p:nvPr userDrawn="1"/>
          </p:nvSpPr>
          <p:spPr bwMode="auto">
            <a:xfrm>
              <a:off x="634961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2" name="Oval 701"/>
            <p:cNvSpPr>
              <a:spLocks noChangeAspect="1" noChangeArrowheads="1"/>
            </p:cNvSpPr>
            <p:nvPr userDrawn="1"/>
          </p:nvSpPr>
          <p:spPr bwMode="auto">
            <a:xfrm>
              <a:off x="646269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3" name="Oval 702"/>
            <p:cNvSpPr>
              <a:spLocks noChangeAspect="1" noChangeArrowheads="1"/>
            </p:cNvSpPr>
            <p:nvPr userDrawn="1"/>
          </p:nvSpPr>
          <p:spPr bwMode="auto">
            <a:xfrm>
              <a:off x="657427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4" name="Oval 703"/>
            <p:cNvSpPr>
              <a:spLocks noChangeAspect="1" noChangeArrowheads="1"/>
            </p:cNvSpPr>
            <p:nvPr userDrawn="1"/>
          </p:nvSpPr>
          <p:spPr bwMode="auto">
            <a:xfrm>
              <a:off x="668735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5" name="Oval 704"/>
            <p:cNvSpPr>
              <a:spLocks noChangeAspect="1" noChangeArrowheads="1"/>
            </p:cNvSpPr>
            <p:nvPr userDrawn="1"/>
          </p:nvSpPr>
          <p:spPr bwMode="auto">
            <a:xfrm>
              <a:off x="679893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6" name="Oval 705"/>
            <p:cNvSpPr>
              <a:spLocks noChangeAspect="1" noChangeArrowheads="1"/>
            </p:cNvSpPr>
            <p:nvPr userDrawn="1"/>
          </p:nvSpPr>
          <p:spPr bwMode="auto">
            <a:xfrm>
              <a:off x="691201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7" name="Oval 706"/>
            <p:cNvSpPr>
              <a:spLocks noChangeAspect="1" noChangeArrowheads="1"/>
            </p:cNvSpPr>
            <p:nvPr userDrawn="1"/>
          </p:nvSpPr>
          <p:spPr bwMode="auto">
            <a:xfrm>
              <a:off x="702359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8" name="Oval 707"/>
            <p:cNvSpPr>
              <a:spLocks noChangeAspect="1" noChangeArrowheads="1"/>
            </p:cNvSpPr>
            <p:nvPr userDrawn="1"/>
          </p:nvSpPr>
          <p:spPr bwMode="auto">
            <a:xfrm>
              <a:off x="713667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9" name="Oval 708"/>
            <p:cNvSpPr>
              <a:spLocks noChangeAspect="1" noChangeArrowheads="1"/>
            </p:cNvSpPr>
            <p:nvPr userDrawn="1"/>
          </p:nvSpPr>
          <p:spPr bwMode="auto">
            <a:xfrm>
              <a:off x="724825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0" name="Oval 709"/>
            <p:cNvSpPr>
              <a:spLocks noChangeAspect="1" noChangeArrowheads="1"/>
            </p:cNvSpPr>
            <p:nvPr userDrawn="1"/>
          </p:nvSpPr>
          <p:spPr bwMode="auto">
            <a:xfrm>
              <a:off x="736133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1" name="Oval 710"/>
            <p:cNvSpPr>
              <a:spLocks noChangeAspect="1" noChangeArrowheads="1"/>
            </p:cNvSpPr>
            <p:nvPr userDrawn="1"/>
          </p:nvSpPr>
          <p:spPr bwMode="auto">
            <a:xfrm>
              <a:off x="758599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2" name="Oval 711"/>
            <p:cNvSpPr>
              <a:spLocks noChangeAspect="1" noChangeArrowheads="1"/>
            </p:cNvSpPr>
            <p:nvPr userDrawn="1"/>
          </p:nvSpPr>
          <p:spPr bwMode="auto">
            <a:xfrm>
              <a:off x="140558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3" name="Oval 712"/>
            <p:cNvSpPr>
              <a:spLocks noChangeAspect="1" noChangeArrowheads="1"/>
            </p:cNvSpPr>
            <p:nvPr userDrawn="1"/>
          </p:nvSpPr>
          <p:spPr bwMode="auto">
            <a:xfrm>
              <a:off x="151867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4" name="Oval 713"/>
            <p:cNvSpPr>
              <a:spLocks noChangeAspect="1" noChangeArrowheads="1"/>
            </p:cNvSpPr>
            <p:nvPr userDrawn="1"/>
          </p:nvSpPr>
          <p:spPr bwMode="auto">
            <a:xfrm>
              <a:off x="1630247"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5" name="Oval 714"/>
            <p:cNvSpPr>
              <a:spLocks noChangeAspect="1" noChangeArrowheads="1"/>
            </p:cNvSpPr>
            <p:nvPr userDrawn="1"/>
          </p:nvSpPr>
          <p:spPr bwMode="auto">
            <a:xfrm>
              <a:off x="174333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6" name="Oval 715"/>
            <p:cNvSpPr>
              <a:spLocks noChangeAspect="1" noChangeArrowheads="1"/>
            </p:cNvSpPr>
            <p:nvPr userDrawn="1"/>
          </p:nvSpPr>
          <p:spPr bwMode="auto">
            <a:xfrm>
              <a:off x="185490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7" name="Oval 716"/>
            <p:cNvSpPr>
              <a:spLocks noChangeAspect="1" noChangeArrowheads="1"/>
            </p:cNvSpPr>
            <p:nvPr userDrawn="1"/>
          </p:nvSpPr>
          <p:spPr bwMode="auto">
            <a:xfrm>
              <a:off x="196799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8" name="Oval 717"/>
            <p:cNvSpPr>
              <a:spLocks noChangeAspect="1" noChangeArrowheads="1"/>
            </p:cNvSpPr>
            <p:nvPr userDrawn="1"/>
          </p:nvSpPr>
          <p:spPr bwMode="auto">
            <a:xfrm>
              <a:off x="207956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9" name="Oval 718"/>
            <p:cNvSpPr>
              <a:spLocks noChangeAspect="1" noChangeArrowheads="1"/>
            </p:cNvSpPr>
            <p:nvPr userDrawn="1"/>
          </p:nvSpPr>
          <p:spPr bwMode="auto">
            <a:xfrm>
              <a:off x="219265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0" name="Oval 719"/>
            <p:cNvSpPr>
              <a:spLocks noChangeAspect="1" noChangeArrowheads="1"/>
            </p:cNvSpPr>
            <p:nvPr userDrawn="1"/>
          </p:nvSpPr>
          <p:spPr bwMode="auto">
            <a:xfrm>
              <a:off x="230422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1" name="Oval 720"/>
            <p:cNvSpPr>
              <a:spLocks noChangeAspect="1" noChangeArrowheads="1"/>
            </p:cNvSpPr>
            <p:nvPr userDrawn="1"/>
          </p:nvSpPr>
          <p:spPr bwMode="auto">
            <a:xfrm>
              <a:off x="241731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2" name="Oval 721"/>
            <p:cNvSpPr>
              <a:spLocks noChangeAspect="1" noChangeArrowheads="1"/>
            </p:cNvSpPr>
            <p:nvPr userDrawn="1"/>
          </p:nvSpPr>
          <p:spPr bwMode="auto">
            <a:xfrm>
              <a:off x="252888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3" name="Oval 722"/>
            <p:cNvSpPr>
              <a:spLocks noChangeAspect="1" noChangeArrowheads="1"/>
            </p:cNvSpPr>
            <p:nvPr userDrawn="1"/>
          </p:nvSpPr>
          <p:spPr bwMode="auto">
            <a:xfrm>
              <a:off x="4103013"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4" name="Oval 723"/>
            <p:cNvSpPr>
              <a:spLocks noChangeAspect="1" noChangeArrowheads="1"/>
            </p:cNvSpPr>
            <p:nvPr userDrawn="1"/>
          </p:nvSpPr>
          <p:spPr bwMode="auto">
            <a:xfrm>
              <a:off x="4214589"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5" name="Oval 724"/>
            <p:cNvSpPr>
              <a:spLocks noChangeAspect="1" noChangeArrowheads="1"/>
            </p:cNvSpPr>
            <p:nvPr userDrawn="1"/>
          </p:nvSpPr>
          <p:spPr bwMode="auto">
            <a:xfrm>
              <a:off x="4663908"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6" name="Oval 725"/>
            <p:cNvSpPr>
              <a:spLocks noChangeAspect="1" noChangeArrowheads="1"/>
            </p:cNvSpPr>
            <p:nvPr userDrawn="1"/>
          </p:nvSpPr>
          <p:spPr bwMode="auto">
            <a:xfrm>
              <a:off x="4888568"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7" name="Oval 726"/>
            <p:cNvSpPr>
              <a:spLocks noChangeAspect="1" noChangeArrowheads="1"/>
            </p:cNvSpPr>
            <p:nvPr userDrawn="1"/>
          </p:nvSpPr>
          <p:spPr bwMode="auto">
            <a:xfrm>
              <a:off x="500165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8" name="Oval 727"/>
            <p:cNvSpPr>
              <a:spLocks noChangeAspect="1" noChangeArrowheads="1"/>
            </p:cNvSpPr>
            <p:nvPr userDrawn="1"/>
          </p:nvSpPr>
          <p:spPr bwMode="auto">
            <a:xfrm>
              <a:off x="5113228"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959" name="Oval 728"/>
            <p:cNvSpPr>
              <a:spLocks noChangeAspect="1" noChangeArrowheads="1"/>
            </p:cNvSpPr>
            <p:nvPr userDrawn="1"/>
          </p:nvSpPr>
          <p:spPr bwMode="auto">
            <a:xfrm>
              <a:off x="522631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0" name="Oval 729"/>
            <p:cNvSpPr>
              <a:spLocks noChangeAspect="1" noChangeArrowheads="1"/>
            </p:cNvSpPr>
            <p:nvPr userDrawn="1"/>
          </p:nvSpPr>
          <p:spPr bwMode="auto">
            <a:xfrm>
              <a:off x="533788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1" name="Oval 730"/>
            <p:cNvSpPr>
              <a:spLocks noChangeAspect="1" noChangeArrowheads="1"/>
            </p:cNvSpPr>
            <p:nvPr userDrawn="1"/>
          </p:nvSpPr>
          <p:spPr bwMode="auto">
            <a:xfrm>
              <a:off x="545097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2" name="Oval 731"/>
            <p:cNvSpPr>
              <a:spLocks noChangeAspect="1" noChangeArrowheads="1"/>
            </p:cNvSpPr>
            <p:nvPr userDrawn="1"/>
          </p:nvSpPr>
          <p:spPr bwMode="auto">
            <a:xfrm>
              <a:off x="567563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3" name="Oval 732"/>
            <p:cNvSpPr>
              <a:spLocks noChangeAspect="1" noChangeArrowheads="1"/>
            </p:cNvSpPr>
            <p:nvPr userDrawn="1"/>
          </p:nvSpPr>
          <p:spPr bwMode="auto">
            <a:xfrm>
              <a:off x="578720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4" name="Oval 733"/>
            <p:cNvSpPr>
              <a:spLocks noChangeAspect="1" noChangeArrowheads="1"/>
            </p:cNvSpPr>
            <p:nvPr userDrawn="1"/>
          </p:nvSpPr>
          <p:spPr bwMode="auto">
            <a:xfrm>
              <a:off x="590029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5" name="Oval 734"/>
            <p:cNvSpPr>
              <a:spLocks noChangeAspect="1" noChangeArrowheads="1"/>
            </p:cNvSpPr>
            <p:nvPr userDrawn="1"/>
          </p:nvSpPr>
          <p:spPr bwMode="auto">
            <a:xfrm>
              <a:off x="6013375"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6" name="Oval 735"/>
            <p:cNvSpPr>
              <a:spLocks noChangeAspect="1" noChangeArrowheads="1"/>
            </p:cNvSpPr>
            <p:nvPr userDrawn="1"/>
          </p:nvSpPr>
          <p:spPr bwMode="auto">
            <a:xfrm>
              <a:off x="612495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7" name="Oval 736"/>
            <p:cNvSpPr>
              <a:spLocks noChangeAspect="1" noChangeArrowheads="1"/>
            </p:cNvSpPr>
            <p:nvPr userDrawn="1"/>
          </p:nvSpPr>
          <p:spPr bwMode="auto">
            <a:xfrm>
              <a:off x="623803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8" name="Oval 737"/>
            <p:cNvSpPr>
              <a:spLocks noChangeAspect="1" noChangeArrowheads="1"/>
            </p:cNvSpPr>
            <p:nvPr userDrawn="1"/>
          </p:nvSpPr>
          <p:spPr bwMode="auto">
            <a:xfrm>
              <a:off x="634961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9" name="Oval 738"/>
            <p:cNvSpPr>
              <a:spLocks noChangeAspect="1" noChangeArrowheads="1"/>
            </p:cNvSpPr>
            <p:nvPr userDrawn="1"/>
          </p:nvSpPr>
          <p:spPr bwMode="auto">
            <a:xfrm>
              <a:off x="646269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0" name="Oval 739"/>
            <p:cNvSpPr>
              <a:spLocks noChangeAspect="1" noChangeArrowheads="1"/>
            </p:cNvSpPr>
            <p:nvPr userDrawn="1"/>
          </p:nvSpPr>
          <p:spPr bwMode="auto">
            <a:xfrm>
              <a:off x="657427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1" name="Oval 740"/>
            <p:cNvSpPr>
              <a:spLocks noChangeAspect="1" noChangeArrowheads="1"/>
            </p:cNvSpPr>
            <p:nvPr userDrawn="1"/>
          </p:nvSpPr>
          <p:spPr bwMode="auto">
            <a:xfrm>
              <a:off x="668735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2" name="Oval 741"/>
            <p:cNvSpPr>
              <a:spLocks noChangeAspect="1" noChangeArrowheads="1"/>
            </p:cNvSpPr>
            <p:nvPr userDrawn="1"/>
          </p:nvSpPr>
          <p:spPr bwMode="auto">
            <a:xfrm>
              <a:off x="679893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3" name="Oval 742"/>
            <p:cNvSpPr>
              <a:spLocks noChangeAspect="1" noChangeArrowheads="1"/>
            </p:cNvSpPr>
            <p:nvPr userDrawn="1"/>
          </p:nvSpPr>
          <p:spPr bwMode="auto">
            <a:xfrm>
              <a:off x="691201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4" name="Oval 743"/>
            <p:cNvSpPr>
              <a:spLocks noChangeAspect="1" noChangeArrowheads="1"/>
            </p:cNvSpPr>
            <p:nvPr userDrawn="1"/>
          </p:nvSpPr>
          <p:spPr bwMode="auto">
            <a:xfrm>
              <a:off x="702359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5" name="Oval 744"/>
            <p:cNvSpPr>
              <a:spLocks noChangeAspect="1" noChangeArrowheads="1"/>
            </p:cNvSpPr>
            <p:nvPr userDrawn="1"/>
          </p:nvSpPr>
          <p:spPr bwMode="auto">
            <a:xfrm>
              <a:off x="7136674"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6" name="Oval 745"/>
            <p:cNvSpPr>
              <a:spLocks noChangeAspect="1" noChangeArrowheads="1"/>
            </p:cNvSpPr>
            <p:nvPr userDrawn="1"/>
          </p:nvSpPr>
          <p:spPr bwMode="auto">
            <a:xfrm>
              <a:off x="736133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7" name="Oval 746"/>
            <p:cNvSpPr>
              <a:spLocks noChangeAspect="1" noChangeArrowheads="1"/>
            </p:cNvSpPr>
            <p:nvPr userDrawn="1"/>
          </p:nvSpPr>
          <p:spPr bwMode="auto">
            <a:xfrm>
              <a:off x="7585994"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978" name="Oval 747"/>
            <p:cNvSpPr>
              <a:spLocks noChangeAspect="1" noChangeArrowheads="1"/>
            </p:cNvSpPr>
            <p:nvPr userDrawn="1"/>
          </p:nvSpPr>
          <p:spPr bwMode="auto">
            <a:xfrm>
              <a:off x="151867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9" name="Oval 748"/>
            <p:cNvSpPr>
              <a:spLocks noChangeAspect="1" noChangeArrowheads="1"/>
            </p:cNvSpPr>
            <p:nvPr userDrawn="1"/>
          </p:nvSpPr>
          <p:spPr bwMode="auto">
            <a:xfrm>
              <a:off x="1630247"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0" name="Oval 749"/>
            <p:cNvSpPr>
              <a:spLocks noChangeAspect="1" noChangeArrowheads="1"/>
            </p:cNvSpPr>
            <p:nvPr userDrawn="1"/>
          </p:nvSpPr>
          <p:spPr bwMode="auto">
            <a:xfrm>
              <a:off x="174333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1" name="Oval 750"/>
            <p:cNvSpPr>
              <a:spLocks noChangeAspect="1" noChangeArrowheads="1"/>
            </p:cNvSpPr>
            <p:nvPr userDrawn="1"/>
          </p:nvSpPr>
          <p:spPr bwMode="auto">
            <a:xfrm>
              <a:off x="185490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2" name="Oval 751"/>
            <p:cNvSpPr>
              <a:spLocks noChangeAspect="1" noChangeArrowheads="1"/>
            </p:cNvSpPr>
            <p:nvPr userDrawn="1"/>
          </p:nvSpPr>
          <p:spPr bwMode="auto">
            <a:xfrm>
              <a:off x="196799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3" name="Oval 752"/>
            <p:cNvSpPr>
              <a:spLocks noChangeAspect="1" noChangeArrowheads="1"/>
            </p:cNvSpPr>
            <p:nvPr userDrawn="1"/>
          </p:nvSpPr>
          <p:spPr bwMode="auto">
            <a:xfrm>
              <a:off x="2079566"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4" name="Oval 753"/>
            <p:cNvSpPr>
              <a:spLocks noChangeAspect="1" noChangeArrowheads="1"/>
            </p:cNvSpPr>
            <p:nvPr userDrawn="1"/>
          </p:nvSpPr>
          <p:spPr bwMode="auto">
            <a:xfrm>
              <a:off x="219265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5" name="Oval 754"/>
            <p:cNvSpPr>
              <a:spLocks noChangeAspect="1" noChangeArrowheads="1"/>
            </p:cNvSpPr>
            <p:nvPr userDrawn="1"/>
          </p:nvSpPr>
          <p:spPr bwMode="auto">
            <a:xfrm>
              <a:off x="230422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6" name="Oval 755"/>
            <p:cNvSpPr>
              <a:spLocks noChangeAspect="1" noChangeArrowheads="1"/>
            </p:cNvSpPr>
            <p:nvPr userDrawn="1"/>
          </p:nvSpPr>
          <p:spPr bwMode="auto">
            <a:xfrm>
              <a:off x="241731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7" name="Oval 756"/>
            <p:cNvSpPr>
              <a:spLocks noChangeAspect="1" noChangeArrowheads="1"/>
            </p:cNvSpPr>
            <p:nvPr userDrawn="1"/>
          </p:nvSpPr>
          <p:spPr bwMode="auto">
            <a:xfrm>
              <a:off x="4214589"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8" name="Oval 757"/>
            <p:cNvSpPr>
              <a:spLocks noChangeAspect="1" noChangeArrowheads="1"/>
            </p:cNvSpPr>
            <p:nvPr userDrawn="1"/>
          </p:nvSpPr>
          <p:spPr bwMode="auto">
            <a:xfrm>
              <a:off x="4327672"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9" name="Oval 758"/>
            <p:cNvSpPr>
              <a:spLocks noChangeAspect="1" noChangeArrowheads="1"/>
            </p:cNvSpPr>
            <p:nvPr userDrawn="1"/>
          </p:nvSpPr>
          <p:spPr bwMode="auto">
            <a:xfrm>
              <a:off x="4439248"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0" name="Oval 759"/>
            <p:cNvSpPr>
              <a:spLocks noChangeAspect="1" noChangeArrowheads="1"/>
            </p:cNvSpPr>
            <p:nvPr userDrawn="1"/>
          </p:nvSpPr>
          <p:spPr bwMode="auto">
            <a:xfrm>
              <a:off x="455233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1" name="Oval 760"/>
            <p:cNvSpPr>
              <a:spLocks noChangeAspect="1" noChangeArrowheads="1"/>
            </p:cNvSpPr>
            <p:nvPr userDrawn="1"/>
          </p:nvSpPr>
          <p:spPr bwMode="auto">
            <a:xfrm>
              <a:off x="522631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2" name="Oval 761"/>
            <p:cNvSpPr>
              <a:spLocks noChangeAspect="1" noChangeArrowheads="1"/>
            </p:cNvSpPr>
            <p:nvPr userDrawn="1"/>
          </p:nvSpPr>
          <p:spPr bwMode="auto">
            <a:xfrm>
              <a:off x="533788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3" name="Oval 762"/>
            <p:cNvSpPr>
              <a:spLocks noChangeAspect="1" noChangeArrowheads="1"/>
            </p:cNvSpPr>
            <p:nvPr userDrawn="1"/>
          </p:nvSpPr>
          <p:spPr bwMode="auto">
            <a:xfrm>
              <a:off x="545097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4" name="Oval 763"/>
            <p:cNvSpPr>
              <a:spLocks noChangeAspect="1" noChangeArrowheads="1"/>
            </p:cNvSpPr>
            <p:nvPr userDrawn="1"/>
          </p:nvSpPr>
          <p:spPr bwMode="auto">
            <a:xfrm>
              <a:off x="5562548"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5" name="Oval 764"/>
            <p:cNvSpPr>
              <a:spLocks noChangeAspect="1" noChangeArrowheads="1"/>
            </p:cNvSpPr>
            <p:nvPr userDrawn="1"/>
          </p:nvSpPr>
          <p:spPr bwMode="auto">
            <a:xfrm>
              <a:off x="567563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6" name="Oval 765"/>
            <p:cNvSpPr>
              <a:spLocks noChangeAspect="1" noChangeArrowheads="1"/>
            </p:cNvSpPr>
            <p:nvPr userDrawn="1"/>
          </p:nvSpPr>
          <p:spPr bwMode="auto">
            <a:xfrm>
              <a:off x="578720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7" name="Oval 766"/>
            <p:cNvSpPr>
              <a:spLocks noChangeAspect="1" noChangeArrowheads="1"/>
            </p:cNvSpPr>
            <p:nvPr userDrawn="1"/>
          </p:nvSpPr>
          <p:spPr bwMode="auto">
            <a:xfrm>
              <a:off x="590029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8" name="Oval 767"/>
            <p:cNvSpPr>
              <a:spLocks noChangeAspect="1" noChangeArrowheads="1"/>
            </p:cNvSpPr>
            <p:nvPr userDrawn="1"/>
          </p:nvSpPr>
          <p:spPr bwMode="auto">
            <a:xfrm>
              <a:off x="6013375"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9" name="Oval 768"/>
            <p:cNvSpPr>
              <a:spLocks noChangeAspect="1" noChangeArrowheads="1"/>
            </p:cNvSpPr>
            <p:nvPr userDrawn="1"/>
          </p:nvSpPr>
          <p:spPr bwMode="auto">
            <a:xfrm>
              <a:off x="612495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0" name="Oval 769"/>
            <p:cNvSpPr>
              <a:spLocks noChangeAspect="1" noChangeArrowheads="1"/>
            </p:cNvSpPr>
            <p:nvPr userDrawn="1"/>
          </p:nvSpPr>
          <p:spPr bwMode="auto">
            <a:xfrm>
              <a:off x="623803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1" name="Oval 770"/>
            <p:cNvSpPr>
              <a:spLocks noChangeAspect="1" noChangeArrowheads="1"/>
            </p:cNvSpPr>
            <p:nvPr userDrawn="1"/>
          </p:nvSpPr>
          <p:spPr bwMode="auto">
            <a:xfrm>
              <a:off x="634961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2" name="Oval 771"/>
            <p:cNvSpPr>
              <a:spLocks noChangeAspect="1" noChangeArrowheads="1"/>
            </p:cNvSpPr>
            <p:nvPr userDrawn="1"/>
          </p:nvSpPr>
          <p:spPr bwMode="auto">
            <a:xfrm>
              <a:off x="646269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3" name="Oval 772"/>
            <p:cNvSpPr>
              <a:spLocks noChangeAspect="1" noChangeArrowheads="1"/>
            </p:cNvSpPr>
            <p:nvPr userDrawn="1"/>
          </p:nvSpPr>
          <p:spPr bwMode="auto">
            <a:xfrm>
              <a:off x="657427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4" name="Oval 773"/>
            <p:cNvSpPr>
              <a:spLocks noChangeAspect="1" noChangeArrowheads="1"/>
            </p:cNvSpPr>
            <p:nvPr userDrawn="1"/>
          </p:nvSpPr>
          <p:spPr bwMode="auto">
            <a:xfrm>
              <a:off x="668735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5" name="Oval 774"/>
            <p:cNvSpPr>
              <a:spLocks noChangeAspect="1" noChangeArrowheads="1"/>
            </p:cNvSpPr>
            <p:nvPr userDrawn="1"/>
          </p:nvSpPr>
          <p:spPr bwMode="auto">
            <a:xfrm>
              <a:off x="679893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6" name="Oval 775"/>
            <p:cNvSpPr>
              <a:spLocks noChangeAspect="1" noChangeArrowheads="1"/>
            </p:cNvSpPr>
            <p:nvPr userDrawn="1"/>
          </p:nvSpPr>
          <p:spPr bwMode="auto">
            <a:xfrm>
              <a:off x="691201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7" name="Oval 776"/>
            <p:cNvSpPr>
              <a:spLocks noChangeAspect="1" noChangeArrowheads="1"/>
            </p:cNvSpPr>
            <p:nvPr userDrawn="1"/>
          </p:nvSpPr>
          <p:spPr bwMode="auto">
            <a:xfrm>
              <a:off x="702359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8" name="Oval 777"/>
            <p:cNvSpPr>
              <a:spLocks noChangeAspect="1" noChangeArrowheads="1"/>
            </p:cNvSpPr>
            <p:nvPr userDrawn="1"/>
          </p:nvSpPr>
          <p:spPr bwMode="auto">
            <a:xfrm>
              <a:off x="713667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9" name="Oval 778"/>
            <p:cNvSpPr>
              <a:spLocks noChangeAspect="1" noChangeArrowheads="1"/>
            </p:cNvSpPr>
            <p:nvPr userDrawn="1"/>
          </p:nvSpPr>
          <p:spPr bwMode="auto">
            <a:xfrm>
              <a:off x="747291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0" name="Oval 779"/>
            <p:cNvSpPr>
              <a:spLocks noChangeAspect="1" noChangeArrowheads="1"/>
            </p:cNvSpPr>
            <p:nvPr userDrawn="1"/>
          </p:nvSpPr>
          <p:spPr bwMode="auto">
            <a:xfrm>
              <a:off x="758599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1" name="Oval 780"/>
            <p:cNvSpPr>
              <a:spLocks noChangeAspect="1" noChangeArrowheads="1"/>
            </p:cNvSpPr>
            <p:nvPr userDrawn="1"/>
          </p:nvSpPr>
          <p:spPr bwMode="auto">
            <a:xfrm>
              <a:off x="1630247"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2" name="Oval 781"/>
            <p:cNvSpPr>
              <a:spLocks noChangeAspect="1" noChangeArrowheads="1"/>
            </p:cNvSpPr>
            <p:nvPr userDrawn="1"/>
          </p:nvSpPr>
          <p:spPr bwMode="auto">
            <a:xfrm>
              <a:off x="174333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3" name="Oval 782"/>
            <p:cNvSpPr>
              <a:spLocks noChangeAspect="1" noChangeArrowheads="1"/>
            </p:cNvSpPr>
            <p:nvPr userDrawn="1"/>
          </p:nvSpPr>
          <p:spPr bwMode="auto">
            <a:xfrm>
              <a:off x="185490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4" name="Oval 783"/>
            <p:cNvSpPr>
              <a:spLocks noChangeAspect="1" noChangeArrowheads="1"/>
            </p:cNvSpPr>
            <p:nvPr userDrawn="1"/>
          </p:nvSpPr>
          <p:spPr bwMode="auto">
            <a:xfrm>
              <a:off x="196799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5" name="Oval 784"/>
            <p:cNvSpPr>
              <a:spLocks noChangeAspect="1" noChangeArrowheads="1"/>
            </p:cNvSpPr>
            <p:nvPr userDrawn="1"/>
          </p:nvSpPr>
          <p:spPr bwMode="auto">
            <a:xfrm>
              <a:off x="2079566"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6" name="Oval 785"/>
            <p:cNvSpPr>
              <a:spLocks noChangeAspect="1" noChangeArrowheads="1"/>
            </p:cNvSpPr>
            <p:nvPr userDrawn="1"/>
          </p:nvSpPr>
          <p:spPr bwMode="auto">
            <a:xfrm>
              <a:off x="219265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7" name="Oval 786"/>
            <p:cNvSpPr>
              <a:spLocks noChangeAspect="1" noChangeArrowheads="1"/>
            </p:cNvSpPr>
            <p:nvPr userDrawn="1"/>
          </p:nvSpPr>
          <p:spPr bwMode="auto">
            <a:xfrm>
              <a:off x="230422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8" name="Oval 787"/>
            <p:cNvSpPr>
              <a:spLocks noChangeAspect="1" noChangeArrowheads="1"/>
            </p:cNvSpPr>
            <p:nvPr userDrawn="1"/>
          </p:nvSpPr>
          <p:spPr bwMode="auto">
            <a:xfrm>
              <a:off x="241731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9" name="Oval 788"/>
            <p:cNvSpPr>
              <a:spLocks noChangeAspect="1" noChangeArrowheads="1"/>
            </p:cNvSpPr>
            <p:nvPr userDrawn="1"/>
          </p:nvSpPr>
          <p:spPr bwMode="auto">
            <a:xfrm>
              <a:off x="4103013"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0" name="Oval 789"/>
            <p:cNvSpPr>
              <a:spLocks noChangeAspect="1" noChangeArrowheads="1"/>
            </p:cNvSpPr>
            <p:nvPr userDrawn="1"/>
          </p:nvSpPr>
          <p:spPr bwMode="auto">
            <a:xfrm>
              <a:off x="4214589"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1" name="Oval 790"/>
            <p:cNvSpPr>
              <a:spLocks noChangeAspect="1" noChangeArrowheads="1"/>
            </p:cNvSpPr>
            <p:nvPr userDrawn="1"/>
          </p:nvSpPr>
          <p:spPr bwMode="auto">
            <a:xfrm>
              <a:off x="432767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2" name="Oval 791"/>
            <p:cNvSpPr>
              <a:spLocks noChangeAspect="1" noChangeArrowheads="1"/>
            </p:cNvSpPr>
            <p:nvPr userDrawn="1"/>
          </p:nvSpPr>
          <p:spPr bwMode="auto">
            <a:xfrm>
              <a:off x="443924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3" name="Oval 792"/>
            <p:cNvSpPr>
              <a:spLocks noChangeAspect="1" noChangeArrowheads="1"/>
            </p:cNvSpPr>
            <p:nvPr userDrawn="1"/>
          </p:nvSpPr>
          <p:spPr bwMode="auto">
            <a:xfrm>
              <a:off x="455233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4" name="Oval 793"/>
            <p:cNvSpPr>
              <a:spLocks noChangeAspect="1" noChangeArrowheads="1"/>
            </p:cNvSpPr>
            <p:nvPr userDrawn="1"/>
          </p:nvSpPr>
          <p:spPr bwMode="auto">
            <a:xfrm>
              <a:off x="466390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5" name="Oval 794"/>
            <p:cNvSpPr>
              <a:spLocks noChangeAspect="1" noChangeArrowheads="1"/>
            </p:cNvSpPr>
            <p:nvPr userDrawn="1"/>
          </p:nvSpPr>
          <p:spPr bwMode="auto">
            <a:xfrm>
              <a:off x="477699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6" name="Oval 795"/>
            <p:cNvSpPr>
              <a:spLocks noChangeAspect="1" noChangeArrowheads="1"/>
            </p:cNvSpPr>
            <p:nvPr userDrawn="1"/>
          </p:nvSpPr>
          <p:spPr bwMode="auto">
            <a:xfrm>
              <a:off x="488856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7" name="Oval 796"/>
            <p:cNvSpPr>
              <a:spLocks noChangeAspect="1" noChangeArrowheads="1"/>
            </p:cNvSpPr>
            <p:nvPr userDrawn="1"/>
          </p:nvSpPr>
          <p:spPr bwMode="auto">
            <a:xfrm>
              <a:off x="500165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8" name="Oval 797"/>
            <p:cNvSpPr>
              <a:spLocks noChangeAspect="1" noChangeArrowheads="1"/>
            </p:cNvSpPr>
            <p:nvPr userDrawn="1"/>
          </p:nvSpPr>
          <p:spPr bwMode="auto">
            <a:xfrm>
              <a:off x="522631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9" name="Oval 798"/>
            <p:cNvSpPr>
              <a:spLocks noChangeAspect="1" noChangeArrowheads="1"/>
            </p:cNvSpPr>
            <p:nvPr userDrawn="1"/>
          </p:nvSpPr>
          <p:spPr bwMode="auto">
            <a:xfrm>
              <a:off x="533788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0" name="Oval 799"/>
            <p:cNvSpPr>
              <a:spLocks noChangeAspect="1" noChangeArrowheads="1"/>
            </p:cNvSpPr>
            <p:nvPr userDrawn="1"/>
          </p:nvSpPr>
          <p:spPr bwMode="auto">
            <a:xfrm>
              <a:off x="545097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1" name="Oval 800"/>
            <p:cNvSpPr>
              <a:spLocks noChangeAspect="1" noChangeArrowheads="1"/>
            </p:cNvSpPr>
            <p:nvPr userDrawn="1"/>
          </p:nvSpPr>
          <p:spPr bwMode="auto">
            <a:xfrm>
              <a:off x="556254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2" name="Oval 801"/>
            <p:cNvSpPr>
              <a:spLocks noChangeAspect="1" noChangeArrowheads="1"/>
            </p:cNvSpPr>
            <p:nvPr userDrawn="1"/>
          </p:nvSpPr>
          <p:spPr bwMode="auto">
            <a:xfrm>
              <a:off x="567563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3" name="Oval 802"/>
            <p:cNvSpPr>
              <a:spLocks noChangeAspect="1" noChangeArrowheads="1"/>
            </p:cNvSpPr>
            <p:nvPr userDrawn="1"/>
          </p:nvSpPr>
          <p:spPr bwMode="auto">
            <a:xfrm>
              <a:off x="578720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4" name="Oval 803"/>
            <p:cNvSpPr>
              <a:spLocks noChangeAspect="1" noChangeArrowheads="1"/>
            </p:cNvSpPr>
            <p:nvPr userDrawn="1"/>
          </p:nvSpPr>
          <p:spPr bwMode="auto">
            <a:xfrm>
              <a:off x="590029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5" name="Oval 804"/>
            <p:cNvSpPr>
              <a:spLocks noChangeAspect="1" noChangeArrowheads="1"/>
            </p:cNvSpPr>
            <p:nvPr userDrawn="1"/>
          </p:nvSpPr>
          <p:spPr bwMode="auto">
            <a:xfrm>
              <a:off x="6013375"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6" name="Oval 805"/>
            <p:cNvSpPr>
              <a:spLocks noChangeAspect="1" noChangeArrowheads="1"/>
            </p:cNvSpPr>
            <p:nvPr userDrawn="1"/>
          </p:nvSpPr>
          <p:spPr bwMode="auto">
            <a:xfrm>
              <a:off x="612495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7" name="Oval 806"/>
            <p:cNvSpPr>
              <a:spLocks noChangeAspect="1" noChangeArrowheads="1"/>
            </p:cNvSpPr>
            <p:nvPr userDrawn="1"/>
          </p:nvSpPr>
          <p:spPr bwMode="auto">
            <a:xfrm>
              <a:off x="623803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8" name="Oval 807"/>
            <p:cNvSpPr>
              <a:spLocks noChangeAspect="1" noChangeArrowheads="1"/>
            </p:cNvSpPr>
            <p:nvPr userDrawn="1"/>
          </p:nvSpPr>
          <p:spPr bwMode="auto">
            <a:xfrm>
              <a:off x="634961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9" name="Oval 808"/>
            <p:cNvSpPr>
              <a:spLocks noChangeAspect="1" noChangeArrowheads="1"/>
            </p:cNvSpPr>
            <p:nvPr userDrawn="1"/>
          </p:nvSpPr>
          <p:spPr bwMode="auto">
            <a:xfrm>
              <a:off x="646269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0" name="Oval 809"/>
            <p:cNvSpPr>
              <a:spLocks noChangeAspect="1" noChangeArrowheads="1"/>
            </p:cNvSpPr>
            <p:nvPr userDrawn="1"/>
          </p:nvSpPr>
          <p:spPr bwMode="auto">
            <a:xfrm>
              <a:off x="657427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1" name="Oval 810"/>
            <p:cNvSpPr>
              <a:spLocks noChangeAspect="1" noChangeArrowheads="1"/>
            </p:cNvSpPr>
            <p:nvPr userDrawn="1"/>
          </p:nvSpPr>
          <p:spPr bwMode="auto">
            <a:xfrm>
              <a:off x="668735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2" name="Oval 811"/>
            <p:cNvSpPr>
              <a:spLocks noChangeAspect="1" noChangeArrowheads="1"/>
            </p:cNvSpPr>
            <p:nvPr userDrawn="1"/>
          </p:nvSpPr>
          <p:spPr bwMode="auto">
            <a:xfrm>
              <a:off x="679893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3" name="Oval 812"/>
            <p:cNvSpPr>
              <a:spLocks noChangeAspect="1" noChangeArrowheads="1"/>
            </p:cNvSpPr>
            <p:nvPr userDrawn="1"/>
          </p:nvSpPr>
          <p:spPr bwMode="auto">
            <a:xfrm>
              <a:off x="691201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4" name="Oval 813"/>
            <p:cNvSpPr>
              <a:spLocks noChangeAspect="1" noChangeArrowheads="1"/>
            </p:cNvSpPr>
            <p:nvPr userDrawn="1"/>
          </p:nvSpPr>
          <p:spPr bwMode="auto">
            <a:xfrm>
              <a:off x="702359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5" name="Oval 814"/>
            <p:cNvSpPr>
              <a:spLocks noChangeAspect="1" noChangeArrowheads="1"/>
            </p:cNvSpPr>
            <p:nvPr userDrawn="1"/>
          </p:nvSpPr>
          <p:spPr bwMode="auto">
            <a:xfrm>
              <a:off x="7136674"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6" name="Oval 815"/>
            <p:cNvSpPr>
              <a:spLocks noChangeAspect="1" noChangeArrowheads="1"/>
            </p:cNvSpPr>
            <p:nvPr userDrawn="1"/>
          </p:nvSpPr>
          <p:spPr bwMode="auto">
            <a:xfrm>
              <a:off x="1630247"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7" name="Oval 816"/>
            <p:cNvSpPr>
              <a:spLocks noChangeAspect="1" noChangeArrowheads="1"/>
            </p:cNvSpPr>
            <p:nvPr userDrawn="1"/>
          </p:nvSpPr>
          <p:spPr bwMode="auto">
            <a:xfrm>
              <a:off x="174333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8" name="Oval 817"/>
            <p:cNvSpPr>
              <a:spLocks noChangeAspect="1" noChangeArrowheads="1"/>
            </p:cNvSpPr>
            <p:nvPr userDrawn="1"/>
          </p:nvSpPr>
          <p:spPr bwMode="auto">
            <a:xfrm>
              <a:off x="1854906"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9" name="Oval 818"/>
            <p:cNvSpPr>
              <a:spLocks noChangeAspect="1" noChangeArrowheads="1"/>
            </p:cNvSpPr>
            <p:nvPr userDrawn="1"/>
          </p:nvSpPr>
          <p:spPr bwMode="auto">
            <a:xfrm>
              <a:off x="196799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0" name="Oval 819"/>
            <p:cNvSpPr>
              <a:spLocks noChangeAspect="1" noChangeArrowheads="1"/>
            </p:cNvSpPr>
            <p:nvPr userDrawn="1"/>
          </p:nvSpPr>
          <p:spPr bwMode="auto">
            <a:xfrm>
              <a:off x="241731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1" name="Oval 820"/>
            <p:cNvSpPr>
              <a:spLocks noChangeAspect="1" noChangeArrowheads="1"/>
            </p:cNvSpPr>
            <p:nvPr userDrawn="1"/>
          </p:nvSpPr>
          <p:spPr bwMode="auto">
            <a:xfrm>
              <a:off x="4103013"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2" name="Oval 821"/>
            <p:cNvSpPr>
              <a:spLocks noChangeAspect="1" noChangeArrowheads="1"/>
            </p:cNvSpPr>
            <p:nvPr userDrawn="1"/>
          </p:nvSpPr>
          <p:spPr bwMode="auto">
            <a:xfrm>
              <a:off x="4214589"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3" name="Oval 822"/>
            <p:cNvSpPr>
              <a:spLocks noChangeAspect="1" noChangeArrowheads="1"/>
            </p:cNvSpPr>
            <p:nvPr userDrawn="1"/>
          </p:nvSpPr>
          <p:spPr bwMode="auto">
            <a:xfrm>
              <a:off x="432767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4" name="Oval 823"/>
            <p:cNvSpPr>
              <a:spLocks noChangeAspect="1" noChangeArrowheads="1"/>
            </p:cNvSpPr>
            <p:nvPr userDrawn="1"/>
          </p:nvSpPr>
          <p:spPr bwMode="auto">
            <a:xfrm>
              <a:off x="443924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5" name="Oval 824"/>
            <p:cNvSpPr>
              <a:spLocks noChangeAspect="1" noChangeArrowheads="1"/>
            </p:cNvSpPr>
            <p:nvPr userDrawn="1"/>
          </p:nvSpPr>
          <p:spPr bwMode="auto">
            <a:xfrm>
              <a:off x="455233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6" name="Oval 825"/>
            <p:cNvSpPr>
              <a:spLocks noChangeAspect="1" noChangeArrowheads="1"/>
            </p:cNvSpPr>
            <p:nvPr userDrawn="1"/>
          </p:nvSpPr>
          <p:spPr bwMode="auto">
            <a:xfrm>
              <a:off x="466390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7" name="Oval 826"/>
            <p:cNvSpPr>
              <a:spLocks noChangeAspect="1" noChangeArrowheads="1"/>
            </p:cNvSpPr>
            <p:nvPr userDrawn="1"/>
          </p:nvSpPr>
          <p:spPr bwMode="auto">
            <a:xfrm>
              <a:off x="477699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8" name="Oval 827"/>
            <p:cNvSpPr>
              <a:spLocks noChangeAspect="1" noChangeArrowheads="1"/>
            </p:cNvSpPr>
            <p:nvPr userDrawn="1"/>
          </p:nvSpPr>
          <p:spPr bwMode="auto">
            <a:xfrm>
              <a:off x="488856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9" name="Oval 828"/>
            <p:cNvSpPr>
              <a:spLocks noChangeAspect="1" noChangeArrowheads="1"/>
            </p:cNvSpPr>
            <p:nvPr userDrawn="1"/>
          </p:nvSpPr>
          <p:spPr bwMode="auto">
            <a:xfrm>
              <a:off x="500165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0" name="Oval 829"/>
            <p:cNvSpPr>
              <a:spLocks noChangeAspect="1" noChangeArrowheads="1"/>
            </p:cNvSpPr>
            <p:nvPr userDrawn="1"/>
          </p:nvSpPr>
          <p:spPr bwMode="auto">
            <a:xfrm>
              <a:off x="511322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1" name="Oval 830"/>
            <p:cNvSpPr>
              <a:spLocks noChangeAspect="1" noChangeArrowheads="1"/>
            </p:cNvSpPr>
            <p:nvPr userDrawn="1"/>
          </p:nvSpPr>
          <p:spPr bwMode="auto">
            <a:xfrm>
              <a:off x="522631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2" name="Oval 831"/>
            <p:cNvSpPr>
              <a:spLocks noChangeAspect="1" noChangeArrowheads="1"/>
            </p:cNvSpPr>
            <p:nvPr userDrawn="1"/>
          </p:nvSpPr>
          <p:spPr bwMode="auto">
            <a:xfrm>
              <a:off x="533788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3" name="Oval 832"/>
            <p:cNvSpPr>
              <a:spLocks noChangeAspect="1" noChangeArrowheads="1"/>
            </p:cNvSpPr>
            <p:nvPr userDrawn="1"/>
          </p:nvSpPr>
          <p:spPr bwMode="auto">
            <a:xfrm>
              <a:off x="545097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4" name="Oval 833"/>
            <p:cNvSpPr>
              <a:spLocks noChangeAspect="1" noChangeArrowheads="1"/>
            </p:cNvSpPr>
            <p:nvPr userDrawn="1"/>
          </p:nvSpPr>
          <p:spPr bwMode="auto">
            <a:xfrm>
              <a:off x="556254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5" name="Oval 834"/>
            <p:cNvSpPr>
              <a:spLocks noChangeAspect="1" noChangeArrowheads="1"/>
            </p:cNvSpPr>
            <p:nvPr userDrawn="1"/>
          </p:nvSpPr>
          <p:spPr bwMode="auto">
            <a:xfrm>
              <a:off x="567563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6" name="Oval 835"/>
            <p:cNvSpPr>
              <a:spLocks noChangeAspect="1" noChangeArrowheads="1"/>
            </p:cNvSpPr>
            <p:nvPr userDrawn="1"/>
          </p:nvSpPr>
          <p:spPr bwMode="auto">
            <a:xfrm>
              <a:off x="578720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7" name="Oval 836"/>
            <p:cNvSpPr>
              <a:spLocks noChangeAspect="1" noChangeArrowheads="1"/>
            </p:cNvSpPr>
            <p:nvPr userDrawn="1"/>
          </p:nvSpPr>
          <p:spPr bwMode="auto">
            <a:xfrm>
              <a:off x="590029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8" name="Oval 837"/>
            <p:cNvSpPr>
              <a:spLocks noChangeAspect="1" noChangeArrowheads="1"/>
            </p:cNvSpPr>
            <p:nvPr userDrawn="1"/>
          </p:nvSpPr>
          <p:spPr bwMode="auto">
            <a:xfrm>
              <a:off x="6013375"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9" name="Oval 838"/>
            <p:cNvSpPr>
              <a:spLocks noChangeAspect="1" noChangeArrowheads="1"/>
            </p:cNvSpPr>
            <p:nvPr userDrawn="1"/>
          </p:nvSpPr>
          <p:spPr bwMode="auto">
            <a:xfrm>
              <a:off x="612495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0" name="Oval 839"/>
            <p:cNvSpPr>
              <a:spLocks noChangeAspect="1" noChangeArrowheads="1"/>
            </p:cNvSpPr>
            <p:nvPr userDrawn="1"/>
          </p:nvSpPr>
          <p:spPr bwMode="auto">
            <a:xfrm>
              <a:off x="623803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1" name="Oval 840"/>
            <p:cNvSpPr>
              <a:spLocks noChangeAspect="1" noChangeArrowheads="1"/>
            </p:cNvSpPr>
            <p:nvPr userDrawn="1"/>
          </p:nvSpPr>
          <p:spPr bwMode="auto">
            <a:xfrm>
              <a:off x="634961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2" name="Oval 841"/>
            <p:cNvSpPr>
              <a:spLocks noChangeAspect="1" noChangeArrowheads="1"/>
            </p:cNvSpPr>
            <p:nvPr userDrawn="1"/>
          </p:nvSpPr>
          <p:spPr bwMode="auto">
            <a:xfrm>
              <a:off x="646269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3" name="Oval 842"/>
            <p:cNvSpPr>
              <a:spLocks noChangeAspect="1" noChangeArrowheads="1"/>
            </p:cNvSpPr>
            <p:nvPr userDrawn="1"/>
          </p:nvSpPr>
          <p:spPr bwMode="auto">
            <a:xfrm>
              <a:off x="657427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4" name="Oval 843"/>
            <p:cNvSpPr>
              <a:spLocks noChangeAspect="1" noChangeArrowheads="1"/>
            </p:cNvSpPr>
            <p:nvPr userDrawn="1"/>
          </p:nvSpPr>
          <p:spPr bwMode="auto">
            <a:xfrm>
              <a:off x="668735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5" name="Oval 844"/>
            <p:cNvSpPr>
              <a:spLocks noChangeAspect="1" noChangeArrowheads="1"/>
            </p:cNvSpPr>
            <p:nvPr userDrawn="1"/>
          </p:nvSpPr>
          <p:spPr bwMode="auto">
            <a:xfrm>
              <a:off x="679893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6" name="Oval 845"/>
            <p:cNvSpPr>
              <a:spLocks noChangeAspect="1" noChangeArrowheads="1"/>
            </p:cNvSpPr>
            <p:nvPr userDrawn="1"/>
          </p:nvSpPr>
          <p:spPr bwMode="auto">
            <a:xfrm>
              <a:off x="691201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7" name="Oval 846"/>
            <p:cNvSpPr>
              <a:spLocks noChangeAspect="1" noChangeArrowheads="1"/>
            </p:cNvSpPr>
            <p:nvPr userDrawn="1"/>
          </p:nvSpPr>
          <p:spPr bwMode="auto">
            <a:xfrm>
              <a:off x="702359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8" name="Oval 847"/>
            <p:cNvSpPr>
              <a:spLocks noChangeAspect="1" noChangeArrowheads="1"/>
            </p:cNvSpPr>
            <p:nvPr userDrawn="1"/>
          </p:nvSpPr>
          <p:spPr bwMode="auto">
            <a:xfrm>
              <a:off x="7136674"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9" name="Oval 848"/>
            <p:cNvSpPr>
              <a:spLocks noChangeAspect="1" noChangeArrowheads="1"/>
            </p:cNvSpPr>
            <p:nvPr userDrawn="1"/>
          </p:nvSpPr>
          <p:spPr bwMode="auto">
            <a:xfrm>
              <a:off x="174333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0" name="Oval 849"/>
            <p:cNvSpPr>
              <a:spLocks noChangeAspect="1" noChangeArrowheads="1"/>
            </p:cNvSpPr>
            <p:nvPr userDrawn="1"/>
          </p:nvSpPr>
          <p:spPr bwMode="auto">
            <a:xfrm>
              <a:off x="1854906"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1" name="Oval 850"/>
            <p:cNvSpPr>
              <a:spLocks noChangeAspect="1" noChangeArrowheads="1"/>
            </p:cNvSpPr>
            <p:nvPr userDrawn="1"/>
          </p:nvSpPr>
          <p:spPr bwMode="auto">
            <a:xfrm>
              <a:off x="1967990"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2" name="Oval 851"/>
            <p:cNvSpPr>
              <a:spLocks noChangeAspect="1" noChangeArrowheads="1"/>
            </p:cNvSpPr>
            <p:nvPr userDrawn="1"/>
          </p:nvSpPr>
          <p:spPr bwMode="auto">
            <a:xfrm>
              <a:off x="398992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3" name="Oval 852"/>
            <p:cNvSpPr>
              <a:spLocks noChangeAspect="1" noChangeArrowheads="1"/>
            </p:cNvSpPr>
            <p:nvPr userDrawn="1"/>
          </p:nvSpPr>
          <p:spPr bwMode="auto">
            <a:xfrm>
              <a:off x="4103013"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4" name="Oval 853"/>
            <p:cNvSpPr>
              <a:spLocks noChangeAspect="1" noChangeArrowheads="1"/>
            </p:cNvSpPr>
            <p:nvPr userDrawn="1"/>
          </p:nvSpPr>
          <p:spPr bwMode="auto">
            <a:xfrm>
              <a:off x="4214589"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5" name="Oval 854"/>
            <p:cNvSpPr>
              <a:spLocks noChangeAspect="1" noChangeArrowheads="1"/>
            </p:cNvSpPr>
            <p:nvPr userDrawn="1"/>
          </p:nvSpPr>
          <p:spPr bwMode="auto">
            <a:xfrm>
              <a:off x="432767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6" name="Oval 855"/>
            <p:cNvSpPr>
              <a:spLocks noChangeAspect="1" noChangeArrowheads="1"/>
            </p:cNvSpPr>
            <p:nvPr userDrawn="1"/>
          </p:nvSpPr>
          <p:spPr bwMode="auto">
            <a:xfrm>
              <a:off x="443924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7" name="Oval 856"/>
            <p:cNvSpPr>
              <a:spLocks noChangeAspect="1" noChangeArrowheads="1"/>
            </p:cNvSpPr>
            <p:nvPr userDrawn="1"/>
          </p:nvSpPr>
          <p:spPr bwMode="auto">
            <a:xfrm>
              <a:off x="455233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8" name="Oval 857"/>
            <p:cNvSpPr>
              <a:spLocks noChangeAspect="1" noChangeArrowheads="1"/>
            </p:cNvSpPr>
            <p:nvPr userDrawn="1"/>
          </p:nvSpPr>
          <p:spPr bwMode="auto">
            <a:xfrm>
              <a:off x="466390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9" name="Oval 858"/>
            <p:cNvSpPr>
              <a:spLocks noChangeAspect="1" noChangeArrowheads="1"/>
            </p:cNvSpPr>
            <p:nvPr userDrawn="1"/>
          </p:nvSpPr>
          <p:spPr bwMode="auto">
            <a:xfrm>
              <a:off x="477699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0" name="Oval 859"/>
            <p:cNvSpPr>
              <a:spLocks noChangeAspect="1" noChangeArrowheads="1"/>
            </p:cNvSpPr>
            <p:nvPr userDrawn="1"/>
          </p:nvSpPr>
          <p:spPr bwMode="auto">
            <a:xfrm>
              <a:off x="488856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1" name="Oval 860"/>
            <p:cNvSpPr>
              <a:spLocks noChangeAspect="1" noChangeArrowheads="1"/>
            </p:cNvSpPr>
            <p:nvPr userDrawn="1"/>
          </p:nvSpPr>
          <p:spPr bwMode="auto">
            <a:xfrm>
              <a:off x="500165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2" name="Oval 861"/>
            <p:cNvSpPr>
              <a:spLocks noChangeAspect="1" noChangeArrowheads="1"/>
            </p:cNvSpPr>
            <p:nvPr userDrawn="1"/>
          </p:nvSpPr>
          <p:spPr bwMode="auto">
            <a:xfrm>
              <a:off x="511322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3" name="Oval 862"/>
            <p:cNvSpPr>
              <a:spLocks noChangeAspect="1" noChangeArrowheads="1"/>
            </p:cNvSpPr>
            <p:nvPr userDrawn="1"/>
          </p:nvSpPr>
          <p:spPr bwMode="auto">
            <a:xfrm>
              <a:off x="522631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4" name="Oval 863"/>
            <p:cNvSpPr>
              <a:spLocks noChangeAspect="1" noChangeArrowheads="1"/>
            </p:cNvSpPr>
            <p:nvPr userDrawn="1"/>
          </p:nvSpPr>
          <p:spPr bwMode="auto">
            <a:xfrm>
              <a:off x="533788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5" name="Oval 864"/>
            <p:cNvSpPr>
              <a:spLocks noChangeAspect="1" noChangeArrowheads="1"/>
            </p:cNvSpPr>
            <p:nvPr userDrawn="1"/>
          </p:nvSpPr>
          <p:spPr bwMode="auto">
            <a:xfrm>
              <a:off x="545097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6" name="Oval 865"/>
            <p:cNvSpPr>
              <a:spLocks noChangeAspect="1" noChangeArrowheads="1"/>
            </p:cNvSpPr>
            <p:nvPr userDrawn="1"/>
          </p:nvSpPr>
          <p:spPr bwMode="auto">
            <a:xfrm>
              <a:off x="556254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7" name="Oval 866"/>
            <p:cNvSpPr>
              <a:spLocks noChangeAspect="1" noChangeArrowheads="1"/>
            </p:cNvSpPr>
            <p:nvPr userDrawn="1"/>
          </p:nvSpPr>
          <p:spPr bwMode="auto">
            <a:xfrm>
              <a:off x="567563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8" name="Oval 867"/>
            <p:cNvSpPr>
              <a:spLocks noChangeAspect="1" noChangeArrowheads="1"/>
            </p:cNvSpPr>
            <p:nvPr userDrawn="1"/>
          </p:nvSpPr>
          <p:spPr bwMode="auto">
            <a:xfrm>
              <a:off x="578720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9" name="Oval 868"/>
            <p:cNvSpPr>
              <a:spLocks noChangeAspect="1" noChangeArrowheads="1"/>
            </p:cNvSpPr>
            <p:nvPr userDrawn="1"/>
          </p:nvSpPr>
          <p:spPr bwMode="auto">
            <a:xfrm>
              <a:off x="590029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0" name="Oval 869"/>
            <p:cNvSpPr>
              <a:spLocks noChangeAspect="1" noChangeArrowheads="1"/>
            </p:cNvSpPr>
            <p:nvPr userDrawn="1"/>
          </p:nvSpPr>
          <p:spPr bwMode="auto">
            <a:xfrm>
              <a:off x="6013375"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1" name="Oval 870"/>
            <p:cNvSpPr>
              <a:spLocks noChangeAspect="1" noChangeArrowheads="1"/>
            </p:cNvSpPr>
            <p:nvPr userDrawn="1"/>
          </p:nvSpPr>
          <p:spPr bwMode="auto">
            <a:xfrm>
              <a:off x="612495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2" name="Oval 871"/>
            <p:cNvSpPr>
              <a:spLocks noChangeAspect="1" noChangeArrowheads="1"/>
            </p:cNvSpPr>
            <p:nvPr userDrawn="1"/>
          </p:nvSpPr>
          <p:spPr bwMode="auto">
            <a:xfrm>
              <a:off x="623803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3" name="Oval 872"/>
            <p:cNvSpPr>
              <a:spLocks noChangeAspect="1" noChangeArrowheads="1"/>
            </p:cNvSpPr>
            <p:nvPr userDrawn="1"/>
          </p:nvSpPr>
          <p:spPr bwMode="auto">
            <a:xfrm>
              <a:off x="634961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4" name="Oval 873"/>
            <p:cNvSpPr>
              <a:spLocks noChangeAspect="1" noChangeArrowheads="1"/>
            </p:cNvSpPr>
            <p:nvPr userDrawn="1"/>
          </p:nvSpPr>
          <p:spPr bwMode="auto">
            <a:xfrm>
              <a:off x="646269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5" name="Oval 874"/>
            <p:cNvSpPr>
              <a:spLocks noChangeAspect="1" noChangeArrowheads="1"/>
            </p:cNvSpPr>
            <p:nvPr userDrawn="1"/>
          </p:nvSpPr>
          <p:spPr bwMode="auto">
            <a:xfrm>
              <a:off x="657427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6" name="Oval 875"/>
            <p:cNvSpPr>
              <a:spLocks noChangeAspect="1" noChangeArrowheads="1"/>
            </p:cNvSpPr>
            <p:nvPr userDrawn="1"/>
          </p:nvSpPr>
          <p:spPr bwMode="auto">
            <a:xfrm>
              <a:off x="668735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7" name="Oval 876"/>
            <p:cNvSpPr>
              <a:spLocks noChangeAspect="1" noChangeArrowheads="1"/>
            </p:cNvSpPr>
            <p:nvPr userDrawn="1"/>
          </p:nvSpPr>
          <p:spPr bwMode="auto">
            <a:xfrm>
              <a:off x="679893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8" name="Oval 877"/>
            <p:cNvSpPr>
              <a:spLocks noChangeAspect="1" noChangeArrowheads="1"/>
            </p:cNvSpPr>
            <p:nvPr userDrawn="1"/>
          </p:nvSpPr>
          <p:spPr bwMode="auto">
            <a:xfrm>
              <a:off x="691201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9" name="Oval 878"/>
            <p:cNvSpPr>
              <a:spLocks noChangeAspect="1" noChangeArrowheads="1"/>
            </p:cNvSpPr>
            <p:nvPr userDrawn="1"/>
          </p:nvSpPr>
          <p:spPr bwMode="auto">
            <a:xfrm>
              <a:off x="702359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0" name="Oval 879"/>
            <p:cNvSpPr>
              <a:spLocks noChangeAspect="1" noChangeArrowheads="1"/>
            </p:cNvSpPr>
            <p:nvPr userDrawn="1"/>
          </p:nvSpPr>
          <p:spPr bwMode="auto">
            <a:xfrm>
              <a:off x="7136674"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1" name="Oval 880"/>
            <p:cNvSpPr>
              <a:spLocks noChangeAspect="1" noChangeArrowheads="1"/>
            </p:cNvSpPr>
            <p:nvPr userDrawn="1"/>
          </p:nvSpPr>
          <p:spPr bwMode="auto">
            <a:xfrm>
              <a:off x="1854906"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2" name="Oval 881"/>
            <p:cNvSpPr>
              <a:spLocks noChangeAspect="1" noChangeArrowheads="1"/>
            </p:cNvSpPr>
            <p:nvPr userDrawn="1"/>
          </p:nvSpPr>
          <p:spPr bwMode="auto">
            <a:xfrm>
              <a:off x="196799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3" name="Oval 882"/>
            <p:cNvSpPr>
              <a:spLocks noChangeAspect="1" noChangeArrowheads="1"/>
            </p:cNvSpPr>
            <p:nvPr userDrawn="1"/>
          </p:nvSpPr>
          <p:spPr bwMode="auto">
            <a:xfrm>
              <a:off x="219265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4" name="Oval 883"/>
            <p:cNvSpPr>
              <a:spLocks noChangeAspect="1" noChangeArrowheads="1"/>
            </p:cNvSpPr>
            <p:nvPr userDrawn="1"/>
          </p:nvSpPr>
          <p:spPr bwMode="auto">
            <a:xfrm>
              <a:off x="241731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5" name="Oval 884"/>
            <p:cNvSpPr>
              <a:spLocks noChangeAspect="1" noChangeArrowheads="1"/>
            </p:cNvSpPr>
            <p:nvPr userDrawn="1"/>
          </p:nvSpPr>
          <p:spPr bwMode="auto">
            <a:xfrm>
              <a:off x="398992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6" name="Oval 885"/>
            <p:cNvSpPr>
              <a:spLocks noChangeAspect="1" noChangeArrowheads="1"/>
            </p:cNvSpPr>
            <p:nvPr userDrawn="1"/>
          </p:nvSpPr>
          <p:spPr bwMode="auto">
            <a:xfrm>
              <a:off x="4103013"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7" name="Oval 886"/>
            <p:cNvSpPr>
              <a:spLocks noChangeAspect="1" noChangeArrowheads="1"/>
            </p:cNvSpPr>
            <p:nvPr userDrawn="1"/>
          </p:nvSpPr>
          <p:spPr bwMode="auto">
            <a:xfrm>
              <a:off x="4214589"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8" name="Oval 887"/>
            <p:cNvSpPr>
              <a:spLocks noChangeAspect="1" noChangeArrowheads="1"/>
            </p:cNvSpPr>
            <p:nvPr userDrawn="1"/>
          </p:nvSpPr>
          <p:spPr bwMode="auto">
            <a:xfrm>
              <a:off x="432767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9" name="Oval 888"/>
            <p:cNvSpPr>
              <a:spLocks noChangeAspect="1" noChangeArrowheads="1"/>
            </p:cNvSpPr>
            <p:nvPr userDrawn="1"/>
          </p:nvSpPr>
          <p:spPr bwMode="auto">
            <a:xfrm>
              <a:off x="443924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0" name="Oval 889"/>
            <p:cNvSpPr>
              <a:spLocks noChangeAspect="1" noChangeArrowheads="1"/>
            </p:cNvSpPr>
            <p:nvPr userDrawn="1"/>
          </p:nvSpPr>
          <p:spPr bwMode="auto">
            <a:xfrm>
              <a:off x="455233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1" name="Oval 890"/>
            <p:cNvSpPr>
              <a:spLocks noChangeAspect="1" noChangeArrowheads="1"/>
            </p:cNvSpPr>
            <p:nvPr userDrawn="1"/>
          </p:nvSpPr>
          <p:spPr bwMode="auto">
            <a:xfrm>
              <a:off x="466390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2" name="Oval 891"/>
            <p:cNvSpPr>
              <a:spLocks noChangeAspect="1" noChangeArrowheads="1"/>
            </p:cNvSpPr>
            <p:nvPr userDrawn="1"/>
          </p:nvSpPr>
          <p:spPr bwMode="auto">
            <a:xfrm>
              <a:off x="477699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3" name="Oval 892"/>
            <p:cNvSpPr>
              <a:spLocks noChangeAspect="1" noChangeArrowheads="1"/>
            </p:cNvSpPr>
            <p:nvPr userDrawn="1"/>
          </p:nvSpPr>
          <p:spPr bwMode="auto">
            <a:xfrm>
              <a:off x="488856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4" name="Oval 893"/>
            <p:cNvSpPr>
              <a:spLocks noChangeAspect="1" noChangeArrowheads="1"/>
            </p:cNvSpPr>
            <p:nvPr userDrawn="1"/>
          </p:nvSpPr>
          <p:spPr bwMode="auto">
            <a:xfrm>
              <a:off x="500165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5" name="Oval 894"/>
            <p:cNvSpPr>
              <a:spLocks noChangeAspect="1" noChangeArrowheads="1"/>
            </p:cNvSpPr>
            <p:nvPr userDrawn="1"/>
          </p:nvSpPr>
          <p:spPr bwMode="auto">
            <a:xfrm>
              <a:off x="511322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6" name="Oval 895"/>
            <p:cNvSpPr>
              <a:spLocks noChangeAspect="1" noChangeArrowheads="1"/>
            </p:cNvSpPr>
            <p:nvPr userDrawn="1"/>
          </p:nvSpPr>
          <p:spPr bwMode="auto">
            <a:xfrm>
              <a:off x="5337887"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7" name="Oval 896"/>
            <p:cNvSpPr>
              <a:spLocks noChangeAspect="1" noChangeArrowheads="1"/>
            </p:cNvSpPr>
            <p:nvPr userDrawn="1"/>
          </p:nvSpPr>
          <p:spPr bwMode="auto">
            <a:xfrm>
              <a:off x="545097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8" name="Oval 897"/>
            <p:cNvSpPr>
              <a:spLocks noChangeAspect="1" noChangeArrowheads="1"/>
            </p:cNvSpPr>
            <p:nvPr userDrawn="1"/>
          </p:nvSpPr>
          <p:spPr bwMode="auto">
            <a:xfrm>
              <a:off x="556254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9" name="Oval 898"/>
            <p:cNvSpPr>
              <a:spLocks noChangeAspect="1" noChangeArrowheads="1"/>
            </p:cNvSpPr>
            <p:nvPr userDrawn="1"/>
          </p:nvSpPr>
          <p:spPr bwMode="auto">
            <a:xfrm>
              <a:off x="567563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0" name="Oval 899"/>
            <p:cNvSpPr>
              <a:spLocks noChangeAspect="1" noChangeArrowheads="1"/>
            </p:cNvSpPr>
            <p:nvPr userDrawn="1"/>
          </p:nvSpPr>
          <p:spPr bwMode="auto">
            <a:xfrm>
              <a:off x="6013375"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1" name="Oval 900"/>
            <p:cNvSpPr>
              <a:spLocks noChangeAspect="1" noChangeArrowheads="1"/>
            </p:cNvSpPr>
            <p:nvPr userDrawn="1"/>
          </p:nvSpPr>
          <p:spPr bwMode="auto">
            <a:xfrm>
              <a:off x="612495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2" name="Oval 901"/>
            <p:cNvSpPr>
              <a:spLocks noChangeAspect="1" noChangeArrowheads="1"/>
            </p:cNvSpPr>
            <p:nvPr userDrawn="1"/>
          </p:nvSpPr>
          <p:spPr bwMode="auto">
            <a:xfrm>
              <a:off x="623803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3" name="Oval 902"/>
            <p:cNvSpPr>
              <a:spLocks noChangeAspect="1" noChangeArrowheads="1"/>
            </p:cNvSpPr>
            <p:nvPr userDrawn="1"/>
          </p:nvSpPr>
          <p:spPr bwMode="auto">
            <a:xfrm>
              <a:off x="634961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4" name="Oval 903"/>
            <p:cNvSpPr>
              <a:spLocks noChangeAspect="1" noChangeArrowheads="1"/>
            </p:cNvSpPr>
            <p:nvPr userDrawn="1"/>
          </p:nvSpPr>
          <p:spPr bwMode="auto">
            <a:xfrm>
              <a:off x="657427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5" name="Oval 904"/>
            <p:cNvSpPr>
              <a:spLocks noChangeAspect="1" noChangeArrowheads="1"/>
            </p:cNvSpPr>
            <p:nvPr userDrawn="1"/>
          </p:nvSpPr>
          <p:spPr bwMode="auto">
            <a:xfrm>
              <a:off x="668735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6" name="Oval 905"/>
            <p:cNvSpPr>
              <a:spLocks noChangeAspect="1" noChangeArrowheads="1"/>
            </p:cNvSpPr>
            <p:nvPr userDrawn="1"/>
          </p:nvSpPr>
          <p:spPr bwMode="auto">
            <a:xfrm>
              <a:off x="679893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7" name="Oval 906"/>
            <p:cNvSpPr>
              <a:spLocks noChangeAspect="1" noChangeArrowheads="1"/>
            </p:cNvSpPr>
            <p:nvPr userDrawn="1"/>
          </p:nvSpPr>
          <p:spPr bwMode="auto">
            <a:xfrm>
              <a:off x="1854906"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8" name="Oval 907"/>
            <p:cNvSpPr>
              <a:spLocks noChangeAspect="1" noChangeArrowheads="1"/>
            </p:cNvSpPr>
            <p:nvPr userDrawn="1"/>
          </p:nvSpPr>
          <p:spPr bwMode="auto">
            <a:xfrm>
              <a:off x="1967990"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9" name="Oval 908"/>
            <p:cNvSpPr>
              <a:spLocks noChangeAspect="1" noChangeArrowheads="1"/>
            </p:cNvSpPr>
            <p:nvPr userDrawn="1"/>
          </p:nvSpPr>
          <p:spPr bwMode="auto">
            <a:xfrm>
              <a:off x="2079566"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0" name="Oval 909"/>
            <p:cNvSpPr>
              <a:spLocks noChangeAspect="1" noChangeArrowheads="1"/>
            </p:cNvSpPr>
            <p:nvPr userDrawn="1"/>
          </p:nvSpPr>
          <p:spPr bwMode="auto">
            <a:xfrm>
              <a:off x="219265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1" name="Oval 910"/>
            <p:cNvSpPr>
              <a:spLocks noChangeAspect="1" noChangeArrowheads="1"/>
            </p:cNvSpPr>
            <p:nvPr userDrawn="1"/>
          </p:nvSpPr>
          <p:spPr bwMode="auto">
            <a:xfrm>
              <a:off x="2641969"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2" name="Oval 911"/>
            <p:cNvSpPr>
              <a:spLocks noChangeAspect="1" noChangeArrowheads="1"/>
            </p:cNvSpPr>
            <p:nvPr userDrawn="1"/>
          </p:nvSpPr>
          <p:spPr bwMode="auto">
            <a:xfrm>
              <a:off x="398992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3" name="Oval 912"/>
            <p:cNvSpPr>
              <a:spLocks noChangeAspect="1" noChangeArrowheads="1"/>
            </p:cNvSpPr>
            <p:nvPr userDrawn="1"/>
          </p:nvSpPr>
          <p:spPr bwMode="auto">
            <a:xfrm>
              <a:off x="4103013"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4" name="Oval 913"/>
            <p:cNvSpPr>
              <a:spLocks noChangeAspect="1" noChangeArrowheads="1"/>
            </p:cNvSpPr>
            <p:nvPr userDrawn="1"/>
          </p:nvSpPr>
          <p:spPr bwMode="auto">
            <a:xfrm>
              <a:off x="4214589"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5" name="Oval 914"/>
            <p:cNvSpPr>
              <a:spLocks noChangeAspect="1" noChangeArrowheads="1"/>
            </p:cNvSpPr>
            <p:nvPr userDrawn="1"/>
          </p:nvSpPr>
          <p:spPr bwMode="auto">
            <a:xfrm>
              <a:off x="432767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6" name="Oval 915"/>
            <p:cNvSpPr>
              <a:spLocks noChangeAspect="1" noChangeArrowheads="1"/>
            </p:cNvSpPr>
            <p:nvPr userDrawn="1"/>
          </p:nvSpPr>
          <p:spPr bwMode="auto">
            <a:xfrm>
              <a:off x="443924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7" name="Oval 916"/>
            <p:cNvSpPr>
              <a:spLocks noChangeAspect="1" noChangeArrowheads="1"/>
            </p:cNvSpPr>
            <p:nvPr userDrawn="1"/>
          </p:nvSpPr>
          <p:spPr bwMode="auto">
            <a:xfrm>
              <a:off x="455233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8" name="Oval 917"/>
            <p:cNvSpPr>
              <a:spLocks noChangeAspect="1" noChangeArrowheads="1"/>
            </p:cNvSpPr>
            <p:nvPr userDrawn="1"/>
          </p:nvSpPr>
          <p:spPr bwMode="auto">
            <a:xfrm>
              <a:off x="466390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9" name="Oval 918"/>
            <p:cNvSpPr>
              <a:spLocks noChangeAspect="1" noChangeArrowheads="1"/>
            </p:cNvSpPr>
            <p:nvPr userDrawn="1"/>
          </p:nvSpPr>
          <p:spPr bwMode="auto">
            <a:xfrm>
              <a:off x="477699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0" name="Oval 919"/>
            <p:cNvSpPr>
              <a:spLocks noChangeAspect="1" noChangeArrowheads="1"/>
            </p:cNvSpPr>
            <p:nvPr userDrawn="1"/>
          </p:nvSpPr>
          <p:spPr bwMode="auto">
            <a:xfrm>
              <a:off x="488856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1" name="Oval 920"/>
            <p:cNvSpPr>
              <a:spLocks noChangeAspect="1" noChangeArrowheads="1"/>
            </p:cNvSpPr>
            <p:nvPr userDrawn="1"/>
          </p:nvSpPr>
          <p:spPr bwMode="auto">
            <a:xfrm>
              <a:off x="500165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2" name="Oval 921"/>
            <p:cNvSpPr>
              <a:spLocks noChangeAspect="1" noChangeArrowheads="1"/>
            </p:cNvSpPr>
            <p:nvPr userDrawn="1"/>
          </p:nvSpPr>
          <p:spPr bwMode="auto">
            <a:xfrm>
              <a:off x="511322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3" name="Oval 922"/>
            <p:cNvSpPr>
              <a:spLocks noChangeAspect="1" noChangeArrowheads="1"/>
            </p:cNvSpPr>
            <p:nvPr userDrawn="1"/>
          </p:nvSpPr>
          <p:spPr bwMode="auto">
            <a:xfrm>
              <a:off x="5337887"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4" name="Oval 923"/>
            <p:cNvSpPr>
              <a:spLocks noChangeAspect="1" noChangeArrowheads="1"/>
            </p:cNvSpPr>
            <p:nvPr userDrawn="1"/>
          </p:nvSpPr>
          <p:spPr bwMode="auto">
            <a:xfrm>
              <a:off x="545097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5" name="Oval 924"/>
            <p:cNvSpPr>
              <a:spLocks noChangeAspect="1" noChangeArrowheads="1"/>
            </p:cNvSpPr>
            <p:nvPr userDrawn="1"/>
          </p:nvSpPr>
          <p:spPr bwMode="auto">
            <a:xfrm>
              <a:off x="556254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6" name="Oval 925"/>
            <p:cNvSpPr>
              <a:spLocks noChangeAspect="1" noChangeArrowheads="1"/>
            </p:cNvSpPr>
            <p:nvPr userDrawn="1"/>
          </p:nvSpPr>
          <p:spPr bwMode="auto">
            <a:xfrm>
              <a:off x="6124951"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7" name="Oval 926"/>
            <p:cNvSpPr>
              <a:spLocks noChangeAspect="1" noChangeArrowheads="1"/>
            </p:cNvSpPr>
            <p:nvPr userDrawn="1"/>
          </p:nvSpPr>
          <p:spPr bwMode="auto">
            <a:xfrm>
              <a:off x="623803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8" name="Oval 927"/>
            <p:cNvSpPr>
              <a:spLocks noChangeAspect="1" noChangeArrowheads="1"/>
            </p:cNvSpPr>
            <p:nvPr userDrawn="1"/>
          </p:nvSpPr>
          <p:spPr bwMode="auto">
            <a:xfrm>
              <a:off x="657427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9" name="Oval 928"/>
            <p:cNvSpPr>
              <a:spLocks noChangeAspect="1" noChangeArrowheads="1"/>
            </p:cNvSpPr>
            <p:nvPr userDrawn="1"/>
          </p:nvSpPr>
          <p:spPr bwMode="auto">
            <a:xfrm>
              <a:off x="668735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0" name="Oval 929"/>
            <p:cNvSpPr>
              <a:spLocks noChangeAspect="1" noChangeArrowheads="1"/>
            </p:cNvSpPr>
            <p:nvPr userDrawn="1"/>
          </p:nvSpPr>
          <p:spPr bwMode="auto">
            <a:xfrm>
              <a:off x="6798931"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1" name="Oval 930"/>
            <p:cNvSpPr>
              <a:spLocks noChangeAspect="1" noChangeArrowheads="1"/>
            </p:cNvSpPr>
            <p:nvPr userDrawn="1"/>
          </p:nvSpPr>
          <p:spPr bwMode="auto">
            <a:xfrm>
              <a:off x="6912014"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2" name="Oval 931"/>
            <p:cNvSpPr>
              <a:spLocks noChangeAspect="1" noChangeArrowheads="1"/>
            </p:cNvSpPr>
            <p:nvPr userDrawn="1"/>
          </p:nvSpPr>
          <p:spPr bwMode="auto">
            <a:xfrm>
              <a:off x="7136674"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3" name="Oval 932"/>
            <p:cNvSpPr>
              <a:spLocks noChangeAspect="1" noChangeArrowheads="1"/>
            </p:cNvSpPr>
            <p:nvPr userDrawn="1"/>
          </p:nvSpPr>
          <p:spPr bwMode="auto">
            <a:xfrm>
              <a:off x="7248250" y="3526510"/>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164" name="Oval 933"/>
            <p:cNvSpPr>
              <a:spLocks noChangeAspect="1" noChangeArrowheads="1"/>
            </p:cNvSpPr>
            <p:nvPr userDrawn="1"/>
          </p:nvSpPr>
          <p:spPr bwMode="auto">
            <a:xfrm>
              <a:off x="2192650"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5" name="Oval 934"/>
            <p:cNvSpPr>
              <a:spLocks noChangeAspect="1" noChangeArrowheads="1"/>
            </p:cNvSpPr>
            <p:nvPr userDrawn="1"/>
          </p:nvSpPr>
          <p:spPr bwMode="auto">
            <a:xfrm>
              <a:off x="2304226"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6" name="Oval 935"/>
            <p:cNvSpPr>
              <a:spLocks noChangeAspect="1" noChangeArrowheads="1"/>
            </p:cNvSpPr>
            <p:nvPr userDrawn="1"/>
          </p:nvSpPr>
          <p:spPr bwMode="auto">
            <a:xfrm>
              <a:off x="398992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7" name="Oval 936"/>
            <p:cNvSpPr>
              <a:spLocks noChangeAspect="1" noChangeArrowheads="1"/>
            </p:cNvSpPr>
            <p:nvPr userDrawn="1"/>
          </p:nvSpPr>
          <p:spPr bwMode="auto">
            <a:xfrm>
              <a:off x="4103013"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8" name="Oval 937"/>
            <p:cNvSpPr>
              <a:spLocks noChangeAspect="1" noChangeArrowheads="1"/>
            </p:cNvSpPr>
            <p:nvPr userDrawn="1"/>
          </p:nvSpPr>
          <p:spPr bwMode="auto">
            <a:xfrm>
              <a:off x="4214589"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9" name="Oval 938"/>
            <p:cNvSpPr>
              <a:spLocks noChangeAspect="1" noChangeArrowheads="1"/>
            </p:cNvSpPr>
            <p:nvPr userDrawn="1"/>
          </p:nvSpPr>
          <p:spPr bwMode="auto">
            <a:xfrm>
              <a:off x="432767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0" name="Oval 939"/>
            <p:cNvSpPr>
              <a:spLocks noChangeAspect="1" noChangeArrowheads="1"/>
            </p:cNvSpPr>
            <p:nvPr userDrawn="1"/>
          </p:nvSpPr>
          <p:spPr bwMode="auto">
            <a:xfrm>
              <a:off x="443924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1" name="Oval 940"/>
            <p:cNvSpPr>
              <a:spLocks noChangeAspect="1" noChangeArrowheads="1"/>
            </p:cNvSpPr>
            <p:nvPr userDrawn="1"/>
          </p:nvSpPr>
          <p:spPr bwMode="auto">
            <a:xfrm>
              <a:off x="455233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2" name="Oval 941"/>
            <p:cNvSpPr>
              <a:spLocks noChangeAspect="1" noChangeArrowheads="1"/>
            </p:cNvSpPr>
            <p:nvPr userDrawn="1"/>
          </p:nvSpPr>
          <p:spPr bwMode="auto">
            <a:xfrm>
              <a:off x="466390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3" name="Oval 942"/>
            <p:cNvSpPr>
              <a:spLocks noChangeAspect="1" noChangeArrowheads="1"/>
            </p:cNvSpPr>
            <p:nvPr userDrawn="1"/>
          </p:nvSpPr>
          <p:spPr bwMode="auto">
            <a:xfrm>
              <a:off x="477699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4" name="Oval 943"/>
            <p:cNvSpPr>
              <a:spLocks noChangeAspect="1" noChangeArrowheads="1"/>
            </p:cNvSpPr>
            <p:nvPr userDrawn="1"/>
          </p:nvSpPr>
          <p:spPr bwMode="auto">
            <a:xfrm>
              <a:off x="488856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5" name="Oval 944"/>
            <p:cNvSpPr>
              <a:spLocks noChangeAspect="1" noChangeArrowheads="1"/>
            </p:cNvSpPr>
            <p:nvPr userDrawn="1"/>
          </p:nvSpPr>
          <p:spPr bwMode="auto">
            <a:xfrm>
              <a:off x="500165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6" name="Oval 945"/>
            <p:cNvSpPr>
              <a:spLocks noChangeAspect="1" noChangeArrowheads="1"/>
            </p:cNvSpPr>
            <p:nvPr userDrawn="1"/>
          </p:nvSpPr>
          <p:spPr bwMode="auto">
            <a:xfrm>
              <a:off x="511322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7" name="Oval 946"/>
            <p:cNvSpPr>
              <a:spLocks noChangeAspect="1" noChangeArrowheads="1"/>
            </p:cNvSpPr>
            <p:nvPr userDrawn="1"/>
          </p:nvSpPr>
          <p:spPr bwMode="auto">
            <a:xfrm>
              <a:off x="522631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8" name="Oval 947"/>
            <p:cNvSpPr>
              <a:spLocks noChangeAspect="1" noChangeArrowheads="1"/>
            </p:cNvSpPr>
            <p:nvPr userDrawn="1"/>
          </p:nvSpPr>
          <p:spPr bwMode="auto">
            <a:xfrm>
              <a:off x="612495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9" name="Oval 948"/>
            <p:cNvSpPr>
              <a:spLocks noChangeAspect="1" noChangeArrowheads="1"/>
            </p:cNvSpPr>
            <p:nvPr userDrawn="1"/>
          </p:nvSpPr>
          <p:spPr bwMode="auto">
            <a:xfrm>
              <a:off x="623803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0" name="Oval 949"/>
            <p:cNvSpPr>
              <a:spLocks noChangeAspect="1" noChangeArrowheads="1"/>
            </p:cNvSpPr>
            <p:nvPr userDrawn="1"/>
          </p:nvSpPr>
          <p:spPr bwMode="auto">
            <a:xfrm>
              <a:off x="668735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1" name="Oval 950"/>
            <p:cNvSpPr>
              <a:spLocks noChangeAspect="1" noChangeArrowheads="1"/>
            </p:cNvSpPr>
            <p:nvPr userDrawn="1"/>
          </p:nvSpPr>
          <p:spPr bwMode="auto">
            <a:xfrm>
              <a:off x="6798931"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2" name="Oval 951"/>
            <p:cNvSpPr>
              <a:spLocks noChangeAspect="1" noChangeArrowheads="1"/>
            </p:cNvSpPr>
            <p:nvPr userDrawn="1"/>
          </p:nvSpPr>
          <p:spPr bwMode="auto">
            <a:xfrm>
              <a:off x="7248250"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3" name="Oval 952"/>
            <p:cNvSpPr>
              <a:spLocks noChangeAspect="1" noChangeArrowheads="1"/>
            </p:cNvSpPr>
            <p:nvPr userDrawn="1"/>
          </p:nvSpPr>
          <p:spPr bwMode="auto">
            <a:xfrm>
              <a:off x="2304226"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4" name="Oval 953"/>
            <p:cNvSpPr>
              <a:spLocks noChangeAspect="1" noChangeArrowheads="1"/>
            </p:cNvSpPr>
            <p:nvPr userDrawn="1"/>
          </p:nvSpPr>
          <p:spPr bwMode="auto">
            <a:xfrm>
              <a:off x="241731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5" name="Oval 954"/>
            <p:cNvSpPr>
              <a:spLocks noChangeAspect="1" noChangeArrowheads="1"/>
            </p:cNvSpPr>
            <p:nvPr userDrawn="1"/>
          </p:nvSpPr>
          <p:spPr bwMode="auto">
            <a:xfrm>
              <a:off x="2528886"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6" name="Oval 955"/>
            <p:cNvSpPr>
              <a:spLocks noChangeAspect="1" noChangeArrowheads="1"/>
            </p:cNvSpPr>
            <p:nvPr userDrawn="1"/>
          </p:nvSpPr>
          <p:spPr bwMode="auto">
            <a:xfrm>
              <a:off x="2641969"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7" name="Oval 956"/>
            <p:cNvSpPr>
              <a:spLocks noChangeAspect="1" noChangeArrowheads="1"/>
            </p:cNvSpPr>
            <p:nvPr userDrawn="1"/>
          </p:nvSpPr>
          <p:spPr bwMode="auto">
            <a:xfrm>
              <a:off x="2753545"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8" name="Oval 957"/>
            <p:cNvSpPr>
              <a:spLocks noChangeAspect="1" noChangeArrowheads="1"/>
            </p:cNvSpPr>
            <p:nvPr userDrawn="1"/>
          </p:nvSpPr>
          <p:spPr bwMode="auto">
            <a:xfrm>
              <a:off x="398992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9" name="Oval 958"/>
            <p:cNvSpPr>
              <a:spLocks noChangeAspect="1" noChangeArrowheads="1"/>
            </p:cNvSpPr>
            <p:nvPr userDrawn="1"/>
          </p:nvSpPr>
          <p:spPr bwMode="auto">
            <a:xfrm>
              <a:off x="4103013"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0" name="Oval 959"/>
            <p:cNvSpPr>
              <a:spLocks noChangeAspect="1" noChangeArrowheads="1"/>
            </p:cNvSpPr>
            <p:nvPr userDrawn="1"/>
          </p:nvSpPr>
          <p:spPr bwMode="auto">
            <a:xfrm>
              <a:off x="4214589"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1" name="Oval 960"/>
            <p:cNvSpPr>
              <a:spLocks noChangeAspect="1" noChangeArrowheads="1"/>
            </p:cNvSpPr>
            <p:nvPr userDrawn="1"/>
          </p:nvSpPr>
          <p:spPr bwMode="auto">
            <a:xfrm>
              <a:off x="432767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2" name="Oval 961"/>
            <p:cNvSpPr>
              <a:spLocks noChangeAspect="1" noChangeArrowheads="1"/>
            </p:cNvSpPr>
            <p:nvPr userDrawn="1"/>
          </p:nvSpPr>
          <p:spPr bwMode="auto">
            <a:xfrm>
              <a:off x="443924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3" name="Oval 962"/>
            <p:cNvSpPr>
              <a:spLocks noChangeAspect="1" noChangeArrowheads="1"/>
            </p:cNvSpPr>
            <p:nvPr userDrawn="1"/>
          </p:nvSpPr>
          <p:spPr bwMode="auto">
            <a:xfrm>
              <a:off x="455233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4" name="Oval 963"/>
            <p:cNvSpPr>
              <a:spLocks noChangeAspect="1" noChangeArrowheads="1"/>
            </p:cNvSpPr>
            <p:nvPr userDrawn="1"/>
          </p:nvSpPr>
          <p:spPr bwMode="auto">
            <a:xfrm>
              <a:off x="466390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5" name="Oval 964"/>
            <p:cNvSpPr>
              <a:spLocks noChangeAspect="1" noChangeArrowheads="1"/>
            </p:cNvSpPr>
            <p:nvPr userDrawn="1"/>
          </p:nvSpPr>
          <p:spPr bwMode="auto">
            <a:xfrm>
              <a:off x="477699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6" name="Oval 965"/>
            <p:cNvSpPr>
              <a:spLocks noChangeAspect="1" noChangeArrowheads="1"/>
            </p:cNvSpPr>
            <p:nvPr userDrawn="1"/>
          </p:nvSpPr>
          <p:spPr bwMode="auto">
            <a:xfrm>
              <a:off x="488856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7" name="Oval 966"/>
            <p:cNvSpPr>
              <a:spLocks noChangeAspect="1" noChangeArrowheads="1"/>
            </p:cNvSpPr>
            <p:nvPr userDrawn="1"/>
          </p:nvSpPr>
          <p:spPr bwMode="auto">
            <a:xfrm>
              <a:off x="500165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8" name="Oval 967"/>
            <p:cNvSpPr>
              <a:spLocks noChangeAspect="1" noChangeArrowheads="1"/>
            </p:cNvSpPr>
            <p:nvPr userDrawn="1"/>
          </p:nvSpPr>
          <p:spPr bwMode="auto">
            <a:xfrm>
              <a:off x="511322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9" name="Oval 968"/>
            <p:cNvSpPr>
              <a:spLocks noChangeAspect="1" noChangeArrowheads="1"/>
            </p:cNvSpPr>
            <p:nvPr userDrawn="1"/>
          </p:nvSpPr>
          <p:spPr bwMode="auto">
            <a:xfrm>
              <a:off x="522631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0" name="Oval 969"/>
            <p:cNvSpPr>
              <a:spLocks noChangeAspect="1" noChangeArrowheads="1"/>
            </p:cNvSpPr>
            <p:nvPr userDrawn="1"/>
          </p:nvSpPr>
          <p:spPr bwMode="auto">
            <a:xfrm>
              <a:off x="5337887"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1" name="Oval 970"/>
            <p:cNvSpPr>
              <a:spLocks noChangeAspect="1" noChangeArrowheads="1"/>
            </p:cNvSpPr>
            <p:nvPr userDrawn="1"/>
          </p:nvSpPr>
          <p:spPr bwMode="auto">
            <a:xfrm>
              <a:off x="545097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2" name="Oval 971"/>
            <p:cNvSpPr>
              <a:spLocks noChangeAspect="1" noChangeArrowheads="1"/>
            </p:cNvSpPr>
            <p:nvPr userDrawn="1"/>
          </p:nvSpPr>
          <p:spPr bwMode="auto">
            <a:xfrm>
              <a:off x="556254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3" name="Oval 972"/>
            <p:cNvSpPr>
              <a:spLocks noChangeAspect="1" noChangeArrowheads="1"/>
            </p:cNvSpPr>
            <p:nvPr userDrawn="1"/>
          </p:nvSpPr>
          <p:spPr bwMode="auto">
            <a:xfrm>
              <a:off x="612495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4" name="Oval 973"/>
            <p:cNvSpPr>
              <a:spLocks noChangeAspect="1" noChangeArrowheads="1"/>
            </p:cNvSpPr>
            <p:nvPr userDrawn="1"/>
          </p:nvSpPr>
          <p:spPr bwMode="auto">
            <a:xfrm>
              <a:off x="6687355"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5" name="Oval 974"/>
            <p:cNvSpPr>
              <a:spLocks noChangeAspect="1" noChangeArrowheads="1"/>
            </p:cNvSpPr>
            <p:nvPr userDrawn="1"/>
          </p:nvSpPr>
          <p:spPr bwMode="auto">
            <a:xfrm>
              <a:off x="6798931"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6" name="Oval 975"/>
            <p:cNvSpPr>
              <a:spLocks noChangeAspect="1" noChangeArrowheads="1"/>
            </p:cNvSpPr>
            <p:nvPr userDrawn="1"/>
          </p:nvSpPr>
          <p:spPr bwMode="auto">
            <a:xfrm>
              <a:off x="724825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7" name="Oval 976"/>
            <p:cNvSpPr>
              <a:spLocks noChangeAspect="1" noChangeArrowheads="1"/>
            </p:cNvSpPr>
            <p:nvPr userDrawn="1"/>
          </p:nvSpPr>
          <p:spPr bwMode="auto">
            <a:xfrm>
              <a:off x="2528886"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8" name="Oval 977"/>
            <p:cNvSpPr>
              <a:spLocks noChangeAspect="1" noChangeArrowheads="1"/>
            </p:cNvSpPr>
            <p:nvPr userDrawn="1"/>
          </p:nvSpPr>
          <p:spPr bwMode="auto">
            <a:xfrm>
              <a:off x="2641969"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9" name="Oval 978"/>
            <p:cNvSpPr>
              <a:spLocks noChangeAspect="1" noChangeArrowheads="1"/>
            </p:cNvSpPr>
            <p:nvPr userDrawn="1"/>
          </p:nvSpPr>
          <p:spPr bwMode="auto">
            <a:xfrm>
              <a:off x="2753545"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0" name="Oval 979"/>
            <p:cNvSpPr>
              <a:spLocks noChangeAspect="1" noChangeArrowheads="1"/>
            </p:cNvSpPr>
            <p:nvPr userDrawn="1"/>
          </p:nvSpPr>
          <p:spPr bwMode="auto">
            <a:xfrm>
              <a:off x="286663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1" name="Oval 980"/>
            <p:cNvSpPr>
              <a:spLocks noChangeAspect="1" noChangeArrowheads="1"/>
            </p:cNvSpPr>
            <p:nvPr userDrawn="1"/>
          </p:nvSpPr>
          <p:spPr bwMode="auto">
            <a:xfrm>
              <a:off x="4103013"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2" name="Oval 981"/>
            <p:cNvSpPr>
              <a:spLocks noChangeAspect="1" noChangeArrowheads="1"/>
            </p:cNvSpPr>
            <p:nvPr userDrawn="1"/>
          </p:nvSpPr>
          <p:spPr bwMode="auto">
            <a:xfrm>
              <a:off x="4214589"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3" name="Oval 982"/>
            <p:cNvSpPr>
              <a:spLocks noChangeAspect="1" noChangeArrowheads="1"/>
            </p:cNvSpPr>
            <p:nvPr userDrawn="1"/>
          </p:nvSpPr>
          <p:spPr bwMode="auto">
            <a:xfrm>
              <a:off x="432767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4" name="Oval 983"/>
            <p:cNvSpPr>
              <a:spLocks noChangeAspect="1" noChangeArrowheads="1"/>
            </p:cNvSpPr>
            <p:nvPr userDrawn="1"/>
          </p:nvSpPr>
          <p:spPr bwMode="auto">
            <a:xfrm>
              <a:off x="443924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5" name="Oval 984"/>
            <p:cNvSpPr>
              <a:spLocks noChangeAspect="1" noChangeArrowheads="1"/>
            </p:cNvSpPr>
            <p:nvPr userDrawn="1"/>
          </p:nvSpPr>
          <p:spPr bwMode="auto">
            <a:xfrm>
              <a:off x="455233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6" name="Oval 985"/>
            <p:cNvSpPr>
              <a:spLocks noChangeAspect="1" noChangeArrowheads="1"/>
            </p:cNvSpPr>
            <p:nvPr userDrawn="1"/>
          </p:nvSpPr>
          <p:spPr bwMode="auto">
            <a:xfrm>
              <a:off x="466390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7" name="Oval 986"/>
            <p:cNvSpPr>
              <a:spLocks noChangeAspect="1" noChangeArrowheads="1"/>
            </p:cNvSpPr>
            <p:nvPr userDrawn="1"/>
          </p:nvSpPr>
          <p:spPr bwMode="auto">
            <a:xfrm>
              <a:off x="477699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8" name="Oval 987"/>
            <p:cNvSpPr>
              <a:spLocks noChangeAspect="1" noChangeArrowheads="1"/>
            </p:cNvSpPr>
            <p:nvPr userDrawn="1"/>
          </p:nvSpPr>
          <p:spPr bwMode="auto">
            <a:xfrm>
              <a:off x="488856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9" name="Oval 988"/>
            <p:cNvSpPr>
              <a:spLocks noChangeAspect="1" noChangeArrowheads="1"/>
            </p:cNvSpPr>
            <p:nvPr userDrawn="1"/>
          </p:nvSpPr>
          <p:spPr bwMode="auto">
            <a:xfrm>
              <a:off x="500165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0" name="Oval 989"/>
            <p:cNvSpPr>
              <a:spLocks noChangeAspect="1" noChangeArrowheads="1"/>
            </p:cNvSpPr>
            <p:nvPr userDrawn="1"/>
          </p:nvSpPr>
          <p:spPr bwMode="auto">
            <a:xfrm>
              <a:off x="511322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1" name="Oval 990"/>
            <p:cNvSpPr>
              <a:spLocks noChangeAspect="1" noChangeArrowheads="1"/>
            </p:cNvSpPr>
            <p:nvPr userDrawn="1"/>
          </p:nvSpPr>
          <p:spPr bwMode="auto">
            <a:xfrm>
              <a:off x="5226311"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2" name="Oval 991"/>
            <p:cNvSpPr>
              <a:spLocks noChangeAspect="1" noChangeArrowheads="1"/>
            </p:cNvSpPr>
            <p:nvPr userDrawn="1"/>
          </p:nvSpPr>
          <p:spPr bwMode="auto">
            <a:xfrm>
              <a:off x="5337887"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3" name="Oval 992"/>
            <p:cNvSpPr>
              <a:spLocks noChangeAspect="1" noChangeArrowheads="1"/>
            </p:cNvSpPr>
            <p:nvPr userDrawn="1"/>
          </p:nvSpPr>
          <p:spPr bwMode="auto">
            <a:xfrm>
              <a:off x="545097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4" name="Oval 993"/>
            <p:cNvSpPr>
              <a:spLocks noChangeAspect="1" noChangeArrowheads="1"/>
            </p:cNvSpPr>
            <p:nvPr userDrawn="1"/>
          </p:nvSpPr>
          <p:spPr bwMode="auto">
            <a:xfrm>
              <a:off x="623803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5" name="Oval 994"/>
            <p:cNvSpPr>
              <a:spLocks noChangeAspect="1" noChangeArrowheads="1"/>
            </p:cNvSpPr>
            <p:nvPr userDrawn="1"/>
          </p:nvSpPr>
          <p:spPr bwMode="auto">
            <a:xfrm>
              <a:off x="668735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6" name="Oval 995"/>
            <p:cNvSpPr>
              <a:spLocks noChangeAspect="1" noChangeArrowheads="1"/>
            </p:cNvSpPr>
            <p:nvPr userDrawn="1"/>
          </p:nvSpPr>
          <p:spPr bwMode="auto">
            <a:xfrm>
              <a:off x="724825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7" name="Oval 996"/>
            <p:cNvSpPr>
              <a:spLocks noChangeAspect="1" noChangeArrowheads="1"/>
            </p:cNvSpPr>
            <p:nvPr userDrawn="1"/>
          </p:nvSpPr>
          <p:spPr bwMode="auto">
            <a:xfrm>
              <a:off x="252888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8" name="Oval 997"/>
            <p:cNvSpPr>
              <a:spLocks noChangeAspect="1" noChangeArrowheads="1"/>
            </p:cNvSpPr>
            <p:nvPr userDrawn="1"/>
          </p:nvSpPr>
          <p:spPr bwMode="auto">
            <a:xfrm>
              <a:off x="264196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9" name="Oval 998"/>
            <p:cNvSpPr>
              <a:spLocks noChangeAspect="1" noChangeArrowheads="1"/>
            </p:cNvSpPr>
            <p:nvPr userDrawn="1"/>
          </p:nvSpPr>
          <p:spPr bwMode="auto">
            <a:xfrm>
              <a:off x="2753545"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0" name="Oval 999"/>
            <p:cNvSpPr>
              <a:spLocks noChangeAspect="1" noChangeArrowheads="1"/>
            </p:cNvSpPr>
            <p:nvPr userDrawn="1"/>
          </p:nvSpPr>
          <p:spPr bwMode="auto">
            <a:xfrm>
              <a:off x="2866630"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1" name="Oval 1000"/>
            <p:cNvSpPr>
              <a:spLocks noChangeAspect="1" noChangeArrowheads="1"/>
            </p:cNvSpPr>
            <p:nvPr userDrawn="1"/>
          </p:nvSpPr>
          <p:spPr bwMode="auto">
            <a:xfrm>
              <a:off x="297820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2" name="Oval 1001"/>
            <p:cNvSpPr>
              <a:spLocks noChangeAspect="1" noChangeArrowheads="1"/>
            </p:cNvSpPr>
            <p:nvPr userDrawn="1"/>
          </p:nvSpPr>
          <p:spPr bwMode="auto">
            <a:xfrm>
              <a:off x="309128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3" name="Oval 1002"/>
            <p:cNvSpPr>
              <a:spLocks noChangeAspect="1" noChangeArrowheads="1"/>
            </p:cNvSpPr>
            <p:nvPr userDrawn="1"/>
          </p:nvSpPr>
          <p:spPr bwMode="auto">
            <a:xfrm>
              <a:off x="455233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4" name="Oval 1003"/>
            <p:cNvSpPr>
              <a:spLocks noChangeAspect="1" noChangeArrowheads="1"/>
            </p:cNvSpPr>
            <p:nvPr userDrawn="1"/>
          </p:nvSpPr>
          <p:spPr bwMode="auto">
            <a:xfrm>
              <a:off x="466390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5" name="Oval 1004"/>
            <p:cNvSpPr>
              <a:spLocks noChangeAspect="1" noChangeArrowheads="1"/>
            </p:cNvSpPr>
            <p:nvPr userDrawn="1"/>
          </p:nvSpPr>
          <p:spPr bwMode="auto">
            <a:xfrm>
              <a:off x="4776992"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6" name="Oval 1005"/>
            <p:cNvSpPr>
              <a:spLocks noChangeAspect="1" noChangeArrowheads="1"/>
            </p:cNvSpPr>
            <p:nvPr userDrawn="1"/>
          </p:nvSpPr>
          <p:spPr bwMode="auto">
            <a:xfrm>
              <a:off x="4888568"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7" name="Oval 1006"/>
            <p:cNvSpPr>
              <a:spLocks noChangeAspect="1" noChangeArrowheads="1"/>
            </p:cNvSpPr>
            <p:nvPr userDrawn="1"/>
          </p:nvSpPr>
          <p:spPr bwMode="auto">
            <a:xfrm>
              <a:off x="500165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8" name="Oval 1007"/>
            <p:cNvSpPr>
              <a:spLocks noChangeAspect="1" noChangeArrowheads="1"/>
            </p:cNvSpPr>
            <p:nvPr userDrawn="1"/>
          </p:nvSpPr>
          <p:spPr bwMode="auto">
            <a:xfrm>
              <a:off x="511322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9" name="Oval 1008"/>
            <p:cNvSpPr>
              <a:spLocks noChangeAspect="1" noChangeArrowheads="1"/>
            </p:cNvSpPr>
            <p:nvPr userDrawn="1"/>
          </p:nvSpPr>
          <p:spPr bwMode="auto">
            <a:xfrm>
              <a:off x="5226311"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0" name="Oval 1009"/>
            <p:cNvSpPr>
              <a:spLocks noChangeAspect="1" noChangeArrowheads="1"/>
            </p:cNvSpPr>
            <p:nvPr userDrawn="1"/>
          </p:nvSpPr>
          <p:spPr bwMode="auto">
            <a:xfrm>
              <a:off x="5337887"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1" name="Oval 1010"/>
            <p:cNvSpPr>
              <a:spLocks noChangeAspect="1" noChangeArrowheads="1"/>
            </p:cNvSpPr>
            <p:nvPr userDrawn="1"/>
          </p:nvSpPr>
          <p:spPr bwMode="auto">
            <a:xfrm>
              <a:off x="545097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2" name="Oval 1011"/>
            <p:cNvSpPr>
              <a:spLocks noChangeAspect="1" noChangeArrowheads="1"/>
            </p:cNvSpPr>
            <p:nvPr userDrawn="1"/>
          </p:nvSpPr>
          <p:spPr bwMode="auto">
            <a:xfrm>
              <a:off x="6687355"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3" name="Oval 1012"/>
            <p:cNvSpPr>
              <a:spLocks noChangeAspect="1" noChangeArrowheads="1"/>
            </p:cNvSpPr>
            <p:nvPr userDrawn="1"/>
          </p:nvSpPr>
          <p:spPr bwMode="auto">
            <a:xfrm>
              <a:off x="7023590" y="3941151"/>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244" name="Oval 1013"/>
            <p:cNvSpPr>
              <a:spLocks noChangeAspect="1" noChangeArrowheads="1"/>
            </p:cNvSpPr>
            <p:nvPr userDrawn="1"/>
          </p:nvSpPr>
          <p:spPr bwMode="auto">
            <a:xfrm>
              <a:off x="241731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5" name="Oval 1014"/>
            <p:cNvSpPr>
              <a:spLocks noChangeAspect="1" noChangeArrowheads="1"/>
            </p:cNvSpPr>
            <p:nvPr userDrawn="1"/>
          </p:nvSpPr>
          <p:spPr bwMode="auto">
            <a:xfrm>
              <a:off x="252888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6" name="Oval 1015"/>
            <p:cNvSpPr>
              <a:spLocks noChangeAspect="1" noChangeArrowheads="1"/>
            </p:cNvSpPr>
            <p:nvPr userDrawn="1"/>
          </p:nvSpPr>
          <p:spPr bwMode="auto">
            <a:xfrm>
              <a:off x="264196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7" name="Oval 1016"/>
            <p:cNvSpPr>
              <a:spLocks noChangeAspect="1" noChangeArrowheads="1"/>
            </p:cNvSpPr>
            <p:nvPr userDrawn="1"/>
          </p:nvSpPr>
          <p:spPr bwMode="auto">
            <a:xfrm>
              <a:off x="2753545"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8" name="Oval 1017"/>
            <p:cNvSpPr>
              <a:spLocks noChangeAspect="1" noChangeArrowheads="1"/>
            </p:cNvSpPr>
            <p:nvPr userDrawn="1"/>
          </p:nvSpPr>
          <p:spPr bwMode="auto">
            <a:xfrm>
              <a:off x="286663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9" name="Oval 1018"/>
            <p:cNvSpPr>
              <a:spLocks noChangeAspect="1" noChangeArrowheads="1"/>
            </p:cNvSpPr>
            <p:nvPr userDrawn="1"/>
          </p:nvSpPr>
          <p:spPr bwMode="auto">
            <a:xfrm>
              <a:off x="297820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0" name="Oval 1019"/>
            <p:cNvSpPr>
              <a:spLocks noChangeAspect="1" noChangeArrowheads="1"/>
            </p:cNvSpPr>
            <p:nvPr userDrawn="1"/>
          </p:nvSpPr>
          <p:spPr bwMode="auto">
            <a:xfrm>
              <a:off x="309128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1" name="Oval 1020"/>
            <p:cNvSpPr>
              <a:spLocks noChangeAspect="1" noChangeArrowheads="1"/>
            </p:cNvSpPr>
            <p:nvPr userDrawn="1"/>
          </p:nvSpPr>
          <p:spPr bwMode="auto">
            <a:xfrm>
              <a:off x="3204373"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2" name="Oval 1021"/>
            <p:cNvSpPr>
              <a:spLocks noChangeAspect="1" noChangeArrowheads="1"/>
            </p:cNvSpPr>
            <p:nvPr userDrawn="1"/>
          </p:nvSpPr>
          <p:spPr bwMode="auto">
            <a:xfrm>
              <a:off x="455233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3" name="Oval 1022"/>
            <p:cNvSpPr>
              <a:spLocks noChangeAspect="1" noChangeArrowheads="1"/>
            </p:cNvSpPr>
            <p:nvPr userDrawn="1"/>
          </p:nvSpPr>
          <p:spPr bwMode="auto">
            <a:xfrm>
              <a:off x="466390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4" name="Oval 1023"/>
            <p:cNvSpPr>
              <a:spLocks noChangeAspect="1" noChangeArrowheads="1"/>
            </p:cNvSpPr>
            <p:nvPr userDrawn="1"/>
          </p:nvSpPr>
          <p:spPr bwMode="auto">
            <a:xfrm>
              <a:off x="4776992"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5" name="Oval 1024"/>
            <p:cNvSpPr>
              <a:spLocks noChangeAspect="1" noChangeArrowheads="1"/>
            </p:cNvSpPr>
            <p:nvPr userDrawn="1"/>
          </p:nvSpPr>
          <p:spPr bwMode="auto">
            <a:xfrm>
              <a:off x="4888568"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6" name="Oval 1025"/>
            <p:cNvSpPr>
              <a:spLocks noChangeAspect="1" noChangeArrowheads="1"/>
            </p:cNvSpPr>
            <p:nvPr userDrawn="1"/>
          </p:nvSpPr>
          <p:spPr bwMode="auto">
            <a:xfrm>
              <a:off x="500165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7" name="Oval 1026"/>
            <p:cNvSpPr>
              <a:spLocks noChangeAspect="1" noChangeArrowheads="1"/>
            </p:cNvSpPr>
            <p:nvPr userDrawn="1"/>
          </p:nvSpPr>
          <p:spPr bwMode="auto">
            <a:xfrm>
              <a:off x="511322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8" name="Oval 1027"/>
            <p:cNvSpPr>
              <a:spLocks noChangeAspect="1" noChangeArrowheads="1"/>
            </p:cNvSpPr>
            <p:nvPr userDrawn="1"/>
          </p:nvSpPr>
          <p:spPr bwMode="auto">
            <a:xfrm>
              <a:off x="5226311"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9" name="Oval 1028"/>
            <p:cNvSpPr>
              <a:spLocks noChangeAspect="1" noChangeArrowheads="1"/>
            </p:cNvSpPr>
            <p:nvPr userDrawn="1"/>
          </p:nvSpPr>
          <p:spPr bwMode="auto">
            <a:xfrm>
              <a:off x="5337887"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0" name="Oval 1029"/>
            <p:cNvSpPr>
              <a:spLocks noChangeAspect="1" noChangeArrowheads="1"/>
            </p:cNvSpPr>
            <p:nvPr userDrawn="1"/>
          </p:nvSpPr>
          <p:spPr bwMode="auto">
            <a:xfrm>
              <a:off x="6687355"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1" name="Oval 1030"/>
            <p:cNvSpPr>
              <a:spLocks noChangeAspect="1" noChangeArrowheads="1"/>
            </p:cNvSpPr>
            <p:nvPr userDrawn="1"/>
          </p:nvSpPr>
          <p:spPr bwMode="auto">
            <a:xfrm>
              <a:off x="6912014"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2" name="Oval 1031"/>
            <p:cNvSpPr>
              <a:spLocks noChangeAspect="1" noChangeArrowheads="1"/>
            </p:cNvSpPr>
            <p:nvPr userDrawn="1"/>
          </p:nvSpPr>
          <p:spPr bwMode="auto">
            <a:xfrm>
              <a:off x="7023590"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3" name="Oval 1032"/>
            <p:cNvSpPr>
              <a:spLocks noChangeAspect="1" noChangeArrowheads="1"/>
            </p:cNvSpPr>
            <p:nvPr userDrawn="1"/>
          </p:nvSpPr>
          <p:spPr bwMode="auto">
            <a:xfrm>
              <a:off x="7136674"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4" name="Oval 1033"/>
            <p:cNvSpPr>
              <a:spLocks noChangeAspect="1" noChangeArrowheads="1"/>
            </p:cNvSpPr>
            <p:nvPr userDrawn="1"/>
          </p:nvSpPr>
          <p:spPr bwMode="auto">
            <a:xfrm>
              <a:off x="241731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5" name="Oval 1034"/>
            <p:cNvSpPr>
              <a:spLocks noChangeAspect="1" noChangeArrowheads="1"/>
            </p:cNvSpPr>
            <p:nvPr userDrawn="1"/>
          </p:nvSpPr>
          <p:spPr bwMode="auto">
            <a:xfrm>
              <a:off x="252888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6" name="Oval 1035"/>
            <p:cNvSpPr>
              <a:spLocks noChangeAspect="1" noChangeArrowheads="1"/>
            </p:cNvSpPr>
            <p:nvPr userDrawn="1"/>
          </p:nvSpPr>
          <p:spPr bwMode="auto">
            <a:xfrm>
              <a:off x="264196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7" name="Oval 1036"/>
            <p:cNvSpPr>
              <a:spLocks noChangeAspect="1" noChangeArrowheads="1"/>
            </p:cNvSpPr>
            <p:nvPr userDrawn="1"/>
          </p:nvSpPr>
          <p:spPr bwMode="auto">
            <a:xfrm>
              <a:off x="2753545"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8" name="Oval 1037"/>
            <p:cNvSpPr>
              <a:spLocks noChangeAspect="1" noChangeArrowheads="1"/>
            </p:cNvSpPr>
            <p:nvPr userDrawn="1"/>
          </p:nvSpPr>
          <p:spPr bwMode="auto">
            <a:xfrm>
              <a:off x="286663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9" name="Oval 1038"/>
            <p:cNvSpPr>
              <a:spLocks noChangeAspect="1" noChangeArrowheads="1"/>
            </p:cNvSpPr>
            <p:nvPr userDrawn="1"/>
          </p:nvSpPr>
          <p:spPr bwMode="auto">
            <a:xfrm>
              <a:off x="297820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0" name="Oval 1039"/>
            <p:cNvSpPr>
              <a:spLocks noChangeAspect="1" noChangeArrowheads="1"/>
            </p:cNvSpPr>
            <p:nvPr userDrawn="1"/>
          </p:nvSpPr>
          <p:spPr bwMode="auto">
            <a:xfrm>
              <a:off x="309128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1" name="Oval 1040"/>
            <p:cNvSpPr>
              <a:spLocks noChangeAspect="1" noChangeArrowheads="1"/>
            </p:cNvSpPr>
            <p:nvPr userDrawn="1"/>
          </p:nvSpPr>
          <p:spPr bwMode="auto">
            <a:xfrm>
              <a:off x="3204373"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2" name="Oval 1041"/>
            <p:cNvSpPr>
              <a:spLocks noChangeAspect="1" noChangeArrowheads="1"/>
            </p:cNvSpPr>
            <p:nvPr userDrawn="1"/>
          </p:nvSpPr>
          <p:spPr bwMode="auto">
            <a:xfrm>
              <a:off x="3315949"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3" name="Oval 1042"/>
            <p:cNvSpPr>
              <a:spLocks noChangeAspect="1" noChangeArrowheads="1"/>
            </p:cNvSpPr>
            <p:nvPr userDrawn="1"/>
          </p:nvSpPr>
          <p:spPr bwMode="auto">
            <a:xfrm>
              <a:off x="3429033"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4" name="Oval 1043"/>
            <p:cNvSpPr>
              <a:spLocks noChangeAspect="1" noChangeArrowheads="1"/>
            </p:cNvSpPr>
            <p:nvPr userDrawn="1"/>
          </p:nvSpPr>
          <p:spPr bwMode="auto">
            <a:xfrm>
              <a:off x="466390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5" name="Oval 1044"/>
            <p:cNvSpPr>
              <a:spLocks noChangeAspect="1" noChangeArrowheads="1"/>
            </p:cNvSpPr>
            <p:nvPr userDrawn="1"/>
          </p:nvSpPr>
          <p:spPr bwMode="auto">
            <a:xfrm>
              <a:off x="4776992"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6" name="Oval 1045"/>
            <p:cNvSpPr>
              <a:spLocks noChangeAspect="1" noChangeArrowheads="1"/>
            </p:cNvSpPr>
            <p:nvPr userDrawn="1"/>
          </p:nvSpPr>
          <p:spPr bwMode="auto">
            <a:xfrm>
              <a:off x="4888568"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7" name="Oval 1046"/>
            <p:cNvSpPr>
              <a:spLocks noChangeAspect="1" noChangeArrowheads="1"/>
            </p:cNvSpPr>
            <p:nvPr userDrawn="1"/>
          </p:nvSpPr>
          <p:spPr bwMode="auto">
            <a:xfrm>
              <a:off x="5001652"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8" name="Oval 1047"/>
            <p:cNvSpPr>
              <a:spLocks noChangeAspect="1" noChangeArrowheads="1"/>
            </p:cNvSpPr>
            <p:nvPr userDrawn="1"/>
          </p:nvSpPr>
          <p:spPr bwMode="auto">
            <a:xfrm>
              <a:off x="511322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9" name="Oval 1048"/>
            <p:cNvSpPr>
              <a:spLocks noChangeAspect="1" noChangeArrowheads="1"/>
            </p:cNvSpPr>
            <p:nvPr userDrawn="1"/>
          </p:nvSpPr>
          <p:spPr bwMode="auto">
            <a:xfrm>
              <a:off x="5226311"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0" name="Oval 1049"/>
            <p:cNvSpPr>
              <a:spLocks noChangeAspect="1" noChangeArrowheads="1"/>
            </p:cNvSpPr>
            <p:nvPr userDrawn="1"/>
          </p:nvSpPr>
          <p:spPr bwMode="auto">
            <a:xfrm>
              <a:off x="6798931"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1" name="Oval 1050"/>
            <p:cNvSpPr>
              <a:spLocks noChangeAspect="1" noChangeArrowheads="1"/>
            </p:cNvSpPr>
            <p:nvPr userDrawn="1"/>
          </p:nvSpPr>
          <p:spPr bwMode="auto">
            <a:xfrm>
              <a:off x="713667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2" name="Oval 1051"/>
            <p:cNvSpPr>
              <a:spLocks noChangeAspect="1" noChangeArrowheads="1"/>
            </p:cNvSpPr>
            <p:nvPr userDrawn="1"/>
          </p:nvSpPr>
          <p:spPr bwMode="auto">
            <a:xfrm>
              <a:off x="7472910"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3" name="Oval 1052"/>
            <p:cNvSpPr>
              <a:spLocks noChangeAspect="1" noChangeArrowheads="1"/>
            </p:cNvSpPr>
            <p:nvPr userDrawn="1"/>
          </p:nvSpPr>
          <p:spPr bwMode="auto">
            <a:xfrm>
              <a:off x="758599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4" name="Oval 1053"/>
            <p:cNvSpPr>
              <a:spLocks noChangeAspect="1" noChangeArrowheads="1"/>
            </p:cNvSpPr>
            <p:nvPr userDrawn="1"/>
          </p:nvSpPr>
          <p:spPr bwMode="auto">
            <a:xfrm>
              <a:off x="769757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5" name="Oval 1054"/>
            <p:cNvSpPr>
              <a:spLocks noChangeAspect="1" noChangeArrowheads="1"/>
            </p:cNvSpPr>
            <p:nvPr userDrawn="1"/>
          </p:nvSpPr>
          <p:spPr bwMode="auto">
            <a:xfrm>
              <a:off x="252888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6" name="Oval 1055"/>
            <p:cNvSpPr>
              <a:spLocks noChangeAspect="1" noChangeArrowheads="1"/>
            </p:cNvSpPr>
            <p:nvPr userDrawn="1"/>
          </p:nvSpPr>
          <p:spPr bwMode="auto">
            <a:xfrm>
              <a:off x="264196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7" name="Oval 1056"/>
            <p:cNvSpPr>
              <a:spLocks noChangeAspect="1" noChangeArrowheads="1"/>
            </p:cNvSpPr>
            <p:nvPr userDrawn="1"/>
          </p:nvSpPr>
          <p:spPr bwMode="auto">
            <a:xfrm>
              <a:off x="2753545"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8" name="Oval 1057"/>
            <p:cNvSpPr>
              <a:spLocks noChangeAspect="1" noChangeArrowheads="1"/>
            </p:cNvSpPr>
            <p:nvPr userDrawn="1"/>
          </p:nvSpPr>
          <p:spPr bwMode="auto">
            <a:xfrm>
              <a:off x="2866630"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9" name="Oval 1058"/>
            <p:cNvSpPr>
              <a:spLocks noChangeAspect="1" noChangeArrowheads="1"/>
            </p:cNvSpPr>
            <p:nvPr userDrawn="1"/>
          </p:nvSpPr>
          <p:spPr bwMode="auto">
            <a:xfrm>
              <a:off x="297820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0" name="Oval 1059"/>
            <p:cNvSpPr>
              <a:spLocks noChangeAspect="1" noChangeArrowheads="1"/>
            </p:cNvSpPr>
            <p:nvPr userDrawn="1"/>
          </p:nvSpPr>
          <p:spPr bwMode="auto">
            <a:xfrm>
              <a:off x="309128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1" name="Oval 1060"/>
            <p:cNvSpPr>
              <a:spLocks noChangeAspect="1" noChangeArrowheads="1"/>
            </p:cNvSpPr>
            <p:nvPr userDrawn="1"/>
          </p:nvSpPr>
          <p:spPr bwMode="auto">
            <a:xfrm>
              <a:off x="3204373"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2" name="Oval 1061"/>
            <p:cNvSpPr>
              <a:spLocks noChangeAspect="1" noChangeArrowheads="1"/>
            </p:cNvSpPr>
            <p:nvPr userDrawn="1"/>
          </p:nvSpPr>
          <p:spPr bwMode="auto">
            <a:xfrm>
              <a:off x="3315949"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3" name="Oval 1062"/>
            <p:cNvSpPr>
              <a:spLocks noChangeAspect="1" noChangeArrowheads="1"/>
            </p:cNvSpPr>
            <p:nvPr userDrawn="1"/>
          </p:nvSpPr>
          <p:spPr bwMode="auto">
            <a:xfrm>
              <a:off x="3429033"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4" name="Oval 1063"/>
            <p:cNvSpPr>
              <a:spLocks noChangeAspect="1" noChangeArrowheads="1"/>
            </p:cNvSpPr>
            <p:nvPr userDrawn="1"/>
          </p:nvSpPr>
          <p:spPr bwMode="auto">
            <a:xfrm>
              <a:off x="466390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5" name="Oval 1064"/>
            <p:cNvSpPr>
              <a:spLocks noChangeAspect="1" noChangeArrowheads="1"/>
            </p:cNvSpPr>
            <p:nvPr userDrawn="1"/>
          </p:nvSpPr>
          <p:spPr bwMode="auto">
            <a:xfrm>
              <a:off x="4776992"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6" name="Oval 1065"/>
            <p:cNvSpPr>
              <a:spLocks noChangeAspect="1" noChangeArrowheads="1"/>
            </p:cNvSpPr>
            <p:nvPr userDrawn="1"/>
          </p:nvSpPr>
          <p:spPr bwMode="auto">
            <a:xfrm>
              <a:off x="4888568"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7" name="Oval 1066"/>
            <p:cNvSpPr>
              <a:spLocks noChangeAspect="1" noChangeArrowheads="1"/>
            </p:cNvSpPr>
            <p:nvPr userDrawn="1"/>
          </p:nvSpPr>
          <p:spPr bwMode="auto">
            <a:xfrm>
              <a:off x="5001652"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8" name="Oval 1067"/>
            <p:cNvSpPr>
              <a:spLocks noChangeAspect="1" noChangeArrowheads="1"/>
            </p:cNvSpPr>
            <p:nvPr userDrawn="1"/>
          </p:nvSpPr>
          <p:spPr bwMode="auto">
            <a:xfrm>
              <a:off x="511322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9" name="Oval 1068"/>
            <p:cNvSpPr>
              <a:spLocks noChangeAspect="1" noChangeArrowheads="1"/>
            </p:cNvSpPr>
            <p:nvPr userDrawn="1"/>
          </p:nvSpPr>
          <p:spPr bwMode="auto">
            <a:xfrm>
              <a:off x="5226311"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0" name="Oval 1069"/>
            <p:cNvSpPr>
              <a:spLocks noChangeAspect="1" noChangeArrowheads="1"/>
            </p:cNvSpPr>
            <p:nvPr userDrawn="1"/>
          </p:nvSpPr>
          <p:spPr bwMode="auto">
            <a:xfrm>
              <a:off x="6912014"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1" name="Oval 1070"/>
            <p:cNvSpPr>
              <a:spLocks noChangeAspect="1" noChangeArrowheads="1"/>
            </p:cNvSpPr>
            <p:nvPr userDrawn="1"/>
          </p:nvSpPr>
          <p:spPr bwMode="auto">
            <a:xfrm>
              <a:off x="7023590"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2" name="Oval 1071"/>
            <p:cNvSpPr>
              <a:spLocks noChangeAspect="1" noChangeArrowheads="1"/>
            </p:cNvSpPr>
            <p:nvPr userDrawn="1"/>
          </p:nvSpPr>
          <p:spPr bwMode="auto">
            <a:xfrm>
              <a:off x="7697570" y="4253262"/>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303" name="Oval 1072"/>
            <p:cNvSpPr>
              <a:spLocks noChangeAspect="1" noChangeArrowheads="1"/>
            </p:cNvSpPr>
            <p:nvPr userDrawn="1"/>
          </p:nvSpPr>
          <p:spPr bwMode="auto">
            <a:xfrm>
              <a:off x="252888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4" name="Oval 1073"/>
            <p:cNvSpPr>
              <a:spLocks noChangeAspect="1" noChangeArrowheads="1"/>
            </p:cNvSpPr>
            <p:nvPr userDrawn="1"/>
          </p:nvSpPr>
          <p:spPr bwMode="auto">
            <a:xfrm>
              <a:off x="264196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5" name="Oval 1074"/>
            <p:cNvSpPr>
              <a:spLocks noChangeAspect="1" noChangeArrowheads="1"/>
            </p:cNvSpPr>
            <p:nvPr userDrawn="1"/>
          </p:nvSpPr>
          <p:spPr bwMode="auto">
            <a:xfrm>
              <a:off x="2753545"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6" name="Oval 1075"/>
            <p:cNvSpPr>
              <a:spLocks noChangeAspect="1" noChangeArrowheads="1"/>
            </p:cNvSpPr>
            <p:nvPr userDrawn="1"/>
          </p:nvSpPr>
          <p:spPr bwMode="auto">
            <a:xfrm>
              <a:off x="2866630"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7" name="Oval 1076"/>
            <p:cNvSpPr>
              <a:spLocks noChangeAspect="1" noChangeArrowheads="1"/>
            </p:cNvSpPr>
            <p:nvPr userDrawn="1"/>
          </p:nvSpPr>
          <p:spPr bwMode="auto">
            <a:xfrm>
              <a:off x="297820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8" name="Oval 1077"/>
            <p:cNvSpPr>
              <a:spLocks noChangeAspect="1" noChangeArrowheads="1"/>
            </p:cNvSpPr>
            <p:nvPr userDrawn="1"/>
          </p:nvSpPr>
          <p:spPr bwMode="auto">
            <a:xfrm>
              <a:off x="309128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9" name="Oval 1078"/>
            <p:cNvSpPr>
              <a:spLocks noChangeAspect="1" noChangeArrowheads="1"/>
            </p:cNvSpPr>
            <p:nvPr userDrawn="1"/>
          </p:nvSpPr>
          <p:spPr bwMode="auto">
            <a:xfrm>
              <a:off x="3204373"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0" name="Oval 1079"/>
            <p:cNvSpPr>
              <a:spLocks noChangeAspect="1" noChangeArrowheads="1"/>
            </p:cNvSpPr>
            <p:nvPr userDrawn="1"/>
          </p:nvSpPr>
          <p:spPr bwMode="auto">
            <a:xfrm>
              <a:off x="3315949"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1" name="Oval 1080"/>
            <p:cNvSpPr>
              <a:spLocks noChangeAspect="1" noChangeArrowheads="1"/>
            </p:cNvSpPr>
            <p:nvPr userDrawn="1"/>
          </p:nvSpPr>
          <p:spPr bwMode="auto">
            <a:xfrm>
              <a:off x="3429033"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2" name="Oval 1081"/>
            <p:cNvSpPr>
              <a:spLocks noChangeAspect="1" noChangeArrowheads="1"/>
            </p:cNvSpPr>
            <p:nvPr userDrawn="1"/>
          </p:nvSpPr>
          <p:spPr bwMode="auto">
            <a:xfrm>
              <a:off x="466390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3" name="Oval 1082"/>
            <p:cNvSpPr>
              <a:spLocks noChangeAspect="1" noChangeArrowheads="1"/>
            </p:cNvSpPr>
            <p:nvPr userDrawn="1"/>
          </p:nvSpPr>
          <p:spPr bwMode="auto">
            <a:xfrm>
              <a:off x="4776992"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4" name="Oval 1083"/>
            <p:cNvSpPr>
              <a:spLocks noChangeAspect="1" noChangeArrowheads="1"/>
            </p:cNvSpPr>
            <p:nvPr userDrawn="1"/>
          </p:nvSpPr>
          <p:spPr bwMode="auto">
            <a:xfrm>
              <a:off x="4888568"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5" name="Oval 1084"/>
            <p:cNvSpPr>
              <a:spLocks noChangeAspect="1" noChangeArrowheads="1"/>
            </p:cNvSpPr>
            <p:nvPr userDrawn="1"/>
          </p:nvSpPr>
          <p:spPr bwMode="auto">
            <a:xfrm>
              <a:off x="5001652"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6" name="Oval 1085"/>
            <p:cNvSpPr>
              <a:spLocks noChangeAspect="1" noChangeArrowheads="1"/>
            </p:cNvSpPr>
            <p:nvPr userDrawn="1"/>
          </p:nvSpPr>
          <p:spPr bwMode="auto">
            <a:xfrm>
              <a:off x="511322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7" name="Oval 1086"/>
            <p:cNvSpPr>
              <a:spLocks noChangeAspect="1" noChangeArrowheads="1"/>
            </p:cNvSpPr>
            <p:nvPr userDrawn="1"/>
          </p:nvSpPr>
          <p:spPr bwMode="auto">
            <a:xfrm>
              <a:off x="5226311"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8" name="Oval 1087"/>
            <p:cNvSpPr>
              <a:spLocks noChangeAspect="1" noChangeArrowheads="1"/>
            </p:cNvSpPr>
            <p:nvPr userDrawn="1"/>
          </p:nvSpPr>
          <p:spPr bwMode="auto">
            <a:xfrm>
              <a:off x="7472910"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9" name="Oval 1088"/>
            <p:cNvSpPr>
              <a:spLocks noChangeAspect="1" noChangeArrowheads="1"/>
            </p:cNvSpPr>
            <p:nvPr userDrawn="1"/>
          </p:nvSpPr>
          <p:spPr bwMode="auto">
            <a:xfrm>
              <a:off x="264196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0" name="Oval 1089"/>
            <p:cNvSpPr>
              <a:spLocks noChangeAspect="1" noChangeArrowheads="1"/>
            </p:cNvSpPr>
            <p:nvPr userDrawn="1"/>
          </p:nvSpPr>
          <p:spPr bwMode="auto">
            <a:xfrm>
              <a:off x="2753545"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1" name="Oval 1090"/>
            <p:cNvSpPr>
              <a:spLocks noChangeAspect="1" noChangeArrowheads="1"/>
            </p:cNvSpPr>
            <p:nvPr userDrawn="1"/>
          </p:nvSpPr>
          <p:spPr bwMode="auto">
            <a:xfrm>
              <a:off x="286663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2" name="Oval 1091"/>
            <p:cNvSpPr>
              <a:spLocks noChangeAspect="1" noChangeArrowheads="1"/>
            </p:cNvSpPr>
            <p:nvPr userDrawn="1"/>
          </p:nvSpPr>
          <p:spPr bwMode="auto">
            <a:xfrm>
              <a:off x="2978206"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3" name="Oval 1092"/>
            <p:cNvSpPr>
              <a:spLocks noChangeAspect="1" noChangeArrowheads="1"/>
            </p:cNvSpPr>
            <p:nvPr userDrawn="1"/>
          </p:nvSpPr>
          <p:spPr bwMode="auto">
            <a:xfrm>
              <a:off x="309128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4" name="Oval 1093"/>
            <p:cNvSpPr>
              <a:spLocks noChangeAspect="1" noChangeArrowheads="1"/>
            </p:cNvSpPr>
            <p:nvPr userDrawn="1"/>
          </p:nvSpPr>
          <p:spPr bwMode="auto">
            <a:xfrm>
              <a:off x="3204373"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5" name="Oval 1094"/>
            <p:cNvSpPr>
              <a:spLocks noChangeAspect="1" noChangeArrowheads="1"/>
            </p:cNvSpPr>
            <p:nvPr userDrawn="1"/>
          </p:nvSpPr>
          <p:spPr bwMode="auto">
            <a:xfrm>
              <a:off x="3315949"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6" name="Oval 1095"/>
            <p:cNvSpPr>
              <a:spLocks noChangeAspect="1" noChangeArrowheads="1"/>
            </p:cNvSpPr>
            <p:nvPr userDrawn="1"/>
          </p:nvSpPr>
          <p:spPr bwMode="auto">
            <a:xfrm>
              <a:off x="466390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7" name="Oval 1096"/>
            <p:cNvSpPr>
              <a:spLocks noChangeAspect="1" noChangeArrowheads="1"/>
            </p:cNvSpPr>
            <p:nvPr userDrawn="1"/>
          </p:nvSpPr>
          <p:spPr bwMode="auto">
            <a:xfrm>
              <a:off x="4776992"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8" name="Oval 1097"/>
            <p:cNvSpPr>
              <a:spLocks noChangeAspect="1" noChangeArrowheads="1"/>
            </p:cNvSpPr>
            <p:nvPr userDrawn="1"/>
          </p:nvSpPr>
          <p:spPr bwMode="auto">
            <a:xfrm>
              <a:off x="4888568"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9" name="Oval 1098"/>
            <p:cNvSpPr>
              <a:spLocks noChangeAspect="1" noChangeArrowheads="1"/>
            </p:cNvSpPr>
            <p:nvPr userDrawn="1"/>
          </p:nvSpPr>
          <p:spPr bwMode="auto">
            <a:xfrm>
              <a:off x="500165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0" name="Oval 1099"/>
            <p:cNvSpPr>
              <a:spLocks noChangeAspect="1" noChangeArrowheads="1"/>
            </p:cNvSpPr>
            <p:nvPr userDrawn="1"/>
          </p:nvSpPr>
          <p:spPr bwMode="auto">
            <a:xfrm>
              <a:off x="511322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1" name="Oval 1100"/>
            <p:cNvSpPr>
              <a:spLocks noChangeAspect="1" noChangeArrowheads="1"/>
            </p:cNvSpPr>
            <p:nvPr userDrawn="1"/>
          </p:nvSpPr>
          <p:spPr bwMode="auto">
            <a:xfrm>
              <a:off x="5226311"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2" name="Oval 1101"/>
            <p:cNvSpPr>
              <a:spLocks noChangeAspect="1" noChangeArrowheads="1"/>
            </p:cNvSpPr>
            <p:nvPr userDrawn="1"/>
          </p:nvSpPr>
          <p:spPr bwMode="auto">
            <a:xfrm>
              <a:off x="545097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3" name="Oval 1102"/>
            <p:cNvSpPr>
              <a:spLocks noChangeAspect="1" noChangeArrowheads="1"/>
            </p:cNvSpPr>
            <p:nvPr userDrawn="1"/>
          </p:nvSpPr>
          <p:spPr bwMode="auto">
            <a:xfrm>
              <a:off x="7361334"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4" name="Oval 1103"/>
            <p:cNvSpPr>
              <a:spLocks noChangeAspect="1" noChangeArrowheads="1"/>
            </p:cNvSpPr>
            <p:nvPr userDrawn="1"/>
          </p:nvSpPr>
          <p:spPr bwMode="auto">
            <a:xfrm>
              <a:off x="7472910"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5" name="Oval 1104"/>
            <p:cNvSpPr>
              <a:spLocks noChangeAspect="1" noChangeArrowheads="1"/>
            </p:cNvSpPr>
            <p:nvPr userDrawn="1"/>
          </p:nvSpPr>
          <p:spPr bwMode="auto">
            <a:xfrm>
              <a:off x="769757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6" name="Oval 1105"/>
            <p:cNvSpPr>
              <a:spLocks noChangeAspect="1" noChangeArrowheads="1"/>
            </p:cNvSpPr>
            <p:nvPr userDrawn="1"/>
          </p:nvSpPr>
          <p:spPr bwMode="auto">
            <a:xfrm>
              <a:off x="2753545"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7" name="Oval 1106"/>
            <p:cNvSpPr>
              <a:spLocks noChangeAspect="1" noChangeArrowheads="1"/>
            </p:cNvSpPr>
            <p:nvPr userDrawn="1"/>
          </p:nvSpPr>
          <p:spPr bwMode="auto">
            <a:xfrm>
              <a:off x="286663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8" name="Oval 1107"/>
            <p:cNvSpPr>
              <a:spLocks noChangeAspect="1" noChangeArrowheads="1"/>
            </p:cNvSpPr>
            <p:nvPr userDrawn="1"/>
          </p:nvSpPr>
          <p:spPr bwMode="auto">
            <a:xfrm>
              <a:off x="2978206"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9" name="Oval 1108"/>
            <p:cNvSpPr>
              <a:spLocks noChangeAspect="1" noChangeArrowheads="1"/>
            </p:cNvSpPr>
            <p:nvPr userDrawn="1"/>
          </p:nvSpPr>
          <p:spPr bwMode="auto">
            <a:xfrm>
              <a:off x="3091289"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0" name="Oval 1109"/>
            <p:cNvSpPr>
              <a:spLocks noChangeAspect="1" noChangeArrowheads="1"/>
            </p:cNvSpPr>
            <p:nvPr userDrawn="1"/>
          </p:nvSpPr>
          <p:spPr bwMode="auto">
            <a:xfrm>
              <a:off x="3204373"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1" name="Oval 1110"/>
            <p:cNvSpPr>
              <a:spLocks noChangeAspect="1" noChangeArrowheads="1"/>
            </p:cNvSpPr>
            <p:nvPr userDrawn="1"/>
          </p:nvSpPr>
          <p:spPr bwMode="auto">
            <a:xfrm>
              <a:off x="3315949"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2" name="Oval 1111"/>
            <p:cNvSpPr>
              <a:spLocks noChangeAspect="1" noChangeArrowheads="1"/>
            </p:cNvSpPr>
            <p:nvPr userDrawn="1"/>
          </p:nvSpPr>
          <p:spPr bwMode="auto">
            <a:xfrm>
              <a:off x="466390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3" name="Oval 1112"/>
            <p:cNvSpPr>
              <a:spLocks noChangeAspect="1" noChangeArrowheads="1"/>
            </p:cNvSpPr>
            <p:nvPr userDrawn="1"/>
          </p:nvSpPr>
          <p:spPr bwMode="auto">
            <a:xfrm>
              <a:off x="4776992"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4" name="Oval 1113"/>
            <p:cNvSpPr>
              <a:spLocks noChangeAspect="1" noChangeArrowheads="1"/>
            </p:cNvSpPr>
            <p:nvPr userDrawn="1"/>
          </p:nvSpPr>
          <p:spPr bwMode="auto">
            <a:xfrm>
              <a:off x="4888568"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5" name="Oval 1114"/>
            <p:cNvSpPr>
              <a:spLocks noChangeAspect="1" noChangeArrowheads="1"/>
            </p:cNvSpPr>
            <p:nvPr userDrawn="1"/>
          </p:nvSpPr>
          <p:spPr bwMode="auto">
            <a:xfrm>
              <a:off x="500165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6" name="Oval 1115"/>
            <p:cNvSpPr>
              <a:spLocks noChangeAspect="1" noChangeArrowheads="1"/>
            </p:cNvSpPr>
            <p:nvPr userDrawn="1"/>
          </p:nvSpPr>
          <p:spPr bwMode="auto">
            <a:xfrm>
              <a:off x="511322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7" name="Oval 1116"/>
            <p:cNvSpPr>
              <a:spLocks noChangeAspect="1" noChangeArrowheads="1"/>
            </p:cNvSpPr>
            <p:nvPr userDrawn="1"/>
          </p:nvSpPr>
          <p:spPr bwMode="auto">
            <a:xfrm>
              <a:off x="5226311"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8" name="Oval 1117"/>
            <p:cNvSpPr>
              <a:spLocks noChangeAspect="1" noChangeArrowheads="1"/>
            </p:cNvSpPr>
            <p:nvPr userDrawn="1"/>
          </p:nvSpPr>
          <p:spPr bwMode="auto">
            <a:xfrm>
              <a:off x="545097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9" name="Oval 1118"/>
            <p:cNvSpPr>
              <a:spLocks noChangeAspect="1" noChangeArrowheads="1"/>
            </p:cNvSpPr>
            <p:nvPr userDrawn="1"/>
          </p:nvSpPr>
          <p:spPr bwMode="auto">
            <a:xfrm>
              <a:off x="724825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0" name="Oval 1119"/>
            <p:cNvSpPr>
              <a:spLocks noChangeAspect="1" noChangeArrowheads="1"/>
            </p:cNvSpPr>
            <p:nvPr userDrawn="1"/>
          </p:nvSpPr>
          <p:spPr bwMode="auto">
            <a:xfrm>
              <a:off x="7361334"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1" name="Oval 1120"/>
            <p:cNvSpPr>
              <a:spLocks noChangeAspect="1" noChangeArrowheads="1"/>
            </p:cNvSpPr>
            <p:nvPr userDrawn="1"/>
          </p:nvSpPr>
          <p:spPr bwMode="auto">
            <a:xfrm>
              <a:off x="7472910"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2" name="Oval 1121"/>
            <p:cNvSpPr>
              <a:spLocks noChangeAspect="1" noChangeArrowheads="1"/>
            </p:cNvSpPr>
            <p:nvPr userDrawn="1"/>
          </p:nvSpPr>
          <p:spPr bwMode="auto">
            <a:xfrm>
              <a:off x="7585994"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3" name="Oval 1122"/>
            <p:cNvSpPr>
              <a:spLocks noChangeAspect="1" noChangeArrowheads="1"/>
            </p:cNvSpPr>
            <p:nvPr userDrawn="1"/>
          </p:nvSpPr>
          <p:spPr bwMode="auto">
            <a:xfrm>
              <a:off x="769757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4" name="Oval 1123"/>
            <p:cNvSpPr>
              <a:spLocks noChangeAspect="1" noChangeArrowheads="1"/>
            </p:cNvSpPr>
            <p:nvPr userDrawn="1"/>
          </p:nvSpPr>
          <p:spPr bwMode="auto">
            <a:xfrm>
              <a:off x="2753545"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5" name="Oval 1124"/>
            <p:cNvSpPr>
              <a:spLocks noChangeAspect="1" noChangeArrowheads="1"/>
            </p:cNvSpPr>
            <p:nvPr userDrawn="1"/>
          </p:nvSpPr>
          <p:spPr bwMode="auto">
            <a:xfrm>
              <a:off x="286663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6" name="Oval 1125"/>
            <p:cNvSpPr>
              <a:spLocks noChangeAspect="1" noChangeArrowheads="1"/>
            </p:cNvSpPr>
            <p:nvPr userDrawn="1"/>
          </p:nvSpPr>
          <p:spPr bwMode="auto">
            <a:xfrm>
              <a:off x="2978206"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7" name="Oval 1126"/>
            <p:cNvSpPr>
              <a:spLocks noChangeAspect="1" noChangeArrowheads="1"/>
            </p:cNvSpPr>
            <p:nvPr userDrawn="1"/>
          </p:nvSpPr>
          <p:spPr bwMode="auto">
            <a:xfrm>
              <a:off x="3091289"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8" name="Oval 1127"/>
            <p:cNvSpPr>
              <a:spLocks noChangeAspect="1" noChangeArrowheads="1"/>
            </p:cNvSpPr>
            <p:nvPr userDrawn="1"/>
          </p:nvSpPr>
          <p:spPr bwMode="auto">
            <a:xfrm>
              <a:off x="3204373"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9" name="Oval 1128"/>
            <p:cNvSpPr>
              <a:spLocks noChangeAspect="1" noChangeArrowheads="1"/>
            </p:cNvSpPr>
            <p:nvPr userDrawn="1"/>
          </p:nvSpPr>
          <p:spPr bwMode="auto">
            <a:xfrm>
              <a:off x="3315949"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0" name="Oval 1129"/>
            <p:cNvSpPr>
              <a:spLocks noChangeAspect="1" noChangeArrowheads="1"/>
            </p:cNvSpPr>
            <p:nvPr userDrawn="1"/>
          </p:nvSpPr>
          <p:spPr bwMode="auto">
            <a:xfrm>
              <a:off x="466390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1" name="Oval 1130"/>
            <p:cNvSpPr>
              <a:spLocks noChangeAspect="1" noChangeArrowheads="1"/>
            </p:cNvSpPr>
            <p:nvPr userDrawn="1"/>
          </p:nvSpPr>
          <p:spPr bwMode="auto">
            <a:xfrm>
              <a:off x="4776992"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2" name="Oval 1131"/>
            <p:cNvSpPr>
              <a:spLocks noChangeAspect="1" noChangeArrowheads="1"/>
            </p:cNvSpPr>
            <p:nvPr userDrawn="1"/>
          </p:nvSpPr>
          <p:spPr bwMode="auto">
            <a:xfrm>
              <a:off x="4888568"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3" name="Oval 1132"/>
            <p:cNvSpPr>
              <a:spLocks noChangeAspect="1" noChangeArrowheads="1"/>
            </p:cNvSpPr>
            <p:nvPr userDrawn="1"/>
          </p:nvSpPr>
          <p:spPr bwMode="auto">
            <a:xfrm>
              <a:off x="500165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4" name="Oval 1133"/>
            <p:cNvSpPr>
              <a:spLocks noChangeAspect="1" noChangeArrowheads="1"/>
            </p:cNvSpPr>
            <p:nvPr userDrawn="1"/>
          </p:nvSpPr>
          <p:spPr bwMode="auto">
            <a:xfrm>
              <a:off x="511322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5" name="Oval 1134"/>
            <p:cNvSpPr>
              <a:spLocks noChangeAspect="1" noChangeArrowheads="1"/>
            </p:cNvSpPr>
            <p:nvPr userDrawn="1"/>
          </p:nvSpPr>
          <p:spPr bwMode="auto">
            <a:xfrm>
              <a:off x="545097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6" name="Oval 1135"/>
            <p:cNvSpPr>
              <a:spLocks noChangeAspect="1" noChangeArrowheads="1"/>
            </p:cNvSpPr>
            <p:nvPr userDrawn="1"/>
          </p:nvSpPr>
          <p:spPr bwMode="auto">
            <a:xfrm>
              <a:off x="713667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7" name="Oval 1136"/>
            <p:cNvSpPr>
              <a:spLocks noChangeAspect="1" noChangeArrowheads="1"/>
            </p:cNvSpPr>
            <p:nvPr userDrawn="1"/>
          </p:nvSpPr>
          <p:spPr bwMode="auto">
            <a:xfrm>
              <a:off x="724825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8" name="Oval 1137"/>
            <p:cNvSpPr>
              <a:spLocks noChangeAspect="1" noChangeArrowheads="1"/>
            </p:cNvSpPr>
            <p:nvPr userDrawn="1"/>
          </p:nvSpPr>
          <p:spPr bwMode="auto">
            <a:xfrm>
              <a:off x="7361334"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9" name="Oval 1138"/>
            <p:cNvSpPr>
              <a:spLocks noChangeAspect="1" noChangeArrowheads="1"/>
            </p:cNvSpPr>
            <p:nvPr userDrawn="1"/>
          </p:nvSpPr>
          <p:spPr bwMode="auto">
            <a:xfrm>
              <a:off x="7472910"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0" name="Oval 1139"/>
            <p:cNvSpPr>
              <a:spLocks noChangeAspect="1" noChangeArrowheads="1"/>
            </p:cNvSpPr>
            <p:nvPr userDrawn="1"/>
          </p:nvSpPr>
          <p:spPr bwMode="auto">
            <a:xfrm>
              <a:off x="758599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1" name="Oval 1140"/>
            <p:cNvSpPr>
              <a:spLocks noChangeAspect="1" noChangeArrowheads="1"/>
            </p:cNvSpPr>
            <p:nvPr userDrawn="1"/>
          </p:nvSpPr>
          <p:spPr bwMode="auto">
            <a:xfrm>
              <a:off x="769757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2" name="Oval 1141"/>
            <p:cNvSpPr>
              <a:spLocks noChangeAspect="1" noChangeArrowheads="1"/>
            </p:cNvSpPr>
            <p:nvPr userDrawn="1"/>
          </p:nvSpPr>
          <p:spPr bwMode="auto">
            <a:xfrm>
              <a:off x="7810653"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3" name="Oval 1142"/>
            <p:cNvSpPr>
              <a:spLocks noChangeAspect="1" noChangeArrowheads="1"/>
            </p:cNvSpPr>
            <p:nvPr userDrawn="1"/>
          </p:nvSpPr>
          <p:spPr bwMode="auto">
            <a:xfrm>
              <a:off x="264196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4" name="Oval 1143"/>
            <p:cNvSpPr>
              <a:spLocks noChangeAspect="1" noChangeArrowheads="1"/>
            </p:cNvSpPr>
            <p:nvPr userDrawn="1"/>
          </p:nvSpPr>
          <p:spPr bwMode="auto">
            <a:xfrm>
              <a:off x="2753545"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5" name="Oval 1144"/>
            <p:cNvSpPr>
              <a:spLocks noChangeAspect="1" noChangeArrowheads="1"/>
            </p:cNvSpPr>
            <p:nvPr userDrawn="1"/>
          </p:nvSpPr>
          <p:spPr bwMode="auto">
            <a:xfrm>
              <a:off x="286663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6" name="Oval 1145"/>
            <p:cNvSpPr>
              <a:spLocks noChangeAspect="1" noChangeArrowheads="1"/>
            </p:cNvSpPr>
            <p:nvPr userDrawn="1"/>
          </p:nvSpPr>
          <p:spPr bwMode="auto">
            <a:xfrm>
              <a:off x="2978206"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7" name="Oval 1146"/>
            <p:cNvSpPr>
              <a:spLocks noChangeAspect="1" noChangeArrowheads="1"/>
            </p:cNvSpPr>
            <p:nvPr userDrawn="1"/>
          </p:nvSpPr>
          <p:spPr bwMode="auto">
            <a:xfrm>
              <a:off x="309128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8" name="Oval 1147"/>
            <p:cNvSpPr>
              <a:spLocks noChangeAspect="1" noChangeArrowheads="1"/>
            </p:cNvSpPr>
            <p:nvPr userDrawn="1"/>
          </p:nvSpPr>
          <p:spPr bwMode="auto">
            <a:xfrm>
              <a:off x="3204373"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9" name="Oval 1148"/>
            <p:cNvSpPr>
              <a:spLocks noChangeAspect="1" noChangeArrowheads="1"/>
            </p:cNvSpPr>
            <p:nvPr userDrawn="1"/>
          </p:nvSpPr>
          <p:spPr bwMode="auto">
            <a:xfrm>
              <a:off x="466390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0" name="Oval 1149"/>
            <p:cNvSpPr>
              <a:spLocks noChangeAspect="1" noChangeArrowheads="1"/>
            </p:cNvSpPr>
            <p:nvPr userDrawn="1"/>
          </p:nvSpPr>
          <p:spPr bwMode="auto">
            <a:xfrm>
              <a:off x="4776992"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1" name="Oval 1150"/>
            <p:cNvSpPr>
              <a:spLocks noChangeAspect="1" noChangeArrowheads="1"/>
            </p:cNvSpPr>
            <p:nvPr userDrawn="1"/>
          </p:nvSpPr>
          <p:spPr bwMode="auto">
            <a:xfrm>
              <a:off x="4888568"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2" name="Oval 1151"/>
            <p:cNvSpPr>
              <a:spLocks noChangeAspect="1" noChangeArrowheads="1"/>
            </p:cNvSpPr>
            <p:nvPr userDrawn="1"/>
          </p:nvSpPr>
          <p:spPr bwMode="auto">
            <a:xfrm>
              <a:off x="500165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3" name="Oval 1152"/>
            <p:cNvSpPr>
              <a:spLocks noChangeAspect="1" noChangeArrowheads="1"/>
            </p:cNvSpPr>
            <p:nvPr userDrawn="1"/>
          </p:nvSpPr>
          <p:spPr bwMode="auto">
            <a:xfrm>
              <a:off x="511322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4" name="Oval 1153"/>
            <p:cNvSpPr>
              <a:spLocks noChangeAspect="1" noChangeArrowheads="1"/>
            </p:cNvSpPr>
            <p:nvPr userDrawn="1"/>
          </p:nvSpPr>
          <p:spPr bwMode="auto">
            <a:xfrm>
              <a:off x="545097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5" name="Oval 1154"/>
            <p:cNvSpPr>
              <a:spLocks noChangeAspect="1" noChangeArrowheads="1"/>
            </p:cNvSpPr>
            <p:nvPr userDrawn="1"/>
          </p:nvSpPr>
          <p:spPr bwMode="auto">
            <a:xfrm>
              <a:off x="702359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6" name="Oval 1155"/>
            <p:cNvSpPr>
              <a:spLocks noChangeAspect="1" noChangeArrowheads="1"/>
            </p:cNvSpPr>
            <p:nvPr userDrawn="1"/>
          </p:nvSpPr>
          <p:spPr bwMode="auto">
            <a:xfrm>
              <a:off x="713667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7" name="Oval 1156"/>
            <p:cNvSpPr>
              <a:spLocks noChangeAspect="1" noChangeArrowheads="1"/>
            </p:cNvSpPr>
            <p:nvPr userDrawn="1"/>
          </p:nvSpPr>
          <p:spPr bwMode="auto">
            <a:xfrm>
              <a:off x="724825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8" name="Oval 1157"/>
            <p:cNvSpPr>
              <a:spLocks noChangeAspect="1" noChangeArrowheads="1"/>
            </p:cNvSpPr>
            <p:nvPr userDrawn="1"/>
          </p:nvSpPr>
          <p:spPr bwMode="auto">
            <a:xfrm>
              <a:off x="7361334"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9" name="Oval 1158"/>
            <p:cNvSpPr>
              <a:spLocks noChangeAspect="1" noChangeArrowheads="1"/>
            </p:cNvSpPr>
            <p:nvPr userDrawn="1"/>
          </p:nvSpPr>
          <p:spPr bwMode="auto">
            <a:xfrm>
              <a:off x="747291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0" name="Oval 1159"/>
            <p:cNvSpPr>
              <a:spLocks noChangeAspect="1" noChangeArrowheads="1"/>
            </p:cNvSpPr>
            <p:nvPr userDrawn="1"/>
          </p:nvSpPr>
          <p:spPr bwMode="auto">
            <a:xfrm>
              <a:off x="758599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1" name="Oval 1160"/>
            <p:cNvSpPr>
              <a:spLocks noChangeAspect="1" noChangeArrowheads="1"/>
            </p:cNvSpPr>
            <p:nvPr userDrawn="1"/>
          </p:nvSpPr>
          <p:spPr bwMode="auto">
            <a:xfrm>
              <a:off x="769757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2" name="Oval 1161"/>
            <p:cNvSpPr>
              <a:spLocks noChangeAspect="1" noChangeArrowheads="1"/>
            </p:cNvSpPr>
            <p:nvPr userDrawn="1"/>
          </p:nvSpPr>
          <p:spPr bwMode="auto">
            <a:xfrm>
              <a:off x="7810653"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3" name="Oval 1162"/>
            <p:cNvSpPr>
              <a:spLocks noChangeAspect="1" noChangeArrowheads="1"/>
            </p:cNvSpPr>
            <p:nvPr userDrawn="1"/>
          </p:nvSpPr>
          <p:spPr bwMode="auto">
            <a:xfrm>
              <a:off x="792222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4" name="Oval 1163"/>
            <p:cNvSpPr>
              <a:spLocks noChangeAspect="1" noChangeArrowheads="1"/>
            </p:cNvSpPr>
            <p:nvPr userDrawn="1"/>
          </p:nvSpPr>
          <p:spPr bwMode="auto">
            <a:xfrm>
              <a:off x="264196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5" name="Oval 1164"/>
            <p:cNvSpPr>
              <a:spLocks noChangeAspect="1" noChangeArrowheads="1"/>
            </p:cNvSpPr>
            <p:nvPr userDrawn="1"/>
          </p:nvSpPr>
          <p:spPr bwMode="auto">
            <a:xfrm>
              <a:off x="2753545"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6" name="Oval 1165"/>
            <p:cNvSpPr>
              <a:spLocks noChangeAspect="1" noChangeArrowheads="1"/>
            </p:cNvSpPr>
            <p:nvPr userDrawn="1"/>
          </p:nvSpPr>
          <p:spPr bwMode="auto">
            <a:xfrm>
              <a:off x="286663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7" name="Oval 1166"/>
            <p:cNvSpPr>
              <a:spLocks noChangeAspect="1" noChangeArrowheads="1"/>
            </p:cNvSpPr>
            <p:nvPr userDrawn="1"/>
          </p:nvSpPr>
          <p:spPr bwMode="auto">
            <a:xfrm>
              <a:off x="2978206"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8" name="Oval 1167"/>
            <p:cNvSpPr>
              <a:spLocks noChangeAspect="1" noChangeArrowheads="1"/>
            </p:cNvSpPr>
            <p:nvPr userDrawn="1"/>
          </p:nvSpPr>
          <p:spPr bwMode="auto">
            <a:xfrm>
              <a:off x="309128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9" name="Oval 1168"/>
            <p:cNvSpPr>
              <a:spLocks noChangeAspect="1" noChangeArrowheads="1"/>
            </p:cNvSpPr>
            <p:nvPr userDrawn="1"/>
          </p:nvSpPr>
          <p:spPr bwMode="auto">
            <a:xfrm>
              <a:off x="4663908"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0" name="Oval 1169"/>
            <p:cNvSpPr>
              <a:spLocks noChangeAspect="1" noChangeArrowheads="1"/>
            </p:cNvSpPr>
            <p:nvPr userDrawn="1"/>
          </p:nvSpPr>
          <p:spPr bwMode="auto">
            <a:xfrm>
              <a:off x="4776992"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1" name="Oval 1170"/>
            <p:cNvSpPr>
              <a:spLocks noChangeAspect="1" noChangeArrowheads="1"/>
            </p:cNvSpPr>
            <p:nvPr userDrawn="1"/>
          </p:nvSpPr>
          <p:spPr bwMode="auto">
            <a:xfrm>
              <a:off x="4888568"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2" name="Oval 1171"/>
            <p:cNvSpPr>
              <a:spLocks noChangeAspect="1" noChangeArrowheads="1"/>
            </p:cNvSpPr>
            <p:nvPr userDrawn="1"/>
          </p:nvSpPr>
          <p:spPr bwMode="auto">
            <a:xfrm>
              <a:off x="5001652"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3" name="Oval 1172"/>
            <p:cNvSpPr>
              <a:spLocks noChangeAspect="1" noChangeArrowheads="1"/>
            </p:cNvSpPr>
            <p:nvPr userDrawn="1"/>
          </p:nvSpPr>
          <p:spPr bwMode="auto">
            <a:xfrm>
              <a:off x="702359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4" name="Oval 1173"/>
            <p:cNvSpPr>
              <a:spLocks noChangeAspect="1" noChangeArrowheads="1"/>
            </p:cNvSpPr>
            <p:nvPr userDrawn="1"/>
          </p:nvSpPr>
          <p:spPr bwMode="auto">
            <a:xfrm>
              <a:off x="713667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5" name="Oval 1174"/>
            <p:cNvSpPr>
              <a:spLocks noChangeAspect="1" noChangeArrowheads="1"/>
            </p:cNvSpPr>
            <p:nvPr userDrawn="1"/>
          </p:nvSpPr>
          <p:spPr bwMode="auto">
            <a:xfrm>
              <a:off x="724825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6" name="Oval 1175"/>
            <p:cNvSpPr>
              <a:spLocks noChangeAspect="1" noChangeArrowheads="1"/>
            </p:cNvSpPr>
            <p:nvPr userDrawn="1"/>
          </p:nvSpPr>
          <p:spPr bwMode="auto">
            <a:xfrm>
              <a:off x="7361334"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7" name="Oval 1176"/>
            <p:cNvSpPr>
              <a:spLocks noChangeAspect="1" noChangeArrowheads="1"/>
            </p:cNvSpPr>
            <p:nvPr userDrawn="1"/>
          </p:nvSpPr>
          <p:spPr bwMode="auto">
            <a:xfrm>
              <a:off x="747291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8" name="Oval 1177"/>
            <p:cNvSpPr>
              <a:spLocks noChangeAspect="1" noChangeArrowheads="1"/>
            </p:cNvSpPr>
            <p:nvPr userDrawn="1"/>
          </p:nvSpPr>
          <p:spPr bwMode="auto">
            <a:xfrm>
              <a:off x="758599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9" name="Oval 1178"/>
            <p:cNvSpPr>
              <a:spLocks noChangeAspect="1" noChangeArrowheads="1"/>
            </p:cNvSpPr>
            <p:nvPr userDrawn="1"/>
          </p:nvSpPr>
          <p:spPr bwMode="auto">
            <a:xfrm>
              <a:off x="769757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0" name="Oval 1179"/>
            <p:cNvSpPr>
              <a:spLocks noChangeAspect="1" noChangeArrowheads="1"/>
            </p:cNvSpPr>
            <p:nvPr userDrawn="1"/>
          </p:nvSpPr>
          <p:spPr bwMode="auto">
            <a:xfrm>
              <a:off x="7810653"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1" name="Oval 1180"/>
            <p:cNvSpPr>
              <a:spLocks noChangeAspect="1" noChangeArrowheads="1"/>
            </p:cNvSpPr>
            <p:nvPr userDrawn="1"/>
          </p:nvSpPr>
          <p:spPr bwMode="auto">
            <a:xfrm>
              <a:off x="7922229" y="4875977"/>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412" name="Oval 1181"/>
            <p:cNvSpPr>
              <a:spLocks noChangeAspect="1" noChangeArrowheads="1"/>
            </p:cNvSpPr>
            <p:nvPr userDrawn="1"/>
          </p:nvSpPr>
          <p:spPr bwMode="auto">
            <a:xfrm>
              <a:off x="264196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3" name="Oval 1182"/>
            <p:cNvSpPr>
              <a:spLocks noChangeAspect="1" noChangeArrowheads="1"/>
            </p:cNvSpPr>
            <p:nvPr userDrawn="1"/>
          </p:nvSpPr>
          <p:spPr bwMode="auto">
            <a:xfrm>
              <a:off x="2753545"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4" name="Oval 1183"/>
            <p:cNvSpPr>
              <a:spLocks noChangeAspect="1" noChangeArrowheads="1"/>
            </p:cNvSpPr>
            <p:nvPr userDrawn="1"/>
          </p:nvSpPr>
          <p:spPr bwMode="auto">
            <a:xfrm>
              <a:off x="286663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5" name="Oval 1184"/>
            <p:cNvSpPr>
              <a:spLocks noChangeAspect="1" noChangeArrowheads="1"/>
            </p:cNvSpPr>
            <p:nvPr userDrawn="1"/>
          </p:nvSpPr>
          <p:spPr bwMode="auto">
            <a:xfrm>
              <a:off x="2978206"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6" name="Oval 1185"/>
            <p:cNvSpPr>
              <a:spLocks noChangeAspect="1" noChangeArrowheads="1"/>
            </p:cNvSpPr>
            <p:nvPr userDrawn="1"/>
          </p:nvSpPr>
          <p:spPr bwMode="auto">
            <a:xfrm>
              <a:off x="309128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7" name="Oval 1186"/>
            <p:cNvSpPr>
              <a:spLocks noChangeAspect="1" noChangeArrowheads="1"/>
            </p:cNvSpPr>
            <p:nvPr userDrawn="1"/>
          </p:nvSpPr>
          <p:spPr bwMode="auto">
            <a:xfrm>
              <a:off x="4776992"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8" name="Oval 1187"/>
            <p:cNvSpPr>
              <a:spLocks noChangeAspect="1" noChangeArrowheads="1"/>
            </p:cNvSpPr>
            <p:nvPr userDrawn="1"/>
          </p:nvSpPr>
          <p:spPr bwMode="auto">
            <a:xfrm>
              <a:off x="4888568"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9" name="Oval 1188"/>
            <p:cNvSpPr>
              <a:spLocks noChangeAspect="1" noChangeArrowheads="1"/>
            </p:cNvSpPr>
            <p:nvPr userDrawn="1"/>
          </p:nvSpPr>
          <p:spPr bwMode="auto">
            <a:xfrm>
              <a:off x="5001652"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0" name="Oval 1189"/>
            <p:cNvSpPr>
              <a:spLocks noChangeAspect="1" noChangeArrowheads="1"/>
            </p:cNvSpPr>
            <p:nvPr userDrawn="1"/>
          </p:nvSpPr>
          <p:spPr bwMode="auto">
            <a:xfrm>
              <a:off x="702359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1" name="Oval 1190"/>
            <p:cNvSpPr>
              <a:spLocks noChangeAspect="1" noChangeArrowheads="1"/>
            </p:cNvSpPr>
            <p:nvPr userDrawn="1"/>
          </p:nvSpPr>
          <p:spPr bwMode="auto">
            <a:xfrm>
              <a:off x="713667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2" name="Oval 1191"/>
            <p:cNvSpPr>
              <a:spLocks noChangeAspect="1" noChangeArrowheads="1"/>
            </p:cNvSpPr>
            <p:nvPr userDrawn="1"/>
          </p:nvSpPr>
          <p:spPr bwMode="auto">
            <a:xfrm>
              <a:off x="747291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3" name="Oval 1192"/>
            <p:cNvSpPr>
              <a:spLocks noChangeAspect="1" noChangeArrowheads="1"/>
            </p:cNvSpPr>
            <p:nvPr userDrawn="1"/>
          </p:nvSpPr>
          <p:spPr bwMode="auto">
            <a:xfrm>
              <a:off x="758599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4" name="Oval 1193"/>
            <p:cNvSpPr>
              <a:spLocks noChangeAspect="1" noChangeArrowheads="1"/>
            </p:cNvSpPr>
            <p:nvPr userDrawn="1"/>
          </p:nvSpPr>
          <p:spPr bwMode="auto">
            <a:xfrm>
              <a:off x="769757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5" name="Oval 1194"/>
            <p:cNvSpPr>
              <a:spLocks noChangeAspect="1" noChangeArrowheads="1"/>
            </p:cNvSpPr>
            <p:nvPr userDrawn="1"/>
          </p:nvSpPr>
          <p:spPr bwMode="auto">
            <a:xfrm>
              <a:off x="7810653"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6" name="Oval 1195"/>
            <p:cNvSpPr>
              <a:spLocks noChangeAspect="1" noChangeArrowheads="1"/>
            </p:cNvSpPr>
            <p:nvPr userDrawn="1"/>
          </p:nvSpPr>
          <p:spPr bwMode="auto">
            <a:xfrm>
              <a:off x="2641969"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7" name="Oval 1196"/>
            <p:cNvSpPr>
              <a:spLocks noChangeAspect="1" noChangeArrowheads="1"/>
            </p:cNvSpPr>
            <p:nvPr userDrawn="1"/>
          </p:nvSpPr>
          <p:spPr bwMode="auto">
            <a:xfrm>
              <a:off x="2753545"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8" name="Oval 1197"/>
            <p:cNvSpPr>
              <a:spLocks noChangeAspect="1" noChangeArrowheads="1"/>
            </p:cNvSpPr>
            <p:nvPr userDrawn="1"/>
          </p:nvSpPr>
          <p:spPr bwMode="auto">
            <a:xfrm>
              <a:off x="286663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9" name="Oval 1198"/>
            <p:cNvSpPr>
              <a:spLocks noChangeAspect="1" noChangeArrowheads="1"/>
            </p:cNvSpPr>
            <p:nvPr userDrawn="1"/>
          </p:nvSpPr>
          <p:spPr bwMode="auto">
            <a:xfrm>
              <a:off x="2978206"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0" name="Oval 1199"/>
            <p:cNvSpPr>
              <a:spLocks noChangeAspect="1" noChangeArrowheads="1"/>
            </p:cNvSpPr>
            <p:nvPr userDrawn="1"/>
          </p:nvSpPr>
          <p:spPr bwMode="auto">
            <a:xfrm>
              <a:off x="4776992"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1" name="Oval 1200"/>
            <p:cNvSpPr>
              <a:spLocks noChangeAspect="1" noChangeArrowheads="1"/>
            </p:cNvSpPr>
            <p:nvPr userDrawn="1"/>
          </p:nvSpPr>
          <p:spPr bwMode="auto">
            <a:xfrm>
              <a:off x="7585994"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2" name="Oval 1201"/>
            <p:cNvSpPr>
              <a:spLocks noChangeAspect="1" noChangeArrowheads="1"/>
            </p:cNvSpPr>
            <p:nvPr userDrawn="1"/>
          </p:nvSpPr>
          <p:spPr bwMode="auto">
            <a:xfrm>
              <a:off x="769757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3" name="Oval 1202"/>
            <p:cNvSpPr>
              <a:spLocks noChangeAspect="1" noChangeArrowheads="1"/>
            </p:cNvSpPr>
            <p:nvPr userDrawn="1"/>
          </p:nvSpPr>
          <p:spPr bwMode="auto">
            <a:xfrm>
              <a:off x="7810653"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4" name="Oval 1203"/>
            <p:cNvSpPr>
              <a:spLocks noChangeAspect="1" noChangeArrowheads="1"/>
            </p:cNvSpPr>
            <p:nvPr userDrawn="1"/>
          </p:nvSpPr>
          <p:spPr bwMode="auto">
            <a:xfrm>
              <a:off x="8484633"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5" name="Oval 1204"/>
            <p:cNvSpPr>
              <a:spLocks noChangeAspect="1" noChangeArrowheads="1"/>
            </p:cNvSpPr>
            <p:nvPr userDrawn="1"/>
          </p:nvSpPr>
          <p:spPr bwMode="auto">
            <a:xfrm>
              <a:off x="2641969"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6" name="Oval 1205"/>
            <p:cNvSpPr>
              <a:spLocks noChangeAspect="1" noChangeArrowheads="1"/>
            </p:cNvSpPr>
            <p:nvPr userDrawn="1"/>
          </p:nvSpPr>
          <p:spPr bwMode="auto">
            <a:xfrm>
              <a:off x="2753545"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7" name="Oval 1206"/>
            <p:cNvSpPr>
              <a:spLocks noChangeAspect="1" noChangeArrowheads="1"/>
            </p:cNvSpPr>
            <p:nvPr userDrawn="1"/>
          </p:nvSpPr>
          <p:spPr bwMode="auto">
            <a:xfrm>
              <a:off x="286663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8" name="Oval 1207"/>
            <p:cNvSpPr>
              <a:spLocks noChangeAspect="1" noChangeArrowheads="1"/>
            </p:cNvSpPr>
            <p:nvPr userDrawn="1"/>
          </p:nvSpPr>
          <p:spPr bwMode="auto">
            <a:xfrm>
              <a:off x="769757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9" name="Oval 1208"/>
            <p:cNvSpPr>
              <a:spLocks noChangeAspect="1" noChangeArrowheads="1"/>
            </p:cNvSpPr>
            <p:nvPr userDrawn="1"/>
          </p:nvSpPr>
          <p:spPr bwMode="auto">
            <a:xfrm>
              <a:off x="7810653"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0" name="Oval 1209"/>
            <p:cNvSpPr>
              <a:spLocks noChangeAspect="1" noChangeArrowheads="1"/>
            </p:cNvSpPr>
            <p:nvPr userDrawn="1"/>
          </p:nvSpPr>
          <p:spPr bwMode="auto">
            <a:xfrm>
              <a:off x="8484633"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1" name="Oval 1210"/>
            <p:cNvSpPr>
              <a:spLocks noChangeAspect="1" noChangeArrowheads="1"/>
            </p:cNvSpPr>
            <p:nvPr userDrawn="1"/>
          </p:nvSpPr>
          <p:spPr bwMode="auto">
            <a:xfrm>
              <a:off x="264196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2" name="Oval 1211"/>
            <p:cNvSpPr>
              <a:spLocks noChangeAspect="1" noChangeArrowheads="1"/>
            </p:cNvSpPr>
            <p:nvPr userDrawn="1"/>
          </p:nvSpPr>
          <p:spPr bwMode="auto">
            <a:xfrm>
              <a:off x="2753545"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3" name="Oval 1212"/>
            <p:cNvSpPr>
              <a:spLocks noChangeAspect="1" noChangeArrowheads="1"/>
            </p:cNvSpPr>
            <p:nvPr userDrawn="1"/>
          </p:nvSpPr>
          <p:spPr bwMode="auto">
            <a:xfrm>
              <a:off x="7810653"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4" name="Oval 1213"/>
            <p:cNvSpPr>
              <a:spLocks noChangeAspect="1" noChangeArrowheads="1"/>
            </p:cNvSpPr>
            <p:nvPr userDrawn="1"/>
          </p:nvSpPr>
          <p:spPr bwMode="auto">
            <a:xfrm>
              <a:off x="837154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5" name="Oval 1214"/>
            <p:cNvSpPr>
              <a:spLocks noChangeAspect="1" noChangeArrowheads="1"/>
            </p:cNvSpPr>
            <p:nvPr userDrawn="1"/>
          </p:nvSpPr>
          <p:spPr bwMode="auto">
            <a:xfrm>
              <a:off x="2641969"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6" name="Oval 1215"/>
            <p:cNvSpPr>
              <a:spLocks noChangeAspect="1" noChangeArrowheads="1"/>
            </p:cNvSpPr>
            <p:nvPr userDrawn="1"/>
          </p:nvSpPr>
          <p:spPr bwMode="auto">
            <a:xfrm>
              <a:off x="2753545"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7" name="Oval 1216"/>
            <p:cNvSpPr>
              <a:spLocks noChangeAspect="1" noChangeArrowheads="1"/>
            </p:cNvSpPr>
            <p:nvPr userDrawn="1"/>
          </p:nvSpPr>
          <p:spPr bwMode="auto">
            <a:xfrm>
              <a:off x="8259973"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8" name="Oval 1217"/>
            <p:cNvSpPr>
              <a:spLocks noChangeAspect="1" noChangeArrowheads="1"/>
            </p:cNvSpPr>
            <p:nvPr userDrawn="1"/>
          </p:nvSpPr>
          <p:spPr bwMode="auto">
            <a:xfrm>
              <a:off x="2641969"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9" name="Oval 1218"/>
            <p:cNvSpPr>
              <a:spLocks noChangeAspect="1" noChangeArrowheads="1"/>
            </p:cNvSpPr>
            <p:nvPr userDrawn="1"/>
          </p:nvSpPr>
          <p:spPr bwMode="auto">
            <a:xfrm>
              <a:off x="2753545"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0" name="Oval 1219"/>
            <p:cNvSpPr>
              <a:spLocks noChangeAspect="1" noChangeArrowheads="1"/>
            </p:cNvSpPr>
            <p:nvPr userDrawn="1"/>
          </p:nvSpPr>
          <p:spPr bwMode="auto">
            <a:xfrm>
              <a:off x="2641969" y="560122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1" name="Oval 1220"/>
            <p:cNvSpPr>
              <a:spLocks noChangeAspect="1" noChangeArrowheads="1"/>
            </p:cNvSpPr>
            <p:nvPr userDrawn="1"/>
          </p:nvSpPr>
          <p:spPr bwMode="auto">
            <a:xfrm>
              <a:off x="2641969"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2" name="Oval 1221"/>
            <p:cNvSpPr>
              <a:spLocks noChangeAspect="1" noChangeArrowheads="1"/>
            </p:cNvSpPr>
            <p:nvPr userDrawn="1"/>
          </p:nvSpPr>
          <p:spPr bwMode="auto">
            <a:xfrm>
              <a:off x="2753545"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3" name="Oval 1222"/>
            <p:cNvSpPr>
              <a:spLocks noChangeAspect="1" noChangeArrowheads="1"/>
            </p:cNvSpPr>
            <p:nvPr userDrawn="1"/>
          </p:nvSpPr>
          <p:spPr bwMode="auto">
            <a:xfrm>
              <a:off x="4103013"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4" name="Oval 1223"/>
            <p:cNvSpPr>
              <a:spLocks noChangeAspect="1" noChangeArrowheads="1"/>
            </p:cNvSpPr>
            <p:nvPr userDrawn="1"/>
          </p:nvSpPr>
          <p:spPr bwMode="auto">
            <a:xfrm>
              <a:off x="4214589"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grpSp>
      <p:sp>
        <p:nvSpPr>
          <p:cNvPr id="2456" name="Oval 2455"/>
          <p:cNvSpPr/>
          <p:nvPr/>
        </p:nvSpPr>
        <p:spPr bwMode="auto">
          <a:xfrm>
            <a:off x="1757041" y="2236500"/>
            <a:ext cx="432484" cy="435401"/>
          </a:xfrm>
          <a:prstGeom prst="ellipse">
            <a:avLst/>
          </a:prstGeom>
          <a:solidFill>
            <a:srgbClr val="92D050">
              <a:alpha val="80000"/>
            </a:srgbClr>
          </a:solidFill>
          <a:ln w="3175" cap="flat" cmpd="sng" algn="ctr">
            <a:solidFill>
              <a:schemeClr val="tx1">
                <a:alpha val="60000"/>
              </a:schemeClr>
            </a:solid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7" name="Oval 2456"/>
          <p:cNvSpPr/>
          <p:nvPr/>
        </p:nvSpPr>
        <p:spPr bwMode="auto">
          <a:xfrm>
            <a:off x="2924972" y="1908690"/>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8" name="Oval 2457"/>
          <p:cNvSpPr/>
          <p:nvPr/>
        </p:nvSpPr>
        <p:spPr bwMode="auto">
          <a:xfrm>
            <a:off x="2301339" y="2691529"/>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9" name="Oval 2458"/>
          <p:cNvSpPr/>
          <p:nvPr/>
        </p:nvSpPr>
        <p:spPr bwMode="auto">
          <a:xfrm>
            <a:off x="5804842" y="1736825"/>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60" name="Oval 2459"/>
          <p:cNvSpPr/>
          <p:nvPr/>
        </p:nvSpPr>
        <p:spPr bwMode="auto">
          <a:xfrm>
            <a:off x="5343095" y="1704506"/>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61" name="Oval 2460"/>
          <p:cNvSpPr/>
          <p:nvPr/>
        </p:nvSpPr>
        <p:spPr bwMode="auto">
          <a:xfrm>
            <a:off x="9357542" y="2967256"/>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2" name="Oval 2461"/>
          <p:cNvSpPr/>
          <p:nvPr/>
        </p:nvSpPr>
        <p:spPr bwMode="auto">
          <a:xfrm>
            <a:off x="8788859" y="3926617"/>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3" name="Oval 2462"/>
          <p:cNvSpPr/>
          <p:nvPr/>
        </p:nvSpPr>
        <p:spPr bwMode="auto">
          <a:xfrm>
            <a:off x="10033036" y="478022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4" name="Oval 2463"/>
          <p:cNvSpPr/>
          <p:nvPr/>
        </p:nvSpPr>
        <p:spPr bwMode="auto">
          <a:xfrm>
            <a:off x="10211897" y="5403979"/>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5" name="Oval 2464"/>
          <p:cNvSpPr/>
          <p:nvPr/>
        </p:nvSpPr>
        <p:spPr bwMode="auto">
          <a:xfrm>
            <a:off x="9995654" y="2504739"/>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6" name="Oval 2465"/>
          <p:cNvSpPr/>
          <p:nvPr/>
        </p:nvSpPr>
        <p:spPr bwMode="auto">
          <a:xfrm>
            <a:off x="9995654" y="221359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7" name="Oval 2466"/>
          <p:cNvSpPr/>
          <p:nvPr/>
        </p:nvSpPr>
        <p:spPr bwMode="auto">
          <a:xfrm>
            <a:off x="9219254" y="1941206"/>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8" name="Oval 2467"/>
          <p:cNvSpPr/>
          <p:nvPr/>
        </p:nvSpPr>
        <p:spPr bwMode="auto">
          <a:xfrm>
            <a:off x="8934845" y="2722440"/>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9" name="Oval 2468"/>
          <p:cNvSpPr/>
          <p:nvPr/>
        </p:nvSpPr>
        <p:spPr bwMode="auto">
          <a:xfrm>
            <a:off x="2831743" y="2369941"/>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70" name="Oval 2469"/>
          <p:cNvSpPr/>
          <p:nvPr/>
        </p:nvSpPr>
        <p:spPr bwMode="auto">
          <a:xfrm>
            <a:off x="3391900" y="221359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71" name="Oval 2470"/>
          <p:cNvSpPr/>
          <p:nvPr/>
        </p:nvSpPr>
        <p:spPr bwMode="auto">
          <a:xfrm>
            <a:off x="4266085" y="4507506"/>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 name="TextBox 1"/>
          <p:cNvSpPr txBox="1"/>
          <p:nvPr/>
        </p:nvSpPr>
        <p:spPr>
          <a:xfrm>
            <a:off x="-17888" y="0"/>
            <a:ext cx="12209888" cy="954493"/>
          </a:xfrm>
          <a:prstGeom prst="rect">
            <a:avLst/>
          </a:prstGeom>
          <a:solidFill>
            <a:srgbClr val="19396C">
              <a:alpha val="76863"/>
            </a:srgbClr>
          </a:solidFill>
        </p:spPr>
        <p:txBody>
          <a:bodyPr wrap="square" rtlCol="0" anchor="ctr">
            <a:noAutofit/>
          </a:bodyPr>
          <a:lstStyle/>
          <a:p>
            <a:pPr algn="ctr"/>
            <a:r>
              <a:rPr lang="en-US" sz="3600" dirty="0" smtClean="0">
                <a:solidFill>
                  <a:srgbClr val="92D050"/>
                </a:solidFill>
              </a:rPr>
              <a:t>16 regions worldwide in 2014</a:t>
            </a:r>
            <a:endParaRPr lang="en-US" sz="3600" dirty="0">
              <a:solidFill>
                <a:srgbClr val="92D050"/>
              </a:solidFill>
            </a:endParaRPr>
          </a:p>
        </p:txBody>
      </p:sp>
    </p:spTree>
    <p:extLst>
      <p:ext uri="{BB962C8B-B14F-4D97-AF65-F5344CB8AC3E}">
        <p14:creationId xmlns:p14="http://schemas.microsoft.com/office/powerpoint/2010/main" val="2486604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
                                  </p:stCondLst>
                                  <p:childTnLst>
                                    <p:set>
                                      <p:cBhvr>
                                        <p:cTn id="6" dur="1" fill="hold">
                                          <p:stCondLst>
                                            <p:cond delay="0"/>
                                          </p:stCondLst>
                                        </p:cTn>
                                        <p:tgtEl>
                                          <p:spTgt spid="2456"/>
                                        </p:tgtEl>
                                        <p:attrNameLst>
                                          <p:attrName>style.visibility</p:attrName>
                                        </p:attrNameLst>
                                      </p:cBhvr>
                                      <p:to>
                                        <p:strVal val="visible"/>
                                      </p:to>
                                    </p:set>
                                    <p:animEffect transition="in" filter="fade">
                                      <p:cBhvr>
                                        <p:cTn id="7" dur="250"/>
                                        <p:tgtEl>
                                          <p:spTgt spid="2456"/>
                                        </p:tgtEl>
                                      </p:cBhvr>
                                    </p:animEffect>
                                  </p:childTnLst>
                                </p:cTn>
                              </p:par>
                              <p:par>
                                <p:cTn id="8" presetID="10" presetClass="entr" presetSubtype="0" fill="hold" grpId="0" nodeType="withEffect">
                                  <p:stCondLst>
                                    <p:cond delay="150"/>
                                  </p:stCondLst>
                                  <p:childTnLst>
                                    <p:set>
                                      <p:cBhvr>
                                        <p:cTn id="9" dur="1" fill="hold">
                                          <p:stCondLst>
                                            <p:cond delay="0"/>
                                          </p:stCondLst>
                                        </p:cTn>
                                        <p:tgtEl>
                                          <p:spTgt spid="2457"/>
                                        </p:tgtEl>
                                        <p:attrNameLst>
                                          <p:attrName>style.visibility</p:attrName>
                                        </p:attrNameLst>
                                      </p:cBhvr>
                                      <p:to>
                                        <p:strVal val="visible"/>
                                      </p:to>
                                    </p:set>
                                    <p:animEffect transition="in" filter="fade">
                                      <p:cBhvr>
                                        <p:cTn id="10" dur="250"/>
                                        <p:tgtEl>
                                          <p:spTgt spid="2457"/>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2458"/>
                                        </p:tgtEl>
                                        <p:attrNameLst>
                                          <p:attrName>style.visibility</p:attrName>
                                        </p:attrNameLst>
                                      </p:cBhvr>
                                      <p:to>
                                        <p:strVal val="visible"/>
                                      </p:to>
                                    </p:set>
                                    <p:animEffect transition="in" filter="fade">
                                      <p:cBhvr>
                                        <p:cTn id="13" dur="250"/>
                                        <p:tgtEl>
                                          <p:spTgt spid="2458"/>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2459"/>
                                        </p:tgtEl>
                                        <p:attrNameLst>
                                          <p:attrName>style.visibility</p:attrName>
                                        </p:attrNameLst>
                                      </p:cBhvr>
                                      <p:to>
                                        <p:strVal val="visible"/>
                                      </p:to>
                                    </p:set>
                                    <p:animEffect transition="in" filter="fade">
                                      <p:cBhvr>
                                        <p:cTn id="16" dur="250"/>
                                        <p:tgtEl>
                                          <p:spTgt spid="2459"/>
                                        </p:tgtEl>
                                      </p:cBhvr>
                                    </p:animEffect>
                                  </p:childTnLst>
                                </p:cTn>
                              </p:par>
                              <p:par>
                                <p:cTn id="17" presetID="10" presetClass="entr" presetSubtype="0" fill="hold" grpId="0" nodeType="withEffect">
                                  <p:stCondLst>
                                    <p:cond delay="300"/>
                                  </p:stCondLst>
                                  <p:childTnLst>
                                    <p:set>
                                      <p:cBhvr>
                                        <p:cTn id="18" dur="1" fill="hold">
                                          <p:stCondLst>
                                            <p:cond delay="0"/>
                                          </p:stCondLst>
                                        </p:cTn>
                                        <p:tgtEl>
                                          <p:spTgt spid="2460"/>
                                        </p:tgtEl>
                                        <p:attrNameLst>
                                          <p:attrName>style.visibility</p:attrName>
                                        </p:attrNameLst>
                                      </p:cBhvr>
                                      <p:to>
                                        <p:strVal val="visible"/>
                                      </p:to>
                                    </p:set>
                                    <p:animEffect transition="in" filter="fade">
                                      <p:cBhvr>
                                        <p:cTn id="19" dur="250"/>
                                        <p:tgtEl>
                                          <p:spTgt spid="2460"/>
                                        </p:tgtEl>
                                      </p:cBhvr>
                                    </p:animEffect>
                                  </p:childTnLst>
                                </p:cTn>
                              </p:par>
                              <p:par>
                                <p:cTn id="20" presetID="10" presetClass="entr" presetSubtype="0" fill="hold" grpId="0" nodeType="withEffect">
                                  <p:stCondLst>
                                    <p:cond delay="350"/>
                                  </p:stCondLst>
                                  <p:childTnLst>
                                    <p:set>
                                      <p:cBhvr>
                                        <p:cTn id="21" dur="1" fill="hold">
                                          <p:stCondLst>
                                            <p:cond delay="0"/>
                                          </p:stCondLst>
                                        </p:cTn>
                                        <p:tgtEl>
                                          <p:spTgt spid="2461"/>
                                        </p:tgtEl>
                                        <p:attrNameLst>
                                          <p:attrName>style.visibility</p:attrName>
                                        </p:attrNameLst>
                                      </p:cBhvr>
                                      <p:to>
                                        <p:strVal val="visible"/>
                                      </p:to>
                                    </p:set>
                                    <p:animEffect transition="in" filter="fade">
                                      <p:cBhvr>
                                        <p:cTn id="22" dur="250"/>
                                        <p:tgtEl>
                                          <p:spTgt spid="2461"/>
                                        </p:tgtEl>
                                      </p:cBhvr>
                                    </p:animEffect>
                                  </p:childTnLst>
                                </p:cTn>
                              </p:par>
                              <p:par>
                                <p:cTn id="23" presetID="10" presetClass="entr" presetSubtype="0" fill="hold" grpId="0" nodeType="withEffect">
                                  <p:stCondLst>
                                    <p:cond delay="400"/>
                                  </p:stCondLst>
                                  <p:childTnLst>
                                    <p:set>
                                      <p:cBhvr>
                                        <p:cTn id="24" dur="1" fill="hold">
                                          <p:stCondLst>
                                            <p:cond delay="0"/>
                                          </p:stCondLst>
                                        </p:cTn>
                                        <p:tgtEl>
                                          <p:spTgt spid="2462"/>
                                        </p:tgtEl>
                                        <p:attrNameLst>
                                          <p:attrName>style.visibility</p:attrName>
                                        </p:attrNameLst>
                                      </p:cBhvr>
                                      <p:to>
                                        <p:strVal val="visible"/>
                                      </p:to>
                                    </p:set>
                                    <p:animEffect transition="in" filter="fade">
                                      <p:cBhvr>
                                        <p:cTn id="25" dur="250"/>
                                        <p:tgtEl>
                                          <p:spTgt spid="2462"/>
                                        </p:tgtEl>
                                      </p:cBhvr>
                                    </p:animEffect>
                                  </p:childTnLst>
                                </p:cTn>
                              </p:par>
                              <p:par>
                                <p:cTn id="26" presetID="10" presetClass="entr" presetSubtype="0" fill="hold" grpId="0" nodeType="withEffect">
                                  <p:stCondLst>
                                    <p:cond delay="500"/>
                                  </p:stCondLst>
                                  <p:childTnLst>
                                    <p:set>
                                      <p:cBhvr>
                                        <p:cTn id="27" dur="1" fill="hold">
                                          <p:stCondLst>
                                            <p:cond delay="0"/>
                                          </p:stCondLst>
                                        </p:cTn>
                                        <p:tgtEl>
                                          <p:spTgt spid="2463"/>
                                        </p:tgtEl>
                                        <p:attrNameLst>
                                          <p:attrName>style.visibility</p:attrName>
                                        </p:attrNameLst>
                                      </p:cBhvr>
                                      <p:to>
                                        <p:strVal val="visible"/>
                                      </p:to>
                                    </p:set>
                                    <p:animEffect transition="in" filter="fade">
                                      <p:cBhvr>
                                        <p:cTn id="28" dur="250"/>
                                        <p:tgtEl>
                                          <p:spTgt spid="2463"/>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2464"/>
                                        </p:tgtEl>
                                        <p:attrNameLst>
                                          <p:attrName>style.visibility</p:attrName>
                                        </p:attrNameLst>
                                      </p:cBhvr>
                                      <p:to>
                                        <p:strVal val="visible"/>
                                      </p:to>
                                    </p:set>
                                    <p:animEffect transition="in" filter="fade">
                                      <p:cBhvr>
                                        <p:cTn id="31" dur="250"/>
                                        <p:tgtEl>
                                          <p:spTgt spid="2464"/>
                                        </p:tgtEl>
                                      </p:cBhvr>
                                    </p:animEffect>
                                  </p:childTnLst>
                                </p:cTn>
                              </p:par>
                              <p:par>
                                <p:cTn id="32" presetID="10" presetClass="entr" presetSubtype="0" fill="hold" grpId="0" nodeType="withEffect">
                                  <p:stCondLst>
                                    <p:cond delay="500"/>
                                  </p:stCondLst>
                                  <p:childTnLst>
                                    <p:set>
                                      <p:cBhvr>
                                        <p:cTn id="33" dur="1" fill="hold">
                                          <p:stCondLst>
                                            <p:cond delay="0"/>
                                          </p:stCondLst>
                                        </p:cTn>
                                        <p:tgtEl>
                                          <p:spTgt spid="2465"/>
                                        </p:tgtEl>
                                        <p:attrNameLst>
                                          <p:attrName>style.visibility</p:attrName>
                                        </p:attrNameLst>
                                      </p:cBhvr>
                                      <p:to>
                                        <p:strVal val="visible"/>
                                      </p:to>
                                    </p:set>
                                    <p:animEffect transition="in" filter="fade">
                                      <p:cBhvr>
                                        <p:cTn id="34" dur="250"/>
                                        <p:tgtEl>
                                          <p:spTgt spid="2465"/>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2466"/>
                                        </p:tgtEl>
                                        <p:attrNameLst>
                                          <p:attrName>style.visibility</p:attrName>
                                        </p:attrNameLst>
                                      </p:cBhvr>
                                      <p:to>
                                        <p:strVal val="visible"/>
                                      </p:to>
                                    </p:set>
                                    <p:animEffect transition="in" filter="fade">
                                      <p:cBhvr>
                                        <p:cTn id="37" dur="250"/>
                                        <p:tgtEl>
                                          <p:spTgt spid="2466"/>
                                        </p:tgtEl>
                                      </p:cBhvr>
                                    </p:animEffect>
                                  </p:childTnLst>
                                </p:cTn>
                              </p:par>
                              <p:par>
                                <p:cTn id="38" presetID="10" presetClass="entr" presetSubtype="0" fill="hold" grpId="0" nodeType="withEffect">
                                  <p:stCondLst>
                                    <p:cond delay="500"/>
                                  </p:stCondLst>
                                  <p:childTnLst>
                                    <p:set>
                                      <p:cBhvr>
                                        <p:cTn id="39" dur="1" fill="hold">
                                          <p:stCondLst>
                                            <p:cond delay="0"/>
                                          </p:stCondLst>
                                        </p:cTn>
                                        <p:tgtEl>
                                          <p:spTgt spid="2467"/>
                                        </p:tgtEl>
                                        <p:attrNameLst>
                                          <p:attrName>style.visibility</p:attrName>
                                        </p:attrNameLst>
                                      </p:cBhvr>
                                      <p:to>
                                        <p:strVal val="visible"/>
                                      </p:to>
                                    </p:set>
                                    <p:animEffect transition="in" filter="fade">
                                      <p:cBhvr>
                                        <p:cTn id="40" dur="250"/>
                                        <p:tgtEl>
                                          <p:spTgt spid="2467"/>
                                        </p:tgtEl>
                                      </p:cBhvr>
                                    </p:animEffect>
                                  </p:childTnLst>
                                </p:cTn>
                              </p:par>
                              <p:par>
                                <p:cTn id="41" presetID="10" presetClass="entr" presetSubtype="0" fill="hold" grpId="0" nodeType="withEffect">
                                  <p:stCondLst>
                                    <p:cond delay="500"/>
                                  </p:stCondLst>
                                  <p:childTnLst>
                                    <p:set>
                                      <p:cBhvr>
                                        <p:cTn id="42" dur="1" fill="hold">
                                          <p:stCondLst>
                                            <p:cond delay="0"/>
                                          </p:stCondLst>
                                        </p:cTn>
                                        <p:tgtEl>
                                          <p:spTgt spid="2468"/>
                                        </p:tgtEl>
                                        <p:attrNameLst>
                                          <p:attrName>style.visibility</p:attrName>
                                        </p:attrNameLst>
                                      </p:cBhvr>
                                      <p:to>
                                        <p:strVal val="visible"/>
                                      </p:to>
                                    </p:set>
                                    <p:animEffect transition="in" filter="fade">
                                      <p:cBhvr>
                                        <p:cTn id="43" dur="250"/>
                                        <p:tgtEl>
                                          <p:spTgt spid="2468"/>
                                        </p:tgtEl>
                                      </p:cBhvr>
                                    </p:animEffect>
                                  </p:childTnLst>
                                </p:cTn>
                              </p:par>
                              <p:par>
                                <p:cTn id="44" presetID="10" presetClass="entr" presetSubtype="0" fill="hold" grpId="0" nodeType="withEffect">
                                  <p:stCondLst>
                                    <p:cond delay="500"/>
                                  </p:stCondLst>
                                  <p:childTnLst>
                                    <p:set>
                                      <p:cBhvr>
                                        <p:cTn id="45" dur="1" fill="hold">
                                          <p:stCondLst>
                                            <p:cond delay="0"/>
                                          </p:stCondLst>
                                        </p:cTn>
                                        <p:tgtEl>
                                          <p:spTgt spid="2469"/>
                                        </p:tgtEl>
                                        <p:attrNameLst>
                                          <p:attrName>style.visibility</p:attrName>
                                        </p:attrNameLst>
                                      </p:cBhvr>
                                      <p:to>
                                        <p:strVal val="visible"/>
                                      </p:to>
                                    </p:set>
                                    <p:animEffect transition="in" filter="fade">
                                      <p:cBhvr>
                                        <p:cTn id="46" dur="250"/>
                                        <p:tgtEl>
                                          <p:spTgt spid="2469"/>
                                        </p:tgtEl>
                                      </p:cBhvr>
                                    </p:animEffect>
                                  </p:childTnLst>
                                </p:cTn>
                              </p:par>
                              <p:par>
                                <p:cTn id="47" presetID="10" presetClass="entr" presetSubtype="0" fill="hold" grpId="0" nodeType="withEffect">
                                  <p:stCondLst>
                                    <p:cond delay="500"/>
                                  </p:stCondLst>
                                  <p:childTnLst>
                                    <p:set>
                                      <p:cBhvr>
                                        <p:cTn id="48" dur="1" fill="hold">
                                          <p:stCondLst>
                                            <p:cond delay="0"/>
                                          </p:stCondLst>
                                        </p:cTn>
                                        <p:tgtEl>
                                          <p:spTgt spid="2470"/>
                                        </p:tgtEl>
                                        <p:attrNameLst>
                                          <p:attrName>style.visibility</p:attrName>
                                        </p:attrNameLst>
                                      </p:cBhvr>
                                      <p:to>
                                        <p:strVal val="visible"/>
                                      </p:to>
                                    </p:set>
                                    <p:animEffect transition="in" filter="fade">
                                      <p:cBhvr>
                                        <p:cTn id="49" dur="250"/>
                                        <p:tgtEl>
                                          <p:spTgt spid="2470"/>
                                        </p:tgtEl>
                                      </p:cBhvr>
                                    </p:animEffect>
                                  </p:childTnLst>
                                </p:cTn>
                              </p:par>
                              <p:par>
                                <p:cTn id="50" presetID="10" presetClass="entr" presetSubtype="0" fill="hold" grpId="0" nodeType="withEffect">
                                  <p:stCondLst>
                                    <p:cond delay="500"/>
                                  </p:stCondLst>
                                  <p:childTnLst>
                                    <p:set>
                                      <p:cBhvr>
                                        <p:cTn id="51" dur="1" fill="hold">
                                          <p:stCondLst>
                                            <p:cond delay="0"/>
                                          </p:stCondLst>
                                        </p:cTn>
                                        <p:tgtEl>
                                          <p:spTgt spid="2471"/>
                                        </p:tgtEl>
                                        <p:attrNameLst>
                                          <p:attrName>style.visibility</p:attrName>
                                        </p:attrNameLst>
                                      </p:cBhvr>
                                      <p:to>
                                        <p:strVal val="visible"/>
                                      </p:to>
                                    </p:set>
                                    <p:animEffect transition="in" filter="fade">
                                      <p:cBhvr>
                                        <p:cTn id="52" dur="250"/>
                                        <p:tgtEl>
                                          <p:spTgt spid="2471"/>
                                        </p:tgtEl>
                                      </p:cBhvr>
                                    </p:animEffect>
                                  </p:childTnLst>
                                </p:cTn>
                              </p:par>
                            </p:childTnLst>
                          </p:cTn>
                        </p:par>
                        <p:par>
                          <p:cTn id="53" fill="hold">
                            <p:stCondLst>
                              <p:cond delay="750"/>
                            </p:stCondLst>
                            <p:childTnLst>
                              <p:par>
                                <p:cTn id="54" presetID="12" presetClass="entr" presetSubtype="1" fill="hold" grpId="0" nodeType="afterEffect">
                                  <p:stCondLst>
                                    <p:cond delay="0"/>
                                  </p:stCondLst>
                                  <p:childTnLst>
                                    <p:set>
                                      <p:cBhvr>
                                        <p:cTn id="55" dur="1" fill="hold">
                                          <p:stCondLst>
                                            <p:cond delay="0"/>
                                          </p:stCondLst>
                                        </p:cTn>
                                        <p:tgtEl>
                                          <p:spTgt spid="2"/>
                                        </p:tgtEl>
                                        <p:attrNameLst>
                                          <p:attrName>style.visibility</p:attrName>
                                        </p:attrNameLst>
                                      </p:cBhvr>
                                      <p:to>
                                        <p:strVal val="visible"/>
                                      </p:to>
                                    </p:set>
                                    <p:anim calcmode="lin" valueType="num">
                                      <p:cBhvr additive="base">
                                        <p:cTn id="56" dur="500"/>
                                        <p:tgtEl>
                                          <p:spTgt spid="2"/>
                                        </p:tgtEl>
                                        <p:attrNameLst>
                                          <p:attrName>ppt_y</p:attrName>
                                        </p:attrNameLst>
                                      </p:cBhvr>
                                      <p:tavLst>
                                        <p:tav tm="0">
                                          <p:val>
                                            <p:strVal val="#ppt_y-#ppt_h*1.125000"/>
                                          </p:val>
                                        </p:tav>
                                        <p:tav tm="100000">
                                          <p:val>
                                            <p:strVal val="#ppt_y"/>
                                          </p:val>
                                        </p:tav>
                                      </p:tavLst>
                                    </p:anim>
                                    <p:animEffect transition="in" filter="wipe(down)">
                                      <p:cBhvr>
                                        <p:cTn id="5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6" grpId="0" animBg="1"/>
      <p:bldP spid="2457" grpId="0" animBg="1"/>
      <p:bldP spid="2458" grpId="0" animBg="1"/>
      <p:bldP spid="2459" grpId="0" animBg="1"/>
      <p:bldP spid="2460" grpId="0" animBg="1"/>
      <p:bldP spid="2461" grpId="0" animBg="1"/>
      <p:bldP spid="2462" grpId="0" animBg="1"/>
      <p:bldP spid="2463" grpId="0" animBg="1"/>
      <p:bldP spid="2464" grpId="0" animBg="1"/>
      <p:bldP spid="2465" grpId="0" animBg="1"/>
      <p:bldP spid="2466" grpId="0" animBg="1"/>
      <p:bldP spid="2467" grpId="0" animBg="1"/>
      <p:bldP spid="2468" grpId="0" animBg="1"/>
      <p:bldP spid="2469" grpId="0" animBg="1"/>
      <p:bldP spid="2470" grpId="0" animBg="1"/>
      <p:bldP spid="2471" grpId="0" animBg="1"/>
      <p:bldP spid="2" grpId="0" animBg="1"/>
    </p:bldLst>
  </p:timing>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3" name="Group 22"/>
          <p:cNvGrpSpPr/>
          <p:nvPr/>
        </p:nvGrpSpPr>
        <p:grpSpPr>
          <a:xfrm>
            <a:off x="69453" y="707084"/>
            <a:ext cx="3783977" cy="2400603"/>
            <a:chOff x="69453" y="707084"/>
            <a:chExt cx="3783977" cy="2400603"/>
          </a:xfrm>
        </p:grpSpPr>
        <p:sp>
          <p:nvSpPr>
            <p:cNvPr id="13" name="TextBox 12"/>
            <p:cNvSpPr txBox="1"/>
            <p:nvPr/>
          </p:nvSpPr>
          <p:spPr>
            <a:xfrm>
              <a:off x="339183" y="2707577"/>
              <a:ext cx="3514247" cy="400110"/>
            </a:xfrm>
            <a:prstGeom prst="rect">
              <a:avLst/>
            </a:prstGeom>
            <a:noFill/>
          </p:spPr>
          <p:txBody>
            <a:bodyPr wrap="square" rtlCol="0">
              <a:spAutoFit/>
            </a:bodyPr>
            <a:lstStyle/>
            <a:p>
              <a:pPr algn="ctr"/>
              <a:r>
                <a:rPr lang="en-US" sz="2000" dirty="0" smtClean="0">
                  <a:solidFill>
                    <a:srgbClr val="FFFFFF"/>
                  </a:solidFill>
                  <a:latin typeface="+mj-lt"/>
                  <a:cs typeface="Segoe UI Light" panose="020B0502040204020203" pitchFamily="34" charset="0"/>
                </a:rPr>
                <a:t>Fortune 500 using Azure</a:t>
              </a:r>
              <a:endParaRPr lang="en-US" sz="2000" dirty="0">
                <a:solidFill>
                  <a:srgbClr val="FFFFFF"/>
                </a:solidFill>
                <a:latin typeface="+mj-lt"/>
              </a:endParaRPr>
            </a:p>
          </p:txBody>
        </p:sp>
        <p:sp>
          <p:nvSpPr>
            <p:cNvPr id="39" name="Rectangle 38"/>
            <p:cNvSpPr/>
            <p:nvPr/>
          </p:nvSpPr>
          <p:spPr>
            <a:xfrm>
              <a:off x="69453" y="707084"/>
              <a:ext cx="3679529" cy="2068338"/>
            </a:xfrm>
            <a:prstGeom prst="rect">
              <a:avLst/>
            </a:prstGeom>
          </p:spPr>
          <p:txBody>
            <a:bodyPr wrap="square" anchor="ctr">
              <a:spAutoFit/>
            </a:bodyPr>
            <a:lstStyle/>
            <a:p>
              <a:pPr algn="ctr">
                <a:lnSpc>
                  <a:spcPct val="95000"/>
                </a:lnSpc>
                <a:buSzPct val="90000"/>
              </a:pPr>
              <a:r>
                <a:rPr lang="en-US" sz="13528" dirty="0">
                  <a:solidFill>
                    <a:srgbClr val="11C1FF"/>
                  </a:solidFill>
                  <a:latin typeface="Segoe UI Light" panose="020B0502040204020203" pitchFamily="34" charset="0"/>
                  <a:cs typeface="Segoe UI Light" panose="020B0502040204020203" pitchFamily="34" charset="0"/>
                </a:rPr>
                <a:t>&gt;</a:t>
              </a:r>
              <a:r>
                <a:rPr lang="en-US" sz="13528" dirty="0" smtClean="0">
                  <a:solidFill>
                    <a:schemeClr val="bg1"/>
                  </a:solidFill>
                  <a:latin typeface="Segoe UI Light" panose="020B0502040204020203" pitchFamily="34" charset="0"/>
                  <a:cs typeface="Segoe UI Light" panose="020B0502040204020203" pitchFamily="34" charset="0"/>
                </a:rPr>
                <a:t>57</a:t>
              </a:r>
              <a:r>
                <a:rPr lang="en-US" sz="5882" dirty="0" smtClean="0">
                  <a:latin typeface="Segoe UI Light" panose="020B0502040204020203" pitchFamily="34" charset="0"/>
                  <a:cs typeface="Segoe UI Light" panose="020B0502040204020203" pitchFamily="34" charset="0"/>
                </a:rPr>
                <a:t>%</a:t>
              </a:r>
              <a:endParaRPr lang="en-US" sz="13528" dirty="0">
                <a:latin typeface="Segoe UI Light" panose="020B0502040204020203" pitchFamily="34" charset="0"/>
                <a:cs typeface="Segoe UI Light" panose="020B0502040204020203" pitchFamily="34" charset="0"/>
              </a:endParaRPr>
            </a:p>
          </p:txBody>
        </p:sp>
      </p:grpSp>
      <p:grpSp>
        <p:nvGrpSpPr>
          <p:cNvPr id="28" name="Group 27"/>
          <p:cNvGrpSpPr/>
          <p:nvPr/>
        </p:nvGrpSpPr>
        <p:grpSpPr>
          <a:xfrm>
            <a:off x="4275147" y="845521"/>
            <a:ext cx="4517112" cy="2309892"/>
            <a:chOff x="8249299" y="845521"/>
            <a:chExt cx="4517112" cy="2309892"/>
          </a:xfrm>
        </p:grpSpPr>
        <p:sp>
          <p:nvSpPr>
            <p:cNvPr id="51" name="Rectangle 50"/>
            <p:cNvSpPr/>
            <p:nvPr/>
          </p:nvSpPr>
          <p:spPr>
            <a:xfrm>
              <a:off x="8249299" y="845521"/>
              <a:ext cx="4517112" cy="1773562"/>
            </a:xfrm>
            <a:prstGeom prst="rect">
              <a:avLst/>
            </a:prstGeom>
          </p:spPr>
          <p:txBody>
            <a:bodyPr wrap="square" anchor="ctr">
              <a:spAutoFit/>
            </a:bodyPr>
            <a:lstStyle/>
            <a:p>
              <a:pPr>
                <a:lnSpc>
                  <a:spcPct val="95000"/>
                </a:lnSpc>
                <a:buSzPct val="90000"/>
              </a:pPr>
              <a:r>
                <a:rPr lang="en-US" sz="11500" dirty="0" smtClean="0">
                  <a:solidFill>
                    <a:srgbClr val="00B0F0"/>
                  </a:solidFill>
                  <a:latin typeface="Segoe UI Light" panose="020B0502040204020203" pitchFamily="34" charset="0"/>
                  <a:cs typeface="Segoe UI Light" panose="020B0502040204020203" pitchFamily="34" charset="0"/>
                </a:rPr>
                <a:t>&gt;</a:t>
              </a:r>
              <a:r>
                <a:rPr lang="en-US" sz="9600" dirty="0" smtClean="0">
                  <a:solidFill>
                    <a:schemeClr val="bg1"/>
                  </a:solidFill>
                  <a:latin typeface="Segoe UI Light" panose="020B0502040204020203" pitchFamily="34" charset="0"/>
                  <a:cs typeface="Segoe UI Light" panose="020B0502040204020203" pitchFamily="34" charset="0"/>
                </a:rPr>
                <a:t>250</a:t>
              </a:r>
              <a:r>
                <a:rPr lang="en-US" sz="8000" dirty="0" smtClean="0">
                  <a:solidFill>
                    <a:schemeClr val="bg1"/>
                  </a:solidFill>
                  <a:latin typeface="Segoe UI Light" panose="020B0502040204020203" pitchFamily="34" charset="0"/>
                  <a:cs typeface="Segoe UI Light" panose="020B0502040204020203" pitchFamily="34" charset="0"/>
                </a:rPr>
                <a:t>k</a:t>
              </a:r>
              <a:endParaRPr lang="en-US" sz="9600" dirty="0">
                <a:solidFill>
                  <a:schemeClr val="bg1"/>
                </a:solidFill>
                <a:latin typeface="Segoe UI Light" panose="020B0502040204020203" pitchFamily="34" charset="0"/>
                <a:cs typeface="Segoe UI Light" panose="020B0502040204020203" pitchFamily="34" charset="0"/>
              </a:endParaRPr>
            </a:p>
          </p:txBody>
        </p:sp>
        <p:sp>
          <p:nvSpPr>
            <p:cNvPr id="52" name="Rectangle 51"/>
            <p:cNvSpPr/>
            <p:nvPr/>
          </p:nvSpPr>
          <p:spPr>
            <a:xfrm>
              <a:off x="8957492" y="2770692"/>
              <a:ext cx="2458322" cy="384721"/>
            </a:xfrm>
            <a:prstGeom prst="rect">
              <a:avLst/>
            </a:prstGeom>
          </p:spPr>
          <p:txBody>
            <a:bodyPr wrap="square" anchor="ctr">
              <a:spAutoFit/>
            </a:bodyPr>
            <a:lstStyle/>
            <a:p>
              <a:pPr algn="ctr">
                <a:lnSpc>
                  <a:spcPct val="95000"/>
                </a:lnSpc>
                <a:buSzPct val="90000"/>
              </a:pPr>
              <a:r>
                <a:rPr lang="en-US" sz="2000" dirty="0" smtClean="0">
                  <a:solidFill>
                    <a:srgbClr val="FFFFFF"/>
                  </a:solidFill>
                  <a:latin typeface="+mj-lt"/>
                  <a:cs typeface="Segoe UI Light" panose="020B0502040204020203" pitchFamily="34" charset="0"/>
                </a:rPr>
                <a:t>Active websites</a:t>
              </a:r>
              <a:endParaRPr lang="en-US" sz="3200" dirty="0">
                <a:solidFill>
                  <a:srgbClr val="FFFFFF"/>
                </a:solidFill>
                <a:latin typeface="+mj-lt"/>
                <a:cs typeface="Segoe UI Light" panose="020B0502040204020203" pitchFamily="34" charset="0"/>
              </a:endParaRPr>
            </a:p>
          </p:txBody>
        </p:sp>
      </p:grpSp>
      <p:cxnSp>
        <p:nvCxnSpPr>
          <p:cNvPr id="27" name="Straight Connector 26"/>
          <p:cNvCxnSpPr/>
          <p:nvPr/>
        </p:nvCxnSpPr>
        <p:spPr>
          <a:xfrm>
            <a:off x="4064288" y="487"/>
            <a:ext cx="0" cy="6857027"/>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097236" y="487"/>
            <a:ext cx="0" cy="6857027"/>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65" y="3443453"/>
            <a:ext cx="12190271" cy="0"/>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8294329" y="756425"/>
            <a:ext cx="3624997" cy="2387036"/>
            <a:chOff x="228133" y="2745825"/>
            <a:chExt cx="3624997" cy="2701148"/>
          </a:xfrm>
        </p:grpSpPr>
        <p:sp>
          <p:nvSpPr>
            <p:cNvPr id="20" name="Rectangle 19"/>
            <p:cNvSpPr/>
            <p:nvPr/>
          </p:nvSpPr>
          <p:spPr>
            <a:xfrm>
              <a:off x="228133" y="2745825"/>
              <a:ext cx="3624997" cy="1957317"/>
            </a:xfrm>
            <a:prstGeom prst="rect">
              <a:avLst/>
            </a:prstGeom>
          </p:spPr>
          <p:txBody>
            <a:bodyPr wrap="square" anchor="b">
              <a:spAutoFit/>
            </a:bodyPr>
            <a:lstStyle/>
            <a:p>
              <a:pPr algn="ctr">
                <a:lnSpc>
                  <a:spcPct val="95000"/>
                </a:lnSpc>
                <a:buSzPct val="90000"/>
              </a:pPr>
              <a:r>
                <a:rPr lang="en-US" sz="4000" spc="-200" dirty="0" smtClean="0">
                  <a:solidFill>
                    <a:srgbClr val="00B0F0"/>
                  </a:solidFill>
                  <a:latin typeface="Segoe UI Light" panose="020B0502040204020203" pitchFamily="34" charset="0"/>
                  <a:cs typeface="Segoe UI Light" panose="020B0502040204020203" pitchFamily="34" charset="0"/>
                </a:rPr>
                <a:t>Greater than</a:t>
              </a:r>
            </a:p>
            <a:p>
              <a:pPr algn="ctr">
                <a:lnSpc>
                  <a:spcPct val="95000"/>
                </a:lnSpc>
                <a:buSzPct val="90000"/>
              </a:pPr>
              <a:r>
                <a:rPr lang="en-US" sz="7200" spc="-294" dirty="0" smtClean="0">
                  <a:solidFill>
                    <a:schemeClr val="bg1"/>
                  </a:solidFill>
                  <a:latin typeface="Segoe UI Light" panose="020B0502040204020203" pitchFamily="34" charset="0"/>
                  <a:cs typeface="Segoe UI Light" panose="020B0502040204020203" pitchFamily="34" charset="0"/>
                </a:rPr>
                <a:t>1,000,000</a:t>
              </a:r>
              <a:endParaRPr lang="en-US" sz="4800" spc="-294" dirty="0">
                <a:solidFill>
                  <a:schemeClr val="bg1"/>
                </a:solidFill>
                <a:latin typeface="Segoe UI Light" panose="020B0502040204020203" pitchFamily="34" charset="0"/>
                <a:cs typeface="Segoe UI Light" panose="020B0502040204020203" pitchFamily="34" charset="0"/>
              </a:endParaRPr>
            </a:p>
          </p:txBody>
        </p:sp>
        <p:sp>
          <p:nvSpPr>
            <p:cNvPr id="30" name="TextBox 29"/>
            <p:cNvSpPr txBox="1"/>
            <p:nvPr/>
          </p:nvSpPr>
          <p:spPr>
            <a:xfrm>
              <a:off x="383396" y="4994211"/>
              <a:ext cx="3295372" cy="452762"/>
            </a:xfrm>
            <a:prstGeom prst="rect">
              <a:avLst/>
            </a:prstGeom>
            <a:noFill/>
          </p:spPr>
          <p:txBody>
            <a:bodyPr wrap="square" rtlCol="0">
              <a:spAutoFit/>
            </a:bodyPr>
            <a:lstStyle/>
            <a:p>
              <a:pPr algn="ctr"/>
              <a:r>
                <a:rPr lang="en-US" sz="2000" dirty="0" smtClean="0">
                  <a:solidFill>
                    <a:srgbClr val="FFFFFF"/>
                  </a:solidFill>
                  <a:latin typeface="+mj-lt"/>
                </a:rPr>
                <a:t>SQL Databases in Azure</a:t>
              </a:r>
              <a:endParaRPr lang="en-US" sz="2000" dirty="0">
                <a:solidFill>
                  <a:srgbClr val="FFFFFF"/>
                </a:solidFill>
                <a:latin typeface="+mj-lt"/>
              </a:endParaRPr>
            </a:p>
          </p:txBody>
        </p:sp>
      </p:grpSp>
      <p:grpSp>
        <p:nvGrpSpPr>
          <p:cNvPr id="60" name="Group 59"/>
          <p:cNvGrpSpPr/>
          <p:nvPr/>
        </p:nvGrpSpPr>
        <p:grpSpPr>
          <a:xfrm>
            <a:off x="-97900" y="3441529"/>
            <a:ext cx="4009041" cy="2674512"/>
            <a:chOff x="3993501" y="3441529"/>
            <a:chExt cx="4009041" cy="2674512"/>
          </a:xfrm>
        </p:grpSpPr>
        <p:sp>
          <p:nvSpPr>
            <p:cNvPr id="34" name="Rectangle 33"/>
            <p:cNvSpPr/>
            <p:nvPr/>
          </p:nvSpPr>
          <p:spPr>
            <a:xfrm>
              <a:off x="3993501" y="3441529"/>
              <a:ext cx="2578224" cy="1740348"/>
            </a:xfrm>
            <a:prstGeom prst="rect">
              <a:avLst/>
            </a:prstGeom>
          </p:spPr>
          <p:txBody>
            <a:bodyPr wrap="square" anchor="b">
              <a:spAutoFit/>
            </a:bodyPr>
            <a:lstStyle/>
            <a:p>
              <a:pPr algn="ctr">
                <a:lnSpc>
                  <a:spcPct val="95000"/>
                </a:lnSpc>
                <a:buSzPct val="90000"/>
              </a:pPr>
              <a:r>
                <a:rPr lang="en-US" sz="11273" spc="-294" dirty="0" smtClean="0">
                  <a:solidFill>
                    <a:srgbClr val="00B0F0"/>
                  </a:solidFill>
                  <a:latin typeface="Segoe UI Light" panose="020B0502040204020203" pitchFamily="34" charset="0"/>
                  <a:cs typeface="Segoe UI Light" panose="020B0502040204020203" pitchFamily="34" charset="0"/>
                </a:rPr>
                <a:t>&gt;</a:t>
              </a:r>
              <a:r>
                <a:rPr lang="en-US" sz="11273" spc="-294" dirty="0" smtClean="0">
                  <a:solidFill>
                    <a:schemeClr val="bg1"/>
                  </a:solidFill>
                  <a:latin typeface="Segoe UI Light" panose="020B0502040204020203" pitchFamily="34" charset="0"/>
                  <a:cs typeface="Segoe UI Light" panose="020B0502040204020203" pitchFamily="34" charset="0"/>
                </a:rPr>
                <a:t>20</a:t>
              </a:r>
              <a:endParaRPr lang="en-US" sz="9411" dirty="0">
                <a:solidFill>
                  <a:srgbClr val="11C1FF"/>
                </a:solidFill>
                <a:latin typeface="Segoe UI Light" panose="020B0502040204020203" pitchFamily="34" charset="0"/>
                <a:cs typeface="Segoe UI Light" panose="020B0502040204020203" pitchFamily="34" charset="0"/>
              </a:endParaRPr>
            </a:p>
          </p:txBody>
        </p:sp>
        <p:sp>
          <p:nvSpPr>
            <p:cNvPr id="47" name="Rectangle 46"/>
            <p:cNvSpPr/>
            <p:nvPr/>
          </p:nvSpPr>
          <p:spPr>
            <a:xfrm>
              <a:off x="6412042" y="3743084"/>
              <a:ext cx="1590500" cy="2372957"/>
            </a:xfrm>
            <a:prstGeom prst="rect">
              <a:avLst/>
            </a:prstGeom>
          </p:spPr>
          <p:txBody>
            <a:bodyPr wrap="none">
              <a:spAutoFit/>
            </a:bodyPr>
            <a:lstStyle/>
            <a:p>
              <a:pPr lvl="0">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TRILLION</a:t>
              </a:r>
              <a:br>
                <a:rPr lang="en-US" sz="2800" dirty="0" smtClean="0">
                  <a:solidFill>
                    <a:srgbClr val="11C1FF"/>
                  </a:solidFill>
                  <a:latin typeface="Segoe UI Light" panose="020B0502040204020203" pitchFamily="34" charset="0"/>
                  <a:cs typeface="Segoe UI Light" panose="020B0502040204020203" pitchFamily="34" charset="0"/>
                </a:rPr>
              </a:br>
              <a:r>
                <a:rPr lang="en-US" sz="2000" dirty="0" smtClean="0">
                  <a:solidFill>
                    <a:srgbClr val="FFFFFF"/>
                  </a:solidFill>
                  <a:latin typeface="Segoe UI Light" panose="020B0502040204020203" pitchFamily="34" charset="0"/>
                  <a:cs typeface="Segoe UI Light" panose="020B0502040204020203" pitchFamily="34" charset="0"/>
                </a:rPr>
                <a:t>storage</a:t>
              </a:r>
              <a:br>
                <a:rPr lang="en-US" sz="2000" dirty="0" smtClean="0">
                  <a:solidFill>
                    <a:srgbClr val="FFFFFF"/>
                  </a:solidFill>
                  <a:latin typeface="Segoe UI Light" panose="020B0502040204020203" pitchFamily="34" charset="0"/>
                  <a:cs typeface="Segoe UI Light" panose="020B0502040204020203" pitchFamily="34" charset="0"/>
                </a:rPr>
              </a:br>
              <a:r>
                <a:rPr lang="en-US" sz="2000" dirty="0" smtClean="0">
                  <a:solidFill>
                    <a:srgbClr val="FFFFFF"/>
                  </a:solidFill>
                  <a:latin typeface="Segoe UI Light" panose="020B0502040204020203" pitchFamily="34" charset="0"/>
                  <a:cs typeface="Segoe UI Light" panose="020B0502040204020203" pitchFamily="34" charset="0"/>
                </a:rPr>
                <a:t>objects</a:t>
              </a:r>
              <a:endParaRPr lang="en-US" sz="8800" dirty="0">
                <a:solidFill>
                  <a:srgbClr val="FFFFFF"/>
                </a:solidFill>
                <a:latin typeface="Segoe UI Light" panose="020B0502040204020203" pitchFamily="34" charset="0"/>
                <a:cs typeface="Segoe UI Light" panose="020B0502040204020203" pitchFamily="34" charset="0"/>
              </a:endParaRPr>
            </a:p>
            <a:p>
              <a:pPr>
                <a:lnSpc>
                  <a:spcPct val="95000"/>
                </a:lnSpc>
                <a:buSzPct val="90000"/>
              </a:pPr>
              <a:endParaRPr lang="en-US" sz="8800" dirty="0">
                <a:solidFill>
                  <a:schemeClr val="bg1"/>
                </a:solidFill>
                <a:latin typeface="Segoe UI Light" panose="020B0502040204020203" pitchFamily="34" charset="0"/>
                <a:cs typeface="Segoe UI Light" panose="020B0502040204020203" pitchFamily="34" charset="0"/>
              </a:endParaRPr>
            </a:p>
          </p:txBody>
        </p:sp>
      </p:grpSp>
      <p:grpSp>
        <p:nvGrpSpPr>
          <p:cNvPr id="62" name="Group 61"/>
          <p:cNvGrpSpPr/>
          <p:nvPr/>
        </p:nvGrpSpPr>
        <p:grpSpPr>
          <a:xfrm>
            <a:off x="4005835" y="3692159"/>
            <a:ext cx="4668244" cy="1446956"/>
            <a:chOff x="8097236" y="3692159"/>
            <a:chExt cx="4668244" cy="1446956"/>
          </a:xfrm>
        </p:grpSpPr>
        <p:grpSp>
          <p:nvGrpSpPr>
            <p:cNvPr id="58" name="Group 57"/>
            <p:cNvGrpSpPr/>
            <p:nvPr/>
          </p:nvGrpSpPr>
          <p:grpSpPr>
            <a:xfrm>
              <a:off x="8097236" y="3692159"/>
              <a:ext cx="4668244" cy="1446956"/>
              <a:chOff x="8097236" y="3692159"/>
              <a:chExt cx="4668244" cy="1446956"/>
            </a:xfrm>
          </p:grpSpPr>
          <p:cxnSp>
            <p:nvCxnSpPr>
              <p:cNvPr id="44" name="Straight Connector 43"/>
              <p:cNvCxnSpPr/>
              <p:nvPr/>
            </p:nvCxnSpPr>
            <p:spPr>
              <a:xfrm>
                <a:off x="8097236" y="5139115"/>
                <a:ext cx="4094764"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8249298" y="3692159"/>
                <a:ext cx="2492813" cy="1261884"/>
              </a:xfrm>
              <a:prstGeom prst="rect">
                <a:avLst/>
              </a:prstGeom>
            </p:spPr>
            <p:txBody>
              <a:bodyPr wrap="square" anchor="ctr">
                <a:spAutoFit/>
              </a:bodyPr>
              <a:lstStyle/>
              <a:p>
                <a:pPr>
                  <a:lnSpc>
                    <a:spcPct val="95000"/>
                  </a:lnSpc>
                  <a:buSzPct val="90000"/>
                </a:pPr>
                <a:r>
                  <a:rPr lang="en-US" sz="8000" dirty="0" smtClean="0">
                    <a:solidFill>
                      <a:srgbClr val="00B0F0"/>
                    </a:solidFill>
                    <a:latin typeface="Segoe UI Light" panose="020B0502040204020203" pitchFamily="34" charset="0"/>
                    <a:cs typeface="Segoe UI Light" panose="020B0502040204020203" pitchFamily="34" charset="0"/>
                  </a:rPr>
                  <a:t>&gt;</a:t>
                </a:r>
                <a:r>
                  <a:rPr lang="en-US" sz="8000" dirty="0" smtClean="0">
                    <a:solidFill>
                      <a:schemeClr val="bg1"/>
                    </a:solidFill>
                    <a:latin typeface="Segoe UI Light" panose="020B0502040204020203" pitchFamily="34" charset="0"/>
                    <a:cs typeface="Segoe UI Light" panose="020B0502040204020203" pitchFamily="34" charset="0"/>
                  </a:rPr>
                  <a:t>300</a:t>
                </a:r>
                <a:endParaRPr lang="en-US" sz="8000" dirty="0">
                  <a:latin typeface="Segoe UI Light" panose="020B0502040204020203" pitchFamily="34" charset="0"/>
                  <a:cs typeface="Segoe UI Light" panose="020B0502040204020203" pitchFamily="34" charset="0"/>
                </a:endParaRPr>
              </a:p>
            </p:txBody>
          </p:sp>
          <p:sp>
            <p:nvSpPr>
              <p:cNvPr id="50" name="Rectangle 49"/>
              <p:cNvSpPr/>
              <p:nvPr/>
            </p:nvSpPr>
            <p:spPr>
              <a:xfrm>
                <a:off x="10588995" y="3911191"/>
                <a:ext cx="2176485" cy="501676"/>
              </a:xfrm>
              <a:prstGeom prst="rect">
                <a:avLst/>
              </a:prstGeom>
            </p:spPr>
            <p:txBody>
              <a:bodyPr wrap="square" anchor="ctr">
                <a:spAutoFit/>
              </a:bodyPr>
              <a:lstStyle/>
              <a:p>
                <a:pPr>
                  <a:lnSpc>
                    <a:spcPct val="95000"/>
                  </a:lnSpc>
                  <a:buSzPct val="90000"/>
                </a:pPr>
                <a:r>
                  <a:rPr lang="en-US" sz="2800" dirty="0" smtClean="0">
                    <a:solidFill>
                      <a:srgbClr val="11C1FF"/>
                    </a:solidFill>
                    <a:latin typeface="+mj-lt"/>
                    <a:cs typeface="Segoe UI Light" panose="020B0502040204020203" pitchFamily="34" charset="0"/>
                  </a:rPr>
                  <a:t>MILLION</a:t>
                </a:r>
                <a:endParaRPr lang="en-US" sz="3600" dirty="0">
                  <a:solidFill>
                    <a:srgbClr val="11C1FF"/>
                  </a:solidFill>
                  <a:latin typeface="+mj-lt"/>
                  <a:cs typeface="Segoe UI Light" panose="020B0502040204020203" pitchFamily="34" charset="0"/>
                </a:endParaRPr>
              </a:p>
            </p:txBody>
          </p:sp>
        </p:grpSp>
        <p:sp>
          <p:nvSpPr>
            <p:cNvPr id="53" name="TextBox 52"/>
            <p:cNvSpPr txBox="1"/>
            <p:nvPr/>
          </p:nvSpPr>
          <p:spPr>
            <a:xfrm>
              <a:off x="10617567" y="4313736"/>
              <a:ext cx="1492298" cy="400110"/>
            </a:xfrm>
            <a:prstGeom prst="rect">
              <a:avLst/>
            </a:prstGeom>
            <a:noFill/>
          </p:spPr>
          <p:txBody>
            <a:bodyPr wrap="square" rtlCol="0">
              <a:spAutoFit/>
            </a:bodyPr>
            <a:lstStyle/>
            <a:p>
              <a:r>
                <a:rPr lang="en-US" sz="2000" dirty="0" smtClean="0">
                  <a:solidFill>
                    <a:srgbClr val="FFFFFF"/>
                  </a:solidFill>
                  <a:latin typeface="+mj-lt"/>
                </a:rPr>
                <a:t>AD users</a:t>
              </a:r>
              <a:endParaRPr lang="en-US" sz="2000" dirty="0">
                <a:solidFill>
                  <a:srgbClr val="FFFFFF"/>
                </a:solidFill>
                <a:latin typeface="+mj-lt"/>
              </a:endParaRPr>
            </a:p>
          </p:txBody>
        </p:sp>
      </p:grpSp>
      <p:grpSp>
        <p:nvGrpSpPr>
          <p:cNvPr id="19" name="Group 18"/>
          <p:cNvGrpSpPr/>
          <p:nvPr/>
        </p:nvGrpSpPr>
        <p:grpSpPr>
          <a:xfrm>
            <a:off x="4157897" y="5311409"/>
            <a:ext cx="3941838" cy="1261884"/>
            <a:chOff x="8249298" y="5311409"/>
            <a:chExt cx="3941838" cy="1261884"/>
          </a:xfrm>
        </p:grpSpPr>
        <p:sp>
          <p:nvSpPr>
            <p:cNvPr id="54" name="Rectangle 53"/>
            <p:cNvSpPr/>
            <p:nvPr/>
          </p:nvSpPr>
          <p:spPr>
            <a:xfrm>
              <a:off x="8249298" y="5311409"/>
              <a:ext cx="2492813" cy="1261884"/>
            </a:xfrm>
            <a:prstGeom prst="rect">
              <a:avLst/>
            </a:prstGeom>
          </p:spPr>
          <p:txBody>
            <a:bodyPr wrap="square" anchor="ctr">
              <a:spAutoFit/>
            </a:bodyPr>
            <a:lstStyle/>
            <a:p>
              <a:pPr>
                <a:lnSpc>
                  <a:spcPct val="95000"/>
                </a:lnSpc>
                <a:buSzPct val="90000"/>
              </a:pPr>
              <a:r>
                <a:rPr lang="en-US" sz="8000" dirty="0" smtClean="0">
                  <a:solidFill>
                    <a:srgbClr val="00B0F0"/>
                  </a:solidFill>
                  <a:latin typeface="Segoe UI Light" panose="020B0502040204020203" pitchFamily="34" charset="0"/>
                  <a:cs typeface="Segoe UI Light" panose="020B0502040204020203" pitchFamily="34" charset="0"/>
                </a:rPr>
                <a:t>&gt;</a:t>
              </a:r>
              <a:r>
                <a:rPr lang="en-US" sz="8000" dirty="0" smtClean="0">
                  <a:solidFill>
                    <a:schemeClr val="bg1"/>
                  </a:solidFill>
                  <a:latin typeface="Segoe UI Light" panose="020B0502040204020203" pitchFamily="34" charset="0"/>
                  <a:cs typeface="Segoe UI Light" panose="020B0502040204020203" pitchFamily="34" charset="0"/>
                </a:rPr>
                <a:t>13</a:t>
              </a:r>
              <a:endParaRPr lang="en-US" sz="8000" dirty="0">
                <a:latin typeface="Segoe UI Light" panose="020B0502040204020203" pitchFamily="34" charset="0"/>
                <a:cs typeface="Segoe UI Light" panose="020B0502040204020203" pitchFamily="34" charset="0"/>
              </a:endParaRPr>
            </a:p>
          </p:txBody>
        </p:sp>
        <p:sp>
          <p:nvSpPr>
            <p:cNvPr id="55" name="Rectangle 54"/>
            <p:cNvSpPr/>
            <p:nvPr/>
          </p:nvSpPr>
          <p:spPr>
            <a:xfrm>
              <a:off x="9910351" y="5530441"/>
              <a:ext cx="2176485" cy="501676"/>
            </a:xfrm>
            <a:prstGeom prst="rect">
              <a:avLst/>
            </a:prstGeom>
          </p:spPr>
          <p:txBody>
            <a:bodyPr wrap="square" anchor="ctr">
              <a:spAutoFit/>
            </a:bodyPr>
            <a:lstStyle/>
            <a:p>
              <a:pPr>
                <a:lnSpc>
                  <a:spcPct val="95000"/>
                </a:lnSpc>
                <a:buSzPct val="90000"/>
              </a:pPr>
              <a:r>
                <a:rPr lang="en-US" sz="2800" dirty="0">
                  <a:solidFill>
                    <a:srgbClr val="11C1FF"/>
                  </a:solidFill>
                  <a:latin typeface="+mj-lt"/>
                  <a:cs typeface="Segoe UI Light" panose="020B0502040204020203" pitchFamily="34" charset="0"/>
                </a:rPr>
                <a:t>B</a:t>
              </a:r>
              <a:r>
                <a:rPr lang="en-US" sz="2800" dirty="0" smtClean="0">
                  <a:solidFill>
                    <a:srgbClr val="11C1FF"/>
                  </a:solidFill>
                  <a:latin typeface="+mj-lt"/>
                  <a:cs typeface="Segoe UI Light" panose="020B0502040204020203" pitchFamily="34" charset="0"/>
                </a:rPr>
                <a:t>ILLION</a:t>
              </a:r>
              <a:endParaRPr lang="en-US" sz="3600" dirty="0">
                <a:solidFill>
                  <a:srgbClr val="11C1FF"/>
                </a:solidFill>
                <a:latin typeface="+mj-lt"/>
                <a:cs typeface="Segoe UI Light" panose="020B0502040204020203" pitchFamily="34" charset="0"/>
              </a:endParaRPr>
            </a:p>
          </p:txBody>
        </p:sp>
        <p:sp>
          <p:nvSpPr>
            <p:cNvPr id="56" name="TextBox 55"/>
            <p:cNvSpPr txBox="1"/>
            <p:nvPr/>
          </p:nvSpPr>
          <p:spPr>
            <a:xfrm>
              <a:off x="9910351" y="5932986"/>
              <a:ext cx="2280785" cy="400110"/>
            </a:xfrm>
            <a:prstGeom prst="rect">
              <a:avLst/>
            </a:prstGeom>
            <a:noFill/>
          </p:spPr>
          <p:txBody>
            <a:bodyPr wrap="square" rtlCol="0">
              <a:spAutoFit/>
            </a:bodyPr>
            <a:lstStyle/>
            <a:p>
              <a:r>
                <a:rPr lang="en-US" sz="2000" dirty="0">
                  <a:solidFill>
                    <a:srgbClr val="FFFFFF"/>
                  </a:solidFill>
                  <a:latin typeface="+mj-lt"/>
                </a:rPr>
                <a:t>a</a:t>
              </a:r>
              <a:r>
                <a:rPr lang="en-US" sz="2000" dirty="0" smtClean="0">
                  <a:solidFill>
                    <a:srgbClr val="FFFFFF"/>
                  </a:solidFill>
                  <a:latin typeface="+mj-lt"/>
                </a:rPr>
                <a:t>uthentication/</a:t>
              </a:r>
              <a:r>
                <a:rPr lang="en-US" sz="2000" dirty="0" err="1" smtClean="0">
                  <a:solidFill>
                    <a:srgbClr val="FFFFFF"/>
                  </a:solidFill>
                  <a:latin typeface="+mj-lt"/>
                </a:rPr>
                <a:t>wk</a:t>
              </a:r>
              <a:endParaRPr lang="en-US" sz="2000" dirty="0">
                <a:solidFill>
                  <a:srgbClr val="FFFFFF"/>
                </a:solidFill>
                <a:latin typeface="+mj-lt"/>
              </a:endParaRPr>
            </a:p>
          </p:txBody>
        </p:sp>
      </p:grpSp>
      <p:grpSp>
        <p:nvGrpSpPr>
          <p:cNvPr id="59" name="Group 58"/>
          <p:cNvGrpSpPr/>
          <p:nvPr/>
        </p:nvGrpSpPr>
        <p:grpSpPr>
          <a:xfrm>
            <a:off x="-27113" y="5104075"/>
            <a:ext cx="4070062" cy="1740348"/>
            <a:chOff x="4064288" y="5104075"/>
            <a:chExt cx="4070062" cy="1740348"/>
          </a:xfrm>
        </p:grpSpPr>
        <p:sp>
          <p:nvSpPr>
            <p:cNvPr id="45" name="Rectangle 44"/>
            <p:cNvSpPr/>
            <p:nvPr/>
          </p:nvSpPr>
          <p:spPr>
            <a:xfrm>
              <a:off x="4654573" y="5104075"/>
              <a:ext cx="2026882" cy="1740348"/>
            </a:xfrm>
            <a:prstGeom prst="rect">
              <a:avLst/>
            </a:prstGeom>
          </p:spPr>
          <p:txBody>
            <a:bodyPr wrap="square" anchor="b">
              <a:spAutoFit/>
            </a:bodyPr>
            <a:lstStyle/>
            <a:p>
              <a:pPr algn="ctr">
                <a:lnSpc>
                  <a:spcPct val="95000"/>
                </a:lnSpc>
                <a:buSzPct val="90000"/>
              </a:pPr>
              <a:r>
                <a:rPr lang="en-US" sz="11273" spc="-294" dirty="0" smtClean="0">
                  <a:solidFill>
                    <a:srgbClr val="00B0F0"/>
                  </a:solidFill>
                  <a:latin typeface="Segoe UI Light" panose="020B0502040204020203" pitchFamily="34" charset="0"/>
                  <a:cs typeface="Segoe UI Light" panose="020B0502040204020203" pitchFamily="34" charset="0"/>
                </a:rPr>
                <a:t>&gt;</a:t>
              </a:r>
              <a:r>
                <a:rPr lang="en-US" sz="11273" spc="-294" dirty="0" smtClean="0">
                  <a:solidFill>
                    <a:schemeClr val="bg1"/>
                  </a:solidFill>
                  <a:latin typeface="Segoe UI Light" panose="020B0502040204020203" pitchFamily="34" charset="0"/>
                  <a:cs typeface="Segoe UI Light" panose="020B0502040204020203" pitchFamily="34" charset="0"/>
                </a:rPr>
                <a:t>2</a:t>
              </a:r>
              <a:endParaRPr lang="en-US" sz="9411" dirty="0">
                <a:solidFill>
                  <a:srgbClr val="11C1FF"/>
                </a:solidFill>
                <a:latin typeface="Segoe UI Light" panose="020B0502040204020203" pitchFamily="34" charset="0"/>
                <a:cs typeface="Segoe UI Light" panose="020B0502040204020203" pitchFamily="34" charset="0"/>
              </a:endParaRPr>
            </a:p>
          </p:txBody>
        </p:sp>
        <p:sp>
          <p:nvSpPr>
            <p:cNvPr id="7" name="Rectangle 6"/>
            <p:cNvSpPr/>
            <p:nvPr/>
          </p:nvSpPr>
          <p:spPr>
            <a:xfrm>
              <a:off x="6439978" y="5319228"/>
              <a:ext cx="1507144" cy="794064"/>
            </a:xfrm>
            <a:prstGeom prst="rect">
              <a:avLst/>
            </a:prstGeom>
          </p:spPr>
          <p:txBody>
            <a:bodyPr wrap="none">
              <a:spAutoFit/>
            </a:bodyPr>
            <a:lstStyle/>
            <a:p>
              <a:pPr>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MILLION</a:t>
              </a:r>
              <a:br>
                <a:rPr lang="en-US" sz="2800" dirty="0" smtClean="0">
                  <a:solidFill>
                    <a:srgbClr val="11C1FF"/>
                  </a:solidFill>
                  <a:latin typeface="Segoe UI Light" panose="020B0502040204020203" pitchFamily="34" charset="0"/>
                  <a:cs typeface="Segoe UI Light" panose="020B0502040204020203" pitchFamily="34" charset="0"/>
                </a:rPr>
              </a:br>
              <a:r>
                <a:rPr lang="en-US" sz="2000" dirty="0" smtClean="0">
                  <a:solidFill>
                    <a:schemeClr val="bg1"/>
                  </a:solidFill>
                  <a:latin typeface="Segoe UI Light" panose="020B0502040204020203" pitchFamily="34" charset="0"/>
                  <a:cs typeface="Segoe UI Light" panose="020B0502040204020203" pitchFamily="34" charset="0"/>
                </a:rPr>
                <a:t>requests/sec</a:t>
              </a:r>
              <a:endParaRPr lang="en-US" sz="7200" dirty="0">
                <a:solidFill>
                  <a:schemeClr val="bg1"/>
                </a:solidFill>
                <a:latin typeface="Segoe UI Light" panose="020B0502040204020203" pitchFamily="34" charset="0"/>
                <a:cs typeface="Segoe UI Light" panose="020B0502040204020203" pitchFamily="34" charset="0"/>
              </a:endParaRPr>
            </a:p>
          </p:txBody>
        </p:sp>
        <p:cxnSp>
          <p:nvCxnSpPr>
            <p:cNvPr id="57" name="Straight Connector 56"/>
            <p:cNvCxnSpPr/>
            <p:nvPr/>
          </p:nvCxnSpPr>
          <p:spPr>
            <a:xfrm>
              <a:off x="4064288" y="5139115"/>
              <a:ext cx="4070062"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grpSp>
      <p:grpSp>
        <p:nvGrpSpPr>
          <p:cNvPr id="2" name="Group 1"/>
          <p:cNvGrpSpPr/>
          <p:nvPr/>
        </p:nvGrpSpPr>
        <p:grpSpPr>
          <a:xfrm>
            <a:off x="8235876" y="3574586"/>
            <a:ext cx="3890416" cy="2928494"/>
            <a:chOff x="8235876" y="3574586"/>
            <a:chExt cx="3890416" cy="2928494"/>
          </a:xfrm>
        </p:grpSpPr>
        <p:grpSp>
          <p:nvGrpSpPr>
            <p:cNvPr id="38" name="Group 37"/>
            <p:cNvGrpSpPr/>
            <p:nvPr/>
          </p:nvGrpSpPr>
          <p:grpSpPr>
            <a:xfrm>
              <a:off x="8235876" y="3574586"/>
              <a:ext cx="3326048" cy="2928494"/>
              <a:chOff x="4443252" y="4012914"/>
              <a:chExt cx="3326048" cy="2928494"/>
            </a:xfrm>
          </p:grpSpPr>
          <p:sp>
            <p:nvSpPr>
              <p:cNvPr id="40" name="Rectangle 39"/>
              <p:cNvSpPr/>
              <p:nvPr/>
            </p:nvSpPr>
            <p:spPr>
              <a:xfrm>
                <a:off x="4443252" y="4012914"/>
                <a:ext cx="2238203" cy="2928494"/>
              </a:xfrm>
              <a:prstGeom prst="rect">
                <a:avLst/>
              </a:prstGeom>
            </p:spPr>
            <p:txBody>
              <a:bodyPr wrap="square" anchor="b">
                <a:spAutoFit/>
              </a:bodyPr>
              <a:lstStyle/>
              <a:p>
                <a:pPr>
                  <a:lnSpc>
                    <a:spcPct val="95000"/>
                  </a:lnSpc>
                  <a:buSzPct val="90000"/>
                </a:pPr>
                <a:r>
                  <a:rPr lang="en-US" sz="16200" spc="-3500" dirty="0" smtClean="0">
                    <a:solidFill>
                      <a:srgbClr val="00B0F0"/>
                    </a:solidFill>
                    <a:latin typeface="Segoe UI Light" panose="020B0502040204020203" pitchFamily="34" charset="0"/>
                    <a:cs typeface="Segoe UI Light" panose="020B0502040204020203" pitchFamily="34" charset="0"/>
                  </a:rPr>
                  <a:t>&gt;</a:t>
                </a:r>
                <a:r>
                  <a:rPr lang="en-US" sz="19400" spc="-3500" dirty="0" smtClean="0">
                    <a:solidFill>
                      <a:schemeClr val="bg1"/>
                    </a:solidFill>
                    <a:latin typeface="Segoe UI Light" panose="020B0502040204020203" pitchFamily="34" charset="0"/>
                    <a:cs typeface="Segoe UI Light" panose="020B0502040204020203" pitchFamily="34" charset="0"/>
                  </a:rPr>
                  <a:t>1</a:t>
                </a:r>
                <a:endParaRPr lang="en-US" sz="28700" spc="-3500" dirty="0">
                  <a:solidFill>
                    <a:srgbClr val="11C1FF"/>
                  </a:solidFill>
                  <a:latin typeface="Segoe UI Light" panose="020B0502040204020203" pitchFamily="34" charset="0"/>
                  <a:cs typeface="Segoe UI Light" panose="020B0502040204020203" pitchFamily="34" charset="0"/>
                </a:endParaRPr>
              </a:p>
            </p:txBody>
          </p:sp>
          <p:sp>
            <p:nvSpPr>
              <p:cNvPr id="41" name="Rectangle 40"/>
              <p:cNvSpPr/>
              <p:nvPr/>
            </p:nvSpPr>
            <p:spPr>
              <a:xfrm>
                <a:off x="6262156" y="4765275"/>
                <a:ext cx="1507144" cy="1554272"/>
              </a:xfrm>
              <a:prstGeom prst="rect">
                <a:avLst/>
              </a:prstGeom>
            </p:spPr>
            <p:txBody>
              <a:bodyPr wrap="none">
                <a:spAutoFit/>
              </a:bodyPr>
              <a:lstStyle/>
              <a:p>
                <a:pPr>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MILLION</a:t>
                </a:r>
              </a:p>
              <a:p>
                <a:pPr>
                  <a:lnSpc>
                    <a:spcPct val="95000"/>
                  </a:lnSpc>
                  <a:buSzPct val="90000"/>
                </a:pPr>
                <a:endParaRPr lang="en-US" sz="7200" dirty="0">
                  <a:solidFill>
                    <a:schemeClr val="bg1"/>
                  </a:solidFill>
                  <a:latin typeface="Segoe UI Light" panose="020B0502040204020203" pitchFamily="34" charset="0"/>
                  <a:cs typeface="Segoe UI Light" panose="020B0502040204020203" pitchFamily="34" charset="0"/>
                </a:endParaRPr>
              </a:p>
            </p:txBody>
          </p:sp>
        </p:grpSp>
        <p:sp>
          <p:nvSpPr>
            <p:cNvPr id="46" name="TextBox 45"/>
            <p:cNvSpPr txBox="1"/>
            <p:nvPr/>
          </p:nvSpPr>
          <p:spPr>
            <a:xfrm>
              <a:off x="10066332" y="4786389"/>
              <a:ext cx="2059960" cy="1200329"/>
            </a:xfrm>
            <a:prstGeom prst="rect">
              <a:avLst/>
            </a:prstGeom>
            <a:noFill/>
          </p:spPr>
          <p:txBody>
            <a:bodyPr wrap="square" rtlCol="0">
              <a:spAutoFit/>
            </a:bodyPr>
            <a:lstStyle/>
            <a:p>
              <a:r>
                <a:rPr lang="en-US" dirty="0" smtClean="0">
                  <a:solidFill>
                    <a:srgbClr val="FFFFFF"/>
                  </a:solidFill>
                  <a:latin typeface="+mj-lt"/>
                </a:rPr>
                <a:t>Developers registered with Visual Studio Online</a:t>
              </a:r>
              <a:endParaRPr lang="en-US" dirty="0">
                <a:solidFill>
                  <a:srgbClr val="FFFFFF"/>
                </a:solidFill>
                <a:latin typeface="+mj-lt"/>
              </a:endParaRPr>
            </a:p>
          </p:txBody>
        </p:sp>
      </p:grpSp>
    </p:spTree>
    <p:extLst>
      <p:ext uri="{BB962C8B-B14F-4D97-AF65-F5344CB8AC3E}">
        <p14:creationId xmlns:p14="http://schemas.microsoft.com/office/powerpoint/2010/main" val="4181158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22" presetClass="entr" presetSubtype="8"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par>
                                <p:cTn id="11" presetID="22" presetClass="entr" presetSubtype="8"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left)">
                                      <p:cBhvr>
                                        <p:cTn id="13" dur="500"/>
                                        <p:tgtEl>
                                          <p:spTgt spid="32"/>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250"/>
                                        <p:tgtEl>
                                          <p:spTgt spid="23"/>
                                        </p:tgtEl>
                                      </p:cBhvr>
                                    </p:animEffect>
                                  </p:childTnLst>
                                </p:cTn>
                              </p:par>
                            </p:childTnLst>
                          </p:cTn>
                        </p:par>
                        <p:par>
                          <p:cTn id="18" fill="hold">
                            <p:stCondLst>
                              <p:cond delay="750"/>
                            </p:stCondLst>
                            <p:childTnLst>
                              <p:par>
                                <p:cTn id="19" presetID="10" presetClass="entr" presetSubtype="0" fill="hold" nodeType="after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250"/>
                                        <p:tgtEl>
                                          <p:spTgt spid="28"/>
                                        </p:tgtEl>
                                      </p:cBhvr>
                                    </p:animEffect>
                                  </p:childTnLst>
                                </p:cTn>
                              </p:par>
                            </p:childTnLst>
                          </p:cTn>
                        </p:par>
                        <p:par>
                          <p:cTn id="22" fill="hold">
                            <p:stCondLst>
                              <p:cond delay="1000"/>
                            </p:stCondLst>
                            <p:childTnLst>
                              <p:par>
                                <p:cTn id="23" presetID="10" presetClass="entr" presetSubtype="0" fill="hold" nodeType="after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fade">
                                      <p:cBhvr>
                                        <p:cTn id="25" dur="250"/>
                                        <p:tgtEl>
                                          <p:spTgt spid="61"/>
                                        </p:tgtEl>
                                      </p:cBhvr>
                                    </p:animEffect>
                                  </p:childTnLst>
                                </p:cTn>
                              </p:par>
                            </p:childTnLst>
                          </p:cTn>
                        </p:par>
                        <p:par>
                          <p:cTn id="26" fill="hold">
                            <p:stCondLst>
                              <p:cond delay="1250"/>
                            </p:stCondLst>
                            <p:childTnLst>
                              <p:par>
                                <p:cTn id="27" presetID="10" presetClass="entr" presetSubtype="0"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250"/>
                                        <p:tgtEl>
                                          <p:spTgt spid="19"/>
                                        </p:tgtEl>
                                      </p:cBhvr>
                                    </p:animEffect>
                                  </p:childTnLst>
                                </p:cTn>
                              </p:par>
                            </p:childTnLst>
                          </p:cTn>
                        </p:par>
                        <p:par>
                          <p:cTn id="30" fill="hold">
                            <p:stCondLst>
                              <p:cond delay="1500"/>
                            </p:stCondLst>
                            <p:childTnLst>
                              <p:par>
                                <p:cTn id="31" presetID="10" presetClass="entr" presetSubtype="0" fill="hold" nodeType="after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fade">
                                      <p:cBhvr>
                                        <p:cTn id="33" dur="250"/>
                                        <p:tgtEl>
                                          <p:spTgt spid="60"/>
                                        </p:tgtEl>
                                      </p:cBhvr>
                                    </p:animEffect>
                                  </p:childTnLst>
                                </p:cTn>
                              </p:par>
                            </p:childTnLst>
                          </p:cTn>
                        </p:par>
                        <p:par>
                          <p:cTn id="34" fill="hold">
                            <p:stCondLst>
                              <p:cond delay="1750"/>
                            </p:stCondLst>
                            <p:childTnLst>
                              <p:par>
                                <p:cTn id="35" presetID="10" presetClass="entr" presetSubtype="0" fill="hold" nodeType="after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fade">
                                      <p:cBhvr>
                                        <p:cTn id="37" dur="250"/>
                                        <p:tgtEl>
                                          <p:spTgt spid="59"/>
                                        </p:tgtEl>
                                      </p:cBhvr>
                                    </p:animEffect>
                                  </p:childTnLst>
                                </p:cTn>
                              </p:par>
                            </p:childTnLst>
                          </p:cTn>
                        </p:par>
                        <p:par>
                          <p:cTn id="38" fill="hold">
                            <p:stCondLst>
                              <p:cond delay="2000"/>
                            </p:stCondLst>
                            <p:childTnLst>
                              <p:par>
                                <p:cTn id="39" presetID="10" presetClass="entr" presetSubtype="0" fill="hold" nodeType="afterEffect">
                                  <p:stCondLst>
                                    <p:cond delay="0"/>
                                  </p:stCondLst>
                                  <p:childTnLst>
                                    <p:set>
                                      <p:cBhvr>
                                        <p:cTn id="40" dur="1" fill="hold">
                                          <p:stCondLst>
                                            <p:cond delay="0"/>
                                          </p:stCondLst>
                                        </p:cTn>
                                        <p:tgtEl>
                                          <p:spTgt spid="62"/>
                                        </p:tgtEl>
                                        <p:attrNameLst>
                                          <p:attrName>style.visibility</p:attrName>
                                        </p:attrNameLst>
                                      </p:cBhvr>
                                      <p:to>
                                        <p:strVal val="visible"/>
                                      </p:to>
                                    </p:set>
                                    <p:animEffect transition="in" filter="fade">
                                      <p:cBhvr>
                                        <p:cTn id="41" dur="250"/>
                                        <p:tgtEl>
                                          <p:spTgt spid="62"/>
                                        </p:tgtEl>
                                      </p:cBhvr>
                                    </p:animEffect>
                                  </p:childTnLst>
                                </p:cTn>
                              </p:par>
                              <p:par>
                                <p:cTn id="42" presetID="10" presetClass="entr" presetSubtype="0" fill="hold" nodeType="withEffect">
                                  <p:stCondLst>
                                    <p:cond delay="250"/>
                                  </p:stCondLst>
                                  <p:childTnLst>
                                    <p:set>
                                      <p:cBhvr>
                                        <p:cTn id="43" dur="1" fill="hold">
                                          <p:stCondLst>
                                            <p:cond delay="0"/>
                                          </p:stCondLst>
                                        </p:cTn>
                                        <p:tgtEl>
                                          <p:spTgt spid="2"/>
                                        </p:tgtEl>
                                        <p:attrNameLst>
                                          <p:attrName>style.visibility</p:attrName>
                                        </p:attrNameLst>
                                      </p:cBhvr>
                                      <p:to>
                                        <p:strVal val="visible"/>
                                      </p:to>
                                    </p:set>
                                    <p:animEffect transition="in" filter="fade">
                                      <p:cBhvr>
                                        <p:cTn id="44"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b="9999"/>
            <a:stretch/>
          </p:blipFill>
          <p:spPr>
            <a:xfrm>
              <a:off x="0" y="0"/>
              <a:ext cx="12192000" cy="6858000"/>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spTree>
    <p:extLst>
      <p:ext uri="{BB962C8B-B14F-4D97-AF65-F5344CB8AC3E}">
        <p14:creationId xmlns:p14="http://schemas.microsoft.com/office/powerpoint/2010/main" val="4237827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7" name="Group 16"/>
          <p:cNvGrpSpPr/>
          <p:nvPr/>
        </p:nvGrpSpPr>
        <p:grpSpPr>
          <a:xfrm>
            <a:off x="1125475" y="1429492"/>
            <a:ext cx="4279281" cy="2701638"/>
            <a:chOff x="-2" y="0"/>
            <a:chExt cx="10862785" cy="6858000"/>
          </a:xfrm>
        </p:grpSpPr>
        <p:pic>
          <p:nvPicPr>
            <p:cNvPr id="18" name="Picture 17"/>
            <p:cNvPicPr>
              <a:picLocks noChangeAspect="1"/>
            </p:cNvPicPr>
            <p:nvPr/>
          </p:nvPicPr>
          <p:blipFill rotWithShape="1">
            <a:blip r:embed="rId3" cstate="print">
              <a:extLst>
                <a:ext uri="{28A0092B-C50C-407E-A947-70E740481C1C}">
                  <a14:useLocalDpi xmlns:a14="http://schemas.microsoft.com/office/drawing/2010/main" val="0"/>
                </a:ext>
              </a:extLst>
            </a:blip>
            <a:srcRect r="10902" b="9999"/>
            <a:stretch/>
          </p:blipFill>
          <p:spPr>
            <a:xfrm>
              <a:off x="-2" y="0"/>
              <a:ext cx="10862785" cy="6858000"/>
            </a:xfrm>
            <a:prstGeom prst="rect">
              <a:avLst/>
            </a:prstGeom>
          </p:spPr>
        </p:pic>
        <p:pic>
          <p:nvPicPr>
            <p:cNvPr id="19" name="Picture 18"/>
            <p:cNvPicPr>
              <a:picLocks noChangeAspect="1"/>
            </p:cNvPicPr>
            <p:nvPr/>
          </p:nvPicPr>
          <p:blipFill rotWithShape="1">
            <a:blip r:embed="rId3" cstate="print">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b="14927"/>
          <a:stretch/>
        </p:blipFill>
        <p:spPr>
          <a:xfrm>
            <a:off x="916654" y="1127733"/>
            <a:ext cx="4678900" cy="5719580"/>
          </a:xfrm>
          <a:prstGeom prst="rect">
            <a:avLst/>
          </a:prstGeom>
        </p:spPr>
      </p:pic>
      <p:grpSp>
        <p:nvGrpSpPr>
          <p:cNvPr id="16" name="Group 15"/>
          <p:cNvGrpSpPr/>
          <p:nvPr/>
        </p:nvGrpSpPr>
        <p:grpSpPr>
          <a:xfrm>
            <a:off x="5811880" y="2906978"/>
            <a:ext cx="6146714" cy="2448303"/>
            <a:chOff x="5811880" y="1728413"/>
            <a:chExt cx="6146714" cy="2448303"/>
          </a:xfrm>
        </p:grpSpPr>
        <p:sp>
          <p:nvSpPr>
            <p:cNvPr id="20" name="Text Placeholder 25"/>
            <p:cNvSpPr txBox="1">
              <a:spLocks/>
            </p:cNvSpPr>
            <p:nvPr/>
          </p:nvSpPr>
          <p:spPr bwMode="ltGray">
            <a:xfrm>
              <a:off x="5811880" y="1728413"/>
              <a:ext cx="5860167" cy="1628567"/>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76959" indent="-676959" defTabSz="896157">
                <a:lnSpc>
                  <a:spcPts val="6666"/>
                </a:lnSpc>
                <a:defRPr/>
              </a:pPr>
              <a:r>
                <a:rPr lang="en-US" sz="5980" spc="-150" dirty="0">
                  <a:solidFill>
                    <a:srgbClr val="FFFFFF"/>
                  </a:solidFill>
                  <a:latin typeface="Segoe UI Light"/>
                </a:rPr>
                <a:t>Get </a:t>
              </a:r>
              <a:r>
                <a:rPr lang="en-US" sz="5980" spc="-150" dirty="0" smtClean="0">
                  <a:solidFill>
                    <a:srgbClr val="FFFFFF"/>
                  </a:solidFill>
                  <a:latin typeface="Segoe UI Light"/>
                </a:rPr>
                <a:t>started</a:t>
              </a:r>
              <a:endParaRPr lang="en-US" sz="5980" spc="-150" dirty="0">
                <a:solidFill>
                  <a:srgbClr val="FFFFFF"/>
                </a:solidFill>
                <a:latin typeface="Segoe UI Light"/>
              </a:endParaRPr>
            </a:p>
          </p:txBody>
        </p:sp>
        <p:sp>
          <p:nvSpPr>
            <p:cNvPr id="21" name="Text Placeholder 4"/>
            <p:cNvSpPr txBox="1">
              <a:spLocks/>
            </p:cNvSpPr>
            <p:nvPr/>
          </p:nvSpPr>
          <p:spPr>
            <a:xfrm>
              <a:off x="5968926" y="2763841"/>
              <a:ext cx="5989668" cy="1412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smtClean="0">
                  <a:solidFill>
                    <a:srgbClr val="11C1FF"/>
                  </a:solidFill>
                  <a:latin typeface="+mj-lt"/>
                </a:rPr>
                <a:t>Visit azure.microsoft.com</a:t>
              </a:r>
              <a:endParaRPr lang="en-US" sz="4000" dirty="0">
                <a:solidFill>
                  <a:srgbClr val="11C1FF"/>
                </a:solidFill>
                <a:latin typeface="+mj-lt"/>
              </a:endParaRPr>
            </a:p>
          </p:txBody>
        </p:sp>
      </p:grpSp>
    </p:spTree>
    <p:extLst>
      <p:ext uri="{BB962C8B-B14F-4D97-AF65-F5344CB8AC3E}">
        <p14:creationId xmlns:p14="http://schemas.microsoft.com/office/powerpoint/2010/main" val="2641055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30.3|6.9|7.6|35.2"/>
</p:tagLst>
</file>

<file path=ppt/theme/theme1.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A821E223A3BC347949CC2419033DBE2" ma:contentTypeVersion="1" ma:contentTypeDescription="Create a new document." ma:contentTypeScope="" ma:versionID="519c6bc90736a6e8abbbdb38ed934ac6">
  <xsd:schema xmlns:xsd="http://www.w3.org/2001/XMLSchema" xmlns:xs="http://www.w3.org/2001/XMLSchema" xmlns:p="http://schemas.microsoft.com/office/2006/metadata/properties" xmlns:ns2="fee586e5-3c92-48eb-9898-42915e590ada" targetNamespace="http://schemas.microsoft.com/office/2006/metadata/properties" ma:root="true" ma:fieldsID="4da06bcf8031bc55fa8390c6716287b0" ns2:_="">
    <xsd:import namespace="fee586e5-3c92-48eb-9898-42915e590ada"/>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e586e5-3c92-48eb-9898-42915e590ad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fee586e5-3c92-48eb-9898-42915e590ada">
      <UserInfo>
        <DisplayName>Rick Claus</DisplayName>
        <AccountId>401</AccountId>
        <AccountType/>
      </UserInfo>
    </SharedWithUsers>
  </documentManagement>
</p:properties>
</file>

<file path=customXml/itemProps1.xml><?xml version="1.0" encoding="utf-8"?>
<ds:datastoreItem xmlns:ds="http://schemas.openxmlformats.org/officeDocument/2006/customXml" ds:itemID="{3469201C-D4CA-4918-A4FF-8ED15147EC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e586e5-3c92-48eb-9898-42915e590a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4B32142-DE2C-423C-A302-95CAC214862A}">
  <ds:schemaRefs>
    <ds:schemaRef ds:uri="http://schemas.microsoft.com/sharepoint/v3/contenttype/forms"/>
  </ds:schemaRefs>
</ds:datastoreItem>
</file>

<file path=customXml/itemProps3.xml><?xml version="1.0" encoding="utf-8"?>
<ds:datastoreItem xmlns:ds="http://schemas.openxmlformats.org/officeDocument/2006/customXml" ds:itemID="{B030EFEA-9AEA-457C-BAA8-93C4281792F5}">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fee586e5-3c92-48eb-9898-42915e590ada"/>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6989</TotalTime>
  <Words>7345</Words>
  <Application>Microsoft Office PowerPoint</Application>
  <PresentationFormat>Widescreen</PresentationFormat>
  <Paragraphs>1376</Paragraphs>
  <Slides>96</Slides>
  <Notes>74</Notes>
  <HiddenSlides>21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96</vt:i4>
      </vt:variant>
    </vt:vector>
  </HeadingPairs>
  <TitlesOfParts>
    <vt:vector size="105" baseType="lpstr">
      <vt:lpstr>メイリオ</vt:lpstr>
      <vt:lpstr>Arial</vt:lpstr>
      <vt:lpstr>Calibri</vt:lpstr>
      <vt:lpstr>Consolas</vt:lpstr>
      <vt:lpstr>Courier New</vt:lpstr>
      <vt:lpstr>Segoe UI</vt:lpstr>
      <vt:lpstr>Segoe UI Light</vt:lpstr>
      <vt:lpstr>Times New Roman</vt:lpstr>
      <vt:lpstr>Azure Medium</vt:lpstr>
      <vt:lpstr>Azure Data Storage</vt:lpstr>
      <vt:lpstr>Agenda</vt:lpstr>
      <vt:lpstr>Azure Storage Architecture</vt:lpstr>
      <vt:lpstr>Agenda</vt:lpstr>
      <vt:lpstr>Microsoft Azure Storage Blob</vt:lpstr>
      <vt:lpstr>Two Types of Blobs Under the Hood</vt:lpstr>
      <vt:lpstr>Two Types of Blobs Under the Hood</vt:lpstr>
      <vt:lpstr>Two Types of Blobs Under the Hood</vt:lpstr>
      <vt:lpstr>Blob Storage Concepts</vt:lpstr>
      <vt:lpstr>PowerPoint Presentation</vt:lpstr>
      <vt:lpstr>Blob Details – Containers</vt:lpstr>
      <vt:lpstr>Blob Details – Containers</vt:lpstr>
      <vt:lpstr>Blob Details – Throughput</vt:lpstr>
      <vt:lpstr>Blob Details – Main Web Service Operations</vt:lpstr>
      <vt:lpstr>PowerPoint Presentation</vt:lpstr>
      <vt:lpstr>Blob Details – Associate metadata with blob</vt:lpstr>
      <vt:lpstr>PowerPoint Presentation</vt:lpstr>
      <vt:lpstr>Blob Details – Blob always accessed by name</vt:lpstr>
      <vt:lpstr>Blob Details</vt:lpstr>
      <vt:lpstr>Blob sample listing</vt:lpstr>
      <vt:lpstr>Blob sample listing full response</vt:lpstr>
      <vt:lpstr>Blob sample listing with maxresults</vt:lpstr>
      <vt:lpstr>Blob sample listing with maxresults</vt:lpstr>
      <vt:lpstr>Uploading a Block Blob</vt:lpstr>
      <vt:lpstr>Blob block uploading benefits</vt:lpstr>
      <vt:lpstr>Page Blob – Random Read/Write</vt:lpstr>
      <vt:lpstr>Page Blob – Random Read/Write</vt:lpstr>
      <vt:lpstr>Shared Access Signatures</vt:lpstr>
      <vt:lpstr>Shared Access Signatures – Two broad approaches</vt:lpstr>
      <vt:lpstr>Shared Access Signatures – Revocation</vt:lpstr>
      <vt:lpstr>Shared Access Signatures – Ad Hoc Signatures</vt:lpstr>
      <vt:lpstr>Shared Access Signatures – Ad Hoc Signatures</vt:lpstr>
      <vt:lpstr>Shared Access Signatures – Ad Hoc Signatures</vt:lpstr>
      <vt:lpstr>Store Access Policy – Policy Based Signatures</vt:lpstr>
      <vt:lpstr>Store Access Policy – Policy Based Signatures</vt:lpstr>
      <vt:lpstr>Store Access Policy – Policy Based Signatures</vt:lpstr>
      <vt:lpstr>Store Access Policy – Policy Based Signatures</vt:lpstr>
      <vt:lpstr>PowerPoint Presentation</vt:lpstr>
      <vt:lpstr>Agenda</vt:lpstr>
      <vt:lpstr>Microsoft Azure Storage Files</vt:lpstr>
      <vt:lpstr>PowerPoint Presentation</vt:lpstr>
      <vt:lpstr>Sharing Files – The old way</vt:lpstr>
      <vt:lpstr>Azure Files</vt:lpstr>
      <vt:lpstr>Azure Files – Usage</vt:lpstr>
      <vt:lpstr>Agenda</vt:lpstr>
      <vt:lpstr>Microsoft Azure Storage Queue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Agenda</vt:lpstr>
      <vt:lpstr>Microsoft Azure Storage Table</vt:lpstr>
      <vt:lpstr>Table Storage Concepts </vt:lpstr>
      <vt:lpstr>Table Storage Details</vt:lpstr>
      <vt:lpstr>Table Storage Details</vt:lpstr>
      <vt:lpstr>Table Storage Details – Entity Properties</vt:lpstr>
      <vt:lpstr>PowerPoint Presentation</vt:lpstr>
      <vt:lpstr>Table Storage Details</vt:lpstr>
      <vt:lpstr>Table Storage Details – Purpose of the PartitionKey</vt:lpstr>
      <vt:lpstr>Table Storage Details – Purpose of the PartitionKey</vt:lpstr>
      <vt:lpstr>Table Storage Details – Purpose of the PartitionKey</vt:lpstr>
      <vt:lpstr>Table Storage Details – Entity Properties</vt:lpstr>
      <vt:lpstr>Table Storage Details – Entity Properties</vt:lpstr>
      <vt:lpstr>PowerPoint Presentation</vt:lpstr>
      <vt:lpstr>Table Storage Details</vt:lpstr>
      <vt:lpstr>Agenda</vt:lpstr>
      <vt:lpstr>Microsoft Azure StorSimple</vt:lpstr>
      <vt:lpstr>PowerPoint Presentation</vt:lpstr>
      <vt:lpstr>Agenda</vt:lpstr>
      <vt:lpstr>PowerPoint Presentation</vt:lpstr>
      <vt:lpstr>Agenda</vt:lpstr>
      <vt:lpstr>Azure Files - SMB 2.1 Protocol</vt:lpstr>
      <vt:lpstr>Azure Files - File REST APIs</vt:lpstr>
      <vt:lpstr>Demo: Azure Files – Part 1</vt:lpstr>
      <vt:lpstr>Azure Files</vt:lpstr>
      <vt:lpstr>Azure Files</vt:lpstr>
      <vt:lpstr>Azure Files</vt:lpstr>
      <vt:lpstr>Azure Files vs Blobs</vt:lpstr>
      <vt:lpstr>Azure Files vs Disks</vt:lpstr>
      <vt:lpstr>Azure Files – Client OS Support</vt:lpstr>
      <vt:lpstr>Demo: Azure Files – Part 2</vt:lpstr>
      <vt:lpstr>Website Served From Azure File Share</vt:lpstr>
      <vt:lpstr>Azure Files</vt:lpstr>
      <vt:lpstr>PowerPoint Presentation</vt:lpstr>
      <vt:lpstr>No Fixed Schema</vt:lpstr>
      <vt:lpstr>Querying</vt:lpstr>
      <vt:lpstr>Partitions and Partition Ranges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Jonah Sterling</dc:creator>
  <cp:lastModifiedBy>Magnus Mårtensson</cp:lastModifiedBy>
  <cp:revision>432</cp:revision>
  <cp:lastPrinted>2014-03-26T17:46:13Z</cp:lastPrinted>
  <dcterms:created xsi:type="dcterms:W3CDTF">2014-03-19T23:21:38Z</dcterms:created>
  <dcterms:modified xsi:type="dcterms:W3CDTF">2015-01-13T14:13:59Z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0x0101004A821E223A3BC347949CC2419033DBE2</vt:lpwstr>
  </property>
  <property fmtid="{D5CDD505-2E9C-101B-9397-08002B2CF9AE}" pid="3" name="DocVizMetadataToken">
    <vt:lpwstr>300x431x1</vt:lpwstr>
  </property>
</Properties>
</file>