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5"/>
  </p:notesMasterIdLst>
  <p:sldIdLst>
    <p:sldId id="256" r:id="rId5"/>
    <p:sldId id="575" r:id="rId6"/>
    <p:sldId id="586" r:id="rId7"/>
    <p:sldId id="587" r:id="rId8"/>
    <p:sldId id="630" r:id="rId9"/>
    <p:sldId id="588" r:id="rId10"/>
    <p:sldId id="631" r:id="rId11"/>
    <p:sldId id="589" r:id="rId12"/>
    <p:sldId id="632" r:id="rId13"/>
    <p:sldId id="624" r:id="rId14"/>
    <p:sldId id="626" r:id="rId15"/>
    <p:sldId id="625" r:id="rId16"/>
    <p:sldId id="627" r:id="rId17"/>
    <p:sldId id="628" r:id="rId18"/>
    <p:sldId id="629" r:id="rId19"/>
    <p:sldId id="633" r:id="rId20"/>
    <p:sldId id="634" r:id="rId21"/>
    <p:sldId id="595" r:id="rId22"/>
    <p:sldId id="635" r:id="rId23"/>
    <p:sldId id="642" r:id="rId24"/>
    <p:sldId id="643" r:id="rId25"/>
    <p:sldId id="596" r:id="rId26"/>
    <p:sldId id="644" r:id="rId27"/>
    <p:sldId id="597" r:id="rId28"/>
    <p:sldId id="598" r:id="rId29"/>
    <p:sldId id="648" r:id="rId30"/>
    <p:sldId id="647" r:id="rId31"/>
    <p:sldId id="649" r:id="rId32"/>
    <p:sldId id="650" r:id="rId33"/>
    <p:sldId id="599" r:id="rId34"/>
    <p:sldId id="651" r:id="rId35"/>
    <p:sldId id="652" r:id="rId36"/>
    <p:sldId id="653" r:id="rId37"/>
    <p:sldId id="600" r:id="rId38"/>
    <p:sldId id="623" r:id="rId39"/>
    <p:sldId id="523" r:id="rId40"/>
    <p:sldId id="524" r:id="rId41"/>
    <p:sldId id="525" r:id="rId42"/>
    <p:sldId id="526" r:id="rId43"/>
    <p:sldId id="527" r:id="rId44"/>
    <p:sldId id="528" r:id="rId45"/>
    <p:sldId id="542" r:id="rId46"/>
    <p:sldId id="530" r:id="rId47"/>
    <p:sldId id="531" r:id="rId48"/>
    <p:sldId id="532" r:id="rId49"/>
    <p:sldId id="534" r:id="rId50"/>
    <p:sldId id="535" r:id="rId51"/>
    <p:sldId id="536" r:id="rId52"/>
    <p:sldId id="537" r:id="rId53"/>
    <p:sldId id="543" r:id="rId54"/>
    <p:sldId id="539" r:id="rId55"/>
    <p:sldId id="540" r:id="rId56"/>
    <p:sldId id="541" r:id="rId57"/>
    <p:sldId id="620" r:id="rId58"/>
    <p:sldId id="608" r:id="rId59"/>
    <p:sldId id="609" r:id="rId60"/>
    <p:sldId id="611" r:id="rId61"/>
    <p:sldId id="654" r:id="rId62"/>
    <p:sldId id="636" r:id="rId63"/>
    <p:sldId id="607" r:id="rId64"/>
    <p:sldId id="655" r:id="rId65"/>
    <p:sldId id="656" r:id="rId66"/>
    <p:sldId id="637" r:id="rId67"/>
    <p:sldId id="621" r:id="rId68"/>
    <p:sldId id="533" r:id="rId69"/>
    <p:sldId id="579" r:id="rId70"/>
    <p:sldId id="580" r:id="rId71"/>
    <p:sldId id="581" r:id="rId72"/>
    <p:sldId id="639" r:id="rId73"/>
    <p:sldId id="582" r:id="rId74"/>
    <p:sldId id="640" r:id="rId75"/>
    <p:sldId id="583" r:id="rId76"/>
    <p:sldId id="584" r:id="rId77"/>
    <p:sldId id="585" r:id="rId78"/>
    <p:sldId id="622" r:id="rId79"/>
    <p:sldId id="619" r:id="rId80"/>
    <p:sldId id="337" r:id="rId81"/>
    <p:sldId id="496" r:id="rId82"/>
    <p:sldId id="492" r:id="rId83"/>
    <p:sldId id="495" r:id="rId8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256"/>
            <p14:sldId id="575"/>
          </p14:sldIdLst>
        </p14:section>
        <p14:section name="Blobs" id="{9537C4D5-6085-485D-980C-7A4EE7AE1F14}">
          <p14:sldIdLst>
            <p14:sldId id="586"/>
            <p14:sldId id="587"/>
            <p14:sldId id="630"/>
            <p14:sldId id="588"/>
            <p14:sldId id="631"/>
            <p14:sldId id="589"/>
            <p14:sldId id="632"/>
            <p14:sldId id="624"/>
            <p14:sldId id="626"/>
            <p14:sldId id="625"/>
            <p14:sldId id="627"/>
            <p14:sldId id="628"/>
            <p14:sldId id="629"/>
            <p14:sldId id="633"/>
            <p14:sldId id="634"/>
            <p14:sldId id="595"/>
            <p14:sldId id="635"/>
            <p14:sldId id="642"/>
            <p14:sldId id="643"/>
            <p14:sldId id="596"/>
            <p14:sldId id="644"/>
            <p14:sldId id="597"/>
            <p14:sldId id="598"/>
            <p14:sldId id="648"/>
            <p14:sldId id="647"/>
            <p14:sldId id="649"/>
            <p14:sldId id="650"/>
            <p14:sldId id="599"/>
            <p14:sldId id="651"/>
            <p14:sldId id="652"/>
            <p14:sldId id="653"/>
            <p14:sldId id="600"/>
          </p14:sldIdLst>
        </p14:section>
        <p14:section name="Files" id="{C9D34251-6C05-4BEA-9595-9887443B4C61}">
          <p14:sldIdLst>
            <p14:sldId id="623"/>
            <p14:sldId id="523"/>
            <p14:sldId id="524"/>
            <p14:sldId id="525"/>
            <p14:sldId id="526"/>
            <p14:sldId id="527"/>
            <p14:sldId id="528"/>
            <p14:sldId id="542"/>
            <p14:sldId id="530"/>
            <p14:sldId id="531"/>
            <p14:sldId id="532"/>
            <p14:sldId id="534"/>
            <p14:sldId id="535"/>
            <p14:sldId id="536"/>
            <p14:sldId id="537"/>
            <p14:sldId id="543"/>
            <p14:sldId id="539"/>
            <p14:sldId id="540"/>
            <p14:sldId id="541"/>
          </p14:sldIdLst>
        </p14:section>
        <p14:section name="Queues" id="{0F6597B3-7F0A-4FCA-8DD0-560CE2292A49}">
          <p14:sldIdLst>
            <p14:sldId id="620"/>
            <p14:sldId id="608"/>
            <p14:sldId id="609"/>
            <p14:sldId id="611"/>
            <p14:sldId id="654"/>
            <p14:sldId id="636"/>
            <p14:sldId id="607"/>
            <p14:sldId id="655"/>
            <p14:sldId id="656"/>
            <p14:sldId id="637"/>
          </p14:sldIdLst>
        </p14:section>
        <p14:section name="Tables" id="{CF6DFC42-D1C6-4C1D-8417-D121290B8A38}">
          <p14:sldIdLst>
            <p14:sldId id="621"/>
            <p14:sldId id="533"/>
            <p14:sldId id="579"/>
            <p14:sldId id="580"/>
            <p14:sldId id="581"/>
            <p14:sldId id="639"/>
            <p14:sldId id="582"/>
            <p14:sldId id="640"/>
            <p14:sldId id="583"/>
            <p14:sldId id="584"/>
            <p14:sldId id="585"/>
          </p14:sldIdLst>
        </p14:section>
        <p14:section name="StorSimple" id="{6F8815BA-B23D-4208-B5D4-E317A15D928F}">
          <p14:sldIdLst>
            <p14:sldId id="622"/>
          </p14:sldIdLst>
        </p14:section>
        <p14:section name="Close" id="{00D3D8B1-E403-4E21-9A68-5DB578B087B8}">
          <p14:sldIdLst>
            <p14:sldId id="619"/>
          </p14:sldIdLst>
        </p14:section>
        <p14:section name="format"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8E00"/>
    <a:srgbClr val="E86E1A"/>
    <a:srgbClr val="A5A5A5"/>
    <a:srgbClr val="000000"/>
    <a:srgbClr val="ED7D31"/>
    <a:srgbClr val="FFC000"/>
    <a:srgbClr val="00B050"/>
    <a:srgbClr val="4472C4"/>
    <a:srgbClr val="1D438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8825" autoAdjust="0"/>
  </p:normalViewPr>
  <p:slideViewPr>
    <p:cSldViewPr snapToGrid="0">
      <p:cViewPr>
        <p:scale>
          <a:sx n="66" d="100"/>
          <a:sy n="66" d="100"/>
        </p:scale>
        <p:origin x="304" y="264"/>
      </p:cViewPr>
      <p:guideLst/>
    </p:cSldViewPr>
  </p:slideViewPr>
  <p:notesTextViewPr>
    <p:cViewPr>
      <p:scale>
        <a:sx n="3" d="2"/>
        <a:sy n="3" d="2"/>
      </p:scale>
      <p:origin x="0" y="0"/>
    </p:cViewPr>
  </p:notesTextViewPr>
  <p:sorterViewPr>
    <p:cViewPr>
      <p:scale>
        <a:sx n="33" d="100"/>
        <a:sy n="33" d="100"/>
      </p:scale>
      <p:origin x="0" y="-3732"/>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t>Blobs</a:t>
          </a:r>
          <a:endParaRPr lang="en-US" dirty="0"/>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t>StorSimple</a:t>
          </a:r>
          <a:endParaRPr lang="en-US" dirty="0"/>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t>Files</a:t>
          </a:r>
          <a:endParaRPr lang="en-US" dirty="0"/>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t>Tables</a:t>
          </a:r>
          <a:endParaRPr lang="en-US" dirty="0"/>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t>Queues</a:t>
          </a:r>
          <a:endParaRPr lang="en-US" dirty="0"/>
        </a:p>
      </dgm:t>
    </dgm:pt>
    <dgm:pt modelId="{7E8AABE9-DBF2-4736-BF42-2061E839978F}" type="parTrans" cxnId="{A8400A42-8D03-46C7-9D22-47E7630C908A}">
      <dgm:prSet/>
      <dgm:spPr/>
    </dgm:pt>
    <dgm:pt modelId="{CEC54D13-4755-4244-A066-2AD999D9A241}" type="sibTrans" cxnId="{A8400A42-8D03-46C7-9D22-47E7630C908A}">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D683A6DF-30D0-4E8C-BB8D-EDEDF86FCFE7}" type="presOf" srcId="{531110E4-6D55-4962-93D0-4E603B05B24B}" destId="{2F601865-3E58-4139-BFA9-1AF94B35BE81}"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F059DFAD-3473-4686-92B5-8534745B486F}" srcId="{FAB1662F-7421-4F7B-A5C0-57390BFE5777}" destId="{74B70E5F-85FA-42B8-A7FE-FD42B697C579}" srcOrd="0" destOrd="0" parTransId="{606FCD52-B795-4D11-9A2E-065852207DB8}" sibTransId="{799BB488-3E9F-4420-817A-B2F52C536B57}"/>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F3F00E0F-2FEF-4726-AF2B-DE54A16B5584}" type="presParOf" srcId="{2AFE754E-A9BE-43F0-99CC-FD0E25860E09}" destId="{E0980EF2-B319-4BA5-B75F-359B4A7D053B}" srcOrd="2" destOrd="0" presId="urn:microsoft.com/office/officeart/2005/8/layout/default"/>
    <dgm:cxn modelId="{2AFA2341-AE27-4875-910C-D61F659266EB}" type="presParOf" srcId="{2AFE754E-A9BE-43F0-99CC-FD0E25860E09}" destId="{C7A769F2-CA1B-4FA4-BEAF-44CE4DDF200C}" srcOrd="3" destOrd="0" presId="urn:microsoft.com/office/officeart/2005/8/layout/default"/>
    <dgm:cxn modelId="{C495CED7-2E4A-49AF-855C-5CDA79E8CE12}" type="presParOf" srcId="{2AFE754E-A9BE-43F0-99CC-FD0E25860E09}" destId="{2F601865-3E58-4139-BFA9-1AF94B35BE81}" srcOrd="4" destOrd="0" presId="urn:microsoft.com/office/officeart/2005/8/layout/default"/>
    <dgm:cxn modelId="{D3F80EB6-75C6-4837-AD92-CC203C8AFEB8}" type="presParOf" srcId="{2AFE754E-A9BE-43F0-99CC-FD0E25860E09}" destId="{ED8DD377-82C0-423A-B9C7-ADE99AB22F3F}"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smtClean="0"/>
            <a:t>Blobs</a:t>
          </a:r>
          <a:endParaRPr lang="en-US" sz="5000" kern="1200" dirty="0"/>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smtClean="0"/>
            <a:t>Files</a:t>
          </a:r>
          <a:endParaRPr lang="en-US" sz="5000" kern="1200" dirty="0"/>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smtClean="0"/>
            <a:t>Queues</a:t>
          </a:r>
          <a:endParaRPr lang="en-US" sz="5000" kern="1200" dirty="0"/>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sv-SE" sz="5000" kern="1200" dirty="0" err="1" smtClean="0"/>
            <a:t>Tables</a:t>
          </a:r>
          <a:endParaRPr lang="en-US" sz="5000" kern="1200" dirty="0"/>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err="1" smtClean="0"/>
            <a:t>StorSimple</a:t>
          </a:r>
          <a:endParaRPr lang="en-US" sz="5000" kern="1200" dirty="0"/>
        </a:p>
      </dsp:txBody>
      <dsp:txXfrm>
        <a:off x="5658401" y="2619391"/>
        <a:ext cx="3429334" cy="20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12/12/2014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13</a:t>
            </a:fld>
            <a:endParaRPr lang="en-US" dirty="0"/>
          </a:p>
        </p:txBody>
      </p:sp>
    </p:spTree>
    <p:extLst>
      <p:ext uri="{BB962C8B-B14F-4D97-AF65-F5344CB8AC3E}">
        <p14:creationId xmlns:p14="http://schemas.microsoft.com/office/powerpoint/2010/main" val="199153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2518326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15</a:t>
            </a:fld>
            <a:endParaRPr lang="en-US" dirty="0"/>
          </a:p>
        </p:txBody>
      </p:sp>
    </p:spTree>
    <p:extLst>
      <p:ext uri="{BB962C8B-B14F-4D97-AF65-F5344CB8AC3E}">
        <p14:creationId xmlns:p14="http://schemas.microsoft.com/office/powerpoint/2010/main" val="1195709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907340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17</a:t>
            </a:fld>
            <a:endParaRPr lang="en-US" dirty="0"/>
          </a:p>
        </p:txBody>
      </p:sp>
    </p:spTree>
    <p:extLst>
      <p:ext uri="{BB962C8B-B14F-4D97-AF65-F5344CB8AC3E}">
        <p14:creationId xmlns:p14="http://schemas.microsoft.com/office/powerpoint/2010/main" val="81028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44869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849267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871348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511096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Setup: Create an</a:t>
            </a:r>
            <a:r>
              <a:rPr lang="en-US" baseline="0" noProof="0" dirty="0" smtClean="0"/>
              <a:t> Azure S</a:t>
            </a:r>
            <a:r>
              <a:rPr lang="en-US" noProof="0" dirty="0" smtClean="0"/>
              <a:t>torage account for demos</a:t>
            </a:r>
          </a:p>
          <a:p>
            <a:pPr marL="228600" indent="-228600">
              <a:buAutoNum type="arabicParenR"/>
            </a:pPr>
            <a:r>
              <a:rPr lang="sv-SE" noProof="0" dirty="0" err="1" smtClean="0"/>
              <a:t>Create</a:t>
            </a:r>
            <a:r>
              <a:rPr lang="sv-SE" baseline="0" noProof="0" dirty="0" smtClean="0"/>
              <a:t> a container</a:t>
            </a:r>
          </a:p>
          <a:p>
            <a:pPr marL="228600" indent="-228600">
              <a:buAutoNum type="arabicParenR"/>
            </a:pPr>
            <a:r>
              <a:rPr lang="sv-SE" baseline="0" noProof="0" dirty="0" err="1" smtClean="0"/>
              <a:t>Upload</a:t>
            </a:r>
            <a:r>
              <a:rPr lang="sv-SE" baseline="0" noProof="0" dirty="0" smtClean="0"/>
              <a:t> a </a:t>
            </a:r>
            <a:r>
              <a:rPr lang="sv-SE" baseline="0" noProof="0" dirty="0" err="1" smtClean="0"/>
              <a:t>file</a:t>
            </a:r>
            <a:r>
              <a:rPr lang="sv-SE" baseline="0" noProof="0" dirty="0" smtClean="0"/>
              <a:t> for </a:t>
            </a:r>
            <a:r>
              <a:rPr lang="sv-SE" baseline="0" noProof="0" dirty="0" err="1" smtClean="0"/>
              <a:t>instance</a:t>
            </a:r>
            <a:r>
              <a:rPr lang="sv-SE" baseline="0" noProof="0" dirty="0" smtClean="0"/>
              <a:t> an image. (It </a:t>
            </a:r>
            <a:r>
              <a:rPr lang="sv-SE" baseline="0" noProof="0" dirty="0" err="1" smtClean="0"/>
              <a:t>can</a:t>
            </a:r>
            <a:r>
              <a:rPr lang="sv-SE" baseline="0" noProof="0" dirty="0" smtClean="0"/>
              <a:t> be </a:t>
            </a:r>
            <a:r>
              <a:rPr lang="sv-SE" baseline="0" noProof="0" dirty="0" err="1" smtClean="0"/>
              <a:t>any</a:t>
            </a:r>
            <a:r>
              <a:rPr lang="sv-SE" baseline="0" noProof="0" dirty="0" smtClean="0"/>
              <a:t> image </a:t>
            </a:r>
            <a:r>
              <a:rPr lang="sv-SE" baseline="0" noProof="0" dirty="0" err="1" smtClean="0"/>
              <a:t>you</a:t>
            </a:r>
            <a:r>
              <a:rPr lang="sv-SE" baseline="0" noProof="0" dirty="0" smtClean="0"/>
              <a:t> </a:t>
            </a:r>
            <a:r>
              <a:rPr lang="sv-SE" baseline="0" noProof="0" dirty="0" err="1" smtClean="0"/>
              <a:t>feel</a:t>
            </a:r>
            <a:r>
              <a:rPr lang="sv-SE" baseline="0" noProof="0" dirty="0" smtClean="0"/>
              <a:t> like </a:t>
            </a:r>
            <a:r>
              <a:rPr lang="sv-SE" baseline="0" noProof="0" dirty="0" err="1" smtClean="0"/>
              <a:t>sharing</a:t>
            </a:r>
            <a:r>
              <a:rPr lang="sv-SE" baseline="0" noProof="0" dirty="0" smtClean="0"/>
              <a:t>.)</a:t>
            </a:r>
          </a:p>
          <a:p>
            <a:pPr marL="228600" indent="-228600">
              <a:buAutoNum type="arabicParenR"/>
            </a:pPr>
            <a:r>
              <a:rPr lang="sv-SE" baseline="0" noProof="0" dirty="0" smtClean="0"/>
              <a:t>Copy the URL to the </a:t>
            </a:r>
            <a:r>
              <a:rPr lang="sv-SE" baseline="0" noProof="0" dirty="0" err="1" smtClean="0"/>
              <a:t>file</a:t>
            </a:r>
            <a:r>
              <a:rPr lang="sv-SE" baseline="0" noProof="0" dirty="0" smtClean="0"/>
              <a:t> and </a:t>
            </a:r>
            <a:r>
              <a:rPr lang="sv-SE" baseline="0" noProof="0" dirty="0" err="1" smtClean="0"/>
              <a:t>browse</a:t>
            </a:r>
            <a:r>
              <a:rPr lang="sv-SE" baseline="0" noProof="0" dirty="0" smtClean="0"/>
              <a:t> to it. Does not </a:t>
            </a:r>
            <a:r>
              <a:rPr lang="sv-SE" baseline="0" noProof="0" dirty="0" err="1" smtClean="0"/>
              <a:t>work</a:t>
            </a:r>
            <a:r>
              <a:rPr lang="sv-SE" baseline="0" noProof="0" dirty="0" smtClean="0"/>
              <a:t>.</a:t>
            </a:r>
          </a:p>
          <a:p>
            <a:pPr marL="228600" indent="-228600">
              <a:buAutoNum type="arabicParenR"/>
            </a:pPr>
            <a:r>
              <a:rPr lang="sv-SE" baseline="0" noProof="0" dirty="0" smtClean="0"/>
              <a:t>Change the container access permissions to </a:t>
            </a:r>
            <a:r>
              <a:rPr lang="sv-SE" baseline="0" noProof="0" dirty="0" err="1" smtClean="0"/>
              <a:t>allow</a:t>
            </a:r>
            <a:r>
              <a:rPr lang="sv-SE" baseline="0" noProof="0" dirty="0" smtClean="0"/>
              <a:t> public read access and try </a:t>
            </a:r>
            <a:r>
              <a:rPr lang="sv-SE" baseline="0" noProof="0" dirty="0" err="1" smtClean="0"/>
              <a:t>browsing</a:t>
            </a:r>
            <a:r>
              <a:rPr lang="sv-SE" baseline="0" noProof="0" dirty="0" smtClean="0"/>
              <a:t> to the </a:t>
            </a:r>
            <a:r>
              <a:rPr lang="sv-SE" baseline="0" noProof="0" dirty="0" err="1" smtClean="0"/>
              <a:t>blob</a:t>
            </a:r>
            <a:r>
              <a:rPr lang="sv-SE" baseline="0" noProof="0" dirty="0" smtClean="0"/>
              <a:t> again. It </a:t>
            </a:r>
            <a:r>
              <a:rPr lang="sv-SE" baseline="0" noProof="0" dirty="0" err="1" smtClean="0"/>
              <a:t>works</a:t>
            </a:r>
            <a:r>
              <a:rPr lang="sv-SE" baseline="0" noProof="0" dirty="0" smtClean="0"/>
              <a:t>.</a:t>
            </a:r>
          </a:p>
          <a:p>
            <a:pPr marL="228600" indent="-228600">
              <a:buAutoNum type="arabicParenR"/>
            </a:pPr>
            <a:r>
              <a:rPr lang="sv-SE" baseline="0" noProof="0" dirty="0" err="1" smtClean="0"/>
              <a:t>Upload</a:t>
            </a:r>
            <a:r>
              <a:rPr lang="sv-SE" baseline="0" noProof="0" dirty="0" smtClean="0"/>
              <a:t> a small video </a:t>
            </a:r>
            <a:r>
              <a:rPr lang="sv-SE" baseline="0" noProof="0" dirty="0" err="1" smtClean="0"/>
              <a:t>file</a:t>
            </a:r>
            <a:r>
              <a:rPr lang="sv-SE" baseline="0" noProof="0" dirty="0" smtClean="0"/>
              <a:t>, copy the URL to it and </a:t>
            </a:r>
            <a:r>
              <a:rPr lang="sv-SE" baseline="0" noProof="0" dirty="0" err="1" smtClean="0"/>
              <a:t>open</a:t>
            </a:r>
            <a:r>
              <a:rPr lang="sv-SE" baseline="0" noProof="0" dirty="0" smtClean="0"/>
              <a:t> it in Media </a:t>
            </a:r>
            <a:r>
              <a:rPr lang="sv-SE" baseline="0" noProof="0" dirty="0" err="1" smtClean="0"/>
              <a:t>Player</a:t>
            </a:r>
            <a:r>
              <a:rPr lang="sv-SE" baseline="0" noProof="0" dirty="0" smtClean="0"/>
              <a:t>. Streaming of the </a:t>
            </a:r>
            <a:r>
              <a:rPr lang="sv-SE" baseline="0" noProof="0" dirty="0" err="1" smtClean="0"/>
              <a:t>blob</a:t>
            </a:r>
            <a:r>
              <a:rPr lang="sv-SE" baseline="0" noProof="0" dirty="0" smtClean="0"/>
              <a:t> </a:t>
            </a:r>
            <a:r>
              <a:rPr lang="sv-SE" baseline="0" noProof="0" dirty="0" err="1" smtClean="0"/>
              <a:t>should</a:t>
            </a:r>
            <a:r>
              <a:rPr lang="sv-SE" baseline="0" noProof="0" dirty="0" smtClean="0"/>
              <a:t> </a:t>
            </a:r>
            <a:r>
              <a:rPr lang="sv-SE" baseline="0" noProof="0" dirty="0" err="1" smtClean="0"/>
              <a:t>happen</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2643568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961909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017283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413069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247224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827405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967337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58365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6</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890998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12/12/2014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637937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55</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57</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58</a:t>
            </a:fld>
            <a:endParaRPr lang="en-US"/>
          </a:p>
        </p:txBody>
      </p:sp>
    </p:spTree>
    <p:extLst>
      <p:ext uri="{BB962C8B-B14F-4D97-AF65-F5344CB8AC3E}">
        <p14:creationId xmlns:p14="http://schemas.microsoft.com/office/powerpoint/2010/main" val="2938485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a:t>
            </a:r>
            <a:r>
              <a:rPr lang="sv-SE" noProof="0" dirty="0" err="1" smtClean="0"/>
              <a:t>queue</a:t>
            </a:r>
            <a:r>
              <a:rPr lang="sv-SE" noProof="0" dirty="0" smtClean="0"/>
              <a:t> to make a web form submission faster.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59</a:t>
            </a:fld>
            <a:endParaRPr lang="en-US"/>
          </a:p>
        </p:txBody>
      </p:sp>
    </p:spTree>
    <p:extLst>
      <p:ext uri="{BB962C8B-B14F-4D97-AF65-F5344CB8AC3E}">
        <p14:creationId xmlns:p14="http://schemas.microsoft.com/office/powerpoint/2010/main" val="1240683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Unit</a:t>
            </a:r>
            <a:r>
              <a:rPr lang="sv-SE" baseline="0" noProof="0" dirty="0" smtClean="0"/>
              <a:t> tests </a:t>
            </a:r>
            <a:r>
              <a:rPr lang="sv-SE" baseline="0" noProof="0" dirty="0" err="1" smtClean="0"/>
              <a:t>that</a:t>
            </a:r>
            <a:r>
              <a:rPr lang="sv-SE" baseline="0" noProof="0" dirty="0" smtClean="0"/>
              <a:t> </a:t>
            </a:r>
            <a:r>
              <a:rPr lang="sv-SE" baseline="0" noProof="0" dirty="0" err="1" smtClean="0"/>
              <a:t>upload</a:t>
            </a:r>
            <a:r>
              <a:rPr lang="sv-SE" baseline="0" noProof="0" dirty="0" smtClean="0"/>
              <a:t> a </a:t>
            </a:r>
            <a:r>
              <a:rPr lang="sv-SE" baseline="0" noProof="0" dirty="0" err="1" smtClean="0"/>
              <a:t>custom</a:t>
            </a:r>
            <a:r>
              <a:rPr lang="sv-SE" baseline="0" noProof="0" dirty="0" smtClean="0"/>
              <a:t> </a:t>
            </a:r>
            <a:r>
              <a:rPr lang="sv-SE" baseline="0" noProof="0" dirty="0" err="1" smtClean="0"/>
              <a:t>blob</a:t>
            </a:r>
            <a:r>
              <a:rPr lang="sv-SE" baseline="0" noProof="0" dirty="0" smtClean="0"/>
              <a:t> </a:t>
            </a:r>
            <a:r>
              <a:rPr lang="sv-SE" baseline="0" noProof="0" dirty="0" err="1" smtClean="0"/>
              <a:t>with</a:t>
            </a:r>
            <a:r>
              <a:rPr lang="sv-SE" baseline="0" noProof="0" dirty="0" smtClean="0"/>
              <a:t> metadata.</a:t>
            </a:r>
          </a:p>
          <a:p>
            <a:r>
              <a:rPr lang="sv-SE" baseline="0" noProof="0" dirty="0" err="1" smtClean="0"/>
              <a:t>Run</a:t>
            </a:r>
            <a:r>
              <a:rPr lang="sv-SE" baseline="0" noProof="0" dirty="0" smtClean="0"/>
              <a:t> the test and </a:t>
            </a:r>
            <a:r>
              <a:rPr lang="sv-SE" baseline="0" noProof="0" dirty="0" err="1" smtClean="0"/>
              <a:t>see</a:t>
            </a:r>
            <a:r>
              <a:rPr lang="sv-SE" baseline="0" noProof="0" dirty="0" smtClean="0"/>
              <a:t> the </a:t>
            </a:r>
            <a:r>
              <a:rPr lang="sv-SE" baseline="0" noProof="0" dirty="0" err="1" smtClean="0"/>
              <a:t>blob</a:t>
            </a:r>
            <a:r>
              <a:rPr lang="sv-SE" baseline="0" noProof="0" dirty="0" smtClean="0"/>
              <a:t> in the </a:t>
            </a:r>
            <a:r>
              <a:rPr lang="sv-SE" baseline="0" noProof="0" dirty="0" err="1" smtClean="0"/>
              <a:t>storage</a:t>
            </a:r>
            <a:r>
              <a:rPr lang="sv-SE" baseline="0" noProof="0" dirty="0" smtClean="0"/>
              <a:t> </a:t>
            </a:r>
            <a:r>
              <a:rPr lang="sv-SE" baseline="0" noProof="0" dirty="0" err="1" smtClean="0"/>
              <a:t>explorer</a:t>
            </a:r>
            <a:r>
              <a:rPr lang="sv-SE" baseline="0" noProof="0" dirty="0" smtClean="0"/>
              <a:t>.</a:t>
            </a:r>
          </a:p>
          <a:p>
            <a:r>
              <a:rPr lang="sv-SE" baseline="0" noProof="0" dirty="0" err="1" smtClean="0"/>
              <a:t>Use</a:t>
            </a:r>
            <a:r>
              <a:rPr lang="sv-SE" baseline="0" noProof="0" dirty="0" smtClean="0"/>
              <a:t> the metadata later.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4055335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60</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61</a:t>
            </a:fld>
            <a:endParaRPr lang="en-US"/>
          </a:p>
        </p:txBody>
      </p:sp>
    </p:spTree>
    <p:extLst>
      <p:ext uri="{BB962C8B-B14F-4D97-AF65-F5344CB8AC3E}">
        <p14:creationId xmlns:p14="http://schemas.microsoft.com/office/powerpoint/2010/main" val="2230012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38504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a:t>
            </a:r>
            <a:r>
              <a:rPr lang="sv-SE" baseline="0" noProof="0" dirty="0" smtClean="0"/>
              <a:t> </a:t>
            </a:r>
            <a:r>
              <a:rPr lang="sv-SE" baseline="0" noProof="0" dirty="0" err="1" smtClean="0"/>
              <a:t>queue</a:t>
            </a:r>
            <a:r>
              <a:rPr lang="sv-SE" baseline="0" noProof="0" dirty="0" smtClean="0"/>
              <a:t> from a </a:t>
            </a:r>
            <a:r>
              <a:rPr lang="sv-SE" baseline="0" noProof="0" dirty="0" err="1" smtClean="0"/>
              <a:t>few</a:t>
            </a:r>
            <a:r>
              <a:rPr lang="sv-SE" baseline="0" noProof="0" dirty="0" smtClean="0"/>
              <a:t> </a:t>
            </a:r>
            <a:r>
              <a:rPr lang="sv-SE" baseline="0" noProof="0" dirty="0" err="1" smtClean="0"/>
              <a:t>unit</a:t>
            </a:r>
            <a:r>
              <a:rPr lang="sv-SE" baseline="0" noProof="0" dirty="0" smtClean="0"/>
              <a:t> tests</a:t>
            </a:r>
            <a:r>
              <a:rPr lang="sv-SE"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63</a:t>
            </a:fld>
            <a:endParaRPr lang="en-US"/>
          </a:p>
        </p:txBody>
      </p:sp>
    </p:spTree>
    <p:extLst>
      <p:ext uri="{BB962C8B-B14F-4D97-AF65-F5344CB8AC3E}">
        <p14:creationId xmlns:p14="http://schemas.microsoft.com/office/powerpoint/2010/main" val="29811479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66</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extLst>
      <p:ext uri="{BB962C8B-B14F-4D97-AF65-F5344CB8AC3E}">
        <p14:creationId xmlns:p14="http://schemas.microsoft.com/office/powerpoint/2010/main" val="118479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68</a:t>
            </a:fld>
            <a:endParaRPr lang="en-US" dirty="0"/>
          </a:p>
        </p:txBody>
      </p:sp>
    </p:spTree>
    <p:extLst>
      <p:ext uri="{BB962C8B-B14F-4D97-AF65-F5344CB8AC3E}">
        <p14:creationId xmlns:p14="http://schemas.microsoft.com/office/powerpoint/2010/main" val="2408517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a:t>
            </a:r>
            <a:r>
              <a:rPr lang="sv-SE" noProof="0" dirty="0" err="1" smtClean="0"/>
              <a:t>entities</a:t>
            </a:r>
            <a:r>
              <a:rPr lang="sv-SE" noProof="0" dirty="0" smtClean="0"/>
              <a:t>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69</a:t>
            </a:fld>
            <a:endParaRPr lang="en-US"/>
          </a:p>
        </p:txBody>
      </p:sp>
    </p:spTree>
    <p:extLst>
      <p:ext uri="{BB962C8B-B14F-4D97-AF65-F5344CB8AC3E}">
        <p14:creationId xmlns:p14="http://schemas.microsoft.com/office/powerpoint/2010/main" val="24119926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70</a:t>
            </a:fld>
            <a:endParaRPr lang="en-US" dirty="0"/>
          </a:p>
        </p:txBody>
      </p:sp>
    </p:spTree>
    <p:extLst>
      <p:ext uri="{BB962C8B-B14F-4D97-AF65-F5344CB8AC3E}">
        <p14:creationId xmlns:p14="http://schemas.microsoft.com/office/powerpoint/2010/main" val="35715330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data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71</a:t>
            </a:fld>
            <a:endParaRPr lang="en-US"/>
          </a:p>
        </p:txBody>
      </p:sp>
    </p:spTree>
    <p:extLst>
      <p:ext uri="{BB962C8B-B14F-4D97-AF65-F5344CB8AC3E}">
        <p14:creationId xmlns:p14="http://schemas.microsoft.com/office/powerpoint/2010/main" val="154193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8</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72</a:t>
            </a:fld>
            <a:endParaRPr lang="en-US" dirty="0"/>
          </a:p>
        </p:txBody>
      </p:sp>
    </p:spTree>
    <p:extLst>
      <p:ext uri="{BB962C8B-B14F-4D97-AF65-F5344CB8AC3E}">
        <p14:creationId xmlns:p14="http://schemas.microsoft.com/office/powerpoint/2010/main" val="2866890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73</a:t>
            </a:fld>
            <a:endParaRPr lang="en-US" dirty="0"/>
          </a:p>
        </p:txBody>
      </p:sp>
    </p:spTree>
    <p:extLst>
      <p:ext uri="{BB962C8B-B14F-4D97-AF65-F5344CB8AC3E}">
        <p14:creationId xmlns:p14="http://schemas.microsoft.com/office/powerpoint/2010/main" val="37043793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74</a:t>
            </a:fld>
            <a:endParaRPr lang="en-US" dirty="0"/>
          </a:p>
        </p:txBody>
      </p:sp>
    </p:spTree>
    <p:extLst>
      <p:ext uri="{BB962C8B-B14F-4D97-AF65-F5344CB8AC3E}">
        <p14:creationId xmlns:p14="http://schemas.microsoft.com/office/powerpoint/2010/main" val="35740806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12/12/2014 11:22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77</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12/12/2014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79</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12/12/2014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Check</a:t>
            </a:r>
            <a:r>
              <a:rPr lang="sv-SE" baseline="0" noProof="0" dirty="0" smtClean="0"/>
              <a:t> the metadata on the </a:t>
            </a:r>
            <a:r>
              <a:rPr lang="sv-SE" baseline="0" noProof="0" dirty="0" err="1" smtClean="0"/>
              <a:t>blob</a:t>
            </a:r>
            <a:r>
              <a:rPr lang="sv-SE" baseline="0" noProof="0" dirty="0" smtClean="0"/>
              <a:t> </a:t>
            </a:r>
            <a:r>
              <a:rPr lang="sv-SE" baseline="0" noProof="0" dirty="0" err="1" smtClean="0"/>
              <a:t>uploaded</a:t>
            </a:r>
            <a:r>
              <a:rPr lang="sv-SE" baseline="0" noProof="0" dirty="0" smtClean="0"/>
              <a:t> </a:t>
            </a:r>
            <a:r>
              <a:rPr lang="sv-SE" baseline="0" noProof="0" dirty="0" err="1" smtClean="0"/>
              <a:t>before</a:t>
            </a:r>
            <a:r>
              <a:rPr lang="sv-SE" baseline="0" noProof="0" dirty="0" smtClean="0"/>
              <a:t>.</a:t>
            </a:r>
          </a:p>
          <a:p>
            <a:r>
              <a:rPr lang="sv-SE" baseline="0" noProof="0" dirty="0" smtClean="0"/>
              <a:t>Change the metadata and </a:t>
            </a:r>
            <a:r>
              <a:rPr lang="sv-SE" baseline="0" noProof="0" dirty="0" err="1" smtClean="0"/>
              <a:t>upload</a:t>
            </a:r>
            <a:r>
              <a:rPr lang="sv-SE" baseline="0" noProof="0" dirty="0" smtClean="0"/>
              <a:t> again.</a:t>
            </a:r>
          </a:p>
          <a:p>
            <a:r>
              <a:rPr lang="sv-SE" baseline="0" noProof="0" dirty="0" smtClean="0"/>
              <a:t>Check the new metadata.</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347599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err="1" smtClean="0"/>
              <a:t>SnapShot</a:t>
            </a:r>
            <a:r>
              <a:rPr lang="en-NZ" dirty="0" smtClean="0"/>
              <a: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err="1" smtClean="0"/>
              <a:t>MyGroup</a:t>
            </a:r>
            <a:r>
              <a:rPr lang="en-NZ" i="1" dirty="0" smtClean="0"/>
              <a:t>/MyBlob1</a:t>
            </a:r>
            <a:r>
              <a:rPr lang="en-NZ" dirty="0" smtClean="0"/>
              <a:t> and </a:t>
            </a:r>
            <a:r>
              <a:rPr lang="en-NZ" i="1" dirty="0" err="1" smtClean="0"/>
              <a:t>MyGroup</a:t>
            </a:r>
            <a:r>
              <a:rPr lang="en-NZ" i="1" dirty="0" smtClean="0"/>
              <a:t>/MyBlob2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err="1" smtClean="0"/>
              <a:t>MyGroup</a:t>
            </a:r>
            <a:r>
              <a:rPr lang="en-NZ" i="1" dirty="0" smtClean="0"/>
              <a:t>/</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a:t>
            </a:r>
            <a:r>
              <a:rPr lang="en-NZ" dirty="0" err="1" smtClean="0"/>
              <a:t>MyGroup</a:t>
            </a:r>
            <a:r>
              <a:rPr lang="en-NZ" dirty="0" smtClean="0"/>
              <a:t>/MyBlob1 and </a:t>
            </a:r>
            <a:r>
              <a:rPr lang="en-NZ" dirty="0" err="1" smtClean="0"/>
              <a:t>MyGroup</a:t>
            </a:r>
            <a:r>
              <a:rPr lang="en-NZ" dirty="0" smtClean="0"/>
              <a:t>/MyBlob2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dirty="0" err="1" smtClean="0"/>
              <a:t>MyGroup</a:t>
            </a:r>
            <a:r>
              <a:rPr lang="en-NZ" dirty="0" smtClean="0"/>
              <a:t>/.</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10</a:t>
            </a:fld>
            <a:endParaRPr lang="en-US" dirty="0"/>
          </a:p>
        </p:txBody>
      </p:sp>
    </p:spTree>
    <p:extLst>
      <p:ext uri="{BB962C8B-B14F-4D97-AF65-F5344CB8AC3E}">
        <p14:creationId xmlns:p14="http://schemas.microsoft.com/office/powerpoint/2010/main" val="1510306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219358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12</a:t>
            </a:fld>
            <a:endParaRPr lang="en-US" dirty="0"/>
          </a:p>
        </p:txBody>
      </p:sp>
    </p:spTree>
    <p:extLst>
      <p:ext uri="{BB962C8B-B14F-4D97-AF65-F5344CB8AC3E}">
        <p14:creationId xmlns:p14="http://schemas.microsoft.com/office/powerpoint/2010/main" val="7456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5" r:id="rId4"/>
    <p:sldLayoutId id="2147483662" r:id="rId5"/>
    <p:sldLayoutId id="2147483693" r:id="rId6"/>
    <p:sldLayoutId id="2147483696" r:id="rId7"/>
    <p:sldLayoutId id="2147483666" r:id="rId8"/>
    <p:sldLayoutId id="214748369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688" r:id="rId19"/>
    <p:sldLayoutId id="2147483701" r:id="rId20"/>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hyperlink" Target="http://blogs.msdn.com/b/windowsazurestorage/archive/2011/11/20/windows-azure-storage-a-highly-available-cloud-storage-service-with-strong-consistency.aspx" TargetMode="Externa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9.xml"/><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7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a:solidFill>
                  <a:schemeClr val="bg1">
                    <a:alpha val="99000"/>
                  </a:schemeClr>
                </a:solidFill>
              </a:rPr>
              <a:t>Blob always accessed by name</a:t>
            </a:r>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Can include ‘/‘ or other </a:t>
            </a:r>
            <a:r>
              <a:rPr lang="en-US" sz="4400" dirty="0" smtClean="0">
                <a:gradFill>
                  <a:gsLst>
                    <a:gs pos="0">
                      <a:srgbClr val="FFFFFF"/>
                    </a:gs>
                    <a:gs pos="100000">
                      <a:srgbClr val="FFFFFF"/>
                    </a:gs>
                  </a:gsLst>
                  <a:lin ang="5400000" scaled="0"/>
                </a:gradFill>
                <a:latin typeface="+mj-lt"/>
              </a:rPr>
              <a:t>delimiter </a:t>
            </a:r>
            <a:r>
              <a:rPr lang="en-US" sz="4400" dirty="0">
                <a:gradFill>
                  <a:gsLst>
                    <a:gs pos="0">
                      <a:srgbClr val="FFFFFF"/>
                    </a:gs>
                    <a:gs pos="100000">
                      <a:srgbClr val="FFFFFF"/>
                    </a:gs>
                  </a:gsLst>
                  <a:lin ang="5400000" scaled="0"/>
                </a:gradFill>
                <a:latin typeface="+mj-lt"/>
              </a:rPr>
              <a:t>in </a:t>
            </a:r>
            <a:r>
              <a:rPr lang="en-US" sz="4400" dirty="0" smtClean="0">
                <a:gradFill>
                  <a:gsLst>
                    <a:gs pos="0">
                      <a:srgbClr val="FFFFFF"/>
                    </a:gs>
                    <a:gs pos="100000">
                      <a:srgbClr val="FFFFFF"/>
                    </a:gs>
                  </a:gsLst>
                  <a:lin ang="5400000" scaled="0"/>
                </a:gradFill>
                <a:latin typeface="+mj-lt"/>
              </a:rPr>
              <a:t>name</a:t>
            </a:r>
            <a:r>
              <a:rPr lang="en-US" sz="4400" dirty="0">
                <a:gradFill>
                  <a:gsLst>
                    <a:gs pos="0">
                      <a:srgbClr val="FFFFFF"/>
                    </a:gs>
                    <a:gs pos="100000">
                      <a:srgbClr val="FFFFFF"/>
                    </a:gs>
                  </a:gsLst>
                  <a:lin ang="5400000" scaled="0"/>
                </a:gradFill>
                <a:latin typeface="+mj-lt"/>
              </a:rPr>
              <a:t/>
            </a:r>
            <a:br>
              <a:rPr lang="en-US" sz="4400" dirty="0">
                <a:gradFill>
                  <a:gsLst>
                    <a:gs pos="0">
                      <a:srgbClr val="FFFFFF"/>
                    </a:gs>
                    <a:gs pos="100000">
                      <a:srgbClr val="FFFFFF"/>
                    </a:gs>
                  </a:gsLst>
                  <a:lin ang="5400000" scaled="0"/>
                </a:gradFill>
                <a:latin typeface="+mj-lt"/>
              </a:rPr>
            </a:br>
            <a:r>
              <a:rPr lang="en-US" sz="3600" dirty="0">
                <a:gradFill>
                  <a:gsLst>
                    <a:gs pos="0">
                      <a:srgbClr val="FFFFFF"/>
                    </a:gs>
                    <a:gs pos="100000">
                      <a:srgbClr val="FFFFFF"/>
                    </a:gs>
                  </a:gsLst>
                  <a:lin ang="5400000" scaled="0"/>
                </a:gradFill>
                <a:latin typeface="+mj-lt"/>
              </a:rPr>
              <a:t>e.g. /&lt;container&gt;/</a:t>
            </a:r>
            <a:r>
              <a:rPr lang="en-US" sz="3600" dirty="0" err="1" smtClean="0">
                <a:gradFill>
                  <a:gsLst>
                    <a:gs pos="0">
                      <a:srgbClr val="FFFFFF"/>
                    </a:gs>
                    <a:gs pos="100000">
                      <a:srgbClr val="FFFFFF"/>
                    </a:gs>
                  </a:gsLst>
                  <a:lin ang="5400000" scaled="0"/>
                </a:gradFill>
                <a:latin typeface="+mj-lt"/>
              </a:rPr>
              <a:t>myblob</a:t>
            </a:r>
            <a:r>
              <a:rPr lang="en-US" sz="3600" dirty="0" err="1">
                <a:gradFill>
                  <a:gsLst>
                    <a:gs pos="0">
                      <a:srgbClr val="FFFFFF"/>
                    </a:gs>
                    <a:gs pos="100000">
                      <a:srgbClr val="FFFFFF"/>
                    </a:gs>
                  </a:gsLst>
                  <a:lin ang="5400000" scaled="0"/>
                </a:gradFill>
                <a:latin typeface="+mj-lt"/>
              </a:rPr>
              <a:t>s</a:t>
            </a:r>
            <a:r>
              <a:rPr lang="en-US" sz="3600" dirty="0">
                <a:gradFill>
                  <a:gsLst>
                    <a:gs pos="0">
                      <a:srgbClr val="FFFFFF"/>
                    </a:gs>
                    <a:gs pos="100000">
                      <a:srgbClr val="FFFFFF"/>
                    </a:gs>
                  </a:gsLst>
                  <a:lin ang="5400000" scaled="0"/>
                </a:gradFill>
                <a:latin typeface="+mj-lt"/>
              </a:rPr>
              <a:t>/sm</a:t>
            </a:r>
            <a:r>
              <a:rPr lang="en-US" sz="3600" dirty="0" smtClean="0">
                <a:gradFill>
                  <a:gsLst>
                    <a:gs pos="0">
                      <a:srgbClr val="FFFFFF"/>
                    </a:gs>
                    <a:gs pos="100000">
                      <a:srgbClr val="FFFFFF"/>
                    </a:gs>
                  </a:gsLst>
                  <a:lin ang="5400000" scaled="0"/>
                </a:gradFill>
                <a:latin typeface="+mj-lt"/>
              </a:rPr>
              <a:t>urf.png</a:t>
            </a:r>
            <a:endParaRPr lang="en-US" sz="36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Left Brace 2"/>
          <p:cNvSpPr/>
          <p:nvPr/>
        </p:nvSpPr>
        <p:spPr>
          <a:xfrm rot="16200000">
            <a:off x="5417393" y="2510286"/>
            <a:ext cx="560714" cy="3735238"/>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451233" y="4727283"/>
            <a:ext cx="2493034" cy="646331"/>
          </a:xfrm>
          <a:prstGeom prst="rect">
            <a:avLst/>
          </a:prstGeom>
          <a:noFill/>
        </p:spPr>
        <p:txBody>
          <a:bodyPr wrap="square" rtlCol="0">
            <a:spAutoFit/>
          </a:bodyPr>
          <a:lstStyle/>
          <a:p>
            <a:pPr algn="ctr"/>
            <a:r>
              <a:rPr lang="sv-SE" sz="3600" dirty="0" err="1">
                <a:gradFill>
                  <a:gsLst>
                    <a:gs pos="0">
                      <a:srgbClr val="FFFFFF"/>
                    </a:gs>
                    <a:gs pos="100000">
                      <a:srgbClr val="FFFFFF"/>
                    </a:gs>
                  </a:gsLst>
                  <a:lin ang="5400000" scaled="0"/>
                </a:gradFill>
                <a:latin typeface="+mj-lt"/>
              </a:rPr>
              <a:t>blob</a:t>
            </a:r>
            <a:r>
              <a:rPr lang="sv-SE" sz="3600" dirty="0">
                <a:gradFill>
                  <a:gsLst>
                    <a:gs pos="0">
                      <a:srgbClr val="FFFFFF"/>
                    </a:gs>
                    <a:gs pos="100000">
                      <a:srgbClr val="FFFFFF"/>
                    </a:gs>
                  </a:gsLst>
                  <a:lin ang="5400000" scaled="0"/>
                </a:gradFill>
                <a:latin typeface="+mj-lt"/>
              </a:rPr>
              <a:t> </a:t>
            </a:r>
            <a:r>
              <a:rPr lang="sv-SE" sz="3600" dirty="0" err="1">
                <a:gradFill>
                  <a:gsLst>
                    <a:gs pos="0">
                      <a:srgbClr val="FFFFFF"/>
                    </a:gs>
                    <a:gs pos="100000">
                      <a:srgbClr val="FFFFFF"/>
                    </a:gs>
                  </a:gsLst>
                  <a:lin ang="5400000" scaled="0"/>
                </a:gradFill>
                <a:latin typeface="+mj-lt"/>
              </a:rPr>
              <a:t>name</a:t>
            </a:r>
            <a:endParaRPr lang="en-US" sz="3600" dirty="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65032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Multiple Containers per </a:t>
            </a:r>
            <a:r>
              <a:rPr lang="en-US" sz="4400" dirty="0" smtClean="0">
                <a:gradFill>
                  <a:gsLst>
                    <a:gs pos="0">
                      <a:srgbClr val="FFFFFF"/>
                    </a:gs>
                    <a:gs pos="100000">
                      <a:srgbClr val="FFFFFF"/>
                    </a:gs>
                  </a:gsLst>
                  <a:lin ang="5400000" scaled="0"/>
                </a:gradFill>
                <a:latin typeface="+mj-lt"/>
              </a:rPr>
              <a:t>Account</a:t>
            </a:r>
          </a:p>
          <a:p>
            <a:pPr marL="252000" defTabSz="914099" fontAlgn="base">
              <a:spcBef>
                <a:spcPts val="1200"/>
              </a:spcBef>
              <a:spcAft>
                <a:spcPct val="0"/>
              </a:spcAft>
            </a:pPr>
            <a:endParaRPr lang="en-US" sz="4400" dirty="0" smtClean="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Special </a:t>
            </a:r>
            <a:r>
              <a:rPr lang="en-US" sz="4400" dirty="0">
                <a:gradFill>
                  <a:gsLst>
                    <a:gs pos="0">
                      <a:srgbClr val="FFFFFF"/>
                    </a:gs>
                    <a:gs pos="100000">
                      <a:srgbClr val="FFFFFF"/>
                    </a:gs>
                  </a:gsLst>
                  <a:lin ang="5400000" scaled="0"/>
                </a:gradFill>
                <a:latin typeface="+mj-lt"/>
              </a:rPr>
              <a:t>$root </a:t>
            </a:r>
            <a:r>
              <a:rPr lang="en-US" sz="4400" dirty="0" smtClean="0">
                <a:gradFill>
                  <a:gsLst>
                    <a:gs pos="0">
                      <a:srgbClr val="FFFFFF"/>
                    </a:gs>
                    <a:gs pos="100000">
                      <a:srgbClr val="FFFFFF"/>
                    </a:gs>
                  </a:gsLst>
                  <a:lin ang="5400000" scaled="0"/>
                </a:gradFill>
                <a:latin typeface="+mj-lt"/>
              </a:rPr>
              <a:t>container</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60973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A </a:t>
            </a:r>
            <a:r>
              <a:rPr lang="en-US" sz="4400" dirty="0">
                <a:gradFill>
                  <a:gsLst>
                    <a:gs pos="0">
                      <a:srgbClr val="FFFFFF"/>
                    </a:gs>
                    <a:gs pos="100000">
                      <a:srgbClr val="FFFFFF"/>
                    </a:gs>
                  </a:gsLst>
                  <a:lin ang="5400000" scaled="0"/>
                </a:gradFill>
                <a:latin typeface="+mj-lt"/>
              </a:rPr>
              <a:t>container holds a set of blobs</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Set access policies at the container level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Associate Metadata with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List the blobs in a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Including Blob Metadata and MD5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NO </a:t>
            </a:r>
            <a:r>
              <a:rPr lang="en-US" sz="4400" dirty="0" smtClean="0">
                <a:gradFill>
                  <a:gsLst>
                    <a:gs pos="0">
                      <a:srgbClr val="FFFFFF"/>
                    </a:gs>
                    <a:gs pos="100000">
                      <a:srgbClr val="FFFFFF"/>
                    </a:gs>
                  </a:gsLst>
                  <a:lin ang="5400000" scaled="0"/>
                </a:gradFill>
                <a:latin typeface="+mj-lt"/>
              </a:rPr>
              <a:t>search/query</a:t>
            </a:r>
            <a:br>
              <a:rPr lang="en-US" sz="4400" dirty="0" smtClean="0">
                <a:gradFill>
                  <a:gsLst>
                    <a:gs pos="0">
                      <a:srgbClr val="FFFFFF"/>
                    </a:gs>
                    <a:gs pos="100000">
                      <a:srgbClr val="FFFFFF"/>
                    </a:gs>
                  </a:gsLst>
                  <a:lin ang="5400000" scaled="0"/>
                </a:gradFill>
                <a:latin typeface="+mj-lt"/>
              </a:rPr>
            </a:br>
            <a:r>
              <a:rPr lang="en-US" sz="4400" dirty="0" smtClean="0">
                <a:gradFill>
                  <a:gsLst>
                    <a:gs pos="0">
                      <a:srgbClr val="FFFFFF"/>
                    </a:gs>
                    <a:gs pos="100000">
                      <a:srgbClr val="FFFFFF"/>
                    </a:gs>
                  </a:gsLst>
                  <a:lin ang="5400000" scaled="0"/>
                </a:gradFill>
                <a:latin typeface="+mj-lt"/>
              </a:rPr>
              <a:t>	</a:t>
            </a:r>
            <a:r>
              <a:rPr lang="en-US" sz="3600" dirty="0" smtClean="0">
                <a:gradFill>
                  <a:gsLst>
                    <a:gs pos="0">
                      <a:srgbClr val="FFFFFF"/>
                    </a:gs>
                    <a:gs pos="100000">
                      <a:srgbClr val="FFFFFF"/>
                    </a:gs>
                  </a:gsLst>
                  <a:lin ang="5400000" scaled="0"/>
                </a:gradFill>
                <a:latin typeface="+mj-lt"/>
              </a:rPr>
              <a:t>i.e</a:t>
            </a:r>
            <a:r>
              <a:rPr lang="en-US" sz="3600" dirty="0">
                <a:gradFill>
                  <a:gsLst>
                    <a:gs pos="0">
                      <a:srgbClr val="FFFFFF"/>
                    </a:gs>
                    <a:gs pos="100000">
                      <a:srgbClr val="FFFFFF"/>
                    </a:gs>
                  </a:gsLst>
                  <a:lin ang="5400000" scaled="0"/>
                </a:gradFill>
                <a:latin typeface="+mj-lt"/>
              </a:rPr>
              <a:t>. no WHERE </a:t>
            </a:r>
            <a:r>
              <a:rPr lang="en-US" sz="3600" dirty="0" err="1">
                <a:gradFill>
                  <a:gsLst>
                    <a:gs pos="0">
                      <a:srgbClr val="FFFFFF"/>
                    </a:gs>
                    <a:gs pos="100000">
                      <a:srgbClr val="FFFFFF"/>
                    </a:gs>
                  </a:gsLst>
                  <a:lin ang="5400000" scaled="0"/>
                </a:gradFill>
                <a:latin typeface="+mj-lt"/>
              </a:rPr>
              <a:t>MetadataValue</a:t>
            </a:r>
            <a:r>
              <a:rPr lang="en-US" sz="3600" dirty="0">
                <a:gradFill>
                  <a:gsLst>
                    <a:gs pos="0">
                      <a:srgbClr val="FFFFFF"/>
                    </a:gs>
                    <a:gs pos="100000">
                      <a:srgbClr val="FFFFFF"/>
                    </a:gs>
                  </a:gsLst>
                  <a:lin ang="5400000" scaled="0"/>
                </a:gradFill>
                <a:latin typeface="+mj-lt"/>
              </a:rPr>
              <a:t> = </a:t>
            </a:r>
            <a:r>
              <a:rPr lang="en-US" sz="36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5742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gradFill>
                  <a:gsLst>
                    <a:gs pos="0">
                      <a:srgbClr val="FFFFFF"/>
                    </a:gs>
                    <a:gs pos="100000">
                      <a:srgbClr val="FFFFFF"/>
                    </a:gs>
                  </a:gsLst>
                  <a:lin ang="5400000" scaled="0"/>
                </a:gradFill>
              </a:rPr>
              <a:t>Throughput</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Effectively in Partition of </a:t>
            </a:r>
            <a:r>
              <a:rPr lang="en-US" sz="4400" dirty="0" smtClean="0">
                <a:gradFill>
                  <a:gsLst>
                    <a:gs pos="0">
                      <a:srgbClr val="FFFFFF"/>
                    </a:gs>
                    <a:gs pos="100000">
                      <a:srgbClr val="FFFFFF"/>
                    </a:gs>
                  </a:gsLst>
                  <a:lin ang="5400000" scaled="0"/>
                </a:gradFill>
                <a:latin typeface="+mj-lt"/>
              </a:rPr>
              <a:t>1</a:t>
            </a:r>
          </a:p>
          <a:p>
            <a:pPr marL="252000" defTabSz="914099" fontAlgn="base">
              <a:spcBef>
                <a:spcPts val="1200"/>
              </a:spcBef>
              <a:spcAft>
                <a:spcPct val="0"/>
              </a:spcAft>
            </a:pP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Target of 60MB/s per Blob</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790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smtClean="0"/>
              <a:t>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3200" dirty="0">
                <a:gradFill>
                  <a:gsLst>
                    <a:gs pos="0">
                      <a:srgbClr val="FFFFFF"/>
                    </a:gs>
                    <a:gs pos="100000">
                      <a:srgbClr val="FFFFFF"/>
                    </a:gs>
                  </a:gsLst>
                  <a:lin ang="5400000" scaled="0"/>
                </a:gradFill>
                <a:latin typeface="+mj-lt"/>
              </a:rPr>
              <a:t>GET Blob operation takes parameters</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Prefix</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Delimiter</a:t>
            </a:r>
          </a:p>
          <a:p>
            <a:pPr marL="709200" lvl="1" defTabSz="914099" fontAlgn="base">
              <a:spcBef>
                <a:spcPts val="1200"/>
              </a:spcBef>
              <a:spcAft>
                <a:spcPct val="0"/>
              </a:spcAft>
            </a:pPr>
            <a:r>
              <a:rPr lang="en-US" sz="4800" dirty="0" smtClean="0">
                <a:gradFill>
                  <a:gsLst>
                    <a:gs pos="0">
                      <a:srgbClr val="FFFFFF"/>
                    </a:gs>
                    <a:gs pos="100000">
                      <a:srgbClr val="FFFFFF"/>
                    </a:gs>
                  </a:gsLst>
                  <a:lin ang="5400000" scaled="0"/>
                </a:gradFill>
                <a:latin typeface="+mj-lt"/>
              </a:rPr>
              <a:t>Include = </a:t>
            </a:r>
            <a:r>
              <a:rPr lang="en-US" sz="4800" dirty="0">
                <a:gradFill>
                  <a:gsLst>
                    <a:gs pos="0">
                      <a:srgbClr val="FFFFFF"/>
                    </a:gs>
                    <a:gs pos="100000">
                      <a:srgbClr val="FFFFFF"/>
                    </a:gs>
                  </a:gsLst>
                  <a:lin ang="5400000" scaled="0"/>
                </a:gradFill>
                <a:latin typeface="+mj-lt"/>
              </a:rPr>
              <a:t>(snapshots, metadata etc…)</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5699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smtClean="0"/>
              <a:t>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2078966" y="1196537"/>
            <a:ext cx="7593330"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Products/Canoes/Whitewater.jpg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Products/Canoes/Flatwater.jpg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483037"/>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GET http://.../</a:t>
            </a:r>
            <a:r>
              <a:rPr lang="en-US" sz="3600" dirty="0" err="1">
                <a:solidFill>
                  <a:schemeClr val="bg1">
                    <a:alpha val="99000"/>
                  </a:schemeClr>
                </a:solidFill>
                <a:latin typeface="+mj-lt"/>
                <a:cs typeface="Consolas" pitchFamily="49" charset="0"/>
              </a:rPr>
              <a:t>products?comp</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list&amp;prefix</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Tents&amp;delimiter</a:t>
            </a:r>
            <a:r>
              <a:rPr lang="en-US" sz="3600" dirty="0" smtClean="0">
                <a:solidFill>
                  <a:schemeClr val="bg1">
                    <a:alpha val="99000"/>
                  </a:schemeClr>
                </a:solidFill>
                <a:latin typeface="+mj-lt"/>
                <a:cs typeface="Consolas" pitchFamily="49" charset="0"/>
              </a:rPr>
              <a:t>=/</a:t>
            </a:r>
            <a:endParaRPr lang="en-US" sz="3600" dirty="0">
              <a:solidFill>
                <a:schemeClr val="bg1">
                  <a:alpha val="99000"/>
                </a:schemeClr>
              </a:solidFill>
              <a:latin typeface="+mj-lt"/>
              <a:cs typeface="Consolas" pitchFamily="49" charset="0"/>
            </a:endParaRPr>
          </a:p>
        </p:txBody>
      </p:sp>
      <p:sp>
        <p:nvSpPr>
          <p:cNvPr id="8" name="Rectangle 7"/>
          <p:cNvSpPr/>
          <p:nvPr/>
        </p:nvSpPr>
        <p:spPr>
          <a:xfrm>
            <a:off x="2078966" y="5514330"/>
            <a:ext cx="8034068" cy="830997"/>
          </a:xfrm>
          <a:prstGeom prst="rect">
            <a:avLst/>
          </a:prstGeom>
        </p:spPr>
        <p:txBody>
          <a:bodyPr wrap="square">
            <a:spAutoFit/>
          </a:bodyPr>
          <a:lstStyle/>
          <a:p>
            <a:r>
              <a:rPr lang="en-NZ" sz="2400" dirty="0">
                <a:solidFill>
                  <a:schemeClr val="bg1">
                    <a:alpha val="99000"/>
                  </a:schemeClr>
                </a:solidFill>
                <a:cs typeface="Consolas" pitchFamily="49" charset="0"/>
              </a:rPr>
              <a:t>	</a:t>
            </a:r>
            <a:r>
              <a:rPr lang="en-US" sz="2400" dirty="0" smtClean="0">
                <a:solidFill>
                  <a:schemeClr val="bg1">
                    <a:alpha val="99000"/>
                  </a:schemeClr>
                </a:solidFill>
                <a:latin typeface="+mj-lt"/>
                <a:cs typeface="Consolas" pitchFamily="49" charset="0"/>
              </a:rPr>
              <a:t>&lt;Blob&gt;Tents/PalaceTent.jpg&lt;/</a:t>
            </a:r>
            <a:r>
              <a:rPr lang="en-US" sz="2400" dirty="0">
                <a:solidFill>
                  <a:schemeClr val="bg1">
                    <a:alpha val="99000"/>
                  </a:schemeClr>
                </a:solidFill>
                <a:latin typeface="+mj-lt"/>
                <a:cs typeface="Consolas" pitchFamily="49" charset="0"/>
              </a:rPr>
              <a:t>Blob&gt;</a:t>
            </a:r>
          </a:p>
          <a:p>
            <a:r>
              <a:rPr lang="en-NZ" sz="2400" dirty="0">
                <a:solidFill>
                  <a:schemeClr val="bg1">
                    <a:alpha val="99000"/>
                  </a:schemeClr>
                </a:solidFill>
                <a:cs typeface="Consolas" pitchFamily="49" charset="0"/>
              </a:rPr>
              <a:t>	</a:t>
            </a:r>
            <a:r>
              <a:rPr lang="en-US" sz="2400" dirty="0" smtClean="0">
                <a:solidFill>
                  <a:schemeClr val="bg1">
                    <a:alpha val="99000"/>
                  </a:schemeClr>
                </a:solidFill>
                <a:latin typeface="+mj-lt"/>
                <a:cs typeface="Consolas" pitchFamily="49" charset="0"/>
              </a:rPr>
              <a:t>&lt;Blob&gt;Tents/ShedTent.jpg&lt;/</a:t>
            </a:r>
            <a:r>
              <a:rPr lang="en-US" sz="2400" dirty="0">
                <a:solidFill>
                  <a:schemeClr val="bg1">
                    <a:alpha val="99000"/>
                  </a:schemeClr>
                </a:solidFill>
                <a:latin typeface="+mj-lt"/>
                <a:cs typeface="Consolas" pitchFamily="49" charset="0"/>
              </a:rPr>
              <a:t>Blob&gt;</a:t>
            </a:r>
          </a:p>
        </p:txBody>
      </p:sp>
    </p:spTree>
    <p:extLst>
      <p:ext uri="{BB962C8B-B14F-4D97-AF65-F5344CB8AC3E}">
        <p14:creationId xmlns:p14="http://schemas.microsoft.com/office/powerpoint/2010/main" val="1004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smtClean="0"/>
              <a:t>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2078966" y="1196537"/>
            <a:ext cx="7593330"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Products/Canoes/Whitewater.jpg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Products/Canoes/Flatwater.jpg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483037"/>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Canoes&amp;maxresults</a:t>
            </a:r>
            <a:r>
              <a:rPr lang="en-US" sz="3600" dirty="0" smtClean="0">
                <a:solidFill>
                  <a:schemeClr val="bg1">
                    <a:alpha val="99000"/>
                  </a:schemeClr>
                </a:solidFill>
                <a:latin typeface="+mj-lt"/>
                <a:cs typeface="Consolas" pitchFamily="49" charset="0"/>
              </a:rPr>
              <a:t>=2</a:t>
            </a:r>
            <a:endParaRPr lang="en-US" sz="3600" dirty="0">
              <a:solidFill>
                <a:schemeClr val="bg1">
                  <a:alpha val="99000"/>
                </a:schemeClr>
              </a:solidFill>
              <a:latin typeface="+mj-lt"/>
              <a:cs typeface="Consolas" pitchFamily="49" charset="0"/>
            </a:endParaRPr>
          </a:p>
        </p:txBody>
      </p:sp>
      <p:sp>
        <p:nvSpPr>
          <p:cNvPr id="8" name="Rectangle 7"/>
          <p:cNvSpPr/>
          <p:nvPr/>
        </p:nvSpPr>
        <p:spPr>
          <a:xfrm>
            <a:off x="2078966" y="5514330"/>
            <a:ext cx="8034068" cy="1200329"/>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	&lt;</a:t>
            </a:r>
            <a:r>
              <a:rPr lang="en-NZ" sz="2400" dirty="0">
                <a:solidFill>
                  <a:schemeClr val="bg1">
                    <a:alpha val="99000"/>
                  </a:schemeClr>
                </a:solidFill>
                <a:latin typeface="+mj-lt"/>
                <a:cs typeface="Consolas" pitchFamily="49" charset="0"/>
              </a:rPr>
              <a:t>Blob&gt;Canoes/Whitewater.jpg&lt;/Blob&gt;</a:t>
            </a:r>
          </a:p>
          <a:p>
            <a:r>
              <a:rPr lang="en-NZ" sz="2400" dirty="0" smtClean="0">
                <a:solidFill>
                  <a:schemeClr val="bg1">
                    <a:alpha val="99000"/>
                  </a:schemeClr>
                </a:solidFill>
                <a:latin typeface="+mj-lt"/>
                <a:cs typeface="Consolas" pitchFamily="49" charset="0"/>
              </a:rPr>
              <a:t>	&lt;</a:t>
            </a:r>
            <a:r>
              <a:rPr lang="en-NZ" sz="2400" dirty="0">
                <a:solidFill>
                  <a:schemeClr val="bg1">
                    <a:alpha val="99000"/>
                  </a:schemeClr>
                </a:solidFill>
                <a:latin typeface="+mj-lt"/>
                <a:cs typeface="Consolas" pitchFamily="49" charset="0"/>
              </a:rPr>
              <a:t>Blob&gt;Canoes/Flatwater.jpg&lt;/Blob&gt;</a:t>
            </a:r>
          </a:p>
          <a:p>
            <a:r>
              <a:rPr lang="en-NZ" sz="2400" dirty="0" smtClean="0">
                <a:solidFill>
                  <a:schemeClr val="bg1">
                    <a:alpha val="99000"/>
                  </a:schemeClr>
                </a:solidFill>
                <a:latin typeface="+mj-lt"/>
                <a:cs typeface="Consolas" pitchFamily="49" charset="0"/>
              </a:rPr>
              <a:t>	&lt;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a:t>
            </a:r>
            <a:r>
              <a:rPr lang="en-NZ" sz="2400" dirty="0" err="1">
                <a:solidFill>
                  <a:schemeClr val="bg1">
                    <a:alpha val="99000"/>
                  </a:schemeClr>
                </a:solidFill>
                <a:latin typeface="+mj-lt"/>
                <a:cs typeface="Consolas" pitchFamily="49" charset="0"/>
              </a:rPr>
              <a:t>MarkerValue</a:t>
            </a:r>
            <a:r>
              <a:rPr lang="en-NZ" sz="2400" dirty="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a:t>
            </a:r>
          </a:p>
        </p:txBody>
      </p:sp>
    </p:spTree>
    <p:extLst>
      <p:ext uri="{BB962C8B-B14F-4D97-AF65-F5344CB8AC3E}">
        <p14:creationId xmlns:p14="http://schemas.microsoft.com/office/powerpoint/2010/main" val="7167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smtClean="0"/>
              <a:t>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2078966" y="1196537"/>
            <a:ext cx="7593330"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Products/Canoes/Whitewater.jpg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Products/Canoes/Flatwater.jpg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483037"/>
            <a:ext cx="12192000" cy="1200329"/>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a:solidFill>
                  <a:schemeClr val="bg1">
                    <a:alpha val="99000"/>
                  </a:schemeClr>
                </a:solidFill>
                <a:latin typeface="+mj-lt"/>
                <a:cs typeface="Consolas" pitchFamily="49" charset="0"/>
              </a:rPr>
              <a:t>products?comp</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list&amp;prefix</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Canoes&amp;maxresults</a:t>
            </a:r>
            <a:r>
              <a:rPr lang="en-US" sz="3600" dirty="0">
                <a:solidFill>
                  <a:schemeClr val="bg1">
                    <a:alpha val="99000"/>
                  </a:schemeClr>
                </a:solidFill>
                <a:latin typeface="+mj-lt"/>
                <a:cs typeface="Consolas" pitchFamily="49" charset="0"/>
              </a:rPr>
              <a:t>=2</a:t>
            </a:r>
            <a:br>
              <a:rPr lang="en-US" sz="3600" dirty="0">
                <a:solidFill>
                  <a:schemeClr val="bg1">
                    <a:alpha val="99000"/>
                  </a:schemeClr>
                </a:solidFill>
                <a:latin typeface="+mj-lt"/>
                <a:cs typeface="Consolas" pitchFamily="49" charset="0"/>
              </a:rPr>
            </a:br>
            <a:r>
              <a:rPr lang="en-US" sz="3600" dirty="0">
                <a:solidFill>
                  <a:schemeClr val="bg1">
                    <a:alpha val="99000"/>
                  </a:schemeClr>
                </a:solidFill>
                <a:latin typeface="+mj-lt"/>
                <a:cs typeface="Consolas" pitchFamily="49" charset="0"/>
              </a:rPr>
              <a:t>	&amp;</a:t>
            </a:r>
            <a:r>
              <a:rPr lang="en-US" sz="3600" dirty="0" smtClean="0">
                <a:solidFill>
                  <a:schemeClr val="bg1">
                    <a:alpha val="99000"/>
                  </a:schemeClr>
                </a:solidFill>
                <a:latin typeface="+mj-lt"/>
                <a:cs typeface="Consolas" pitchFamily="49" charset="0"/>
              </a:rPr>
              <a:t>marker=</a:t>
            </a:r>
            <a:r>
              <a:rPr lang="en-US" sz="3600" dirty="0" err="1" smtClean="0">
                <a:solidFill>
                  <a:schemeClr val="bg1">
                    <a:alpha val="99000"/>
                  </a:schemeClr>
                </a:solidFill>
                <a:latin typeface="+mj-lt"/>
                <a:cs typeface="Consolas" pitchFamily="49" charset="0"/>
              </a:rPr>
              <a:t>MarkerValue</a:t>
            </a:r>
            <a:endParaRPr lang="en-US" sz="3600" dirty="0">
              <a:solidFill>
                <a:schemeClr val="bg1">
                  <a:alpha val="99000"/>
                </a:schemeClr>
              </a:solidFill>
              <a:latin typeface="+mj-lt"/>
              <a:cs typeface="Consolas" pitchFamily="49" charset="0"/>
            </a:endParaRPr>
          </a:p>
        </p:txBody>
      </p:sp>
      <p:sp>
        <p:nvSpPr>
          <p:cNvPr id="8" name="Rectangle 7"/>
          <p:cNvSpPr/>
          <p:nvPr/>
        </p:nvSpPr>
        <p:spPr>
          <a:xfrm>
            <a:off x="2078966" y="5869440"/>
            <a:ext cx="8034068" cy="461665"/>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	&lt;</a:t>
            </a:r>
            <a:r>
              <a:rPr lang="en-NZ" sz="2400" dirty="0">
                <a:solidFill>
                  <a:schemeClr val="bg1">
                    <a:alpha val="99000"/>
                  </a:schemeClr>
                </a:solidFill>
                <a:latin typeface="+mj-lt"/>
                <a:cs typeface="Consolas" pitchFamily="49" charset="0"/>
              </a:rPr>
              <a:t>Blob&gt;Canoes/Hybrid.jpg&lt;/Blob&gt;</a:t>
            </a:r>
          </a:p>
        </p:txBody>
      </p:sp>
    </p:spTree>
    <p:extLst>
      <p:ext uri="{BB962C8B-B14F-4D97-AF65-F5344CB8AC3E}">
        <p14:creationId xmlns:p14="http://schemas.microsoft.com/office/powerpoint/2010/main" val="46562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lstStyle/>
          <a:p>
            <a:r>
              <a:rPr lang="en-US" dirty="0" smtClean="0"/>
              <a:t>Two Types of Blobs Under the Hood</a:t>
            </a:r>
            <a:endParaRPr lang="en-US" dirty="0"/>
          </a:p>
        </p:txBody>
      </p:sp>
      <p:grpSp>
        <p:nvGrpSpPr>
          <p:cNvPr id="2" name="Group 1"/>
          <p:cNvGrpSpPr/>
          <p:nvPr/>
        </p:nvGrpSpPr>
        <p:grpSpPr>
          <a:xfrm>
            <a:off x="1431287" y="0"/>
            <a:ext cx="9329426" cy="6858000"/>
            <a:chOff x="1058912" y="0"/>
            <a:chExt cx="9329426" cy="6858000"/>
          </a:xfrm>
        </p:grpSpPr>
        <p:sp>
          <p:nvSpPr>
            <p:cNvPr id="7" name="Rectangle 6"/>
            <p:cNvSpPr/>
            <p:nvPr/>
          </p:nvSpPr>
          <p:spPr bwMode="auto">
            <a:xfrm>
              <a:off x="1058912" y="1"/>
              <a:ext cx="3927868"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498222" y="0"/>
              <a:ext cx="389011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grpSp>
    </p:spTree>
    <p:extLst>
      <p:ext uri="{BB962C8B-B14F-4D97-AF65-F5344CB8AC3E}">
        <p14:creationId xmlns:p14="http://schemas.microsoft.com/office/powerpoint/2010/main" val="25004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normAutofit/>
          </a:bodyPr>
          <a:lstStyle/>
          <a:p>
            <a:r>
              <a:rPr lang="en-US" dirty="0" smtClean="0"/>
              <a:t>Two Types of Blobs Under the Hood</a:t>
            </a:r>
            <a:endParaRPr lang="en-US" dirty="0"/>
          </a:p>
        </p:txBody>
      </p:sp>
      <p:sp>
        <p:nvSpPr>
          <p:cNvPr id="7" name="Rectangle 6"/>
          <p:cNvSpPr/>
          <p:nvPr/>
        </p:nvSpPr>
        <p:spPr bwMode="auto">
          <a:xfrm>
            <a:off x="-9524" y="0"/>
            <a:ext cx="12201524"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a:r>
            <a:r>
              <a:rPr lang="en-US" sz="4000" dirty="0">
                <a:gradFill>
                  <a:gsLst>
                    <a:gs pos="0">
                      <a:srgbClr val="FFFFFF"/>
                    </a:gs>
                    <a:gs pos="100000">
                      <a:srgbClr val="FFFFFF"/>
                    </a:gs>
                  </a:gsLst>
                  <a:lin ang="5400000" scaled="0"/>
                </a:gradFill>
                <a:latin typeface="+mj-lt"/>
              </a:rPr>
              <a:t>at streaming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t>
            </a:r>
            <a:r>
              <a:rPr lang="en-US" sz="4000" dirty="0">
                <a:gradFill>
                  <a:gsLst>
                    <a:gs pos="0">
                      <a:srgbClr val="FFFFFF"/>
                    </a:gs>
                    <a:gs pos="100000">
                      <a:srgbClr val="FFFFFF"/>
                    </a:gs>
                  </a:gsLst>
                  <a:lin ang="5400000" scaled="0"/>
                </a:gradFill>
                <a:latin typeface="+mj-lt"/>
              </a:rPr>
              <a:t>a </a:t>
            </a:r>
            <a:r>
              <a:rPr lang="en-US" sz="4000" dirty="0">
                <a:gradFill>
                  <a:gsLst>
                    <a:gs pos="0">
                      <a:srgbClr val="FFFFFF"/>
                    </a:gs>
                    <a:gs pos="100000">
                      <a:srgbClr val="FFFFFF"/>
                    </a:gs>
                  </a:gsLst>
                  <a:lin ang="5400000" scaled="0"/>
                </a:gradFill>
                <a:latin typeface="+mj-lt"/>
              </a:rPr>
              <a:t>sequence of blocks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block is identified by a Block ID</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200GB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Concurrency via </a:t>
            </a:r>
            <a:r>
              <a:rPr lang="en-US" sz="4000" dirty="0" err="1">
                <a:gradFill>
                  <a:gsLst>
                    <a:gs pos="0">
                      <a:srgbClr val="FFFFFF"/>
                    </a:gs>
                    <a:gs pos="100000">
                      <a:srgbClr val="FFFFFF"/>
                    </a:gs>
                  </a:gsLst>
                  <a:lin ang="5400000" scaled="0"/>
                </a:gradFill>
                <a:latin typeface="+mj-lt"/>
              </a:rPr>
              <a:t>Etags</a:t>
            </a:r>
            <a:endParaRPr lang="en-US" sz="4000" dirty="0">
              <a:gradFill>
                <a:gsLst>
                  <a:gs pos="0">
                    <a:srgbClr val="FFFFFF"/>
                  </a:gs>
                  <a:gs pos="100000">
                    <a:srgbClr val="FFFFFF"/>
                  </a:gs>
                </a:gsLst>
                <a:lin ang="5400000" scaled="0"/>
              </a:gradFill>
              <a:latin typeface="+mj-lt"/>
            </a:endParaRPr>
          </a:p>
        </p:txBody>
      </p:sp>
      <p:sp>
        <p:nvSpPr>
          <p:cNvPr id="5"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Block Blob:</a:t>
            </a:r>
            <a:endParaRPr lang="en-US" sz="3200" dirty="0"/>
          </a:p>
        </p:txBody>
      </p:sp>
    </p:spTree>
    <p:extLst>
      <p:ext uri="{BB962C8B-B14F-4D97-AF65-F5344CB8AC3E}">
        <p14:creationId xmlns:p14="http://schemas.microsoft.com/office/powerpoint/2010/main" val="266413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1385258162"/>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normAutofit/>
          </a:bodyPr>
          <a:lstStyle/>
          <a:p>
            <a:r>
              <a:rPr lang="en-US" dirty="0"/>
              <a:t>Two Types of Blobs Under the </a:t>
            </a:r>
            <a:r>
              <a:rPr lang="en-US" dirty="0" smtClean="0"/>
              <a:t>Hood</a:t>
            </a:r>
            <a:endParaRPr lang="en-US" dirty="0"/>
          </a:p>
        </p:txBody>
      </p:sp>
      <p:sp>
        <p:nvSpPr>
          <p:cNvPr id="7" name="Rectangle 6"/>
          <p:cNvSpPr/>
          <p:nvPr/>
        </p:nvSpPr>
        <p:spPr bwMode="auto">
          <a:xfrm>
            <a:off x="-9524" y="1008668"/>
            <a:ext cx="12201524" cy="584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random read/write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an array of pages </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page is identified by its offset from the start of the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1TB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or Pessimistic (locking) concurrency via leases</a:t>
            </a:r>
          </a:p>
        </p:txBody>
      </p:sp>
      <p:sp>
        <p:nvSpPr>
          <p:cNvPr id="4"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Page Blob:</a:t>
            </a:r>
            <a:endParaRPr lang="en-US" sz="3200" dirty="0"/>
          </a:p>
        </p:txBody>
      </p:sp>
    </p:spTree>
    <p:extLst>
      <p:ext uri="{BB962C8B-B14F-4D97-AF65-F5344CB8AC3E}">
        <p14:creationId xmlns:p14="http://schemas.microsoft.com/office/powerpoint/2010/main" val="4256775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lstStyle/>
          <a:p>
            <a:r>
              <a:rPr lang="en-US" dirty="0" smtClean="0"/>
              <a:t>Two Types of Blobs Under the Hood</a:t>
            </a:r>
            <a:endParaRPr lang="en-US" dirty="0"/>
          </a:p>
        </p:txBody>
      </p:sp>
      <p:sp>
        <p:nvSpPr>
          <p:cNvPr id="7" name="Rectangle 6"/>
          <p:cNvSpPr/>
          <p:nvPr/>
        </p:nvSpPr>
        <p:spPr bwMode="auto">
          <a:xfrm>
            <a:off x="-1" y="1"/>
            <a:ext cx="6045693"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155725" y="0"/>
            <a:ext cx="6045693"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spTree>
    <p:extLst>
      <p:ext uri="{BB962C8B-B14F-4D97-AF65-F5344CB8AC3E}">
        <p14:creationId xmlns:p14="http://schemas.microsoft.com/office/powerpoint/2010/main" val="1047340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idx="4294967295"/>
          </p:nvPr>
        </p:nvSpPr>
        <p:spPr>
          <a:xfrm>
            <a:off x="-9525" y="0"/>
            <a:ext cx="12201525" cy="812800"/>
          </a:xfrm>
        </p:spPr>
        <p:txBody>
          <a:bodyPr>
            <a:normAutofit/>
          </a:bodyPr>
          <a:lstStyle/>
          <a:p>
            <a:r>
              <a:rPr lang="en-US" dirty="0" smtClean="0"/>
              <a:t>Uploading a Block Blob</a:t>
            </a:r>
            <a:endParaRPr lang="en-US" dirty="0"/>
          </a:p>
        </p:txBody>
      </p:sp>
      <p:sp>
        <p:nvSpPr>
          <p:cNvPr id="4" name="Content Placeholder 3"/>
          <p:cNvSpPr>
            <a:spLocks noGrp="1"/>
          </p:cNvSpPr>
          <p:nvPr>
            <p:ph type="body" sz="quarter" idx="4294967295"/>
          </p:nvPr>
        </p:nvSpPr>
        <p:spPr>
          <a:xfrm>
            <a:off x="0" y="1447800"/>
            <a:ext cx="11152188" cy="946150"/>
          </a:xfrm>
        </p:spPr>
        <p:txBody>
          <a:bodyPr/>
          <a:lstStyle/>
          <a:p>
            <a:pPr marL="0" indent="0">
              <a:buNone/>
            </a:pPr>
            <a:r>
              <a:rPr lang="en-US" dirty="0" smtClean="0"/>
              <a:t>Uploading a large blob</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367972"/>
            <a:ext cx="4095869" cy="975429"/>
            <a:chOff x="830818" y="3047300"/>
            <a:chExt cx="4095869" cy="975429"/>
          </a:xfrm>
        </p:grpSpPr>
        <p:sp>
          <p:nvSpPr>
            <p:cNvPr id="65" name="TextBox 64"/>
            <p:cNvSpPr txBox="1"/>
            <p:nvPr/>
          </p:nvSpPr>
          <p:spPr>
            <a:xfrm>
              <a:off x="830818" y="3079360"/>
              <a:ext cx="430887" cy="892232"/>
            </a:xfrm>
            <a:prstGeom prst="rect">
              <a:avLst/>
            </a:prstGeom>
            <a:noFill/>
          </p:spPr>
          <p:txBody>
            <a:bodyPr vert="vert270" wrap="none" rtlCol="0">
              <a:spAutoFit/>
            </a:bodyPr>
            <a:lstStyle/>
            <a:p>
              <a:r>
                <a:rPr lang="en-US" sz="1600" b="1" dirty="0">
                  <a:solidFill>
                    <a:schemeClr val="bg1">
                      <a:alpha val="99000"/>
                    </a:schemeClr>
                  </a:solidFill>
                  <a:latin typeface="+mj-lt"/>
                </a:rPr>
                <a:t>Block Id 1</a:t>
              </a:r>
            </a:p>
          </p:txBody>
        </p:sp>
        <p:sp>
          <p:nvSpPr>
            <p:cNvPr id="66" name="TextBox 65"/>
            <p:cNvSpPr txBox="1"/>
            <p:nvPr/>
          </p:nvSpPr>
          <p:spPr>
            <a:xfrm>
              <a:off x="1126093"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2</a:t>
              </a:r>
            </a:p>
          </p:txBody>
        </p:sp>
        <p:sp>
          <p:nvSpPr>
            <p:cNvPr id="67" name="TextBox 66"/>
            <p:cNvSpPr txBox="1"/>
            <p:nvPr/>
          </p:nvSpPr>
          <p:spPr>
            <a:xfrm>
              <a:off x="1459468"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3</a:t>
              </a:r>
            </a:p>
          </p:txBody>
        </p:sp>
        <p:sp>
          <p:nvSpPr>
            <p:cNvPr id="68" name="TextBox 67"/>
            <p:cNvSpPr txBox="1"/>
            <p:nvPr/>
          </p:nvSpPr>
          <p:spPr>
            <a:xfrm>
              <a:off x="4495800" y="3058362"/>
              <a:ext cx="430887" cy="964367"/>
            </a:xfrm>
            <a:prstGeom prst="rect">
              <a:avLst/>
            </a:prstGeom>
            <a:noFill/>
          </p:spPr>
          <p:txBody>
            <a:bodyPr vert="vert270" wrap="none" rtlCol="0">
              <a:spAutoFit/>
            </a:bodyPr>
            <a:lstStyle/>
            <a:p>
              <a:r>
                <a:rPr lang="en-US" sz="1600" b="1" dirty="0">
                  <a:solidFill>
                    <a:schemeClr val="bg1">
                      <a:alpha val="99000"/>
                    </a:schemeClr>
                  </a:solidFill>
                  <a:latin typeface="+mj-lt"/>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700" dirty="0">
                <a:solidFill>
                  <a:srgbClr val="595959">
                    <a:alpha val="99000"/>
                  </a:srgbClr>
                </a:solidFill>
                <a:latin typeface="+mj-lt"/>
              </a:rPr>
              <a:t>blobName = “TheBlob.wmv”;</a:t>
            </a:r>
          </a:p>
          <a:p>
            <a:pPr defTabSz="914061" fontAlgn="base">
              <a:spcBef>
                <a:spcPct val="0"/>
              </a:spcBef>
              <a:spcAft>
                <a:spcPct val="0"/>
              </a:spcAft>
            </a:pPr>
            <a:r>
              <a:rPr lang="en-US" sz="1700" dirty="0">
                <a:solidFill>
                  <a:srgbClr val="595959">
                    <a:alpha val="99000"/>
                  </a:srgbClr>
                </a:solidFill>
                <a:latin typeface="+mj-lt"/>
              </a:rPr>
              <a:t>PutBlock(blobName, blockId1, block1Bits);</a:t>
            </a:r>
          </a:p>
          <a:p>
            <a:pPr defTabSz="914061" fontAlgn="base">
              <a:spcBef>
                <a:spcPct val="0"/>
              </a:spcBef>
              <a:spcAft>
                <a:spcPct val="0"/>
              </a:spcAft>
            </a:pPr>
            <a:r>
              <a:rPr lang="en-US" sz="1700" dirty="0">
                <a:solidFill>
                  <a:srgbClr val="595959">
                    <a:alpha val="99000"/>
                  </a:srgbClr>
                </a:solidFill>
                <a:latin typeface="+mj-lt"/>
              </a:rPr>
              <a:t>PutBlock(blobName, blockId2, block2Bits);</a:t>
            </a:r>
          </a:p>
          <a:p>
            <a:pPr defTabSz="914061" fontAlgn="base">
              <a:spcBef>
                <a:spcPct val="0"/>
              </a:spcBef>
              <a:spcAft>
                <a:spcPct val="0"/>
              </a:spcAft>
            </a:pPr>
            <a:r>
              <a:rPr lang="en-US" sz="1700" dirty="0">
                <a:solidFill>
                  <a:srgbClr val="595959">
                    <a:alpha val="99000"/>
                  </a:srgbClr>
                </a:solidFill>
                <a:latin typeface="+mj-lt"/>
              </a:rPr>
              <a:t>…………</a:t>
            </a:r>
          </a:p>
          <a:p>
            <a:pPr defTabSz="914061" fontAlgn="base">
              <a:spcBef>
                <a:spcPct val="0"/>
              </a:spcBef>
              <a:spcAft>
                <a:spcPct val="0"/>
              </a:spcAft>
            </a:pPr>
            <a:r>
              <a:rPr lang="en-US" sz="1700" dirty="0">
                <a:solidFill>
                  <a:srgbClr val="595959">
                    <a:alpha val="99000"/>
                  </a:srgbClr>
                </a:solidFill>
                <a:latin typeface="+mj-lt"/>
              </a:rPr>
              <a:t>PutBlock(blobName, blockIdN, blockNBits);</a:t>
            </a:r>
          </a:p>
          <a:p>
            <a:pPr defTabSz="914061" fontAlgn="base">
              <a:spcBef>
                <a:spcPct val="0"/>
              </a:spcBef>
              <a:spcAft>
                <a:spcPct val="0"/>
              </a:spcAft>
            </a:pPr>
            <a:r>
              <a:rPr lang="en-US" sz="1700" b="1" dirty="0">
                <a:solidFill>
                  <a:srgbClr val="595959">
                    <a:alpha val="99000"/>
                  </a:srgbClr>
                </a:solidFill>
                <a:latin typeface="+mj-lt"/>
              </a:rPr>
              <a:t>PutBlockList(blobName,</a:t>
            </a:r>
          </a:p>
          <a:p>
            <a:pPr defTabSz="914061" fontAlgn="base">
              <a:spcBef>
                <a:spcPct val="0"/>
              </a:spcBef>
              <a:spcAft>
                <a:spcPct val="0"/>
              </a:spcAft>
            </a:pPr>
            <a:r>
              <a:rPr lang="en-US" sz="1700" b="1" dirty="0">
                <a:solidFill>
                  <a:srgbClr val="595959">
                    <a:alpha val="99000"/>
                  </a:srgbClr>
                </a:solidFill>
                <a:latin typeface="+mj-lt"/>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00663"/>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71340" y="5147664"/>
            <a:ext cx="6000438" cy="1280351"/>
          </a:xfrm>
          <a:prstGeom prst="rect">
            <a:avLst/>
          </a:prstGeom>
        </p:spPr>
        <p:txBody>
          <a:bodyPr vert="horz" wrap="square" lIns="0" tIns="0" rIns="0" bIns="0" rtlCol="0">
            <a:spAutoFit/>
          </a:bodyPr>
          <a:lstStyle/>
          <a:p>
            <a:pPr defTabSz="914325">
              <a:lnSpc>
                <a:spcPct val="90000"/>
              </a:lnSpc>
              <a:spcBef>
                <a:spcPct val="20000"/>
              </a:spcBef>
              <a:defRPr/>
            </a:pPr>
            <a:r>
              <a:rPr lang="en-US" sz="2400" spc="-100" dirty="0">
                <a:solidFill>
                  <a:schemeClr val="bg1"/>
                </a:solidFill>
                <a:latin typeface="+mj-lt"/>
              </a:rPr>
              <a:t>Benefit</a:t>
            </a:r>
          </a:p>
          <a:p>
            <a:pPr defTabSz="914325">
              <a:lnSpc>
                <a:spcPct val="90000"/>
              </a:lnSpc>
              <a:spcBef>
                <a:spcPct val="20000"/>
              </a:spcBef>
              <a:defRPr/>
            </a:pPr>
            <a:r>
              <a:rPr lang="en-US" sz="2800" spc="-51" dirty="0">
                <a:solidFill>
                  <a:schemeClr val="bg1"/>
                </a:solidFill>
                <a:latin typeface="+mj-lt"/>
              </a:rPr>
              <a:t>Efficient continuation and retry</a:t>
            </a:r>
          </a:p>
          <a:p>
            <a:pPr defTabSz="914325">
              <a:lnSpc>
                <a:spcPct val="90000"/>
              </a:lnSpc>
              <a:spcBef>
                <a:spcPct val="20000"/>
              </a:spcBef>
              <a:defRPr/>
            </a:pPr>
            <a:r>
              <a:rPr lang="en-US" sz="2800" spc="-51" dirty="0">
                <a:solidFill>
                  <a:schemeClr val="bg1"/>
                </a:solidFill>
                <a:latin typeface="+mj-lt"/>
              </a:rPr>
              <a:t>Parallel and out of order upload of blocks</a:t>
            </a:r>
          </a:p>
        </p:txBody>
      </p:sp>
      <p:sp>
        <p:nvSpPr>
          <p:cNvPr id="37" name="Content Placeholder 3"/>
          <p:cNvSpPr txBox="1">
            <a:spLocks/>
          </p:cNvSpPr>
          <p:nvPr/>
        </p:nvSpPr>
        <p:spPr>
          <a:xfrm>
            <a:off x="6397637" y="1643876"/>
            <a:ext cx="2746364" cy="553998"/>
          </a:xfrm>
          <a:prstGeom prst="rect">
            <a:avLst/>
          </a:prstGeom>
        </p:spPr>
        <p:txBody>
          <a:bodyPr vert="horz" wrap="square" lIns="0" tIns="0" rIns="0" bIns="0" rtlCol="0" anchor="b">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mj-lt"/>
                <a:ea typeface="Segoe UI" pitchFamily="34" charset="0"/>
                <a:cs typeface="Segoe UI" pitchFamily="34" charset="0"/>
              </a:rPr>
              <a:t>THE BLOB</a:t>
            </a: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grpSp>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7"/>
                                        </p:tgtEl>
                                        <p:attrNameLst>
                                          <p:attrName>style.visibility</p:attrName>
                                        </p:attrNameLst>
                                      </p:cBhvr>
                                      <p:to>
                                        <p:strVal val="visible"/>
                                      </p:to>
                                    </p:set>
                                    <p:animEffect transition="in" filter="fade">
                                      <p:cBhvr>
                                        <p:cTn id="106" dur="500"/>
                                        <p:tgtEl>
                                          <p:spTgt spid="7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78"/>
                                        </p:tgtEl>
                                        <p:attrNameLst>
                                          <p:attrName>style.visibility</p:attrName>
                                        </p:attrNameLst>
                                      </p:cBhvr>
                                      <p:to>
                                        <p:strVal val="visible"/>
                                      </p:to>
                                    </p:set>
                                    <p:animEffect transition="in" filter="fade">
                                      <p:cBhvr>
                                        <p:cTn id="111" dur="500"/>
                                        <p:tgtEl>
                                          <p:spTgt spid="78"/>
                                        </p:tgtEl>
                                      </p:cBhvr>
                                    </p:animEffect>
                                  </p:childTnLst>
                                </p:cTn>
                              </p:par>
                              <p:par>
                                <p:cTn id="112" presetID="10" presetClass="exit" presetSubtype="0" fill="hold" grpId="1" nodeType="withEffect">
                                  <p:stCondLst>
                                    <p:cond delay="0"/>
                                  </p:stCondLst>
                                  <p:childTnLst>
                                    <p:animEffect transition="out" filter="fade">
                                      <p:cBhvr>
                                        <p:cTn id="113" dur="500"/>
                                        <p:tgtEl>
                                          <p:spTgt spid="77"/>
                                        </p:tgtEl>
                                      </p:cBhvr>
                                    </p:animEffect>
                                    <p:set>
                                      <p:cBhvr>
                                        <p:cTn id="114"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7" grpId="1" animBg="1"/>
      <p:bldP spid="78"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0" name="Content Placeholder 2"/>
          <p:cNvSpPr txBox="1">
            <a:spLocks/>
          </p:cNvSpPr>
          <p:nvPr/>
        </p:nvSpPr>
        <p:spPr>
          <a:xfrm>
            <a:off x="3654979" y="527900"/>
            <a:ext cx="8537021" cy="6330099"/>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spcBef>
                <a:spcPts val="600"/>
              </a:spcBef>
              <a:buNone/>
            </a:pPr>
            <a:r>
              <a:rPr lang="en-US" sz="3000" dirty="0" smtClean="0">
                <a:solidFill>
                  <a:schemeClr val="bg1">
                    <a:alpha val="99000"/>
                  </a:schemeClr>
                </a:solidFill>
                <a:latin typeface="+mj-lt"/>
              </a:rPr>
              <a:t>Create blob and specify </a:t>
            </a:r>
            <a:r>
              <a:rPr lang="en-US" sz="3000" dirty="0">
                <a:solidFill>
                  <a:schemeClr val="bg1">
                    <a:alpha val="99000"/>
                  </a:schemeClr>
                </a:solidFill>
                <a:latin typeface="+mj-lt"/>
              </a:rPr>
              <a:t>Blob Size = 10 </a:t>
            </a:r>
            <a:r>
              <a:rPr lang="en-US" sz="3000" dirty="0" err="1" smtClean="0">
                <a:solidFill>
                  <a:schemeClr val="bg1">
                    <a:alpha val="99000"/>
                  </a:schemeClr>
                </a:solidFill>
                <a:latin typeface="+mj-lt"/>
              </a:rPr>
              <a:t>Gbytes</a:t>
            </a:r>
            <a:endParaRPr lang="en-US" sz="3000" dirty="0">
              <a:solidFill>
                <a:schemeClr val="bg1">
                  <a:alpha val="99000"/>
                </a:schemeClr>
              </a:solidFill>
              <a:latin typeface="+mj-lt"/>
            </a:endParaRPr>
          </a:p>
          <a:p>
            <a:pPr marL="0" indent="0">
              <a:spcBef>
                <a:spcPts val="600"/>
              </a:spcBef>
              <a:buNone/>
            </a:pPr>
            <a:r>
              <a:rPr lang="en-US" sz="3000" dirty="0">
                <a:solidFill>
                  <a:schemeClr val="bg1">
                    <a:alpha val="99000"/>
                  </a:schemeClr>
                </a:solidFill>
                <a:latin typeface="+mj-lt"/>
              </a:rPr>
              <a:t>Fixed Page Size = 512 bytes</a:t>
            </a:r>
          </a:p>
          <a:p>
            <a:pPr marL="0" indent="0">
              <a:spcBef>
                <a:spcPts val="600"/>
              </a:spcBef>
              <a:buNone/>
            </a:pPr>
            <a:r>
              <a:rPr lang="en-US" sz="3000" dirty="0">
                <a:solidFill>
                  <a:schemeClr val="bg1">
                    <a:alpha val="99000"/>
                  </a:schemeClr>
                </a:solidFill>
                <a:latin typeface="+mj-lt"/>
              </a:rPr>
              <a:t>Random Access </a:t>
            </a:r>
            <a:r>
              <a:rPr lang="en-US" sz="3000" dirty="0" smtClean="0">
                <a:solidFill>
                  <a:schemeClr val="bg1">
                    <a:alpha val="99000"/>
                  </a:schemeClr>
                </a:solidFill>
                <a:latin typeface="+mj-lt"/>
              </a:rPr>
              <a:t>Operations:</a:t>
            </a:r>
            <a:endParaRPr lang="en-US" sz="3000" dirty="0">
              <a:solidFill>
                <a:schemeClr val="bg1">
                  <a:alpha val="99000"/>
                </a:schemeClr>
              </a:solidFill>
              <a:latin typeface="+mj-lt"/>
            </a:endParaRPr>
          </a:p>
          <a:p>
            <a:pPr marL="0" lvl="1" indent="0">
              <a:spcBef>
                <a:spcPts val="600"/>
              </a:spcBef>
              <a:buNone/>
            </a:pPr>
            <a:r>
              <a:rPr lang="en-US" sz="3000" dirty="0" err="1">
                <a:solidFill>
                  <a:srgbClr val="FFC000"/>
                </a:solidFill>
                <a:latin typeface="+mj-lt"/>
              </a:rPr>
              <a:t>PutPage</a:t>
            </a:r>
            <a:r>
              <a:rPr lang="en-US" sz="3000" dirty="0">
                <a:solidFill>
                  <a:srgbClr val="FFC000"/>
                </a:solidFill>
                <a:latin typeface="+mj-lt"/>
              </a:rPr>
              <a:t>[512, 2048)</a:t>
            </a:r>
          </a:p>
          <a:p>
            <a:pPr marL="0" lvl="1" indent="0">
              <a:spcBef>
                <a:spcPts val="600"/>
              </a:spcBef>
              <a:buNone/>
            </a:pPr>
            <a:r>
              <a:rPr lang="en-US" sz="3000" dirty="0" err="1">
                <a:solidFill>
                  <a:schemeClr val="accent2">
                    <a:lumMod val="50000"/>
                  </a:schemeClr>
                </a:solidFill>
                <a:latin typeface="+mj-lt"/>
              </a:rPr>
              <a:t>PutPage</a:t>
            </a:r>
            <a:r>
              <a:rPr lang="en-US" sz="3000" dirty="0">
                <a:solidFill>
                  <a:schemeClr val="accent2">
                    <a:lumMod val="50000"/>
                  </a:schemeClr>
                </a:solidFill>
                <a:latin typeface="+mj-lt"/>
              </a:rPr>
              <a:t>[0, 1024)</a:t>
            </a:r>
          </a:p>
          <a:p>
            <a:pPr marL="0" lvl="1" indent="0">
              <a:spcBef>
                <a:spcPts val="600"/>
              </a:spcBef>
              <a:buNone/>
            </a:pPr>
            <a:r>
              <a:rPr lang="en-US" sz="3000" dirty="0" err="1">
                <a:solidFill>
                  <a:srgbClr val="4472C4"/>
                </a:solidFill>
                <a:latin typeface="+mj-lt"/>
              </a:rPr>
              <a:t>ClearPage</a:t>
            </a:r>
            <a:r>
              <a:rPr lang="en-US" sz="3000" dirty="0">
                <a:solidFill>
                  <a:srgbClr val="4472C4"/>
                </a:solidFill>
                <a:latin typeface="+mj-lt"/>
              </a:rPr>
              <a:t>[512, 1536)</a:t>
            </a:r>
          </a:p>
          <a:p>
            <a:pPr marL="0" lvl="1" indent="0">
              <a:spcBef>
                <a:spcPts val="600"/>
              </a:spcBef>
              <a:buNone/>
            </a:pPr>
            <a:r>
              <a:rPr lang="en-US" sz="3000" dirty="0" err="1">
                <a:solidFill>
                  <a:srgbClr val="00B050"/>
                </a:solidFill>
                <a:latin typeface="+mj-lt"/>
              </a:rPr>
              <a:t>PutPage</a:t>
            </a:r>
            <a:r>
              <a:rPr lang="en-US" sz="3000" dirty="0">
                <a:solidFill>
                  <a:srgbClr val="00B050"/>
                </a:solidFill>
                <a:latin typeface="+mj-lt"/>
              </a:rPr>
              <a:t>[2048,2560)</a:t>
            </a:r>
          </a:p>
          <a:p>
            <a:pPr marL="0" indent="0">
              <a:spcBef>
                <a:spcPts val="600"/>
              </a:spcBef>
              <a:buNone/>
            </a:pPr>
            <a:r>
              <a:rPr lang="en-US" sz="3000" dirty="0" err="1">
                <a:solidFill>
                  <a:schemeClr val="bg1">
                    <a:alpha val="99000"/>
                  </a:schemeClr>
                </a:solidFill>
                <a:latin typeface="+mj-lt"/>
              </a:rPr>
              <a:t>GetPageRange</a:t>
            </a:r>
            <a:r>
              <a:rPr lang="en-US" sz="3000" dirty="0">
                <a:solidFill>
                  <a:schemeClr val="bg1">
                    <a:alpha val="99000"/>
                  </a:schemeClr>
                </a:solidFill>
                <a:latin typeface="+mj-lt"/>
              </a:rPr>
              <a:t>[0, 4096) returns valid data ranges:</a:t>
            </a:r>
          </a:p>
          <a:p>
            <a:pPr marL="0" lvl="1" indent="0">
              <a:spcBef>
                <a:spcPts val="600"/>
              </a:spcBef>
              <a:buNone/>
            </a:pPr>
            <a:r>
              <a:rPr lang="en-US" sz="3000" dirty="0">
                <a:solidFill>
                  <a:schemeClr val="bg1">
                    <a:alpha val="99000"/>
                  </a:schemeClr>
                </a:solidFill>
                <a:latin typeface="+mj-lt"/>
              </a:rPr>
              <a:t>[0,512) , [1536,2560)</a:t>
            </a:r>
          </a:p>
          <a:p>
            <a:pPr marL="0" indent="0">
              <a:spcBef>
                <a:spcPts val="600"/>
              </a:spcBef>
              <a:buNone/>
            </a:pPr>
            <a:r>
              <a:rPr lang="en-US" sz="3000" dirty="0" err="1">
                <a:solidFill>
                  <a:schemeClr val="bg1">
                    <a:alpha val="99000"/>
                  </a:schemeClr>
                </a:solidFill>
                <a:latin typeface="+mj-lt"/>
              </a:rPr>
              <a:t>GetBlob</a:t>
            </a:r>
            <a:r>
              <a:rPr lang="en-US" sz="3000" dirty="0">
                <a:solidFill>
                  <a:schemeClr val="bg1">
                    <a:alpha val="99000"/>
                  </a:schemeClr>
                </a:solidFill>
                <a:latin typeface="+mj-lt"/>
              </a:rPr>
              <a:t>[1000, 2048) </a:t>
            </a:r>
            <a:r>
              <a:rPr lang="en-US" sz="3000" dirty="0" smtClean="0">
                <a:solidFill>
                  <a:schemeClr val="bg1">
                    <a:alpha val="99000"/>
                  </a:schemeClr>
                </a:solidFill>
                <a:latin typeface="+mj-lt"/>
              </a:rPr>
              <a:t>returns:</a:t>
            </a:r>
            <a:endParaRPr lang="en-US" sz="3000" dirty="0">
              <a:solidFill>
                <a:schemeClr val="bg1">
                  <a:alpha val="99000"/>
                </a:schemeClr>
              </a:solidFill>
              <a:latin typeface="+mj-lt"/>
            </a:endParaRPr>
          </a:p>
          <a:p>
            <a:pPr marL="0" lvl="1" indent="0">
              <a:spcBef>
                <a:spcPts val="600"/>
              </a:spcBef>
              <a:buNone/>
            </a:pPr>
            <a:r>
              <a:rPr lang="en-US" sz="3000" dirty="0">
                <a:solidFill>
                  <a:schemeClr val="bg1">
                    <a:alpha val="99000"/>
                  </a:schemeClr>
                </a:solidFill>
                <a:latin typeface="+mj-lt"/>
              </a:rPr>
              <a:t>All 0 for first 536 bytes</a:t>
            </a:r>
          </a:p>
          <a:p>
            <a:pPr marL="0" lvl="1" indent="0">
              <a:spcBef>
                <a:spcPts val="600"/>
              </a:spcBef>
              <a:buNone/>
            </a:pPr>
            <a:r>
              <a:rPr lang="en-US" sz="3000" dirty="0">
                <a:solidFill>
                  <a:schemeClr val="bg1">
                    <a:alpha val="99000"/>
                  </a:schemeClr>
                </a:solidFill>
                <a:latin typeface="+mj-lt"/>
              </a:rPr>
              <a:t>Next 512 bytes </a:t>
            </a:r>
            <a:r>
              <a:rPr lang="en-US" sz="3000" dirty="0" smtClean="0">
                <a:solidFill>
                  <a:schemeClr val="bg1">
                    <a:alpha val="99000"/>
                  </a:schemeClr>
                </a:solidFill>
                <a:latin typeface="+mj-lt"/>
              </a:rPr>
              <a:t>data </a:t>
            </a:r>
            <a:r>
              <a:rPr lang="en-US" sz="3000" dirty="0">
                <a:solidFill>
                  <a:schemeClr val="bg1">
                    <a:alpha val="99000"/>
                  </a:schemeClr>
                </a:solidFill>
                <a:latin typeface="+mj-lt"/>
              </a:rPr>
              <a:t>stored in [</a:t>
            </a:r>
            <a:r>
              <a:rPr lang="en-US" sz="3000" dirty="0" smtClean="0">
                <a:solidFill>
                  <a:schemeClr val="bg1">
                    <a:alpha val="99000"/>
                  </a:schemeClr>
                </a:solidFill>
                <a:latin typeface="+mj-lt"/>
              </a:rPr>
              <a:t>1536,2048)</a:t>
            </a:r>
            <a:endParaRPr lang="en-US" sz="3000" dirty="0">
              <a:solidFill>
                <a:schemeClr val="bg1">
                  <a:alpha val="99000"/>
                </a:schemeClr>
              </a:solidFill>
              <a:latin typeface="+mj-lt"/>
            </a:endParaRPr>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2613743"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 name="Rectangle 2"/>
          <p:cNvSpPr/>
          <p:nvPr/>
        </p:nvSpPr>
        <p:spPr>
          <a:xfrm>
            <a:off x="3431357" y="803373"/>
            <a:ext cx="8760643" cy="140007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431357" y="2286179"/>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31357" y="2770611"/>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13090" y="3238567"/>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4864" y="3767086"/>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9583" y="4251518"/>
            <a:ext cx="8760643" cy="91154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5828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xEl>
                                              <p:pRg st="2" end="2"/>
                                            </p:txEl>
                                          </p:spTgt>
                                        </p:tgtEl>
                                        <p:attrNameLst>
                                          <p:attrName>style.visibility</p:attrName>
                                        </p:attrNameLst>
                                      </p:cBhvr>
                                      <p:to>
                                        <p:strVal val="visible"/>
                                      </p:to>
                                    </p:set>
                                    <p:animEffect transition="in" filter="fade">
                                      <p:cBhvr>
                                        <p:cTn id="18" dur="500"/>
                                        <p:tgtEl>
                                          <p:spTgt spid="4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animEffect transition="in" filter="fade">
                                      <p:cBhvr>
                                        <p:cTn id="23" dur="500"/>
                                        <p:tgtEl>
                                          <p:spTgt spid="40">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10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4" end="4"/>
                                            </p:txEl>
                                          </p:spTgt>
                                        </p:tgtEl>
                                        <p:attrNameLst>
                                          <p:attrName>style.visibility</p:attrName>
                                        </p:attrNameLst>
                                      </p:cBhvr>
                                      <p:to>
                                        <p:strVal val="visible"/>
                                      </p:to>
                                    </p:set>
                                    <p:animEffect transition="in" filter="fade">
                                      <p:cBhvr>
                                        <p:cTn id="34" dur="500"/>
                                        <p:tgtEl>
                                          <p:spTgt spid="40">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10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xEl>
                                              <p:pRg st="5" end="5"/>
                                            </p:txEl>
                                          </p:spTgt>
                                        </p:tgtEl>
                                        <p:attrNameLst>
                                          <p:attrName>style.visibility</p:attrName>
                                        </p:attrNameLst>
                                      </p:cBhvr>
                                      <p:to>
                                        <p:strVal val="visible"/>
                                      </p:to>
                                    </p:set>
                                    <p:animEffect transition="in" filter="fade">
                                      <p:cBhvr>
                                        <p:cTn id="45" dur="500"/>
                                        <p:tgtEl>
                                          <p:spTgt spid="40">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10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xEl>
                                              <p:pRg st="6" end="6"/>
                                            </p:txEl>
                                          </p:spTgt>
                                        </p:tgtEl>
                                        <p:attrNameLst>
                                          <p:attrName>style.visibility</p:attrName>
                                        </p:attrNameLst>
                                      </p:cBhvr>
                                      <p:to>
                                        <p:strVal val="visible"/>
                                      </p:to>
                                    </p:set>
                                    <p:animEffect transition="in" filter="fade">
                                      <p:cBhvr>
                                        <p:cTn id="56" dur="500"/>
                                        <p:tgtEl>
                                          <p:spTgt spid="40">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1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0">
                                            <p:txEl>
                                              <p:pRg st="7" end="7"/>
                                            </p:txEl>
                                          </p:spTgt>
                                        </p:tgtEl>
                                        <p:attrNameLst>
                                          <p:attrName>style.visibility</p:attrName>
                                        </p:attrNameLst>
                                      </p:cBhvr>
                                      <p:to>
                                        <p:strVal val="visible"/>
                                      </p:to>
                                    </p:set>
                                    <p:animEffect transition="in" filter="fade">
                                      <p:cBhvr>
                                        <p:cTn id="67" dur="500"/>
                                        <p:tgtEl>
                                          <p:spTgt spid="40">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xEl>
                                              <p:pRg st="8" end="8"/>
                                            </p:txEl>
                                          </p:spTgt>
                                        </p:tgtEl>
                                        <p:attrNameLst>
                                          <p:attrName>style.visibility</p:attrName>
                                        </p:attrNameLst>
                                      </p:cBhvr>
                                      <p:to>
                                        <p:strVal val="visible"/>
                                      </p:to>
                                    </p:set>
                                    <p:animEffect transition="in" filter="fade">
                                      <p:cBhvr>
                                        <p:cTn id="70" dur="500"/>
                                        <p:tgtEl>
                                          <p:spTgt spid="40">
                                            <p:txEl>
                                              <p:pRg st="8" end="8"/>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25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0">
                                            <p:txEl>
                                              <p:pRg st="9" end="9"/>
                                            </p:txEl>
                                          </p:spTgt>
                                        </p:tgtEl>
                                        <p:attrNameLst>
                                          <p:attrName>style.visibility</p:attrName>
                                        </p:attrNameLst>
                                      </p:cBhvr>
                                      <p:to>
                                        <p:strVal val="visible"/>
                                      </p:to>
                                    </p:set>
                                    <p:animEffect transition="in" filter="fade">
                                      <p:cBhvr>
                                        <p:cTn id="82" dur="500"/>
                                        <p:tgtEl>
                                          <p:spTgt spid="40">
                                            <p:txEl>
                                              <p:pRg st="9" end="9"/>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xEl>
                                              <p:pRg st="10" end="10"/>
                                            </p:txEl>
                                          </p:spTgt>
                                        </p:tgtEl>
                                        <p:attrNameLst>
                                          <p:attrName>style.visibility</p:attrName>
                                        </p:attrNameLst>
                                      </p:cBhvr>
                                      <p:to>
                                        <p:strVal val="visible"/>
                                      </p:to>
                                    </p:set>
                                    <p:animEffect transition="in" filter="fade">
                                      <p:cBhvr>
                                        <p:cTn id="88" dur="500"/>
                                        <p:tgtEl>
                                          <p:spTgt spid="40">
                                            <p:txEl>
                                              <p:pRg st="10" end="1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xEl>
                                              <p:pRg st="11" end="11"/>
                                            </p:txEl>
                                          </p:spTgt>
                                        </p:tgtEl>
                                        <p:attrNameLst>
                                          <p:attrName>style.visibility</p:attrName>
                                        </p:attrNameLst>
                                      </p:cBhvr>
                                      <p:to>
                                        <p:strVal val="visible"/>
                                      </p:to>
                                    </p:set>
                                    <p:animEffect transition="in" filter="fade">
                                      <p:cBhvr>
                                        <p:cTn id="91" dur="500"/>
                                        <p:tgtEl>
                                          <p:spTgt spid="40">
                                            <p:txEl>
                                              <p:pRg st="11" end="11"/>
                                            </p:txEl>
                                          </p:spTgt>
                                        </p:tgtEl>
                                      </p:cBhvr>
                                    </p:animEffect>
                                  </p:childTnLst>
                                </p:cTn>
                              </p:par>
                              <p:par>
                                <p:cTn id="92" presetID="10" presetClass="exit" presetSubtype="0" fill="hold" nodeType="withEffect">
                                  <p:stCondLst>
                                    <p:cond delay="0"/>
                                  </p:stCondLst>
                                  <p:childTnLst>
                                    <p:animEffect transition="out" filter="fade">
                                      <p:cBhvr>
                                        <p:cTn id="93" dur="500"/>
                                        <p:tgtEl>
                                          <p:spTgt spid="87"/>
                                        </p:tgtEl>
                                      </p:cBhvr>
                                    </p:animEffect>
                                    <p:set>
                                      <p:cBhvr>
                                        <p:cTn id="94" dur="1" fill="hold">
                                          <p:stCondLst>
                                            <p:cond delay="499"/>
                                          </p:stCondLst>
                                        </p:cTn>
                                        <p:tgtEl>
                                          <p:spTgt spid="87"/>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90" grpId="0" animBg="1"/>
      <p:bldP spid="79" grpId="0" animBg="1"/>
      <p:bldP spid="80" grpId="0" animBg="1"/>
      <p:bldP spid="86" grpId="0" animBg="1"/>
      <p:bldP spid="3" grpId="0" animBg="1"/>
      <p:bldP spid="42" grpId="0" animBg="1"/>
      <p:bldP spid="44" grpId="0" animBg="1"/>
      <p:bldP spid="45" grpId="0" animBg="1"/>
      <p:bldP spid="46" grpId="0" animBg="1"/>
      <p:bldP spid="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9" name="Content Placeholder 2"/>
          <p:cNvSpPr txBox="1">
            <a:spLocks/>
          </p:cNvSpPr>
          <p:nvPr/>
        </p:nvSpPr>
        <p:spPr>
          <a:xfrm>
            <a:off x="3184405" y="2627621"/>
            <a:ext cx="9007595" cy="2229640"/>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52000" lvl="1" indent="0">
              <a:spcBef>
                <a:spcPts val="0"/>
              </a:spcBef>
              <a:buNone/>
            </a:pPr>
            <a:r>
              <a:rPr lang="en-US" sz="4400" dirty="0" smtClean="0">
                <a:solidFill>
                  <a:schemeClr val="bg1">
                    <a:alpha val="99000"/>
                  </a:schemeClr>
                </a:solidFill>
                <a:latin typeface="+mj-lt"/>
              </a:rPr>
              <a:t>Sparse storage:</a:t>
            </a:r>
          </a:p>
          <a:p>
            <a:pPr marL="252000" lvl="1" indent="0">
              <a:spcBef>
                <a:spcPts val="0"/>
              </a:spcBef>
              <a:buNone/>
            </a:pPr>
            <a:r>
              <a:rPr lang="en-US" sz="4400" dirty="0" smtClean="0">
                <a:solidFill>
                  <a:schemeClr val="bg1">
                    <a:alpha val="99000"/>
                  </a:schemeClr>
                </a:solidFill>
                <a:latin typeface="+mj-lt"/>
              </a:rPr>
              <a:t>Only </a:t>
            </a:r>
            <a:r>
              <a:rPr lang="en-US" sz="4400" dirty="0">
                <a:solidFill>
                  <a:schemeClr val="bg1">
                    <a:alpha val="99000"/>
                  </a:schemeClr>
                </a:solidFill>
                <a:latin typeface="+mj-lt"/>
              </a:rPr>
              <a:t>charged for pages with data stored in </a:t>
            </a:r>
            <a:r>
              <a:rPr lang="en-US" sz="4400" dirty="0" smtClean="0">
                <a:solidFill>
                  <a:schemeClr val="bg1">
                    <a:alpha val="99000"/>
                  </a:schemeClr>
                </a:solidFill>
                <a:latin typeface="+mj-lt"/>
              </a:rPr>
              <a:t>them</a:t>
            </a:r>
            <a:endParaRPr lang="en-US" sz="4400" dirty="0">
              <a:solidFill>
                <a:schemeClr val="bg1">
                  <a:alpha val="99000"/>
                </a:schemeClr>
              </a:solidFill>
              <a:latin typeface="+mj-lt"/>
            </a:endParaRPr>
          </a:p>
        </p:txBody>
      </p:sp>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indent="0" algn="l">
              <a:spcBef>
                <a:spcPts val="1200"/>
              </a:spcBef>
              <a:buNone/>
            </a:pPr>
            <a:r>
              <a:rPr lang="en-NZ" dirty="0"/>
              <a:t>Fine grain access rights to blobs and containers</a:t>
            </a:r>
          </a:p>
          <a:p>
            <a:pPr marL="252000" indent="0" algn="l">
              <a:spcBef>
                <a:spcPts val="1200"/>
              </a:spcBef>
              <a:buNone/>
            </a:pPr>
            <a:r>
              <a:rPr lang="en-NZ" dirty="0"/>
              <a:t>Sign URL with storage key – permit elevated </a:t>
            </a:r>
            <a:r>
              <a:rPr lang="en-NZ" dirty="0" smtClean="0"/>
              <a:t>rights</a:t>
            </a:r>
            <a:endParaRPr lang="en-NZ"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algn="l"/>
            <a:r>
              <a:rPr lang="en-NZ" sz="3000" dirty="0" smtClean="0"/>
              <a:t>Two </a:t>
            </a:r>
            <a:r>
              <a:rPr lang="en-NZ" sz="3000" dirty="0"/>
              <a:t>broad </a:t>
            </a:r>
            <a:r>
              <a:rPr lang="en-NZ" sz="3000" dirty="0" smtClean="0"/>
              <a:t>approaches</a:t>
            </a:r>
          </a:p>
          <a:p>
            <a:pPr marL="252000" algn="l"/>
            <a:r>
              <a:rPr lang="en-NZ" sz="4400" spc="-51" dirty="0" smtClean="0">
                <a:latin typeface="+mj-lt"/>
              </a:rPr>
              <a:t>Ad-hoc</a:t>
            </a:r>
            <a:r>
              <a:rPr lang="en-NZ" sz="4400" spc="-51" dirty="0">
                <a:latin typeface="+mj-lt"/>
              </a:rPr>
              <a:t>: Shared Access </a:t>
            </a:r>
            <a:r>
              <a:rPr lang="en-NZ" sz="4400" spc="-51" dirty="0" smtClean="0">
                <a:latin typeface="+mj-lt"/>
              </a:rPr>
              <a:t>Signature</a:t>
            </a:r>
          </a:p>
          <a:p>
            <a:pPr marL="252000" algn="l"/>
            <a:r>
              <a:rPr lang="en-NZ" sz="4400" spc="-51" dirty="0" smtClean="0">
                <a:latin typeface="+mj-lt"/>
              </a:rPr>
              <a:t>Policy </a:t>
            </a:r>
            <a:r>
              <a:rPr lang="en-NZ" sz="4400" spc="-51" dirty="0">
                <a:latin typeface="+mj-lt"/>
              </a:rPr>
              <a:t>based: Stored Access Policy</a:t>
            </a:r>
          </a:p>
          <a:p>
            <a:pPr marL="252000" lvl="1" indent="0">
              <a:spcBef>
                <a:spcPts val="1200"/>
              </a:spcBef>
              <a:buNone/>
            </a:pP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094840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indent="0" algn="l">
              <a:spcBef>
                <a:spcPts val="1200"/>
              </a:spcBef>
            </a:pPr>
            <a:r>
              <a:rPr lang="en-NZ" sz="3000" dirty="0" smtClean="0"/>
              <a:t>Revocation</a:t>
            </a:r>
            <a:endParaRPr lang="en-NZ" sz="3000" dirty="0"/>
          </a:p>
          <a:p>
            <a:pPr marL="252000" lvl="1" indent="0">
              <a:spcBef>
                <a:spcPts val="1200"/>
              </a:spcBef>
              <a:buNone/>
            </a:pPr>
            <a:r>
              <a:rPr lang="en-NZ" sz="4400" spc="-51" dirty="0">
                <a:latin typeface="+mj-lt"/>
              </a:rPr>
              <a:t>Use short time periods and re-issue</a:t>
            </a:r>
          </a:p>
          <a:p>
            <a:pPr marL="252000" lvl="1" indent="0">
              <a:spcBef>
                <a:spcPts val="1200"/>
              </a:spcBef>
              <a:buNone/>
            </a:pPr>
            <a:r>
              <a:rPr lang="en-NZ" sz="4400" spc="-51" dirty="0">
                <a:latin typeface="+mj-lt"/>
              </a:rPr>
              <a:t>Use container level policy that can be </a:t>
            </a:r>
            <a:r>
              <a:rPr lang="en-NZ" sz="4400" spc="-51" dirty="0" smtClean="0">
                <a:latin typeface="+mj-lt"/>
              </a:rPr>
              <a:t>deleted</a:t>
            </a: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74983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a:t>
            </a:r>
            <a:r>
              <a:rPr lang="en-NZ" dirty="0" smtClean="0"/>
              <a:t>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a:t>Create Short Dated Shared Access Signature</a:t>
            </a:r>
          </a:p>
          <a:p>
            <a:pPr marL="252000" lvl="1" indent="0">
              <a:lnSpc>
                <a:spcPct val="110000"/>
              </a:lnSpc>
              <a:spcBef>
                <a:spcPts val="1200"/>
              </a:spcBef>
              <a:buNone/>
            </a:pPr>
            <a:r>
              <a:rPr lang="en-US" sz="4400" spc="-51" dirty="0" smtClean="0">
                <a:latin typeface="+mj-lt"/>
              </a:rPr>
              <a:t>Signed resource </a:t>
            </a:r>
            <a:r>
              <a:rPr lang="en-NZ" sz="4400" spc="-51" dirty="0">
                <a:latin typeface="+mj-lt"/>
              </a:rPr>
              <a:t>Blob or Container</a:t>
            </a:r>
          </a:p>
          <a:p>
            <a:pPr marL="252000" lvl="1" indent="0">
              <a:lnSpc>
                <a:spcPct val="110000"/>
              </a:lnSpc>
              <a:spcBef>
                <a:spcPts val="1200"/>
              </a:spcBef>
              <a:buNone/>
            </a:pPr>
            <a:r>
              <a:rPr lang="en-US" sz="4400" spc="-51" dirty="0" err="1">
                <a:latin typeface="+mj-lt"/>
              </a:rPr>
              <a:t>AccessPolicy</a:t>
            </a:r>
            <a:r>
              <a:rPr lang="en-US" sz="4400" spc="-51" dirty="0">
                <a:latin typeface="+mj-lt"/>
              </a:rPr>
              <a:t> </a:t>
            </a:r>
            <a:r>
              <a:rPr lang="en-NZ" sz="4400" spc="-51" dirty="0">
                <a:latin typeface="+mj-lt"/>
              </a:rPr>
              <a:t>Start, Expiry and Permissions</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dirty="0" smtClean="0">
              <a:latin typeface="+mj-lt"/>
            </a:endParaRPr>
          </a:p>
        </p:txBody>
      </p:sp>
    </p:spTree>
    <p:extLst>
      <p:ext uri="{BB962C8B-B14F-4D97-AF65-F5344CB8AC3E}">
        <p14:creationId xmlns:p14="http://schemas.microsoft.com/office/powerpoint/2010/main" val="123985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a:t>
            </a:r>
            <a:r>
              <a:rPr lang="en-NZ" dirty="0" smtClean="0"/>
              <a:t>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Use </a:t>
            </a:r>
            <a:r>
              <a:rPr lang="en-NZ" sz="3000" dirty="0"/>
              <a:t>case</a:t>
            </a:r>
          </a:p>
          <a:p>
            <a:pPr marL="252000" lvl="1" indent="0">
              <a:lnSpc>
                <a:spcPct val="110000"/>
              </a:lnSpc>
              <a:spcBef>
                <a:spcPts val="1200"/>
              </a:spcBef>
              <a:buNone/>
            </a:pPr>
            <a:r>
              <a:rPr lang="en-NZ" sz="4400" spc="-51" dirty="0">
                <a:latin typeface="+mj-lt"/>
              </a:rPr>
              <a:t>Single use URLs</a:t>
            </a:r>
          </a:p>
          <a:p>
            <a:pPr marL="252000" lvl="1" indent="0">
              <a:lnSpc>
                <a:spcPct val="110000"/>
              </a:lnSpc>
              <a:spcBef>
                <a:spcPts val="1200"/>
              </a:spcBef>
              <a:buNone/>
            </a:pPr>
            <a:r>
              <a:rPr lang="en-NZ" sz="4400" spc="-51" dirty="0">
                <a:latin typeface="+mj-lt"/>
              </a:rPr>
              <a:t>E.g. </a:t>
            </a:r>
            <a:r>
              <a:rPr lang="en-NZ" sz="4400" spc="-51" dirty="0">
                <a:latin typeface="+mj-lt"/>
              </a:rPr>
              <a:t>Provide URL to mobile client to upload to container </a:t>
            </a:r>
          </a:p>
        </p:txBody>
      </p:sp>
    </p:spTree>
    <p:extLst>
      <p:ext uri="{BB962C8B-B14F-4D97-AF65-F5344CB8AC3E}">
        <p14:creationId xmlns:p14="http://schemas.microsoft.com/office/powerpoint/2010/main" val="3524963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3" name="Picture 2"/>
          <p:cNvPicPr>
            <a:picLocks noChangeAspect="1"/>
          </p:cNvPicPr>
          <p:nvPr/>
        </p:nvPicPr>
        <p:blipFill>
          <a:blip r:embed="rId2"/>
          <a:stretch>
            <a:fillRect/>
          </a:stretch>
        </p:blipFill>
        <p:spPr>
          <a:xfrm>
            <a:off x="5475084" y="500212"/>
            <a:ext cx="1241832" cy="1073755"/>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a:t>Shared Access Signatures – Ad Hoc Signatures</a:t>
            </a:r>
            <a:endParaRPr lang="en-NZ" dirty="0"/>
          </a:p>
        </p:txBody>
      </p:sp>
      <p:sp>
        <p:nvSpPr>
          <p:cNvPr id="5" name="Rectangle 4"/>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sr=c&amp;st=2009-02-09T08:20Z&amp;se=2009-02-10T08:30Z&amp;sp=w</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 </a:t>
            </a:r>
            <a:r>
              <a:rPr lang="en-NZ" sz="2800" spc="-51" dirty="0" smtClean="0">
                <a:solidFill>
                  <a:srgbClr val="000000"/>
                </a:solidFill>
                <a:latin typeface="Courier New" panose="02070309020205020404" pitchFamily="49" charset="0"/>
                <a:cs typeface="Courier New" panose="02070309020205020404" pitchFamily="49" charset="0"/>
              </a:rPr>
              <a:t>dD80ihBh5jfNpymO5Hg1IdiJIEvHcJpCMiCMnN%2fRnbI%3d</a:t>
            </a:r>
            <a:endParaRPr lang="en-US" sz="2800" spc="-51" dirty="0">
              <a:solidFill>
                <a:srgbClr val="000000"/>
              </a:solidFill>
              <a:latin typeface="Courier New" panose="02070309020205020404" pitchFamily="49" charset="0"/>
              <a:cs typeface="Courier New" panose="02070309020205020404" pitchFamily="49" charset="0"/>
            </a:endParaRPr>
          </a:p>
        </p:txBody>
      </p:sp>
      <p:sp>
        <p:nvSpPr>
          <p:cNvPr id="6" name="Down Arrow 5"/>
          <p:cNvSpPr/>
          <p:nvPr/>
        </p:nvSpPr>
        <p:spPr bwMode="auto">
          <a:xfrm rot="10800000" flipV="1">
            <a:off x="1215937"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3853559"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8086101"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10907370"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862477" y="4142032"/>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r>
              <a:rPr lang="en-NZ" sz="3000" dirty="0" smtClean="0"/>
              <a:t>Create </a:t>
            </a:r>
            <a:r>
              <a:rPr lang="en-NZ" sz="3000" dirty="0"/>
              <a:t>Container Level </a:t>
            </a:r>
            <a:r>
              <a:rPr lang="en-NZ" sz="3000" dirty="0" smtClean="0"/>
              <a:t>Policy</a:t>
            </a:r>
          </a:p>
          <a:p>
            <a:pPr marL="252000" algn="l"/>
            <a:r>
              <a:rPr lang="en-NZ" sz="4400" spc="-51" dirty="0" smtClean="0">
                <a:latin typeface="+mj-lt"/>
              </a:rPr>
              <a:t>Specify </a:t>
            </a:r>
            <a:r>
              <a:rPr lang="en-US" sz="4400" spc="-51" dirty="0" err="1">
                <a:latin typeface="+mj-lt"/>
              </a:rPr>
              <a:t>StartTime</a:t>
            </a:r>
            <a:r>
              <a:rPr lang="en-US" sz="4400" spc="-51" dirty="0">
                <a:latin typeface="+mj-lt"/>
              </a:rPr>
              <a:t>, </a:t>
            </a:r>
            <a:r>
              <a:rPr lang="en-US" sz="4400" spc="-51" dirty="0" err="1">
                <a:latin typeface="+mj-lt"/>
              </a:rPr>
              <a:t>ExpiryTime</a:t>
            </a:r>
            <a:r>
              <a:rPr lang="en-US" sz="4400" spc="-51" dirty="0">
                <a:latin typeface="+mj-lt"/>
              </a:rPr>
              <a:t>, Permissions</a:t>
            </a:r>
            <a:endParaRPr lang="en-NZ" sz="4400" spc="-51" dirty="0">
              <a:latin typeface="+mj-lt"/>
            </a:endParaRPr>
          </a:p>
        </p:txBody>
      </p:sp>
    </p:spTree>
    <p:extLst>
      <p:ext uri="{BB962C8B-B14F-4D97-AF65-F5344CB8AC3E}">
        <p14:creationId xmlns:p14="http://schemas.microsoft.com/office/powerpoint/2010/main" val="3302257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Create </a:t>
            </a:r>
            <a:r>
              <a:rPr lang="en-NZ" sz="3000" dirty="0"/>
              <a:t>Shared Access Signature URL</a:t>
            </a:r>
          </a:p>
          <a:p>
            <a:pPr marL="252000" lvl="1" indent="0">
              <a:lnSpc>
                <a:spcPct val="110000"/>
              </a:lnSpc>
              <a:spcBef>
                <a:spcPts val="1200"/>
              </a:spcBef>
              <a:buNone/>
            </a:pPr>
            <a:r>
              <a:rPr lang="en-US" sz="4400" spc="-51" dirty="0" err="1">
                <a:latin typeface="+mj-lt"/>
              </a:rPr>
              <a:t>Signedresource</a:t>
            </a:r>
            <a:r>
              <a:rPr lang="en-US" sz="4400" spc="-51" dirty="0">
                <a:latin typeface="+mj-lt"/>
              </a:rPr>
              <a:t> </a:t>
            </a:r>
            <a:r>
              <a:rPr lang="en-NZ" sz="4400" spc="-51" dirty="0">
                <a:latin typeface="+mj-lt"/>
              </a:rPr>
              <a:t>Blob or Container</a:t>
            </a:r>
          </a:p>
          <a:p>
            <a:pPr marL="252000" lvl="1" indent="0">
              <a:lnSpc>
                <a:spcPct val="110000"/>
              </a:lnSpc>
              <a:spcBef>
                <a:spcPts val="1200"/>
              </a:spcBef>
              <a:buNone/>
            </a:pPr>
            <a:r>
              <a:rPr lang="en-US" sz="4400" spc="-51" dirty="0" err="1">
                <a:latin typeface="+mj-lt"/>
              </a:rPr>
              <a:t>Signedidentifier</a:t>
            </a:r>
            <a:r>
              <a:rPr lang="en-US" sz="4400" spc="-51" dirty="0">
                <a:latin typeface="+mj-lt"/>
              </a:rPr>
              <a:t> </a:t>
            </a:r>
            <a:r>
              <a:rPr lang="en-NZ" sz="4400" spc="-51" dirty="0">
                <a:latin typeface="+mj-lt"/>
              </a:rPr>
              <a:t>Optional pointer to container policy</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spc="-51" dirty="0">
              <a:latin typeface="+mj-lt"/>
            </a:endParaRPr>
          </a:p>
        </p:txBody>
      </p:sp>
    </p:spTree>
    <p:extLst>
      <p:ext uri="{BB962C8B-B14F-4D97-AF65-F5344CB8AC3E}">
        <p14:creationId xmlns:p14="http://schemas.microsoft.com/office/powerpoint/2010/main" val="3568354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spcAft>
                <a:spcPts val="900"/>
              </a:spcAft>
            </a:pPr>
            <a:r>
              <a:rPr lang="en-NZ" sz="3000" dirty="0" smtClean="0"/>
              <a:t>Use </a:t>
            </a:r>
            <a:r>
              <a:rPr lang="en-NZ" sz="3000" dirty="0"/>
              <a:t>case</a:t>
            </a:r>
          </a:p>
          <a:p>
            <a:pPr marL="252000" lvl="1" indent="0">
              <a:lnSpc>
                <a:spcPct val="110000"/>
              </a:lnSpc>
              <a:spcBef>
                <a:spcPts val="1200"/>
              </a:spcBef>
              <a:buNone/>
            </a:pPr>
            <a:r>
              <a:rPr lang="en-NZ" sz="4400" spc="-51" dirty="0">
                <a:latin typeface="+mj-lt"/>
              </a:rPr>
              <a:t>Providing revocable permissions to </a:t>
            </a:r>
            <a:r>
              <a:rPr lang="en-NZ" sz="4400" spc="-51" dirty="0" smtClean="0">
                <a:latin typeface="+mj-lt"/>
              </a:rPr>
              <a:t>certain users/groups</a:t>
            </a:r>
            <a:endParaRPr lang="en-NZ" sz="4400" spc="-51" dirty="0">
              <a:latin typeface="+mj-lt"/>
            </a:endParaRPr>
          </a:p>
          <a:p>
            <a:pPr marL="252000" lvl="1" indent="0">
              <a:lnSpc>
                <a:spcPct val="110000"/>
              </a:lnSpc>
              <a:spcBef>
                <a:spcPts val="1200"/>
              </a:spcBef>
              <a:buNone/>
            </a:pPr>
            <a:r>
              <a:rPr lang="en-NZ" sz="4400" spc="-51" dirty="0">
                <a:latin typeface="+mj-lt"/>
              </a:rPr>
              <a:t>To revoke: Delete or update container </a:t>
            </a:r>
            <a:r>
              <a:rPr lang="en-NZ" sz="4400" spc="-51" dirty="0" smtClean="0">
                <a:latin typeface="+mj-lt"/>
              </a:rPr>
              <a:t>policy</a:t>
            </a:r>
            <a:endParaRPr lang="en-NZ" sz="4400" spc="-51" dirty="0">
              <a:latin typeface="+mj-lt"/>
            </a:endParaRPr>
          </a:p>
        </p:txBody>
      </p:sp>
    </p:spTree>
    <p:extLst>
      <p:ext uri="{BB962C8B-B14F-4D97-AF65-F5344CB8AC3E}">
        <p14:creationId xmlns:p14="http://schemas.microsoft.com/office/powerpoint/2010/main" val="3584435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err="1">
                <a:solidFill>
                  <a:srgbClr val="000000"/>
                </a:solidFill>
                <a:latin typeface="Courier New" panose="02070309020205020404" pitchFamily="49" charset="0"/>
                <a:cs typeface="Courier New" panose="02070309020205020404" pitchFamily="49" charset="0"/>
              </a:rPr>
              <a:t>sr</a:t>
            </a:r>
            <a:r>
              <a:rPr lang="en-NZ" sz="2800" spc="-51" dirty="0">
                <a:solidFill>
                  <a:srgbClr val="000000"/>
                </a:solidFill>
                <a:latin typeface="Courier New" panose="02070309020205020404" pitchFamily="49" charset="0"/>
                <a:cs typeface="Courier New" panose="02070309020205020404" pitchFamily="49" charset="0"/>
              </a:rPr>
              <a:t>=</a:t>
            </a:r>
            <a:r>
              <a:rPr lang="en-NZ" sz="2800" spc="-51" dirty="0" err="1">
                <a:solidFill>
                  <a:srgbClr val="000000"/>
                </a:solidFill>
                <a:latin typeface="Courier New" panose="02070309020205020404" pitchFamily="49" charset="0"/>
                <a:cs typeface="Courier New" panose="02070309020205020404" pitchFamily="49" charset="0"/>
              </a:rPr>
              <a:t>c&amp;si</a:t>
            </a:r>
            <a:r>
              <a:rPr lang="en-NZ" sz="2800" spc="-51" dirty="0">
                <a:solidFill>
                  <a:srgbClr val="000000"/>
                </a:solidFill>
                <a:latin typeface="Courier New" panose="02070309020205020404" pitchFamily="49" charset="0"/>
                <a:cs typeface="Courier New" panose="02070309020205020404" pitchFamily="49" charset="0"/>
              </a:rPr>
              <a:t>=MyUploadPolicyForUserID12345</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&amp;sig=dD80ihBh5jfNpymO5Hg1IdiJIEvHcJpCMiCMnN%2fRnbI%3d</a:t>
            </a:r>
          </a:p>
        </p:txBody>
      </p:sp>
      <p:sp>
        <p:nvSpPr>
          <p:cNvPr id="2" name="Title 1"/>
          <p:cNvSpPr>
            <a:spLocks noGrp="1"/>
          </p:cNvSpPr>
          <p:nvPr>
            <p:ph type="title" idx="4294967295"/>
          </p:nvPr>
        </p:nvSpPr>
        <p:spPr>
          <a:xfrm>
            <a:off x="-9525" y="0"/>
            <a:ext cx="12201525" cy="812800"/>
          </a:xfrm>
        </p:spPr>
        <p:txBody>
          <a:bodyPr>
            <a:normAutofit/>
          </a:bodyPr>
          <a:lstStyle/>
          <a:p>
            <a:r>
              <a:rPr lang="en-NZ" dirty="0"/>
              <a:t>Store Access Policy – Policy Based Signatures</a:t>
            </a:r>
            <a:endParaRPr lang="en-NZ" dirty="0"/>
          </a:p>
        </p:txBody>
      </p:sp>
      <p:sp>
        <p:nvSpPr>
          <p:cNvPr id="6" name="Down Arrow 5"/>
          <p:cNvSpPr/>
          <p:nvPr/>
        </p:nvSpPr>
        <p:spPr bwMode="auto">
          <a:xfrm rot="10800000" flipV="1">
            <a:off x="2685350" y="27270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6396073" y="27270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890170" y="4107245"/>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P spid="11"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Files</a:t>
            </a:r>
            <a:endParaRPr lang="en-US" sz="11500" dirty="0"/>
          </a:p>
        </p:txBody>
      </p:sp>
      <p:pic>
        <p:nvPicPr>
          <p:cNvPr id="6" name="Picture 5"/>
          <p:cNvPicPr>
            <a:picLocks noChangeAspect="1"/>
          </p:cNvPicPr>
          <p:nvPr/>
        </p:nvPicPr>
        <p:blipFill>
          <a:blip r:embed="rId2"/>
          <a:stretch>
            <a:fillRect/>
          </a:stretch>
        </p:blipFill>
        <p:spPr>
          <a:xfrm>
            <a:off x="5282241" y="381093"/>
            <a:ext cx="1627518" cy="1409102"/>
          </a:xfrm>
          <a:prstGeom prst="rect">
            <a:avLst/>
          </a:prstGeom>
        </p:spPr>
      </p:pic>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2191999" cy="1509712"/>
          </a:xfrm>
          <a:prstGeom prst="rect">
            <a:avLst/>
          </a:prstGeom>
        </p:spPr>
        <p:txBody>
          <a:bodyPr/>
          <a:lstStyle/>
          <a:p>
            <a:pPr marL="252000" indent="0" algn="l">
              <a:spcBef>
                <a:spcPts val="0"/>
              </a:spcBef>
              <a:buNone/>
            </a:pPr>
            <a:r>
              <a:rPr lang="en-US" sz="3196" dirty="0"/>
              <a:t>“I wish I could go to storage and provision a cloud drive, giving it a namespace, and that drive would then be UNC-addressable by the </a:t>
            </a:r>
            <a:r>
              <a:rPr lang="en-US" sz="3196" dirty="0" err="1"/>
              <a:t>OSes</a:t>
            </a:r>
            <a:r>
              <a:rPr lang="en-US" sz="3196" dirty="0"/>
              <a:t>.”</a:t>
            </a:r>
          </a:p>
        </p:txBody>
      </p:sp>
      <p:sp>
        <p:nvSpPr>
          <p:cNvPr id="3" name="Title 2"/>
          <p:cNvSpPr>
            <a:spLocks noGrp="1"/>
          </p:cNvSpPr>
          <p:nvPr>
            <p:ph type="title" idx="4294967295"/>
          </p:nvPr>
        </p:nvSpPr>
        <p:spPr>
          <a:xfrm>
            <a:off x="0" y="0"/>
            <a:ext cx="12201525" cy="812800"/>
          </a:xfrm>
        </p:spPr>
        <p:txBody>
          <a:bodyPr/>
          <a:lstStyle/>
          <a:p>
            <a:r>
              <a:rPr lang="en-US" dirty="0" smtClean="0"/>
              <a:t>Azure Files – Customer Quotes</a:t>
            </a:r>
            <a:endParaRPr lang="en-US" dirty="0"/>
          </a:p>
        </p:txBody>
      </p:sp>
      <p:sp>
        <p:nvSpPr>
          <p:cNvPr id="5" name="Text Placeholder 1"/>
          <p:cNvSpPr txBox="1">
            <a:spLocks/>
          </p:cNvSpPr>
          <p:nvPr/>
        </p:nvSpPr>
        <p:spPr>
          <a:xfrm>
            <a:off x="198" y="3093740"/>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 need two VM's running with a shared drive. One will write to the drive, the other will read [it].”</a:t>
            </a:r>
          </a:p>
        </p:txBody>
      </p:sp>
      <p:sp>
        <p:nvSpPr>
          <p:cNvPr id="6" name="Text Placeholder 1"/>
          <p:cNvSpPr txBox="1">
            <a:spLocks/>
          </p:cNvSpPr>
          <p:nvPr/>
        </p:nvSpPr>
        <p:spPr>
          <a:xfrm>
            <a:off x="198" y="4375127"/>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198" y="5656514"/>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“Is it possible to share a secondary disk between different VM instances?”</a:t>
            </a:r>
          </a:p>
        </p:txBody>
      </p:sp>
      <p:sp>
        <p:nvSpPr>
          <p:cNvPr id="8" name="Rectangle 7"/>
          <p:cNvSpPr/>
          <p:nvPr/>
        </p:nvSpPr>
        <p:spPr>
          <a:xfrm>
            <a:off x="270066" y="2889169"/>
            <a:ext cx="11651870" cy="1090968"/>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9" name="Rectangle 8"/>
          <p:cNvSpPr/>
          <p:nvPr/>
        </p:nvSpPr>
        <p:spPr>
          <a:xfrm>
            <a:off x="270066" y="3980137"/>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0" name="Rectangle 9"/>
          <p:cNvSpPr/>
          <p:nvPr/>
        </p:nvSpPr>
        <p:spPr>
          <a:xfrm>
            <a:off x="270066" y="5328170"/>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1" name="Rectangle 10"/>
          <p:cNvSpPr/>
          <p:nvPr/>
        </p:nvSpPr>
        <p:spPr>
          <a:xfrm>
            <a:off x="270066" y="1293116"/>
            <a:ext cx="11651870" cy="147228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10" grpId="0" animBg="1"/>
      <p:bldP spid="11" grpId="0" animBg="1"/>
      <p:bldP spid="1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46100" y="1189038"/>
            <a:ext cx="11645900" cy="2490787"/>
          </a:xfrm>
          <a:prstGeom prst="rect">
            <a:avLst/>
          </a:prstGeom>
        </p:spPr>
        <p:txBody>
          <a:bodyPr>
            <a:normAutofit fontScale="55000" lnSpcReduction="20000"/>
          </a:bodyPr>
          <a:lstStyle/>
          <a:p>
            <a:pPr>
              <a:buFont typeface="Arial" panose="020B0604020202020204" pitchFamily="34" charset="0"/>
              <a:buChar char="•"/>
            </a:pPr>
            <a:r>
              <a:rPr lang="en-US" dirty="0" smtClean="0"/>
              <a:t>Setup an </a:t>
            </a:r>
            <a:r>
              <a:rPr lang="en-US" dirty="0" err="1" smtClean="0"/>
              <a:t>IaaS</a:t>
            </a:r>
            <a:r>
              <a:rPr lang="en-US" dirty="0" smtClean="0"/>
              <a:t> VM to host a File Share backed by an </a:t>
            </a:r>
            <a:r>
              <a:rPr lang="en-US" dirty="0" err="1" smtClean="0"/>
              <a:t>IaaS</a:t>
            </a:r>
            <a:r>
              <a:rPr lang="en-US" dirty="0" smtClean="0"/>
              <a:t> Disk</a:t>
            </a:r>
          </a:p>
          <a:p>
            <a:pPr>
              <a:buFont typeface="Arial" panose="020B0604020202020204" pitchFamily="34" charset="0"/>
              <a:buChar char="•"/>
            </a:pPr>
            <a:r>
              <a:rPr lang="en-US" dirty="0" smtClean="0"/>
              <a:t>Write code to find the </a:t>
            </a:r>
            <a:r>
              <a:rPr lang="en-US" dirty="0" err="1" smtClean="0"/>
              <a:t>IaaS</a:t>
            </a:r>
            <a:r>
              <a:rPr lang="en-US" dirty="0" smtClean="0"/>
              <a:t> File Share from the rest of the VMs in your service.</a:t>
            </a:r>
          </a:p>
          <a:p>
            <a:pPr>
              <a:buFont typeface="Arial" panose="020B0604020202020204" pitchFamily="34" charset="0"/>
              <a:buChar char="•"/>
            </a:pPr>
            <a:r>
              <a:rPr lang="en-US" dirty="0" smtClean="0"/>
              <a:t>Write some code to provide high availability </a:t>
            </a:r>
            <a:endParaRPr lang="en-US" dirty="0"/>
          </a:p>
          <a:p>
            <a:pPr lvl="1">
              <a:buFont typeface="Arial" panose="020B0604020202020204" pitchFamily="34" charset="0"/>
              <a:buChar char="•"/>
            </a:pPr>
            <a:r>
              <a:rPr lang="en-US" dirty="0" smtClean="0"/>
              <a:t>Handle host upgrades, node failures</a:t>
            </a:r>
          </a:p>
          <a:p>
            <a:pPr>
              <a:buFont typeface="Arial" panose="020B0604020202020204" pitchFamily="34" charset="0"/>
              <a:buChar char="•"/>
            </a:pPr>
            <a:r>
              <a:rPr lang="en-US" dirty="0" smtClean="0"/>
              <a:t>You can only access the File Share from other VMs</a:t>
            </a:r>
          </a:p>
        </p:txBody>
      </p:sp>
      <p:sp>
        <p:nvSpPr>
          <p:cNvPr id="3" name="Title 2"/>
          <p:cNvSpPr>
            <a:spLocks noGrp="1"/>
          </p:cNvSpPr>
          <p:nvPr>
            <p:ph type="title" idx="4294967295"/>
          </p:nvPr>
        </p:nvSpPr>
        <p:spPr>
          <a:xfrm>
            <a:off x="0" y="0"/>
            <a:ext cx="12201525" cy="812800"/>
          </a:xfrm>
        </p:spPr>
        <p:txBody>
          <a:bodyPr/>
          <a:lstStyle/>
          <a:p>
            <a:r>
              <a:rPr lang="en-US" dirty="0" smtClean="0"/>
              <a:t>Sharing Files – The old way</a:t>
            </a:r>
            <a:endParaRPr lang="en-US" dirty="0"/>
          </a:p>
        </p:txBody>
      </p:sp>
      <p:sp>
        <p:nvSpPr>
          <p:cNvPr id="4" name="Flowchart: Process 3"/>
          <p:cNvSpPr/>
          <p:nvPr/>
        </p:nvSpPr>
        <p:spPr bwMode="auto">
          <a:xfrm>
            <a:off x="2549606"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5" name="Flowchart: Process 4"/>
          <p:cNvSpPr/>
          <p:nvPr/>
        </p:nvSpPr>
        <p:spPr bwMode="auto">
          <a:xfrm>
            <a:off x="415697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6" name="Flowchart: Process 5"/>
          <p:cNvSpPr/>
          <p:nvPr/>
        </p:nvSpPr>
        <p:spPr bwMode="auto">
          <a:xfrm>
            <a:off x="572695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7299203"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cxnSp>
        <p:nvCxnSpPr>
          <p:cNvPr id="9" name="Straight Arrow Connector 8"/>
          <p:cNvCxnSpPr/>
          <p:nvPr/>
        </p:nvCxnSpPr>
        <p:spPr>
          <a:xfrm>
            <a:off x="3236934" y="4737888"/>
            <a:ext cx="1685121" cy="7495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a:off x="4874010" y="4751131"/>
            <a:ext cx="352319"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516219" y="4751131"/>
            <a:ext cx="940514"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87874" y="4789325"/>
            <a:ext cx="2092549" cy="6980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bwMode="auto">
          <a:xfrm>
            <a:off x="3542693" y="5522023"/>
            <a:ext cx="3617497"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(Sharing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Disk)</a:t>
            </a:r>
          </a:p>
        </p:txBody>
      </p:sp>
      <p:sp>
        <p:nvSpPr>
          <p:cNvPr id="22" name="Flowchart: Process 21"/>
          <p:cNvSpPr/>
          <p:nvPr/>
        </p:nvSpPr>
        <p:spPr bwMode="auto">
          <a:xfrm>
            <a:off x="7487498" y="5522023"/>
            <a:ext cx="3077043"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Backup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VMs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(Mount/Share after failover)</a:t>
            </a:r>
          </a:p>
        </p:txBody>
      </p:sp>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4224337"/>
          </a:xfrm>
          <a:prstGeom prst="rect">
            <a:avLst/>
          </a:prstGeom>
        </p:spPr>
        <p:txBody>
          <a:bodyPr>
            <a:normAutofit fontScale="850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idx="4294967295"/>
          </p:nvPr>
        </p:nvSpPr>
        <p:spPr>
          <a:xfrm>
            <a:off x="0" y="0"/>
            <a:ext cx="12201525" cy="812800"/>
          </a:xfrm>
        </p:spPr>
        <p:txBody>
          <a:bodyPr/>
          <a:lstStyle/>
          <a:p>
            <a:r>
              <a:rPr lang="en-US" dirty="0" smtClean="0"/>
              <a:t>Azure Files - Scenarios</a:t>
            </a:r>
            <a:endParaRPr lang="en-US" dirty="0"/>
          </a:p>
        </p:txBody>
      </p:sp>
    </p:spTree>
    <p:extLst>
      <p:ext uri="{BB962C8B-B14F-4D97-AF65-F5344CB8AC3E}">
        <p14:creationId xmlns:p14="http://schemas.microsoft.com/office/powerpoint/2010/main" val="63190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44910"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i="1" dirty="0">
                <a:solidFill>
                  <a:srgbClr val="FFFFFF">
                    <a:alpha val="99000"/>
                  </a:srgbClr>
                </a:solidFill>
                <a:latin typeface="Consolas" pitchFamily="49" charset="0"/>
                <a:cs typeface="Consolas" pitchFamily="49" charset="0"/>
              </a:rPr>
              <a:t>blob.core.windows.net</a:t>
            </a:r>
            <a:r>
              <a:rPr lang="en-US" sz="2000" dirty="0">
                <a:solidFill>
                  <a:srgbClr val="FFFFFF">
                    <a:alpha val="99000"/>
                  </a:srgbClr>
                </a:solidFill>
                <a:latin typeface="Consolas" pitchFamily="49" charset="0"/>
                <a:cs typeface="Consolas" pitchFamily="49" charset="0"/>
              </a:rPr>
              <a:t>/&lt;container&gt;/&lt;blobname&gt;</a:t>
            </a:r>
          </a:p>
        </p:txBody>
      </p:sp>
      <p:sp>
        <p:nvSpPr>
          <p:cNvPr id="101" name="Down Arrow 100"/>
          <p:cNvSpPr/>
          <p:nvPr/>
        </p:nvSpPr>
        <p:spPr bwMode="auto">
          <a:xfrm rot="10800000">
            <a:off x="1519931" y="15077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2917701">
            <a:off x="5336481" y="1552540"/>
            <a:ext cx="302165" cy="46248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Pages/Blocks</a:t>
            </a:r>
            <a:endParaRPr lang="en-US" sz="2800" dirty="0">
              <a:solidFill>
                <a:srgbClr val="595959">
                  <a:alpha val="98824"/>
                </a:srgbClr>
              </a:solidFill>
              <a:latin typeface="Segoe UI Light" pitchFamily="34" charset="0"/>
            </a:endParaRPr>
          </a:p>
        </p:txBody>
      </p:sp>
      <p:sp>
        <p:nvSpPr>
          <p:cNvPr id="103" name="Down Arrow 102"/>
          <p:cNvSpPr/>
          <p:nvPr/>
        </p:nvSpPr>
        <p:spPr bwMode="auto">
          <a:xfrm rot="12330302">
            <a:off x="7161682" y="1553904"/>
            <a:ext cx="302165" cy="387925"/>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pic>
        <p:nvPicPr>
          <p:cNvPr id="26" name="Picture 2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par>
                                <p:cTn id="13" presetID="10"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10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2000" tmFilter="0, 0; .2, .5; .8, .5; 1, 0"/>
                                        <p:tgtEl>
                                          <p:spTgt spid="69"/>
                                        </p:tgtEl>
                                      </p:cBhvr>
                                    </p:animEffect>
                                    <p:animScale>
                                      <p:cBhvr>
                                        <p:cTn id="20" dur="1000" autoRev="1" fill="hold"/>
                                        <p:tgtEl>
                                          <p:spTgt spid="69"/>
                                        </p:tgtEl>
                                      </p:cBhvr>
                                      <p:by x="105000" y="105000"/>
                                    </p:animScale>
                                  </p:childTnLst>
                                </p:cTn>
                              </p:par>
                              <p:par>
                                <p:cTn id="21" presetID="10"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0" nodeType="clickEffect">
                                  <p:stCondLst>
                                    <p:cond delay="0"/>
                                  </p:stCondLst>
                                  <p:childTnLst>
                                    <p:animEffect transition="out" filter="fade">
                                      <p:cBhvr>
                                        <p:cTn id="27" dur="2000" tmFilter="0, 0; .2, .5; .8, .5; 1, 0"/>
                                        <p:tgtEl>
                                          <p:spTgt spid="66"/>
                                        </p:tgtEl>
                                      </p:cBhvr>
                                    </p:animEffect>
                                    <p:animScale>
                                      <p:cBhvr>
                                        <p:cTn id="28" dur="1000" autoRev="1" fill="hold"/>
                                        <p:tgtEl>
                                          <p:spTgt spid="66"/>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spTree>
    <p:extLst>
      <p:ext uri="{BB962C8B-B14F-4D97-AF65-F5344CB8AC3E}">
        <p14:creationId xmlns:p14="http://schemas.microsoft.com/office/powerpoint/2010/main" val="3709699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644900"/>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idx="4294967295"/>
          </p:nvPr>
        </p:nvSpPr>
        <p:spPr>
          <a:xfrm>
            <a:off x="0" y="0"/>
            <a:ext cx="12201525" cy="812800"/>
          </a:xfrm>
        </p:spPr>
        <p:txBody>
          <a:bodyPr/>
          <a:lstStyle/>
          <a:p>
            <a:r>
              <a:rPr lang="en-US" dirty="0" smtClean="0"/>
              <a:t>Azure Files - File REST APIs</a:t>
            </a:r>
            <a:endParaRPr lang="en-US" dirty="0"/>
          </a:p>
        </p:txBody>
      </p:sp>
    </p:spTree>
    <p:extLst>
      <p:ext uri="{BB962C8B-B14F-4D97-AF65-F5344CB8AC3E}">
        <p14:creationId xmlns:p14="http://schemas.microsoft.com/office/powerpoint/2010/main" val="74649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1</a:t>
            </a:r>
            <a:endParaRPr lang="en-US" dirty="0"/>
          </a:p>
        </p:txBody>
      </p:sp>
    </p:spTree>
    <p:extLst>
      <p:ext uri="{BB962C8B-B14F-4D97-AF65-F5344CB8AC3E}">
        <p14:creationId xmlns:p14="http://schemas.microsoft.com/office/powerpoint/2010/main" val="421371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spTree>
    <p:extLst>
      <p:ext uri="{BB962C8B-B14F-4D97-AF65-F5344CB8AC3E}">
        <p14:creationId xmlns:p14="http://schemas.microsoft.com/office/powerpoint/2010/main" val="209459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spTree>
    <p:extLst>
      <p:ext uri="{BB962C8B-B14F-4D97-AF65-F5344CB8AC3E}">
        <p14:creationId xmlns:p14="http://schemas.microsoft.com/office/powerpoint/2010/main" val="251606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spTree>
    <p:extLst>
      <p:ext uri="{BB962C8B-B14F-4D97-AF65-F5344CB8AC3E}">
        <p14:creationId xmlns:p14="http://schemas.microsoft.com/office/powerpoint/2010/main" val="22208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112713"/>
            <a:ext cx="11655425" cy="898525"/>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spTree>
    <p:extLst>
      <p:ext uri="{BB962C8B-B14F-4D97-AF65-F5344CB8AC3E}">
        <p14:creationId xmlns:p14="http://schemas.microsoft.com/office/powerpoint/2010/main" val="583591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spTree>
    <p:extLst>
      <p:ext uri="{BB962C8B-B14F-4D97-AF65-F5344CB8AC3E}">
        <p14:creationId xmlns:p14="http://schemas.microsoft.com/office/powerpoint/2010/main" val="346917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829050"/>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idx="4294967295"/>
          </p:nvPr>
        </p:nvSpPr>
        <p:spPr>
          <a:xfrm>
            <a:off x="-9525" y="0"/>
            <a:ext cx="12201525" cy="812800"/>
          </a:xfrm>
        </p:spPr>
        <p:txBody>
          <a:bodyPr/>
          <a:lstStyle/>
          <a:p>
            <a:r>
              <a:rPr lang="en-US" dirty="0" smtClean="0"/>
              <a:t>Azure Files – Client OS Support</a:t>
            </a:r>
            <a:endParaRPr lang="en-US" dirty="0"/>
          </a:p>
        </p:txBody>
      </p:sp>
    </p:spTree>
    <p:extLst>
      <p:ext uri="{BB962C8B-B14F-4D97-AF65-F5344CB8AC3E}">
        <p14:creationId xmlns:p14="http://schemas.microsoft.com/office/powerpoint/2010/main" val="354670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189038"/>
            <a:ext cx="11652250" cy="3379787"/>
          </a:xfrm>
          <a:prstGeom prst="rect">
            <a:avLst/>
          </a:prstGeom>
        </p:spPr>
        <p:txBody>
          <a:bodyPr>
            <a:normAutofit fontScale="92500" lnSpcReduction="20000"/>
          </a:bodyPr>
          <a:lstStyle/>
          <a:p>
            <a:pPr>
              <a:buFont typeface="Arial" panose="020B0604020202020204" pitchFamily="34" charset="0"/>
              <a:buChar char="•"/>
            </a:pPr>
            <a:r>
              <a:rPr lang="en-US" dirty="0" smtClean="0"/>
              <a:t>Request a token</a:t>
            </a:r>
          </a:p>
          <a:p>
            <a:pPr lvl="1">
              <a:buFont typeface="Arial" panose="020B0604020202020204" pitchFamily="34" charset="0"/>
              <a:buChar char="•"/>
            </a:pPr>
            <a:r>
              <a:rPr lang="en-US" dirty="0" smtClean="0"/>
              <a:t>Tokens will start to be granted in batches by end of May 2014</a:t>
            </a:r>
          </a:p>
          <a:p>
            <a:pPr>
              <a:buFont typeface="Arial" panose="020B0604020202020204" pitchFamily="34" charset="0"/>
              <a:buChar char="•"/>
            </a:pPr>
            <a:r>
              <a:rPr lang="en-US" dirty="0" smtClean="0"/>
              <a:t>Redeem token</a:t>
            </a:r>
          </a:p>
          <a:p>
            <a:pPr lvl="1">
              <a:buFont typeface="Arial" panose="020B0604020202020204" pitchFamily="34" charset="0"/>
              <a:buChar char="•"/>
            </a:pPr>
            <a:r>
              <a:rPr lang="en-US" dirty="0" smtClean="0"/>
              <a:t>Create </a:t>
            </a:r>
            <a:r>
              <a:rPr lang="en-US" dirty="0" smtClean="0">
                <a:solidFill>
                  <a:schemeClr val="tx2"/>
                </a:solidFill>
              </a:rPr>
              <a:t>new</a:t>
            </a:r>
            <a:r>
              <a:rPr lang="en-US" dirty="0" smtClean="0"/>
              <a:t> storage account</a:t>
            </a:r>
          </a:p>
          <a:p>
            <a:pPr lvl="1">
              <a:buFont typeface="Arial" panose="020B0604020202020204" pitchFamily="34" charset="0"/>
              <a:buChar char="•"/>
            </a:pPr>
            <a:r>
              <a:rPr lang="en-US" dirty="0" smtClean="0"/>
              <a:t>Create share (using </a:t>
            </a:r>
            <a:r>
              <a:rPr lang="en-US" dirty="0" err="1" smtClean="0"/>
              <a:t>powershell</a:t>
            </a:r>
            <a:r>
              <a:rPr lang="en-US" dirty="0" smtClean="0"/>
              <a:t>)</a:t>
            </a:r>
          </a:p>
          <a:p>
            <a:pPr lvl="1">
              <a:buFont typeface="Arial" panose="020B0604020202020204" pitchFamily="34" charset="0"/>
              <a:buChar char="•"/>
            </a:pPr>
            <a:r>
              <a:rPr lang="en-US" dirty="0" smtClean="0"/>
              <a:t>Put files into share (</a:t>
            </a:r>
            <a:r>
              <a:rPr lang="en-US" dirty="0" err="1" smtClean="0"/>
              <a:t>azcopy</a:t>
            </a:r>
            <a:r>
              <a:rPr lang="en-US" dirty="0" smtClean="0"/>
              <a:t>)</a:t>
            </a:r>
          </a:p>
          <a:p>
            <a:pPr lvl="1">
              <a:buFont typeface="Arial" panose="020B0604020202020204" pitchFamily="34" charset="0"/>
              <a:buChar char="•"/>
            </a:pPr>
            <a:r>
              <a:rPr lang="en-US" dirty="0" smtClean="0"/>
              <a:t>Connect to share from VM</a:t>
            </a:r>
          </a:p>
        </p:txBody>
      </p:sp>
      <p:sp>
        <p:nvSpPr>
          <p:cNvPr id="2" name="Title 1"/>
          <p:cNvSpPr>
            <a:spLocks noGrp="1"/>
          </p:cNvSpPr>
          <p:nvPr>
            <p:ph type="title" idx="4294967295"/>
          </p:nvPr>
        </p:nvSpPr>
        <p:spPr>
          <a:xfrm>
            <a:off x="0" y="0"/>
            <a:ext cx="12201525" cy="812800"/>
          </a:xfrm>
        </p:spPr>
        <p:txBody>
          <a:bodyPr/>
          <a:lstStyle/>
          <a:p>
            <a:r>
              <a:rPr lang="en-US" dirty="0" smtClean="0"/>
              <a:t>Azure Files: Getting Started</a:t>
            </a:r>
            <a:endParaRPr lang="en-US" dirty="0"/>
          </a:p>
        </p:txBody>
      </p:sp>
    </p:spTree>
    <p:extLst>
      <p:ext uri="{BB962C8B-B14F-4D97-AF65-F5344CB8AC3E}">
        <p14:creationId xmlns:p14="http://schemas.microsoft.com/office/powerpoint/2010/main" val="16419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Interacting with blobs</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45330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2</a:t>
            </a:r>
            <a:endParaRPr lang="en-US" dirty="0"/>
          </a:p>
        </p:txBody>
      </p:sp>
    </p:spTree>
    <p:extLst>
      <p:ext uri="{BB962C8B-B14F-4D97-AF65-F5344CB8AC3E}">
        <p14:creationId xmlns:p14="http://schemas.microsoft.com/office/powerpoint/2010/main" val="28725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Website Served From Azure File Share</a:t>
            </a:r>
            <a:endParaRPr lang="en-US" dirty="0"/>
          </a:p>
        </p:txBody>
      </p:sp>
      <p:sp>
        <p:nvSpPr>
          <p:cNvPr id="4" name="Rectangle 3"/>
          <p:cNvSpPr/>
          <p:nvPr/>
        </p:nvSpPr>
        <p:spPr>
          <a:xfrm>
            <a:off x="3989723"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400" dirty="0">
                <a:solidFill>
                  <a:srgbClr val="FFFFFF"/>
                </a:solidFill>
                <a:latin typeface="+mj-lt"/>
              </a:rPr>
              <a:t>Load Balancer</a:t>
            </a:r>
          </a:p>
        </p:txBody>
      </p:sp>
      <p:grpSp>
        <p:nvGrpSpPr>
          <p:cNvPr id="5" name="Group 4"/>
          <p:cNvGrpSpPr/>
          <p:nvPr/>
        </p:nvGrpSpPr>
        <p:grpSpPr>
          <a:xfrm>
            <a:off x="5047268" y="3612640"/>
            <a:ext cx="2097464" cy="914270"/>
            <a:chOff x="4969889" y="3612640"/>
            <a:chExt cx="2097464" cy="914270"/>
          </a:xfrm>
        </p:grpSpPr>
        <p:sp>
          <p:nvSpPr>
            <p:cNvPr id="8" name="Rectangle 7"/>
            <p:cNvSpPr/>
            <p:nvPr/>
          </p:nvSpPr>
          <p:spPr>
            <a:xfrm>
              <a:off x="496988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sp>
          <p:nvSpPr>
            <p:cNvPr id="9" name="Rectangle 8"/>
            <p:cNvSpPr/>
            <p:nvPr/>
          </p:nvSpPr>
          <p:spPr>
            <a:xfrm>
              <a:off x="6153083"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grpSp>
      <p:sp>
        <p:nvSpPr>
          <p:cNvPr id="12" name="Cloud 11"/>
          <p:cNvSpPr/>
          <p:nvPr/>
        </p:nvSpPr>
        <p:spPr bwMode="auto">
          <a:xfrm>
            <a:off x="4281901"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200" dirty="0">
                <a:gradFill>
                  <a:gsLst>
                    <a:gs pos="0">
                      <a:srgbClr val="FFFFFF"/>
                    </a:gs>
                    <a:gs pos="100000">
                      <a:srgbClr val="FFFFFF"/>
                    </a:gs>
                  </a:gsLst>
                  <a:lin ang="5400000" scaled="0"/>
                </a:gradFill>
                <a:latin typeface="+mj-lt"/>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515783" y="1025194"/>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4753952" y="1021593"/>
            <a:ext cx="854111" cy="810653"/>
          </a:xfrm>
          <a:prstGeom prst="rect">
            <a:avLst/>
          </a:prstGeom>
          <a:noFill/>
        </p:spPr>
      </p:pic>
      <p:sp>
        <p:nvSpPr>
          <p:cNvPr id="15" name="Rectangle 14"/>
          <p:cNvSpPr/>
          <p:nvPr/>
        </p:nvSpPr>
        <p:spPr>
          <a:xfrm>
            <a:off x="5628212" y="1214254"/>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latin typeface="+mj-lt"/>
              </a:rPr>
              <a:t>…</a:t>
            </a:r>
            <a:endParaRPr lang="en-US" dirty="0">
              <a:solidFill>
                <a:srgbClr val="0072C6">
                  <a:lumMod val="50000"/>
                </a:srgbClr>
              </a:solidFill>
              <a:latin typeface="+mj-lt"/>
            </a:endParaRPr>
          </a:p>
        </p:txBody>
      </p:sp>
      <p:cxnSp>
        <p:nvCxnSpPr>
          <p:cNvPr id="17" name="Straight Arrow Connector 16"/>
          <p:cNvCxnSpPr>
            <a:stCxn id="14" idx="2"/>
            <a:endCxn id="4" idx="0"/>
          </p:cNvCxnSpPr>
          <p:nvPr/>
        </p:nvCxnSpPr>
        <p:spPr>
          <a:xfrm>
            <a:off x="5181008" y="1832246"/>
            <a:ext cx="914993" cy="56403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4" idx="0"/>
          </p:cNvCxnSpPr>
          <p:nvPr/>
        </p:nvCxnSpPr>
        <p:spPr>
          <a:xfrm flipH="1">
            <a:off x="6096001" y="1835847"/>
            <a:ext cx="846838" cy="560435"/>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9" idx="0"/>
          </p:cNvCxnSpPr>
          <p:nvPr/>
        </p:nvCxnSpPr>
        <p:spPr>
          <a:xfrm>
            <a:off x="6096001" y="3196269"/>
            <a:ext cx="591596"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12" idx="3"/>
          </p:cNvCxnSpPr>
          <p:nvPr/>
        </p:nvCxnSpPr>
        <p:spPr>
          <a:xfrm>
            <a:off x="5504403" y="4526910"/>
            <a:ext cx="591598"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096001" y="4526910"/>
            <a:ext cx="591596"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2919760" y="5596627"/>
            <a:ext cx="1373395"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4261"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2935831" y="5688750"/>
            <a:ext cx="1330000" cy="307777"/>
          </a:xfrm>
          <a:prstGeom prst="rect">
            <a:avLst/>
          </a:prstGeom>
          <a:noFill/>
        </p:spPr>
        <p:txBody>
          <a:bodyPr wrap="square" lIns="0" tIns="0" rIns="0" bIns="0" rtlCol="0">
            <a:spAutoFit/>
          </a:bodyPr>
          <a:lstStyle/>
          <a:p>
            <a:pPr algn="ctr" defTabSz="914367"/>
            <a:r>
              <a:rPr lang="en-US" sz="2000" b="1" dirty="0">
                <a:gradFill>
                  <a:gsLst>
                    <a:gs pos="0">
                      <a:srgbClr val="FFFFFF"/>
                    </a:gs>
                    <a:gs pos="86000">
                      <a:srgbClr val="FFFFFF"/>
                    </a:gs>
                  </a:gsLst>
                  <a:lin ang="5400000" scaled="0"/>
                </a:gradFill>
                <a:latin typeface="+mj-lt"/>
              </a:rPr>
              <a:t>REST APIs</a:t>
            </a:r>
          </a:p>
        </p:txBody>
      </p:sp>
      <p:sp>
        <p:nvSpPr>
          <p:cNvPr id="29" name="TextBox 28"/>
          <p:cNvSpPr txBox="1"/>
          <p:nvPr/>
        </p:nvSpPr>
        <p:spPr>
          <a:xfrm>
            <a:off x="6515477" y="4631558"/>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mj-lt"/>
              </a:rPr>
              <a:t>   SMB 2.1</a:t>
            </a:r>
          </a:p>
        </p:txBody>
      </p:sp>
      <p:cxnSp>
        <p:nvCxnSpPr>
          <p:cNvPr id="33" name="Straight Arrow Connector 32"/>
          <p:cNvCxnSpPr>
            <a:stCxn id="4" idx="2"/>
            <a:endCxn id="8" idx="0"/>
          </p:cNvCxnSpPr>
          <p:nvPr/>
        </p:nvCxnSpPr>
        <p:spPr>
          <a:xfrm flipH="1">
            <a:off x="5504403" y="3196269"/>
            <a:ext cx="591598"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11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idx="4294967295"/>
          </p:nvPr>
        </p:nvSpPr>
        <p:spPr>
          <a:xfrm>
            <a:off x="0" y="228600"/>
            <a:ext cx="11149013" cy="747713"/>
          </a:xfrm>
        </p:spPr>
        <p:txBody>
          <a:bodyPr>
            <a:normAutofit/>
          </a:bodyPr>
          <a:lstStyle/>
          <a:p>
            <a:r>
              <a:rPr lang="en-US" dirty="0" smtClean="0"/>
              <a:t>Azure Files</a:t>
            </a:r>
            <a:endParaRPr lang="en-US" dirty="0"/>
          </a:p>
        </p:txBody>
      </p:sp>
    </p:spTree>
    <p:extLst>
      <p:ext uri="{BB962C8B-B14F-4D97-AF65-F5344CB8AC3E}">
        <p14:creationId xmlns:p14="http://schemas.microsoft.com/office/powerpoint/2010/main" val="311683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spTree>
    <p:extLst>
      <p:ext uri="{BB962C8B-B14F-4D97-AF65-F5344CB8AC3E}">
        <p14:creationId xmlns:p14="http://schemas.microsoft.com/office/powerpoint/2010/main" val="32653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6" name="Picture 5"/>
          <p:cNvPicPr>
            <a:picLocks noChangeAspect="1"/>
          </p:cNvPicPr>
          <p:nvPr/>
        </p:nvPicPr>
        <p:blipFill>
          <a:blip r:embed="rId2"/>
          <a:stretch>
            <a:fillRect/>
          </a:stretch>
        </p:blipFill>
        <p:spPr>
          <a:xfrm>
            <a:off x="5475085" y="500212"/>
            <a:ext cx="1238670" cy="1073755"/>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
            <a:ext cx="12191999" cy="6858000"/>
          </a:xfrm>
        </p:spPr>
        <p:txBody>
          <a:bodyPr>
            <a:noAutofit/>
          </a:bodyPr>
          <a:lstStyle/>
          <a:p>
            <a:pPr marL="252000" algn="l">
              <a:spcBef>
                <a:spcPts val="1200"/>
              </a:spcBef>
            </a:pPr>
            <a:r>
              <a:rPr lang="en-US" sz="3900" dirty="0" smtClean="0"/>
              <a:t>Queue </a:t>
            </a:r>
            <a:r>
              <a:rPr lang="en-US" sz="3900" dirty="0"/>
              <a:t>length </a:t>
            </a:r>
            <a:r>
              <a:rPr lang="en-US" sz="3900" dirty="0" smtClean="0"/>
              <a:t>reflects </a:t>
            </a:r>
            <a:r>
              <a:rPr lang="en-US" sz="3900" dirty="0"/>
              <a:t>how well the backend processing nodes are </a:t>
            </a:r>
            <a:r>
              <a:rPr lang="en-US" sz="3900" dirty="0" smtClean="0"/>
              <a:t>doing. </a:t>
            </a:r>
            <a:endParaRPr lang="en-US" sz="3900" dirty="0"/>
          </a:p>
          <a:p>
            <a:pPr marL="252000" algn="l">
              <a:spcBef>
                <a:spcPts val="1200"/>
              </a:spcBef>
            </a:pPr>
            <a:r>
              <a:rPr lang="en-US" sz="3900" dirty="0"/>
              <a:t>Decouples </a:t>
            </a:r>
            <a:r>
              <a:rPr lang="en-US" sz="3900" dirty="0" smtClean="0"/>
              <a:t>the </a:t>
            </a:r>
            <a:r>
              <a:rPr lang="en-US" sz="3900" dirty="0"/>
              <a:t>application</a:t>
            </a:r>
            <a:r>
              <a:rPr lang="en-US" sz="3900" dirty="0" smtClean="0"/>
              <a:t>.</a:t>
            </a:r>
            <a:endParaRPr lang="en-US" sz="3900" dirty="0"/>
          </a:p>
          <a:p>
            <a:pPr marL="252000" algn="l">
              <a:spcBef>
                <a:spcPts val="1200"/>
              </a:spcBef>
            </a:pPr>
            <a:r>
              <a:rPr lang="en-US" sz="3900" dirty="0" smtClean="0"/>
              <a:t>Flexibility </a:t>
            </a:r>
            <a:r>
              <a:rPr lang="en-US" sz="3900" dirty="0"/>
              <a:t>of efficient resource usage within an </a:t>
            </a:r>
            <a:r>
              <a:rPr lang="en-US" sz="3900" dirty="0" smtClean="0"/>
              <a:t>application.</a:t>
            </a:r>
            <a:endParaRPr lang="en-US" sz="3900" dirty="0"/>
          </a:p>
          <a:p>
            <a:pPr marL="252000" algn="l">
              <a:spcBef>
                <a:spcPts val="1200"/>
              </a:spcBef>
            </a:pPr>
            <a:r>
              <a:rPr lang="en-US" sz="3900" dirty="0" smtClean="0"/>
              <a:t>Absorb </a:t>
            </a:r>
            <a:r>
              <a:rPr lang="en-US" sz="3900" dirty="0"/>
              <a:t>traffic bursts and reduce the impact of individual component failures. </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Why use a Queue?</a:t>
            </a:r>
            <a:endParaRPr lang="en-US" dirty="0"/>
          </a:p>
        </p:txBody>
      </p:sp>
      <p:sp>
        <p:nvSpPr>
          <p:cNvPr id="5" name="Rectangle 4"/>
          <p:cNvSpPr/>
          <p:nvPr/>
        </p:nvSpPr>
        <p:spPr>
          <a:xfrm>
            <a:off x="0" y="981512"/>
            <a:ext cx="12191999" cy="1477603"/>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3222595"/>
            <a:ext cx="12191999" cy="116297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583403"/>
            <a:ext cx="12191999" cy="51490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4385569"/>
            <a:ext cx="12191999" cy="1173018"/>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252823" y="949454"/>
            <a:ext cx="3676828" cy="2292694"/>
          </a:xfrm>
          <a:ln w="76200">
            <a:solidFill>
              <a:schemeClr val="bg1"/>
            </a:solidFill>
          </a:ln>
        </p:spPr>
      </p:pic>
      <p:sp>
        <p:nvSpPr>
          <p:cNvPr id="6" name="Rectangle 5"/>
          <p:cNvSpPr/>
          <p:nvPr/>
        </p:nvSpPr>
        <p:spPr>
          <a:xfrm>
            <a:off x="-9524" y="3378802"/>
            <a:ext cx="12201524" cy="3479199"/>
          </a:xfrm>
          <a:prstGeom prst="rect">
            <a:avLst/>
          </a:prstGeom>
        </p:spPr>
        <p:txBody>
          <a:bodyPr wrap="square" anchor="ctr">
            <a:noAutofit/>
          </a:bodyPr>
          <a:lstStyle/>
          <a:p>
            <a:pPr marL="252000">
              <a:spcBef>
                <a:spcPts val="1200"/>
              </a:spcBef>
            </a:pPr>
            <a:r>
              <a:rPr lang="en-US" sz="3600" b="1" dirty="0" smtClean="0">
                <a:solidFill>
                  <a:schemeClr val="bg2"/>
                </a:solidFill>
                <a:latin typeface="+mj-lt"/>
              </a:rPr>
              <a:t>Storage </a:t>
            </a:r>
            <a:r>
              <a:rPr lang="en-US" sz="3600" b="1" dirty="0">
                <a:solidFill>
                  <a:schemeClr val="bg2"/>
                </a:solidFill>
                <a:latin typeface="+mj-lt"/>
              </a:rPr>
              <a:t>Account:</a:t>
            </a:r>
            <a:r>
              <a:rPr lang="en-US" sz="3600" dirty="0">
                <a:solidFill>
                  <a:schemeClr val="bg2"/>
                </a:solidFill>
                <a:latin typeface="+mj-lt"/>
              </a:rPr>
              <a:t> All access to Azure Storage is done through a storage account. </a:t>
            </a:r>
            <a:endParaRPr lang="en-US" sz="3600" dirty="0" smtClean="0">
              <a:solidFill>
                <a:schemeClr val="bg2"/>
              </a:solidFill>
              <a:latin typeface="+mj-lt"/>
            </a:endParaRPr>
          </a:p>
          <a:p>
            <a:pPr marL="252000">
              <a:spcBef>
                <a:spcPts val="1200"/>
              </a:spcBef>
            </a:pPr>
            <a:r>
              <a:rPr lang="en-US" sz="3600" b="1" dirty="0" smtClean="0">
                <a:solidFill>
                  <a:schemeClr val="bg2"/>
                </a:solidFill>
                <a:latin typeface="+mj-lt"/>
              </a:rPr>
              <a:t>Queue</a:t>
            </a:r>
            <a:r>
              <a:rPr lang="en-US" sz="3600" b="1" dirty="0">
                <a:solidFill>
                  <a:schemeClr val="bg2"/>
                </a:solidFill>
                <a:latin typeface="+mj-lt"/>
              </a:rPr>
              <a:t>: </a:t>
            </a:r>
            <a:r>
              <a:rPr lang="en-US" sz="3600" dirty="0">
                <a:solidFill>
                  <a:schemeClr val="bg2"/>
                </a:solidFill>
                <a:latin typeface="+mj-lt"/>
              </a:rPr>
              <a:t>A queue contains a set of messages</a:t>
            </a:r>
            <a:r>
              <a:rPr lang="en-US" sz="3600" dirty="0" smtClean="0">
                <a:solidFill>
                  <a:schemeClr val="bg2"/>
                </a:solidFill>
                <a:latin typeface="+mj-lt"/>
              </a:rPr>
              <a:t>.</a:t>
            </a:r>
            <a:endParaRPr lang="en-US" sz="3600" b="1" dirty="0">
              <a:solidFill>
                <a:schemeClr val="bg2"/>
              </a:solidFill>
              <a:latin typeface="+mj-lt"/>
            </a:endParaRPr>
          </a:p>
          <a:p>
            <a:pPr marL="252000">
              <a:spcBef>
                <a:spcPts val="1200"/>
              </a:spcBef>
            </a:pPr>
            <a:r>
              <a:rPr lang="en-US" sz="3600" b="1" dirty="0" smtClean="0">
                <a:solidFill>
                  <a:schemeClr val="bg2"/>
                </a:solidFill>
                <a:latin typeface="+mj-lt"/>
              </a:rPr>
              <a:t>Message</a:t>
            </a:r>
            <a:r>
              <a:rPr lang="en-US" sz="3600" b="1" dirty="0">
                <a:solidFill>
                  <a:schemeClr val="bg2"/>
                </a:solidFill>
                <a:latin typeface="+mj-lt"/>
              </a:rPr>
              <a:t>: </a:t>
            </a:r>
            <a:r>
              <a:rPr lang="en-US" sz="3600" dirty="0">
                <a:solidFill>
                  <a:schemeClr val="bg2"/>
                </a:solidFill>
                <a:latin typeface="+mj-lt"/>
              </a:rPr>
              <a:t>A message, in any format, of up to 64KB.</a:t>
            </a: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Components</a:t>
            </a:r>
            <a:endParaRPr lang="en-NZ" dirty="0"/>
          </a:p>
        </p:txBody>
      </p:sp>
      <p:sp>
        <p:nvSpPr>
          <p:cNvPr id="2" name="Rectangle 1"/>
          <p:cNvSpPr/>
          <p:nvPr/>
        </p:nvSpPr>
        <p:spPr>
          <a:xfrm>
            <a:off x="0" y="3928794"/>
            <a:ext cx="12192000" cy="118960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043638"/>
            <a:ext cx="12192000" cy="76451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5808150"/>
            <a:ext cx="12192000" cy="1049851"/>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27108" y="702644"/>
            <a:ext cx="4081112" cy="267615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animBg="1"/>
      <p:bldP spid="9" grpId="1" animBg="1"/>
      <p:bldP spid="9" grpId="2" animBg="1"/>
      <p:bldP spid="10" grpId="0" animBg="1"/>
      <p:bldP spid="11" grpId="0" animBg="1"/>
      <p:bldP spid="11"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6" y="0"/>
            <a:ext cx="12201525" cy="6858000"/>
          </a:xfrm>
          <a:prstGeom prst="rect">
            <a:avLst/>
          </a:prstGeom>
        </p:spPr>
        <p:txBody>
          <a:bodyPr wrap="square" anchor="ctr">
            <a:noAutofit/>
          </a:bodyPr>
          <a:lstStyle/>
          <a:p>
            <a:pPr algn="ctr">
              <a:spcBef>
                <a:spcPts val="1200"/>
              </a:spcBef>
            </a:pPr>
            <a:r>
              <a:rPr lang="en-US" sz="3600" dirty="0" smtClean="0">
                <a:solidFill>
                  <a:schemeClr val="bg2"/>
                </a:solidFill>
                <a:latin typeface="+mj-lt"/>
              </a:rPr>
              <a:t>Queues </a:t>
            </a:r>
            <a:r>
              <a:rPr lang="en-US" sz="3600" dirty="0">
                <a:solidFill>
                  <a:schemeClr val="bg2"/>
                </a:solidFill>
                <a:latin typeface="+mj-lt"/>
              </a:rPr>
              <a:t>are addressable using the following URL format:</a:t>
            </a:r>
          </a:p>
          <a:p>
            <a:pPr algn="ctr">
              <a:spcBef>
                <a:spcPts val="1200"/>
              </a:spcBef>
            </a:pPr>
            <a:r>
              <a:rPr lang="en-US" sz="3600" dirty="0">
                <a:solidFill>
                  <a:schemeClr val="bg2"/>
                </a:solidFill>
                <a:latin typeface="+mj-lt"/>
              </a:rPr>
              <a:t> http://&lt;storage </a:t>
            </a:r>
            <a:r>
              <a:rPr lang="en-US" sz="3600" dirty="0" smtClean="0">
                <a:solidFill>
                  <a:schemeClr val="bg2"/>
                </a:solidFill>
                <a:latin typeface="+mj-lt"/>
              </a:rPr>
              <a:t>account</a:t>
            </a:r>
            <a:r>
              <a:rPr lang="en-US" sz="3600" dirty="0">
                <a:solidFill>
                  <a:schemeClr val="bg2"/>
                </a:solidFill>
                <a:latin typeface="+mj-lt"/>
              </a:rPr>
              <a:t>&gt;.queue.core.windows.net/&lt;queue</a:t>
            </a:r>
            <a:r>
              <a:rPr lang="en-US" sz="3600" dirty="0" smtClean="0">
                <a:solidFill>
                  <a:schemeClr val="bg2"/>
                </a:solidFill>
                <a:latin typeface="+mj-lt"/>
              </a:rPr>
              <a:t>&gt;</a:t>
            </a:r>
            <a:endParaRPr lang="en-US" sz="3600" dirty="0">
              <a:solidFill>
                <a:schemeClr val="bg2"/>
              </a:solidFill>
              <a:latin typeface="+mj-lt"/>
            </a:endParaRP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a:t>
            </a:r>
            <a:r>
              <a:rPr lang="en-NZ" dirty="0" smtClean="0"/>
              <a:t>URL format</a:t>
            </a:r>
            <a:endParaRPr lang="en-NZ" dirty="0"/>
          </a:p>
        </p:txBody>
      </p:sp>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a:t>
            </a:r>
            <a:r>
              <a:rPr lang="en-NZ" dirty="0" smtClean="0"/>
              <a:t>URL format</a:t>
            </a:r>
            <a:endParaRPr lang="en-NZ" dirty="0"/>
          </a:p>
        </p:txBody>
      </p:sp>
      <p:sp>
        <p:nvSpPr>
          <p:cNvPr id="4" name="Rectangle 3"/>
          <p:cNvSpPr/>
          <p:nvPr/>
        </p:nvSpPr>
        <p:spPr>
          <a:xfrm>
            <a:off x="0" y="0"/>
            <a:ext cx="12192001" cy="6857999"/>
          </a:xfrm>
          <a:prstGeom prst="rect">
            <a:avLst/>
          </a:prstGeom>
        </p:spPr>
        <p:txBody>
          <a:bodyPr wrap="square" anchor="ctr">
            <a:noAutofit/>
          </a:bodyPr>
          <a:lstStyle/>
          <a:p>
            <a:pPr algn="ctr">
              <a:spcBef>
                <a:spcPts val="1200"/>
              </a:spcBef>
            </a:pPr>
            <a:r>
              <a:rPr lang="en-US" sz="3400" dirty="0" smtClean="0">
                <a:solidFill>
                  <a:schemeClr val="bg2"/>
                </a:solidFill>
                <a:latin typeface="+mj-lt"/>
              </a:rPr>
              <a:t>Example</a:t>
            </a:r>
            <a:r>
              <a:rPr lang="en-US" sz="3400" dirty="0" smtClean="0">
                <a:solidFill>
                  <a:schemeClr val="bg2"/>
                </a:solidFill>
                <a:latin typeface="+mj-lt"/>
              </a:rPr>
              <a:t>:</a:t>
            </a:r>
            <a:endParaRPr lang="en-US" sz="3400" dirty="0">
              <a:solidFill>
                <a:schemeClr val="bg2"/>
              </a:solidFill>
              <a:latin typeface="+mj-lt"/>
            </a:endParaRPr>
          </a:p>
          <a:p>
            <a:pPr algn="ctr">
              <a:spcBef>
                <a:spcPts val="1200"/>
              </a:spcBef>
            </a:pPr>
            <a:r>
              <a:rPr lang="en-US" sz="3400" dirty="0">
                <a:solidFill>
                  <a:schemeClr val="bg2"/>
                </a:solidFill>
                <a:latin typeface="+mj-lt"/>
              </a:rPr>
              <a:t> http://myaccount.queue.core.windows.net/imagesToDownload</a:t>
            </a:r>
          </a:p>
        </p:txBody>
      </p:sp>
    </p:spTree>
    <p:extLst>
      <p:ext uri="{BB962C8B-B14F-4D97-AF65-F5344CB8AC3E}">
        <p14:creationId xmlns:p14="http://schemas.microsoft.com/office/powerpoint/2010/main" val="4007405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Faster Web Applications with queues</a:t>
            </a:r>
          </a:p>
          <a:p>
            <a:r>
              <a:rPr lang="en-US" sz="4400" dirty="0" smtClean="0">
                <a:latin typeface="+mj-lt"/>
              </a:rPr>
              <a:t>using asynchronous </a:t>
            </a:r>
            <a:r>
              <a:rPr lang="en-US" sz="4400" dirty="0" smtClean="0">
                <a:latin typeface="+mj-lt"/>
              </a:rPr>
              <a:t>workloads</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110510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smtClean="0">
                <a:solidFill>
                  <a:schemeClr val="bg1">
                    <a:alpha val="99000"/>
                  </a:schemeClr>
                </a:solidFill>
              </a:rPr>
              <a:t>Main </a:t>
            </a:r>
            <a:r>
              <a:rPr lang="en-US" dirty="0">
                <a:solidFill>
                  <a:schemeClr val="bg1">
                    <a:alpha val="99000"/>
                  </a:schemeClr>
                </a:solidFill>
              </a:rPr>
              <a:t>Web Service </a:t>
            </a:r>
            <a:r>
              <a:rPr lang="en-US" dirty="0" smtClean="0">
                <a:solidFill>
                  <a:schemeClr val="bg1">
                    <a:alpha val="99000"/>
                  </a:schemeClr>
                </a:solidFill>
              </a:rPr>
              <a:t>Operations</a:t>
            </a:r>
            <a:endParaRPr lang="en-US" dirty="0"/>
          </a:p>
        </p:txBody>
      </p:sp>
      <p:pic>
        <p:nvPicPr>
          <p:cNvPr id="9" name="Picture 8"/>
          <p:cNvPicPr>
            <a:picLocks noChangeAspect="1"/>
          </p:cNvPicPr>
          <p:nvPr/>
        </p:nvPicPr>
        <p:blipFill>
          <a:blip r:embed="rId3"/>
          <a:stretch>
            <a:fillRect/>
          </a:stretch>
        </p:blipFill>
        <p:spPr>
          <a:xfrm>
            <a:off x="11394301" y="128971"/>
            <a:ext cx="638984" cy="554858"/>
          </a:xfrm>
          <a:prstGeom prst="rect">
            <a:avLst/>
          </a:prstGeom>
        </p:spPr>
      </p:pic>
      <p:sp>
        <p:nvSpPr>
          <p:cNvPr id="11" name="Rectangle 10"/>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PutBlob</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GetBlob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DeleteBlob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CopyBlob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SnapshotBlob</a:t>
            </a:r>
            <a:r>
              <a:rPr lang="en-US" sz="4400" dirty="0">
                <a:gradFill>
                  <a:gsLst>
                    <a:gs pos="0">
                      <a:srgbClr val="FFFFFF"/>
                    </a:gs>
                    <a:gs pos="100000">
                      <a:srgbClr val="FFFFFF"/>
                    </a:gs>
                  </a:gsLst>
                  <a:lin ang="5400000" scaled="0"/>
                </a:gradFill>
                <a:latin typeface="+mj-lt"/>
              </a:rPr>
              <a:t> </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LeaseBlob</a:t>
            </a:r>
            <a:r>
              <a:rPr lang="en-US" sz="4400" dirty="0">
                <a:gradFill>
                  <a:gsLst>
                    <a:gs pos="0">
                      <a:srgbClr val="FFFFFF"/>
                    </a:gs>
                    <a:gs pos="100000">
                      <a:srgbClr val="FFFFFF"/>
                    </a:gs>
                  </a:gsLst>
                  <a:lin ang="5400000" scaled="0"/>
                </a:gradFill>
                <a:latin typeface="+mj-lt"/>
              </a:rPr>
              <a:t> </a:t>
            </a:r>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16" idx="5"/>
            <a:endCxn id="44" idx="1"/>
          </p:cNvCxnSpPr>
          <p:nvPr/>
        </p:nvCxnSpPr>
        <p:spPr>
          <a:xfrm>
            <a:off x="3934028"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7"/>
            <a:endCxn id="44" idx="1"/>
          </p:cNvCxnSpPr>
          <p:nvPr/>
        </p:nvCxnSpPr>
        <p:spPr>
          <a:xfrm flipV="1">
            <a:off x="3934028"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2150500" y="1075003"/>
            <a:ext cx="190372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Producers</a:t>
            </a:r>
          </a:p>
        </p:txBody>
      </p:sp>
      <p:sp>
        <p:nvSpPr>
          <p:cNvPr id="15" name="TextBox 26"/>
          <p:cNvSpPr txBox="1"/>
          <p:nvPr/>
        </p:nvSpPr>
        <p:spPr>
          <a:xfrm>
            <a:off x="8034285" y="1075003"/>
            <a:ext cx="211070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Consumers</a:t>
            </a:r>
          </a:p>
        </p:txBody>
      </p:sp>
      <p:cxnSp>
        <p:nvCxnSpPr>
          <p:cNvPr id="19" name="Straight Arrow Connector 18"/>
          <p:cNvCxnSpPr>
            <a:stCxn id="46" idx="3"/>
            <a:endCxn id="6" idx="3"/>
          </p:cNvCxnSpPr>
          <p:nvPr/>
        </p:nvCxnSpPr>
        <p:spPr>
          <a:xfrm flipV="1">
            <a:off x="7008640"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6" idx="3"/>
            <a:endCxn id="7" idx="1"/>
          </p:cNvCxnSpPr>
          <p:nvPr/>
        </p:nvCxnSpPr>
        <p:spPr>
          <a:xfrm>
            <a:off x="7008640"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23"/>
          <p:cNvSpPr txBox="1"/>
          <p:nvPr/>
        </p:nvSpPr>
        <p:spPr>
          <a:xfrm>
            <a:off x="5411961" y="2404194"/>
            <a:ext cx="1346844"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smtClean="0">
                <a:solidFill>
                  <a:schemeClr val="bg1"/>
                </a:solidFill>
                <a:latin typeface="+mj-lt"/>
              </a:rPr>
              <a:t>Queue</a:t>
            </a:r>
            <a:endParaRPr lang="en-US" sz="3200" dirty="0">
              <a:solidFill>
                <a:schemeClr val="bg1"/>
              </a:solidFill>
              <a:latin typeface="+mj-lt"/>
            </a:endParaRPr>
          </a:p>
        </p:txBody>
      </p:sp>
      <p:grpSp>
        <p:nvGrpSpPr>
          <p:cNvPr id="60" name="Group 59"/>
          <p:cNvGrpSpPr/>
          <p:nvPr/>
        </p:nvGrpSpPr>
        <p:grpSpPr>
          <a:xfrm>
            <a:off x="1926211" y="1659778"/>
            <a:ext cx="8339579" cy="3538444"/>
            <a:chOff x="1926211" y="1966810"/>
            <a:chExt cx="8339579" cy="3538444"/>
          </a:xfrm>
        </p:grpSpPr>
        <p:grpSp>
          <p:nvGrpSpPr>
            <p:cNvPr id="58" name="Group 57"/>
            <p:cNvGrpSpPr/>
            <p:nvPr/>
          </p:nvGrpSpPr>
          <p:grpSpPr>
            <a:xfrm>
              <a:off x="7913486" y="1966810"/>
              <a:ext cx="2352304" cy="3538444"/>
              <a:chOff x="7913486" y="1966810"/>
              <a:chExt cx="2352304" cy="3538444"/>
            </a:xfrm>
          </p:grpSpPr>
          <p:sp>
            <p:nvSpPr>
              <p:cNvPr id="6" name="Oval 5"/>
              <p:cNvSpPr/>
              <p:nvPr/>
            </p:nvSpPr>
            <p:spPr>
              <a:xfrm>
                <a:off x="7913486" y="19668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1</a:t>
                </a:r>
              </a:p>
            </p:txBody>
          </p:sp>
          <p:sp>
            <p:nvSpPr>
              <p:cNvPr id="7" name="Oval 6"/>
              <p:cNvSpPr/>
              <p:nvPr/>
            </p:nvSpPr>
            <p:spPr>
              <a:xfrm>
                <a:off x="7913486" y="39480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2</a:t>
                </a:r>
              </a:p>
            </p:txBody>
          </p:sp>
        </p:grpSp>
        <p:grpSp>
          <p:nvGrpSpPr>
            <p:cNvPr id="59" name="Group 58"/>
            <p:cNvGrpSpPr/>
            <p:nvPr/>
          </p:nvGrpSpPr>
          <p:grpSpPr>
            <a:xfrm>
              <a:off x="1926211" y="1966810"/>
              <a:ext cx="2352304" cy="3538444"/>
              <a:chOff x="1926211" y="1966810"/>
              <a:chExt cx="2352304" cy="3538444"/>
            </a:xfrm>
          </p:grpSpPr>
          <p:sp>
            <p:nvSpPr>
              <p:cNvPr id="16" name="Oval 15"/>
              <p:cNvSpPr/>
              <p:nvPr/>
            </p:nvSpPr>
            <p:spPr>
              <a:xfrm>
                <a:off x="1926211" y="19668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smtClean="0">
                    <a:solidFill>
                      <a:schemeClr val="bg1"/>
                    </a:solidFill>
                    <a:latin typeface="+mj-lt"/>
                  </a:rPr>
                  <a:t>1</a:t>
                </a:r>
                <a:endParaRPr lang="en-US" sz="4800" baseline="-25000" dirty="0">
                  <a:solidFill>
                    <a:schemeClr val="bg1"/>
                  </a:solidFill>
                  <a:latin typeface="+mj-lt"/>
                </a:endParaRPr>
              </a:p>
            </p:txBody>
          </p:sp>
          <p:sp>
            <p:nvSpPr>
              <p:cNvPr id="17" name="Oval 16"/>
              <p:cNvSpPr/>
              <p:nvPr/>
            </p:nvSpPr>
            <p:spPr>
              <a:xfrm>
                <a:off x="1926211" y="39480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a:solidFill>
                      <a:schemeClr val="bg1"/>
                    </a:solidFill>
                    <a:latin typeface="+mj-lt"/>
                  </a:rPr>
                  <a:t>2</a:t>
                </a:r>
                <a:endParaRPr lang="en-US" sz="4800" baseline="-25000" dirty="0">
                  <a:solidFill>
                    <a:schemeClr val="bg1"/>
                  </a:solidFill>
                  <a:latin typeface="+mj-lt"/>
                </a:endParaRPr>
              </a:p>
            </p:txBody>
          </p:sp>
        </p:grpSp>
        <p:grpSp>
          <p:nvGrpSpPr>
            <p:cNvPr id="57" name="Group 56"/>
            <p:cNvGrpSpPr/>
            <p:nvPr/>
          </p:nvGrpSpPr>
          <p:grpSpPr>
            <a:xfrm>
              <a:off x="5183361" y="3316932"/>
              <a:ext cx="1825279" cy="838200"/>
              <a:chOff x="5183361" y="3390632"/>
              <a:chExt cx="1825279" cy="838200"/>
            </a:xfrm>
          </p:grpSpPr>
          <p:sp>
            <p:nvSpPr>
              <p:cNvPr id="44" name="Rectangle 43"/>
              <p:cNvSpPr/>
              <p:nvPr/>
            </p:nvSpPr>
            <p:spPr>
              <a:xfrm>
                <a:off x="51833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4</a:t>
                </a:r>
              </a:p>
            </p:txBody>
          </p:sp>
          <p:sp>
            <p:nvSpPr>
              <p:cNvPr id="45" name="Rectangle 44"/>
              <p:cNvSpPr/>
              <p:nvPr/>
            </p:nvSpPr>
            <p:spPr>
              <a:xfrm>
                <a:off x="56405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3</a:t>
                </a:r>
              </a:p>
            </p:txBody>
          </p:sp>
          <p:sp>
            <p:nvSpPr>
              <p:cNvPr id="46" name="Rectangle 45"/>
              <p:cNvSpPr/>
              <p:nvPr/>
            </p:nvSpPr>
            <p:spPr>
              <a:xfrm>
                <a:off x="6551440"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1</a:t>
                </a:r>
              </a:p>
            </p:txBody>
          </p:sp>
          <p:sp>
            <p:nvSpPr>
              <p:cNvPr id="47" name="Rectangle 46"/>
              <p:cNvSpPr/>
              <p:nvPr/>
            </p:nvSpPr>
            <p:spPr>
              <a:xfrm>
                <a:off x="60977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2</a:t>
                </a:r>
                <a:endParaRPr lang="en-US" sz="4800" dirty="0">
                  <a:solidFill>
                    <a:schemeClr val="bg1"/>
                  </a:solidFill>
                  <a:latin typeface="+mj-lt"/>
                </a:endParaRPr>
              </a:p>
            </p:txBody>
          </p:sp>
        </p:grpSp>
      </p:grpSp>
      <p:sp>
        <p:nvSpPr>
          <p:cNvPr id="61"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a:t>Queue-based Load </a:t>
            </a:r>
            <a:r>
              <a:rPr lang="en-NZ" dirty="0" smtClean="0"/>
              <a:t>Levelling </a:t>
            </a:r>
            <a:r>
              <a:rPr lang="en-NZ" dirty="0"/>
              <a:t>Pattern</a:t>
            </a:r>
            <a:endParaRPr lang="en-NZ" dirty="0"/>
          </a:p>
        </p:txBody>
      </p:sp>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a:t>Messages are </a:t>
            </a:r>
            <a:r>
              <a:rPr lang="en-US" sz="4600" dirty="0" smtClean="0"/>
              <a:t>ordered but not guaranteed FIFO.</a:t>
            </a:r>
            <a:endParaRPr lang="en-US" sz="4600" dirty="0"/>
          </a:p>
          <a:p>
            <a:pPr marL="252000" algn="l">
              <a:spcBef>
                <a:spcPts val="1200"/>
              </a:spcBef>
            </a:pPr>
            <a:r>
              <a:rPr lang="en-US" sz="4600" dirty="0" smtClean="0"/>
              <a:t>Message will </a:t>
            </a:r>
            <a:r>
              <a:rPr lang="en-US" sz="4600" dirty="0"/>
              <a:t>be processed at least </a:t>
            </a:r>
            <a:r>
              <a:rPr lang="en-US" sz="4600" dirty="0" smtClean="0"/>
              <a:t>once.</a:t>
            </a:r>
            <a:endParaRPr lang="en-US" sz="4600" dirty="0"/>
          </a:p>
          <a:p>
            <a:pPr marL="252000" algn="l">
              <a:spcBef>
                <a:spcPts val="1200"/>
              </a:spcBef>
            </a:pPr>
            <a:r>
              <a:rPr lang="en-US" sz="4600" dirty="0" smtClean="0"/>
              <a:t>Message may be processed more </a:t>
            </a:r>
            <a:r>
              <a:rPr lang="en-US" sz="4600" dirty="0"/>
              <a:t>than </a:t>
            </a:r>
            <a:r>
              <a:rPr lang="en-US" sz="4600" dirty="0" smtClean="0"/>
              <a:t>once.</a:t>
            </a:r>
          </a:p>
          <a:p>
            <a:pPr marL="252000" algn="l">
              <a:spcBef>
                <a:spcPts val="1200"/>
              </a:spcBef>
            </a:pPr>
            <a:r>
              <a:rPr lang="en-US" sz="4600" dirty="0" smtClean="0"/>
              <a:t>.</a:t>
            </a:r>
            <a:r>
              <a:rPr lang="en-US" sz="4600" dirty="0" err="1" smtClean="0"/>
              <a:t>Dequeue</a:t>
            </a:r>
            <a:r>
              <a:rPr lang="en-US" sz="4600" dirty="0" err="1" smtClean="0"/>
              <a:t>C</a:t>
            </a:r>
            <a:r>
              <a:rPr lang="en-US" sz="4600" dirty="0" err="1" smtClean="0"/>
              <a:t>ount</a:t>
            </a:r>
            <a:r>
              <a:rPr lang="en-US" sz="4600" dirty="0" smtClean="0"/>
              <a:t> increases every time.</a:t>
            </a:r>
          </a:p>
          <a:p>
            <a:pPr marL="252000" algn="l">
              <a:spcBef>
                <a:spcPts val="1200"/>
              </a:spcBef>
            </a:pPr>
            <a:r>
              <a:rPr lang="en-US" sz="4600" dirty="0" smtClean="0"/>
              <a:t>Message processing must be idempotent.</a:t>
            </a:r>
            <a:endParaRPr lang="en-US" sz="46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endParaRPr lang="en-US" dirty="0"/>
          </a:p>
        </p:txBody>
      </p:sp>
      <p:sp>
        <p:nvSpPr>
          <p:cNvPr id="2" name="Rectangle 1"/>
          <p:cNvSpPr/>
          <p:nvPr/>
        </p:nvSpPr>
        <p:spPr>
          <a:xfrm>
            <a:off x="0" y="1347537"/>
            <a:ext cx="12192000" cy="933650"/>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1187"/>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022333"/>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763479"/>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591251"/>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3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xit" presetSubtype="0" fill="hold" grpId="0"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spcBef>
                <a:spcPts val="1200"/>
              </a:spcBef>
            </a:pPr>
            <a:r>
              <a:rPr lang="en-US" sz="4600" dirty="0" smtClean="0"/>
              <a:t>Messages are stored </a:t>
            </a:r>
            <a:r>
              <a:rPr lang="en-US" sz="4600" dirty="0"/>
              <a:t>up to 7 days</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endParaRPr lang="en-US" dirty="0"/>
          </a:p>
        </p:txBody>
      </p:sp>
    </p:spTree>
    <p:extLst>
      <p:ext uri="{BB962C8B-B14F-4D97-AF65-F5344CB8AC3E}">
        <p14:creationId xmlns:p14="http://schemas.microsoft.com/office/powerpoint/2010/main" val="2039295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Courier New" panose="02070309020205020404" pitchFamily="49" charset="0"/>
                <a:cs typeface="Courier New" panose="02070309020205020404" pitchFamily="49" charset="0"/>
              </a:rPr>
              <a:t>Queues in code</a:t>
            </a:r>
            <a:endParaRPr lang="en-US" sz="4400" dirty="0">
              <a:latin typeface="Courier New" panose="02070309020205020404" pitchFamily="49" charset="0"/>
              <a:cs typeface="Courier New" panose="02070309020205020404" pitchFamily="49" charset="0"/>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345788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sz="4705" dirty="0"/>
              <a:t>Azure Storage Architecture</a:t>
            </a:r>
          </a:p>
        </p:txBody>
      </p:sp>
      <p:sp>
        <p:nvSpPr>
          <p:cNvPr id="5" name="Rectangle 4"/>
          <p:cNvSpPr/>
          <p:nvPr/>
        </p:nvSpPr>
        <p:spPr bwMode="auto">
          <a:xfrm>
            <a:off x="2460978" y="3429000"/>
            <a:ext cx="7270044" cy="1098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Massive Scale Out &amp; Auto Load Balancing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Index Layer</a:t>
            </a:r>
          </a:p>
        </p:txBody>
      </p:sp>
      <p:sp>
        <p:nvSpPr>
          <p:cNvPr id="6" name="Rectangle 5"/>
          <p:cNvSpPr/>
          <p:nvPr/>
        </p:nvSpPr>
        <p:spPr bwMode="auto">
          <a:xfrm>
            <a:off x="2460978" y="4683981"/>
            <a:ext cx="7270044" cy="11952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Distributed Replication Layer</a:t>
            </a:r>
          </a:p>
        </p:txBody>
      </p:sp>
      <p:grpSp>
        <p:nvGrpSpPr>
          <p:cNvPr id="36" name="Group 35"/>
          <p:cNvGrpSpPr/>
          <p:nvPr/>
        </p:nvGrpSpPr>
        <p:grpSpPr>
          <a:xfrm>
            <a:off x="2460978" y="1145230"/>
            <a:ext cx="5440502" cy="2105811"/>
            <a:chOff x="2510325" y="1167697"/>
            <a:chExt cx="5549595" cy="2148037"/>
          </a:xfrm>
        </p:grpSpPr>
        <p:sp>
          <p:nvSpPr>
            <p:cNvPr id="7" name="Rectangle 6"/>
            <p:cNvSpPr/>
            <p:nvPr/>
          </p:nvSpPr>
          <p:spPr bwMode="auto">
            <a:xfrm>
              <a:off x="2510325"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Blob/Disk</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9" name="Rectangle 8"/>
            <p:cNvSpPr/>
            <p:nvPr/>
          </p:nvSpPr>
          <p:spPr bwMode="auto">
            <a:xfrm>
              <a:off x="6323761" y="2246793"/>
              <a:ext cx="1736159"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Queue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10" name="Rectangle 9"/>
            <p:cNvSpPr/>
            <p:nvPr/>
          </p:nvSpPr>
          <p:spPr bwMode="auto">
            <a:xfrm>
              <a:off x="4431727" y="2239159"/>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Table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14" name="Straight Arrow Connector 13"/>
            <p:cNvCxnSpPr/>
            <p:nvPr/>
          </p:nvCxnSpPr>
          <p:spPr>
            <a:xfrm flipV="1">
              <a:off x="3383628"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66338"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cxnSp>
          <p:nvCxnSpPr>
            <p:cNvPr id="27" name="Straight Arrow Connector 26"/>
            <p:cNvCxnSpPr/>
            <p:nvPr/>
          </p:nvCxnSpPr>
          <p:spPr>
            <a:xfrm flipV="1">
              <a:off x="7153395"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248099"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26463"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32" name="TextBox 31"/>
            <p:cNvSpPr txBox="1"/>
            <p:nvPr/>
          </p:nvSpPr>
          <p:spPr>
            <a:xfrm>
              <a:off x="6610209"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grpSp>
      <p:grpSp>
        <p:nvGrpSpPr>
          <p:cNvPr id="37" name="Group 36"/>
          <p:cNvGrpSpPr/>
          <p:nvPr/>
        </p:nvGrpSpPr>
        <p:grpSpPr>
          <a:xfrm>
            <a:off x="7950287" y="1150792"/>
            <a:ext cx="2000298" cy="2100249"/>
            <a:chOff x="8109706" y="1173371"/>
            <a:chExt cx="2040408" cy="2142363"/>
          </a:xfrm>
        </p:grpSpPr>
        <p:sp>
          <p:nvSpPr>
            <p:cNvPr id="33" name="TextBox 32"/>
            <p:cNvSpPr txBox="1"/>
            <p:nvPr/>
          </p:nvSpPr>
          <p:spPr>
            <a:xfrm>
              <a:off x="8109706" y="1173371"/>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11" name="Rectangle 10"/>
            <p:cNvSpPr/>
            <p:nvPr/>
          </p:nvSpPr>
          <p:spPr bwMode="auto">
            <a:xfrm>
              <a:off x="8188807"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File Share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29" name="Straight Arrow Connector 28"/>
            <p:cNvCxnSpPr/>
            <p:nvPr/>
          </p:nvCxnSpPr>
          <p:spPr>
            <a:xfrm flipV="1">
              <a:off x="8619401"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601480"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165229" y="1176786"/>
              <a:ext cx="984885"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SMB</a:t>
              </a:r>
            </a:p>
          </p:txBody>
        </p:sp>
      </p:grpSp>
      <p:sp>
        <p:nvSpPr>
          <p:cNvPr id="2" name="Rectangle 1"/>
          <p:cNvSpPr/>
          <p:nvPr/>
        </p:nvSpPr>
        <p:spPr>
          <a:xfrm>
            <a:off x="79197" y="6016417"/>
            <a:ext cx="12017648" cy="693970"/>
          </a:xfrm>
          <a:prstGeom prst="rect">
            <a:avLst/>
          </a:prstGeom>
        </p:spPr>
        <p:txBody>
          <a:bodyPr wrap="square">
            <a:spAutoFit/>
          </a:bodyPr>
          <a:lstStyle/>
          <a:p>
            <a:pPr marL="457183" lvl="1" defTabSz="914367"/>
            <a:r>
              <a:rPr lang="en-US" sz="1961" smtClean="0">
                <a:solidFill>
                  <a:srgbClr val="FFFFFF"/>
                </a:solidFill>
                <a:hlinkClick r:id="rId2"/>
              </a:rPr>
              <a:t>“Microsoft Azure </a:t>
            </a:r>
            <a:r>
              <a:rPr lang="en-US" sz="1961" dirty="0">
                <a:solidFill>
                  <a:srgbClr val="FFFFFF"/>
                </a:solidFill>
                <a:hlinkClick r:id="rId2"/>
              </a:rPr>
              <a:t>Storage: A Highly Available Cloud Storage Service with Strong Consistency”,  ACM Symposium on Operating System Principals (SOSP), Oct. 2011</a:t>
            </a:r>
            <a:endParaRPr lang="en-US" sz="1961" dirty="0">
              <a:solidFill>
                <a:srgbClr val="FFFFFF"/>
              </a:solidFill>
            </a:endParaRPr>
          </a:p>
        </p:txBody>
      </p:sp>
    </p:spTree>
    <p:extLst>
      <p:ext uri="{BB962C8B-B14F-4D97-AF65-F5344CB8AC3E}">
        <p14:creationId xmlns:p14="http://schemas.microsoft.com/office/powerpoint/2010/main" val="378290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fontScale="90000"/>
          </a:bodyPr>
          <a:lstStyle/>
          <a:p>
            <a:r>
              <a:rPr lang="en-US" smtClean="0"/>
              <a:t>Table Storage Concepts</a:t>
            </a:r>
            <a:br>
              <a:rPr lang="en-US"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0257" y="6372547"/>
            <a:ext cx="1681921" cy="195501"/>
          </a:xfrm>
          <a:prstGeom prst="rect">
            <a:avLst/>
          </a:prstGeom>
        </p:spPr>
      </p:pic>
      <p:sp>
        <p:nvSpPr>
          <p:cNvPr id="14" name="Content Placeholder 2"/>
          <p:cNvSpPr txBox="1">
            <a:spLocks/>
          </p:cNvSpPr>
          <p:nvPr/>
        </p:nvSpPr>
        <p:spPr>
          <a:xfrm>
            <a:off x="4865418" y="3028951"/>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6054"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1589"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2272" y="1599367"/>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5166"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a:solidFill>
                    <a:schemeClr val="bg1">
                      <a:alpha val="99000"/>
                    </a:schemeClr>
                  </a:solidFill>
                  <a:latin typeface="Segoe UI" pitchFamily="34" charset="0"/>
                  <a:ea typeface="Segoe UI" pitchFamily="34" charset="0"/>
                  <a:cs typeface="Segoe UI" pitchFamily="34" charset="0"/>
                </a:rPr>
                <a:t>Entities</a:t>
              </a: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5608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52188" cy="747713"/>
          </a:xfrm>
        </p:spPr>
        <p:txBody>
          <a:bodyPr>
            <a:normAutofit/>
          </a:bodyPr>
          <a:lstStyle/>
          <a:p>
            <a:r>
              <a:rPr lang="en-US" smtClean="0"/>
              <a:t>Entity Properties</a:t>
            </a:r>
            <a:endParaRPr lang="en-US" dirty="0"/>
          </a:p>
        </p:txBody>
      </p:sp>
      <p:sp>
        <p:nvSpPr>
          <p:cNvPr id="3" name="Content Placeholder 2"/>
          <p:cNvSpPr>
            <a:spLocks noGrp="1"/>
          </p:cNvSpPr>
          <p:nvPr>
            <p:ph type="body" sz="quarter" idx="4294967295"/>
          </p:nvPr>
        </p:nvSpPr>
        <p:spPr>
          <a:xfrm>
            <a:off x="0" y="1163638"/>
            <a:ext cx="5575300" cy="4876800"/>
          </a:xfrm>
        </p:spPr>
        <p:txBody>
          <a:bodyPr>
            <a:normAutofit fontScale="77500" lnSpcReduction="20000"/>
          </a:bodyPr>
          <a:lstStyle/>
          <a:p>
            <a:r>
              <a:rPr lang="en-US" sz="2800" dirty="0">
                <a:solidFill>
                  <a:schemeClr val="accent3">
                    <a:alpha val="99000"/>
                  </a:schemeClr>
                </a:solidFill>
              </a:rPr>
              <a:t>Entity can have up to 255 properties</a:t>
            </a:r>
          </a:p>
          <a:p>
            <a:pPr lvl="1"/>
            <a:r>
              <a:rPr lang="en-US" dirty="0" smtClean="0"/>
              <a:t>Up to 1MB per entity</a:t>
            </a:r>
          </a:p>
          <a:p>
            <a:pPr lvl="1"/>
            <a:endParaRPr lang="en-US" sz="1800" dirty="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a:t>Uniquely identifies an entity</a:t>
            </a:r>
          </a:p>
          <a:p>
            <a:pPr lvl="1">
              <a:spcAft>
                <a:spcPts val="1200"/>
              </a:spcAft>
            </a:pPr>
            <a:r>
              <a:rPr lang="en-US" sz="1600" dirty="0"/>
              <a:t>Defines the sort order</a:t>
            </a:r>
          </a:p>
          <a:p>
            <a:pPr lvl="1"/>
            <a:r>
              <a:rPr lang="en-US" dirty="0" smtClean="0"/>
              <a:t>Timestamp </a:t>
            </a:r>
          </a:p>
          <a:p>
            <a:pPr lvl="1"/>
            <a:r>
              <a:rPr lang="en-US" sz="1600" dirty="0"/>
              <a:t>Optimistic Concurrency</a:t>
            </a:r>
          </a:p>
          <a:p>
            <a:pPr lvl="1"/>
            <a:r>
              <a:rPr lang="en-US" sz="1600" dirty="0"/>
              <a:t>Exposed as an HTTP </a:t>
            </a:r>
            <a:r>
              <a:rPr lang="en-US" sz="1600" dirty="0" err="1"/>
              <a:t>Etag</a:t>
            </a:r>
            <a:endParaRPr lang="en-US" sz="1600" dirty="0"/>
          </a:p>
          <a:p>
            <a:pPr lvl="1"/>
            <a:endParaRPr lang="en-US" sz="1800" dirty="0"/>
          </a:p>
          <a:p>
            <a:r>
              <a:rPr lang="en-US" sz="2800" dirty="0">
                <a:solidFill>
                  <a:schemeClr val="accent3">
                    <a:alpha val="99000"/>
                  </a:schemeClr>
                </a:solidFill>
              </a:rPr>
              <a:t>No fixed schema for other properties</a:t>
            </a:r>
          </a:p>
          <a:p>
            <a:pPr lvl="1"/>
            <a:r>
              <a:rPr lang="en-US" sz="1800" dirty="0"/>
              <a:t>Each property is stored as a &lt;name, typed value&gt; pair</a:t>
            </a:r>
          </a:p>
          <a:p>
            <a:pPr lvl="1"/>
            <a:r>
              <a:rPr lang="en-US" sz="1800" dirty="0"/>
              <a:t>No schema stored for a table</a:t>
            </a:r>
          </a:p>
          <a:p>
            <a:pPr lvl="1"/>
            <a:r>
              <a:rPr lang="en-US" sz="1800" dirty="0"/>
              <a:t>Properties can be the standard .NET types </a:t>
            </a:r>
          </a:p>
          <a:p>
            <a:pPr lvl="1"/>
            <a:r>
              <a:rPr lang="en-US" sz="1800" dirty="0"/>
              <a:t>String, binary, </a:t>
            </a:r>
            <a:r>
              <a:rPr lang="en-US" sz="1800" dirty="0" err="1"/>
              <a:t>bool</a:t>
            </a:r>
            <a:r>
              <a:rPr lang="en-US" sz="1800" dirty="0"/>
              <a:t>, </a:t>
            </a:r>
            <a:r>
              <a:rPr lang="en-US" sz="1800" dirty="0" err="1"/>
              <a:t>DateTime</a:t>
            </a:r>
            <a:r>
              <a:rPr lang="en-US" sz="1800" dirty="0"/>
              <a:t>, GUID, </a:t>
            </a:r>
            <a:r>
              <a:rPr lang="en-US" sz="1800" dirty="0" err="1"/>
              <a:t>int</a:t>
            </a:r>
            <a:r>
              <a:rPr lang="en-US" sz="1800" dirty="0"/>
              <a:t>, int64, and double</a:t>
            </a:r>
          </a:p>
        </p:txBody>
      </p:sp>
      <p:grpSp>
        <p:nvGrpSpPr>
          <p:cNvPr id="10" name="Group 9"/>
          <p:cNvGrpSpPr/>
          <p:nvPr/>
        </p:nvGrpSpPr>
        <p:grpSpPr>
          <a:xfrm>
            <a:off x="7595266" y="2276531"/>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3190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Entities 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32770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latin typeface="Courier New" panose="02070309020205020404" pitchFamily="49" charset="0"/>
                <a:cs typeface="Courier New" panose="02070309020205020404" pitchFamily="49" charset="0"/>
              </a:rPr>
              <a:t>Interacting with blobs through code</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41151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57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“data” </a:t>
            </a:r>
            <a:r>
              <a:rPr lang="en-US" sz="4400" dirty="0" smtClean="0"/>
              <a:t>with varying shape </a:t>
            </a:r>
            <a:r>
              <a:rPr lang="en-US" sz="4400" dirty="0" smtClean="0">
                <a:latin typeface="+mj-lt"/>
              </a:rPr>
              <a:t>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2695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72259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52188" cy="747713"/>
          </a:xfrm>
        </p:spPr>
        <p:txBody>
          <a:bodyPr>
            <a:normAutofit/>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4294967295"/>
          </p:nvPr>
        </p:nvSpPr>
        <p:spPr>
          <a:xfrm>
            <a:off x="1042988" y="1295400"/>
            <a:ext cx="11149012" cy="4192588"/>
          </a:xfrm>
        </p:spPr>
        <p:txBody>
          <a:bodyPr>
            <a:normAutofit fontScale="70000" lnSpcReduction="20000"/>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together</a:t>
            </a:r>
          </a:p>
          <a:p>
            <a:pPr lvl="1"/>
            <a:r>
              <a:rPr lang="en-US" sz="1400" spc="-51" dirty="0"/>
              <a:t>Efficient querying and cache locality</a:t>
            </a:r>
          </a:p>
          <a:p>
            <a:pPr lvl="1"/>
            <a:r>
              <a:rPr lang="en-US" sz="1400" spc="-51" dirty="0"/>
              <a:t>Endeavour to include partition key in all 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a:t>tps</a:t>
            </a:r>
            <a:r>
              <a:rPr lang="en-US" spc="-51" dirty="0"/>
              <a:t>/account</a:t>
            </a:r>
          </a:p>
          <a:p>
            <a:pPr lvl="1"/>
            <a:r>
              <a:rPr lang="en-US" spc="-51" smtClean="0"/>
              <a:t>Microsoft Azure </a:t>
            </a:r>
            <a:r>
              <a:rPr lang="en-US" spc="-51" dirty="0"/>
              <a:t>monitors the usage patterns of partitions</a:t>
            </a:r>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92801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idx="4294967295"/>
          </p:nvPr>
        </p:nvSpPr>
        <p:spPr>
          <a:xfrm>
            <a:off x="0" y="0"/>
            <a:ext cx="12201525" cy="812800"/>
          </a:xfrm>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428126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5" name="Picture 4"/>
          <p:cNvPicPr>
            <a:picLocks noChangeAspect="1"/>
          </p:cNvPicPr>
          <p:nvPr/>
        </p:nvPicPr>
        <p:blipFill>
          <a:blip r:embed="rId2"/>
          <a:stretch>
            <a:fillRect/>
          </a:stretch>
        </p:blipFill>
        <p:spPr>
          <a:xfrm>
            <a:off x="5475083" y="500212"/>
            <a:ext cx="1216971" cy="1073755"/>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Associate metadata with blob</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Standard </a:t>
            </a:r>
            <a:r>
              <a:rPr lang="en-US" sz="4400" dirty="0">
                <a:gradFill>
                  <a:gsLst>
                    <a:gs pos="0">
                      <a:srgbClr val="FFFFFF"/>
                    </a:gs>
                    <a:gs pos="100000">
                      <a:srgbClr val="FFFFFF"/>
                    </a:gs>
                  </a:gsLst>
                  <a:lin ang="5400000" scaled="0"/>
                </a:gradFill>
                <a:latin typeface="+mj-lt"/>
              </a:rPr>
              <a:t>HTTP metadata/headers </a:t>
            </a:r>
            <a:br>
              <a:rPr lang="en-US" sz="44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(Cache-Control, Content-Encoding, Content-Type, </a:t>
            </a:r>
            <a:r>
              <a:rPr lang="en-US" sz="3200" dirty="0" err="1">
                <a:gradFill>
                  <a:gsLst>
                    <a:gs pos="0">
                      <a:srgbClr val="FFFFFF"/>
                    </a:gs>
                    <a:gs pos="100000">
                      <a:srgbClr val="FFFFFF"/>
                    </a:gs>
                  </a:gsLst>
                  <a:lin ang="5400000" scaled="0"/>
                </a:gradFill>
                <a:latin typeface="+mj-lt"/>
              </a:rPr>
              <a:t>etc</a:t>
            </a:r>
            <a:r>
              <a:rPr lang="en-US" sz="32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Metadata is &lt;name, value&gt; pairs, up to 8KB per </a:t>
            </a:r>
            <a:r>
              <a:rPr lang="en-US" sz="4400" dirty="0" smtClean="0">
                <a:gradFill>
                  <a:gsLst>
                    <a:gs pos="0">
                      <a:srgbClr val="FFFFFF"/>
                    </a:gs>
                    <a:gs pos="100000">
                      <a:srgbClr val="FFFFFF"/>
                    </a:gs>
                  </a:gsLst>
                  <a:lin ang="5400000" scaled="0"/>
                </a:gradFill>
                <a:latin typeface="+mj-lt"/>
              </a:rPr>
              <a: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Either as part of </a:t>
            </a:r>
            <a:r>
              <a:rPr lang="en-US" sz="4400" dirty="0" err="1">
                <a:gradFill>
                  <a:gsLst>
                    <a:gs pos="0">
                      <a:srgbClr val="FFFFFF"/>
                    </a:gs>
                    <a:gs pos="100000">
                      <a:srgbClr val="FFFFFF"/>
                    </a:gs>
                  </a:gsLst>
                  <a:lin ang="5400000" scaled="0"/>
                </a:gradFill>
                <a:latin typeface="+mj-lt"/>
              </a:rPr>
              <a:t>PutBlob</a:t>
            </a:r>
            <a:r>
              <a:rPr lang="en-US" sz="4400" dirty="0">
                <a:gradFill>
                  <a:gsLst>
                    <a:gs pos="0">
                      <a:srgbClr val="FFFFFF"/>
                    </a:gs>
                    <a:gs pos="100000">
                      <a:srgbClr val="FFFFFF"/>
                    </a:gs>
                  </a:gsLst>
                  <a:lin ang="5400000" scaled="0"/>
                </a:gradFill>
                <a:latin typeface="+mj-lt"/>
              </a:rPr>
              <a:t> or independently</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t>Blob metadata</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86227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6468</TotalTime>
  <Words>7688</Words>
  <Application>Microsoft Office PowerPoint</Application>
  <PresentationFormat>Widescreen</PresentationFormat>
  <Paragraphs>1389</Paragraphs>
  <Slides>80</Slides>
  <Notes>56</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80</vt:i4>
      </vt:variant>
    </vt:vector>
  </HeadingPairs>
  <TitlesOfParts>
    <vt:vector size="89" baseType="lpstr">
      <vt:lpstr>メイリオ</vt:lpstr>
      <vt:lpstr>Arial</vt:lpstr>
      <vt:lpstr>Calibri</vt:lpstr>
      <vt:lpstr>Consolas</vt:lpstr>
      <vt:lpstr>Courier New</vt:lpstr>
      <vt:lpstr>Segoe UI</vt:lpstr>
      <vt:lpstr>Segoe UI Light</vt:lpstr>
      <vt:lpstr>Times New Roman</vt:lpstr>
      <vt:lpstr>Azure Medium</vt:lpstr>
      <vt:lpstr>Azure Data Storage</vt:lpstr>
      <vt:lpstr>Agenda</vt:lpstr>
      <vt:lpstr>Microsoft Azure Storage Blob</vt:lpstr>
      <vt:lpstr>Blob Storage Concepts</vt:lpstr>
      <vt:lpstr>PowerPoint Presentation</vt:lpstr>
      <vt:lpstr>Blob Details – Main Web Service Operations</vt:lpstr>
      <vt:lpstr>PowerPoint Presentation</vt:lpstr>
      <vt:lpstr>Blob Details – Associate metadata with blob</vt:lpstr>
      <vt:lpstr>PowerPoint Presentation</vt:lpstr>
      <vt:lpstr>Blob Details – Blob always accessed by name</vt:lpstr>
      <vt:lpstr>Blob Details – Containers</vt:lpstr>
      <vt:lpstr>Blob Details – Containers</vt:lpstr>
      <vt:lpstr>Blob Details – Throughput</vt:lpstr>
      <vt:lpstr>Blob Details</vt:lpstr>
      <vt:lpstr>Blob Details</vt:lpstr>
      <vt:lpstr>Blob Details</vt:lpstr>
      <vt:lpstr>Blob Details</vt:lpstr>
      <vt:lpstr>Two Types of Blobs Under the Hood</vt:lpstr>
      <vt:lpstr>Two Types of Blobs Under the Hood</vt:lpstr>
      <vt:lpstr>Two Types of Blobs Under the Hood</vt:lpstr>
      <vt:lpstr>Two Types of Blobs Under the Hood</vt:lpstr>
      <vt:lpstr>Uploading a Block Blob</vt:lpstr>
      <vt:lpstr>Page Blob – Random Read/Write</vt:lpstr>
      <vt:lpstr>Page Blob – Random Read/Write</vt:lpstr>
      <vt:lpstr>Shared Access Signatures</vt:lpstr>
      <vt:lpstr>Shared Access Signatures</vt:lpstr>
      <vt:lpstr>Shared Access Signatures</vt:lpstr>
      <vt:lpstr>Shared Access Signatures – Ad Hoc Signatures</vt:lpstr>
      <vt:lpstr>Shared Access Signatures – Ad Hoc Signatures</vt:lpstr>
      <vt:lpstr>Shared Access Signatures – Ad Hoc Signatures</vt:lpstr>
      <vt:lpstr>Store Access Policy – Policy Based Signatures</vt:lpstr>
      <vt:lpstr>Store Access Policy – Policy Based Signatures</vt:lpstr>
      <vt:lpstr>Store Access Policy – Policy Based Signatures</vt:lpstr>
      <vt:lpstr>Store Access Policy – Policy Based Signatures</vt:lpstr>
      <vt:lpstr>Microsoft Azure Storage Files</vt:lpstr>
      <vt:lpstr>Azure Files – Customer Quotes</vt:lpstr>
      <vt:lpstr>Sharing Files – The old way</vt:lpstr>
      <vt:lpstr>Azure Files</vt:lpstr>
      <vt:lpstr>Azure Files - Scenarios</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Azure Files: Getting Started</vt:lpstr>
      <vt:lpstr>Demo: Azure Files – Part 2</vt:lpstr>
      <vt:lpstr>Website Served From Azure File Share</vt:lpstr>
      <vt:lpstr>Azure Files</vt:lpstr>
      <vt:lpstr>PowerPoint Presentation</vt:lpstr>
      <vt:lpstr>Microsoft Azure Storage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 Storage Table</vt:lpstr>
      <vt:lpstr>Azure Storage Architecture</vt:lpstr>
      <vt:lpstr>Table Storage Concepts </vt:lpstr>
      <vt:lpstr>Table Details</vt:lpstr>
      <vt:lpstr>Entity Properties</vt:lpstr>
      <vt:lpstr>PowerPoint Presentation</vt:lpstr>
      <vt:lpstr>No Fixed Schema</vt:lpstr>
      <vt:lpstr>PowerPoint Presentation</vt:lpstr>
      <vt:lpstr>Querying</vt:lpstr>
      <vt:lpstr>Purpose of the PartitionKey</vt:lpstr>
      <vt:lpstr>Partitions and Partition Ranges</vt:lpstr>
      <vt:lpstr>Microsoft Azure StorSimple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385</cp:revision>
  <cp:lastPrinted>2014-03-26T17:46:13Z</cp:lastPrinted>
  <dcterms:created xsi:type="dcterms:W3CDTF">2014-03-19T23:21:38Z</dcterms:created>
  <dcterms:modified xsi:type="dcterms:W3CDTF">2014-12-12T13:04:32Z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