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6" r:id="rId2"/>
    <p:sldId id="283"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4660"/>
  </p:normalViewPr>
  <p:slideViewPr>
    <p:cSldViewPr snapToGrid="0">
      <p:cViewPr varScale="1">
        <p:scale>
          <a:sx n="116" d="100"/>
          <a:sy n="116" d="100"/>
        </p:scale>
        <p:origin x="120"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DDEE48-2227-4BFF-8BAD-2B31DB04AC70}" type="datetimeFigureOut">
              <a:rPr lang="en-US" smtClean="0"/>
              <a:t>7/15/2014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880AF-FF13-4904-83B3-A555E4CE5715}" type="slidenum">
              <a:rPr lang="en-US" smtClean="0"/>
              <a:t>‹#›</a:t>
            </a:fld>
            <a:endParaRPr lang="en-US"/>
          </a:p>
        </p:txBody>
      </p:sp>
    </p:spTree>
    <p:extLst>
      <p:ext uri="{BB962C8B-B14F-4D97-AF65-F5344CB8AC3E}">
        <p14:creationId xmlns:p14="http://schemas.microsoft.com/office/powerpoint/2010/main" val="613812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26821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3854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39220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83245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7/15/2014 1:31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892359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767604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592554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16666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2373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885618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59909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22333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 Notes:</a:t>
            </a:r>
          </a:p>
          <a:p>
            <a:endParaRPr lang="en-US" dirty="0" smtClean="0"/>
          </a:p>
          <a:p>
            <a:r>
              <a:rPr lang="en-US" dirty="0" smtClean="0"/>
              <a:t>Do this:</a:t>
            </a:r>
            <a:r>
              <a:rPr lang="en-US" baseline="0" dirty="0" smtClean="0"/>
              <a:t> </a:t>
            </a:r>
            <a:r>
              <a:rPr lang="en-US" dirty="0" smtClean="0"/>
              <a:t>http://azure.microsoft.com/en-us/documentation/articles/web-sites-hybrid-connection-connect-on-premises-sql-server/</a:t>
            </a:r>
          </a:p>
          <a:p>
            <a:r>
              <a:rPr lang="en-US" dirty="0" smtClean="0"/>
              <a:t>Then this: http://azure.microsoft.com/en-us/documentation/articles/web-sites-hybrid-connection-get-started/</a:t>
            </a:r>
          </a:p>
          <a:p>
            <a:endParaRPr lang="en-US" dirty="0" smtClean="0"/>
          </a:p>
          <a:p>
            <a:endParaRPr lang="en-US" dirty="0" smtClean="0"/>
          </a:p>
          <a:p>
            <a:r>
              <a:rPr lang="en-US" dirty="0" smtClean="0"/>
              <a:t>Demo as shown here: http://azure.microsoft.com/en-us/documentation/videos/azure-friday/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115878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8D6C57BE-ADFB-4D6B-8A59-F41CC65A0C6D}"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288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451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2334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8445797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5570879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310642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425439918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929174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401445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1075884"/>
          </a:xfrm>
        </p:spPr>
        <p:txBody>
          <a:bodyPr lIns="146304" tIns="91440" rIns="146304" bIns="91440"/>
          <a:lstStyle>
            <a:lvl1pPr>
              <a:lnSpc>
                <a:spcPts val="6176"/>
              </a:lnSpc>
              <a:defRPr sz="5687"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3" y="6437243"/>
            <a:ext cx="3859607" cy="134483"/>
          </a:xfrm>
          <a:prstGeom prst="rect">
            <a:avLst/>
          </a:prstGeom>
        </p:spPr>
        <p:txBody>
          <a:bodyPr/>
          <a:lstStyle/>
          <a:p>
            <a:r>
              <a:rPr lang="en-US" dirty="0">
                <a:solidFill>
                  <a:srgbClr val="00B0F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76483793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696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7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7282709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29057123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5035958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16733202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118664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767292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3456078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015349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2555044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hyperlink" Target="http://channel9.msdn.com/Shows/Cloud+Cover/Episode-144-Hybrid-Connections-with-Santosh-Chandwani"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emf"/><Relationship Id="rId18" Type="http://schemas.openxmlformats.org/officeDocument/2006/relationships/image" Target="../media/image21.emf"/><Relationship Id="rId3" Type="http://schemas.openxmlformats.org/officeDocument/2006/relationships/image" Target="../media/image6.emf"/><Relationship Id="rId21" Type="http://schemas.microsoft.com/office/2007/relationships/hdphoto" Target="../media/hdphoto1.wdp"/><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notesSlide" Target="../notesSlides/notesSlide1.xml"/><Relationship Id="rId16" Type="http://schemas.openxmlformats.org/officeDocument/2006/relationships/image" Target="../media/image19.emf"/><Relationship Id="rId20"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png"/><Relationship Id="rId15" Type="http://schemas.openxmlformats.org/officeDocument/2006/relationships/image" Target="../media/image18.emf"/><Relationship Id="rId10" Type="http://schemas.openxmlformats.org/officeDocument/2006/relationships/image" Target="../media/image13.emf"/><Relationship Id="rId19" Type="http://schemas.openxmlformats.org/officeDocument/2006/relationships/image" Target="../media/image22.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emf"/><Relationship Id="rId7" Type="http://schemas.openxmlformats.org/officeDocument/2006/relationships/image" Target="../media/image24.png"/><Relationship Id="rId2" Type="http://schemas.openxmlformats.org/officeDocument/2006/relationships/image" Target="../media/image17.emf"/><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569445" y="1272770"/>
            <a:ext cx="11034445" cy="2387600"/>
          </a:xfrm>
        </p:spPr>
        <p:txBody>
          <a:bodyPr>
            <a:noAutofit/>
          </a:bodyPr>
          <a:lstStyle/>
          <a:p>
            <a:r>
              <a:rPr lang="en-US" sz="9600" dirty="0" smtClean="0"/>
              <a:t>Hybrid Connections</a:t>
            </a:r>
            <a:br>
              <a:rPr lang="en-US" sz="9600" dirty="0" smtClean="0"/>
            </a:br>
            <a:r>
              <a:rPr lang="en-US" sz="2800" b="1" dirty="0" smtClean="0"/>
              <a:t> Building </a:t>
            </a:r>
            <a:r>
              <a:rPr lang="en-US" sz="2800" b="1" dirty="0"/>
              <a:t>Amazing </a:t>
            </a:r>
            <a:r>
              <a:rPr lang="en-US" sz="2800" b="1" dirty="0"/>
              <a:t>Hybrid Web Sites and Mobile Apps in Minutes</a:t>
            </a:r>
            <a:endParaRPr lang="en-US" sz="6600" dirty="0"/>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&lt;Presenter Name&gt;</a:t>
            </a:r>
          </a:p>
          <a:p>
            <a:r>
              <a:rPr lang="en-US" sz="2800" dirty="0" smtClean="0">
                <a:solidFill>
                  <a:schemeClr val="bg1"/>
                </a:solidFill>
                <a:latin typeface="+mj-lt"/>
              </a:rPr>
              <a:t>&lt;Position or role&gt;</a:t>
            </a:r>
          </a:p>
          <a:p>
            <a:pPr lvl="0"/>
            <a:r>
              <a:rPr lang="en-US" sz="2800" smtClean="0">
                <a:solidFill>
                  <a:srgbClr val="FFFFFF"/>
                </a:solidFill>
                <a:latin typeface="Segoe UI Light"/>
              </a:rPr>
              <a:t>&lt;Contact&gt;</a:t>
            </a:r>
            <a:endParaRPr lang="en-US" sz="2800" dirty="0">
              <a:solidFill>
                <a:srgbClr val="FFFFFF"/>
              </a:solidFill>
              <a:latin typeface="Segoe UI Ligh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a:solidFill>
                  <a:srgbClr val="FFFFFF"/>
                </a:solidFill>
              </a:rPr>
              <a:t>Microsoft Azure</a:t>
            </a:r>
          </a:p>
        </p:txBody>
      </p:sp>
    </p:spTree>
    <p:extLst>
      <p:ext uri="{BB962C8B-B14F-4D97-AF65-F5344CB8AC3E}">
        <p14:creationId xmlns:p14="http://schemas.microsoft.com/office/powerpoint/2010/main" val="14084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1800"/>
              </a:spcAft>
              <a:buSzPct val="90000"/>
            </a:pPr>
            <a:r>
              <a:rPr lang="en-US" dirty="0" smtClean="0"/>
              <a:t>Lift and Shift</a:t>
            </a:r>
            <a:endParaRPr lang="en-US" sz="3137" spc="-70" dirty="0">
              <a:gradFill>
                <a:gsLst>
                  <a:gs pos="0">
                    <a:srgbClr val="FFFFFF"/>
                  </a:gs>
                  <a:gs pos="86000">
                    <a:srgbClr val="FFFFFF"/>
                  </a:gs>
                </a:gsLst>
                <a:lin ang="5400000" scaled="0"/>
              </a:gradFill>
              <a:cs typeface="+mn-cs"/>
            </a:endParaRPr>
          </a:p>
        </p:txBody>
      </p:sp>
      <p:sp>
        <p:nvSpPr>
          <p:cNvPr id="4" name="Rectangle 3"/>
          <p:cNvSpPr/>
          <p:nvPr/>
        </p:nvSpPr>
        <p:spPr>
          <a:xfrm>
            <a:off x="267682" y="3882970"/>
            <a:ext cx="10310393" cy="1511530"/>
          </a:xfrm>
          <a:prstGeom prst="rect">
            <a:avLst/>
          </a:prstGeom>
        </p:spPr>
        <p:txBody>
          <a:bodyPr wrap="square" lIns="179285" tIns="143428" rIns="179285" bIns="143428">
            <a:spAutoFit/>
          </a:bodyPr>
          <a:lstStyle/>
          <a:p>
            <a:pPr>
              <a:lnSpc>
                <a:spcPct val="90000"/>
              </a:lnSpc>
              <a:spcAft>
                <a:spcPts val="1176"/>
              </a:spcAft>
            </a:pPr>
            <a:r>
              <a:rPr lang="en-US" sz="2941" dirty="0">
                <a:ln w="3175">
                  <a:noFill/>
                </a:ln>
                <a:gradFill>
                  <a:gsLst>
                    <a:gs pos="0">
                      <a:srgbClr val="FFFFFF"/>
                    </a:gs>
                    <a:gs pos="100000">
                      <a:srgbClr val="FFFFFF"/>
                    </a:gs>
                  </a:gsLst>
                  <a:lin ang="5400000" scaled="0"/>
                </a:gradFill>
                <a:latin typeface="Segoe UI Light"/>
                <a:cs typeface="Segoe UI" pitchFamily="34" charset="0"/>
              </a:rPr>
              <a:t>You can move existing web workloads to Azure Websites whilst still connecting to on-premises data without changing any code.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115651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a:t>
            </a:r>
            <a:endParaRPr lang="en-US" dirty="0"/>
          </a:p>
        </p:txBody>
      </p:sp>
      <p:sp>
        <p:nvSpPr>
          <p:cNvPr id="27" name="Content Placeholder 2"/>
          <p:cNvSpPr txBox="1">
            <a:spLocks/>
          </p:cNvSpPr>
          <p:nvPr/>
        </p:nvSpPr>
        <p:spPr>
          <a:xfrm>
            <a:off x="7581173" y="1445245"/>
            <a:ext cx="2661122" cy="473381"/>
          </a:xfrm>
          <a:prstGeom prst="rect">
            <a:avLst/>
          </a:prstGeom>
        </p:spPr>
        <p:txBody>
          <a:bodyPr vert="horz" lIns="91427" tIns="45713" rIns="91427" bIns="4571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74"/>
              </a:spcAft>
              <a:buSzPct val="90000"/>
              <a:buFont typeface="Arial" panose="020B0604020202020204" pitchFamily="34" charset="0"/>
              <a:buNone/>
              <a:defRPr/>
            </a:pPr>
            <a:r>
              <a:rPr lang="en-US" sz="2400" spc="-100" dirty="0">
                <a:ln w="3175">
                  <a:noFill/>
                </a:ln>
                <a:solidFill>
                  <a:schemeClr val="bg1"/>
                </a:solidFill>
                <a:latin typeface="Segoe UI Light" pitchFamily="34" charset="0"/>
                <a:cs typeface="Arial" charset="0"/>
              </a:rPr>
              <a:t>On Premises</a:t>
            </a:r>
          </a:p>
        </p:txBody>
      </p:sp>
      <p:sp>
        <p:nvSpPr>
          <p:cNvPr id="28" name="Rectangle 27"/>
          <p:cNvSpPr/>
          <p:nvPr/>
        </p:nvSpPr>
        <p:spPr bwMode="auto">
          <a:xfrm>
            <a:off x="9756401" y="3072062"/>
            <a:ext cx="1344637" cy="1344637"/>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1100" kern="0" spc="-38" dirty="0">
                <a:gradFill>
                  <a:gsLst>
                    <a:gs pos="0">
                      <a:srgbClr val="FFFFFF"/>
                    </a:gs>
                    <a:gs pos="100000">
                      <a:srgbClr val="FFFFFF"/>
                    </a:gs>
                  </a:gsLst>
                  <a:lin ang="5400000" scaled="0"/>
                </a:gradFill>
                <a:ea typeface="Segoe UI" pitchFamily="34" charset="0"/>
                <a:cs typeface="Segoe UI" pitchFamily="34" charset="0"/>
              </a:rPr>
              <a:t>LOB App</a:t>
            </a:r>
          </a:p>
        </p:txBody>
      </p:sp>
      <p:grpSp>
        <p:nvGrpSpPr>
          <p:cNvPr id="29" name="Group 28"/>
          <p:cNvGrpSpPr/>
          <p:nvPr/>
        </p:nvGrpSpPr>
        <p:grpSpPr>
          <a:xfrm>
            <a:off x="10192113" y="3365952"/>
            <a:ext cx="481424" cy="660664"/>
            <a:chOff x="1752600" y="4267200"/>
            <a:chExt cx="1157286" cy="1302545"/>
          </a:xfrm>
        </p:grpSpPr>
        <p:sp>
          <p:nvSpPr>
            <p:cNvPr id="30" name="Freeform 219"/>
            <p:cNvSpPr>
              <a:spLocks/>
            </p:cNvSpPr>
            <p:nvPr/>
          </p:nvSpPr>
          <p:spPr bwMode="auto">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1" name="Freeform 220"/>
            <p:cNvSpPr>
              <a:spLocks/>
            </p:cNvSpPr>
            <p:nvPr/>
          </p:nvSpPr>
          <p:spPr bwMode="auto">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2" name="Freeform 221"/>
            <p:cNvSpPr>
              <a:spLocks/>
            </p:cNvSpPr>
            <p:nvPr/>
          </p:nvSpPr>
          <p:spPr bwMode="auto">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3" name="Freeform 222"/>
            <p:cNvSpPr>
              <a:spLocks/>
            </p:cNvSpPr>
            <p:nvPr/>
          </p:nvSpPr>
          <p:spPr bwMode="auto">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4" name="Freeform 223"/>
            <p:cNvSpPr>
              <a:spLocks/>
            </p:cNvSpPr>
            <p:nvPr/>
          </p:nvSpPr>
          <p:spPr bwMode="auto">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5" name="Freeform 224"/>
            <p:cNvSpPr>
              <a:spLocks/>
            </p:cNvSpPr>
            <p:nvPr/>
          </p:nvSpPr>
          <p:spPr bwMode="auto">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sp>
          <p:nvSpPr>
            <p:cNvPr id="36" name="Freeform 225"/>
            <p:cNvSpPr>
              <a:spLocks noEditPoints="1"/>
            </p:cNvSpPr>
            <p:nvPr/>
          </p:nvSpPr>
          <p:spPr bwMode="auto">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70"/>
              <a:endParaRPr lang="en-US">
                <a:solidFill>
                  <a:prstClr val="white"/>
                </a:solidFill>
              </a:endParaRPr>
            </a:p>
          </p:txBody>
        </p:sp>
      </p:grpSp>
      <p:sp>
        <p:nvSpPr>
          <p:cNvPr id="37" name="Rectangle 36"/>
          <p:cNvSpPr/>
          <p:nvPr/>
        </p:nvSpPr>
        <p:spPr bwMode="auto">
          <a:xfrm>
            <a:off x="7417315" y="3204894"/>
            <a:ext cx="1075710" cy="1075710"/>
          </a:xfrm>
          <a:prstGeom prst="rect">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882" kern="0" spc="-38" dirty="0">
                <a:solidFill>
                  <a:srgbClr val="00B0F0"/>
                </a:solidFill>
                <a:ea typeface="Segoe UI" pitchFamily="34" charset="0"/>
                <a:cs typeface="Segoe UI" pitchFamily="34" charset="0"/>
              </a:rPr>
              <a:t>Hybrid  Connection Manager</a:t>
            </a:r>
          </a:p>
        </p:txBody>
      </p:sp>
      <p:sp>
        <p:nvSpPr>
          <p:cNvPr id="42" name="Rectangle 41"/>
          <p:cNvSpPr/>
          <p:nvPr/>
        </p:nvSpPr>
        <p:spPr bwMode="auto">
          <a:xfrm>
            <a:off x="4578636" y="3212524"/>
            <a:ext cx="1075710" cy="1075710"/>
          </a:xfrm>
          <a:prstGeom prst="rect">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980" kern="0" spc="-38" dirty="0">
                <a:solidFill>
                  <a:srgbClr val="00B0F0"/>
                </a:solidFill>
                <a:ea typeface="Segoe UI" pitchFamily="34" charset="0"/>
                <a:cs typeface="Segoe UI" pitchFamily="34" charset="0"/>
              </a:rPr>
              <a:t>Hybrid Connection</a:t>
            </a:r>
          </a:p>
        </p:txBody>
      </p:sp>
      <p:cxnSp>
        <p:nvCxnSpPr>
          <p:cNvPr id="43" name="Straight Arrow Connector 42"/>
          <p:cNvCxnSpPr>
            <a:stCxn id="42" idx="3"/>
            <a:endCxn id="37" idx="1"/>
          </p:cNvCxnSpPr>
          <p:nvPr/>
        </p:nvCxnSpPr>
        <p:spPr>
          <a:xfrm flipV="1">
            <a:off x="5734481" y="3742749"/>
            <a:ext cx="1602699" cy="7630"/>
          </a:xfrm>
          <a:prstGeom prst="straightConnector1">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1283523" y="2295455"/>
            <a:ext cx="1344637" cy="1344637"/>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1100" kern="0" spc="-38" dirty="0">
                <a:gradFill>
                  <a:gsLst>
                    <a:gs pos="0">
                      <a:srgbClr val="FFFFFF"/>
                    </a:gs>
                    <a:gs pos="100000">
                      <a:srgbClr val="FFFFFF"/>
                    </a:gs>
                  </a:gsLst>
                  <a:lin ang="5400000" scaled="0"/>
                </a:gradFill>
                <a:ea typeface="Segoe UI" pitchFamily="34" charset="0"/>
                <a:cs typeface="Segoe UI" pitchFamily="34" charset="0"/>
              </a:rPr>
              <a:t>Web Site</a:t>
            </a:r>
          </a:p>
        </p:txBody>
      </p:sp>
      <p:cxnSp>
        <p:nvCxnSpPr>
          <p:cNvPr id="48" name="Straight Arrow Connector 47"/>
          <p:cNvCxnSpPr>
            <a:stCxn id="37" idx="3"/>
            <a:endCxn id="28" idx="1"/>
          </p:cNvCxnSpPr>
          <p:nvPr/>
        </p:nvCxnSpPr>
        <p:spPr>
          <a:xfrm>
            <a:off x="8493024" y="3742749"/>
            <a:ext cx="1263377" cy="163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1283523" y="4115937"/>
            <a:ext cx="1344637" cy="1344637"/>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68597" tIns="34299" rIns="34299" bIns="68597" numCol="1" spcCol="0" rtlCol="0" fromWordArt="0" anchor="b" anchorCtr="0" forceAA="0" compatLnSpc="1">
            <a:prstTxWarp prst="textNoShape">
              <a:avLst/>
            </a:prstTxWarp>
            <a:noAutofit/>
          </a:bodyPr>
          <a:lstStyle/>
          <a:p>
            <a:pPr defTabSz="685716" fontAlgn="base">
              <a:spcBef>
                <a:spcPct val="0"/>
              </a:spcBef>
              <a:spcAft>
                <a:spcPct val="0"/>
              </a:spcAft>
              <a:defRPr/>
            </a:pPr>
            <a:r>
              <a:rPr lang="en-US" sz="1100" kern="0" spc="-38" dirty="0">
                <a:gradFill>
                  <a:gsLst>
                    <a:gs pos="0">
                      <a:srgbClr val="FFFFFF"/>
                    </a:gs>
                    <a:gs pos="100000">
                      <a:srgbClr val="FFFFFF"/>
                    </a:gs>
                  </a:gsLst>
                  <a:lin ang="5400000" scaled="0"/>
                </a:gradFill>
                <a:ea typeface="Segoe UI" pitchFamily="34" charset="0"/>
                <a:cs typeface="Segoe UI" pitchFamily="34" charset="0"/>
              </a:rPr>
              <a:t>Mobile Service</a:t>
            </a:r>
          </a:p>
        </p:txBody>
      </p:sp>
      <p:sp>
        <p:nvSpPr>
          <p:cNvPr id="55" name="Content Placeholder 2"/>
          <p:cNvSpPr txBox="1">
            <a:spLocks/>
          </p:cNvSpPr>
          <p:nvPr/>
        </p:nvSpPr>
        <p:spPr>
          <a:xfrm>
            <a:off x="2273993" y="1445245"/>
            <a:ext cx="2844234" cy="473381"/>
          </a:xfrm>
          <a:prstGeom prst="rect">
            <a:avLst/>
          </a:prstGeom>
        </p:spPr>
        <p:txBody>
          <a:bodyPr vert="horz" lIns="91427" tIns="45713" rIns="91427" bIns="4571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74"/>
              </a:spcAft>
              <a:buSzPct val="90000"/>
              <a:buFont typeface="Arial" panose="020B0604020202020204" pitchFamily="34" charset="0"/>
              <a:buNone/>
              <a:defRPr/>
            </a:pPr>
            <a:r>
              <a:rPr lang="en-US" sz="2400" spc="-100" dirty="0">
                <a:ln w="3175">
                  <a:noFill/>
                </a:ln>
                <a:solidFill>
                  <a:schemeClr val="bg1"/>
                </a:solidFill>
                <a:latin typeface="Segoe UI Light" pitchFamily="34" charset="0"/>
                <a:cs typeface="Arial" charset="0"/>
              </a:rPr>
              <a:t>Windows Azure</a:t>
            </a:r>
          </a:p>
        </p:txBody>
      </p:sp>
      <p:sp>
        <p:nvSpPr>
          <p:cNvPr id="57" name="Rectangle 56"/>
          <p:cNvSpPr/>
          <p:nvPr/>
        </p:nvSpPr>
        <p:spPr>
          <a:xfrm>
            <a:off x="1970683" y="5948046"/>
            <a:ext cx="9342752" cy="644563"/>
          </a:xfrm>
          <a:prstGeom prst="rect">
            <a:avLst/>
          </a:prstGeom>
        </p:spPr>
        <p:txBody>
          <a:bodyPr wrap="square">
            <a:spAutoFit/>
          </a:bodyPr>
          <a:lstStyle/>
          <a:p>
            <a:pPr algn="ctr"/>
            <a:r>
              <a:rPr lang="en-US" sz="1200" dirty="0">
                <a:solidFill>
                  <a:schemeClr val="bg1"/>
                </a:solidFill>
              </a:rPr>
              <a:t>Each Hybrid C</a:t>
            </a:r>
          </a:p>
          <a:p>
            <a:pPr algn="ctr"/>
            <a:r>
              <a:rPr lang="en-US" sz="1200" dirty="0">
                <a:solidFill>
                  <a:schemeClr val="bg1"/>
                </a:solidFill>
              </a:rPr>
              <a:t>Multiple applications can share a Hybrid Connection to access </a:t>
            </a:r>
          </a:p>
          <a:p>
            <a:pPr algn="ctr"/>
            <a:r>
              <a:rPr lang="en-US" sz="1200" dirty="0">
                <a:solidFill>
                  <a:schemeClr val="bg1"/>
                </a:solidFill>
              </a:rPr>
              <a:t>Applications on Azure access a resource the same way that they would if it was running on-premises</a:t>
            </a:r>
          </a:p>
        </p:txBody>
      </p:sp>
      <p:cxnSp>
        <p:nvCxnSpPr>
          <p:cNvPr id="58" name="Straight Connector 57"/>
          <p:cNvCxnSpPr/>
          <p:nvPr/>
        </p:nvCxnSpPr>
        <p:spPr>
          <a:xfrm>
            <a:off x="6650848" y="1445245"/>
            <a:ext cx="0" cy="3966734"/>
          </a:xfrm>
          <a:prstGeom prst="line">
            <a:avLst/>
          </a:prstGeom>
        </p:spPr>
        <p:style>
          <a:lnRef idx="1">
            <a:schemeClr val="accent1"/>
          </a:lnRef>
          <a:fillRef idx="0">
            <a:schemeClr val="accent1"/>
          </a:fillRef>
          <a:effectRef idx="0">
            <a:schemeClr val="accent1"/>
          </a:effectRef>
          <a:fontRef idx="minor">
            <a:schemeClr val="tx1"/>
          </a:fontRef>
        </p:style>
      </p:cxnSp>
      <p:sp>
        <p:nvSpPr>
          <p:cNvPr id="59" name="Line Callout 1 58"/>
          <p:cNvSpPr/>
          <p:nvPr/>
        </p:nvSpPr>
        <p:spPr bwMode="auto">
          <a:xfrm>
            <a:off x="5050171" y="4918019"/>
            <a:ext cx="801222" cy="233919"/>
          </a:xfrm>
          <a:prstGeom prst="borderCallout1">
            <a:avLst>
              <a:gd name="adj1" fmla="val -1690"/>
              <a:gd name="adj2" fmla="val 46993"/>
              <a:gd name="adj3" fmla="val -263969"/>
              <a:gd name="adj4" fmla="val 11170"/>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900" dirty="0">
                <a:solidFill>
                  <a:schemeClr val="bg1"/>
                </a:solidFill>
                <a:ea typeface="Segoe UI" pitchFamily="34" charset="0"/>
                <a:cs typeface="Segoe UI" pitchFamily="34" charset="0"/>
              </a:rPr>
              <a:t>Configuration: LOB App</a:t>
            </a:r>
          </a:p>
        </p:txBody>
      </p:sp>
      <p:sp>
        <p:nvSpPr>
          <p:cNvPr id="60" name="Line Callout 1 59"/>
          <p:cNvSpPr/>
          <p:nvPr/>
        </p:nvSpPr>
        <p:spPr bwMode="auto">
          <a:xfrm>
            <a:off x="8710572" y="4344493"/>
            <a:ext cx="1074155" cy="245258"/>
          </a:xfrm>
          <a:prstGeom prst="borderCallout1">
            <a:avLst>
              <a:gd name="adj1" fmla="val -1690"/>
              <a:gd name="adj2" fmla="val 46993"/>
              <a:gd name="adj3" fmla="val -234966"/>
              <a:gd name="adj4" fmla="val 23645"/>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900" dirty="0">
                <a:solidFill>
                  <a:schemeClr val="bg1"/>
                </a:solidFill>
                <a:ea typeface="Segoe UI" pitchFamily="34" charset="0"/>
                <a:cs typeface="Segoe UI" pitchFamily="34" charset="0"/>
              </a:rPr>
              <a:t>Connects to ‘</a:t>
            </a:r>
            <a:r>
              <a:rPr lang="en-US" sz="900" dirty="0" err="1">
                <a:solidFill>
                  <a:schemeClr val="bg1"/>
                </a:solidFill>
                <a:ea typeface="Segoe UI" pitchFamily="34" charset="0"/>
                <a:cs typeface="Segoe UI" pitchFamily="34" charset="0"/>
              </a:rPr>
              <a:t>Hostname:Port</a:t>
            </a:r>
            <a:r>
              <a:rPr lang="en-US" sz="900" dirty="0">
                <a:solidFill>
                  <a:schemeClr val="bg1"/>
                </a:solidFill>
                <a:ea typeface="Segoe UI" pitchFamily="34" charset="0"/>
                <a:cs typeface="Segoe UI" pitchFamily="34" charset="0"/>
              </a:rPr>
              <a:t>’</a:t>
            </a:r>
          </a:p>
        </p:txBody>
      </p:sp>
      <p:sp>
        <p:nvSpPr>
          <p:cNvPr id="61" name="Line Callout 1 60"/>
          <p:cNvSpPr/>
          <p:nvPr/>
        </p:nvSpPr>
        <p:spPr bwMode="auto">
          <a:xfrm>
            <a:off x="10272926" y="4913533"/>
            <a:ext cx="801222" cy="233919"/>
          </a:xfrm>
          <a:prstGeom prst="borderCallout1">
            <a:avLst>
              <a:gd name="adj1" fmla="val -1690"/>
              <a:gd name="adj2" fmla="val 46993"/>
              <a:gd name="adj3" fmla="val -222540"/>
              <a:gd name="adj4" fmla="val 21753"/>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900" dirty="0">
                <a:solidFill>
                  <a:schemeClr val="bg1"/>
                </a:solidFill>
                <a:ea typeface="Segoe UI" pitchFamily="34" charset="0"/>
                <a:cs typeface="Segoe UI" pitchFamily="34" charset="0"/>
              </a:rPr>
              <a:t>Identified by </a:t>
            </a:r>
            <a:r>
              <a:rPr lang="en-US" sz="900" dirty="0" err="1">
                <a:solidFill>
                  <a:schemeClr val="bg1"/>
                </a:solidFill>
                <a:ea typeface="Segoe UI" pitchFamily="34" charset="0"/>
                <a:cs typeface="Segoe UI" pitchFamily="34" charset="0"/>
              </a:rPr>
              <a:t>Hostname:Port</a:t>
            </a:r>
            <a:endParaRPr lang="en-US" sz="900" dirty="0">
              <a:solidFill>
                <a:schemeClr val="bg1"/>
              </a:solidFill>
              <a:ea typeface="Segoe UI" pitchFamily="34" charset="0"/>
              <a:cs typeface="Segoe UI" pitchFamily="34" charset="0"/>
            </a:endParaRPr>
          </a:p>
        </p:txBody>
      </p:sp>
      <p:pic>
        <p:nvPicPr>
          <p:cNvPr id="63" name="Picture 62"/>
          <p:cNvPicPr>
            <a:picLocks noChangeAspect="1"/>
          </p:cNvPicPr>
          <p:nvPr/>
        </p:nvPicPr>
        <p:blipFill>
          <a:blip r:embed="rId2">
            <a:biLevel thresh="25000"/>
          </a:blip>
          <a:stretch>
            <a:fillRect/>
          </a:stretch>
        </p:blipFill>
        <p:spPr>
          <a:xfrm>
            <a:off x="1619732" y="2577095"/>
            <a:ext cx="631930" cy="627799"/>
          </a:xfrm>
          <a:prstGeom prst="rect">
            <a:avLst/>
          </a:prstGeom>
        </p:spPr>
      </p:pic>
      <p:pic>
        <p:nvPicPr>
          <p:cNvPr id="64" name="Picture 63"/>
          <p:cNvPicPr>
            <a:picLocks noChangeAspect="1"/>
          </p:cNvPicPr>
          <p:nvPr/>
        </p:nvPicPr>
        <p:blipFill>
          <a:blip r:embed="rId3">
            <a:biLevel thresh="25000"/>
          </a:blip>
          <a:stretch>
            <a:fillRect/>
          </a:stretch>
        </p:blipFill>
        <p:spPr>
          <a:xfrm>
            <a:off x="1758868" y="4364754"/>
            <a:ext cx="402186" cy="647559"/>
          </a:xfrm>
          <a:prstGeom prst="rect">
            <a:avLst/>
          </a:prstGeom>
        </p:spPr>
      </p:pic>
      <p:cxnSp>
        <p:nvCxnSpPr>
          <p:cNvPr id="9" name="Elbow Connector 8"/>
          <p:cNvCxnSpPr>
            <a:stCxn id="44" idx="3"/>
          </p:cNvCxnSpPr>
          <p:nvPr/>
        </p:nvCxnSpPr>
        <p:spPr>
          <a:xfrm>
            <a:off x="2628161" y="2967774"/>
            <a:ext cx="1938026" cy="598159"/>
          </a:xfrm>
          <a:prstGeom prst="bentConnector3">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0" idx="3"/>
          </p:cNvCxnSpPr>
          <p:nvPr/>
        </p:nvCxnSpPr>
        <p:spPr>
          <a:xfrm flipV="1">
            <a:off x="2628160" y="3878603"/>
            <a:ext cx="1971970" cy="909652"/>
          </a:xfrm>
          <a:prstGeom prst="bentConnector3">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0767" y="3387161"/>
            <a:ext cx="508338" cy="508338"/>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167" y="3371341"/>
            <a:ext cx="507263" cy="507263"/>
          </a:xfrm>
          <a:prstGeom prst="rect">
            <a:avLst/>
          </a:prstGeom>
        </p:spPr>
      </p:pic>
    </p:spTree>
    <p:extLst>
      <p:ext uri="{BB962C8B-B14F-4D97-AF65-F5344CB8AC3E}">
        <p14:creationId xmlns:p14="http://schemas.microsoft.com/office/powerpoint/2010/main" val="354623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2" grpId="0" animBg="1"/>
      <p:bldP spid="50" grpId="0" animBg="1"/>
      <p:bldP spid="59" grpId="0"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Cardinality</a:t>
            </a:r>
            <a:endParaRPr lang="en-US" dirty="0"/>
          </a:p>
        </p:txBody>
      </p:sp>
      <p:sp>
        <p:nvSpPr>
          <p:cNvPr id="6" name="Text Placeholder 5"/>
          <p:cNvSpPr>
            <a:spLocks noGrp="1"/>
          </p:cNvSpPr>
          <p:nvPr>
            <p:ph type="body" sz="quarter" idx="11"/>
          </p:nvPr>
        </p:nvSpPr>
        <p:spPr>
          <a:xfrm>
            <a:off x="269241" y="1189494"/>
            <a:ext cx="11655840" cy="5313400"/>
          </a:xfrm>
        </p:spPr>
        <p:txBody>
          <a:bodyPr/>
          <a:lstStyle/>
          <a:p>
            <a:r>
              <a:rPr lang="en-US" dirty="0">
                <a:gradFill>
                  <a:gsLst>
                    <a:gs pos="2920">
                      <a:srgbClr val="00BCF2"/>
                    </a:gs>
                    <a:gs pos="39000">
                      <a:srgbClr val="00BCF2"/>
                    </a:gs>
                  </a:gsLst>
                  <a:lin ang="5400000" scaled="0"/>
                </a:gradFill>
              </a:rPr>
              <a:t>Each Hybrid Connection provides access to a single on-premises resource</a:t>
            </a:r>
          </a:p>
          <a:p>
            <a:pPr marL="0" lvl="1"/>
            <a:endParaRPr lang="en-US" sz="1765" dirty="0"/>
          </a:p>
          <a:p>
            <a:pPr lvl="0">
              <a:buClr>
                <a:srgbClr val="FFFFFF"/>
              </a:buClr>
            </a:pPr>
            <a:r>
              <a:rPr lang="en-US" sz="3529" dirty="0">
                <a:gradFill>
                  <a:gsLst>
                    <a:gs pos="2920">
                      <a:srgbClr val="00BCF2"/>
                    </a:gs>
                    <a:gs pos="39000">
                      <a:srgbClr val="00BCF2"/>
                    </a:gs>
                  </a:gsLst>
                  <a:lin ang="5400000" scaled="0"/>
                </a:gradFill>
              </a:rPr>
              <a:t>Applications can use multiple Hybrid Connections to access on-premises resources</a:t>
            </a:r>
          </a:p>
          <a:p>
            <a:pPr marL="0" lvl="1">
              <a:buClr>
                <a:srgbClr val="FFFFFF"/>
              </a:buClr>
            </a:pPr>
            <a:endParaRPr lang="en-US" sz="1765" dirty="0"/>
          </a:p>
          <a:p>
            <a:pPr lvl="0">
              <a:buClr>
                <a:srgbClr val="FFFFFF"/>
              </a:buClr>
            </a:pPr>
            <a:r>
              <a:rPr lang="en-US" sz="3529" dirty="0">
                <a:gradFill>
                  <a:gsLst>
                    <a:gs pos="2920">
                      <a:srgbClr val="00BCF2"/>
                    </a:gs>
                    <a:gs pos="39000">
                      <a:srgbClr val="00BCF2"/>
                    </a:gs>
                  </a:gsLst>
                  <a:lin ang="5400000" scaled="0"/>
                </a:gradFill>
              </a:rPr>
              <a:t>Multiple Applications can share a Hybrid Connection to access a resource</a:t>
            </a:r>
          </a:p>
          <a:p>
            <a:pPr marL="0" lvl="1"/>
            <a:endParaRPr lang="en-US" sz="1765" dirty="0"/>
          </a:p>
          <a:p>
            <a:r>
              <a:rPr lang="en-US" dirty="0">
                <a:gradFill>
                  <a:gsLst>
                    <a:gs pos="2920">
                      <a:srgbClr val="00BCF2"/>
                    </a:gs>
                    <a:gs pos="39000">
                      <a:srgbClr val="00BCF2"/>
                    </a:gs>
                  </a:gsLst>
                  <a:lin ang="5400000" scaled="0"/>
                </a:gradFill>
              </a:rPr>
              <a:t>The on-premises Hybrid Connection Manager can be used as connector for multiple Hybrid Connections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412460828"/>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Constraints</a:t>
            </a:r>
            <a:endParaRPr lang="en-US" dirty="0"/>
          </a:p>
        </p:txBody>
      </p:sp>
      <p:sp>
        <p:nvSpPr>
          <p:cNvPr id="6" name="Text Placeholder 5"/>
          <p:cNvSpPr>
            <a:spLocks noGrp="1"/>
          </p:cNvSpPr>
          <p:nvPr>
            <p:ph type="body" sz="quarter" idx="11"/>
          </p:nvPr>
        </p:nvSpPr>
        <p:spPr>
          <a:xfrm>
            <a:off x="269241" y="1189494"/>
            <a:ext cx="11655840" cy="4586240"/>
          </a:xfrm>
        </p:spPr>
        <p:txBody>
          <a:bodyPr/>
          <a:lstStyle/>
          <a:p>
            <a:r>
              <a:rPr lang="en-US" dirty="0">
                <a:gradFill>
                  <a:gsLst>
                    <a:gs pos="2920">
                      <a:srgbClr val="00BCF2"/>
                    </a:gs>
                    <a:gs pos="39000">
                      <a:srgbClr val="00BCF2"/>
                    </a:gs>
                  </a:gsLst>
                  <a:lin ang="5400000" scaled="0"/>
                </a:gradFill>
              </a:rPr>
              <a:t>Supports resources using TCP and HTTP for connectivity</a:t>
            </a:r>
          </a:p>
          <a:p>
            <a:pPr marL="0" lvl="1"/>
            <a:r>
              <a:rPr lang="en-US" dirty="0" smtClean="0"/>
              <a:t>Only static TCP ports are supported</a:t>
            </a:r>
          </a:p>
          <a:p>
            <a:pPr marL="0" lvl="1"/>
            <a:r>
              <a:rPr lang="en-US" dirty="0" smtClean="0"/>
              <a:t>Currently, resources relying on dynamic port allocation cannot be used</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Hybrid Connections don’t buffer or inspect traffic</a:t>
            </a:r>
          </a:p>
          <a:p>
            <a:pPr marL="0" lvl="1"/>
            <a:r>
              <a:rPr lang="en-US" dirty="0" smtClean="0"/>
              <a:t>TLS can be negotiated end-to-end between the application and the on-premises resource</a:t>
            </a:r>
          </a:p>
          <a:p>
            <a:pPr marL="0" lvl="1"/>
            <a:r>
              <a:rPr lang="en-US" dirty="0" smtClean="0"/>
              <a:t>Dynamic port redirection, as in case of FTP passive-mode or </a:t>
            </a:r>
          </a:p>
          <a:p>
            <a:pPr marL="0" lvl="1"/>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16396538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Security</a:t>
            </a:r>
            <a:endParaRPr lang="en-US" dirty="0"/>
          </a:p>
        </p:txBody>
      </p:sp>
      <p:sp>
        <p:nvSpPr>
          <p:cNvPr id="6" name="Text Placeholder 5"/>
          <p:cNvSpPr>
            <a:spLocks noGrp="1"/>
          </p:cNvSpPr>
          <p:nvPr>
            <p:ph type="body" sz="quarter" idx="11"/>
          </p:nvPr>
        </p:nvSpPr>
        <p:spPr>
          <a:xfrm>
            <a:off x="269241" y="1189494"/>
            <a:ext cx="11655840" cy="5189693"/>
          </a:xfrm>
        </p:spPr>
        <p:txBody>
          <a:bodyPr/>
          <a:lstStyle/>
          <a:p>
            <a:r>
              <a:rPr lang="en-US" dirty="0">
                <a:gradFill>
                  <a:gsLst>
                    <a:gs pos="2920">
                      <a:srgbClr val="00BCF2"/>
                    </a:gs>
                    <a:gs pos="39000">
                      <a:srgbClr val="00BCF2"/>
                    </a:gs>
                  </a:gsLst>
                  <a:lin ang="5400000" scaled="0"/>
                </a:gradFill>
              </a:rPr>
              <a:t>Uses Shared Access Signature Authorization</a:t>
            </a:r>
          </a:p>
          <a:p>
            <a:pPr marL="0" lvl="1"/>
            <a:r>
              <a:rPr lang="en-US" dirty="0"/>
              <a:t>Application and On-Premises Hybrid Connection Manager connect with separate keys and </a:t>
            </a:r>
            <a:r>
              <a:rPr lang="en-US" dirty="0" smtClean="0"/>
              <a:t>rights</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Separate roles defined for on-premises connector &amp; application</a:t>
            </a:r>
            <a:endParaRPr lang="en-US" dirty="0">
              <a:gradFill>
                <a:gsLst>
                  <a:gs pos="2920">
                    <a:srgbClr val="00BCF2"/>
                  </a:gs>
                  <a:gs pos="39000">
                    <a:srgbClr val="00BCF2"/>
                  </a:gs>
                </a:gsLst>
                <a:lin ang="5400000" scaled="0"/>
              </a:gradFill>
            </a:endParaRPr>
          </a:p>
          <a:p>
            <a:pPr marL="0" lvl="1"/>
            <a:r>
              <a:rPr lang="en-US" dirty="0" smtClean="0"/>
              <a:t>Allows for credentials for each to be rolled independently</a:t>
            </a:r>
          </a:p>
          <a:p>
            <a:pPr marL="0" lvl="1"/>
            <a:r>
              <a:rPr lang="en-US" dirty="0" smtClean="0"/>
              <a:t>Seamless and secure distribution &amp; update of credentials to applications &amp; Hybrid Connection Manager</a:t>
            </a:r>
          </a:p>
          <a:p>
            <a:pPr marL="0" lvl="1"/>
            <a:endParaRPr lang="en-US" dirty="0" smtClean="0"/>
          </a:p>
          <a:p>
            <a:r>
              <a:rPr lang="en-US" dirty="0">
                <a:gradFill>
                  <a:gsLst>
                    <a:gs pos="2920">
                      <a:srgbClr val="00BCF2"/>
                    </a:gs>
                    <a:gs pos="39000">
                      <a:srgbClr val="00BCF2"/>
                    </a:gs>
                  </a:gsLst>
                  <a:lin ang="5400000" scaled="0"/>
                </a:gradFill>
              </a:rPr>
              <a:t>Application authorization is independent</a:t>
            </a:r>
          </a:p>
          <a:p>
            <a:pPr marL="0" lvl="1"/>
            <a:r>
              <a:rPr lang="en-US" dirty="0" smtClean="0"/>
              <a:t>You can use an authorization mechanism appropriate for the Hybrid Application</a:t>
            </a:r>
          </a:p>
          <a:p>
            <a:pPr marL="0" lvl="1"/>
            <a:r>
              <a:rPr lang="en-US" dirty="0" smtClean="0"/>
              <a:t>In practice, depends on end-to-end authorization mechanisms supported across cloud/on-premises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128427860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considerations</a:t>
            </a:r>
            <a:endParaRPr lang="en-US" dirty="0"/>
          </a:p>
        </p:txBody>
      </p:sp>
      <p:sp>
        <p:nvSpPr>
          <p:cNvPr id="3" name="Text Placeholder 2"/>
          <p:cNvSpPr>
            <a:spLocks noGrp="1"/>
          </p:cNvSpPr>
          <p:nvPr>
            <p:ph type="body" sz="quarter" idx="11"/>
          </p:nvPr>
        </p:nvSpPr>
        <p:spPr>
          <a:xfrm>
            <a:off x="269241" y="1189494"/>
            <a:ext cx="11655840" cy="5400901"/>
          </a:xfrm>
        </p:spPr>
        <p:txBody>
          <a:bodyPr/>
          <a:lstStyle/>
          <a:p>
            <a:r>
              <a:rPr lang="en-US" dirty="0">
                <a:gradFill>
                  <a:gsLst>
                    <a:gs pos="2920">
                      <a:srgbClr val="00BCF2"/>
                    </a:gs>
                    <a:gs pos="39000">
                      <a:srgbClr val="00BCF2"/>
                    </a:gs>
                  </a:gsLst>
                  <a:lin ang="5400000" scaled="0"/>
                </a:gradFill>
              </a:rPr>
              <a:t>Applications and On-premises Resources can be scaled out as usual</a:t>
            </a:r>
          </a:p>
          <a:p>
            <a:pPr marL="0" lvl="1"/>
            <a:r>
              <a:rPr lang="en-US" dirty="0" smtClean="0"/>
              <a:t>Hybrid Connection Manager can be deployed on the resource server or in front of a load-balancer or cluster</a:t>
            </a:r>
          </a:p>
          <a:p>
            <a:pPr marL="0" lvl="1"/>
            <a:endParaRPr lang="en-US" dirty="0"/>
          </a:p>
          <a:p>
            <a:r>
              <a:rPr lang="en-US" dirty="0">
                <a:gradFill>
                  <a:gsLst>
                    <a:gs pos="2920">
                      <a:srgbClr val="00BCF2"/>
                    </a:gs>
                    <a:gs pos="39000">
                      <a:srgbClr val="00BCF2"/>
                    </a:gs>
                  </a:gsLst>
                  <a:lin ang="5400000" scaled="0"/>
                </a:gradFill>
              </a:rPr>
              <a:t>Supports SQL Availability Groups and Clustering</a:t>
            </a:r>
          </a:p>
          <a:p>
            <a:pPr marL="0" lvl="1"/>
            <a:r>
              <a:rPr lang="en-US" dirty="0" smtClean="0"/>
              <a:t>Features using redirection not supported: </a:t>
            </a:r>
            <a:r>
              <a:rPr lang="en-US" i="1" dirty="0" err="1" smtClean="0"/>
              <a:t>MultiSubnetFailover</a:t>
            </a:r>
            <a:r>
              <a:rPr lang="en-US" i="1" dirty="0" smtClean="0"/>
              <a:t>=true</a:t>
            </a:r>
            <a:r>
              <a:rPr lang="en-US" dirty="0" smtClean="0"/>
              <a:t> and </a:t>
            </a:r>
            <a:r>
              <a:rPr lang="en-US" i="1" dirty="0" err="1" smtClean="0"/>
              <a:t>ApplicationIntent</a:t>
            </a:r>
            <a:r>
              <a:rPr lang="en-US" i="1" dirty="0" smtClean="0"/>
              <a:t>=</a:t>
            </a:r>
            <a:r>
              <a:rPr lang="en-US" i="1" dirty="0" err="1" smtClean="0"/>
              <a:t>ReadOnly</a:t>
            </a:r>
            <a:endParaRPr lang="en-US" i="1" dirty="0" smtClean="0"/>
          </a:p>
          <a:p>
            <a:pPr marL="0" lvl="1"/>
            <a:endParaRPr lang="en-US" dirty="0"/>
          </a:p>
          <a:p>
            <a:r>
              <a:rPr lang="en-US" dirty="0">
                <a:gradFill>
                  <a:gsLst>
                    <a:gs pos="2920">
                      <a:srgbClr val="00BCF2"/>
                    </a:gs>
                    <a:gs pos="39000">
                      <a:srgbClr val="00BCF2"/>
                    </a:gs>
                  </a:gsLst>
                  <a:lin ang="5400000" scaled="0"/>
                </a:gradFill>
              </a:rPr>
              <a:t>Multiple instances of Hybrid Connection Manager supported</a:t>
            </a:r>
          </a:p>
          <a:p>
            <a:pPr marL="0" lvl="1"/>
            <a:r>
              <a:rPr lang="en-US" dirty="0" smtClean="0"/>
              <a:t>Application connection requests are evenly distributed across the different instances</a:t>
            </a:r>
          </a:p>
          <a:p>
            <a:pPr marL="0"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98238919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IT in control</a:t>
            </a:r>
            <a:endParaRPr lang="en-US" dirty="0"/>
          </a:p>
        </p:txBody>
      </p:sp>
      <p:sp>
        <p:nvSpPr>
          <p:cNvPr id="3" name="Text Placeholder 2"/>
          <p:cNvSpPr>
            <a:spLocks noGrp="1"/>
          </p:cNvSpPr>
          <p:nvPr>
            <p:ph type="body" sz="quarter" idx="11"/>
          </p:nvPr>
        </p:nvSpPr>
        <p:spPr>
          <a:xfrm>
            <a:off x="269241" y="1189494"/>
            <a:ext cx="11655840" cy="4706930"/>
          </a:xfrm>
        </p:spPr>
        <p:txBody>
          <a:bodyPr/>
          <a:lstStyle/>
          <a:p>
            <a:r>
              <a:rPr lang="en-US" dirty="0">
                <a:gradFill>
                  <a:gsLst>
                    <a:gs pos="2920">
                      <a:srgbClr val="00BCF2"/>
                    </a:gs>
                    <a:gs pos="39000">
                      <a:srgbClr val="00BCF2"/>
                    </a:gs>
                  </a:gsLst>
                  <a:lin ang="5400000" scaled="0"/>
                </a:gradFill>
              </a:rPr>
              <a:t>Manage resource access for Hybrid applications</a:t>
            </a:r>
          </a:p>
          <a:p>
            <a:pPr marL="0" lvl="1"/>
            <a:r>
              <a:rPr lang="en-US" dirty="0" smtClean="0"/>
              <a:t>Group Policy controls for allowing access</a:t>
            </a:r>
          </a:p>
          <a:p>
            <a:pPr marL="0" lvl="1"/>
            <a:r>
              <a:rPr lang="en-US" dirty="0" smtClean="0"/>
              <a:t>Administrators can designate resources to which Hybrid Applications have access</a:t>
            </a:r>
          </a:p>
          <a:p>
            <a:pPr marL="0" lvl="1"/>
            <a:endParaRPr lang="en-US" dirty="0"/>
          </a:p>
          <a:p>
            <a:r>
              <a:rPr lang="en-US" dirty="0">
                <a:gradFill>
                  <a:gsLst>
                    <a:gs pos="2920">
                      <a:srgbClr val="00BCF2"/>
                    </a:gs>
                    <a:gs pos="39000">
                      <a:srgbClr val="00BCF2"/>
                    </a:gs>
                  </a:gsLst>
                  <a:lin ang="5400000" scaled="0"/>
                </a:gradFill>
              </a:rPr>
              <a:t>Event and Audit logging</a:t>
            </a:r>
          </a:p>
          <a:p>
            <a:pPr marL="0" lvl="1"/>
            <a:r>
              <a:rPr lang="en-US" dirty="0" smtClean="0"/>
              <a:t>IT has insight into resources being accessed</a:t>
            </a:r>
            <a:endParaRPr lang="en-US" i="1" dirty="0" smtClean="0"/>
          </a:p>
          <a:p>
            <a:pPr marL="0" lvl="1"/>
            <a:r>
              <a:rPr lang="en-US" dirty="0" smtClean="0"/>
              <a:t>IT can use existing infrastructure investments for monitoring and control</a:t>
            </a:r>
          </a:p>
          <a:p>
            <a:pPr marL="0" lvl="1"/>
            <a:endParaRPr lang="en-US" dirty="0"/>
          </a:p>
          <a:p>
            <a:pPr lvl="0">
              <a:buClr>
                <a:srgbClr val="FFFFFF"/>
              </a:buClr>
            </a:pPr>
            <a:r>
              <a:rPr lang="en-US" dirty="0" smtClean="0">
                <a:gradFill>
                  <a:gsLst>
                    <a:gs pos="2920">
                      <a:srgbClr val="00BCF2"/>
                    </a:gs>
                    <a:gs pos="39000">
                      <a:srgbClr val="00BCF2"/>
                    </a:gs>
                  </a:gsLst>
                  <a:lin ang="5400000" scaled="0"/>
                </a:gradFill>
              </a:rPr>
              <a:t>Dashboard on Azure portal</a:t>
            </a:r>
            <a:endParaRPr lang="en-US" dirty="0">
              <a:gradFill>
                <a:gsLst>
                  <a:gs pos="2920">
                    <a:srgbClr val="00BCF2"/>
                  </a:gs>
                  <a:gs pos="39000">
                    <a:srgbClr val="00BCF2"/>
                  </a:gs>
                </a:gsLst>
                <a:lin ang="5400000" scaled="0"/>
              </a:gradFill>
            </a:endParaRPr>
          </a:p>
          <a:p>
            <a:pPr marL="0" lvl="1"/>
            <a:r>
              <a:rPr lang="en-US" dirty="0"/>
              <a:t>Access to connection health, status</a:t>
            </a:r>
          </a:p>
          <a:p>
            <a:pPr marL="0" lvl="1"/>
            <a:r>
              <a:rPr lang="en-US" dirty="0" smtClean="0"/>
              <a:t>Will provide insights on usage and metrics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391045341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txBox="1">
            <a:spLocks/>
          </p:cNvSpPr>
          <p:nvPr/>
        </p:nvSpPr>
        <p:spPr>
          <a:xfrm>
            <a:off x="270066" y="1402824"/>
            <a:ext cx="11651870" cy="4101498"/>
          </a:xfrm>
          <a:prstGeom prst="rect">
            <a:avLst/>
          </a:prstGeom>
        </p:spPr>
        <p:txBody>
          <a:bodyPr/>
          <a:lstStyle>
            <a:lvl1pPr marL="336102" marR="0" indent="-336102" algn="l" defTabSz="914250" rtl="0" eaLnBrk="1" fontAlgn="auto" latinLnBrk="0" hangingPunct="1">
              <a:lnSpc>
                <a:spcPct val="90000"/>
              </a:lnSpc>
              <a:spcBef>
                <a:spcPct val="20000"/>
              </a:spcBef>
              <a:spcAft>
                <a:spcPts val="0"/>
              </a:spcAft>
              <a:buClrTx/>
              <a:buSzPct val="90000"/>
              <a:buFont typeface="Arial" pitchFamily="34" charset="0"/>
              <a:buChar char="•"/>
              <a:tabLst/>
              <a:defRPr sz="3800" kern="1200" spc="0" baseline="0">
                <a:gradFill>
                  <a:gsLst>
                    <a:gs pos="1250">
                      <a:schemeClr val="tx1"/>
                    </a:gs>
                    <a:gs pos="100000">
                      <a:schemeClr val="tx1"/>
                    </a:gs>
                  </a:gsLst>
                  <a:lin ang="5400000" scaled="0"/>
                </a:gradFill>
                <a:latin typeface="+mj-lt"/>
                <a:ea typeface="+mn-ea"/>
                <a:cs typeface="+mn-cs"/>
              </a:defRPr>
            </a:lvl1pPr>
            <a:lvl2pPr marL="572618" marR="0" indent="-236516" algn="l" defTabSz="914250"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38"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305"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373"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186" indent="-228563" algn="l" defTabSz="9142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13" indent="-228563" algn="l" defTabSz="9142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38" indent="-228563" algn="l" defTabSz="9142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64" indent="-228563" algn="l" defTabSz="9142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dirty="0">
              <a:solidFill>
                <a:srgbClr val="FFFFFF"/>
              </a:solidFill>
            </a:endParaRPr>
          </a:p>
        </p:txBody>
      </p:sp>
      <p:graphicFrame>
        <p:nvGraphicFramePr>
          <p:cNvPr id="4" name="Table 3"/>
          <p:cNvGraphicFramePr>
            <a:graphicFrameLocks noGrp="1"/>
          </p:cNvGraphicFramePr>
          <p:nvPr>
            <p:extLst/>
          </p:nvPr>
        </p:nvGraphicFramePr>
        <p:xfrm>
          <a:off x="489854" y="1355491"/>
          <a:ext cx="11043282" cy="3797703"/>
        </p:xfrm>
        <a:graphic>
          <a:graphicData uri="http://schemas.openxmlformats.org/drawingml/2006/table">
            <a:tbl>
              <a:tblPr bandRow="1">
                <a:tableStyleId>{9D7B26C5-4107-4FEC-AEDC-1716B250A1EF}</a:tableStyleId>
              </a:tblPr>
              <a:tblGrid>
                <a:gridCol w="2169851"/>
                <a:gridCol w="1511243"/>
                <a:gridCol w="1840547"/>
                <a:gridCol w="1840547"/>
                <a:gridCol w="1840547"/>
                <a:gridCol w="1840547"/>
              </a:tblGrid>
              <a:tr h="333863">
                <a:tc>
                  <a:txBody>
                    <a:bodyPr/>
                    <a:lstStyle/>
                    <a:p>
                      <a:endParaRPr lang="en-US" sz="1800" b="1" dirty="0">
                        <a:solidFill>
                          <a:schemeClr val="bg1"/>
                        </a:solidFill>
                      </a:endParaRPr>
                    </a:p>
                  </a:txBody>
                  <a:tcPr marL="64936" marR="64936" marT="32468" marB="32468" anchor="ctr"/>
                </a:tc>
                <a:tc>
                  <a:txBody>
                    <a:bodyPr/>
                    <a:lstStyle/>
                    <a:p>
                      <a:pPr algn="ctr"/>
                      <a:r>
                        <a:rPr lang="en-US" sz="1800" dirty="0" smtClean="0">
                          <a:solidFill>
                            <a:srgbClr val="FFFF00"/>
                          </a:solidFill>
                        </a:rPr>
                        <a:t>Free</a:t>
                      </a:r>
                      <a:endParaRPr lang="en-US" sz="1800" b="1" dirty="0">
                        <a:solidFill>
                          <a:srgbClr val="FFFF00"/>
                        </a:solidFill>
                      </a:endParaRPr>
                    </a:p>
                  </a:txBody>
                  <a:tcPr marL="64936" marR="64936" marT="32468" marB="32468" anchor="ctr"/>
                </a:tc>
                <a:tc>
                  <a:txBody>
                    <a:bodyPr/>
                    <a:lstStyle/>
                    <a:p>
                      <a:pPr algn="ctr"/>
                      <a:r>
                        <a:rPr lang="en-US" sz="1800" dirty="0"/>
                        <a:t>Developer</a:t>
                      </a:r>
                      <a:endParaRPr lang="en-US" sz="1800" b="1" dirty="0">
                        <a:solidFill>
                          <a:schemeClr val="bg1"/>
                        </a:solidFill>
                      </a:endParaRPr>
                    </a:p>
                  </a:txBody>
                  <a:tcPr marL="64936" marR="64936" marT="32468" marB="32468" anchor="ctr"/>
                </a:tc>
                <a:tc>
                  <a:txBody>
                    <a:bodyPr/>
                    <a:lstStyle/>
                    <a:p>
                      <a:pPr algn="ctr"/>
                      <a:r>
                        <a:rPr lang="en-US" sz="1800" dirty="0"/>
                        <a:t>Basic</a:t>
                      </a:r>
                      <a:endParaRPr lang="en-US" sz="1800" b="1" dirty="0">
                        <a:solidFill>
                          <a:schemeClr val="bg1"/>
                        </a:solidFill>
                      </a:endParaRPr>
                    </a:p>
                  </a:txBody>
                  <a:tcPr marL="64936" marR="64936" marT="32468" marB="32468" anchor="ctr"/>
                </a:tc>
                <a:tc>
                  <a:txBody>
                    <a:bodyPr/>
                    <a:lstStyle/>
                    <a:p>
                      <a:pPr algn="ctr"/>
                      <a:r>
                        <a:rPr lang="en-US" sz="1800" dirty="0"/>
                        <a:t>Standard</a:t>
                      </a:r>
                      <a:endParaRPr lang="en-US" sz="1800" b="1" dirty="0">
                        <a:solidFill>
                          <a:schemeClr val="bg1"/>
                        </a:solidFill>
                      </a:endParaRPr>
                    </a:p>
                  </a:txBody>
                  <a:tcPr marL="64936" marR="64936" marT="32468" marB="32468" anchor="ctr"/>
                </a:tc>
                <a:tc>
                  <a:txBody>
                    <a:bodyPr/>
                    <a:lstStyle/>
                    <a:p>
                      <a:pPr algn="ctr"/>
                      <a:r>
                        <a:rPr lang="en-US" sz="1800" dirty="0"/>
                        <a:t>Premium</a:t>
                      </a:r>
                      <a:endParaRPr lang="en-US" sz="1800" b="1" dirty="0">
                        <a:solidFill>
                          <a:schemeClr val="bg1"/>
                        </a:solidFill>
                      </a:endParaRPr>
                    </a:p>
                  </a:txBody>
                  <a:tcPr marL="64936" marR="64936" marT="32468" marB="32468" anchor="ctr"/>
                </a:tc>
              </a:tr>
              <a:tr h="303983">
                <a:tc>
                  <a:txBody>
                    <a:bodyPr/>
                    <a:lstStyle/>
                    <a:p>
                      <a:r>
                        <a:rPr lang="en-US" sz="1600" dirty="0" smtClean="0"/>
                        <a:t>Price</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$0 / month</a:t>
                      </a:r>
                      <a:endParaRPr lang="en-US" sz="1600" dirty="0">
                        <a:solidFill>
                          <a:srgbClr val="FFFF00"/>
                        </a:solidFill>
                      </a:endParaRPr>
                    </a:p>
                  </a:txBody>
                  <a:tcPr marL="64936" marR="64936" marT="32468" marB="32468" anchor="ctr"/>
                </a:tc>
                <a:tc>
                  <a:txBody>
                    <a:bodyPr/>
                    <a:lstStyle/>
                    <a:p>
                      <a:pPr algn="ctr"/>
                      <a:r>
                        <a:rPr lang="en-US" sz="1600" dirty="0" smtClean="0"/>
                        <a:t>~$97 / month</a:t>
                      </a:r>
                      <a:endParaRPr lang="en-US" sz="1600" dirty="0">
                        <a:solidFill>
                          <a:schemeClr val="bg1"/>
                        </a:solidFill>
                      </a:endParaRPr>
                    </a:p>
                  </a:txBody>
                  <a:tcPr marL="64936" marR="64936" marT="32468" marB="32468" anchor="ctr"/>
                </a:tc>
                <a:tc>
                  <a:txBody>
                    <a:bodyPr/>
                    <a:lstStyle/>
                    <a:p>
                      <a:pPr algn="ctr"/>
                      <a:r>
                        <a:rPr lang="en-US" sz="1600" dirty="0" smtClean="0"/>
                        <a:t>~$499 / month</a:t>
                      </a:r>
                      <a:endParaRPr lang="en-US" sz="1600" dirty="0">
                        <a:solidFill>
                          <a:schemeClr val="bg1"/>
                        </a:solidFill>
                      </a:endParaRPr>
                    </a:p>
                  </a:txBody>
                  <a:tcPr marL="64936" marR="64936" marT="32468" marB="32468" anchor="ctr"/>
                </a:tc>
                <a:tc>
                  <a:txBody>
                    <a:bodyPr/>
                    <a:lstStyle/>
                    <a:p>
                      <a:pPr algn="ctr"/>
                      <a:r>
                        <a:rPr lang="en-US" sz="1600" dirty="0" smtClean="0"/>
                        <a:t>~$2,999</a:t>
                      </a:r>
                      <a:r>
                        <a:rPr lang="en-US" sz="1600" baseline="0" dirty="0" smtClean="0"/>
                        <a:t> / month</a:t>
                      </a:r>
                      <a:endParaRPr lang="en-US" sz="1600" dirty="0">
                        <a:solidFill>
                          <a:schemeClr val="bg1"/>
                        </a:solidFill>
                      </a:endParaRPr>
                    </a:p>
                  </a:txBody>
                  <a:tcPr marL="64936" marR="64936" marT="32468" marB="32468" anchor="ctr"/>
                </a:tc>
                <a:tc>
                  <a:txBody>
                    <a:bodyPr/>
                    <a:lstStyle/>
                    <a:p>
                      <a:pPr algn="ctr"/>
                      <a:r>
                        <a:rPr lang="en-US" sz="1600" dirty="0" smtClean="0"/>
                        <a:t>~$5,997 / month</a:t>
                      </a:r>
                      <a:endParaRPr lang="en-US" sz="1600" dirty="0">
                        <a:solidFill>
                          <a:schemeClr val="bg1"/>
                        </a:solidFill>
                      </a:endParaRPr>
                    </a:p>
                  </a:txBody>
                  <a:tcPr marL="64936" marR="64936" marT="32468" marB="32468" anchor="ctr"/>
                </a:tc>
              </a:tr>
              <a:tr h="303983">
                <a:tc>
                  <a:txBody>
                    <a:bodyPr/>
                    <a:lstStyle/>
                    <a:p>
                      <a:r>
                        <a:rPr lang="en-US" sz="1600" dirty="0"/>
                        <a:t>Scale Limit</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N/A</a:t>
                      </a:r>
                      <a:endParaRPr lang="en-US" sz="1600" dirty="0">
                        <a:solidFill>
                          <a:srgbClr val="FFFF00"/>
                        </a:solidFill>
                      </a:endParaRPr>
                    </a:p>
                  </a:txBody>
                  <a:tcPr marL="64936" marR="64936" marT="32468" marB="32468" anchor="ctr"/>
                </a:tc>
                <a:tc>
                  <a:txBody>
                    <a:bodyPr/>
                    <a:lstStyle/>
                    <a:p>
                      <a:pPr algn="ctr"/>
                      <a:r>
                        <a:rPr lang="en-US" sz="1600" dirty="0" smtClean="0"/>
                        <a:t>N/A</a:t>
                      </a:r>
                      <a:endParaRPr lang="en-US" sz="1600" dirty="0">
                        <a:solidFill>
                          <a:schemeClr val="bg1"/>
                        </a:solidFill>
                      </a:endParaRPr>
                    </a:p>
                  </a:txBody>
                  <a:tcPr marL="64936" marR="64936" marT="32468" marB="32468" anchor="ctr"/>
                </a:tc>
                <a:tc>
                  <a:txBody>
                    <a:bodyPr/>
                    <a:lstStyle/>
                    <a:p>
                      <a:pPr algn="ctr"/>
                      <a:r>
                        <a:rPr lang="en-US" sz="1600" dirty="0" smtClean="0">
                          <a:solidFill>
                            <a:srgbClr val="FFFF00"/>
                          </a:solidFill>
                        </a:rPr>
                        <a:t>Up</a:t>
                      </a:r>
                      <a:r>
                        <a:rPr lang="en-US" sz="1600" baseline="0" dirty="0" smtClean="0">
                          <a:solidFill>
                            <a:srgbClr val="FFFF00"/>
                          </a:solidFill>
                        </a:rPr>
                        <a:t> to 8 units</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Up</a:t>
                      </a:r>
                      <a:r>
                        <a:rPr lang="en-US" sz="1600" baseline="0" dirty="0" smtClean="0">
                          <a:solidFill>
                            <a:srgbClr val="FFFF00"/>
                          </a:solidFill>
                        </a:rPr>
                        <a:t> to 8 units</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Up</a:t>
                      </a:r>
                      <a:r>
                        <a:rPr lang="en-US" sz="1600" baseline="0" dirty="0" smtClean="0">
                          <a:solidFill>
                            <a:srgbClr val="FFFF00"/>
                          </a:solidFill>
                        </a:rPr>
                        <a:t> to 8 units</a:t>
                      </a:r>
                      <a:endParaRPr lang="en-US" sz="1600" dirty="0">
                        <a:solidFill>
                          <a:srgbClr val="FFFF00"/>
                        </a:solidFill>
                      </a:endParaRPr>
                    </a:p>
                  </a:txBody>
                  <a:tcPr marL="64936" marR="64936" marT="32468" marB="32468" anchor="ctr"/>
                </a:tc>
              </a:tr>
              <a:tr h="413941">
                <a:tc>
                  <a:txBody>
                    <a:bodyPr/>
                    <a:lstStyle/>
                    <a:p>
                      <a:r>
                        <a:rPr lang="en-US" sz="1600" dirty="0"/>
                        <a:t>EAI Bridges per Unit</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N/A</a:t>
                      </a:r>
                      <a:endParaRPr lang="en-US" sz="1600" dirty="0">
                        <a:solidFill>
                          <a:srgbClr val="FFFF00"/>
                        </a:solidFill>
                      </a:endParaRPr>
                    </a:p>
                  </a:txBody>
                  <a:tcPr marL="64936" marR="64936" marT="32468" marB="32468" anchor="ctr"/>
                </a:tc>
                <a:tc>
                  <a:txBody>
                    <a:bodyPr/>
                    <a:lstStyle/>
                    <a:p>
                      <a:pPr algn="ctr"/>
                      <a:r>
                        <a:rPr lang="en-US" sz="1600" dirty="0" smtClean="0">
                          <a:solidFill>
                            <a:schemeClr val="tx1"/>
                          </a:solidFill>
                        </a:rPr>
                        <a:t>25</a:t>
                      </a:r>
                      <a:endParaRPr lang="en-US" sz="1600" dirty="0">
                        <a:solidFill>
                          <a:schemeClr val="bg1"/>
                        </a:solidFill>
                      </a:endParaRPr>
                    </a:p>
                  </a:txBody>
                  <a:tcPr marL="64936" marR="64936" marT="32468" marB="32468" anchor="ctr"/>
                </a:tc>
                <a:tc>
                  <a:txBody>
                    <a:bodyPr/>
                    <a:lstStyle/>
                    <a:p>
                      <a:pPr algn="ctr"/>
                      <a:r>
                        <a:rPr lang="en-US" sz="1600" dirty="0" smtClean="0"/>
                        <a:t>25</a:t>
                      </a:r>
                      <a:endParaRPr lang="en-US" sz="1600" dirty="0">
                        <a:solidFill>
                          <a:schemeClr val="bg1"/>
                        </a:solidFill>
                      </a:endParaRPr>
                    </a:p>
                  </a:txBody>
                  <a:tcPr marL="64936" marR="64936" marT="32468" marB="32468" anchor="ctr"/>
                </a:tc>
                <a:tc>
                  <a:txBody>
                    <a:bodyPr/>
                    <a:lstStyle/>
                    <a:p>
                      <a:pPr algn="ctr"/>
                      <a:r>
                        <a:rPr lang="en-US" sz="1600" dirty="0"/>
                        <a:t>125</a:t>
                      </a:r>
                      <a:endParaRPr lang="en-US" sz="1600" dirty="0">
                        <a:solidFill>
                          <a:schemeClr val="bg1"/>
                        </a:solidFill>
                      </a:endParaRPr>
                    </a:p>
                  </a:txBody>
                  <a:tcPr marL="64936" marR="64936" marT="32468" marB="32468" anchor="ctr"/>
                </a:tc>
                <a:tc>
                  <a:txBody>
                    <a:bodyPr/>
                    <a:lstStyle/>
                    <a:p>
                      <a:pPr algn="ctr"/>
                      <a:r>
                        <a:rPr lang="en-US" sz="1600"/>
                        <a:t>500</a:t>
                      </a:r>
                      <a:endParaRPr lang="en-US" sz="1600">
                        <a:solidFill>
                          <a:schemeClr val="bg1"/>
                        </a:solidFill>
                      </a:endParaRPr>
                    </a:p>
                  </a:txBody>
                  <a:tcPr marL="64936" marR="64936" marT="32468" marB="32468" anchor="ctr"/>
                </a:tc>
              </a:tr>
              <a:tr h="599005">
                <a:tc>
                  <a:txBody>
                    <a:bodyPr/>
                    <a:lstStyle/>
                    <a:p>
                      <a:r>
                        <a:rPr lang="en-US" sz="1600" dirty="0"/>
                        <a:t>EDI Agreements per Unit</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N/A</a:t>
                      </a:r>
                      <a:endParaRPr lang="en-US" sz="1600" dirty="0">
                        <a:solidFill>
                          <a:srgbClr val="FFFF00"/>
                        </a:solidFill>
                      </a:endParaRPr>
                    </a:p>
                  </a:txBody>
                  <a:tcPr marL="64936" marR="64936" marT="32468" marB="32468" anchor="ctr"/>
                </a:tc>
                <a:tc>
                  <a:txBody>
                    <a:bodyPr/>
                    <a:lstStyle/>
                    <a:p>
                      <a:pPr algn="ctr"/>
                      <a:r>
                        <a:rPr lang="en-US" sz="1600" dirty="0"/>
                        <a:t>10</a:t>
                      </a:r>
                      <a:endParaRPr lang="en-US" sz="1600" dirty="0">
                        <a:solidFill>
                          <a:schemeClr val="bg1"/>
                        </a:solidFill>
                      </a:endParaRPr>
                    </a:p>
                  </a:txBody>
                  <a:tcPr marL="64936" marR="64936" marT="32468" marB="32468" anchor="ctr"/>
                </a:tc>
                <a:tc>
                  <a:txBody>
                    <a:bodyPr/>
                    <a:lstStyle/>
                    <a:p>
                      <a:pPr algn="ctr"/>
                      <a:r>
                        <a:rPr lang="en-US" sz="1600" smtClean="0">
                          <a:solidFill>
                            <a:schemeClr val="tx1"/>
                          </a:solidFill>
                        </a:rPr>
                        <a:t>50</a:t>
                      </a:r>
                      <a:endParaRPr lang="en-US" sz="1600" dirty="0">
                        <a:solidFill>
                          <a:schemeClr val="bg1"/>
                        </a:solidFill>
                      </a:endParaRPr>
                    </a:p>
                  </a:txBody>
                  <a:tcPr marL="64936" marR="64936" marT="32468" marB="32468" anchor="ctr"/>
                </a:tc>
                <a:tc>
                  <a:txBody>
                    <a:bodyPr/>
                    <a:lstStyle/>
                    <a:p>
                      <a:pPr algn="ctr"/>
                      <a:r>
                        <a:rPr lang="en-US" sz="1600" dirty="0"/>
                        <a:t>250</a:t>
                      </a:r>
                      <a:endParaRPr lang="en-US" sz="1600" dirty="0">
                        <a:solidFill>
                          <a:schemeClr val="bg1"/>
                        </a:solidFill>
                      </a:endParaRPr>
                    </a:p>
                  </a:txBody>
                  <a:tcPr marL="64936" marR="64936" marT="32468" marB="32468" anchor="ctr"/>
                </a:tc>
                <a:tc>
                  <a:txBody>
                    <a:bodyPr/>
                    <a:lstStyle/>
                    <a:p>
                      <a:pPr algn="ctr"/>
                      <a:r>
                        <a:rPr lang="en-US" sz="1600"/>
                        <a:t>1000</a:t>
                      </a:r>
                      <a:endParaRPr lang="en-US" sz="1600">
                        <a:solidFill>
                          <a:schemeClr val="bg1"/>
                        </a:solidFill>
                      </a:endParaRPr>
                    </a:p>
                  </a:txBody>
                  <a:tcPr marL="64936" marR="64936" marT="32468" marB="32468" anchor="ctr"/>
                </a:tc>
              </a:tr>
              <a:tr h="543029">
                <a:tc>
                  <a:txBody>
                    <a:bodyPr/>
                    <a:lstStyle/>
                    <a:p>
                      <a:r>
                        <a:rPr lang="en-US" sz="1600" dirty="0" smtClean="0">
                          <a:solidFill>
                            <a:srgbClr val="FFFF00"/>
                          </a:solidFill>
                        </a:rPr>
                        <a:t>Hybrid Connections per unit</a:t>
                      </a:r>
                      <a:endParaRPr lang="en-US" sz="1600" b="1" dirty="0">
                        <a:solidFill>
                          <a:srgbClr val="FFFF00"/>
                        </a:solidFill>
                      </a:endParaRPr>
                    </a:p>
                  </a:txBody>
                  <a:tcPr marL="64936" marR="64936" marT="32468" marB="32468" anchor="ctr"/>
                </a:tc>
                <a:tc>
                  <a:txBody>
                    <a:bodyPr/>
                    <a:lstStyle/>
                    <a:p>
                      <a:pPr algn="ctr"/>
                      <a:r>
                        <a:rPr lang="en-US" sz="1600" dirty="0" smtClean="0">
                          <a:solidFill>
                            <a:srgbClr val="FFFF00"/>
                          </a:solidFill>
                        </a:rPr>
                        <a:t>5</a:t>
                      </a:r>
                      <a:endParaRPr lang="en-US" sz="1600" dirty="0">
                        <a:solidFill>
                          <a:srgbClr val="FFFF00"/>
                        </a:solidFill>
                      </a:endParaRPr>
                    </a:p>
                  </a:txBody>
                  <a:tcPr marL="64936" marR="64936" marT="32468" marB="32468" anchor="ctr"/>
                </a:tc>
                <a:tc>
                  <a:txBody>
                    <a:bodyPr/>
                    <a:lstStyle/>
                    <a:p>
                      <a:pPr algn="ctr"/>
                      <a:r>
                        <a:rPr lang="en-US" sz="1600" baseline="0" dirty="0" smtClean="0">
                          <a:solidFill>
                            <a:srgbClr val="FFFF00"/>
                          </a:solidFill>
                        </a:rPr>
                        <a:t>5</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10</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50</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100</a:t>
                      </a:r>
                      <a:endParaRPr lang="en-US" sz="1600" dirty="0">
                        <a:solidFill>
                          <a:srgbClr val="FFFF00"/>
                        </a:solidFill>
                      </a:endParaRPr>
                    </a:p>
                  </a:txBody>
                  <a:tcPr marL="64936" marR="64936" marT="32468" marB="32468" anchor="ctr"/>
                </a:tc>
              </a:tr>
              <a:tr h="543029">
                <a:tc>
                  <a:txBody>
                    <a:bodyPr/>
                    <a:lstStyle/>
                    <a:p>
                      <a:r>
                        <a:rPr lang="en-US" sz="1600" dirty="0" smtClean="0">
                          <a:solidFill>
                            <a:srgbClr val="FFFF00"/>
                          </a:solidFill>
                        </a:rPr>
                        <a:t>Hybrid Connection data transfer per unit</a:t>
                      </a:r>
                      <a:endParaRPr lang="en-US" sz="1600" b="1" dirty="0">
                        <a:solidFill>
                          <a:srgbClr val="FFFF00"/>
                        </a:solidFill>
                      </a:endParaRPr>
                    </a:p>
                  </a:txBody>
                  <a:tcPr marL="64936" marR="64936" marT="32468" marB="32468" anchor="ctr"/>
                </a:tc>
                <a:tc>
                  <a:txBody>
                    <a:bodyPr/>
                    <a:lstStyle/>
                    <a:p>
                      <a:pPr algn="ctr"/>
                      <a:r>
                        <a:rPr lang="en-US" sz="1600" dirty="0" smtClean="0">
                          <a:solidFill>
                            <a:srgbClr val="FFFF00"/>
                          </a:solidFill>
                        </a:rPr>
                        <a:t>5 GB</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5 GB</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50</a:t>
                      </a:r>
                      <a:r>
                        <a:rPr lang="en-US" sz="1600" baseline="0" dirty="0" smtClean="0">
                          <a:solidFill>
                            <a:srgbClr val="FFFF00"/>
                          </a:solidFill>
                        </a:rPr>
                        <a:t> </a:t>
                      </a:r>
                      <a:r>
                        <a:rPr lang="en-US" sz="1600" dirty="0" smtClean="0">
                          <a:solidFill>
                            <a:srgbClr val="FFFF00"/>
                          </a:solidFill>
                        </a:rPr>
                        <a:t>GB</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250 GB</a:t>
                      </a:r>
                      <a:endParaRPr lang="en-US" sz="1600" dirty="0">
                        <a:solidFill>
                          <a:srgbClr val="FFFF00"/>
                        </a:solidFill>
                      </a:endParaRPr>
                    </a:p>
                  </a:txBody>
                  <a:tcPr marL="64936" marR="64936" marT="32468" marB="32468" anchor="ctr"/>
                </a:tc>
                <a:tc>
                  <a:txBody>
                    <a:bodyPr/>
                    <a:lstStyle/>
                    <a:p>
                      <a:pPr algn="ctr"/>
                      <a:r>
                        <a:rPr lang="en-US" sz="1600" dirty="0" smtClean="0">
                          <a:solidFill>
                            <a:srgbClr val="FFFF00"/>
                          </a:solidFill>
                        </a:rPr>
                        <a:t>500 GB</a:t>
                      </a:r>
                      <a:endParaRPr lang="en-US" sz="1600" dirty="0">
                        <a:solidFill>
                          <a:srgbClr val="FFFF00"/>
                        </a:solidFill>
                      </a:endParaRPr>
                    </a:p>
                  </a:txBody>
                  <a:tcPr marL="64936" marR="64936" marT="32468" marB="32468" anchor="ctr"/>
                </a:tc>
              </a:tr>
              <a:tr h="303983">
                <a:tc>
                  <a:txBody>
                    <a:bodyPr/>
                    <a:lstStyle/>
                    <a:p>
                      <a:r>
                        <a:rPr lang="en-US" sz="1600" dirty="0"/>
                        <a:t>Archiving</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N/A</a:t>
                      </a:r>
                      <a:endParaRPr lang="en-US" sz="1600" dirty="0">
                        <a:solidFill>
                          <a:srgbClr val="FFFF00"/>
                        </a:solidFill>
                      </a:endParaRPr>
                    </a:p>
                  </a:txBody>
                  <a:tcPr marL="64936" marR="64936" marT="32468" marB="32468" anchor="ctr"/>
                </a:tc>
                <a:tc>
                  <a:txBody>
                    <a:bodyPr/>
                    <a:lstStyle/>
                    <a:p>
                      <a:pPr algn="ctr"/>
                      <a:r>
                        <a:rPr lang="en-US" sz="1600" dirty="0"/>
                        <a:t>Included</a:t>
                      </a:r>
                      <a:endParaRPr lang="en-US" sz="1600" dirty="0">
                        <a:solidFill>
                          <a:schemeClr val="bg1"/>
                        </a:solidFill>
                      </a:endParaRPr>
                    </a:p>
                  </a:txBody>
                  <a:tcPr marL="64936" marR="64936" marT="32468" marB="32468" anchor="ctr"/>
                </a:tc>
                <a:tc>
                  <a:txBody>
                    <a:bodyPr/>
                    <a:lstStyle/>
                    <a:p>
                      <a:pPr algn="ctr"/>
                      <a:r>
                        <a:rPr lang="en-US" sz="1600"/>
                        <a:t>Not Included</a:t>
                      </a:r>
                      <a:endParaRPr lang="en-US" sz="1600">
                        <a:solidFill>
                          <a:schemeClr val="bg1"/>
                        </a:solidFill>
                      </a:endParaRPr>
                    </a:p>
                  </a:txBody>
                  <a:tcPr marL="64936" marR="64936" marT="32468" marB="32468" anchor="ctr"/>
                </a:tc>
                <a:tc>
                  <a:txBody>
                    <a:bodyPr/>
                    <a:lstStyle/>
                    <a:p>
                      <a:pPr algn="ctr"/>
                      <a:r>
                        <a:rPr lang="en-US" sz="1600" dirty="0"/>
                        <a:t>Not Included</a:t>
                      </a:r>
                      <a:endParaRPr lang="en-US" sz="1600" dirty="0">
                        <a:solidFill>
                          <a:schemeClr val="bg1"/>
                        </a:solidFill>
                      </a:endParaRPr>
                    </a:p>
                  </a:txBody>
                  <a:tcPr marL="64936" marR="64936" marT="32468" marB="32468" anchor="ctr"/>
                </a:tc>
                <a:tc>
                  <a:txBody>
                    <a:bodyPr/>
                    <a:lstStyle/>
                    <a:p>
                      <a:pPr algn="ctr"/>
                      <a:r>
                        <a:rPr lang="en-US" sz="1600" dirty="0"/>
                        <a:t>Included</a:t>
                      </a:r>
                      <a:endParaRPr lang="en-US" sz="1600" dirty="0">
                        <a:solidFill>
                          <a:schemeClr val="bg1"/>
                        </a:solidFill>
                      </a:endParaRPr>
                    </a:p>
                  </a:txBody>
                  <a:tcPr marL="64936" marR="64936" marT="32468" marB="32468" anchor="ctr"/>
                </a:tc>
              </a:tr>
              <a:tr h="413941">
                <a:tc>
                  <a:txBody>
                    <a:bodyPr/>
                    <a:lstStyle/>
                    <a:p>
                      <a:r>
                        <a:rPr lang="en-US" sz="1600" dirty="0"/>
                        <a:t>High </a:t>
                      </a:r>
                      <a:r>
                        <a:rPr lang="en-US" sz="1600" dirty="0" smtClean="0"/>
                        <a:t>Availability</a:t>
                      </a:r>
                      <a:endParaRPr lang="en-US" sz="1600" b="1" dirty="0">
                        <a:solidFill>
                          <a:schemeClr val="bg1"/>
                        </a:solidFill>
                      </a:endParaRPr>
                    </a:p>
                  </a:txBody>
                  <a:tcPr marL="64936" marR="64936" marT="32468" marB="32468" anchor="ctr"/>
                </a:tc>
                <a:tc>
                  <a:txBody>
                    <a:bodyPr/>
                    <a:lstStyle/>
                    <a:p>
                      <a:pPr algn="ctr"/>
                      <a:r>
                        <a:rPr lang="en-US" sz="1600" dirty="0" smtClean="0">
                          <a:solidFill>
                            <a:srgbClr val="FFFF00"/>
                          </a:solidFill>
                        </a:rPr>
                        <a:t>Not</a:t>
                      </a:r>
                      <a:r>
                        <a:rPr lang="en-US" sz="1600" baseline="0" dirty="0" smtClean="0">
                          <a:solidFill>
                            <a:srgbClr val="FFFF00"/>
                          </a:solidFill>
                        </a:rPr>
                        <a:t> Included</a:t>
                      </a:r>
                      <a:endParaRPr lang="en-US" sz="1600" dirty="0">
                        <a:solidFill>
                          <a:srgbClr val="FFFF00"/>
                        </a:solidFill>
                      </a:endParaRPr>
                    </a:p>
                  </a:txBody>
                  <a:tcPr marL="64936" marR="64936" marT="32468" marB="32468" anchor="ctr"/>
                </a:tc>
                <a:tc>
                  <a:txBody>
                    <a:bodyPr/>
                    <a:lstStyle/>
                    <a:p>
                      <a:pPr algn="ctr"/>
                      <a:r>
                        <a:rPr lang="en-US" sz="1600" dirty="0"/>
                        <a:t>Not Included</a:t>
                      </a:r>
                      <a:endParaRPr lang="en-US" sz="1600" dirty="0">
                        <a:solidFill>
                          <a:schemeClr val="bg1"/>
                        </a:solidFill>
                      </a:endParaRPr>
                    </a:p>
                  </a:txBody>
                  <a:tcPr marL="64936" marR="64936" marT="32468" marB="3246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Included</a:t>
                      </a:r>
                      <a:endParaRPr lang="en-US" sz="1600" dirty="0" smtClean="0">
                        <a:solidFill>
                          <a:srgbClr val="FFFF00"/>
                        </a:solidFill>
                      </a:endParaRPr>
                    </a:p>
                  </a:txBody>
                  <a:tcPr marL="64936" marR="64936" marT="32468" marB="32468" anchor="ctr"/>
                </a:tc>
                <a:tc>
                  <a:txBody>
                    <a:bodyPr/>
                    <a:lstStyle/>
                    <a:p>
                      <a:pPr algn="ctr"/>
                      <a:r>
                        <a:rPr lang="en-US" sz="1600" dirty="0" smtClean="0"/>
                        <a:t>Included</a:t>
                      </a:r>
                      <a:endParaRPr lang="en-US" sz="1600" dirty="0" smtClean="0">
                        <a:solidFill>
                          <a:srgbClr val="FFFF00"/>
                        </a:solidFill>
                      </a:endParaRPr>
                    </a:p>
                  </a:txBody>
                  <a:tcPr marL="64936" marR="64936" marT="32468" marB="32468" anchor="ctr"/>
                </a:tc>
                <a:tc>
                  <a:txBody>
                    <a:bodyPr/>
                    <a:lstStyle/>
                    <a:p>
                      <a:pPr algn="ctr"/>
                      <a:r>
                        <a:rPr lang="en-US" sz="1600" dirty="0" smtClean="0"/>
                        <a:t>Included</a:t>
                      </a:r>
                      <a:endParaRPr lang="en-US" sz="1600" dirty="0">
                        <a:solidFill>
                          <a:srgbClr val="FFFF00"/>
                        </a:solidFill>
                      </a:endParaRPr>
                    </a:p>
                  </a:txBody>
                  <a:tcPr marL="64936" marR="64936" marT="32468" marB="32468" anchor="ctr"/>
                </a:tc>
              </a:tr>
            </a:tbl>
          </a:graphicData>
        </a:graphic>
      </p:graphicFrame>
      <p:sp>
        <p:nvSpPr>
          <p:cNvPr id="2" name="Rectangle 1"/>
          <p:cNvSpPr/>
          <p:nvPr/>
        </p:nvSpPr>
        <p:spPr>
          <a:xfrm>
            <a:off x="419905" y="6491785"/>
            <a:ext cx="11175570" cy="275200"/>
          </a:xfrm>
          <a:prstGeom prst="rect">
            <a:avLst/>
          </a:prstGeom>
        </p:spPr>
        <p:txBody>
          <a:bodyPr wrap="square">
            <a:spAutoFit/>
          </a:bodyPr>
          <a:lstStyle/>
          <a:p>
            <a:r>
              <a:rPr lang="en-US" sz="1200" dirty="0">
                <a:solidFill>
                  <a:srgbClr val="FFFF00"/>
                </a:solidFill>
              </a:rPr>
              <a:t>Connection limits for each Hybrid Connection apply. Additional Hybrid data transfer billed at $1/GB.</a:t>
            </a:r>
          </a:p>
        </p:txBody>
      </p:sp>
      <p:sp>
        <p:nvSpPr>
          <p:cNvPr id="5" name="Title 4"/>
          <p:cNvSpPr>
            <a:spLocks noGrp="1"/>
          </p:cNvSpPr>
          <p:nvPr>
            <p:ph type="title"/>
          </p:nvPr>
        </p:nvSpPr>
        <p:spPr>
          <a:xfrm>
            <a:off x="269241" y="291514"/>
            <a:ext cx="11655840" cy="899537"/>
          </a:xfrm>
        </p:spPr>
        <p:txBody>
          <a:bodyPr/>
          <a:lstStyle/>
          <a:p>
            <a:r>
              <a:rPr lang="en-US" dirty="0" smtClean="0"/>
              <a:t>Included in BizTalk Services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0764321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rPr>
                <a:t>Thanks!</a:t>
              </a:r>
              <a:endParaRPr lang="en-US" sz="5980" spc="-150" dirty="0">
                <a:solidFill>
                  <a:srgbClr val="FFFFFF"/>
                </a:solidFill>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Segoe UI Light"/>
                </a:rPr>
                <a:t>We are done now.</a:t>
              </a:r>
              <a:endParaRPr lang="en-US" sz="4000" dirty="0">
                <a:solidFill>
                  <a:srgbClr val="11C1FF"/>
                </a:solidFill>
                <a:latin typeface="Segoe UI Ligh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27791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51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6175" y="757881"/>
            <a:ext cx="11034445" cy="4499919"/>
          </a:xfrm>
        </p:spPr>
        <p:txBody>
          <a:bodyPr>
            <a:normAutofit fontScale="85000" lnSpcReduction="20000"/>
          </a:bodyPr>
          <a:lstStyle/>
          <a:p>
            <a:r>
              <a:rPr lang="en-US" dirty="0"/>
              <a:t>Abstract: Hybrid connections is a new feature of Azure BizTalk Services that makes it easier than ever for application developers to build hybrid Azure Web Sites and Mobile Services. Build applications that connect to on-premises resources over TCP or HTTP, including Microsoft SQL Server, custom web services and more. Join us for a tour of this game changing capability and see how you can deploy a hybrid system in minutes. </a:t>
            </a:r>
            <a:endParaRPr lang="en-US" dirty="0" smtClean="0"/>
          </a:p>
          <a:p>
            <a:endParaRPr lang="en-US" dirty="0"/>
          </a:p>
          <a:p>
            <a:r>
              <a:rPr lang="en-US" dirty="0" smtClean="0"/>
              <a:t>See this video for a full walkthrough </a:t>
            </a:r>
            <a:r>
              <a:rPr lang="en-US" dirty="0"/>
              <a:t>of this deck and </a:t>
            </a:r>
            <a:r>
              <a:rPr lang="en-US" dirty="0" smtClean="0"/>
              <a:t>demos </a:t>
            </a:r>
            <a:r>
              <a:rPr lang="en-US" dirty="0" smtClean="0">
                <a:hlinkClick r:id="rId2"/>
              </a:rPr>
              <a:t>http</a:t>
            </a:r>
            <a:r>
              <a:rPr lang="en-US" dirty="0">
                <a:hlinkClick r:id="rId2"/>
              </a:rPr>
              <a:t>://</a:t>
            </a:r>
            <a:r>
              <a:rPr lang="en-US" dirty="0" smtClean="0">
                <a:hlinkClick r:id="rId2"/>
              </a:rPr>
              <a:t>channel9.msdn.com/Shows/Cloud+Cover/Episode-144-Hybrid-Connections-with-Santosh-Chandwani</a:t>
            </a:r>
            <a:r>
              <a:rPr lang="en-US" dirty="0" smtClean="0"/>
              <a:t> </a:t>
            </a:r>
            <a:endParaRPr lang="en-US" dirty="0"/>
          </a:p>
        </p:txBody>
      </p:sp>
    </p:spTree>
    <p:extLst>
      <p:ext uri="{BB962C8B-B14F-4D97-AF65-F5344CB8AC3E}">
        <p14:creationId xmlns:p14="http://schemas.microsoft.com/office/powerpoint/2010/main" val="742901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altLang="ja-JP" sz="4799" dirty="0">
                <a:solidFill>
                  <a:srgbClr val="FFFFFF"/>
                </a:solidFill>
                <a:ea typeface="メイリオ" pitchFamily="50" charset="-128"/>
                <a:cs typeface="Segoe UI Light" panose="020B0502040204020203" pitchFamily="34" charset="0"/>
              </a:rPr>
              <a:t>Azure </a:t>
            </a:r>
            <a:r>
              <a:rPr altLang="ja-JP" sz="4799" dirty="0" smtClean="0">
                <a:solidFill>
                  <a:srgbClr val="FFFFFF"/>
                </a:solidFill>
                <a:ea typeface="メイリオ" pitchFamily="50" charset="-128"/>
                <a:cs typeface="Segoe UI Light" panose="020B0502040204020203" pitchFamily="34" charset="0"/>
              </a:rPr>
              <a:t>footprint</a:t>
            </a:r>
            <a:endParaRPr sz="4799" dirty="0">
              <a:solidFill>
                <a:srgbClr val="FFFFFF"/>
              </a:solidFill>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a:solidFill>
                  <a:srgbClr val="92D050"/>
                </a:solidFill>
              </a:rPr>
              <a:t>16 regions worldwide in 2014</a:t>
            </a:r>
          </a:p>
        </p:txBody>
      </p:sp>
    </p:spTree>
    <p:extLst>
      <p:ext uri="{BB962C8B-B14F-4D97-AF65-F5344CB8AC3E}">
        <p14:creationId xmlns:p14="http://schemas.microsoft.com/office/powerpoint/2010/main" val="160641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a:solidFill>
                    <a:srgbClr val="FFFFFF"/>
                  </a:solidFill>
                  <a:latin typeface="Segoe UI Light"/>
                  <a:cs typeface="Segoe UI Light" panose="020B0502040204020203" pitchFamily="34" charset="0"/>
                </a:rPr>
                <a:t>Fortune 500 using Azure</a:t>
              </a:r>
              <a:endParaRPr lang="en-US" sz="2000" dirty="0">
                <a:solidFill>
                  <a:srgbClr val="FFFFFF"/>
                </a:solidFill>
                <a:latin typeface="Segoe UI Ligh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a:solidFill>
                    <a:srgbClr val="FFFFFF"/>
                  </a:solidFill>
                  <a:latin typeface="Segoe UI Light" panose="020B0502040204020203" pitchFamily="34" charset="0"/>
                  <a:cs typeface="Segoe UI Light" panose="020B0502040204020203" pitchFamily="34" charset="0"/>
                </a:rPr>
                <a:t>57</a:t>
              </a:r>
              <a:r>
                <a:rPr lang="en-US" sz="5882" dirty="0">
                  <a:solidFill>
                    <a:srgbClr val="00B0F0"/>
                  </a:solidFill>
                  <a:latin typeface="Segoe UI Light" panose="020B0502040204020203" pitchFamily="34" charset="0"/>
                  <a:cs typeface="Segoe UI Light" panose="020B0502040204020203" pitchFamily="34" charset="0"/>
                </a:rPr>
                <a:t>%</a:t>
              </a:r>
              <a:endParaRPr lang="en-US" sz="13528" dirty="0">
                <a:solidFill>
                  <a:srgbClr val="00B0F0"/>
                </a:solidFill>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a:solidFill>
                    <a:srgbClr val="00B0F0"/>
                  </a:solidFill>
                  <a:latin typeface="Segoe UI Light" panose="020B0502040204020203" pitchFamily="34" charset="0"/>
                  <a:cs typeface="Segoe UI Light" panose="020B0502040204020203" pitchFamily="34" charset="0"/>
                </a:rPr>
                <a:t>&gt;</a:t>
              </a:r>
              <a:r>
                <a:rPr lang="en-US" sz="9600" dirty="0">
                  <a:solidFill>
                    <a:srgbClr val="FFFFFF"/>
                  </a:solidFill>
                  <a:latin typeface="Segoe UI Light" panose="020B0502040204020203" pitchFamily="34" charset="0"/>
                  <a:cs typeface="Segoe UI Light" panose="020B0502040204020203" pitchFamily="34" charset="0"/>
                </a:rPr>
                <a:t>250</a:t>
              </a:r>
              <a:r>
                <a:rPr lang="en-US" sz="8000" dirty="0">
                  <a:solidFill>
                    <a:srgbClr val="FFFFFF"/>
                  </a:solidFill>
                  <a:latin typeface="Segoe UI Light" panose="020B0502040204020203" pitchFamily="34" charset="0"/>
                  <a:cs typeface="Segoe UI Light" panose="020B0502040204020203" pitchFamily="34" charset="0"/>
                </a:rPr>
                <a:t>k</a:t>
              </a:r>
              <a:endParaRPr lang="en-US" sz="9600" dirty="0">
                <a:solidFill>
                  <a:srgbClr val="FFFFFF"/>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a:solidFill>
                    <a:srgbClr val="FFFFFF"/>
                  </a:solidFill>
                  <a:latin typeface="Segoe UI Light"/>
                  <a:cs typeface="Segoe UI Light" panose="020B0502040204020203" pitchFamily="34" charset="0"/>
                </a:rPr>
                <a:t>Active websites</a:t>
              </a:r>
              <a:endParaRPr lang="en-US" sz="3200" dirty="0">
                <a:solidFill>
                  <a:srgbClr val="FFFFFF"/>
                </a:solidFill>
                <a:latin typeface="Segoe UI Ligh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a:solidFill>
                    <a:srgbClr val="FFFFFF"/>
                  </a:solidFill>
                  <a:latin typeface="Segoe UI Light" panose="020B0502040204020203" pitchFamily="34" charset="0"/>
                  <a:cs typeface="Segoe UI Light" panose="020B0502040204020203" pitchFamily="34" charset="0"/>
                </a:rPr>
                <a:t>1,000,000</a:t>
              </a:r>
              <a:endParaRPr lang="en-US" sz="4800" spc="-294" dirty="0">
                <a:solidFill>
                  <a:srgbClr val="FFFFFF"/>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a:solidFill>
                    <a:srgbClr val="FFFFFF"/>
                  </a:solidFill>
                  <a:latin typeface="Segoe UI Light"/>
                </a:rPr>
                <a:t>SQL Databases in Azure</a:t>
              </a: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a:solidFill>
                    <a:srgbClr val="00B0F0"/>
                  </a:solidFill>
                  <a:latin typeface="Segoe UI Light" panose="020B0502040204020203" pitchFamily="34" charset="0"/>
                  <a:cs typeface="Segoe UI Light" panose="020B0502040204020203" pitchFamily="34" charset="0"/>
                </a:rPr>
                <a:t>&gt;</a:t>
              </a:r>
              <a:r>
                <a:rPr lang="en-US" sz="11273" spc="-294" dirty="0">
                  <a:solidFill>
                    <a:srgbClr val="FFFFFF"/>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a:lnSpc>
                  <a:spcPct val="95000"/>
                </a:lnSpc>
                <a:buSzPct val="90000"/>
              </a:pPr>
              <a:r>
                <a:rPr lang="en-US" sz="2800" dirty="0">
                  <a:solidFill>
                    <a:srgbClr val="11C1FF"/>
                  </a:solidFill>
                  <a:latin typeface="Segoe UI Light" panose="020B0502040204020203" pitchFamily="34" charset="0"/>
                  <a:cs typeface="Segoe UI Light" panose="020B0502040204020203" pitchFamily="34" charset="0"/>
                </a:rPr>
                <a:t>TRILLION</a:t>
              </a:r>
              <a:br>
                <a:rPr lang="en-US" sz="2800" dirty="0">
                  <a:solidFill>
                    <a:srgbClr val="11C1FF"/>
                  </a:solidFill>
                  <a:latin typeface="Segoe UI Light" panose="020B0502040204020203" pitchFamily="34" charset="0"/>
                  <a:cs typeface="Segoe UI Light" panose="020B0502040204020203" pitchFamily="34" charset="0"/>
                </a:rPr>
              </a:br>
              <a:r>
                <a:rPr lang="en-US" sz="2000" dirty="0">
                  <a:solidFill>
                    <a:srgbClr val="FFFFFF"/>
                  </a:solidFill>
                  <a:latin typeface="Segoe UI Light" panose="020B0502040204020203" pitchFamily="34" charset="0"/>
                  <a:cs typeface="Segoe UI Light" panose="020B0502040204020203" pitchFamily="34" charset="0"/>
                </a:rPr>
                <a:t>storage</a:t>
              </a:r>
              <a:br>
                <a:rPr lang="en-US" sz="2000" dirty="0">
                  <a:solidFill>
                    <a:srgbClr val="FFFFFF"/>
                  </a:solidFill>
                  <a:latin typeface="Segoe UI Light" panose="020B0502040204020203" pitchFamily="34" charset="0"/>
                  <a:cs typeface="Segoe UI Light" panose="020B0502040204020203" pitchFamily="34" charset="0"/>
                </a:rPr>
              </a:br>
              <a:r>
                <a:rPr lang="en-US" sz="2000" dirty="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rgbClr val="FFFFFF"/>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a:solidFill>
                      <a:srgbClr val="00B0F0"/>
                    </a:solidFill>
                    <a:latin typeface="Segoe UI Light" panose="020B0502040204020203" pitchFamily="34" charset="0"/>
                    <a:cs typeface="Segoe UI Light" panose="020B0502040204020203" pitchFamily="34" charset="0"/>
                  </a:rPr>
                  <a:t>&gt;</a:t>
                </a:r>
                <a:r>
                  <a:rPr lang="en-US" sz="8000" dirty="0">
                    <a:solidFill>
                      <a:srgbClr val="FFFFFF"/>
                    </a:solidFill>
                    <a:latin typeface="Segoe UI Light" panose="020B0502040204020203" pitchFamily="34" charset="0"/>
                    <a:cs typeface="Segoe UI Light" panose="020B0502040204020203" pitchFamily="34" charset="0"/>
                  </a:rPr>
                  <a:t>300</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Segoe UI Light"/>
                    <a:cs typeface="Segoe UI Light" panose="020B0502040204020203" pitchFamily="34" charset="0"/>
                  </a:rPr>
                  <a:t>MILLION</a:t>
                </a:r>
                <a:endParaRPr lang="en-US" sz="3600" dirty="0">
                  <a:solidFill>
                    <a:srgbClr val="11C1FF"/>
                  </a:solidFill>
                  <a:latin typeface="Segoe UI Ligh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a:solidFill>
                    <a:srgbClr val="FFFFFF"/>
                  </a:solidFill>
                  <a:latin typeface="Segoe UI Light"/>
                </a:rPr>
                <a:t>AD users</a:t>
              </a: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a:solidFill>
                    <a:srgbClr val="00B0F0"/>
                  </a:solidFill>
                  <a:latin typeface="Segoe UI Light" panose="020B0502040204020203" pitchFamily="34" charset="0"/>
                  <a:cs typeface="Segoe UI Light" panose="020B0502040204020203" pitchFamily="34" charset="0"/>
                </a:rPr>
                <a:t>&gt;</a:t>
              </a:r>
              <a:r>
                <a:rPr lang="en-US" sz="8000" dirty="0">
                  <a:solidFill>
                    <a:srgbClr val="FFFFFF"/>
                  </a:solidFill>
                  <a:latin typeface="Segoe UI Light" panose="020B0502040204020203" pitchFamily="34" charset="0"/>
                  <a:cs typeface="Segoe UI Light" panose="020B0502040204020203" pitchFamily="34" charset="0"/>
                </a:rPr>
                <a:t>13</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Segoe UI Light"/>
                  <a:cs typeface="Segoe UI Light" panose="020B0502040204020203" pitchFamily="34" charset="0"/>
                </a:rPr>
                <a:t>BILLION</a:t>
              </a:r>
              <a:endParaRPr lang="en-US" sz="3600" dirty="0">
                <a:solidFill>
                  <a:srgbClr val="11C1FF"/>
                </a:solidFill>
                <a:latin typeface="Segoe UI Ligh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Segoe UI Light"/>
                </a:rPr>
                <a:t>authentication/</a:t>
              </a:r>
              <a:r>
                <a:rPr lang="en-US" sz="2000" dirty="0" err="1">
                  <a:solidFill>
                    <a:srgbClr val="FFFFFF"/>
                  </a:solidFill>
                  <a:latin typeface="Segoe UI Light"/>
                </a:rPr>
                <a:t>wk</a:t>
              </a:r>
              <a:endParaRPr lang="en-US" sz="2000" dirty="0">
                <a:solidFill>
                  <a:srgbClr val="FFFFFF"/>
                </a:solidFill>
                <a:latin typeface="Segoe UI Ligh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a:solidFill>
                    <a:srgbClr val="00B0F0"/>
                  </a:solidFill>
                  <a:latin typeface="Segoe UI Light" panose="020B0502040204020203" pitchFamily="34" charset="0"/>
                  <a:cs typeface="Segoe UI Light" panose="020B0502040204020203" pitchFamily="34" charset="0"/>
                </a:rPr>
                <a:t>&gt;</a:t>
              </a:r>
              <a:r>
                <a:rPr lang="en-US" sz="11273" spc="-294" dirty="0">
                  <a:solidFill>
                    <a:srgbClr val="FFFFFF"/>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a:solidFill>
                    <a:srgbClr val="11C1FF"/>
                  </a:solidFill>
                  <a:latin typeface="Segoe UI Light" panose="020B0502040204020203" pitchFamily="34" charset="0"/>
                  <a:cs typeface="Segoe UI Light" panose="020B0502040204020203" pitchFamily="34" charset="0"/>
                </a:rPr>
                <a:t>MILLION</a:t>
              </a:r>
              <a:br>
                <a:rPr lang="en-US" sz="2800" dirty="0">
                  <a:solidFill>
                    <a:srgbClr val="11C1FF"/>
                  </a:solidFill>
                  <a:latin typeface="Segoe UI Light" panose="020B0502040204020203" pitchFamily="34" charset="0"/>
                  <a:cs typeface="Segoe UI Light" panose="020B0502040204020203" pitchFamily="34" charset="0"/>
                </a:rPr>
              </a:br>
              <a:r>
                <a:rPr lang="en-US" sz="2000" dirty="0">
                  <a:solidFill>
                    <a:srgbClr val="FFFFFF"/>
                  </a:solidFill>
                  <a:latin typeface="Segoe UI Light" panose="020B0502040204020203" pitchFamily="34" charset="0"/>
                  <a:cs typeface="Segoe UI Light" panose="020B0502040204020203" pitchFamily="34" charset="0"/>
                </a:rPr>
                <a:t>requests/sec</a:t>
              </a:r>
              <a:endParaRPr lang="en-US" sz="7200" dirty="0">
                <a:solidFill>
                  <a:srgbClr val="FFFFFF"/>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a:solidFill>
                      <a:srgbClr val="00B0F0"/>
                    </a:solidFill>
                    <a:latin typeface="Segoe UI Light" panose="020B0502040204020203" pitchFamily="34" charset="0"/>
                    <a:cs typeface="Segoe UI Light" panose="020B0502040204020203" pitchFamily="34" charset="0"/>
                  </a:rPr>
                  <a:t>&gt;</a:t>
                </a:r>
                <a:r>
                  <a:rPr lang="en-US" sz="19400" spc="-3500" dirty="0">
                    <a:solidFill>
                      <a:srgbClr val="FFFFFF"/>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rgbClr val="FFFFFF"/>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a:solidFill>
                    <a:srgbClr val="FFFFFF"/>
                  </a:solidFill>
                  <a:latin typeface="Segoe UI Light"/>
                </a:rPr>
                <a:t>Developers registered with Visual Studio Online</a:t>
              </a:r>
            </a:p>
          </p:txBody>
        </p:sp>
      </p:grpSp>
    </p:spTree>
    <p:extLst>
      <p:ext uri="{BB962C8B-B14F-4D97-AF65-F5344CB8AC3E}">
        <p14:creationId xmlns:p14="http://schemas.microsoft.com/office/powerpoint/2010/main" val="137499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17892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rPr>
                <a:t>Get </a:t>
              </a:r>
              <a:r>
                <a:rPr lang="en-US" sz="5980" spc="-150" dirty="0" smtClean="0">
                  <a:solidFill>
                    <a:srgbClr val="FFFFFF"/>
                  </a:solidFill>
                </a:rPr>
                <a:t>started</a:t>
              </a:r>
              <a:endParaRPr lang="en-US" sz="5980" spc="-150" dirty="0">
                <a:solidFill>
                  <a:srgbClr val="FFFFFF"/>
                </a:solidFill>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Segoe UI Light"/>
                </a:rPr>
                <a:t>Visit azure.microsoft.com</a:t>
              </a:r>
              <a:endParaRPr lang="en-US" sz="4000" dirty="0">
                <a:solidFill>
                  <a:srgbClr val="11C1FF"/>
                </a:solidFill>
                <a:latin typeface="Segoe UI Light"/>
              </a:endParaRPr>
            </a:p>
          </p:txBody>
        </p:sp>
      </p:grpSp>
    </p:spTree>
    <p:extLst>
      <p:ext uri="{BB962C8B-B14F-4D97-AF65-F5344CB8AC3E}">
        <p14:creationId xmlns:p14="http://schemas.microsoft.com/office/powerpoint/2010/main" val="6282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Evolving Enterprise Infrastructure</a:t>
            </a:r>
            <a:endParaRPr lang="en-US" dirty="0"/>
          </a:p>
        </p:txBody>
      </p:sp>
      <p:sp>
        <p:nvSpPr>
          <p:cNvPr id="6" name="Rounded Rectangle 5"/>
          <p:cNvSpPr/>
          <p:nvPr/>
        </p:nvSpPr>
        <p:spPr bwMode="auto">
          <a:xfrm>
            <a:off x="6768319" y="2607277"/>
            <a:ext cx="4706230" cy="2988083"/>
          </a:xfrm>
          <a:prstGeom prst="roundRect">
            <a:avLst/>
          </a:prstGeom>
          <a:noFill/>
          <a:ln w="254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8520956" y="2095801"/>
            <a:ext cx="2281274" cy="362072"/>
          </a:xfrm>
          <a:prstGeom prst="rect">
            <a:avLst/>
          </a:prstGeom>
          <a:noFill/>
        </p:spPr>
        <p:txBody>
          <a:bodyPr wrap="square" rtlCol="0">
            <a:spAutoFit/>
          </a:bodyPr>
          <a:lstStyle/>
          <a:p>
            <a:r>
              <a:rPr lang="en-US" sz="1765" dirty="0">
                <a:solidFill>
                  <a:srgbClr val="00B0F0"/>
                </a:solidFill>
              </a:rPr>
              <a:t>Corporate Network</a:t>
            </a:r>
          </a:p>
        </p:txBody>
      </p:sp>
      <p:pic>
        <p:nvPicPr>
          <p:cNvPr id="8" name="Picture 7"/>
          <p:cNvPicPr>
            <a:picLocks noChangeAspect="1"/>
          </p:cNvPicPr>
          <p:nvPr/>
        </p:nvPicPr>
        <p:blipFill>
          <a:blip r:embed="rId3">
            <a:biLevel thresh="25000"/>
          </a:blip>
          <a:stretch>
            <a:fillRect/>
          </a:stretch>
        </p:blipFill>
        <p:spPr>
          <a:xfrm>
            <a:off x="7905403" y="1424817"/>
            <a:ext cx="615554" cy="955516"/>
          </a:xfrm>
          <a:prstGeom prst="rect">
            <a:avLst/>
          </a:prstGeom>
        </p:spPr>
      </p:pic>
      <p:pic>
        <p:nvPicPr>
          <p:cNvPr id="12" name="Picture 11"/>
          <p:cNvPicPr>
            <a:picLocks noChangeAspect="1"/>
          </p:cNvPicPr>
          <p:nvPr/>
        </p:nvPicPr>
        <p:blipFill>
          <a:blip r:embed="rId4">
            <a:biLevel thresh="25000"/>
          </a:blip>
          <a:stretch>
            <a:fillRect/>
          </a:stretch>
        </p:blipFill>
        <p:spPr>
          <a:xfrm>
            <a:off x="10128324" y="2765029"/>
            <a:ext cx="692322" cy="897960"/>
          </a:xfrm>
          <a:prstGeom prst="rect">
            <a:avLst/>
          </a:prstGeom>
        </p:spPr>
      </p:pic>
      <p:pic>
        <p:nvPicPr>
          <p:cNvPr id="13" name="Picture 12"/>
          <p:cNvPicPr>
            <a:picLocks noChangeAspect="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10055210" y="3826327"/>
            <a:ext cx="827923" cy="827924"/>
          </a:xfrm>
          <a:prstGeom prst="rect">
            <a:avLst/>
          </a:prstGeom>
          <a:extLst>
            <a:ext uri="{909E8E84-426E-40DD-AFC4-6F175D3DCCD1}">
              <a14:hiddenFill xmlns:a14="http://schemas.microsoft.com/office/drawing/2010/main">
                <a:solidFill>
                  <a:srgbClr val="FFFFFF"/>
                </a:solidFill>
              </a14:hiddenFill>
            </a:ext>
          </a:extLst>
        </p:spPr>
      </p:pic>
      <p:pic>
        <p:nvPicPr>
          <p:cNvPr id="14" name="Picture 22"/>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7365935" y="2836278"/>
            <a:ext cx="896425" cy="755462"/>
          </a:xfrm>
          <a:prstGeom prst="rect">
            <a:avLst/>
          </a:prstGeom>
          <a:extLst>
            <a:ext uri="{909E8E84-426E-40DD-AFC4-6F175D3DCCD1}">
              <a14:hiddenFill xmlns:a14="http://schemas.microsoft.com/office/drawing/2010/main">
                <a:solidFill>
                  <a:srgbClr val="FFFFFF"/>
                </a:solidFill>
              </a14:hiddenFill>
            </a:ext>
          </a:extLst>
        </p:spPr>
      </p:pic>
      <p:pic>
        <p:nvPicPr>
          <p:cNvPr id="15" name="Picture 24"/>
          <p:cNvPicPr>
            <a:picLocks noChangeAspect="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7435091" y="3796700"/>
            <a:ext cx="842521" cy="708295"/>
          </a:xfrm>
          <a:prstGeom prst="rect">
            <a:avLst/>
          </a:prstGeom>
          <a:extLst>
            <a:ext uri="{909E8E84-426E-40DD-AFC4-6F175D3DCCD1}">
              <a14:hiddenFill xmlns:a14="http://schemas.microsoft.com/office/drawing/2010/main">
                <a:solidFill>
                  <a:srgbClr val="FFFFFF"/>
                </a:solidFill>
              </a14:hiddenFill>
            </a:ext>
          </a:extLst>
        </p:spPr>
      </p:pic>
      <p:pic>
        <p:nvPicPr>
          <p:cNvPr id="19" name="Picture 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38478" y="1532438"/>
            <a:ext cx="1025825" cy="102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77469" y="2899123"/>
            <a:ext cx="756725" cy="60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03281" y="3914373"/>
            <a:ext cx="842521" cy="70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03281" y="2843146"/>
            <a:ext cx="880123" cy="74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26561" y="2915055"/>
            <a:ext cx="709318" cy="74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824" y="3765159"/>
            <a:ext cx="709669" cy="70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1"/>
          <p:cNvPicPr>
            <a:picLocks noChangeAspect="1"/>
          </p:cNvPicPr>
          <p:nvPr/>
        </p:nvPicPr>
        <p:blipFill>
          <a:blip r:embed="rId11">
            <a:biLevel thresh="25000"/>
            <a:extLst>
              <a:ext uri="{28A0092B-C50C-407E-A947-70E740481C1C}">
                <a14:useLocalDpi xmlns:a14="http://schemas.microsoft.com/office/drawing/2010/main" val="0"/>
              </a:ext>
            </a:extLst>
          </a:blip>
          <a:srcRect/>
          <a:stretch>
            <a:fillRect/>
          </a:stretch>
        </p:blipFill>
        <p:spPr bwMode="auto">
          <a:xfrm>
            <a:off x="8925341" y="2887410"/>
            <a:ext cx="606954" cy="616292"/>
          </a:xfrm>
          <a:prstGeom prst="rect">
            <a:avLst/>
          </a:prstGeom>
          <a:extLst>
            <a:ext uri="{909E8E84-426E-40DD-AFC4-6F175D3DCCD1}">
              <a14:hiddenFill xmlns:a14="http://schemas.microsoft.com/office/drawing/2010/main">
                <a:solidFill>
                  <a:srgbClr val="FFFFFF"/>
                </a:solidFill>
              </a14:hiddenFill>
            </a:ext>
          </a:extLst>
        </p:spPr>
      </p:pic>
      <p:pic>
        <p:nvPicPr>
          <p:cNvPr id="32" name="Picture 43"/>
          <p:cNvPicPr>
            <a:picLocks noChangeAspect="1"/>
          </p:cNvPicPr>
          <p:nvPr/>
        </p:nvPicPr>
        <p:blipFill>
          <a:blip r:embed="rId12">
            <a:biLevel thresh="25000"/>
            <a:extLst>
              <a:ext uri="{28A0092B-C50C-407E-A947-70E740481C1C}">
                <a14:useLocalDpi xmlns:a14="http://schemas.microsoft.com/office/drawing/2010/main" val="0"/>
              </a:ext>
            </a:extLst>
          </a:blip>
          <a:srcRect/>
          <a:stretch>
            <a:fillRect/>
          </a:stretch>
        </p:blipFill>
        <p:spPr bwMode="auto">
          <a:xfrm>
            <a:off x="9583656" y="4837846"/>
            <a:ext cx="666093" cy="417087"/>
          </a:xfrm>
          <a:prstGeom prst="rect">
            <a:avLst/>
          </a:prstGeom>
          <a:extLst>
            <a:ext uri="{909E8E84-426E-40DD-AFC4-6F175D3DCCD1}">
              <a14:hiddenFill xmlns:a14="http://schemas.microsoft.com/office/drawing/2010/main">
                <a:solidFill>
                  <a:srgbClr val="FFFFFF"/>
                </a:solidFill>
              </a14:hiddenFill>
            </a:ext>
          </a:extLst>
        </p:spPr>
      </p:pic>
      <p:pic>
        <p:nvPicPr>
          <p:cNvPr id="33" name="Picture 8"/>
          <p:cNvPicPr>
            <a:picLocks noChangeAspect="1"/>
          </p:cNvPicPr>
          <p:nvPr/>
        </p:nvPicPr>
        <p:blipFill>
          <a:blip r:embed="rId13">
            <a:biLevel thresh="25000"/>
            <a:extLst>
              <a:ext uri="{28A0092B-C50C-407E-A947-70E740481C1C}">
                <a14:useLocalDpi xmlns:a14="http://schemas.microsoft.com/office/drawing/2010/main" val="0"/>
              </a:ext>
            </a:extLst>
          </a:blip>
          <a:srcRect/>
          <a:stretch>
            <a:fillRect/>
          </a:stretch>
        </p:blipFill>
        <p:spPr bwMode="auto">
          <a:xfrm>
            <a:off x="8294717" y="4770151"/>
            <a:ext cx="578941" cy="533809"/>
          </a:xfrm>
          <a:prstGeom prst="rect">
            <a:avLst/>
          </a:prstGeom>
          <a:extLst>
            <a:ext uri="{909E8E84-426E-40DD-AFC4-6F175D3DCCD1}">
              <a14:hiddenFill xmlns:a14="http://schemas.microsoft.com/office/drawing/2010/main">
                <a:solidFill>
                  <a:srgbClr val="FFFFFF"/>
                </a:solidFill>
              </a14:hiddenFill>
            </a:ext>
          </a:extLst>
        </p:spPr>
      </p:pic>
      <p:pic>
        <p:nvPicPr>
          <p:cNvPr id="34" name="Picture 1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66855" y="5422547"/>
            <a:ext cx="701674" cy="69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73"/>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435598" y="5371254"/>
            <a:ext cx="471594" cy="76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312932" y="3743269"/>
            <a:ext cx="755633" cy="75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434894" y="4224823"/>
            <a:ext cx="549380" cy="63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5370794" y="2804728"/>
            <a:ext cx="578941" cy="5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
          <p:cNvGrpSpPr>
            <a:grpSpLocks noChangeAspect="1"/>
          </p:cNvGrpSpPr>
          <p:nvPr/>
        </p:nvGrpSpPr>
        <p:grpSpPr bwMode="auto">
          <a:xfrm>
            <a:off x="628506" y="2579452"/>
            <a:ext cx="4645772" cy="2492544"/>
            <a:chOff x="4799" y="1203"/>
            <a:chExt cx="1945" cy="796"/>
          </a:xfrm>
        </p:grpSpPr>
        <p:sp>
          <p:nvSpPr>
            <p:cNvPr id="46" name="AutoShape 3"/>
            <p:cNvSpPr>
              <a:spLocks noChangeAspect="1" noChangeArrowheads="1" noTextEdit="1"/>
            </p:cNvSpPr>
            <p:nvPr/>
          </p:nvSpPr>
          <p:spPr bwMode="auto">
            <a:xfrm>
              <a:off x="4799" y="1203"/>
              <a:ext cx="1945"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765">
                <a:solidFill>
                  <a:srgbClr val="00B0F0"/>
                </a:solidFill>
              </a:endParaRPr>
            </a:p>
          </p:txBody>
        </p:sp>
        <p:sp>
          <p:nvSpPr>
            <p:cNvPr id="47" name="Freeform 5"/>
            <p:cNvSpPr>
              <a:spLocks noEditPoints="1"/>
            </p:cNvSpPr>
            <p:nvPr/>
          </p:nvSpPr>
          <p:spPr bwMode="auto">
            <a:xfrm>
              <a:off x="4813" y="1217"/>
              <a:ext cx="1922" cy="774"/>
            </a:xfrm>
            <a:custGeom>
              <a:avLst/>
              <a:gdLst>
                <a:gd name="T0" fmla="*/ 11 w 2134"/>
                <a:gd name="T1" fmla="*/ 16 h 855"/>
                <a:gd name="T2" fmla="*/ 11 w 2134"/>
                <a:gd name="T3" fmla="*/ 69 h 855"/>
                <a:gd name="T4" fmla="*/ 11 w 2134"/>
                <a:gd name="T5" fmla="*/ 123 h 855"/>
                <a:gd name="T6" fmla="*/ 11 w 2134"/>
                <a:gd name="T7" fmla="*/ 177 h 855"/>
                <a:gd name="T8" fmla="*/ 11 w 2134"/>
                <a:gd name="T9" fmla="*/ 229 h 855"/>
                <a:gd name="T10" fmla="*/ 11 w 2134"/>
                <a:gd name="T11" fmla="*/ 282 h 855"/>
                <a:gd name="T12" fmla="*/ 11 w 2134"/>
                <a:gd name="T13" fmla="*/ 335 h 855"/>
                <a:gd name="T14" fmla="*/ 11 w 2134"/>
                <a:gd name="T15" fmla="*/ 387 h 855"/>
                <a:gd name="T16" fmla="*/ 26 w 2134"/>
                <a:gd name="T17" fmla="*/ 415 h 855"/>
                <a:gd name="T18" fmla="*/ 77 w 2134"/>
                <a:gd name="T19" fmla="*/ 415 h 855"/>
                <a:gd name="T20" fmla="*/ 129 w 2134"/>
                <a:gd name="T21" fmla="*/ 415 h 855"/>
                <a:gd name="T22" fmla="*/ 180 w 2134"/>
                <a:gd name="T23" fmla="*/ 415 h 855"/>
                <a:gd name="T24" fmla="*/ 231 w 2134"/>
                <a:gd name="T25" fmla="*/ 415 h 855"/>
                <a:gd name="T26" fmla="*/ 282 w 2134"/>
                <a:gd name="T27" fmla="*/ 415 h 855"/>
                <a:gd name="T28" fmla="*/ 333 w 2134"/>
                <a:gd name="T29" fmla="*/ 415 h 855"/>
                <a:gd name="T30" fmla="*/ 385 w 2134"/>
                <a:gd name="T31" fmla="*/ 415 h 855"/>
                <a:gd name="T32" fmla="*/ 436 w 2134"/>
                <a:gd name="T33" fmla="*/ 415 h 855"/>
                <a:gd name="T34" fmla="*/ 486 w 2134"/>
                <a:gd name="T35" fmla="*/ 415 h 855"/>
                <a:gd name="T36" fmla="*/ 539 w 2134"/>
                <a:gd name="T37" fmla="*/ 415 h 855"/>
                <a:gd name="T38" fmla="*/ 589 w 2134"/>
                <a:gd name="T39" fmla="*/ 415 h 855"/>
                <a:gd name="T40" fmla="*/ 641 w 2134"/>
                <a:gd name="T41" fmla="*/ 415 h 855"/>
                <a:gd name="T42" fmla="*/ 692 w 2134"/>
                <a:gd name="T43" fmla="*/ 415 h 855"/>
                <a:gd name="T44" fmla="*/ 743 w 2134"/>
                <a:gd name="T45" fmla="*/ 415 h 855"/>
                <a:gd name="T46" fmla="*/ 795 w 2134"/>
                <a:gd name="T47" fmla="*/ 415 h 855"/>
                <a:gd name="T48" fmla="*/ 846 w 2134"/>
                <a:gd name="T49" fmla="*/ 415 h 855"/>
                <a:gd name="T50" fmla="*/ 897 w 2134"/>
                <a:gd name="T51" fmla="*/ 415 h 855"/>
                <a:gd name="T52" fmla="*/ 948 w 2134"/>
                <a:gd name="T53" fmla="*/ 415 h 855"/>
                <a:gd name="T54" fmla="*/ 1000 w 2134"/>
                <a:gd name="T55" fmla="*/ 415 h 855"/>
                <a:gd name="T56" fmla="*/ 1016 w 2134"/>
                <a:gd name="T57" fmla="*/ 388 h 855"/>
                <a:gd name="T58" fmla="*/ 1016 w 2134"/>
                <a:gd name="T59" fmla="*/ 336 h 855"/>
                <a:gd name="T60" fmla="*/ 1016 w 2134"/>
                <a:gd name="T61" fmla="*/ 282 h 855"/>
                <a:gd name="T62" fmla="*/ 1016 w 2134"/>
                <a:gd name="T63" fmla="*/ 229 h 855"/>
                <a:gd name="T64" fmla="*/ 1016 w 2134"/>
                <a:gd name="T65" fmla="*/ 177 h 855"/>
                <a:gd name="T66" fmla="*/ 1016 w 2134"/>
                <a:gd name="T67" fmla="*/ 124 h 855"/>
                <a:gd name="T68" fmla="*/ 1016 w 2134"/>
                <a:gd name="T69" fmla="*/ 71 h 855"/>
                <a:gd name="T70" fmla="*/ 1016 w 2134"/>
                <a:gd name="T71" fmla="*/ 17 h 855"/>
                <a:gd name="T72" fmla="*/ 981 w 2134"/>
                <a:gd name="T73" fmla="*/ 11 h 855"/>
                <a:gd name="T74" fmla="*/ 929 w 2134"/>
                <a:gd name="T75" fmla="*/ 11 h 855"/>
                <a:gd name="T76" fmla="*/ 878 w 2134"/>
                <a:gd name="T77" fmla="*/ 11 h 855"/>
                <a:gd name="T78" fmla="*/ 827 w 2134"/>
                <a:gd name="T79" fmla="*/ 11 h 855"/>
                <a:gd name="T80" fmla="*/ 775 w 2134"/>
                <a:gd name="T81" fmla="*/ 11 h 855"/>
                <a:gd name="T82" fmla="*/ 724 w 2134"/>
                <a:gd name="T83" fmla="*/ 11 h 855"/>
                <a:gd name="T84" fmla="*/ 673 w 2134"/>
                <a:gd name="T85" fmla="*/ 11 h 855"/>
                <a:gd name="T86" fmla="*/ 621 w 2134"/>
                <a:gd name="T87" fmla="*/ 11 h 855"/>
                <a:gd name="T88" fmla="*/ 570 w 2134"/>
                <a:gd name="T89" fmla="*/ 11 h 855"/>
                <a:gd name="T90" fmla="*/ 519 w 2134"/>
                <a:gd name="T91" fmla="*/ 11 h 855"/>
                <a:gd name="T92" fmla="*/ 467 w 2134"/>
                <a:gd name="T93" fmla="*/ 11 h 855"/>
                <a:gd name="T94" fmla="*/ 416 w 2134"/>
                <a:gd name="T95" fmla="*/ 11 h 855"/>
                <a:gd name="T96" fmla="*/ 365 w 2134"/>
                <a:gd name="T97" fmla="*/ 11 h 855"/>
                <a:gd name="T98" fmla="*/ 313 w 2134"/>
                <a:gd name="T99" fmla="*/ 11 h 855"/>
                <a:gd name="T100" fmla="*/ 262 w 2134"/>
                <a:gd name="T101" fmla="*/ 11 h 855"/>
                <a:gd name="T102" fmla="*/ 211 w 2134"/>
                <a:gd name="T103" fmla="*/ 11 h 855"/>
                <a:gd name="T104" fmla="*/ 159 w 2134"/>
                <a:gd name="T105" fmla="*/ 11 h 855"/>
                <a:gd name="T106" fmla="*/ 110 w 2134"/>
                <a:gd name="T107" fmla="*/ 11 h 855"/>
                <a:gd name="T108" fmla="*/ 56 w 2134"/>
                <a:gd name="T109" fmla="*/ 11 h 855"/>
                <a:gd name="T110" fmla="*/ 5 w 2134"/>
                <a:gd name="T111" fmla="*/ 11 h 8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34" h="855">
                  <a:moveTo>
                    <a:pt x="22" y="32"/>
                  </a:moveTo>
                  <a:lnTo>
                    <a:pt x="22" y="32"/>
                  </a:lnTo>
                  <a:cubicBezTo>
                    <a:pt x="22" y="38"/>
                    <a:pt x="17" y="43"/>
                    <a:pt x="11" y="43"/>
                  </a:cubicBezTo>
                  <a:cubicBezTo>
                    <a:pt x="5" y="43"/>
                    <a:pt x="0" y="38"/>
                    <a:pt x="0" y="32"/>
                  </a:cubicBezTo>
                  <a:cubicBezTo>
                    <a:pt x="0" y="27"/>
                    <a:pt x="5" y="22"/>
                    <a:pt x="11" y="22"/>
                  </a:cubicBezTo>
                  <a:cubicBezTo>
                    <a:pt x="17" y="22"/>
                    <a:pt x="22" y="27"/>
                    <a:pt x="22" y="32"/>
                  </a:cubicBezTo>
                  <a:close/>
                  <a:moveTo>
                    <a:pt x="22" y="139"/>
                  </a:moveTo>
                  <a:lnTo>
                    <a:pt x="22" y="139"/>
                  </a:lnTo>
                  <a:cubicBezTo>
                    <a:pt x="22" y="145"/>
                    <a:pt x="17" y="150"/>
                    <a:pt x="11" y="150"/>
                  </a:cubicBezTo>
                  <a:cubicBezTo>
                    <a:pt x="5" y="150"/>
                    <a:pt x="0" y="145"/>
                    <a:pt x="0" y="139"/>
                  </a:cubicBezTo>
                  <a:cubicBezTo>
                    <a:pt x="0" y="133"/>
                    <a:pt x="5" y="128"/>
                    <a:pt x="11" y="128"/>
                  </a:cubicBezTo>
                  <a:cubicBezTo>
                    <a:pt x="17" y="128"/>
                    <a:pt x="22" y="133"/>
                    <a:pt x="22" y="139"/>
                  </a:cubicBezTo>
                  <a:close/>
                  <a:moveTo>
                    <a:pt x="22" y="246"/>
                  </a:moveTo>
                  <a:lnTo>
                    <a:pt x="22" y="246"/>
                  </a:lnTo>
                  <a:cubicBezTo>
                    <a:pt x="22" y="252"/>
                    <a:pt x="17" y="257"/>
                    <a:pt x="11" y="257"/>
                  </a:cubicBezTo>
                  <a:cubicBezTo>
                    <a:pt x="5" y="257"/>
                    <a:pt x="0" y="252"/>
                    <a:pt x="0" y="246"/>
                  </a:cubicBezTo>
                  <a:cubicBezTo>
                    <a:pt x="0" y="240"/>
                    <a:pt x="5" y="235"/>
                    <a:pt x="11" y="235"/>
                  </a:cubicBezTo>
                  <a:cubicBezTo>
                    <a:pt x="17" y="235"/>
                    <a:pt x="22" y="240"/>
                    <a:pt x="22" y="246"/>
                  </a:cubicBezTo>
                  <a:close/>
                  <a:moveTo>
                    <a:pt x="22" y="353"/>
                  </a:moveTo>
                  <a:lnTo>
                    <a:pt x="22" y="353"/>
                  </a:lnTo>
                  <a:cubicBezTo>
                    <a:pt x="22" y="358"/>
                    <a:pt x="17" y="363"/>
                    <a:pt x="11" y="363"/>
                  </a:cubicBezTo>
                  <a:cubicBezTo>
                    <a:pt x="5" y="363"/>
                    <a:pt x="0" y="358"/>
                    <a:pt x="0" y="353"/>
                  </a:cubicBezTo>
                  <a:cubicBezTo>
                    <a:pt x="0" y="347"/>
                    <a:pt x="5" y="342"/>
                    <a:pt x="11" y="342"/>
                  </a:cubicBezTo>
                  <a:cubicBezTo>
                    <a:pt x="17" y="342"/>
                    <a:pt x="22" y="347"/>
                    <a:pt x="22" y="353"/>
                  </a:cubicBezTo>
                  <a:close/>
                  <a:moveTo>
                    <a:pt x="22" y="459"/>
                  </a:moveTo>
                  <a:lnTo>
                    <a:pt x="22" y="459"/>
                  </a:lnTo>
                  <a:cubicBezTo>
                    <a:pt x="22" y="465"/>
                    <a:pt x="17" y="470"/>
                    <a:pt x="11" y="470"/>
                  </a:cubicBezTo>
                  <a:cubicBezTo>
                    <a:pt x="5" y="470"/>
                    <a:pt x="0" y="465"/>
                    <a:pt x="0" y="459"/>
                  </a:cubicBezTo>
                  <a:cubicBezTo>
                    <a:pt x="0" y="453"/>
                    <a:pt x="5" y="449"/>
                    <a:pt x="11" y="449"/>
                  </a:cubicBezTo>
                  <a:cubicBezTo>
                    <a:pt x="17" y="449"/>
                    <a:pt x="22" y="453"/>
                    <a:pt x="22" y="459"/>
                  </a:cubicBezTo>
                  <a:close/>
                  <a:moveTo>
                    <a:pt x="22" y="566"/>
                  </a:moveTo>
                  <a:lnTo>
                    <a:pt x="22" y="566"/>
                  </a:lnTo>
                  <a:cubicBezTo>
                    <a:pt x="22" y="572"/>
                    <a:pt x="17" y="577"/>
                    <a:pt x="11" y="577"/>
                  </a:cubicBezTo>
                  <a:cubicBezTo>
                    <a:pt x="5" y="577"/>
                    <a:pt x="0" y="572"/>
                    <a:pt x="0" y="566"/>
                  </a:cubicBezTo>
                  <a:cubicBezTo>
                    <a:pt x="0" y="560"/>
                    <a:pt x="5" y="555"/>
                    <a:pt x="11" y="555"/>
                  </a:cubicBezTo>
                  <a:cubicBezTo>
                    <a:pt x="17" y="555"/>
                    <a:pt x="22" y="560"/>
                    <a:pt x="22" y="566"/>
                  </a:cubicBezTo>
                  <a:close/>
                  <a:moveTo>
                    <a:pt x="22" y="673"/>
                  </a:moveTo>
                  <a:lnTo>
                    <a:pt x="22" y="673"/>
                  </a:lnTo>
                  <a:cubicBezTo>
                    <a:pt x="22" y="679"/>
                    <a:pt x="17" y="683"/>
                    <a:pt x="11" y="683"/>
                  </a:cubicBezTo>
                  <a:cubicBezTo>
                    <a:pt x="5" y="683"/>
                    <a:pt x="0" y="679"/>
                    <a:pt x="0" y="673"/>
                  </a:cubicBezTo>
                  <a:cubicBezTo>
                    <a:pt x="0" y="667"/>
                    <a:pt x="5" y="662"/>
                    <a:pt x="11" y="662"/>
                  </a:cubicBezTo>
                  <a:cubicBezTo>
                    <a:pt x="17" y="662"/>
                    <a:pt x="22" y="667"/>
                    <a:pt x="22" y="673"/>
                  </a:cubicBezTo>
                  <a:close/>
                  <a:moveTo>
                    <a:pt x="22" y="779"/>
                  </a:moveTo>
                  <a:lnTo>
                    <a:pt x="22" y="779"/>
                  </a:lnTo>
                  <a:cubicBezTo>
                    <a:pt x="22" y="785"/>
                    <a:pt x="17" y="790"/>
                    <a:pt x="11" y="790"/>
                  </a:cubicBezTo>
                  <a:cubicBezTo>
                    <a:pt x="5" y="790"/>
                    <a:pt x="0" y="785"/>
                    <a:pt x="0" y="779"/>
                  </a:cubicBezTo>
                  <a:cubicBezTo>
                    <a:pt x="0" y="773"/>
                    <a:pt x="5" y="769"/>
                    <a:pt x="11" y="769"/>
                  </a:cubicBezTo>
                  <a:cubicBezTo>
                    <a:pt x="17" y="769"/>
                    <a:pt x="22" y="773"/>
                    <a:pt x="22" y="779"/>
                  </a:cubicBezTo>
                  <a:close/>
                  <a:moveTo>
                    <a:pt x="53" y="834"/>
                  </a:moveTo>
                  <a:lnTo>
                    <a:pt x="53" y="834"/>
                  </a:lnTo>
                  <a:cubicBezTo>
                    <a:pt x="59" y="834"/>
                    <a:pt x="63" y="838"/>
                    <a:pt x="63" y="844"/>
                  </a:cubicBezTo>
                  <a:cubicBezTo>
                    <a:pt x="63" y="850"/>
                    <a:pt x="59" y="855"/>
                    <a:pt x="53" y="855"/>
                  </a:cubicBezTo>
                  <a:cubicBezTo>
                    <a:pt x="47" y="855"/>
                    <a:pt x="42" y="850"/>
                    <a:pt x="42" y="844"/>
                  </a:cubicBezTo>
                  <a:cubicBezTo>
                    <a:pt x="42" y="838"/>
                    <a:pt x="47" y="834"/>
                    <a:pt x="53" y="834"/>
                  </a:cubicBezTo>
                  <a:close/>
                  <a:moveTo>
                    <a:pt x="159" y="834"/>
                  </a:moveTo>
                  <a:lnTo>
                    <a:pt x="160" y="834"/>
                  </a:lnTo>
                  <a:cubicBezTo>
                    <a:pt x="165" y="834"/>
                    <a:pt x="170" y="838"/>
                    <a:pt x="170" y="844"/>
                  </a:cubicBezTo>
                  <a:cubicBezTo>
                    <a:pt x="170" y="850"/>
                    <a:pt x="165" y="855"/>
                    <a:pt x="160" y="855"/>
                  </a:cubicBezTo>
                  <a:lnTo>
                    <a:pt x="159" y="855"/>
                  </a:lnTo>
                  <a:cubicBezTo>
                    <a:pt x="154" y="855"/>
                    <a:pt x="149" y="850"/>
                    <a:pt x="149" y="844"/>
                  </a:cubicBezTo>
                  <a:cubicBezTo>
                    <a:pt x="149" y="838"/>
                    <a:pt x="154" y="834"/>
                    <a:pt x="159" y="834"/>
                  </a:cubicBezTo>
                  <a:close/>
                  <a:moveTo>
                    <a:pt x="266" y="834"/>
                  </a:moveTo>
                  <a:lnTo>
                    <a:pt x="266" y="834"/>
                  </a:lnTo>
                  <a:cubicBezTo>
                    <a:pt x="272" y="834"/>
                    <a:pt x="277" y="838"/>
                    <a:pt x="277" y="844"/>
                  </a:cubicBezTo>
                  <a:cubicBezTo>
                    <a:pt x="277" y="850"/>
                    <a:pt x="272" y="855"/>
                    <a:pt x="266" y="855"/>
                  </a:cubicBezTo>
                  <a:cubicBezTo>
                    <a:pt x="260" y="855"/>
                    <a:pt x="256" y="850"/>
                    <a:pt x="256" y="844"/>
                  </a:cubicBezTo>
                  <a:cubicBezTo>
                    <a:pt x="256" y="838"/>
                    <a:pt x="260" y="834"/>
                    <a:pt x="266" y="834"/>
                  </a:cubicBezTo>
                  <a:close/>
                  <a:moveTo>
                    <a:pt x="373" y="834"/>
                  </a:moveTo>
                  <a:lnTo>
                    <a:pt x="373" y="834"/>
                  </a:lnTo>
                  <a:cubicBezTo>
                    <a:pt x="379" y="834"/>
                    <a:pt x="384" y="838"/>
                    <a:pt x="384" y="844"/>
                  </a:cubicBezTo>
                  <a:cubicBezTo>
                    <a:pt x="384" y="850"/>
                    <a:pt x="379" y="855"/>
                    <a:pt x="373" y="855"/>
                  </a:cubicBezTo>
                  <a:cubicBezTo>
                    <a:pt x="367" y="855"/>
                    <a:pt x="362" y="850"/>
                    <a:pt x="362" y="844"/>
                  </a:cubicBezTo>
                  <a:cubicBezTo>
                    <a:pt x="362" y="838"/>
                    <a:pt x="367" y="834"/>
                    <a:pt x="373" y="834"/>
                  </a:cubicBezTo>
                  <a:close/>
                  <a:moveTo>
                    <a:pt x="480" y="834"/>
                  </a:moveTo>
                  <a:lnTo>
                    <a:pt x="480" y="834"/>
                  </a:lnTo>
                  <a:cubicBezTo>
                    <a:pt x="485" y="834"/>
                    <a:pt x="490" y="838"/>
                    <a:pt x="490" y="844"/>
                  </a:cubicBezTo>
                  <a:cubicBezTo>
                    <a:pt x="490" y="850"/>
                    <a:pt x="485" y="855"/>
                    <a:pt x="480" y="855"/>
                  </a:cubicBezTo>
                  <a:cubicBezTo>
                    <a:pt x="474" y="855"/>
                    <a:pt x="469" y="850"/>
                    <a:pt x="469" y="844"/>
                  </a:cubicBezTo>
                  <a:cubicBezTo>
                    <a:pt x="469" y="838"/>
                    <a:pt x="474" y="834"/>
                    <a:pt x="480" y="834"/>
                  </a:cubicBezTo>
                  <a:close/>
                  <a:moveTo>
                    <a:pt x="586" y="834"/>
                  </a:moveTo>
                  <a:lnTo>
                    <a:pt x="586" y="834"/>
                  </a:lnTo>
                  <a:cubicBezTo>
                    <a:pt x="592" y="834"/>
                    <a:pt x="597" y="838"/>
                    <a:pt x="597" y="844"/>
                  </a:cubicBezTo>
                  <a:cubicBezTo>
                    <a:pt x="597" y="850"/>
                    <a:pt x="592" y="855"/>
                    <a:pt x="586" y="855"/>
                  </a:cubicBezTo>
                  <a:cubicBezTo>
                    <a:pt x="580" y="855"/>
                    <a:pt x="576" y="850"/>
                    <a:pt x="576" y="844"/>
                  </a:cubicBezTo>
                  <a:cubicBezTo>
                    <a:pt x="576" y="838"/>
                    <a:pt x="580" y="834"/>
                    <a:pt x="586" y="834"/>
                  </a:cubicBezTo>
                  <a:close/>
                  <a:moveTo>
                    <a:pt x="693" y="834"/>
                  </a:moveTo>
                  <a:lnTo>
                    <a:pt x="693" y="834"/>
                  </a:lnTo>
                  <a:cubicBezTo>
                    <a:pt x="699" y="834"/>
                    <a:pt x="704" y="838"/>
                    <a:pt x="704" y="844"/>
                  </a:cubicBezTo>
                  <a:cubicBezTo>
                    <a:pt x="704" y="850"/>
                    <a:pt x="699" y="855"/>
                    <a:pt x="693" y="855"/>
                  </a:cubicBezTo>
                  <a:cubicBezTo>
                    <a:pt x="687" y="855"/>
                    <a:pt x="682" y="850"/>
                    <a:pt x="682" y="844"/>
                  </a:cubicBezTo>
                  <a:cubicBezTo>
                    <a:pt x="682" y="838"/>
                    <a:pt x="687" y="834"/>
                    <a:pt x="693" y="834"/>
                  </a:cubicBezTo>
                  <a:close/>
                  <a:moveTo>
                    <a:pt x="800" y="834"/>
                  </a:moveTo>
                  <a:lnTo>
                    <a:pt x="800" y="834"/>
                  </a:lnTo>
                  <a:cubicBezTo>
                    <a:pt x="806" y="834"/>
                    <a:pt x="810" y="838"/>
                    <a:pt x="810" y="844"/>
                  </a:cubicBezTo>
                  <a:cubicBezTo>
                    <a:pt x="810" y="850"/>
                    <a:pt x="806" y="855"/>
                    <a:pt x="800" y="855"/>
                  </a:cubicBezTo>
                  <a:cubicBezTo>
                    <a:pt x="794" y="855"/>
                    <a:pt x="789" y="850"/>
                    <a:pt x="789" y="844"/>
                  </a:cubicBezTo>
                  <a:cubicBezTo>
                    <a:pt x="789" y="838"/>
                    <a:pt x="794" y="834"/>
                    <a:pt x="800" y="834"/>
                  </a:cubicBezTo>
                  <a:close/>
                  <a:moveTo>
                    <a:pt x="906" y="834"/>
                  </a:moveTo>
                  <a:lnTo>
                    <a:pt x="906" y="834"/>
                  </a:lnTo>
                  <a:cubicBezTo>
                    <a:pt x="912" y="834"/>
                    <a:pt x="917" y="838"/>
                    <a:pt x="917" y="844"/>
                  </a:cubicBezTo>
                  <a:cubicBezTo>
                    <a:pt x="917" y="850"/>
                    <a:pt x="912" y="855"/>
                    <a:pt x="906" y="855"/>
                  </a:cubicBezTo>
                  <a:cubicBezTo>
                    <a:pt x="900" y="855"/>
                    <a:pt x="896" y="850"/>
                    <a:pt x="896" y="844"/>
                  </a:cubicBezTo>
                  <a:cubicBezTo>
                    <a:pt x="896" y="838"/>
                    <a:pt x="900" y="834"/>
                    <a:pt x="906" y="834"/>
                  </a:cubicBezTo>
                  <a:close/>
                  <a:moveTo>
                    <a:pt x="1013" y="834"/>
                  </a:moveTo>
                  <a:lnTo>
                    <a:pt x="1013" y="834"/>
                  </a:lnTo>
                  <a:cubicBezTo>
                    <a:pt x="1019" y="834"/>
                    <a:pt x="1024" y="838"/>
                    <a:pt x="1024" y="844"/>
                  </a:cubicBezTo>
                  <a:cubicBezTo>
                    <a:pt x="1024" y="850"/>
                    <a:pt x="1019" y="855"/>
                    <a:pt x="1013" y="855"/>
                  </a:cubicBezTo>
                  <a:cubicBezTo>
                    <a:pt x="1007" y="855"/>
                    <a:pt x="1002" y="850"/>
                    <a:pt x="1002" y="844"/>
                  </a:cubicBezTo>
                  <a:cubicBezTo>
                    <a:pt x="1002" y="838"/>
                    <a:pt x="1007" y="834"/>
                    <a:pt x="1013" y="834"/>
                  </a:cubicBezTo>
                  <a:close/>
                  <a:moveTo>
                    <a:pt x="1120" y="834"/>
                  </a:moveTo>
                  <a:lnTo>
                    <a:pt x="1120" y="834"/>
                  </a:lnTo>
                  <a:cubicBezTo>
                    <a:pt x="1126" y="834"/>
                    <a:pt x="1130" y="838"/>
                    <a:pt x="1130" y="844"/>
                  </a:cubicBezTo>
                  <a:cubicBezTo>
                    <a:pt x="1130" y="850"/>
                    <a:pt x="1126" y="855"/>
                    <a:pt x="1120" y="855"/>
                  </a:cubicBezTo>
                  <a:cubicBezTo>
                    <a:pt x="1114" y="855"/>
                    <a:pt x="1109" y="850"/>
                    <a:pt x="1109" y="844"/>
                  </a:cubicBezTo>
                  <a:cubicBezTo>
                    <a:pt x="1109" y="838"/>
                    <a:pt x="1114" y="834"/>
                    <a:pt x="1120" y="834"/>
                  </a:cubicBezTo>
                  <a:close/>
                  <a:moveTo>
                    <a:pt x="1226" y="834"/>
                  </a:moveTo>
                  <a:lnTo>
                    <a:pt x="1226" y="834"/>
                  </a:lnTo>
                  <a:cubicBezTo>
                    <a:pt x="1232" y="834"/>
                    <a:pt x="1237" y="838"/>
                    <a:pt x="1237" y="844"/>
                  </a:cubicBezTo>
                  <a:cubicBezTo>
                    <a:pt x="1237" y="850"/>
                    <a:pt x="1232" y="855"/>
                    <a:pt x="1226" y="855"/>
                  </a:cubicBezTo>
                  <a:cubicBezTo>
                    <a:pt x="1220" y="855"/>
                    <a:pt x="1216" y="850"/>
                    <a:pt x="1216" y="844"/>
                  </a:cubicBezTo>
                  <a:cubicBezTo>
                    <a:pt x="1216" y="838"/>
                    <a:pt x="1220" y="834"/>
                    <a:pt x="1226" y="834"/>
                  </a:cubicBezTo>
                  <a:close/>
                  <a:moveTo>
                    <a:pt x="1333" y="834"/>
                  </a:moveTo>
                  <a:lnTo>
                    <a:pt x="1333" y="834"/>
                  </a:lnTo>
                  <a:cubicBezTo>
                    <a:pt x="1339" y="834"/>
                    <a:pt x="1344" y="838"/>
                    <a:pt x="1344" y="844"/>
                  </a:cubicBezTo>
                  <a:cubicBezTo>
                    <a:pt x="1344" y="850"/>
                    <a:pt x="1339" y="855"/>
                    <a:pt x="1333" y="855"/>
                  </a:cubicBezTo>
                  <a:cubicBezTo>
                    <a:pt x="1327" y="855"/>
                    <a:pt x="1322" y="850"/>
                    <a:pt x="1322" y="844"/>
                  </a:cubicBezTo>
                  <a:cubicBezTo>
                    <a:pt x="1322" y="838"/>
                    <a:pt x="1327" y="834"/>
                    <a:pt x="1333" y="834"/>
                  </a:cubicBezTo>
                  <a:close/>
                  <a:moveTo>
                    <a:pt x="1440" y="834"/>
                  </a:moveTo>
                  <a:lnTo>
                    <a:pt x="1440" y="834"/>
                  </a:lnTo>
                  <a:cubicBezTo>
                    <a:pt x="1446" y="834"/>
                    <a:pt x="1450" y="838"/>
                    <a:pt x="1450" y="844"/>
                  </a:cubicBezTo>
                  <a:cubicBezTo>
                    <a:pt x="1450" y="850"/>
                    <a:pt x="1446" y="855"/>
                    <a:pt x="1440" y="855"/>
                  </a:cubicBezTo>
                  <a:cubicBezTo>
                    <a:pt x="1434" y="855"/>
                    <a:pt x="1429" y="850"/>
                    <a:pt x="1429" y="844"/>
                  </a:cubicBezTo>
                  <a:cubicBezTo>
                    <a:pt x="1429" y="838"/>
                    <a:pt x="1434" y="834"/>
                    <a:pt x="1440" y="834"/>
                  </a:cubicBezTo>
                  <a:close/>
                  <a:moveTo>
                    <a:pt x="1546" y="834"/>
                  </a:moveTo>
                  <a:lnTo>
                    <a:pt x="1546" y="834"/>
                  </a:lnTo>
                  <a:cubicBezTo>
                    <a:pt x="1552" y="834"/>
                    <a:pt x="1557" y="838"/>
                    <a:pt x="1557" y="844"/>
                  </a:cubicBezTo>
                  <a:cubicBezTo>
                    <a:pt x="1557" y="850"/>
                    <a:pt x="1552" y="855"/>
                    <a:pt x="1546" y="855"/>
                  </a:cubicBezTo>
                  <a:cubicBezTo>
                    <a:pt x="1541" y="855"/>
                    <a:pt x="1536" y="850"/>
                    <a:pt x="1536" y="844"/>
                  </a:cubicBezTo>
                  <a:cubicBezTo>
                    <a:pt x="1536" y="838"/>
                    <a:pt x="1541" y="834"/>
                    <a:pt x="1546" y="834"/>
                  </a:cubicBezTo>
                  <a:close/>
                  <a:moveTo>
                    <a:pt x="1653" y="834"/>
                  </a:moveTo>
                  <a:lnTo>
                    <a:pt x="1653" y="834"/>
                  </a:lnTo>
                  <a:cubicBezTo>
                    <a:pt x="1659" y="834"/>
                    <a:pt x="1664" y="838"/>
                    <a:pt x="1664" y="844"/>
                  </a:cubicBezTo>
                  <a:cubicBezTo>
                    <a:pt x="1664" y="850"/>
                    <a:pt x="1659" y="855"/>
                    <a:pt x="1653" y="855"/>
                  </a:cubicBezTo>
                  <a:cubicBezTo>
                    <a:pt x="1647" y="855"/>
                    <a:pt x="1642" y="850"/>
                    <a:pt x="1642" y="844"/>
                  </a:cubicBezTo>
                  <a:cubicBezTo>
                    <a:pt x="1642" y="838"/>
                    <a:pt x="1647" y="834"/>
                    <a:pt x="1653" y="834"/>
                  </a:cubicBezTo>
                  <a:close/>
                  <a:moveTo>
                    <a:pt x="1760" y="834"/>
                  </a:moveTo>
                  <a:lnTo>
                    <a:pt x="1760" y="834"/>
                  </a:lnTo>
                  <a:cubicBezTo>
                    <a:pt x="1766" y="834"/>
                    <a:pt x="1771" y="838"/>
                    <a:pt x="1771" y="844"/>
                  </a:cubicBezTo>
                  <a:cubicBezTo>
                    <a:pt x="1771" y="850"/>
                    <a:pt x="1766" y="855"/>
                    <a:pt x="1760" y="855"/>
                  </a:cubicBezTo>
                  <a:cubicBezTo>
                    <a:pt x="1754" y="855"/>
                    <a:pt x="1749" y="850"/>
                    <a:pt x="1749" y="844"/>
                  </a:cubicBezTo>
                  <a:cubicBezTo>
                    <a:pt x="1749" y="838"/>
                    <a:pt x="1754" y="834"/>
                    <a:pt x="1760" y="834"/>
                  </a:cubicBezTo>
                  <a:close/>
                  <a:moveTo>
                    <a:pt x="1867" y="834"/>
                  </a:moveTo>
                  <a:lnTo>
                    <a:pt x="1867" y="834"/>
                  </a:lnTo>
                  <a:cubicBezTo>
                    <a:pt x="1872" y="834"/>
                    <a:pt x="1877" y="838"/>
                    <a:pt x="1877" y="844"/>
                  </a:cubicBezTo>
                  <a:cubicBezTo>
                    <a:pt x="1877" y="850"/>
                    <a:pt x="1872" y="855"/>
                    <a:pt x="1867" y="855"/>
                  </a:cubicBezTo>
                  <a:cubicBezTo>
                    <a:pt x="1861" y="855"/>
                    <a:pt x="1856" y="850"/>
                    <a:pt x="1856" y="844"/>
                  </a:cubicBezTo>
                  <a:cubicBezTo>
                    <a:pt x="1856" y="838"/>
                    <a:pt x="1861" y="834"/>
                    <a:pt x="1867" y="834"/>
                  </a:cubicBezTo>
                  <a:close/>
                  <a:moveTo>
                    <a:pt x="1973" y="834"/>
                  </a:moveTo>
                  <a:lnTo>
                    <a:pt x="1973" y="834"/>
                  </a:lnTo>
                  <a:cubicBezTo>
                    <a:pt x="1979" y="834"/>
                    <a:pt x="1984" y="838"/>
                    <a:pt x="1984" y="844"/>
                  </a:cubicBezTo>
                  <a:cubicBezTo>
                    <a:pt x="1984" y="850"/>
                    <a:pt x="1979" y="855"/>
                    <a:pt x="1973" y="855"/>
                  </a:cubicBezTo>
                  <a:cubicBezTo>
                    <a:pt x="1967" y="855"/>
                    <a:pt x="1963" y="850"/>
                    <a:pt x="1963" y="844"/>
                  </a:cubicBezTo>
                  <a:cubicBezTo>
                    <a:pt x="1963" y="838"/>
                    <a:pt x="1967" y="834"/>
                    <a:pt x="1973" y="834"/>
                  </a:cubicBezTo>
                  <a:close/>
                  <a:moveTo>
                    <a:pt x="2080" y="834"/>
                  </a:moveTo>
                  <a:lnTo>
                    <a:pt x="2080" y="834"/>
                  </a:lnTo>
                  <a:cubicBezTo>
                    <a:pt x="2086" y="834"/>
                    <a:pt x="2091" y="838"/>
                    <a:pt x="2091" y="844"/>
                  </a:cubicBezTo>
                  <a:cubicBezTo>
                    <a:pt x="2091" y="850"/>
                    <a:pt x="2086" y="855"/>
                    <a:pt x="2080" y="855"/>
                  </a:cubicBezTo>
                  <a:cubicBezTo>
                    <a:pt x="2074" y="855"/>
                    <a:pt x="2069" y="850"/>
                    <a:pt x="2069" y="844"/>
                  </a:cubicBezTo>
                  <a:cubicBezTo>
                    <a:pt x="2069" y="838"/>
                    <a:pt x="2074" y="834"/>
                    <a:pt x="2080" y="834"/>
                  </a:cubicBezTo>
                  <a:close/>
                  <a:moveTo>
                    <a:pt x="2112" y="781"/>
                  </a:moveTo>
                  <a:lnTo>
                    <a:pt x="2112" y="781"/>
                  </a:lnTo>
                  <a:cubicBezTo>
                    <a:pt x="2112" y="775"/>
                    <a:pt x="2117" y="770"/>
                    <a:pt x="2123" y="770"/>
                  </a:cubicBezTo>
                  <a:cubicBezTo>
                    <a:pt x="2129" y="770"/>
                    <a:pt x="2134" y="775"/>
                    <a:pt x="2134" y="781"/>
                  </a:cubicBezTo>
                  <a:cubicBezTo>
                    <a:pt x="2134" y="787"/>
                    <a:pt x="2129" y="792"/>
                    <a:pt x="2123" y="792"/>
                  </a:cubicBezTo>
                  <a:cubicBezTo>
                    <a:pt x="2117" y="792"/>
                    <a:pt x="2112" y="787"/>
                    <a:pt x="2112" y="781"/>
                  </a:cubicBezTo>
                  <a:close/>
                  <a:moveTo>
                    <a:pt x="2112" y="674"/>
                  </a:moveTo>
                  <a:lnTo>
                    <a:pt x="2112" y="674"/>
                  </a:lnTo>
                  <a:cubicBezTo>
                    <a:pt x="2112" y="668"/>
                    <a:pt x="2117" y="663"/>
                    <a:pt x="2123" y="663"/>
                  </a:cubicBezTo>
                  <a:cubicBezTo>
                    <a:pt x="2129" y="663"/>
                    <a:pt x="2134" y="668"/>
                    <a:pt x="2134" y="674"/>
                  </a:cubicBezTo>
                  <a:cubicBezTo>
                    <a:pt x="2134" y="680"/>
                    <a:pt x="2129" y="685"/>
                    <a:pt x="2123" y="685"/>
                  </a:cubicBezTo>
                  <a:cubicBezTo>
                    <a:pt x="2117" y="685"/>
                    <a:pt x="2112" y="680"/>
                    <a:pt x="2112" y="674"/>
                  </a:cubicBezTo>
                  <a:close/>
                  <a:moveTo>
                    <a:pt x="2112" y="567"/>
                  </a:moveTo>
                  <a:lnTo>
                    <a:pt x="2112" y="567"/>
                  </a:lnTo>
                  <a:cubicBezTo>
                    <a:pt x="2112" y="562"/>
                    <a:pt x="2117" y="557"/>
                    <a:pt x="2123" y="557"/>
                  </a:cubicBezTo>
                  <a:cubicBezTo>
                    <a:pt x="2129" y="557"/>
                    <a:pt x="2134" y="562"/>
                    <a:pt x="2134" y="567"/>
                  </a:cubicBezTo>
                  <a:cubicBezTo>
                    <a:pt x="2134" y="573"/>
                    <a:pt x="2129" y="578"/>
                    <a:pt x="2123" y="578"/>
                  </a:cubicBezTo>
                  <a:cubicBezTo>
                    <a:pt x="2117" y="578"/>
                    <a:pt x="2112" y="573"/>
                    <a:pt x="2112" y="567"/>
                  </a:cubicBezTo>
                  <a:close/>
                  <a:moveTo>
                    <a:pt x="2112" y="461"/>
                  </a:moveTo>
                  <a:lnTo>
                    <a:pt x="2112" y="461"/>
                  </a:lnTo>
                  <a:cubicBezTo>
                    <a:pt x="2112" y="455"/>
                    <a:pt x="2117" y="450"/>
                    <a:pt x="2123" y="450"/>
                  </a:cubicBezTo>
                  <a:cubicBezTo>
                    <a:pt x="2129" y="450"/>
                    <a:pt x="2134" y="455"/>
                    <a:pt x="2134" y="461"/>
                  </a:cubicBezTo>
                  <a:cubicBezTo>
                    <a:pt x="2134" y="467"/>
                    <a:pt x="2129" y="471"/>
                    <a:pt x="2123" y="471"/>
                  </a:cubicBezTo>
                  <a:cubicBezTo>
                    <a:pt x="2117" y="471"/>
                    <a:pt x="2112" y="467"/>
                    <a:pt x="2112" y="461"/>
                  </a:cubicBezTo>
                  <a:close/>
                  <a:moveTo>
                    <a:pt x="2112" y="354"/>
                  </a:moveTo>
                  <a:lnTo>
                    <a:pt x="2112" y="354"/>
                  </a:lnTo>
                  <a:cubicBezTo>
                    <a:pt x="2112" y="348"/>
                    <a:pt x="2117" y="343"/>
                    <a:pt x="2123" y="343"/>
                  </a:cubicBezTo>
                  <a:cubicBezTo>
                    <a:pt x="2129" y="343"/>
                    <a:pt x="2134" y="348"/>
                    <a:pt x="2134" y="354"/>
                  </a:cubicBezTo>
                  <a:cubicBezTo>
                    <a:pt x="2134" y="360"/>
                    <a:pt x="2129" y="365"/>
                    <a:pt x="2123" y="365"/>
                  </a:cubicBezTo>
                  <a:cubicBezTo>
                    <a:pt x="2117" y="365"/>
                    <a:pt x="2112" y="360"/>
                    <a:pt x="2112" y="354"/>
                  </a:cubicBezTo>
                  <a:close/>
                  <a:moveTo>
                    <a:pt x="2112" y="247"/>
                  </a:moveTo>
                  <a:lnTo>
                    <a:pt x="2112" y="247"/>
                  </a:lnTo>
                  <a:cubicBezTo>
                    <a:pt x="2112" y="242"/>
                    <a:pt x="2117" y="237"/>
                    <a:pt x="2123" y="237"/>
                  </a:cubicBezTo>
                  <a:cubicBezTo>
                    <a:pt x="2129" y="237"/>
                    <a:pt x="2134" y="242"/>
                    <a:pt x="2134" y="247"/>
                  </a:cubicBezTo>
                  <a:cubicBezTo>
                    <a:pt x="2134" y="253"/>
                    <a:pt x="2129" y="258"/>
                    <a:pt x="2123" y="258"/>
                  </a:cubicBezTo>
                  <a:cubicBezTo>
                    <a:pt x="2117" y="258"/>
                    <a:pt x="2112" y="253"/>
                    <a:pt x="2112" y="247"/>
                  </a:cubicBezTo>
                  <a:close/>
                  <a:moveTo>
                    <a:pt x="2112" y="141"/>
                  </a:moveTo>
                  <a:lnTo>
                    <a:pt x="2112" y="141"/>
                  </a:lnTo>
                  <a:cubicBezTo>
                    <a:pt x="2112" y="135"/>
                    <a:pt x="2117" y="130"/>
                    <a:pt x="2123" y="130"/>
                  </a:cubicBezTo>
                  <a:cubicBezTo>
                    <a:pt x="2129" y="130"/>
                    <a:pt x="2134" y="135"/>
                    <a:pt x="2134" y="141"/>
                  </a:cubicBezTo>
                  <a:cubicBezTo>
                    <a:pt x="2134" y="147"/>
                    <a:pt x="2129" y="151"/>
                    <a:pt x="2123" y="151"/>
                  </a:cubicBezTo>
                  <a:cubicBezTo>
                    <a:pt x="2117" y="151"/>
                    <a:pt x="2112" y="147"/>
                    <a:pt x="2112" y="141"/>
                  </a:cubicBezTo>
                  <a:close/>
                  <a:moveTo>
                    <a:pt x="2112" y="34"/>
                  </a:moveTo>
                  <a:lnTo>
                    <a:pt x="2112" y="34"/>
                  </a:lnTo>
                  <a:cubicBezTo>
                    <a:pt x="2112" y="28"/>
                    <a:pt x="2117" y="23"/>
                    <a:pt x="2123" y="23"/>
                  </a:cubicBezTo>
                  <a:cubicBezTo>
                    <a:pt x="2129" y="23"/>
                    <a:pt x="2134" y="28"/>
                    <a:pt x="2134" y="34"/>
                  </a:cubicBezTo>
                  <a:cubicBezTo>
                    <a:pt x="2134" y="40"/>
                    <a:pt x="2129" y="45"/>
                    <a:pt x="2123" y="45"/>
                  </a:cubicBezTo>
                  <a:cubicBezTo>
                    <a:pt x="2117" y="45"/>
                    <a:pt x="2112" y="40"/>
                    <a:pt x="2112" y="34"/>
                  </a:cubicBezTo>
                  <a:close/>
                  <a:moveTo>
                    <a:pt x="2039" y="22"/>
                  </a:moveTo>
                  <a:lnTo>
                    <a:pt x="2039" y="22"/>
                  </a:lnTo>
                  <a:cubicBezTo>
                    <a:pt x="2033" y="22"/>
                    <a:pt x="2029" y="17"/>
                    <a:pt x="2029" y="11"/>
                  </a:cubicBezTo>
                  <a:cubicBezTo>
                    <a:pt x="2029" y="5"/>
                    <a:pt x="2033" y="0"/>
                    <a:pt x="2039" y="0"/>
                  </a:cubicBezTo>
                  <a:cubicBezTo>
                    <a:pt x="2045" y="0"/>
                    <a:pt x="2050" y="5"/>
                    <a:pt x="2050" y="11"/>
                  </a:cubicBezTo>
                  <a:cubicBezTo>
                    <a:pt x="2050" y="17"/>
                    <a:pt x="2045" y="22"/>
                    <a:pt x="2039" y="22"/>
                  </a:cubicBezTo>
                  <a:close/>
                  <a:moveTo>
                    <a:pt x="1933" y="22"/>
                  </a:moveTo>
                  <a:lnTo>
                    <a:pt x="1933" y="22"/>
                  </a:lnTo>
                  <a:cubicBezTo>
                    <a:pt x="1927" y="22"/>
                    <a:pt x="1922" y="17"/>
                    <a:pt x="1922" y="11"/>
                  </a:cubicBezTo>
                  <a:cubicBezTo>
                    <a:pt x="1922" y="5"/>
                    <a:pt x="1927" y="0"/>
                    <a:pt x="1933" y="0"/>
                  </a:cubicBezTo>
                  <a:cubicBezTo>
                    <a:pt x="1939" y="0"/>
                    <a:pt x="1943" y="5"/>
                    <a:pt x="1943" y="11"/>
                  </a:cubicBezTo>
                  <a:cubicBezTo>
                    <a:pt x="1943" y="17"/>
                    <a:pt x="1939" y="22"/>
                    <a:pt x="1933" y="22"/>
                  </a:cubicBezTo>
                  <a:close/>
                  <a:moveTo>
                    <a:pt x="1826" y="22"/>
                  </a:moveTo>
                  <a:lnTo>
                    <a:pt x="1826" y="22"/>
                  </a:lnTo>
                  <a:cubicBezTo>
                    <a:pt x="1820" y="22"/>
                    <a:pt x="1815" y="17"/>
                    <a:pt x="1815" y="11"/>
                  </a:cubicBezTo>
                  <a:cubicBezTo>
                    <a:pt x="1815" y="5"/>
                    <a:pt x="1820" y="0"/>
                    <a:pt x="1826" y="0"/>
                  </a:cubicBezTo>
                  <a:cubicBezTo>
                    <a:pt x="1832" y="0"/>
                    <a:pt x="1837" y="5"/>
                    <a:pt x="1837" y="11"/>
                  </a:cubicBezTo>
                  <a:cubicBezTo>
                    <a:pt x="1837" y="17"/>
                    <a:pt x="1832" y="22"/>
                    <a:pt x="1826" y="22"/>
                  </a:cubicBezTo>
                  <a:close/>
                  <a:moveTo>
                    <a:pt x="1719" y="22"/>
                  </a:moveTo>
                  <a:lnTo>
                    <a:pt x="1719" y="22"/>
                  </a:lnTo>
                  <a:cubicBezTo>
                    <a:pt x="1713" y="22"/>
                    <a:pt x="1709" y="17"/>
                    <a:pt x="1709" y="11"/>
                  </a:cubicBezTo>
                  <a:cubicBezTo>
                    <a:pt x="1709" y="5"/>
                    <a:pt x="1713" y="0"/>
                    <a:pt x="1719" y="0"/>
                  </a:cubicBezTo>
                  <a:cubicBezTo>
                    <a:pt x="1725" y="0"/>
                    <a:pt x="1730" y="5"/>
                    <a:pt x="1730" y="11"/>
                  </a:cubicBezTo>
                  <a:cubicBezTo>
                    <a:pt x="1730" y="17"/>
                    <a:pt x="1725" y="22"/>
                    <a:pt x="1719" y="22"/>
                  </a:cubicBezTo>
                  <a:close/>
                  <a:moveTo>
                    <a:pt x="1613" y="22"/>
                  </a:moveTo>
                  <a:lnTo>
                    <a:pt x="1613" y="22"/>
                  </a:lnTo>
                  <a:cubicBezTo>
                    <a:pt x="1607" y="22"/>
                    <a:pt x="1602" y="17"/>
                    <a:pt x="1602" y="11"/>
                  </a:cubicBezTo>
                  <a:cubicBezTo>
                    <a:pt x="1602" y="5"/>
                    <a:pt x="1607" y="0"/>
                    <a:pt x="1613" y="0"/>
                  </a:cubicBezTo>
                  <a:cubicBezTo>
                    <a:pt x="1619" y="0"/>
                    <a:pt x="1623" y="5"/>
                    <a:pt x="1623" y="11"/>
                  </a:cubicBezTo>
                  <a:cubicBezTo>
                    <a:pt x="1623" y="17"/>
                    <a:pt x="1619" y="22"/>
                    <a:pt x="1613" y="22"/>
                  </a:cubicBezTo>
                  <a:close/>
                  <a:moveTo>
                    <a:pt x="1506" y="22"/>
                  </a:moveTo>
                  <a:lnTo>
                    <a:pt x="1506" y="22"/>
                  </a:lnTo>
                  <a:cubicBezTo>
                    <a:pt x="1500" y="22"/>
                    <a:pt x="1495" y="17"/>
                    <a:pt x="1495" y="11"/>
                  </a:cubicBezTo>
                  <a:cubicBezTo>
                    <a:pt x="1495" y="5"/>
                    <a:pt x="1500" y="0"/>
                    <a:pt x="1506" y="0"/>
                  </a:cubicBezTo>
                  <a:cubicBezTo>
                    <a:pt x="1512" y="0"/>
                    <a:pt x="1517" y="5"/>
                    <a:pt x="1517" y="11"/>
                  </a:cubicBezTo>
                  <a:cubicBezTo>
                    <a:pt x="1517" y="17"/>
                    <a:pt x="1512" y="22"/>
                    <a:pt x="1506" y="22"/>
                  </a:cubicBezTo>
                  <a:close/>
                  <a:moveTo>
                    <a:pt x="1399" y="22"/>
                  </a:moveTo>
                  <a:lnTo>
                    <a:pt x="1399" y="22"/>
                  </a:lnTo>
                  <a:cubicBezTo>
                    <a:pt x="1393" y="22"/>
                    <a:pt x="1389" y="17"/>
                    <a:pt x="1389" y="11"/>
                  </a:cubicBezTo>
                  <a:cubicBezTo>
                    <a:pt x="1389" y="5"/>
                    <a:pt x="1393" y="0"/>
                    <a:pt x="1399" y="0"/>
                  </a:cubicBezTo>
                  <a:cubicBezTo>
                    <a:pt x="1405" y="0"/>
                    <a:pt x="1410" y="5"/>
                    <a:pt x="1410" y="11"/>
                  </a:cubicBezTo>
                  <a:cubicBezTo>
                    <a:pt x="1410" y="17"/>
                    <a:pt x="1405" y="22"/>
                    <a:pt x="1399" y="22"/>
                  </a:cubicBezTo>
                  <a:close/>
                  <a:moveTo>
                    <a:pt x="1293" y="22"/>
                  </a:moveTo>
                  <a:lnTo>
                    <a:pt x="1293" y="22"/>
                  </a:lnTo>
                  <a:cubicBezTo>
                    <a:pt x="1287" y="22"/>
                    <a:pt x="1282" y="17"/>
                    <a:pt x="1282" y="11"/>
                  </a:cubicBezTo>
                  <a:cubicBezTo>
                    <a:pt x="1282" y="5"/>
                    <a:pt x="1287" y="0"/>
                    <a:pt x="1293" y="0"/>
                  </a:cubicBezTo>
                  <a:cubicBezTo>
                    <a:pt x="1298" y="0"/>
                    <a:pt x="1303" y="5"/>
                    <a:pt x="1303" y="11"/>
                  </a:cubicBezTo>
                  <a:cubicBezTo>
                    <a:pt x="1303" y="17"/>
                    <a:pt x="1298" y="22"/>
                    <a:pt x="1293" y="22"/>
                  </a:cubicBezTo>
                  <a:close/>
                  <a:moveTo>
                    <a:pt x="1186" y="22"/>
                  </a:moveTo>
                  <a:lnTo>
                    <a:pt x="1186" y="22"/>
                  </a:lnTo>
                  <a:cubicBezTo>
                    <a:pt x="1180" y="22"/>
                    <a:pt x="1175" y="17"/>
                    <a:pt x="1175" y="11"/>
                  </a:cubicBezTo>
                  <a:cubicBezTo>
                    <a:pt x="1175" y="5"/>
                    <a:pt x="1180" y="0"/>
                    <a:pt x="1186" y="0"/>
                  </a:cubicBezTo>
                  <a:cubicBezTo>
                    <a:pt x="1192" y="0"/>
                    <a:pt x="1197" y="5"/>
                    <a:pt x="1197" y="11"/>
                  </a:cubicBezTo>
                  <a:cubicBezTo>
                    <a:pt x="1197" y="17"/>
                    <a:pt x="1192" y="22"/>
                    <a:pt x="1186" y="22"/>
                  </a:cubicBezTo>
                  <a:close/>
                  <a:moveTo>
                    <a:pt x="1079" y="22"/>
                  </a:moveTo>
                  <a:lnTo>
                    <a:pt x="1079" y="22"/>
                  </a:lnTo>
                  <a:cubicBezTo>
                    <a:pt x="1073" y="22"/>
                    <a:pt x="1068" y="17"/>
                    <a:pt x="1068" y="11"/>
                  </a:cubicBezTo>
                  <a:cubicBezTo>
                    <a:pt x="1068" y="5"/>
                    <a:pt x="1073" y="0"/>
                    <a:pt x="1079" y="0"/>
                  </a:cubicBezTo>
                  <a:cubicBezTo>
                    <a:pt x="1085" y="0"/>
                    <a:pt x="1090" y="5"/>
                    <a:pt x="1090" y="11"/>
                  </a:cubicBezTo>
                  <a:cubicBezTo>
                    <a:pt x="1090" y="17"/>
                    <a:pt x="1085" y="22"/>
                    <a:pt x="1079" y="22"/>
                  </a:cubicBezTo>
                  <a:close/>
                  <a:moveTo>
                    <a:pt x="972" y="22"/>
                  </a:moveTo>
                  <a:lnTo>
                    <a:pt x="972" y="22"/>
                  </a:lnTo>
                  <a:cubicBezTo>
                    <a:pt x="967" y="22"/>
                    <a:pt x="962" y="17"/>
                    <a:pt x="962" y="11"/>
                  </a:cubicBezTo>
                  <a:cubicBezTo>
                    <a:pt x="962" y="5"/>
                    <a:pt x="967" y="0"/>
                    <a:pt x="972" y="0"/>
                  </a:cubicBezTo>
                  <a:cubicBezTo>
                    <a:pt x="978" y="0"/>
                    <a:pt x="983" y="5"/>
                    <a:pt x="983" y="11"/>
                  </a:cubicBezTo>
                  <a:cubicBezTo>
                    <a:pt x="983" y="17"/>
                    <a:pt x="978" y="22"/>
                    <a:pt x="972" y="22"/>
                  </a:cubicBezTo>
                  <a:close/>
                  <a:moveTo>
                    <a:pt x="866" y="22"/>
                  </a:moveTo>
                  <a:lnTo>
                    <a:pt x="866" y="22"/>
                  </a:lnTo>
                  <a:cubicBezTo>
                    <a:pt x="860" y="22"/>
                    <a:pt x="855" y="17"/>
                    <a:pt x="855" y="11"/>
                  </a:cubicBezTo>
                  <a:cubicBezTo>
                    <a:pt x="855" y="5"/>
                    <a:pt x="860" y="0"/>
                    <a:pt x="866" y="0"/>
                  </a:cubicBezTo>
                  <a:cubicBezTo>
                    <a:pt x="872" y="0"/>
                    <a:pt x="876" y="5"/>
                    <a:pt x="876" y="11"/>
                  </a:cubicBezTo>
                  <a:cubicBezTo>
                    <a:pt x="876" y="17"/>
                    <a:pt x="872" y="22"/>
                    <a:pt x="866" y="22"/>
                  </a:cubicBezTo>
                  <a:close/>
                  <a:moveTo>
                    <a:pt x="759" y="22"/>
                  </a:moveTo>
                  <a:lnTo>
                    <a:pt x="759" y="22"/>
                  </a:lnTo>
                  <a:cubicBezTo>
                    <a:pt x="753" y="22"/>
                    <a:pt x="748" y="17"/>
                    <a:pt x="748" y="11"/>
                  </a:cubicBezTo>
                  <a:cubicBezTo>
                    <a:pt x="748" y="5"/>
                    <a:pt x="753" y="0"/>
                    <a:pt x="759" y="0"/>
                  </a:cubicBezTo>
                  <a:cubicBezTo>
                    <a:pt x="765" y="0"/>
                    <a:pt x="770" y="5"/>
                    <a:pt x="770" y="11"/>
                  </a:cubicBezTo>
                  <a:cubicBezTo>
                    <a:pt x="770" y="17"/>
                    <a:pt x="765" y="22"/>
                    <a:pt x="759" y="22"/>
                  </a:cubicBezTo>
                  <a:close/>
                  <a:moveTo>
                    <a:pt x="652" y="22"/>
                  </a:moveTo>
                  <a:lnTo>
                    <a:pt x="652" y="22"/>
                  </a:lnTo>
                  <a:cubicBezTo>
                    <a:pt x="647" y="22"/>
                    <a:pt x="642" y="17"/>
                    <a:pt x="642" y="11"/>
                  </a:cubicBezTo>
                  <a:cubicBezTo>
                    <a:pt x="642" y="5"/>
                    <a:pt x="647" y="0"/>
                    <a:pt x="652" y="0"/>
                  </a:cubicBezTo>
                  <a:cubicBezTo>
                    <a:pt x="658" y="0"/>
                    <a:pt x="663" y="5"/>
                    <a:pt x="663" y="11"/>
                  </a:cubicBezTo>
                  <a:cubicBezTo>
                    <a:pt x="663" y="17"/>
                    <a:pt x="658" y="22"/>
                    <a:pt x="652" y="22"/>
                  </a:cubicBezTo>
                  <a:close/>
                  <a:moveTo>
                    <a:pt x="546" y="22"/>
                  </a:moveTo>
                  <a:lnTo>
                    <a:pt x="546" y="22"/>
                  </a:lnTo>
                  <a:cubicBezTo>
                    <a:pt x="540" y="22"/>
                    <a:pt x="535" y="17"/>
                    <a:pt x="535" y="11"/>
                  </a:cubicBezTo>
                  <a:cubicBezTo>
                    <a:pt x="535" y="5"/>
                    <a:pt x="540" y="0"/>
                    <a:pt x="546" y="0"/>
                  </a:cubicBezTo>
                  <a:cubicBezTo>
                    <a:pt x="552" y="0"/>
                    <a:pt x="556" y="5"/>
                    <a:pt x="556" y="11"/>
                  </a:cubicBezTo>
                  <a:cubicBezTo>
                    <a:pt x="556" y="17"/>
                    <a:pt x="552" y="22"/>
                    <a:pt x="546" y="22"/>
                  </a:cubicBezTo>
                  <a:close/>
                  <a:moveTo>
                    <a:pt x="439" y="22"/>
                  </a:moveTo>
                  <a:lnTo>
                    <a:pt x="439" y="22"/>
                  </a:lnTo>
                  <a:cubicBezTo>
                    <a:pt x="433" y="22"/>
                    <a:pt x="428" y="17"/>
                    <a:pt x="428" y="11"/>
                  </a:cubicBezTo>
                  <a:cubicBezTo>
                    <a:pt x="428" y="5"/>
                    <a:pt x="433" y="0"/>
                    <a:pt x="439" y="0"/>
                  </a:cubicBezTo>
                  <a:cubicBezTo>
                    <a:pt x="445" y="0"/>
                    <a:pt x="450" y="5"/>
                    <a:pt x="450" y="11"/>
                  </a:cubicBezTo>
                  <a:cubicBezTo>
                    <a:pt x="450" y="17"/>
                    <a:pt x="445" y="22"/>
                    <a:pt x="439" y="22"/>
                  </a:cubicBezTo>
                  <a:close/>
                  <a:moveTo>
                    <a:pt x="332" y="22"/>
                  </a:moveTo>
                  <a:lnTo>
                    <a:pt x="332" y="22"/>
                  </a:lnTo>
                  <a:cubicBezTo>
                    <a:pt x="326" y="22"/>
                    <a:pt x="322" y="17"/>
                    <a:pt x="322" y="11"/>
                  </a:cubicBezTo>
                  <a:cubicBezTo>
                    <a:pt x="322" y="5"/>
                    <a:pt x="326" y="0"/>
                    <a:pt x="332" y="0"/>
                  </a:cubicBezTo>
                  <a:cubicBezTo>
                    <a:pt x="338" y="0"/>
                    <a:pt x="343" y="5"/>
                    <a:pt x="343" y="11"/>
                  </a:cubicBezTo>
                  <a:cubicBezTo>
                    <a:pt x="343" y="17"/>
                    <a:pt x="338" y="22"/>
                    <a:pt x="332" y="22"/>
                  </a:cubicBezTo>
                  <a:close/>
                  <a:moveTo>
                    <a:pt x="226" y="22"/>
                  </a:moveTo>
                  <a:lnTo>
                    <a:pt x="226" y="22"/>
                  </a:lnTo>
                  <a:cubicBezTo>
                    <a:pt x="220" y="22"/>
                    <a:pt x="215" y="17"/>
                    <a:pt x="215" y="11"/>
                  </a:cubicBezTo>
                  <a:cubicBezTo>
                    <a:pt x="215" y="5"/>
                    <a:pt x="220" y="0"/>
                    <a:pt x="226" y="0"/>
                  </a:cubicBezTo>
                  <a:cubicBezTo>
                    <a:pt x="232" y="0"/>
                    <a:pt x="236" y="5"/>
                    <a:pt x="236" y="11"/>
                  </a:cubicBezTo>
                  <a:cubicBezTo>
                    <a:pt x="236" y="17"/>
                    <a:pt x="232" y="22"/>
                    <a:pt x="226" y="22"/>
                  </a:cubicBezTo>
                  <a:close/>
                  <a:moveTo>
                    <a:pt x="119" y="22"/>
                  </a:moveTo>
                  <a:lnTo>
                    <a:pt x="119" y="22"/>
                  </a:lnTo>
                  <a:cubicBezTo>
                    <a:pt x="113" y="22"/>
                    <a:pt x="108" y="17"/>
                    <a:pt x="108" y="11"/>
                  </a:cubicBezTo>
                  <a:cubicBezTo>
                    <a:pt x="108" y="5"/>
                    <a:pt x="113" y="0"/>
                    <a:pt x="119" y="0"/>
                  </a:cubicBezTo>
                  <a:cubicBezTo>
                    <a:pt x="125" y="0"/>
                    <a:pt x="130" y="5"/>
                    <a:pt x="130" y="11"/>
                  </a:cubicBezTo>
                  <a:cubicBezTo>
                    <a:pt x="130" y="17"/>
                    <a:pt x="125" y="22"/>
                    <a:pt x="119" y="22"/>
                  </a:cubicBezTo>
                  <a:close/>
                  <a:moveTo>
                    <a:pt x="12" y="22"/>
                  </a:moveTo>
                  <a:lnTo>
                    <a:pt x="12" y="22"/>
                  </a:lnTo>
                  <a:cubicBezTo>
                    <a:pt x="6" y="22"/>
                    <a:pt x="2" y="17"/>
                    <a:pt x="2" y="11"/>
                  </a:cubicBezTo>
                  <a:cubicBezTo>
                    <a:pt x="2" y="5"/>
                    <a:pt x="6" y="0"/>
                    <a:pt x="12" y="0"/>
                  </a:cubicBezTo>
                  <a:cubicBezTo>
                    <a:pt x="18" y="0"/>
                    <a:pt x="23" y="5"/>
                    <a:pt x="23" y="11"/>
                  </a:cubicBezTo>
                  <a:cubicBezTo>
                    <a:pt x="23" y="17"/>
                    <a:pt x="18" y="22"/>
                    <a:pt x="12" y="22"/>
                  </a:cubicBezTo>
                  <a:close/>
                </a:path>
              </a:pathLst>
            </a:custGeom>
            <a:solidFill>
              <a:srgbClr val="00BCF2"/>
            </a:solidFill>
            <a:ln w="1588" cap="flat">
              <a:solidFill>
                <a:srgbClr val="00BCF2"/>
              </a:solidFill>
              <a:prstDash val="solid"/>
              <a:round/>
              <a:headEnd/>
              <a:tailEnd/>
            </a:ln>
          </p:spPr>
          <p:txBody>
            <a:bodyPr/>
            <a:lstStyle/>
            <a:p>
              <a:endParaRPr lang="en-US" sz="1765">
                <a:solidFill>
                  <a:srgbClr val="00B0F0"/>
                </a:solidFill>
              </a:endParaRPr>
            </a:p>
          </p:txBody>
        </p:sp>
        <p:sp>
          <p:nvSpPr>
            <p:cNvPr id="48" name="Rectangle 6"/>
            <p:cNvSpPr>
              <a:spLocks noChangeArrowheads="1"/>
            </p:cNvSpPr>
            <p:nvPr/>
          </p:nvSpPr>
          <p:spPr bwMode="auto">
            <a:xfrm>
              <a:off x="6142" y="1913"/>
              <a:ext cx="556"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372" b="1" dirty="0">
                  <a:solidFill>
                    <a:srgbClr val="00BCF2"/>
                  </a:solidFill>
                  <a:latin typeface="Segoe UI" panose="020B0502040204020203" pitchFamily="34" charset="0"/>
                  <a:cs typeface="Segoe UI" panose="020B0502040204020203" pitchFamily="34" charset="0"/>
                </a:rPr>
                <a:t>Virtual Network</a:t>
              </a:r>
              <a:endParaRPr lang="en-US" altLang="en-US" sz="1372" b="1" dirty="0">
                <a:solidFill>
                  <a:srgbClr val="00B0F0"/>
                </a:solidFill>
                <a:latin typeface="Segoe UI" panose="020B0502040204020203" pitchFamily="34" charset="0"/>
                <a:cs typeface="Segoe UI" panose="020B0502040204020203" pitchFamily="34" charset="0"/>
              </a:endParaRPr>
            </a:p>
          </p:txBody>
        </p:sp>
      </p:grpSp>
      <p:pic>
        <p:nvPicPr>
          <p:cNvPr id="49" name="Picture 31"/>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5258458" y="3565954"/>
            <a:ext cx="596060" cy="385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Straight Arrow Connector 49"/>
          <p:cNvCxnSpPr>
            <a:stCxn id="49" idx="3"/>
          </p:cNvCxnSpPr>
          <p:nvPr/>
        </p:nvCxnSpPr>
        <p:spPr>
          <a:xfrm flipV="1">
            <a:off x="5854519" y="3752332"/>
            <a:ext cx="890532" cy="6602"/>
          </a:xfrm>
          <a:prstGeom prst="straightConnector1">
            <a:avLst/>
          </a:prstGeom>
          <a:ln w="25400">
            <a:solidFill>
              <a:srgbClr val="00BCF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51" name="Picture 4"/>
          <p:cNvPicPr>
            <a:picLocks noChangeAspect="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8859976" y="3798343"/>
            <a:ext cx="747021" cy="744863"/>
          </a:xfrm>
          <a:prstGeom prst="rect">
            <a:avLst/>
          </a:prstGeom>
          <a:extLst>
            <a:ext uri="{909E8E84-426E-40DD-AFC4-6F175D3DCCD1}">
              <a14:hiddenFill xmlns:a14="http://schemas.microsoft.com/office/drawing/2010/main">
                <a:solidFill>
                  <a:srgbClr val="FFFFFF"/>
                </a:solidFill>
              </a14:hiddenFill>
            </a:ext>
          </a:extLst>
        </p:spPr>
      </p:pic>
      <p:pic>
        <p:nvPicPr>
          <p:cNvPr id="52" name="Picture 51"/>
          <p:cNvPicPr>
            <a:picLocks noChangeAspect="1"/>
          </p:cNvPicPr>
          <p:nvPr/>
        </p:nvPicPr>
        <p:blipFill>
          <a:blip r:embed="rId20" cstate="print">
            <a:duotone>
              <a:prstClr val="black"/>
              <a:schemeClr val="accent1">
                <a:tint val="45000"/>
                <a:satMod val="400000"/>
              </a:schemeClr>
            </a:duotone>
            <a:extLst>
              <a:ext uri="{BEBA8EAE-BF5A-486C-A8C5-ECC9F3942E4B}">
                <a14:imgProps xmlns:a14="http://schemas.microsoft.com/office/drawing/2010/main">
                  <a14:imgLayer r:embed="rId21">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929641" y="5440756"/>
            <a:ext cx="686901" cy="677518"/>
          </a:xfrm>
          <a:prstGeom prst="rect">
            <a:avLst/>
          </a:prstGeom>
        </p:spPr>
      </p:pic>
    </p:spTree>
    <p:extLst>
      <p:ext uri="{BB962C8B-B14F-4D97-AF65-F5344CB8AC3E}">
        <p14:creationId xmlns:p14="http://schemas.microsoft.com/office/powerpoint/2010/main" val="162031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childTnLst>
                          </p:cTn>
                        </p:par>
                        <p:par>
                          <p:cTn id="80" fill="hold">
                            <p:stCondLst>
                              <p:cond delay="4000"/>
                            </p:stCondLst>
                            <p:childTnLst>
                              <p:par>
                                <p:cTn id="81" presetID="10" presetClass="entr" presetSubtype="0" fill="hold"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childTnLst>
                          </p:cTn>
                        </p:par>
                        <p:par>
                          <p:cTn id="84" fill="hold">
                            <p:stCondLst>
                              <p:cond delay="4500"/>
                            </p:stCondLst>
                            <p:childTnLst>
                              <p:par>
                                <p:cTn id="85" presetID="10" presetClass="entr" presetSubtype="0"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par>
                          <p:cTn id="88" fill="hold">
                            <p:stCondLst>
                              <p:cond delay="5000"/>
                            </p:stCondLst>
                            <p:childTnLst>
                              <p:par>
                                <p:cTn id="89" presetID="10" presetClass="entr" presetSubtype="0" fill="hold" nodeType="after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500"/>
                                        <p:tgtEl>
                                          <p:spTgt spid="5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childTnLst>
                          </p:cTn>
                        </p:par>
                        <p:par>
                          <p:cTn id="97" fill="hold">
                            <p:stCondLst>
                              <p:cond delay="500"/>
                            </p:stCondLst>
                            <p:childTnLst>
                              <p:par>
                                <p:cTn id="98" presetID="10" presetClass="entr" presetSubtype="0" fill="hold" nodeType="after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1000"/>
                            </p:stCondLst>
                            <p:childTnLst>
                              <p:par>
                                <p:cTn id="102" presetID="10" presetClass="entr" presetSubtype="0"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500"/>
                                        <p:tgtEl>
                                          <p:spTgt spid="38"/>
                                        </p:tgtEl>
                                      </p:cBhvr>
                                    </p:animEffect>
                                  </p:childTnLst>
                                </p:cTn>
                              </p:par>
                            </p:childTnLst>
                          </p:cTn>
                        </p:par>
                        <p:par>
                          <p:cTn id="105" fill="hold">
                            <p:stCondLst>
                              <p:cond delay="1500"/>
                            </p:stCondLst>
                            <p:childTnLst>
                              <p:par>
                                <p:cTn id="106" presetID="10" presetClass="entr" presetSubtype="0" fill="hold"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Text Placeholder 2"/>
          <p:cNvSpPr>
            <a:spLocks noGrp="1"/>
          </p:cNvSpPr>
          <p:nvPr>
            <p:ph type="body" sz="quarter" idx="11"/>
          </p:nvPr>
        </p:nvSpPr>
        <p:spPr>
          <a:xfrm>
            <a:off x="269241" y="1189494"/>
            <a:ext cx="11655840" cy="5231935"/>
          </a:xfrm>
        </p:spPr>
        <p:txBody>
          <a:bodyPr/>
          <a:lstStyle/>
          <a:p>
            <a:r>
              <a:rPr lang="en-US" sz="3529" dirty="0">
                <a:solidFill>
                  <a:schemeClr val="bg1"/>
                </a:solidFill>
              </a:rPr>
              <a:t>Reinforce ability to rapidly create, test &amp; deploy hybrid applications on Azure</a:t>
            </a:r>
          </a:p>
          <a:p>
            <a:pPr marL="0" lvl="1"/>
            <a:endParaRPr lang="en-US" sz="1765" dirty="0"/>
          </a:p>
          <a:p>
            <a:pPr lvl="0">
              <a:buClr>
                <a:srgbClr val="FFFFFF"/>
              </a:buClr>
            </a:pPr>
            <a:r>
              <a:rPr lang="en-US" sz="3529" dirty="0">
                <a:gradFill>
                  <a:gsLst>
                    <a:gs pos="2920">
                      <a:srgbClr val="00BCF2"/>
                    </a:gs>
                    <a:gs pos="39000">
                      <a:srgbClr val="00BCF2"/>
                    </a:gs>
                  </a:gsLst>
                  <a:lin ang="5400000" scaled="0"/>
                </a:gradFill>
              </a:rPr>
              <a:t>Extend hybrid capabilities to all Azure services</a:t>
            </a:r>
          </a:p>
          <a:p>
            <a:pPr marL="0" lvl="1"/>
            <a:endParaRPr lang="en-US" sz="1765" dirty="0"/>
          </a:p>
          <a:p>
            <a:r>
              <a:rPr lang="en-US" sz="3529" dirty="0">
                <a:solidFill>
                  <a:schemeClr val="bg1"/>
                </a:solidFill>
              </a:rPr>
              <a:t>Access existing on-premises resources without having to deploy custom code or infrastructure</a:t>
            </a:r>
          </a:p>
          <a:p>
            <a:pPr marL="0" lvl="1"/>
            <a:endParaRPr lang="en-US" sz="1765" dirty="0"/>
          </a:p>
          <a:p>
            <a:r>
              <a:rPr lang="en-US" sz="3529" dirty="0">
                <a:solidFill>
                  <a:schemeClr val="bg1"/>
                </a:solidFill>
              </a:rPr>
              <a:t>Secure access without changing network configuration</a:t>
            </a:r>
          </a:p>
          <a:p>
            <a:pPr marL="0" lvl="1"/>
            <a:endParaRPr lang="en-US" sz="1765" dirty="0"/>
          </a:p>
          <a:p>
            <a:r>
              <a:rPr lang="en-US" sz="3529" dirty="0">
                <a:solidFill>
                  <a:schemeClr val="bg1"/>
                </a:solidFill>
              </a:rPr>
              <a:t>Enterprise admins continue to have control and visibility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325967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Hybrid Connections</a:t>
            </a:r>
            <a:endParaRPr lang="en-US" dirty="0"/>
          </a:p>
        </p:txBody>
      </p:sp>
      <p:sp>
        <p:nvSpPr>
          <p:cNvPr id="3" name="Text Placeholder 2"/>
          <p:cNvSpPr>
            <a:spLocks noGrp="1"/>
          </p:cNvSpPr>
          <p:nvPr>
            <p:ph type="body" sz="quarter" idx="11"/>
          </p:nvPr>
        </p:nvSpPr>
        <p:spPr>
          <a:xfrm>
            <a:off x="269241" y="1189494"/>
            <a:ext cx="11655840" cy="4646585"/>
          </a:xfrm>
        </p:spPr>
        <p:txBody>
          <a:bodyPr/>
          <a:lstStyle/>
          <a:p>
            <a:pPr marL="0" lvl="1"/>
            <a:endParaRPr lang="en-US" dirty="0"/>
          </a:p>
          <a:p>
            <a:r>
              <a:rPr lang="en-US" dirty="0" smtClean="0">
                <a:solidFill>
                  <a:schemeClr val="bg1"/>
                </a:solidFill>
              </a:rPr>
              <a:t>Fast, easy way to build Hybrid Apps previews Today</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Connect </a:t>
            </a:r>
            <a:r>
              <a:rPr lang="en-US" dirty="0">
                <a:gradFill>
                  <a:gsLst>
                    <a:gs pos="2920">
                      <a:srgbClr val="00BCF2"/>
                    </a:gs>
                    <a:gs pos="39000">
                      <a:srgbClr val="00BCF2"/>
                    </a:gs>
                  </a:gsLst>
                  <a:lin ang="5400000" scaled="0"/>
                </a:gradFill>
              </a:rPr>
              <a:t>your Azure </a:t>
            </a:r>
            <a:r>
              <a:rPr lang="en-US" b="1" dirty="0">
                <a:gradFill>
                  <a:gsLst>
                    <a:gs pos="2920">
                      <a:srgbClr val="00BCF2"/>
                    </a:gs>
                    <a:gs pos="39000">
                      <a:srgbClr val="00BCF2"/>
                    </a:gs>
                  </a:gsLst>
                  <a:lin ang="5400000" scaled="0"/>
                </a:gradFill>
              </a:rPr>
              <a:t>Websites </a:t>
            </a:r>
            <a:r>
              <a:rPr lang="en-US" dirty="0">
                <a:gradFill>
                  <a:gsLst>
                    <a:gs pos="2920">
                      <a:srgbClr val="00BCF2"/>
                    </a:gs>
                    <a:gs pos="39000">
                      <a:srgbClr val="00BCF2"/>
                    </a:gs>
                  </a:gsLst>
                  <a:lin ang="5400000" scaled="0"/>
                </a:gradFill>
              </a:rPr>
              <a:t>&amp; </a:t>
            </a:r>
            <a:r>
              <a:rPr lang="en-US" b="1" dirty="0">
                <a:gradFill>
                  <a:gsLst>
                    <a:gs pos="2920">
                      <a:srgbClr val="00BCF2"/>
                    </a:gs>
                    <a:gs pos="39000">
                      <a:srgbClr val="00BCF2"/>
                    </a:gs>
                  </a:gsLst>
                  <a:lin ang="5400000" scaled="0"/>
                </a:gradFill>
              </a:rPr>
              <a:t>Mobile Services </a:t>
            </a:r>
            <a:r>
              <a:rPr lang="en-US" dirty="0">
                <a:gradFill>
                  <a:gsLst>
                    <a:gs pos="2920">
                      <a:srgbClr val="00BCF2"/>
                    </a:gs>
                    <a:gs pos="39000">
                      <a:srgbClr val="00BCF2"/>
                    </a:gs>
                  </a:gsLst>
                  <a:lin ang="5400000" scaled="0"/>
                </a:gradFill>
              </a:rPr>
              <a:t>to </a:t>
            </a:r>
            <a:r>
              <a:rPr lang="en-US" b="1" dirty="0">
                <a:gradFill>
                  <a:gsLst>
                    <a:gs pos="2920">
                      <a:srgbClr val="00BCF2"/>
                    </a:gs>
                    <a:gs pos="39000">
                      <a:srgbClr val="00BCF2"/>
                    </a:gs>
                  </a:gsLst>
                  <a:lin ang="5400000" scaled="0"/>
                </a:gradFill>
              </a:rPr>
              <a:t>on-premises </a:t>
            </a:r>
            <a:r>
              <a:rPr lang="en-US" dirty="0">
                <a:gradFill>
                  <a:gsLst>
                    <a:gs pos="2920">
                      <a:srgbClr val="00BCF2"/>
                    </a:gs>
                    <a:gs pos="39000">
                      <a:srgbClr val="00BCF2"/>
                    </a:gs>
                  </a:gsLst>
                  <a:lin ang="5400000" scaled="0"/>
                </a:gradFill>
              </a:rPr>
              <a:t>resources</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Secure access to resources with IT control</a:t>
            </a:r>
            <a:endParaRPr lang="en-US" dirty="0">
              <a:gradFill>
                <a:gsLst>
                  <a:gs pos="2920">
                    <a:srgbClr val="00BCF2"/>
                  </a:gs>
                  <a:gs pos="39000">
                    <a:srgbClr val="00BCF2"/>
                  </a:gs>
                </a:gsLst>
                <a:lin ang="5400000" scaled="0"/>
              </a:gradFill>
            </a:endParaRPr>
          </a:p>
          <a:p>
            <a:pPr marL="0" lvl="1"/>
            <a:endParaRPr lang="en-US" dirty="0" smtClean="0"/>
          </a:p>
          <a:p>
            <a:r>
              <a:rPr lang="en-US" dirty="0" smtClean="0">
                <a:solidFill>
                  <a:schemeClr val="bg1"/>
                </a:solidFill>
              </a:rPr>
              <a:t>Included in </a:t>
            </a:r>
            <a:r>
              <a:rPr lang="en-US" b="1" dirty="0" smtClean="0">
                <a:solidFill>
                  <a:schemeClr val="bg1"/>
                </a:solidFill>
              </a:rPr>
              <a:t>Azure BizTalk Services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91764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a:t>
            </a:r>
            <a:r>
              <a:rPr lang="en-US" dirty="0" smtClean="0"/>
              <a:t>eatures</a:t>
            </a:r>
            <a:endParaRPr lang="en-US" dirty="0"/>
          </a:p>
        </p:txBody>
      </p:sp>
      <p:sp>
        <p:nvSpPr>
          <p:cNvPr id="3" name="Text Placeholder 2"/>
          <p:cNvSpPr>
            <a:spLocks noGrp="1"/>
          </p:cNvSpPr>
          <p:nvPr>
            <p:ph type="body" sz="quarter" idx="11"/>
          </p:nvPr>
        </p:nvSpPr>
        <p:spPr>
          <a:xfrm>
            <a:off x="269241" y="1189494"/>
            <a:ext cx="11655840" cy="5370729"/>
          </a:xfrm>
        </p:spPr>
        <p:txBody>
          <a:bodyPr/>
          <a:lstStyle/>
          <a:p>
            <a:r>
              <a:rPr lang="en-US" dirty="0">
                <a:gradFill>
                  <a:gsLst>
                    <a:gs pos="2920">
                      <a:srgbClr val="00BCF2"/>
                    </a:gs>
                    <a:gs pos="39000">
                      <a:srgbClr val="00BCF2"/>
                    </a:gs>
                  </a:gsLst>
                  <a:lin ang="5400000" scaled="0"/>
                </a:gradFill>
              </a:rPr>
              <a:t>Access to </a:t>
            </a:r>
            <a:r>
              <a:rPr lang="en-US" b="1" dirty="0">
                <a:gradFill>
                  <a:gsLst>
                    <a:gs pos="2920">
                      <a:srgbClr val="00BCF2"/>
                    </a:gs>
                    <a:gs pos="39000">
                      <a:srgbClr val="00BCF2"/>
                    </a:gs>
                  </a:gsLst>
                  <a:lin ang="5400000" scaled="0"/>
                </a:gradFill>
              </a:rPr>
              <a:t>on-premises resources</a:t>
            </a:r>
          </a:p>
          <a:p>
            <a:pPr marL="0" lvl="1"/>
            <a:r>
              <a:rPr lang="en-US" dirty="0" smtClean="0"/>
              <a:t>Connect to SQL Server, Web Services or most other that use TCP or HTTP connectivity</a:t>
            </a:r>
          </a:p>
          <a:p>
            <a:pPr marL="0" lvl="1"/>
            <a:endParaRPr lang="en-US" dirty="0" smtClean="0"/>
          </a:p>
          <a:p>
            <a:pPr lvl="0">
              <a:buClr>
                <a:srgbClr val="FFFFFF"/>
              </a:buClr>
            </a:pPr>
            <a:r>
              <a:rPr lang="en-US" dirty="0" smtClean="0">
                <a:gradFill>
                  <a:gsLst>
                    <a:gs pos="2920">
                      <a:srgbClr val="00BCF2"/>
                    </a:gs>
                    <a:gs pos="39000">
                      <a:srgbClr val="00BCF2"/>
                    </a:gs>
                  </a:gsLst>
                  <a:lin ang="5400000" scaled="0"/>
                </a:gradFill>
              </a:rPr>
              <a:t>Works with most frameworks</a:t>
            </a:r>
            <a:endParaRPr lang="en-US" dirty="0">
              <a:gradFill>
                <a:gsLst>
                  <a:gs pos="2920">
                    <a:srgbClr val="00BCF2"/>
                  </a:gs>
                  <a:gs pos="39000">
                    <a:srgbClr val="00BCF2"/>
                  </a:gs>
                </a:gsLst>
                <a:lin ang="5400000" scaled="0"/>
              </a:gradFill>
            </a:endParaRPr>
          </a:p>
          <a:p>
            <a:pPr marL="0" lvl="1"/>
            <a:r>
              <a:rPr lang="en-US" dirty="0" smtClean="0"/>
              <a:t>Support for .NET, PHP, Java, Python, Node.js for Websites and Node.js and .NET for Mobile Services*</a:t>
            </a:r>
          </a:p>
          <a:p>
            <a:pPr marL="0" lvl="1"/>
            <a:endParaRPr lang="en-US" dirty="0"/>
          </a:p>
          <a:p>
            <a:r>
              <a:rPr lang="en-US" dirty="0">
                <a:gradFill>
                  <a:gsLst>
                    <a:gs pos="2920">
                      <a:srgbClr val="00BCF2"/>
                    </a:gs>
                    <a:gs pos="39000">
                      <a:srgbClr val="00BCF2"/>
                    </a:gs>
                  </a:gsLst>
                  <a:lin ang="5400000" scaled="0"/>
                </a:gradFill>
              </a:rPr>
              <a:t>No need to alter the network perimeter</a:t>
            </a:r>
          </a:p>
          <a:p>
            <a:pPr marL="0" lvl="1"/>
            <a:r>
              <a:rPr lang="en-US" dirty="0" smtClean="0"/>
              <a:t>Doesn’t require a VPN gateway or Firewall changes to allow incoming traffic</a:t>
            </a:r>
          </a:p>
          <a:p>
            <a:pPr marL="0" lvl="1"/>
            <a:r>
              <a:rPr lang="en-US" dirty="0" smtClean="0"/>
              <a:t>Applications have access only to the resource that they require</a:t>
            </a:r>
          </a:p>
          <a:p>
            <a:pPr marL="0" lvl="1"/>
            <a:endParaRPr lang="en-US" dirty="0"/>
          </a:p>
          <a:p>
            <a:r>
              <a:rPr lang="en-US" dirty="0">
                <a:gradFill>
                  <a:gsLst>
                    <a:gs pos="2920">
                      <a:srgbClr val="00BCF2"/>
                    </a:gs>
                    <a:gs pos="39000">
                      <a:srgbClr val="00BCF2"/>
                    </a:gs>
                  </a:gsLst>
                  <a:lin ang="5400000" scaled="0"/>
                </a:gradFill>
              </a:rPr>
              <a:t>Maintains IT control over resources</a:t>
            </a:r>
          </a:p>
          <a:p>
            <a:pPr marL="0" lvl="1"/>
            <a:r>
              <a:rPr lang="en-US" dirty="0" smtClean="0"/>
              <a:t>Support for Group Policy and Event/Audit Logging providing Admins control and visibility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4017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5" dirty="0"/>
              <a:t>Introducing BizTalk Services</a:t>
            </a:r>
            <a:r>
              <a:rPr lang="en-US" dirty="0" smtClean="0"/>
              <a:t> </a:t>
            </a:r>
            <a:r>
              <a:rPr lang="en-US" b="1" dirty="0" smtClean="0"/>
              <a:t>FREE </a:t>
            </a:r>
            <a:r>
              <a:rPr lang="en-US" sz="4705" dirty="0"/>
              <a:t>Edition</a:t>
            </a:r>
            <a:endParaRPr lang="en-US" dirty="0"/>
          </a:p>
        </p:txBody>
      </p:sp>
      <p:sp>
        <p:nvSpPr>
          <p:cNvPr id="3" name="Text Placeholder 2"/>
          <p:cNvSpPr>
            <a:spLocks noGrp="1"/>
          </p:cNvSpPr>
          <p:nvPr>
            <p:ph type="body" sz="quarter" idx="11"/>
          </p:nvPr>
        </p:nvSpPr>
        <p:spPr>
          <a:xfrm>
            <a:off x="269241" y="1189494"/>
            <a:ext cx="11655840" cy="3801752"/>
          </a:xfrm>
        </p:spPr>
        <p:txBody>
          <a:bodyPr/>
          <a:lstStyle/>
          <a:p>
            <a:pPr marL="0" lvl="1"/>
            <a:endParaRPr lang="en-US" dirty="0"/>
          </a:p>
          <a:p>
            <a:r>
              <a:rPr lang="en-US" dirty="0" smtClean="0">
                <a:solidFill>
                  <a:schemeClr val="bg1"/>
                </a:solidFill>
              </a:rPr>
              <a:t>Makes it easy for developers to use Hybrid Connections at no charge</a:t>
            </a:r>
            <a:endParaRPr lang="en-US" dirty="0">
              <a:solidFill>
                <a:schemeClr val="bg1"/>
              </a:solidFill>
            </a:endParaRPr>
          </a:p>
          <a:p>
            <a:pPr marL="0" lvl="1"/>
            <a:endParaRPr lang="en-US" dirty="0"/>
          </a:p>
          <a:p>
            <a:r>
              <a:rPr lang="en-US" dirty="0" smtClean="0">
                <a:solidFill>
                  <a:schemeClr val="bg1"/>
                </a:solidFill>
              </a:rPr>
              <a:t>Hybrid Connections are now included with all </a:t>
            </a:r>
            <a:r>
              <a:rPr lang="en-US" b="1" dirty="0" smtClean="0">
                <a:solidFill>
                  <a:schemeClr val="bg1"/>
                </a:solidFill>
              </a:rPr>
              <a:t>BizTalk Services </a:t>
            </a:r>
            <a:r>
              <a:rPr lang="en-US" dirty="0" smtClean="0">
                <a:solidFill>
                  <a:schemeClr val="bg1"/>
                </a:solidFill>
              </a:rPr>
              <a:t>tiers</a:t>
            </a:r>
            <a:endParaRPr lang="en-US" dirty="0">
              <a:solidFill>
                <a:schemeClr val="bg1"/>
              </a:solidFill>
            </a:endParaRPr>
          </a:p>
        </p:txBody>
      </p:sp>
      <p:pic>
        <p:nvPicPr>
          <p:cNvPr id="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06634" y="289957"/>
            <a:ext cx="918447" cy="89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170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Connections</a:t>
            </a:r>
            <a:endParaRPr lang="en-US" dirty="0"/>
          </a:p>
        </p:txBody>
      </p:sp>
      <p:pic>
        <p:nvPicPr>
          <p:cNvPr id="76" name="Picture 75"/>
          <p:cNvPicPr>
            <a:picLocks noChangeAspect="1"/>
          </p:cNvPicPr>
          <p:nvPr/>
        </p:nvPicPr>
        <p:blipFill>
          <a:blip r:embed="rId2">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3">
            <a:biLevel thresh="25000"/>
          </a:blip>
          <a:stretch>
            <a:fillRect/>
          </a:stretch>
        </p:blipFill>
        <p:spPr>
          <a:xfrm>
            <a:off x="1875497" y="4432428"/>
            <a:ext cx="671601" cy="1081345"/>
          </a:xfrm>
          <a:prstGeom prst="rect">
            <a:avLst/>
          </a:prstGeom>
        </p:spPr>
      </p:pic>
      <p:sp>
        <p:nvSpPr>
          <p:cNvPr id="78" name="TextBox 77"/>
          <p:cNvSpPr txBox="1"/>
          <p:nvPr/>
        </p:nvSpPr>
        <p:spPr>
          <a:xfrm>
            <a:off x="1190300" y="3640597"/>
            <a:ext cx="1861806" cy="362072"/>
          </a:xfrm>
          <a:prstGeom prst="rect">
            <a:avLst/>
          </a:prstGeom>
          <a:noFill/>
        </p:spPr>
        <p:txBody>
          <a:bodyPr wrap="square" rtlCol="0">
            <a:spAutoFit/>
          </a:bodyPr>
          <a:lstStyle/>
          <a:p>
            <a:pPr algn="ctr" defTabSz="896386">
              <a:defRPr/>
            </a:pPr>
            <a:r>
              <a:rPr lang="en-US" sz="1765" kern="0" dirty="0">
                <a:solidFill>
                  <a:srgbClr val="00B0F0"/>
                </a:solidFill>
              </a:rPr>
              <a:t>Web Sites</a:t>
            </a:r>
          </a:p>
        </p:txBody>
      </p:sp>
      <p:sp>
        <p:nvSpPr>
          <p:cNvPr id="79" name="TextBox 78"/>
          <p:cNvSpPr txBox="1"/>
          <p:nvPr/>
        </p:nvSpPr>
        <p:spPr>
          <a:xfrm>
            <a:off x="1295888" y="5600445"/>
            <a:ext cx="1861806" cy="362072"/>
          </a:xfrm>
          <a:prstGeom prst="rect">
            <a:avLst/>
          </a:prstGeom>
          <a:noFill/>
        </p:spPr>
        <p:txBody>
          <a:bodyPr wrap="square" rtlCol="0">
            <a:spAutoFit/>
          </a:bodyPr>
          <a:lstStyle/>
          <a:p>
            <a:pPr algn="ctr" defTabSz="896386">
              <a:defRPr/>
            </a:pPr>
            <a:r>
              <a:rPr lang="en-US" sz="1765" kern="0" dirty="0">
                <a:solidFill>
                  <a:srgbClr val="00B0F0"/>
                </a:solidFill>
              </a:rPr>
              <a:t>Mobile Services</a:t>
            </a:r>
          </a:p>
        </p:txBody>
      </p:sp>
      <p:pic>
        <p:nvPicPr>
          <p:cNvPr id="80" name="Picture 79"/>
          <p:cNvPicPr>
            <a:picLocks noChangeAspect="1"/>
          </p:cNvPicPr>
          <p:nvPr/>
        </p:nvPicPr>
        <p:blipFill>
          <a:blip r:embed="rId4">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sz="1765" kern="0">
              <a:solidFill>
                <a:srgbClr val="FFFFFF"/>
              </a:solidFill>
            </a:endParaRPr>
          </a:p>
        </p:txBody>
      </p:sp>
      <p:sp>
        <p:nvSpPr>
          <p:cNvPr id="82" name="TextBox 81"/>
          <p:cNvSpPr txBox="1"/>
          <p:nvPr/>
        </p:nvSpPr>
        <p:spPr>
          <a:xfrm>
            <a:off x="7062131" y="2456539"/>
            <a:ext cx="3873015" cy="362072"/>
          </a:xfrm>
          <a:prstGeom prst="rect">
            <a:avLst/>
          </a:prstGeom>
          <a:noFill/>
        </p:spPr>
        <p:txBody>
          <a:bodyPr wrap="square" rtlCol="0">
            <a:spAutoFit/>
          </a:bodyPr>
          <a:lstStyle/>
          <a:p>
            <a:pPr algn="ctr" defTabSz="896386">
              <a:defRPr/>
            </a:pPr>
            <a:r>
              <a:rPr lang="en-US" sz="1765" kern="0" dirty="0">
                <a:solidFill>
                  <a:srgbClr val="FFFFFF"/>
                </a:solidFill>
              </a:rPr>
              <a:t>Corporate Network</a:t>
            </a:r>
          </a:p>
        </p:txBody>
      </p:sp>
      <p:sp>
        <p:nvSpPr>
          <p:cNvPr id="83" name="TextBox 82"/>
          <p:cNvSpPr txBox="1"/>
          <p:nvPr/>
        </p:nvSpPr>
        <p:spPr>
          <a:xfrm>
            <a:off x="8929240" y="3494070"/>
            <a:ext cx="2600355" cy="362072"/>
          </a:xfrm>
          <a:prstGeom prst="rect">
            <a:avLst/>
          </a:prstGeom>
          <a:noFill/>
        </p:spPr>
        <p:txBody>
          <a:bodyPr wrap="square" rtlCol="0">
            <a:spAutoFit/>
          </a:bodyPr>
          <a:lstStyle/>
          <a:p>
            <a:pPr defTabSz="896386">
              <a:defRPr/>
            </a:pPr>
            <a:r>
              <a:rPr lang="en-US" sz="1765" kern="0" dirty="0">
                <a:solidFill>
                  <a:srgbClr val="00B0F0"/>
                </a:solidFill>
              </a:rPr>
              <a:t>Microsoft SQL Server</a:t>
            </a:r>
          </a:p>
        </p:txBody>
      </p:sp>
      <p:sp>
        <p:nvSpPr>
          <p:cNvPr id="84" name="TextBox 83"/>
          <p:cNvSpPr txBox="1"/>
          <p:nvPr/>
        </p:nvSpPr>
        <p:spPr>
          <a:xfrm>
            <a:off x="3157694" y="4635672"/>
            <a:ext cx="2108967" cy="331899"/>
          </a:xfrm>
          <a:prstGeom prst="rect">
            <a:avLst/>
          </a:prstGeom>
          <a:noFill/>
        </p:spPr>
        <p:txBody>
          <a:bodyPr wrap="square" rtlCol="0">
            <a:spAutoFit/>
          </a:bodyPr>
          <a:lstStyle/>
          <a:p>
            <a:pPr algn="ctr" defTabSz="896386">
              <a:defRPr/>
            </a:pPr>
            <a:r>
              <a:rPr lang="en-US" sz="1568" kern="0" dirty="0">
                <a:solidFill>
                  <a:srgbClr val="00B0F0"/>
                </a:solidFill>
              </a:rPr>
              <a:t>Hybrid Connection</a:t>
            </a:r>
          </a:p>
        </p:txBody>
      </p:sp>
      <p:pic>
        <p:nvPicPr>
          <p:cNvPr id="85" name="Picture 84"/>
          <p:cNvPicPr>
            <a:picLocks noChangeAspect="1"/>
          </p:cNvPicPr>
          <p:nvPr/>
        </p:nvPicPr>
        <p:blipFill>
          <a:blip r:embed="rId5">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33625"/>
          </a:xfrm>
          <a:prstGeom prst="rect">
            <a:avLst/>
          </a:prstGeom>
          <a:noFill/>
        </p:spPr>
        <p:txBody>
          <a:bodyPr wrap="square" rtlCol="0">
            <a:spAutoFit/>
          </a:bodyPr>
          <a:lstStyle/>
          <a:p>
            <a:pPr defTabSz="896386">
              <a:defRPr/>
            </a:pPr>
            <a:r>
              <a:rPr lang="en-US" sz="1765" kern="0" dirty="0">
                <a:solidFill>
                  <a:srgbClr val="00B0F0"/>
                </a:solidFill>
              </a:rPr>
              <a:t>Other published resources</a:t>
            </a:r>
          </a:p>
        </p:txBody>
      </p:sp>
      <p:pic>
        <p:nvPicPr>
          <p:cNvPr id="87" name="Picture 86"/>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6" y="3210838"/>
            <a:ext cx="883178" cy="869877"/>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72275"/>
            <a:ext cx="876052" cy="847624"/>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sz="1765" kern="0">
              <a:solidFill>
                <a:srgbClr val="FFFFFF"/>
              </a:solidFill>
            </a:endParaRPr>
          </a:p>
        </p:txBody>
      </p:sp>
      <p:cxnSp>
        <p:nvCxnSpPr>
          <p:cNvPr id="93" name="Straight Connector 92"/>
          <p:cNvCxnSpPr/>
          <p:nvPr/>
        </p:nvCxnSpPr>
        <p:spPr>
          <a:xfrm>
            <a:off x="4684357" y="4088415"/>
            <a:ext cx="1778242" cy="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4684357" y="4176020"/>
            <a:ext cx="1778242" cy="1"/>
          </a:xfrm>
          <a:prstGeom prst="line">
            <a:avLst/>
          </a:prstGeom>
          <a:noFill/>
          <a:ln w="28575" cap="flat" cmpd="sng" algn="ctr">
            <a:solidFill>
              <a:srgbClr val="FFFFFF"/>
            </a:solidFill>
            <a:prstDash val="solid"/>
            <a:miter lim="800000"/>
          </a:ln>
          <a:effectLst/>
        </p:spPr>
      </p:cxnSp>
      <p:sp>
        <p:nvSpPr>
          <p:cNvPr id="95" name="Rectangle 94"/>
          <p:cNvSpPr/>
          <p:nvPr/>
        </p:nvSpPr>
        <p:spPr>
          <a:xfrm>
            <a:off x="3781278" y="3766544"/>
            <a:ext cx="795539" cy="733438"/>
          </a:xfrm>
          <a:prstGeom prst="rect">
            <a:avLst/>
          </a:prstGeom>
          <a:solidFill>
            <a:srgbClr val="FFFFFF"/>
          </a:solidFill>
          <a:ln w="12700" cap="flat" cmpd="sng" algn="ctr">
            <a:solidFill>
              <a:srgbClr val="00B0F0">
                <a:shade val="50000"/>
              </a:srgbClr>
            </a:solidFill>
            <a:prstDash val="solid"/>
            <a:miter lim="800000"/>
          </a:ln>
          <a:effectLst/>
        </p:spPr>
        <p:txBody>
          <a:bodyPr rtlCol="0" anchor="ctr"/>
          <a:lstStyle/>
          <a:p>
            <a:pPr algn="ctr" defTabSz="896386">
              <a:defRPr/>
            </a:pPr>
            <a:endParaRPr lang="en-US" sz="1765" kern="0">
              <a:solidFill>
                <a:srgbClr val="FFFFFF"/>
              </a:solidFill>
            </a:endParaRPr>
          </a:p>
        </p:txBody>
      </p:sp>
      <p:pic>
        <p:nvPicPr>
          <p:cNvPr id="96" name="Picture 9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42319" y="3887909"/>
            <a:ext cx="466888" cy="466888"/>
          </a:xfrm>
          <a:prstGeom prst="rect">
            <a:avLst/>
          </a:prstGeom>
        </p:spPr>
      </p:pic>
      <p:sp>
        <p:nvSpPr>
          <p:cNvPr id="97" name="TextBox 96"/>
          <p:cNvSpPr txBox="1"/>
          <p:nvPr/>
        </p:nvSpPr>
        <p:spPr>
          <a:xfrm>
            <a:off x="6089763" y="4628877"/>
            <a:ext cx="1861806" cy="452590"/>
          </a:xfrm>
          <a:prstGeom prst="rect">
            <a:avLst/>
          </a:prstGeom>
          <a:noFill/>
        </p:spPr>
        <p:txBody>
          <a:bodyPr wrap="square" rtlCol="0">
            <a:spAutoFit/>
          </a:bodyPr>
          <a:lstStyle/>
          <a:p>
            <a:pPr algn="ctr" defTabSz="896386">
              <a:defRPr/>
            </a:pPr>
            <a:r>
              <a:rPr lang="en-US" sz="1176" kern="0" dirty="0">
                <a:solidFill>
                  <a:srgbClr val="00B0F0"/>
                </a:solidFill>
              </a:rPr>
              <a:t>Hybrid Connection Manager</a:t>
            </a:r>
          </a:p>
        </p:txBody>
      </p:sp>
      <p:sp>
        <p:nvSpPr>
          <p:cNvPr id="98" name="Rectangle 97"/>
          <p:cNvSpPr/>
          <p:nvPr/>
        </p:nvSpPr>
        <p:spPr>
          <a:xfrm>
            <a:off x="6565430" y="3785208"/>
            <a:ext cx="795539" cy="733438"/>
          </a:xfrm>
          <a:prstGeom prst="rect">
            <a:avLst/>
          </a:prstGeom>
          <a:solidFill>
            <a:srgbClr val="FFFFFF"/>
          </a:solidFill>
          <a:ln w="12700" cap="flat" cmpd="sng" algn="ctr">
            <a:solidFill>
              <a:srgbClr val="00B0F0">
                <a:shade val="50000"/>
              </a:srgbClr>
            </a:solidFill>
            <a:prstDash val="solid"/>
            <a:miter lim="800000"/>
          </a:ln>
          <a:effectLst/>
        </p:spPr>
        <p:txBody>
          <a:bodyPr rtlCol="0" anchor="ctr"/>
          <a:lstStyle/>
          <a:p>
            <a:pPr algn="ctr" defTabSz="896386">
              <a:defRPr/>
            </a:pPr>
            <a:endParaRPr lang="en-US" sz="1765" kern="0">
              <a:solidFill>
                <a:srgbClr val="FFFFFF"/>
              </a:solidFill>
            </a:endParaRPr>
          </a:p>
        </p:txBody>
      </p:sp>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9755" y="3922273"/>
            <a:ext cx="466888" cy="466888"/>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21957" y="289956"/>
            <a:ext cx="899537" cy="899537"/>
          </a:xfrm>
          <a:prstGeom prst="rect">
            <a:avLst/>
          </a:prstGeom>
        </p:spPr>
      </p:pic>
    </p:spTree>
    <p:extLst>
      <p:ext uri="{BB962C8B-B14F-4D97-AF65-F5344CB8AC3E}">
        <p14:creationId xmlns:p14="http://schemas.microsoft.com/office/powerpoint/2010/main" val="20967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500"/>
                                        <p:tgtEl>
                                          <p:spTgt spid="8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fade">
                                      <p:cBhvr>
                                        <p:cTn id="26" dur="500"/>
                                        <p:tgtEl>
                                          <p:spTgt spid="83"/>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500"/>
                                        <p:tgtEl>
                                          <p:spTgt spid="86"/>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79"/>
                                        </p:tgtEl>
                                        <p:attrNameLst>
                                          <p:attrName>style.visibility</p:attrName>
                                        </p:attrNameLst>
                                      </p:cBhvr>
                                      <p:to>
                                        <p:strVal val="visible"/>
                                      </p:to>
                                    </p:set>
                                    <p:animEffect transition="in" filter="fade">
                                      <p:cBhvr>
                                        <p:cTn id="50" dur="500"/>
                                        <p:tgtEl>
                                          <p:spTgt spid="7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9"/>
                                        </p:tgtEl>
                                        <p:attrNameLst>
                                          <p:attrName>style.visibility</p:attrName>
                                        </p:attrNameLst>
                                      </p:cBhvr>
                                      <p:to>
                                        <p:strVal val="visible"/>
                                      </p:to>
                                    </p:set>
                                    <p:animEffect transition="in" filter="fade">
                                      <p:cBhvr>
                                        <p:cTn id="67" dur="500"/>
                                        <p:tgtEl>
                                          <p:spTgt spid="9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fade">
                                      <p:cBhvr>
                                        <p:cTn id="74" dur="500"/>
                                        <p:tgtEl>
                                          <p:spTgt spid="97"/>
                                        </p:tgtEl>
                                      </p:cBhvr>
                                    </p:animEffect>
                                  </p:childTnLst>
                                </p:cTn>
                              </p:par>
                            </p:childTnLst>
                          </p:cTn>
                        </p:par>
                        <p:par>
                          <p:cTn id="75" fill="hold">
                            <p:stCondLst>
                              <p:cond delay="1000"/>
                            </p:stCondLst>
                            <p:childTnLst>
                              <p:par>
                                <p:cTn id="76" presetID="10" presetClass="entr" presetSubtype="0" fill="hold" nodeType="after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fade">
                                      <p:cBhvr>
                                        <p:cTn id="78" dur="500"/>
                                        <p:tgtEl>
                                          <p:spTgt spid="9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88"/>
                                        </p:tgtEl>
                                        <p:attrNameLst>
                                          <p:attrName>style.visibility</p:attrName>
                                        </p:attrNameLst>
                                      </p:cBhvr>
                                      <p:to>
                                        <p:strVal val="visible"/>
                                      </p:to>
                                    </p:set>
                                    <p:animEffect transition="in" filter="fade">
                                      <p:cBhvr>
                                        <p:cTn id="83" dur="500"/>
                                        <p:tgtEl>
                                          <p:spTgt spid="8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fade">
                                      <p:cBhvr>
                                        <p:cTn id="88" dur="500"/>
                                        <p:tgtEl>
                                          <p:spTgt spid="90"/>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fade">
                                      <p:cBhvr>
                                        <p:cTn id="92" dur="500"/>
                                        <p:tgtEl>
                                          <p:spTgt spid="9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fade">
                                      <p:cBhvr>
                                        <p:cTn id="97" dur="500"/>
                                        <p:tgtEl>
                                          <p:spTgt spid="89"/>
                                        </p:tgtEl>
                                      </p:cBhvr>
                                    </p:animEffect>
                                  </p:childTnLst>
                                </p:cTn>
                              </p:par>
                            </p:childTnLst>
                          </p:cTn>
                        </p:par>
                        <p:par>
                          <p:cTn id="98" fill="hold">
                            <p:stCondLst>
                              <p:cond delay="500"/>
                            </p:stCondLst>
                            <p:childTnLst>
                              <p:par>
                                <p:cTn id="99" presetID="10" presetClass="entr" presetSubtype="0" fill="hold" nodeType="after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1" grpId="0" animBg="1"/>
      <p:bldP spid="82" grpId="0"/>
      <p:bldP spid="83" grpId="0"/>
      <p:bldP spid="84" grpId="0"/>
      <p:bldP spid="86" grpId="0"/>
      <p:bldP spid="92" grpId="0" animBg="1"/>
      <p:bldP spid="95" grpId="0" animBg="1"/>
      <p:bldP spid="97" grpId="0"/>
      <p:bldP spid="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Demo:</a:t>
            </a:r>
            <a:br>
              <a:rPr lang="en-US" dirty="0" smtClean="0"/>
            </a:br>
            <a:r>
              <a:rPr lang="en-US" dirty="0" smtClean="0"/>
              <a:t>Azure Website connecting to </a:t>
            </a:r>
            <a:r>
              <a:rPr lang="en-US" dirty="0" err="1" smtClean="0"/>
              <a:t>onpremises</a:t>
            </a:r>
            <a:r>
              <a:rPr lang="en-US" dirty="0" smtClean="0"/>
              <a:t> </a:t>
            </a:r>
            <a:r>
              <a:rPr lang="en-US" dirty="0" err="1" smtClean="0"/>
              <a:t>sql</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Presenter title/role</a:t>
            </a:r>
          </a:p>
          <a:p>
            <a:r>
              <a:rPr lang="en-US" sz="4400" dirty="0" smtClean="0">
                <a:latin typeface="+mj-lt"/>
              </a:rPr>
              <a:t>Company (optional)</a:t>
            </a:r>
          </a:p>
          <a:p>
            <a:endParaRPr lang="en-US" sz="4400" dirty="0">
              <a:latin typeface="+mj-lt"/>
            </a:endParaRPr>
          </a:p>
        </p:txBody>
      </p:sp>
    </p:spTree>
    <p:extLst>
      <p:ext uri="{BB962C8B-B14F-4D97-AF65-F5344CB8AC3E}">
        <p14:creationId xmlns:p14="http://schemas.microsoft.com/office/powerpoint/2010/main" val="314003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2611</Words>
  <Application>Microsoft Office PowerPoint</Application>
  <PresentationFormat>Widescreen</PresentationFormat>
  <Paragraphs>262</Paragraphs>
  <Slides>23</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メイリオ</vt:lpstr>
      <vt:lpstr>Arial</vt:lpstr>
      <vt:lpstr>Calibri</vt:lpstr>
      <vt:lpstr>Segoe UI</vt:lpstr>
      <vt:lpstr>Segoe UI Light</vt:lpstr>
      <vt:lpstr>Azure Medium</vt:lpstr>
      <vt:lpstr>Hybrid Connections  Building Amazing Hybrid Web Sites and Mobile Apps in Minutes</vt:lpstr>
      <vt:lpstr>PowerPoint Presentation</vt:lpstr>
      <vt:lpstr>Evolving Enterprise Infrastructure</vt:lpstr>
      <vt:lpstr>Motivation</vt:lpstr>
      <vt:lpstr>Introducing Hybrid Connections</vt:lpstr>
      <vt:lpstr>Key Features</vt:lpstr>
      <vt:lpstr>Introducing BizTalk Services FREE Edition</vt:lpstr>
      <vt:lpstr>Hybrid Connections</vt:lpstr>
      <vt:lpstr>Demo: Azure Website connecting to onpremises sql</vt:lpstr>
      <vt:lpstr>Lift and Shift</vt:lpstr>
      <vt:lpstr>Flow</vt:lpstr>
      <vt:lpstr>Cardinality</vt:lpstr>
      <vt:lpstr>Constraints</vt:lpstr>
      <vt:lpstr>Security</vt:lpstr>
      <vt:lpstr>Deployment considerations</vt:lpstr>
      <vt:lpstr>Enterprise IT in control</vt:lpstr>
      <vt:lpstr>Included in BizTalk Services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Harris</dc:creator>
  <cp:lastModifiedBy>Nick Harris</cp:lastModifiedBy>
  <cp:revision>6</cp:revision>
  <dcterms:created xsi:type="dcterms:W3CDTF">2014-07-15T20:22:18Z</dcterms:created>
  <dcterms:modified xsi:type="dcterms:W3CDTF">2014-07-15T20:35:04Z</dcterms:modified>
</cp:coreProperties>
</file>