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heme/themeOverride1.xml" ContentType="application/vnd.openxmlformats-officedocument.themeOverride+xml"/>
  <Override PartName="/ppt/notesSlides/notesSlide54.xml" ContentType="application/vnd.openxmlformats-officedocument.presentationml.notesSlide+xml"/>
  <Override PartName="/ppt/theme/themeOverride2.xml" ContentType="application/vnd.openxmlformats-officedocument.themeOverride+xml"/>
  <Override PartName="/ppt/notesSlides/notesSlide55.xml" ContentType="application/vnd.openxmlformats-officedocument.presentationml.notesSlide+xml"/>
  <Override PartName="/ppt/theme/themeOverride3.xml" ContentType="application/vnd.openxmlformats-officedocument.themeOverride+xml"/>
  <Override PartName="/ppt/notesSlides/notesSlide56.xml" ContentType="application/vnd.openxmlformats-officedocument.presentationml.notesSlide+xml"/>
  <Override PartName="/ppt/theme/themeOverride4.xml" ContentType="application/vnd.openxmlformats-officedocument.themeOverr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xml" ContentType="application/vnd.openxmlformats-officedocument.presentationml.tags+xml"/>
  <Override PartName="/ppt/notesSlides/notesSlide6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5"/>
  </p:notesMasterIdLst>
  <p:sldIdLst>
    <p:sldId id="256" r:id="rId5"/>
    <p:sldId id="575" r:id="rId6"/>
    <p:sldId id="660" r:id="rId7"/>
    <p:sldId id="586" r:id="rId8"/>
    <p:sldId id="587" r:id="rId9"/>
    <p:sldId id="630" r:id="rId10"/>
    <p:sldId id="626" r:id="rId11"/>
    <p:sldId id="625" r:id="rId12"/>
    <p:sldId id="627" r:id="rId13"/>
    <p:sldId id="588" r:id="rId14"/>
    <p:sldId id="631" r:id="rId15"/>
    <p:sldId id="589" r:id="rId16"/>
    <p:sldId id="632" r:id="rId17"/>
    <p:sldId id="624" r:id="rId18"/>
    <p:sldId id="628" r:id="rId19"/>
    <p:sldId id="629" r:id="rId20"/>
    <p:sldId id="676" r:id="rId21"/>
    <p:sldId id="633" r:id="rId22"/>
    <p:sldId id="634" r:id="rId23"/>
    <p:sldId id="595" r:id="rId24"/>
    <p:sldId id="635" r:id="rId25"/>
    <p:sldId id="642" r:id="rId26"/>
    <p:sldId id="643" r:id="rId27"/>
    <p:sldId id="596" r:id="rId28"/>
    <p:sldId id="644" r:id="rId29"/>
    <p:sldId id="597" r:id="rId30"/>
    <p:sldId id="598" r:id="rId31"/>
    <p:sldId id="648" r:id="rId32"/>
    <p:sldId id="647" r:id="rId33"/>
    <p:sldId id="649" r:id="rId34"/>
    <p:sldId id="650" r:id="rId35"/>
    <p:sldId id="599" r:id="rId36"/>
    <p:sldId id="651" r:id="rId37"/>
    <p:sldId id="652" r:id="rId38"/>
    <p:sldId id="653" r:id="rId39"/>
    <p:sldId id="600" r:id="rId40"/>
    <p:sldId id="657" r:id="rId41"/>
    <p:sldId id="623" r:id="rId42"/>
    <p:sldId id="523" r:id="rId43"/>
    <p:sldId id="524" r:id="rId44"/>
    <p:sldId id="525" r:id="rId45"/>
    <p:sldId id="659" r:id="rId46"/>
    <p:sldId id="527" r:id="rId47"/>
    <p:sldId id="528" r:id="rId48"/>
    <p:sldId id="542" r:id="rId49"/>
    <p:sldId id="530" r:id="rId50"/>
    <p:sldId id="531" r:id="rId51"/>
    <p:sldId id="532" r:id="rId52"/>
    <p:sldId id="534" r:id="rId53"/>
    <p:sldId id="535" r:id="rId54"/>
    <p:sldId id="536" r:id="rId55"/>
    <p:sldId id="543" r:id="rId56"/>
    <p:sldId id="539" r:id="rId57"/>
    <p:sldId id="540" r:id="rId58"/>
    <p:sldId id="541" r:id="rId59"/>
    <p:sldId id="620" r:id="rId60"/>
    <p:sldId id="608" r:id="rId61"/>
    <p:sldId id="609" r:id="rId62"/>
    <p:sldId id="611" r:id="rId63"/>
    <p:sldId id="654" r:id="rId64"/>
    <p:sldId id="636" r:id="rId65"/>
    <p:sldId id="607" r:id="rId66"/>
    <p:sldId id="655" r:id="rId67"/>
    <p:sldId id="656" r:id="rId68"/>
    <p:sldId id="637" r:id="rId69"/>
    <p:sldId id="621" r:id="rId70"/>
    <p:sldId id="579" r:id="rId71"/>
    <p:sldId id="661" r:id="rId72"/>
    <p:sldId id="664" r:id="rId73"/>
    <p:sldId id="667" r:id="rId74"/>
    <p:sldId id="639" r:id="rId75"/>
    <p:sldId id="669" r:id="rId76"/>
    <p:sldId id="671" r:id="rId77"/>
    <p:sldId id="673" r:id="rId78"/>
    <p:sldId id="672" r:id="rId79"/>
    <p:sldId id="665" r:id="rId80"/>
    <p:sldId id="666" r:id="rId81"/>
    <p:sldId id="640" r:id="rId82"/>
    <p:sldId id="662" r:id="rId83"/>
    <p:sldId id="582" r:id="rId84"/>
    <p:sldId id="583" r:id="rId85"/>
    <p:sldId id="585" r:id="rId86"/>
    <p:sldId id="622" r:id="rId87"/>
    <p:sldId id="675" r:id="rId88"/>
    <p:sldId id="677" r:id="rId89"/>
    <p:sldId id="619" r:id="rId90"/>
    <p:sldId id="337" r:id="rId91"/>
    <p:sldId id="496" r:id="rId92"/>
    <p:sldId id="492" r:id="rId93"/>
    <p:sldId id="495" r:id="rId9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 id="660"/>
          </p14:sldIdLst>
        </p14:section>
        <p14:section name="Blobs" id="{9537C4D5-6085-485D-980C-7A4EE7AE1F14}">
          <p14:sldIdLst>
            <p14:sldId id="586"/>
            <p14:sldId id="587"/>
            <p14:sldId id="630"/>
            <p14:sldId id="626"/>
            <p14:sldId id="625"/>
            <p14:sldId id="627"/>
            <p14:sldId id="588"/>
            <p14:sldId id="631"/>
            <p14:sldId id="589"/>
            <p14:sldId id="632"/>
            <p14:sldId id="624"/>
            <p14:sldId id="628"/>
            <p14:sldId id="629"/>
            <p14:sldId id="676"/>
            <p14:sldId id="633"/>
            <p14:sldId id="634"/>
            <p14:sldId id="595"/>
            <p14:sldId id="635"/>
            <p14:sldId id="642"/>
            <p14:sldId id="643"/>
            <p14:sldId id="596"/>
            <p14:sldId id="644"/>
            <p14:sldId id="597"/>
            <p14:sldId id="598"/>
            <p14:sldId id="648"/>
            <p14:sldId id="647"/>
            <p14:sldId id="649"/>
            <p14:sldId id="650"/>
            <p14:sldId id="599"/>
            <p14:sldId id="651"/>
            <p14:sldId id="652"/>
            <p14:sldId id="653"/>
            <p14:sldId id="600"/>
            <p14:sldId id="657"/>
          </p14:sldIdLst>
        </p14:section>
        <p14:section name="Files" id="{C9D34251-6C05-4BEA-9595-9887443B4C61}">
          <p14:sldIdLst>
            <p14:sldId id="623"/>
            <p14:sldId id="523"/>
            <p14:sldId id="524"/>
            <p14:sldId id="525"/>
            <p14:sldId id="659"/>
            <p14:sldId id="527"/>
            <p14:sldId id="528"/>
            <p14:sldId id="542"/>
            <p14:sldId id="530"/>
            <p14:sldId id="531"/>
            <p14:sldId id="532"/>
            <p14:sldId id="534"/>
            <p14:sldId id="535"/>
            <p14:sldId id="536"/>
            <p14:sldId id="543"/>
            <p14:sldId id="539"/>
            <p14:sldId id="540"/>
            <p14:sldId id="541"/>
          </p14:sldIdLst>
        </p14:section>
        <p14:section name="Queues" id="{0F6597B3-7F0A-4FCA-8DD0-560CE2292A49}">
          <p14:sldIdLst>
            <p14:sldId id="620"/>
            <p14:sldId id="608"/>
            <p14:sldId id="609"/>
            <p14:sldId id="611"/>
            <p14:sldId id="654"/>
            <p14:sldId id="636"/>
            <p14:sldId id="607"/>
            <p14:sldId id="655"/>
            <p14:sldId id="656"/>
            <p14:sldId id="637"/>
          </p14:sldIdLst>
        </p14:section>
        <p14:section name="Tables" id="{CF6DFC42-D1C6-4C1D-8417-D121290B8A38}">
          <p14:sldIdLst>
            <p14:sldId id="621"/>
            <p14:sldId id="579"/>
            <p14:sldId id="661"/>
            <p14:sldId id="664"/>
            <p14:sldId id="667"/>
            <p14:sldId id="639"/>
            <p14:sldId id="669"/>
            <p14:sldId id="671"/>
            <p14:sldId id="673"/>
            <p14:sldId id="672"/>
            <p14:sldId id="665"/>
            <p14:sldId id="666"/>
            <p14:sldId id="640"/>
            <p14:sldId id="662"/>
            <p14:sldId id="582"/>
            <p14:sldId id="583"/>
            <p14:sldId id="585"/>
          </p14:sldIdLst>
        </p14:section>
        <p14:section name="StorSimple" id="{6F8815BA-B23D-4208-B5D4-E317A15D928F}">
          <p14:sldIdLst>
            <p14:sldId id="622"/>
            <p14:sldId id="675"/>
          </p14:sldIdLst>
        </p14:section>
        <p14:section name="Close" id="{00D3D8B1-E403-4E21-9A68-5DB578B087B8}">
          <p14:sldIdLst>
            <p14:sldId id="677"/>
            <p14:sldId id="619"/>
          </p14:sldIdLst>
        </p14:section>
        <p14:section name="format"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5A5A5"/>
    <a:srgbClr val="E4E4E4"/>
    <a:srgbClr val="658E00"/>
    <a:srgbClr val="E86E1A"/>
    <a:srgbClr val="ED7D31"/>
    <a:srgbClr val="FFC000"/>
    <a:srgbClr val="00B050"/>
    <a:srgbClr val="4472C4"/>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8825" autoAdjust="0"/>
  </p:normalViewPr>
  <p:slideViewPr>
    <p:cSldViewPr snapToGrid="0">
      <p:cViewPr varScale="1">
        <p:scale>
          <a:sx n="72" d="100"/>
          <a:sy n="72" d="100"/>
        </p:scale>
        <p:origin x="148" y="92"/>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latin typeface="+mj-lt"/>
            </a:rPr>
            <a:t>Blobs</a:t>
          </a:r>
          <a:endParaRPr lang="en-US" dirty="0">
            <a:latin typeface="+mj-lt"/>
          </a:endParaRPr>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latin typeface="+mj-lt"/>
            </a:rPr>
            <a:t>StorSimple</a:t>
          </a:r>
          <a:endParaRPr lang="en-US" dirty="0">
            <a:latin typeface="+mj-lt"/>
          </a:endParaRPr>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latin typeface="+mj-lt"/>
            </a:rPr>
            <a:t>Files</a:t>
          </a:r>
          <a:endParaRPr lang="en-US" dirty="0">
            <a:latin typeface="+mj-lt"/>
          </a:endParaRPr>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latin typeface="+mj-lt"/>
            </a:rPr>
            <a:t>Tables</a:t>
          </a:r>
          <a:endParaRPr lang="en-US" dirty="0">
            <a:latin typeface="+mj-lt"/>
          </a:endParaRPr>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latin typeface="+mj-lt"/>
            </a:rPr>
            <a:t>Queues</a:t>
          </a:r>
          <a:endParaRPr lang="en-US" dirty="0">
            <a:latin typeface="+mj-lt"/>
          </a:endParaRPr>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B21E75D6-149E-4D4C-8C18-DEDB4973BCAF}" type="presOf" srcId="{531110E4-6D55-4962-93D0-4E603B05B24B}" destId="{2F601865-3E58-4139-BFA9-1AF94B35BE81}" srcOrd="0" destOrd="0" presId="urn:microsoft.com/office/officeart/2005/8/layout/default"/>
    <dgm:cxn modelId="{620EDF6C-F7E7-4AEF-BD74-3C77DEFC4981}" type="presOf" srcId="{B0CA9EE9-6316-49F2-8575-5F9A5455E0B6}" destId="{66D9549B-2C0B-4DD0-84F1-F631B1D3B518}" srcOrd="0" destOrd="0" presId="urn:microsoft.com/office/officeart/2005/8/layout/default"/>
    <dgm:cxn modelId="{F059DFAD-3473-4686-92B5-8534745B486F}" srcId="{FAB1662F-7421-4F7B-A5C0-57390BFE5777}" destId="{74B70E5F-85FA-42B8-A7FE-FD42B697C579}" srcOrd="0" destOrd="0" parTransId="{606FCD52-B795-4D11-9A2E-065852207DB8}" sibTransId="{799BB488-3E9F-4420-817A-B2F52C536B57}"/>
    <dgm:cxn modelId="{4F7318C2-A8B3-4958-8672-958DDB46B0DC}" srcId="{FAB1662F-7421-4F7B-A5C0-57390BFE5777}" destId="{B0CA9EE9-6316-49F2-8575-5F9A5455E0B6}" srcOrd="3" destOrd="0" parTransId="{F41CC963-4042-42B0-9A2E-80370354ED5C}" sibTransId="{99D6F52E-AED9-4D67-8FF4-AD6AA441598A}"/>
    <dgm:cxn modelId="{12CB2B27-B07B-4EF4-B1BD-A3789ABAA1BF}" type="presOf" srcId="{74B70E5F-85FA-42B8-A7FE-FD42B697C579}" destId="{AD9EF522-A474-43A3-8895-E1B5C946DABC}" srcOrd="0" destOrd="0" presId="urn:microsoft.com/office/officeart/2005/8/layout/default"/>
    <dgm:cxn modelId="{A5AFE9F5-BEA0-4C63-A7C2-46363F6311C2}" type="presOf" srcId="{580EFD37-C613-4988-B0E8-5C5EE01E7728}" destId="{E0980EF2-B319-4BA5-B75F-359B4A7D053B}"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BB718C92-4FAC-4E3A-A08F-18F8CE050644}" type="presOf" srcId="{DB546BCF-1362-4A4F-929E-4AEDE42A9DA0}" destId="{21DCB6CE-4246-4C7F-A1D3-5BECFE73CC9C}" srcOrd="0" destOrd="0" presId="urn:microsoft.com/office/officeart/2005/8/layout/default"/>
    <dgm:cxn modelId="{50A7D883-3DB9-4D26-8BC0-192C7EAD9E22}" type="presOf" srcId="{FAB1662F-7421-4F7B-A5C0-57390BFE5777}" destId="{2AFE754E-A9BE-43F0-99CC-FD0E25860E09}"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105FA87B-71BE-449B-9935-8CFA626CC7DF}" srcId="{FAB1662F-7421-4F7B-A5C0-57390BFE5777}" destId="{580EFD37-C613-4988-B0E8-5C5EE01E7728}" srcOrd="1" destOrd="0" parTransId="{1E53C8EA-6CB3-40D9-A734-253563C83020}" sibTransId="{7AE1ED33-5BDF-4D1B-BB6D-176C9253D8D8}"/>
    <dgm:cxn modelId="{3BAE969D-2419-41C2-B338-DF6341256944}" type="presParOf" srcId="{2AFE754E-A9BE-43F0-99CC-FD0E25860E09}" destId="{AD9EF522-A474-43A3-8895-E1B5C946DABC}" srcOrd="0" destOrd="0" presId="urn:microsoft.com/office/officeart/2005/8/layout/default"/>
    <dgm:cxn modelId="{57DBB761-E4F6-4805-BD9E-95712FED3FB8}" type="presParOf" srcId="{2AFE754E-A9BE-43F0-99CC-FD0E25860E09}" destId="{0337DDA8-12A4-4D35-A6BA-A52F916C71F9}" srcOrd="1" destOrd="0" presId="urn:microsoft.com/office/officeart/2005/8/layout/default"/>
    <dgm:cxn modelId="{2898FB3E-EFAF-4BEF-97A4-431B72D42BEE}" type="presParOf" srcId="{2AFE754E-A9BE-43F0-99CC-FD0E25860E09}" destId="{E0980EF2-B319-4BA5-B75F-359B4A7D053B}" srcOrd="2" destOrd="0" presId="urn:microsoft.com/office/officeart/2005/8/layout/default"/>
    <dgm:cxn modelId="{80517EAA-8B7A-4569-BFC5-113CCADB81B5}" type="presParOf" srcId="{2AFE754E-A9BE-43F0-99CC-FD0E25860E09}" destId="{C7A769F2-CA1B-4FA4-BEAF-44CE4DDF200C}" srcOrd="3" destOrd="0" presId="urn:microsoft.com/office/officeart/2005/8/layout/default"/>
    <dgm:cxn modelId="{02612DF4-42F6-493B-B573-8DF58EAC9323}" type="presParOf" srcId="{2AFE754E-A9BE-43F0-99CC-FD0E25860E09}" destId="{2F601865-3E58-4139-BFA9-1AF94B35BE81}" srcOrd="4" destOrd="0" presId="urn:microsoft.com/office/officeart/2005/8/layout/default"/>
    <dgm:cxn modelId="{2CC993AB-61C4-4561-BC67-0BCC282FCAAF}" type="presParOf" srcId="{2AFE754E-A9BE-43F0-99CC-FD0E25860E09}" destId="{ED8DD377-82C0-423A-B9C7-ADE99AB22F3F}" srcOrd="5" destOrd="0" presId="urn:microsoft.com/office/officeart/2005/8/layout/default"/>
    <dgm:cxn modelId="{C2E61CC0-6C1D-4C16-9307-A9F469C7D552}" type="presParOf" srcId="{2AFE754E-A9BE-43F0-99CC-FD0E25860E09}" destId="{66D9549B-2C0B-4DD0-84F1-F631B1D3B518}" srcOrd="6" destOrd="0" presId="urn:microsoft.com/office/officeart/2005/8/layout/default"/>
    <dgm:cxn modelId="{B06C8FA1-307C-4BED-A58A-D63813133700}" type="presParOf" srcId="{2AFE754E-A9BE-43F0-99CC-FD0E25860E09}" destId="{CF8E7A5E-BA66-4CDB-81EA-D786FEF504C8}" srcOrd="7" destOrd="0" presId="urn:microsoft.com/office/officeart/2005/8/layout/default"/>
    <dgm:cxn modelId="{8F1A2061-453B-4ECA-9031-E56A0301360A}"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Blobs</a:t>
          </a:r>
          <a:endParaRPr lang="en-US" sz="5300" kern="1200" dirty="0">
            <a:latin typeface="+mj-lt"/>
          </a:endParaRPr>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smtClean="0">
              <a:latin typeface="+mj-lt"/>
            </a:rPr>
            <a:t>Files</a:t>
          </a:r>
          <a:endParaRPr lang="en-US" sz="5300" kern="1200" dirty="0">
            <a:latin typeface="+mj-lt"/>
          </a:endParaRPr>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smtClean="0">
              <a:latin typeface="+mj-lt"/>
            </a:rPr>
            <a:t>Queues</a:t>
          </a:r>
          <a:endParaRPr lang="en-US" sz="5300" kern="1200" dirty="0">
            <a:latin typeface="+mj-lt"/>
          </a:endParaRPr>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sv-SE" sz="5300" kern="1200" dirty="0" err="1" smtClean="0">
              <a:latin typeface="+mj-lt"/>
            </a:rPr>
            <a:t>Tables</a:t>
          </a:r>
          <a:endParaRPr lang="en-US" sz="5300" kern="1200" dirty="0">
            <a:latin typeface="+mj-lt"/>
          </a:endParaRPr>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rtl="0">
            <a:lnSpc>
              <a:spcPct val="90000"/>
            </a:lnSpc>
            <a:spcBef>
              <a:spcPct val="0"/>
            </a:spcBef>
            <a:spcAft>
              <a:spcPct val="35000"/>
            </a:spcAft>
          </a:pPr>
          <a:r>
            <a:rPr lang="en-US" sz="5300" kern="1200" dirty="0" err="1" smtClean="0">
              <a:latin typeface="+mj-lt"/>
            </a:rPr>
            <a:t>StorSimple</a:t>
          </a:r>
          <a:endParaRPr lang="en-US" sz="5300" kern="1200" dirty="0">
            <a:latin typeface="+mj-lt"/>
          </a:endParaRPr>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12/17/2014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FFFF"/>
                </a:solidFill>
              </a:rPr>
              <a:t>Preparation material: “Microsoft Azure Storage: A Highly Available Cloud Storage Service with Strong Consistency”,  ACM Symposium on Operating System Principals (SOSP), Oct. 2011 </a:t>
            </a:r>
            <a:r>
              <a:rPr lang="en-US" dirty="0" smtClean="0"/>
              <a:t>http://blogs.msdn.com/b/windowsazurestorage/archive/2011/11/20/windows-azure-storage-a-highly-available-cloud-storage-service-with-strong-consistency.aspx</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extLst>
      <p:ext uri="{BB962C8B-B14F-4D97-AF65-F5344CB8AC3E}">
        <p14:creationId xmlns:p14="http://schemas.microsoft.com/office/powerpoint/2010/main" val="3053212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19</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84926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7134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511096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Demo</a:t>
            </a:r>
            <a:r>
              <a:rPr lang="sv-SE" baseline="0" noProof="0" dirty="0" smtClean="0"/>
              <a:t> on </a:t>
            </a:r>
            <a:r>
              <a:rPr lang="sv-SE" baseline="0" noProof="0" dirty="0" err="1" smtClean="0"/>
              <a:t>accessing</a:t>
            </a:r>
            <a:r>
              <a:rPr lang="sv-SE" baseline="0" noProof="0" dirty="0" smtClean="0"/>
              <a:t> data </a:t>
            </a:r>
            <a:r>
              <a:rPr lang="sv-SE" baseline="0" noProof="0" dirty="0" err="1" smtClean="0"/>
              <a:t>using</a:t>
            </a:r>
            <a:r>
              <a:rPr lang="sv-SE" baseline="0" noProof="0" dirty="0" smtClean="0"/>
              <a:t> a SAS </a:t>
            </a:r>
            <a:r>
              <a:rPr lang="sv-SE" baseline="0" noProof="0" dirty="0" err="1" smtClean="0"/>
              <a:t>key</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7</a:t>
            </a:fld>
            <a:endParaRPr lang="en-US" dirty="0"/>
          </a:p>
        </p:txBody>
      </p:sp>
    </p:spTree>
    <p:extLst>
      <p:ext uri="{BB962C8B-B14F-4D97-AF65-F5344CB8AC3E}">
        <p14:creationId xmlns:p14="http://schemas.microsoft.com/office/powerpoint/2010/main" val="2193588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57</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61</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64</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8</a:t>
            </a:fld>
            <a:endParaRPr lang="en-US" dirty="0"/>
          </a:p>
        </p:txBody>
      </p:sp>
    </p:spTree>
    <p:extLst>
      <p:ext uri="{BB962C8B-B14F-4D97-AF65-F5344CB8AC3E}">
        <p14:creationId xmlns:p14="http://schemas.microsoft.com/office/powerpoint/2010/main" val="74569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9</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78</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80</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81</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82</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12/17/2014 9:44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12/17/2014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89</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10</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231974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 id="2147483701" r:id="rId20"/>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5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18.emf"/></Relationships>
</file>

<file path=ppt/slides/_rels/slide5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20.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20.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20.e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20.emf"/></Relationships>
</file>

<file path=ppt/slides/_rels/slide7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0.emf"/></Relationships>
</file>

<file path=ppt/slides/_rels/slide8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1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5400" dirty="0">
                <a:latin typeface="Courier New" panose="02070309020205020404" pitchFamily="49" charset="0"/>
                <a:cs typeface="Courier New" panose="02070309020205020404" pitchFamily="49" charset="0"/>
              </a:rPr>
              <a:t>Interacting with </a:t>
            </a:r>
            <a:r>
              <a:rPr lang="en-US" sz="5400" dirty="0" smtClean="0">
                <a:latin typeface="Courier New" panose="02070309020205020404" pitchFamily="49" charset="0"/>
                <a:cs typeface="Courier New" panose="02070309020205020404" pitchFamily="49" charset="0"/>
              </a:rPr>
              <a:t>blobs</a:t>
            </a:r>
          </a:p>
          <a:p>
            <a:r>
              <a:rPr lang="en-US" sz="5400" dirty="0" smtClean="0">
                <a:latin typeface="Courier New" panose="02070309020205020404" pitchFamily="49" charset="0"/>
                <a:cs typeface="Courier New" panose="02070309020205020404" pitchFamily="49" charset="0"/>
              </a:rPr>
              <a:t>through </a:t>
            </a:r>
            <a:r>
              <a:rPr lang="en-US" sz="5400" dirty="0">
                <a:latin typeface="Courier New" panose="02070309020205020404" pitchFamily="49" charset="0"/>
                <a:cs typeface="Courier New" panose="02070309020205020404" pitchFamily="49" charset="0"/>
              </a:rPr>
              <a:t>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smtClean="0"/>
              <a:t>sample listing</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=Tents</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779112" y="5261921"/>
            <a:ext cx="8633776" cy="1569660"/>
          </a:xfrm>
          <a:prstGeom prst="rect">
            <a:avLst/>
          </a:prstGeom>
        </p:spPr>
        <p:txBody>
          <a:bodyPr wrap="square">
            <a:spAutoFit/>
          </a:bodyPr>
          <a:lstStyle/>
          <a:p>
            <a:r>
              <a:rPr lang="en-NZ" sz="2400" dirty="0">
                <a:solidFill>
                  <a:schemeClr val="bg1">
                    <a:alpha val="99000"/>
                  </a:schemeClr>
                </a:solidFill>
                <a:latin typeface="+mj-lt"/>
                <a:cs typeface="Consolas" pitchFamily="49" charset="0"/>
              </a:rPr>
              <a:t>&lt;Blobs</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	&lt;Blob&gt;&lt;</a:t>
            </a:r>
            <a:r>
              <a:rPr lang="en-NZ" sz="2400" dirty="0">
                <a:solidFill>
                  <a:schemeClr val="bg1">
                    <a:alpha val="99000"/>
                  </a:schemeClr>
                </a:solidFill>
                <a:latin typeface="+mj-lt"/>
                <a:cs typeface="Consolas" pitchFamily="49" charset="0"/>
              </a:rPr>
              <a:t>Name&gt;Tents/PalaceTent.jpg&lt;/Name</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	&lt;Blob</a:t>
            </a:r>
            <a:r>
              <a:rPr lang="en-NZ" sz="2400" dirty="0" smtClean="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Name&gt;Tents/ShedTent.jpg&lt;/Name</a:t>
            </a:r>
            <a:r>
              <a:rPr lang="en-NZ" sz="2400" dirty="0">
                <a:solidFill>
                  <a:schemeClr val="bg1">
                    <a:alpha val="99000"/>
                  </a:schemeClr>
                </a:solidFill>
                <a:latin typeface="+mj-lt"/>
                <a:cs typeface="Consolas" pitchFamily="49" charset="0"/>
              </a:rPr>
              <a:t>&gt;[…]&lt;/</a:t>
            </a:r>
            <a:r>
              <a:rPr lang="en-NZ" sz="2400" dirty="0">
                <a:solidFill>
                  <a:schemeClr val="bg1">
                    <a:alpha val="99000"/>
                  </a:schemeClr>
                </a:solidFill>
                <a:latin typeface="+mj-lt"/>
                <a:cs typeface="Consolas" pitchFamily="49" charset="0"/>
              </a:rPr>
              <a:t>Blob&gt;</a:t>
            </a:r>
          </a:p>
          <a:p>
            <a:r>
              <a:rPr lang="en-NZ" sz="2400" dirty="0">
                <a:solidFill>
                  <a:schemeClr val="bg1">
                    <a:alpha val="99000"/>
                  </a:schemeClr>
                </a:solidFill>
                <a:latin typeface="+mj-lt"/>
                <a:cs typeface="Consolas" pitchFamily="49" charset="0"/>
              </a:rPr>
              <a:t>&lt;/Blobs&gt;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full response</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9525" y="671691"/>
            <a:ext cx="12211049" cy="6186309"/>
          </a:xfrm>
          <a:prstGeom prst="rect">
            <a:avLst/>
          </a:prstGeom>
        </p:spPr>
        <p:txBody>
          <a:bodyPr wrap="square">
            <a:spAutoFit/>
          </a:bodyPr>
          <a:lstStyle/>
          <a:p>
            <a:pPr marL="252000" defTabSz="914061"/>
            <a:r>
              <a:rPr lang="en-NZ" dirty="0">
                <a:solidFill>
                  <a:schemeClr val="bg1">
                    <a:alpha val="99000"/>
                  </a:schemeClr>
                </a:solidFill>
                <a:latin typeface="+mj-lt"/>
                <a:cs typeface="Consolas" pitchFamily="49" charset="0"/>
              </a:rPr>
              <a:t>&lt;Blobs&gt;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&lt;Name&gt;Tents/PalaceTent.jpg&lt;/Name&gt;</a:t>
            </a:r>
          </a:p>
          <a:p>
            <a:pPr marL="252000" defTabSz="914061"/>
            <a:r>
              <a:rPr lang="en-NZ" dirty="0">
                <a:solidFill>
                  <a:schemeClr val="bg1">
                    <a:alpha val="99000"/>
                  </a:schemeClr>
                </a:solidFill>
                <a:latin typeface="+mj-lt"/>
                <a:cs typeface="Consolas" pitchFamily="49" charset="0"/>
              </a:rPr>
              <a:t>	</a:t>
            </a:r>
            <a:r>
              <a:rPr lang="en-NZ" dirty="0" smtClean="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&gt;https://readinesscloudcamp.blob.core.windows.net/products/Tents/PalaceTent.jpg&lt;/Url&gt;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&lt;Etag&gt;0x8D1E7EF08F31520&lt;/Etag&gt;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		&lt;Name&gt;Tents/ShedTent.jpg&lt;/Name&gt;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Url</a:t>
            </a:r>
            <a:r>
              <a:rPr lang="en-NZ" dirty="0">
                <a:solidFill>
                  <a:schemeClr val="bg1">
                    <a:alpha val="99000"/>
                  </a:schemeClr>
                </a:solidFill>
                <a:latin typeface="+mj-lt"/>
                <a:cs typeface="Consolas" pitchFamily="49" charset="0"/>
              </a:rPr>
              <a:t>&gt;https://readinesscloudcamp.blob.core.windows.net/products/Tents/ShedTent.jpg&lt;/Url&gt;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&gt;Wed, 17 Dec 2014 09:00:26 GMT&lt;/</a:t>
            </a:r>
            <a:r>
              <a:rPr lang="en-NZ" dirty="0" err="1">
                <a:solidFill>
                  <a:schemeClr val="bg1">
                    <a:alpha val="99000"/>
                  </a:schemeClr>
                </a:solidFill>
                <a:latin typeface="+mj-lt"/>
                <a:cs typeface="Consolas" pitchFamily="49" charset="0"/>
              </a:rPr>
              <a:t>LastModified</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&lt;Etag&gt;0x8D1E7EF08EA6257&lt;/Etag&gt;</a:t>
            </a:r>
          </a:p>
          <a:p>
            <a:pPr marL="252000" defTabSz="914061"/>
            <a:r>
              <a:rPr lang="en-NZ" dirty="0">
                <a:solidFill>
                  <a:schemeClr val="bg1">
                    <a:alpha val="99000"/>
                  </a:schemeClr>
                </a:solidFill>
                <a:latin typeface="+mj-lt"/>
                <a:cs typeface="Consolas" pitchFamily="49" charset="0"/>
              </a:rPr>
              <a:t>		&lt;Size&gt;150027&lt;/Size&gt;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&gt;image/jpeg&lt;/</a:t>
            </a:r>
            <a:r>
              <a:rPr lang="en-NZ" dirty="0" err="1">
                <a:solidFill>
                  <a:schemeClr val="bg1">
                    <a:alpha val="99000"/>
                  </a:schemeClr>
                </a:solidFill>
                <a:latin typeface="+mj-lt"/>
                <a:cs typeface="Consolas" pitchFamily="49" charset="0"/>
              </a:rPr>
              <a:t>ContentType</a:t>
            </a:r>
            <a:r>
              <a:rPr lang="en-NZ" dirty="0">
                <a:solidFill>
                  <a:schemeClr val="bg1">
                    <a:alpha val="99000"/>
                  </a:schemeClr>
                </a:solidFill>
                <a:latin typeface="+mj-lt"/>
                <a:cs typeface="Consolas" pitchFamily="49" charset="0"/>
              </a:rPr>
              <a:t>&gt;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ContentEncoding</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a:t>
            </a:r>
            <a:r>
              <a:rPr lang="en-NZ" dirty="0" err="1">
                <a:solidFill>
                  <a:schemeClr val="bg1">
                    <a:alpha val="99000"/>
                  </a:schemeClr>
                </a:solidFill>
                <a:latin typeface="+mj-lt"/>
                <a:cs typeface="Consolas" pitchFamily="49" charset="0"/>
              </a:rPr>
              <a:t>ContentLanguage</a:t>
            </a:r>
            <a:r>
              <a:rPr lang="en-NZ" dirty="0">
                <a:solidFill>
                  <a:schemeClr val="bg1">
                    <a:alpha val="99000"/>
                  </a:schemeClr>
                </a:solidFill>
                <a:latin typeface="+mj-lt"/>
                <a:cs typeface="Consolas" pitchFamily="49" charset="0"/>
              </a:rPr>
              <a:t> /&gt;</a:t>
            </a:r>
          </a:p>
          <a:p>
            <a:pPr marL="252000" defTabSz="914061"/>
            <a:r>
              <a:rPr lang="en-NZ" dirty="0">
                <a:solidFill>
                  <a:schemeClr val="bg1">
                    <a:alpha val="99000"/>
                  </a:schemeClr>
                </a:solidFill>
                <a:latin typeface="+mj-lt"/>
                <a:cs typeface="Consolas" pitchFamily="49" charset="0"/>
              </a:rPr>
              <a:t>	&lt;/Blob&gt;</a:t>
            </a:r>
          </a:p>
          <a:p>
            <a:pPr marL="252000" defTabSz="914061"/>
            <a:r>
              <a:rPr lang="en-NZ" dirty="0">
                <a:solidFill>
                  <a:schemeClr val="bg1">
                    <a:alpha val="99000"/>
                  </a:schemeClr>
                </a:solidFill>
                <a:latin typeface="+mj-lt"/>
                <a:cs typeface="Consolas" pitchFamily="49" charset="0"/>
              </a:rPr>
              <a:t>&lt;/Blobs&gt;</a:t>
            </a:r>
            <a:endParaRPr lang="en-NZ"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132602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a:t>
            </a:r>
            <a:r>
              <a:rPr lang="en-US" dirty="0" smtClean="0"/>
              <a:t>listing with </a:t>
            </a:r>
            <a:r>
              <a:rPr lang="en-US" dirty="0" err="1" smtClean="0"/>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1559638" y="5208962"/>
            <a:ext cx="9072724"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&lt;Blob&gt;Canoes/Hybrid.jpg</a:t>
            </a:r>
            <a:r>
              <a:rPr lang="en-NZ" sz="2400" dirty="0">
                <a:solidFill>
                  <a:schemeClr val="bg1">
                    <a:alpha val="99000"/>
                  </a:schemeClr>
                </a:solidFill>
                <a:latin typeface="+mj-lt"/>
                <a:cs typeface="Consolas" pitchFamily="49" charset="0"/>
              </a:rPr>
              <a:t>&lt;/Blob&gt;</a:t>
            </a:r>
          </a:p>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&gt;1!28!Q2Fub2VzL1doaXRld2F0ZXIuanBn&lt;/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
        <p:nvSpPr>
          <p:cNvPr id="13" name="Rectangle 12"/>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sample listing with </a:t>
            </a:r>
            <a:r>
              <a:rPr lang="en-US" dirty="0" err="1"/>
              <a:t>maxresults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4" name="Rectangle 3"/>
          <p:cNvSpPr/>
          <p:nvPr/>
        </p:nvSpPr>
        <p:spPr>
          <a:xfrm>
            <a:off x="0" y="4113921"/>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a:t>
            </a:r>
            <a:r>
              <a:rPr lang="en-US" sz="3600" dirty="0">
                <a:solidFill>
                  <a:schemeClr val="bg1">
                    <a:alpha val="99000"/>
                  </a:schemeClr>
                </a:solidFill>
                <a:latin typeface="+mj-lt"/>
                <a:cs typeface="Consolas" pitchFamily="49" charset="0"/>
              </a:rPr>
              <a:t>marker=1!28!Q2Fub2VzL1doaXRld2F0ZXIuanBn</a:t>
            </a:r>
            <a:endParaRPr lang="en-US" sz="3600" dirty="0">
              <a:solidFill>
                <a:schemeClr val="bg1">
                  <a:alpha val="99000"/>
                </a:schemeClr>
              </a:solidFill>
              <a:latin typeface="+mj-lt"/>
              <a:cs typeface="Consolas" pitchFamily="49" charset="0"/>
            </a:endParaRPr>
          </a:p>
        </p:txBody>
      </p:sp>
      <p:sp>
        <p:nvSpPr>
          <p:cNvPr id="8" name="Rectangle 7"/>
          <p:cNvSpPr/>
          <p:nvPr/>
        </p:nvSpPr>
        <p:spPr>
          <a:xfrm>
            <a:off x="3508955" y="5670627"/>
            <a:ext cx="5174090" cy="830997"/>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&lt;</a:t>
            </a:r>
            <a:r>
              <a:rPr lang="en-NZ" sz="2400" dirty="0">
                <a:solidFill>
                  <a:schemeClr val="bg1">
                    <a:alpha val="99000"/>
                  </a:schemeClr>
                </a:solidFill>
                <a:latin typeface="+mj-lt"/>
                <a:cs typeface="Consolas" pitchFamily="49" charset="0"/>
              </a:rPr>
              <a:t>Blob&gt;Canoes/Whitewater.jpg&lt;/Blob</a:t>
            </a:r>
            <a:r>
              <a:rPr lang="en-NZ" sz="2400" dirty="0" smtClean="0">
                <a:solidFill>
                  <a:schemeClr val="bg1">
                    <a:alpha val="99000"/>
                  </a:schemeClr>
                </a:solidFill>
                <a:latin typeface="+mj-lt"/>
                <a:cs typeface="Consolas" pitchFamily="49" charset="0"/>
              </a:rPr>
              <a:t>&gt;</a:t>
            </a:r>
          </a:p>
          <a:p>
            <a:r>
              <a:rPr lang="en-NZ" sz="2400" dirty="0" smtClean="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smtClean="0">
                <a:solidFill>
                  <a:schemeClr val="bg1">
                    <a:alpha val="99000"/>
                  </a:schemeClr>
                </a:solidFill>
                <a:latin typeface="+mj-lt"/>
                <a:cs typeface="Consolas" pitchFamily="49" charset="0"/>
              </a:rPr>
              <a:t>&gt;</a:t>
            </a:r>
            <a:endParaRPr lang="en-NZ" sz="2400" dirty="0">
              <a:solidFill>
                <a:schemeClr val="bg1">
                  <a:alpha val="99000"/>
                </a:schemeClr>
              </a:solidFill>
              <a:latin typeface="+mj-lt"/>
              <a:cs typeface="Consolas" pitchFamily="49" charset="0"/>
            </a:endParaRPr>
          </a:p>
        </p:txBody>
      </p:sp>
      <p:sp>
        <p:nvSpPr>
          <p:cNvPr id="9" name="Rectangle 8"/>
          <p:cNvSpPr/>
          <p:nvPr/>
        </p:nvSpPr>
        <p:spPr>
          <a:xfrm>
            <a:off x="3058434" y="743531"/>
            <a:ext cx="6075133"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latin typeface="+mj-lt"/>
                <a:cs typeface="Consolas" pitchFamily="49" charset="0"/>
              </a:rPr>
              <a:t>	Products/Canoes/Flatwater.jpg</a:t>
            </a:r>
          </a:p>
          <a:p>
            <a:pPr defTabSz="914061"/>
            <a:r>
              <a:rPr lang="en-NZ" sz="2400" dirty="0">
                <a:solidFill>
                  <a:schemeClr val="bg1">
                    <a:alpha val="99000"/>
                  </a:schemeClr>
                </a:solidFill>
                <a:latin typeface="+mj-lt"/>
                <a:cs typeface="Consolas" pitchFamily="49" charset="0"/>
              </a:rPr>
              <a:t>	Products/Canoes/Whitewater.jpg</a:t>
            </a:r>
          </a:p>
          <a:p>
            <a:pPr defTabSz="914061"/>
            <a:r>
              <a:rPr lang="en-NZ" sz="2400" dirty="0" smtClean="0">
                <a:solidFill>
                  <a:schemeClr val="bg1">
                    <a:alpha val="99000"/>
                  </a:schemeClr>
                </a:solidFill>
                <a:latin typeface="+mj-lt"/>
                <a:cs typeface="Consolas" pitchFamily="49" charset="0"/>
              </a:rPr>
              <a:t>	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42352623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spTree>
    <p:extLst>
      <p:ext uri="{BB962C8B-B14F-4D97-AF65-F5344CB8AC3E}">
        <p14:creationId xmlns:p14="http://schemas.microsoft.com/office/powerpoint/2010/main" val="266413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spTree>
    <p:extLst>
      <p:ext uri="{BB962C8B-B14F-4D97-AF65-F5344CB8AC3E}">
        <p14:creationId xmlns:p14="http://schemas.microsoft.com/office/powerpoint/2010/main" val="425677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sp>
        <p:nvSpPr>
          <p:cNvPr id="7" name="Rectangle 6"/>
          <p:cNvSpPr/>
          <p:nvPr/>
        </p:nvSpPr>
        <p:spPr bwMode="auto">
          <a:xfrm>
            <a:off x="-1" y="1"/>
            <a:ext cx="6045693"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155725" y="0"/>
            <a:ext cx="6045693"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spTree>
    <p:extLst>
      <p:ext uri="{BB962C8B-B14F-4D97-AF65-F5344CB8AC3E}">
        <p14:creationId xmlns:p14="http://schemas.microsoft.com/office/powerpoint/2010/main" val="10473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8185212" cy="946150"/>
          </a:xfrm>
        </p:spPr>
        <p:txBody>
          <a:bodyPr/>
          <a:lstStyle/>
          <a:p>
            <a:pPr marL="0" indent="0">
              <a:buNone/>
            </a:pPr>
            <a:r>
              <a:rPr lang="en-US" dirty="0" smtClean="0"/>
              <a:t>Uploading</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71340" y="5147664"/>
            <a:ext cx="6000438" cy="1280351"/>
          </a:xfrm>
          <a:prstGeom prst="rect">
            <a:avLst/>
          </a:prstGeom>
        </p:spPr>
        <p:txBody>
          <a:bodyPr vert="horz" wrap="square" lIns="0" tIns="0" rIns="0" bIns="0" rtlCol="0">
            <a:spAutoFit/>
          </a:bodyPr>
          <a:lstStyle/>
          <a:p>
            <a:pPr defTabSz="914325">
              <a:lnSpc>
                <a:spcPct val="90000"/>
              </a:lnSpc>
              <a:spcBef>
                <a:spcPct val="20000"/>
              </a:spcBef>
              <a:defRPr/>
            </a:pPr>
            <a:r>
              <a:rPr lang="en-US" sz="2400" spc="-100" dirty="0">
                <a:solidFill>
                  <a:schemeClr val="bg1"/>
                </a:solidFill>
                <a:latin typeface="+mj-lt"/>
              </a:rPr>
              <a:t>Benefit</a:t>
            </a:r>
          </a:p>
          <a:p>
            <a:pPr defTabSz="914325">
              <a:lnSpc>
                <a:spcPct val="90000"/>
              </a:lnSpc>
              <a:spcBef>
                <a:spcPct val="20000"/>
              </a:spcBef>
              <a:defRPr/>
            </a:pPr>
            <a:r>
              <a:rPr lang="en-US" sz="2800" spc="-51" dirty="0">
                <a:solidFill>
                  <a:schemeClr val="bg1"/>
                </a:solidFill>
                <a:latin typeface="+mj-lt"/>
              </a:rPr>
              <a:t>Efficient continuation and retry</a:t>
            </a:r>
          </a:p>
          <a:p>
            <a:pPr defTabSz="914325">
              <a:lnSpc>
                <a:spcPct val="90000"/>
              </a:lnSpc>
              <a:spcBef>
                <a:spcPct val="20000"/>
              </a:spcBef>
              <a:defRPr/>
            </a:pPr>
            <a:r>
              <a:rPr lang="en-US" sz="2800" spc="-51" dirty="0">
                <a:solidFill>
                  <a:schemeClr val="bg1"/>
                </a:solidFill>
                <a:latin typeface="+mj-lt"/>
              </a:rPr>
              <a:t>Parallel and out of order upload of blocks</a:t>
            </a: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strVal val="#ppt_w*0.70"/>
                                          </p:val>
                                        </p:tav>
                                        <p:tav tm="100000">
                                          <p:val>
                                            <p:strVal val="#ppt_w"/>
                                          </p:val>
                                        </p:tav>
                                      </p:tavLst>
                                    </p:anim>
                                    <p:anim calcmode="lin" valueType="num">
                                      <p:cBhvr>
                                        <p:cTn id="21" dur="1000" fill="hold"/>
                                        <p:tgtEl>
                                          <p:spTgt spid="3"/>
                                        </p:tgtEl>
                                        <p:attrNameLst>
                                          <p:attrName>ppt_h</p:attrName>
                                        </p:attrNameLst>
                                      </p:cBhvr>
                                      <p:tavLst>
                                        <p:tav tm="0">
                                          <p:val>
                                            <p:strVal val="#ppt_h"/>
                                          </p:val>
                                        </p:tav>
                                        <p:tav tm="100000">
                                          <p:val>
                                            <p:strVal val="#ppt_h"/>
                                          </p:val>
                                        </p:tav>
                                      </p:tavLst>
                                    </p:anim>
                                    <p:animEffect transition="in" filter="fade">
                                      <p:cBhvr>
                                        <p:cTn id="22" dur="1000"/>
                                        <p:tgtEl>
                                          <p:spTgt spid="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0">
                                            <p:txEl>
                                              <p:pRg st="1" end="1"/>
                                            </p:txEl>
                                          </p:spTgt>
                                        </p:tgtEl>
                                        <p:attrNameLst>
                                          <p:attrName>style.visibility</p:attrName>
                                        </p:attrNameLst>
                                      </p:cBhvr>
                                      <p:to>
                                        <p:strVal val="visible"/>
                                      </p:to>
                                    </p:set>
                                    <p:animEffect transition="in" filter="fade">
                                      <p:cBhvr>
                                        <p:cTn id="31" dur="500"/>
                                        <p:tgtEl>
                                          <p:spTgt spid="70">
                                            <p:txEl>
                                              <p:pRg st="1" end="1"/>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37" dur="2000" fill="hold"/>
                                        <p:tgtEl>
                                          <p:spTgt spid="63"/>
                                        </p:tgtEl>
                                        <p:attrNameLst>
                                          <p:attrName>ppt_x</p:attrName>
                                          <p:attrName>ppt_y</p:attrName>
                                        </p:attrNameLst>
                                      </p:cBhvr>
                                      <p:rCtr x="24300" y="20800"/>
                                    </p:animMotion>
                                  </p:childTnLst>
                                </p:cTn>
                              </p:par>
                            </p:childTnLst>
                          </p:cTn>
                        </p:par>
                        <p:par>
                          <p:cTn id="38" fill="hold">
                            <p:stCondLst>
                              <p:cond delay="2500"/>
                            </p:stCondLst>
                            <p:childTnLst>
                              <p:par>
                                <p:cTn id="39" presetID="10" presetClass="exit" presetSubtype="0" fill="hold" nodeType="afterEffect">
                                  <p:stCondLst>
                                    <p:cond delay="0"/>
                                  </p:stCondLst>
                                  <p:childTnLst>
                                    <p:animEffect transition="out" filter="fade">
                                      <p:cBhvr>
                                        <p:cTn id="40" dur="2000"/>
                                        <p:tgtEl>
                                          <p:spTgt spid="63"/>
                                        </p:tgtEl>
                                      </p:cBhvr>
                                    </p:animEffect>
                                    <p:set>
                                      <p:cBhvr>
                                        <p:cTn id="41" dur="1" fill="hold">
                                          <p:stCondLst>
                                            <p:cond delay="1999"/>
                                          </p:stCondLst>
                                        </p:cTn>
                                        <p:tgtEl>
                                          <p:spTgt spid="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0">
                                            <p:txEl>
                                              <p:pRg st="2" end="2"/>
                                            </p:txEl>
                                          </p:spTgt>
                                        </p:tgtEl>
                                        <p:attrNameLst>
                                          <p:attrName>style.visibility</p:attrName>
                                        </p:attrNameLst>
                                      </p:cBhvr>
                                      <p:to>
                                        <p:strVal val="visible"/>
                                      </p:to>
                                    </p:set>
                                    <p:animEffect transition="in" filter="fade">
                                      <p:cBhvr>
                                        <p:cTn id="46" dur="500"/>
                                        <p:tgtEl>
                                          <p:spTgt spid="70">
                                            <p:txEl>
                                              <p:pRg st="2" end="2"/>
                                            </p:txEl>
                                          </p:spTgt>
                                        </p:tgtEl>
                                      </p:cBhvr>
                                    </p:animEffec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71"/>
                                        </p:tgtEl>
                                        <p:attrNameLst>
                                          <p:attrName>style.visibility</p:attrName>
                                        </p:attrNameLst>
                                      </p:cBhvr>
                                      <p:to>
                                        <p:strVal val="visible"/>
                                      </p:to>
                                    </p:set>
                                  </p:childTnLst>
                                </p:cTn>
                              </p:par>
                            </p:childTnLst>
                          </p:cTn>
                        </p:par>
                        <p:par>
                          <p:cTn id="50" fill="hold">
                            <p:stCondLst>
                              <p:cond delay="500"/>
                            </p:stCondLst>
                            <p:childTnLst>
                              <p:par>
                                <p:cTn id="51"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2" dur="2000" fill="hold"/>
                                        <p:tgtEl>
                                          <p:spTgt spid="71"/>
                                        </p:tgtEl>
                                        <p:attrNameLst>
                                          <p:attrName>ppt_x</p:attrName>
                                          <p:attrName>ppt_y</p:attrName>
                                        </p:attrNameLst>
                                      </p:cBhvr>
                                      <p:rCtr x="22700" y="20300"/>
                                    </p:animMotion>
                                  </p:childTnLst>
                                </p:cTn>
                              </p:par>
                            </p:childTnLst>
                          </p:cTn>
                        </p:par>
                        <p:par>
                          <p:cTn id="53" fill="hold">
                            <p:stCondLst>
                              <p:cond delay="2500"/>
                            </p:stCondLst>
                            <p:childTnLst>
                              <p:par>
                                <p:cTn id="54" presetID="10" presetClass="exit" presetSubtype="0" fill="hold" grpId="1" nodeType="afterEffect">
                                  <p:stCondLst>
                                    <p:cond delay="0"/>
                                  </p:stCondLst>
                                  <p:childTnLst>
                                    <p:animEffect transition="out" filter="fade">
                                      <p:cBhvr>
                                        <p:cTn id="55" dur="2000"/>
                                        <p:tgtEl>
                                          <p:spTgt spid="71"/>
                                        </p:tgtEl>
                                      </p:cBhvr>
                                    </p:animEffect>
                                    <p:set>
                                      <p:cBhvr>
                                        <p:cTn id="56" dur="1" fill="hold">
                                          <p:stCondLst>
                                            <p:cond delay="1999"/>
                                          </p:stCondLst>
                                        </p:cTn>
                                        <p:tgtEl>
                                          <p:spTgt spid="7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0">
                                            <p:txEl>
                                              <p:pRg st="3" end="3"/>
                                            </p:txEl>
                                          </p:spTgt>
                                        </p:tgtEl>
                                        <p:attrNameLst>
                                          <p:attrName>style.visibility</p:attrName>
                                        </p:attrNameLst>
                                      </p:cBhvr>
                                      <p:to>
                                        <p:strVal val="visible"/>
                                      </p:to>
                                    </p:set>
                                    <p:animEffect transition="in" filter="fade">
                                      <p:cBhvr>
                                        <p:cTn id="61" dur="500"/>
                                        <p:tgtEl>
                                          <p:spTgt spid="70">
                                            <p:txEl>
                                              <p:pRg st="3" end="3"/>
                                            </p:txEl>
                                          </p:spTgt>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par>
                          <p:cTn id="65" fill="hold">
                            <p:stCondLst>
                              <p:cond delay="500"/>
                            </p:stCondLst>
                            <p:childTnLst>
                              <p:par>
                                <p:cTn id="66"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67" dur="2000" fill="hold"/>
                                        <p:tgtEl>
                                          <p:spTgt spid="72"/>
                                        </p:tgtEl>
                                        <p:attrNameLst>
                                          <p:attrName>ppt_x</p:attrName>
                                          <p:attrName>ppt_y</p:attrName>
                                        </p:attrNameLst>
                                      </p:cBhvr>
                                      <p:rCtr x="21000" y="19700"/>
                                    </p:animMotion>
                                  </p:childTnLst>
                                </p:cTn>
                              </p:par>
                            </p:childTnLst>
                          </p:cTn>
                        </p:par>
                        <p:par>
                          <p:cTn id="68" fill="hold">
                            <p:stCondLst>
                              <p:cond delay="2500"/>
                            </p:stCondLst>
                            <p:childTnLst>
                              <p:par>
                                <p:cTn id="69" presetID="10" presetClass="exit" presetSubtype="0" fill="hold" grpId="1" nodeType="afterEffect">
                                  <p:stCondLst>
                                    <p:cond delay="0"/>
                                  </p:stCondLst>
                                  <p:childTnLst>
                                    <p:animEffect transition="out" filter="fade">
                                      <p:cBhvr>
                                        <p:cTn id="70" dur="2000"/>
                                        <p:tgtEl>
                                          <p:spTgt spid="72"/>
                                        </p:tgtEl>
                                      </p:cBhvr>
                                    </p:animEffect>
                                    <p:set>
                                      <p:cBhvr>
                                        <p:cTn id="71" dur="1" fill="hold">
                                          <p:stCondLst>
                                            <p:cond delay="1999"/>
                                          </p:stCondLst>
                                        </p:cTn>
                                        <p:tgtEl>
                                          <p:spTgt spid="7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0">
                                            <p:txEl>
                                              <p:pRg st="4" end="4"/>
                                            </p:txEl>
                                          </p:spTgt>
                                        </p:tgtEl>
                                        <p:attrNameLst>
                                          <p:attrName>style.visibility</p:attrName>
                                        </p:attrNameLst>
                                      </p:cBhvr>
                                      <p:to>
                                        <p:strVal val="visible"/>
                                      </p:to>
                                    </p:set>
                                    <p:animEffect transition="in" filter="fade">
                                      <p:cBhvr>
                                        <p:cTn id="76" dur="500"/>
                                        <p:tgtEl>
                                          <p:spTgt spid="70">
                                            <p:txEl>
                                              <p:pRg st="4" end="4"/>
                                            </p:txEl>
                                          </p:spTgt>
                                        </p:tgtEl>
                                      </p:cBhvr>
                                    </p:animEffect>
                                  </p:childTnLst>
                                </p:cTn>
                              </p:par>
                            </p:childTnLst>
                          </p:cTn>
                        </p:par>
                        <p:par>
                          <p:cTn id="77" fill="hold">
                            <p:stCondLst>
                              <p:cond delay="500"/>
                            </p:stCondLst>
                            <p:childTnLst>
                              <p:par>
                                <p:cTn id="78" presetID="1" presetClass="entr" presetSubtype="0" fill="hold" grpId="2" nodeType="after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par>
                          <p:cTn id="80" fill="hold">
                            <p:stCondLst>
                              <p:cond delay="500"/>
                            </p:stCondLst>
                            <p:childTnLst>
                              <p:par>
                                <p:cTn id="81"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2" dur="2000" fill="hold"/>
                                        <p:tgtEl>
                                          <p:spTgt spid="73"/>
                                        </p:tgtEl>
                                        <p:attrNameLst>
                                          <p:attrName>ppt_x</p:attrName>
                                          <p:attrName>ppt_y</p:attrName>
                                        </p:attrNameLst>
                                      </p:cBhvr>
                                      <p:rCtr x="6267" y="19861"/>
                                    </p:animMotion>
                                  </p:childTnLst>
                                </p:cTn>
                              </p:par>
                            </p:childTnLst>
                          </p:cTn>
                        </p:par>
                        <p:par>
                          <p:cTn id="83" fill="hold">
                            <p:stCondLst>
                              <p:cond delay="2500"/>
                            </p:stCondLst>
                            <p:childTnLst>
                              <p:par>
                                <p:cTn id="84" presetID="10" presetClass="exit" presetSubtype="0" fill="hold" grpId="1" nodeType="afterEffect">
                                  <p:stCondLst>
                                    <p:cond delay="0"/>
                                  </p:stCondLst>
                                  <p:childTnLst>
                                    <p:animEffect transition="out" filter="fade">
                                      <p:cBhvr>
                                        <p:cTn id="85" dur="2000"/>
                                        <p:tgtEl>
                                          <p:spTgt spid="73"/>
                                        </p:tgtEl>
                                      </p:cBhvr>
                                    </p:animEffect>
                                    <p:set>
                                      <p:cBhvr>
                                        <p:cTn id="86" dur="1" fill="hold">
                                          <p:stCondLst>
                                            <p:cond delay="19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0">
                                            <p:txEl>
                                              <p:pRg st="5" end="5"/>
                                            </p:txEl>
                                          </p:spTgt>
                                        </p:tgtEl>
                                        <p:attrNameLst>
                                          <p:attrName>style.visibility</p:attrName>
                                        </p:attrNameLst>
                                      </p:cBhvr>
                                      <p:to>
                                        <p:strVal val="visible"/>
                                      </p:to>
                                    </p:set>
                                    <p:animEffect transition="in" filter="fade">
                                      <p:cBhvr>
                                        <p:cTn id="91" dur="500"/>
                                        <p:tgtEl>
                                          <p:spTgt spid="70">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70">
                                            <p:txEl>
                                              <p:pRg st="6" end="6"/>
                                            </p:txEl>
                                          </p:spTgt>
                                        </p:tgtEl>
                                        <p:attrNameLst>
                                          <p:attrName>style.visibility</p:attrName>
                                        </p:attrNameLst>
                                      </p:cBhvr>
                                      <p:to>
                                        <p:strVal val="visible"/>
                                      </p:to>
                                    </p:set>
                                    <p:animEffect transition="in" filter="fade">
                                      <p:cBhvr>
                                        <p:cTn id="94" dur="500"/>
                                        <p:tgtEl>
                                          <p:spTgt spid="70">
                                            <p:txEl>
                                              <p:pRg st="6" end="6"/>
                                            </p:txEl>
                                          </p:spTgt>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750"/>
                                        <p:tgtEl>
                                          <p:spTgt spid="7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fade">
                                      <p:cBhvr>
                                        <p:cTn id="101" dur="500"/>
                                        <p:tgtEl>
                                          <p:spTgt spid="7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par>
                                <p:cTn id="107" presetID="10" presetClass="exit" presetSubtype="0" fill="hold" grpId="1" nodeType="withEffect">
                                  <p:stCondLst>
                                    <p:cond delay="0"/>
                                  </p:stCondLst>
                                  <p:childTnLst>
                                    <p:animEffect transition="out" filter="fad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P spid="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dirty="0"/>
              <a:t>Fine grain access rights to blobs and containers</a:t>
            </a:r>
          </a:p>
          <a:p>
            <a:pPr marL="252000" indent="0" algn="l">
              <a:spcBef>
                <a:spcPts val="1200"/>
              </a:spcBef>
              <a:buNone/>
            </a:pPr>
            <a:r>
              <a:rPr lang="en-NZ" dirty="0"/>
              <a:t>Sign URL with storage key – permit elevated </a:t>
            </a:r>
            <a:r>
              <a:rPr lang="en-NZ" dirty="0" smtClean="0"/>
              <a:t>rights</a:t>
            </a:r>
            <a:endParaRPr lang="en-NZ"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 </a:t>
            </a:r>
            <a:r>
              <a:rPr lang="en-NZ" dirty="0" smtClean="0"/>
              <a:t>– Two </a:t>
            </a:r>
            <a:r>
              <a:rPr lang="en-NZ" dirty="0"/>
              <a:t>broad approaches</a:t>
            </a:r>
            <a:endParaRPr lang="en-NZ" dirty="0"/>
          </a:p>
        </p:txBody>
      </p:sp>
      <p:sp>
        <p:nvSpPr>
          <p:cNvPr id="3" name="Content Placeholder 2"/>
          <p:cNvSpPr>
            <a:spLocks noGrp="1"/>
          </p:cNvSpPr>
          <p:nvPr>
            <p:ph type="body" sz="quarter" idx="4294967295"/>
          </p:nvPr>
        </p:nvSpPr>
        <p:spPr>
          <a:xfrm>
            <a:off x="6427433" y="0"/>
            <a:ext cx="5764566" cy="6858000"/>
          </a:xfrm>
        </p:spPr>
        <p:txBody>
          <a:bodyPr>
            <a:normAutofit/>
          </a:bodyPr>
          <a:lstStyle/>
          <a:p>
            <a:pPr marL="252000" algn="l"/>
            <a:r>
              <a:rPr lang="en-NZ" sz="3600" spc="-51" dirty="0" smtClean="0">
                <a:latin typeface="+mj-lt"/>
              </a:rPr>
              <a:t>Policy </a:t>
            </a:r>
            <a:r>
              <a:rPr lang="en-NZ" sz="3600" spc="-51" dirty="0">
                <a:latin typeface="+mj-lt"/>
              </a:rPr>
              <a:t>based</a:t>
            </a:r>
            <a:r>
              <a:rPr lang="en-NZ" sz="3600" spc="-51" dirty="0" smtClean="0">
                <a:latin typeface="+mj-lt"/>
              </a:rPr>
              <a:t>:</a:t>
            </a:r>
            <a:r>
              <a:rPr lang="en-NZ" sz="4400" spc="-51" dirty="0" smtClean="0">
                <a:latin typeface="+mj-lt"/>
              </a:rPr>
              <a:t/>
            </a:r>
            <a:br>
              <a:rPr lang="en-NZ" sz="4400" spc="-51" dirty="0" smtClean="0">
                <a:latin typeface="+mj-lt"/>
              </a:rPr>
            </a:br>
            <a:r>
              <a:rPr lang="en-NZ" sz="4400" spc="-51" dirty="0" smtClean="0">
                <a:latin typeface="+mj-lt"/>
              </a:rPr>
              <a:t>Stored </a:t>
            </a:r>
            <a:r>
              <a:rPr lang="en-NZ" sz="4400" spc="-51" dirty="0">
                <a:latin typeface="+mj-lt"/>
              </a:rPr>
              <a:t>Access </a:t>
            </a:r>
            <a:r>
              <a:rPr lang="en-NZ" sz="4400" spc="-51" dirty="0" smtClean="0">
                <a:latin typeface="+mj-lt"/>
              </a:rPr>
              <a:t>Policy</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6" name="Content Placeholder 2"/>
          <p:cNvSpPr txBox="1">
            <a:spLocks/>
          </p:cNvSpPr>
          <p:nvPr/>
        </p:nvSpPr>
        <p:spPr>
          <a:xfrm>
            <a:off x="0" y="0"/>
            <a:ext cx="6045694" cy="685800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algn="l"/>
            <a:r>
              <a:rPr lang="en-NZ" sz="3600" spc="-51" dirty="0" smtClean="0"/>
              <a:t>Ad-hoc:</a:t>
            </a:r>
            <a:r>
              <a:rPr lang="en-NZ" sz="4400" spc="-51" dirty="0" smtClean="0"/>
              <a:t/>
            </a:r>
            <a:br>
              <a:rPr lang="en-NZ" sz="4400" spc="-51" dirty="0" smtClean="0"/>
            </a:br>
            <a:r>
              <a:rPr lang="en-NZ" sz="4400" spc="-51" dirty="0" smtClean="0"/>
              <a:t>Shared Access Signature</a:t>
            </a:r>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smtClean="0"/>
              <a:t>Signatures </a:t>
            </a:r>
            <a:r>
              <a:rPr lang="en-NZ" dirty="0"/>
              <a:t>– Revocation</a:t>
            </a:r>
            <a:endParaRPr lang="en-NZ" dirty="0"/>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lvl="1" indent="0">
              <a:spcBef>
                <a:spcPts val="1200"/>
              </a:spcBef>
              <a:buNone/>
            </a:pPr>
            <a:r>
              <a:rPr lang="en-NZ" sz="4400" spc="-51" dirty="0" smtClean="0">
                <a:latin typeface="+mj-lt"/>
              </a:rPr>
              <a:t>Use </a:t>
            </a:r>
            <a:r>
              <a:rPr lang="en-NZ" sz="4400" spc="-51" dirty="0">
                <a:latin typeface="+mj-lt"/>
              </a:rPr>
              <a:t>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5" name="Rectangle 4"/>
          <p:cNvSpPr/>
          <p:nvPr/>
        </p:nvSpPr>
        <p:spPr bwMode="auto">
          <a:xfrm>
            <a:off x="2389847" y="3410559"/>
            <a:ext cx="7270044"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Index Layer</a:t>
            </a:r>
          </a:p>
        </p:txBody>
      </p:sp>
      <p:sp>
        <p:nvSpPr>
          <p:cNvPr id="6" name="Rectangle 5"/>
          <p:cNvSpPr/>
          <p:nvPr/>
        </p:nvSpPr>
        <p:spPr bwMode="auto">
          <a:xfrm>
            <a:off x="2389847" y="4274712"/>
            <a:ext cx="7270044"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2389847"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Blob</a:t>
            </a:r>
            <a:endParaRPr lang="en-US" sz="2353" dirty="0">
              <a:gradFill>
                <a:gsLst>
                  <a:gs pos="0">
                    <a:srgbClr val="FFFFFF"/>
                  </a:gs>
                  <a:gs pos="100000">
                    <a:srgbClr val="FFFFFF"/>
                  </a:gs>
                </a:gsLst>
                <a:lin ang="5400000" scaled="0"/>
              </a:gradFill>
              <a:latin typeface="+mj-lt"/>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sp>
        <p:nvSpPr>
          <p:cNvPr id="9" name="Rectangle 8"/>
          <p:cNvSpPr/>
          <p:nvPr/>
        </p:nvSpPr>
        <p:spPr bwMode="auto">
          <a:xfrm>
            <a:off x="6101857" y="2578933"/>
            <a:ext cx="170203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sp>
        <p:nvSpPr>
          <p:cNvPr id="10" name="Rectangle 9"/>
          <p:cNvSpPr/>
          <p:nvPr/>
        </p:nvSpPr>
        <p:spPr bwMode="auto">
          <a:xfrm>
            <a:off x="4245852"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cxnSp>
        <p:nvCxnSpPr>
          <p:cNvPr id="14" name="Straight Arrow Connector 13"/>
          <p:cNvCxnSpPr>
            <a:stCxn id="7" idx="0"/>
            <a:endCxn id="20" idx="2"/>
          </p:cNvCxnSpPr>
          <p:nvPr/>
        </p:nvCxnSpPr>
        <p:spPr>
          <a:xfrm flipV="1">
            <a:off x="3241442" y="2187348"/>
            <a:ext cx="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20657"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cxnSp>
        <p:nvCxnSpPr>
          <p:cNvPr id="27" name="Straight Arrow Connector 26"/>
          <p:cNvCxnSpPr>
            <a:stCxn id="9" idx="0"/>
            <a:endCxn id="32" idx="2"/>
          </p:cNvCxnSpPr>
          <p:nvPr/>
        </p:nvCxnSpPr>
        <p:spPr>
          <a:xfrm flipV="1">
            <a:off x="6952872" y="2187347"/>
            <a:ext cx="0" cy="391586"/>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H="1" flipV="1">
            <a:off x="5078287" y="2187348"/>
            <a:ext cx="1916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57502"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sp>
        <p:nvSpPr>
          <p:cNvPr id="32" name="TextBox 31"/>
          <p:cNvSpPr txBox="1"/>
          <p:nvPr/>
        </p:nvSpPr>
        <p:spPr>
          <a:xfrm>
            <a:off x="6432087" y="1808578"/>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grpSp>
        <p:nvGrpSpPr>
          <p:cNvPr id="4" name="Group 3"/>
          <p:cNvGrpSpPr/>
          <p:nvPr/>
        </p:nvGrpSpPr>
        <p:grpSpPr>
          <a:xfrm>
            <a:off x="7814443" y="1854579"/>
            <a:ext cx="1987710" cy="1403595"/>
            <a:chOff x="7814443" y="1854579"/>
            <a:chExt cx="1987710" cy="1403595"/>
          </a:xfrm>
        </p:grpSpPr>
        <p:sp>
          <p:nvSpPr>
            <p:cNvPr id="11" name="Rectangle 10"/>
            <p:cNvSpPr/>
            <p:nvPr/>
          </p:nvSpPr>
          <p:spPr bwMode="auto">
            <a:xfrm>
              <a:off x="7956703"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cxnSp>
          <p:nvCxnSpPr>
            <p:cNvPr id="29" name="Straight Arrow Connector 28"/>
            <p:cNvCxnSpPr>
              <a:stCxn id="11" idx="0"/>
              <a:endCxn id="33" idx="2"/>
            </p:cNvCxnSpPr>
            <p:nvPr/>
          </p:nvCxnSpPr>
          <p:spPr>
            <a:xfrm flipH="1" flipV="1">
              <a:off x="8335229" y="2234711"/>
              <a:ext cx="473069" cy="34422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8808298" y="2236073"/>
              <a:ext cx="517387" cy="34286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14443" y="1855942"/>
              <a:ext cx="1041571"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sp>
          <p:nvSpPr>
            <p:cNvPr id="34" name="TextBox 33"/>
            <p:cNvSpPr txBox="1"/>
            <p:nvPr/>
          </p:nvSpPr>
          <p:spPr>
            <a:xfrm>
              <a:off x="8849217" y="1854579"/>
              <a:ext cx="95293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SMB</a:t>
              </a:r>
            </a:p>
          </p:txBody>
        </p:sp>
      </p:gr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6" name="Down Arrow 5"/>
          <p:cNvSpPr/>
          <p:nvPr/>
        </p:nvSpPr>
        <p:spPr bwMode="auto">
          <a:xfrm rot="10800000" flipV="1">
            <a:off x="1215937"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3853559"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8086101"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10907370"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862477" y="4142032"/>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400" spc="-51" dirty="0" err="1">
                <a:latin typeface="+mj-lt"/>
              </a:rPr>
              <a:t>Signedresource</a:t>
            </a:r>
            <a:r>
              <a:rPr lang="en-US" sz="4400" spc="-51" dirty="0">
                <a:latin typeface="+mj-lt"/>
              </a:rPr>
              <a:t> </a:t>
            </a:r>
            <a:r>
              <a:rPr lang="en-NZ" sz="4400" spc="-51" dirty="0">
                <a:latin typeface="+mj-lt"/>
              </a:rPr>
              <a:t>Blob or Container</a:t>
            </a:r>
          </a:p>
          <a:p>
            <a:pPr marL="252000" lvl="1" indent="0">
              <a:lnSpc>
                <a:spcPct val="110000"/>
              </a:lnSpc>
              <a:spcBef>
                <a:spcPts val="1200"/>
              </a:spcBef>
              <a:buNone/>
            </a:pPr>
            <a:r>
              <a:rPr lang="en-US" sz="4400" spc="-51" dirty="0" err="1">
                <a:latin typeface="+mj-lt"/>
              </a:rPr>
              <a:t>Signedidentifier</a:t>
            </a:r>
            <a:r>
              <a:rPr lang="en-US" sz="4400" spc="-51" dirty="0">
                <a:latin typeface="+mj-lt"/>
              </a:rPr>
              <a:t> </a:t>
            </a:r>
            <a:r>
              <a:rPr lang="en-NZ" sz="4400" spc="-51" dirty="0">
                <a:latin typeface="+mj-lt"/>
              </a:rPr>
              <a:t>Optional pointer to container policy</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9525" y="0"/>
            <a:ext cx="12201525" cy="812800"/>
          </a:xfrm>
        </p:spPr>
        <p:txBody>
          <a:bodyPr>
            <a:normAutofit/>
          </a:bodyPr>
          <a:lstStyle/>
          <a:p>
            <a:r>
              <a:rPr lang="en-NZ" dirty="0"/>
              <a:t>Store Access Policy – Policy Based Signatures</a:t>
            </a:r>
          </a:p>
        </p:txBody>
      </p:sp>
      <p:sp>
        <p:nvSpPr>
          <p:cNvPr id="6" name="Down Arrow 5"/>
          <p:cNvSpPr/>
          <p:nvPr/>
        </p:nvSpPr>
        <p:spPr bwMode="auto">
          <a:xfrm rot="10800000" flipV="1">
            <a:off x="2685350" y="27270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6396073" y="27270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890170" y="4107245"/>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P spid="1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a:t>
            </a:r>
            <a:r>
              <a:rPr lang="en-US" dirty="0" smtClean="0">
                <a:solidFill>
                  <a:srgbClr val="000000"/>
                </a:solidFill>
              </a:rPr>
              <a:t>Files </a:t>
            </a:r>
            <a:r>
              <a:rPr lang="en-US" dirty="0" smtClean="0">
                <a:solidFill>
                  <a:srgbClr val="000000"/>
                </a:solidFill>
              </a:rPr>
              <a:t>– Usage</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17695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09699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83591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44910"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i="1" dirty="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/&lt;container&gt;/&lt;blobname&gt;</a:t>
            </a:r>
          </a:p>
        </p:txBody>
      </p:sp>
      <p:sp>
        <p:nvSpPr>
          <p:cNvPr id="101" name="Down Arrow 100"/>
          <p:cNvSpPr/>
          <p:nvPr/>
        </p:nvSpPr>
        <p:spPr bwMode="auto">
          <a:xfrm rot="10800000">
            <a:off x="1519931"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336481" y="155254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161682" y="1553904"/>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
            <a:ext cx="12191999"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52823" y="949454"/>
            <a:ext cx="3676828" cy="2292694"/>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a:t>
            </a:r>
            <a:r>
              <a:rPr lang="en-US" sz="3600" dirty="0" smtClean="0">
                <a:solidFill>
                  <a:schemeClr val="bg2"/>
                </a:solidFill>
                <a:latin typeface="+mj-lt"/>
              </a:rPr>
              <a:t>://{storage-account}.</a:t>
            </a:r>
            <a:r>
              <a:rPr lang="en-US" sz="3600" dirty="0">
                <a:solidFill>
                  <a:schemeClr val="bg2"/>
                </a:solidFill>
                <a:latin typeface="+mj-lt"/>
              </a:rPr>
              <a:t>queue.core.windows.net</a:t>
            </a:r>
            <a:r>
              <a:rPr lang="en-US" sz="3600" dirty="0" smtClean="0">
                <a:solidFill>
                  <a:schemeClr val="bg2"/>
                </a:solidFill>
                <a:latin typeface="+mj-lt"/>
              </a:rPr>
              <a:t>/{queue}</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dirty="0" smtClean="0">
                <a:latin typeface="+mj-lt"/>
              </a:rPr>
              <a:t>Interacting with blobs</a:t>
            </a:r>
            <a:endParaRPr lang="en-US"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grpSp>
        <p:nvGrpSpPr>
          <p:cNvPr id="60" name="Group 59"/>
          <p:cNvGrpSpPr/>
          <p:nvPr/>
        </p:nvGrpSpPr>
        <p:grpSpPr>
          <a:xfrm>
            <a:off x="1926211" y="1659778"/>
            <a:ext cx="8339579" cy="3538444"/>
            <a:chOff x="1926211" y="1966810"/>
            <a:chExt cx="8339579" cy="3538444"/>
          </a:xfrm>
        </p:grpSpPr>
        <p:grpSp>
          <p:nvGrpSpPr>
            <p:cNvPr id="58" name="Group 57"/>
            <p:cNvGrpSpPr/>
            <p:nvPr/>
          </p:nvGrpSpPr>
          <p:grpSpPr>
            <a:xfrm>
              <a:off x="7913486" y="1966810"/>
              <a:ext cx="2352304" cy="3538444"/>
              <a:chOff x="7913486" y="1966810"/>
              <a:chExt cx="2352304" cy="3538444"/>
            </a:xfrm>
          </p:grpSpPr>
          <p:sp>
            <p:nvSpPr>
              <p:cNvPr id="6" name="Oval 5"/>
              <p:cNvSpPr/>
              <p:nvPr/>
            </p:nvSpPr>
            <p:spPr>
              <a:xfrm>
                <a:off x="7913486" y="19668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9480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grpSp>
          <p:nvGrpSpPr>
            <p:cNvPr id="59" name="Group 58"/>
            <p:cNvGrpSpPr/>
            <p:nvPr/>
          </p:nvGrpSpPr>
          <p:grpSpPr>
            <a:xfrm>
              <a:off x="1926211" y="1966810"/>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316932"/>
              <a:ext cx="1825279" cy="838200"/>
              <a:chOff x="5183361" y="3390632"/>
              <a:chExt cx="1825279" cy="838200"/>
            </a:xfrm>
          </p:grpSpPr>
          <p:sp>
            <p:nvSpPr>
              <p:cNvPr id="44" name="Rectangle 43"/>
              <p:cNvSpPr/>
              <p:nvPr/>
            </p:nvSpPr>
            <p:spPr>
              <a:xfrm>
                <a:off x="51833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Message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algn="ctr"/>
            <a:r>
              <a:rPr lang="en-US" sz="6000" spc="-100" dirty="0">
                <a:solidFill>
                  <a:schemeClr val="bg1">
                    <a:alpha val="99000"/>
                  </a:schemeClr>
                </a:solidFill>
                <a:latin typeface="+mj-lt"/>
                <a:ea typeface="Segoe UI" pitchFamily="34" charset="0"/>
                <a:cs typeface="Segoe UI" pitchFamily="34" charset="0"/>
              </a:rPr>
              <a:t>Not an </a:t>
            </a:r>
            <a:r>
              <a:rPr lang="en-US" sz="6000" spc="-100" dirty="0" smtClean="0">
                <a:solidFill>
                  <a:schemeClr val="bg1">
                    <a:alpha val="99000"/>
                  </a:schemeClr>
                </a:solidFill>
                <a:latin typeface="+mj-lt"/>
                <a:ea typeface="Segoe UI" pitchFamily="34" charset="0"/>
                <a:cs typeface="Segoe UI" pitchFamily="34" charset="0"/>
              </a:rPr>
              <a:t>RDBMS Table</a:t>
            </a:r>
            <a:r>
              <a:rPr lang="en-US" sz="6000" spc="-100" dirty="0" smtClean="0">
                <a:solidFill>
                  <a:schemeClr val="bg1">
                    <a:alpha val="99000"/>
                  </a:schemeClr>
                </a:solidFill>
                <a:latin typeface="+mj-lt"/>
                <a:ea typeface="Segoe UI" pitchFamily="34" charset="0"/>
                <a:cs typeface="Segoe UI" pitchFamily="34" charset="0"/>
              </a:rPr>
              <a:t>!</a:t>
            </a:r>
          </a:p>
          <a:p>
            <a:pPr algn="ctr"/>
            <a:r>
              <a:rPr lang="en-US" sz="6000" spc="-100" dirty="0">
                <a:solidFill>
                  <a:schemeClr val="bg1">
                    <a:alpha val="99000"/>
                  </a:schemeClr>
                </a:solidFill>
                <a:latin typeface="+mj-lt"/>
                <a:ea typeface="Segoe UI" pitchFamily="34" charset="0"/>
                <a:cs typeface="Segoe UI" pitchFamily="34" charset="0"/>
              </a:rPr>
              <a:t>The mental picture is ‘Entities</a:t>
            </a:r>
            <a:r>
              <a:rPr lang="en-US" sz="6000" spc="-100" dirty="0" smtClean="0">
                <a:solidFill>
                  <a:schemeClr val="bg1">
                    <a:alpha val="99000"/>
                  </a:schemeClr>
                </a:solidFill>
                <a:latin typeface="+mj-lt"/>
                <a:ea typeface="Segoe UI" pitchFamily="34" charset="0"/>
                <a:cs typeface="Segoe UI" pitchFamily="34" charset="0"/>
              </a:rPr>
              <a:t>’</a:t>
            </a:r>
            <a:endParaRPr lang="en-US" sz="6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5729895" y="1627628"/>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entity</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endParaRPr lang="en-US" sz="4400" dirty="0" smtClean="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b="1" spc="-100" dirty="0">
                <a:solidFill>
                  <a:schemeClr val="bg1">
                    <a:alpha val="99000"/>
                  </a:schemeClr>
                </a:solidFill>
                <a:latin typeface="+mj-lt"/>
                <a:ea typeface="Segoe UI" pitchFamily="34" charset="0"/>
                <a:cs typeface="Segoe UI" pitchFamily="34" charset="0"/>
              </a:rPr>
              <a:t>PartitionKey</a:t>
            </a:r>
            <a:r>
              <a:rPr lang="en-US" sz="4800" spc="-100" dirty="0">
                <a:solidFill>
                  <a:schemeClr val="bg1">
                    <a:alpha val="99000"/>
                  </a:schemeClr>
                </a:solidFill>
                <a:latin typeface="+mj-lt"/>
                <a:ea typeface="Segoe UI" pitchFamily="34" charset="0"/>
                <a:cs typeface="Segoe UI" pitchFamily="34" charset="0"/>
              </a:rPr>
              <a:t> &amp; </a:t>
            </a:r>
            <a:r>
              <a:rPr lang="en-US" sz="4800" b="1" spc="-100" dirty="0" smtClean="0">
                <a:solidFill>
                  <a:schemeClr val="bg1">
                    <a:alpha val="99000"/>
                  </a:schemeClr>
                </a:solidFill>
                <a:latin typeface="+mj-lt"/>
                <a:ea typeface="Segoe UI" pitchFamily="34" charset="0"/>
                <a:cs typeface="Segoe UI" pitchFamily="34" charset="0"/>
              </a:rPr>
              <a:t>RowKey</a:t>
            </a:r>
            <a:r>
              <a:rPr lang="en-US" sz="4800" spc="-100" dirty="0" smtClean="0">
                <a:solidFill>
                  <a:schemeClr val="bg1">
                    <a:alpha val="99000"/>
                  </a:schemeClr>
                </a:solidFill>
                <a:latin typeface="+mj-lt"/>
                <a:ea typeface="Segoe UI" pitchFamily="34" charset="0"/>
                <a:cs typeface="Segoe UI" pitchFamily="34" charset="0"/>
              </a:rPr>
              <a:t> are mandatory </a:t>
            </a:r>
            <a:r>
              <a:rPr lang="en-US" sz="4800" spc="-100" dirty="0" smtClean="0">
                <a:solidFill>
                  <a:schemeClr val="bg1">
                    <a:alpha val="99000"/>
                  </a:schemeClr>
                </a:solidFill>
                <a:latin typeface="+mj-lt"/>
                <a:ea typeface="Segoe UI" pitchFamily="34" charset="0"/>
                <a:cs typeface="Segoe UI" pitchFamily="34" charset="0"/>
              </a:rPr>
              <a:t>properties</a:t>
            </a:r>
            <a:endParaRPr lang="en-US" sz="4800" spc="-100" dirty="0" smtClean="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Composite key which uniquely identifies an 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They are the only indexed properties</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Defines </a:t>
            </a:r>
            <a:r>
              <a:rPr lang="en-US" sz="4800" spc="-100" dirty="0">
                <a:solidFill>
                  <a:schemeClr val="bg1">
                    <a:alpha val="99000"/>
                  </a:schemeClr>
                </a:solidFill>
                <a:latin typeface="+mj-lt"/>
                <a:ea typeface="Segoe UI" pitchFamily="34" charset="0"/>
                <a:cs typeface="Segoe UI" pitchFamily="34" charset="0"/>
              </a:rPr>
              <a:t>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3600" spc="-100" dirty="0">
                <a:solidFill>
                  <a:srgbClr val="FFFFFF">
                    <a:alpha val="99000"/>
                  </a:srgbClr>
                </a:solidFill>
                <a:latin typeface="Segoe UI Light"/>
                <a:ea typeface="Segoe UI" pitchFamily="34" charset="0"/>
                <a:cs typeface="Segoe UI" pitchFamily="34" charset="0"/>
              </a:rPr>
              <a:t>Purpose of the PartitionKey:</a:t>
            </a:r>
            <a:r>
              <a:rPr lang="en-US" sz="3600" spc="-100" dirty="0" smtClean="0">
                <a:solidFill>
                  <a:srgbClr val="FFFFFF">
                    <a:alpha val="99000"/>
                  </a:srgbClr>
                </a:solidFill>
                <a:latin typeface="Segoe UI Light"/>
                <a:ea typeface="Segoe UI" pitchFamily="34" charset="0"/>
                <a:cs typeface="Segoe UI" pitchFamily="34" charset="0"/>
              </a:rPr>
              <a:t/>
            </a:r>
            <a:br>
              <a:rPr lang="en-US" sz="3600" spc="-100" dirty="0" smtClean="0">
                <a:solidFill>
                  <a:srgbClr val="FFFFFF">
                    <a:alpha val="99000"/>
                  </a:srgbClr>
                </a:solidFill>
                <a:latin typeface="Segoe UI Ligh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34720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a:t>
            </a:r>
            <a:r>
              <a:rPr lang="en-US" sz="4800" spc="-100" dirty="0" smtClean="0">
                <a:solidFill>
                  <a:schemeClr val="bg1">
                    <a:alpha val="99000"/>
                  </a:schemeClr>
                </a:solidFill>
                <a:latin typeface="+mj-lt"/>
                <a:ea typeface="Segoe UI" pitchFamily="34" charset="0"/>
                <a:cs typeface="Segoe UI" pitchFamily="34" charset="0"/>
              </a:rPr>
              <a:t>CRUD </a:t>
            </a:r>
            <a:r>
              <a:rPr lang="en-US" sz="4800" spc="-100" dirty="0">
                <a:solidFill>
                  <a:schemeClr val="bg1">
                    <a:alpha val="99000"/>
                  </a:schemeClr>
                </a:solidFill>
                <a:latin typeface="+mj-lt"/>
                <a:ea typeface="Segoe UI" pitchFamily="34" charset="0"/>
                <a:cs typeface="Segoe UI" pitchFamily="34" charset="0"/>
              </a:rPr>
              <a:t>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3600" spc="-100" dirty="0" smtClean="0">
                <a:solidFill>
                  <a:schemeClr val="bg1">
                    <a:alpha val="99000"/>
                  </a:schemeClr>
                </a:solidFill>
                <a:latin typeface="+mj-lt"/>
                <a:ea typeface="Segoe UI" pitchFamily="34" charset="0"/>
                <a:cs typeface="Segoe UI" pitchFamily="34" charset="0"/>
              </a:rPr>
              <a:t>Timestamp property</a:t>
            </a:r>
            <a:endParaRPr lang="en-US" sz="36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r>
              <a:rPr lang="en-US" sz="4800" spc="-100" dirty="0" smtClean="0">
                <a:solidFill>
                  <a:schemeClr val="bg1">
                    <a:alpha val="99000"/>
                  </a:schemeClr>
                </a:solidFill>
                <a:latin typeface="+mj-lt"/>
                <a:ea typeface="Segoe UI" pitchFamily="34" charset="0"/>
                <a:cs typeface="Segoe UI" pitchFamily="34" charset="0"/>
              </a:rPr>
              <a:t>:</a:t>
            </a:r>
            <a:r>
              <a:rPr lang="en-US" sz="4800" spc="-100" dirty="0">
                <a:solidFill>
                  <a:schemeClr val="bg1">
                    <a:alpha val="99000"/>
                  </a:schemeClr>
                </a:solidFill>
                <a:latin typeface="+mj-lt"/>
                <a:ea typeface="Segoe UI" pitchFamily="34" charset="0"/>
                <a:cs typeface="Segoe UI" pitchFamily="34" charset="0"/>
              </a:rPr>
              <a:t> </a:t>
            </a:r>
            <a:r>
              <a:rPr lang="en-US" sz="4800" spc="-100" dirty="0" smtClean="0">
                <a:solidFill>
                  <a:schemeClr val="bg1">
                    <a:alpha val="99000"/>
                  </a:schemeClr>
                </a:solidFill>
                <a:latin typeface="+mj-lt"/>
                <a:ea typeface="Segoe UI" pitchFamily="34" charset="0"/>
                <a:cs typeface="Segoe UI" pitchFamily="34" charset="0"/>
              </a:rPr>
              <a:t>&lt;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a:t>
            </a:r>
            <a:r>
              <a:rPr lang="en-US" sz="4800" spc="-100" dirty="0" smtClean="0">
                <a:solidFill>
                  <a:schemeClr val="bg1">
                    <a:alpha val="99000"/>
                  </a:schemeClr>
                </a:solidFill>
                <a:latin typeface="+mj-lt"/>
                <a:ea typeface="Segoe UI" pitchFamily="34" charset="0"/>
                <a:cs typeface="Segoe UI" pitchFamily="34" charset="0"/>
              </a:rPr>
              <a:t>:</a:t>
            </a:r>
            <a:endParaRPr lang="en-US" sz="4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
        <p:nvSpPr>
          <p:cNvPr id="5" name="TextBox 4"/>
          <p:cNvSpPr txBox="1"/>
          <p:nvPr/>
        </p:nvSpPr>
        <p:spPr>
          <a:xfrm>
            <a:off x="0" y="2956264"/>
            <a:ext cx="12201525" cy="3901736"/>
          </a:xfrm>
          <a:prstGeom prst="rect">
            <a:avLst/>
          </a:prstGeom>
          <a:noFill/>
        </p:spPr>
        <p:txBody>
          <a:bodyPr wrap="square" lIns="0" tIns="0" rIns="0" bIns="0" rtlCol="0" anchor="ctr">
            <a:noAutofit/>
          </a:bodyPr>
          <a:lstStyle/>
          <a:p>
            <a:pPr marL="252000">
              <a:spcBef>
                <a:spcPts val="1200"/>
              </a:spcBef>
            </a:pPr>
            <a:r>
              <a:rPr lang="en-US" sz="4000" spc="-100" dirty="0" smtClean="0">
                <a:solidFill>
                  <a:schemeClr val="bg1">
                    <a:alpha val="99000"/>
                  </a:schemeClr>
                </a:solidFill>
                <a:latin typeface="+mj-lt"/>
                <a:ea typeface="Segoe UI" pitchFamily="34" charset="0"/>
                <a:cs typeface="Segoe UI" pitchFamily="34" charset="0"/>
              </a:rPr>
              <a:t>	string</a:t>
            </a:r>
            <a:r>
              <a:rPr lang="en-US" sz="4000" spc="-100" dirty="0">
                <a:solidFill>
                  <a:schemeClr val="bg1">
                    <a:alpha val="99000"/>
                  </a:schemeClr>
                </a:solidFill>
                <a:latin typeface="+mj-lt"/>
                <a:ea typeface="Segoe UI" pitchFamily="34" charset="0"/>
                <a:cs typeface="Segoe UI" pitchFamily="34" charset="0"/>
              </a:rPr>
              <a:t>, binary, </a:t>
            </a:r>
            <a:r>
              <a:rPr lang="en-US" sz="4000" spc="-100" dirty="0" err="1">
                <a:solidFill>
                  <a:schemeClr val="bg1">
                    <a:alpha val="99000"/>
                  </a:schemeClr>
                </a:solidFill>
                <a:latin typeface="+mj-lt"/>
                <a:ea typeface="Segoe UI" pitchFamily="34" charset="0"/>
                <a:cs typeface="Segoe UI" pitchFamily="34" charset="0"/>
              </a:rPr>
              <a:t>bool</a:t>
            </a:r>
            <a:r>
              <a:rPr lang="en-US" sz="4000" spc="-100" dirty="0">
                <a:solidFill>
                  <a:schemeClr val="bg1">
                    <a:alpha val="99000"/>
                  </a:schemeClr>
                </a:solidFill>
                <a:latin typeface="+mj-lt"/>
                <a:ea typeface="Segoe UI" pitchFamily="34" charset="0"/>
                <a:cs typeface="Segoe UI" pitchFamily="34" charset="0"/>
              </a:rPr>
              <a:t>, </a:t>
            </a:r>
            <a:r>
              <a:rPr lang="en-US" sz="4000" spc="-100" dirty="0" err="1">
                <a:solidFill>
                  <a:schemeClr val="bg1">
                    <a:alpha val="99000"/>
                  </a:schemeClr>
                </a:solidFill>
                <a:latin typeface="+mj-lt"/>
                <a:ea typeface="Segoe UI" pitchFamily="34" charset="0"/>
                <a:cs typeface="Segoe UI" pitchFamily="34" charset="0"/>
              </a:rPr>
              <a:t>DateTime</a:t>
            </a:r>
            <a:r>
              <a:rPr lang="en-US" sz="4000" spc="-100" dirty="0">
                <a:solidFill>
                  <a:schemeClr val="bg1">
                    <a:alpha val="99000"/>
                  </a:schemeClr>
                </a:solidFill>
                <a:latin typeface="+mj-lt"/>
                <a:ea typeface="Segoe UI" pitchFamily="34" charset="0"/>
                <a:cs typeface="Segoe UI" pitchFamily="34" charset="0"/>
              </a:rPr>
              <a:t>, GUID, </a:t>
            </a:r>
            <a:r>
              <a:rPr lang="en-US" sz="4000" spc="-100" dirty="0" err="1">
                <a:solidFill>
                  <a:schemeClr val="bg1">
                    <a:alpha val="99000"/>
                  </a:schemeClr>
                </a:solidFill>
                <a:latin typeface="+mj-lt"/>
                <a:ea typeface="Segoe UI" pitchFamily="34" charset="0"/>
                <a:cs typeface="Segoe UI" pitchFamily="34" charset="0"/>
              </a:rPr>
              <a:t>int</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int64,</a:t>
            </a:r>
            <a:r>
              <a:rPr lang="en-US" sz="4000" spc="-100" dirty="0">
                <a:solidFill>
                  <a:schemeClr val="bg1">
                    <a:alpha val="99000"/>
                  </a:schemeClr>
                </a:solidFill>
                <a:latin typeface="+mj-lt"/>
                <a:ea typeface="Segoe UI" pitchFamily="34" charset="0"/>
                <a:cs typeface="Segoe UI" pitchFamily="34" charset="0"/>
              </a:rPr>
              <a:t> </a:t>
            </a:r>
            <a:r>
              <a:rPr lang="en-US" sz="4000" spc="-100" dirty="0" smtClean="0">
                <a:solidFill>
                  <a:schemeClr val="bg1">
                    <a:alpha val="99000"/>
                  </a:schemeClr>
                </a:solidFill>
                <a:latin typeface="+mj-lt"/>
                <a:ea typeface="Segoe UI" pitchFamily="34" charset="0"/>
                <a:cs typeface="Segoe UI" pitchFamily="34" charset="0"/>
              </a:rPr>
              <a:t>double</a:t>
            </a:r>
            <a:endParaRPr lang="en-US" sz="40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205831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Group 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can have metadata</a:t>
            </a: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NO </a:t>
            </a:r>
            <a:r>
              <a:rPr lang="en-US" sz="4400" dirty="0" smtClean="0">
                <a:gradFill>
                  <a:gsLst>
                    <a:gs pos="0">
                      <a:srgbClr val="FFFFFF"/>
                    </a:gs>
                    <a:gs pos="100000">
                      <a:srgbClr val="FFFFFF"/>
                    </a:gs>
                  </a:gsLst>
                  <a:lin ang="5400000" scaled="0"/>
                </a:gradFill>
                <a:latin typeface="+mj-lt"/>
              </a:rPr>
              <a:t>search/query</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i.e</a:t>
            </a:r>
            <a:r>
              <a:rPr lang="en-US" sz="3600" dirty="0">
                <a:gradFill>
                  <a:gsLst>
                    <a:gs pos="0">
                      <a:srgbClr val="FFFFFF"/>
                    </a:gs>
                    <a:gs pos="100000">
                      <a:srgbClr val="FFFFFF"/>
                    </a:gs>
                  </a:gsLst>
                  <a:lin ang="5400000" scaled="0"/>
                </a:gradFill>
                <a:latin typeface="+mj-lt"/>
              </a:rPr>
              <a:t>. no 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storage 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storage 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Improve disaster recovery capability and 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Provide 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What we have learned</a:t>
            </a:r>
            <a:endParaRPr lang="en-US" dirty="0"/>
          </a:p>
        </p:txBody>
      </p:sp>
      <p:graphicFrame>
        <p:nvGraphicFramePr>
          <p:cNvPr id="12" name="Diagram 11"/>
          <p:cNvGraphicFramePr/>
          <p:nvPr>
            <p:extLst>
              <p:ext uri="{D42A27DB-BD31-4B8C-83A1-F6EECF244321}">
                <p14:modId xmlns:p14="http://schemas.microsoft.com/office/powerpoint/2010/main" val="3270027865"/>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894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Effectively in Partition of </a:t>
            </a:r>
            <a:r>
              <a:rPr lang="en-US" sz="4400" dirty="0" smtClean="0">
                <a:gradFill>
                  <a:gsLst>
                    <a:gs pos="0">
                      <a:srgbClr val="FFFFFF"/>
                    </a:gs>
                    <a:gs pos="100000">
                      <a:srgbClr val="FFFFFF"/>
                    </a:gs>
                  </a:gsLst>
                  <a:lin ang="5400000" scaled="0"/>
                </a:gradFill>
                <a:latin typeface="+mj-lt"/>
              </a:rPr>
              <a:t>1</a:t>
            </a:r>
          </a:p>
          <a:p>
            <a:pPr marL="252000" defTabSz="914099" fontAlgn="base">
              <a:spcBef>
                <a:spcPts val="1200"/>
              </a:spcBef>
              <a:spcAft>
                <a:spcPct val="0"/>
              </a:spcAft>
            </a:pP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6801</TotalTime>
  <Words>8896</Words>
  <Application>Microsoft Office PowerPoint</Application>
  <PresentationFormat>Widescreen</PresentationFormat>
  <Paragraphs>1546</Paragraphs>
  <Slides>90</Slides>
  <Notes>68</Notes>
  <HiddenSlides>20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Microsoft Azure Storage Blob</vt:lpstr>
      <vt:lpstr>Blob Storage Concepts</vt:lpstr>
      <vt:lpstr>PowerPoint Presentation</vt:lpstr>
      <vt:lpstr>Blob Details – Containers</vt:lpstr>
      <vt:lpstr>Blob Details – Containers</vt:lpstr>
      <vt:lpstr>Blob Details – Throughput</vt:lpstr>
      <vt:lpstr>Blob Details – Main Web Service Operations</vt:lpstr>
      <vt:lpstr>PowerPoint Presentation</vt:lpstr>
      <vt:lpstr>Blob Details – Associate metadata with blob</vt:lpstr>
      <vt:lpstr>PowerPoint Presentation</vt:lpstr>
      <vt:lpstr>Blob Details – Blob always accessed by name</vt:lpstr>
      <vt:lpstr>Blob Details</vt:lpstr>
      <vt:lpstr>Blob sample listing</vt:lpstr>
      <vt:lpstr>Blob sample listing full response</vt:lpstr>
      <vt:lpstr>Blob sample listing with maxresults</vt:lpstr>
      <vt:lpstr>Blob sample listing with maxresults</vt:lpstr>
      <vt:lpstr>Two Types of Blobs Under the Hood</vt:lpstr>
      <vt:lpstr>Two Types of Blobs Under the Hood</vt:lpstr>
      <vt:lpstr>Two Types of Blobs Under the Hood</vt:lpstr>
      <vt:lpstr>Two Types of Blobs Under the Hood</vt:lpstr>
      <vt:lpstr>Uploading a Block Blob</vt:lpstr>
      <vt:lpstr>Page Blob – Random Read/Write</vt:lpstr>
      <vt:lpstr>Page Blob – Random Read/Write</vt:lpstr>
      <vt:lpstr>Shared Access Signatures</vt:lpstr>
      <vt:lpstr>Shared Access Signatures – Two broad approaches</vt:lpstr>
      <vt:lpstr>Shared Access Signatures – Revocation</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Microsoft Azure Storage Files</vt:lpstr>
      <vt:lpstr>PowerPoint Presentation</vt:lpstr>
      <vt:lpstr>Sharing Files – The old way</vt:lpstr>
      <vt:lpstr>Azure Files</vt:lpstr>
      <vt:lpstr>Azure Files – Usage</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 Storage Table</vt:lpstr>
      <vt:lpstr>Table Storage Concepts </vt:lpstr>
      <vt:lpstr>Table Storage Details</vt:lpstr>
      <vt:lpstr>Table Storage Details</vt:lpstr>
      <vt:lpstr>Table Storage Details – Entity Properties</vt:lpstr>
      <vt:lpstr>PowerPoint Presentation</vt:lpstr>
      <vt:lpstr>Table Storage Details</vt:lpstr>
      <vt:lpstr>Table Storage Details – Purpose of the PartitionKey</vt:lpstr>
      <vt:lpstr>Table Storage Details – Purpose of the PartitionKey</vt:lpstr>
      <vt:lpstr>Table Storage Details – Purpose of the PartitionKey</vt:lpstr>
      <vt:lpstr>Table Storage Details – Entity Properties</vt:lpstr>
      <vt:lpstr>Table Storage Details – Entity Properties</vt:lpstr>
      <vt:lpstr>PowerPoint Presentation</vt:lpstr>
      <vt:lpstr>Table Storage Details</vt:lpstr>
      <vt:lpstr>No Fixed Schema</vt:lpstr>
      <vt:lpstr>Querying</vt:lpstr>
      <vt:lpstr>Partitions and Partition Ranges</vt:lpstr>
      <vt:lpstr>Microsoft Azure StorSimple</vt:lpstr>
      <vt:lpstr>PowerPoint Presentation</vt:lpstr>
      <vt:lpstr>What we have learned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410</cp:revision>
  <cp:lastPrinted>2014-03-26T17:46:13Z</cp:lastPrinted>
  <dcterms:created xsi:type="dcterms:W3CDTF">2014-03-19T23:21:38Z</dcterms:created>
  <dcterms:modified xsi:type="dcterms:W3CDTF">2014-12-17T09:37:28Z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