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796" r:id="rId8"/>
    <p:sldMasterId id="2147484816" r:id="rId9"/>
    <p:sldMasterId id="2147484825" r:id="rId10"/>
    <p:sldMasterId id="2147484849" r:id="rId11"/>
  </p:sldMasterIdLst>
  <p:notesMasterIdLst>
    <p:notesMasterId r:id="rId18"/>
  </p:notesMasterIdLst>
  <p:handoutMasterIdLst>
    <p:handoutMasterId r:id="rId19"/>
  </p:handoutMasterIdLst>
  <p:sldIdLst>
    <p:sldId id="1543" r:id="rId12"/>
    <p:sldId id="1603" r:id="rId13"/>
    <p:sldId id="1602" r:id="rId14"/>
    <p:sldId id="1604" r:id="rId15"/>
    <p:sldId id="1605" r:id="rId16"/>
    <p:sldId id="1579" r:id="rId17"/>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543"/>
            <p14:sldId id="1603"/>
            <p14:sldId id="1602"/>
            <p14:sldId id="1604"/>
            <p14:sldId id="1605"/>
            <p14:sldId id="1579"/>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C302"/>
    <a:srgbClr val="2C65C2"/>
    <a:srgbClr val="1D4380"/>
    <a:srgbClr val="7EA4E2"/>
    <a:srgbClr val="00B0F0"/>
    <a:srgbClr val="2DA5FF"/>
    <a:srgbClr val="7FBA00"/>
    <a:srgbClr val="1A1A1A"/>
    <a:srgbClr val="000000"/>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7373" autoAdjust="0"/>
  </p:normalViewPr>
  <p:slideViewPr>
    <p:cSldViewPr>
      <p:cViewPr>
        <p:scale>
          <a:sx n="75" d="100"/>
          <a:sy n="75" d="100"/>
        </p:scale>
        <p:origin x="996" y="972"/>
      </p:cViewPr>
      <p:guideLst>
        <p:guide orient="horz" pos="1195"/>
        <p:guide pos="3839"/>
        <p:guide pos="186"/>
        <p:guide pos="7515"/>
      </p:guideLst>
    </p:cSldViewPr>
  </p:slideViewPr>
  <p:outlineViewPr>
    <p:cViewPr>
      <p:scale>
        <a:sx n="33" d="100"/>
        <a:sy n="33" d="100"/>
      </p:scale>
      <p:origin x="0" y="0"/>
    </p:cViewPr>
  </p:outlineViewPr>
  <p:notesTextViewPr>
    <p:cViewPr>
      <p:scale>
        <a:sx n="3" d="2"/>
        <a:sy n="3" d="2"/>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10/1/2014 11:58 AM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10/1/2014 11:58 AM</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azure.microsoft.com/pricing/free-trial/?WT.mc_id=A525Ad0F5"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azure.microsoft.com/pricing/member-offers/msdn-benefits/?WT.mc_id=A0542D0D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Speaker note:</a:t>
            </a:r>
            <a:r>
              <a:rPr lang="en-US" baseline="0" dirty="0" smtClean="0"/>
              <a:t> Generate localized links using these tags:</a:t>
            </a:r>
          </a:p>
          <a:p>
            <a:r>
              <a:rPr lang="en-US" sz="900" b="0" i="0" u="sng" strike="noStrike" kern="1200" dirty="0" smtClean="0">
                <a:solidFill>
                  <a:schemeClr val="tx1"/>
                </a:solidFill>
                <a:effectLst/>
                <a:latin typeface="Segoe UI Light" pitchFamily="34" charset="0"/>
                <a:ea typeface="+mn-ea"/>
                <a:cs typeface="+mn-cs"/>
                <a:hlinkClick r:id="rId3"/>
              </a:rPr>
              <a:t>http://azure.microsoft.com/pricing/free-trial/?WT.mc_id=</a:t>
            </a:r>
            <a:r>
              <a:rPr lang="en-US" sz="900" b="0" i="0" u="sng" strike="noStrike" kern="1200" dirty="0" smtClean="0">
                <a:solidFill>
                  <a:schemeClr val="tx1"/>
                </a:solidFill>
                <a:effectLst/>
                <a:latin typeface="Segoe UI Light" pitchFamily="34" charset="0"/>
                <a:ea typeface="+mn-ea"/>
                <a:cs typeface="+mn-cs"/>
              </a:rPr>
              <a:t>[area tag]</a:t>
            </a:r>
            <a:r>
              <a:rPr lang="en-US" dirty="0" smtClean="0"/>
              <a:t> </a:t>
            </a:r>
          </a:p>
          <a:p>
            <a:r>
              <a:rPr lang="en-US" sz="900" b="0" i="0" u="sng" strike="noStrike" kern="1200" dirty="0" smtClean="0">
                <a:solidFill>
                  <a:schemeClr val="tx1"/>
                </a:solidFill>
                <a:effectLst/>
                <a:latin typeface="Segoe UI Light" pitchFamily="34" charset="0"/>
                <a:ea typeface="+mn-ea"/>
                <a:cs typeface="+mn-cs"/>
                <a:hlinkClick r:id="rId4"/>
              </a:rPr>
              <a:t>http://azure.microsoft.com/pricing/member-offers/msdn-benefits/?WT.mc_id=</a:t>
            </a:r>
            <a:r>
              <a:rPr lang="en-US" sz="900" b="0" i="0" u="sng" strike="noStrike" kern="1200" dirty="0" smtClean="0">
                <a:solidFill>
                  <a:schemeClr val="tx1"/>
                </a:solidFill>
                <a:effectLst/>
                <a:latin typeface="Segoe UI Light" pitchFamily="34" charset="0"/>
                <a:ea typeface="+mn-ea"/>
                <a:cs typeface="+mn-cs"/>
              </a:rPr>
              <a:t>[area tag]</a:t>
            </a:r>
            <a:r>
              <a:rPr lang="en-US" dirty="0" smtClean="0"/>
              <a:t> </a:t>
            </a:r>
            <a:endParaRPr lang="en-US" baseline="0" dirty="0" smtClean="0"/>
          </a:p>
          <a:p>
            <a:r>
              <a:rPr lang="en-US" sz="900" b="0" i="0" u="none" strike="noStrike" kern="1200" dirty="0" smtClean="0">
                <a:solidFill>
                  <a:schemeClr val="tx1"/>
                </a:solidFill>
                <a:effectLst/>
                <a:latin typeface="Segoe UI Light" pitchFamily="34" charset="0"/>
                <a:ea typeface="+mn-ea"/>
                <a:cs typeface="+mn-cs"/>
              </a:rPr>
              <a:t>A9372E688</a:t>
            </a:r>
            <a:r>
              <a:rPr lang="en-US" dirty="0" smtClean="0"/>
              <a:t> </a:t>
            </a:r>
            <a:r>
              <a:rPr lang="en-US" sz="900" b="0" i="0" u="none" strike="noStrike" kern="1200" dirty="0" smtClean="0">
                <a:solidFill>
                  <a:schemeClr val="tx1"/>
                </a:solidFill>
                <a:effectLst/>
                <a:latin typeface="Segoe UI Light" pitchFamily="34" charset="0"/>
                <a:ea typeface="+mn-ea"/>
                <a:cs typeface="+mn-cs"/>
              </a:rPr>
              <a:t>APAC</a:t>
            </a:r>
            <a:r>
              <a:rPr lang="en-US" dirty="0" smtClean="0"/>
              <a:t> </a:t>
            </a:r>
          </a:p>
          <a:p>
            <a:r>
              <a:rPr lang="en-US" sz="900" b="0" i="0" u="none" strike="noStrike" kern="1200" dirty="0" smtClean="0">
                <a:solidFill>
                  <a:schemeClr val="tx1"/>
                </a:solidFill>
                <a:effectLst/>
                <a:latin typeface="Segoe UI Light" pitchFamily="34" charset="0"/>
                <a:ea typeface="+mn-ea"/>
                <a:cs typeface="+mn-cs"/>
              </a:rPr>
              <a:t>AE72B9331</a:t>
            </a:r>
            <a:r>
              <a:rPr lang="en-US" dirty="0" smtClean="0"/>
              <a:t> </a:t>
            </a:r>
            <a:r>
              <a:rPr lang="en-US" sz="900" b="0" i="0" u="none" strike="noStrike" kern="1200" dirty="0" smtClean="0">
                <a:solidFill>
                  <a:schemeClr val="tx1"/>
                </a:solidFill>
                <a:effectLst/>
                <a:latin typeface="Segoe UI Light" pitchFamily="34" charset="0"/>
                <a:ea typeface="+mn-ea"/>
                <a:cs typeface="+mn-cs"/>
              </a:rPr>
              <a:t>Canada</a:t>
            </a:r>
            <a:r>
              <a:rPr lang="en-US" dirty="0" smtClean="0"/>
              <a:t> </a:t>
            </a:r>
          </a:p>
          <a:p>
            <a:r>
              <a:rPr lang="en-US" sz="900" b="0" i="0" u="none" strike="noStrike" kern="1200" dirty="0" smtClean="0">
                <a:solidFill>
                  <a:schemeClr val="tx1"/>
                </a:solidFill>
                <a:effectLst/>
                <a:latin typeface="Segoe UI Light" pitchFamily="34" charset="0"/>
                <a:ea typeface="+mn-ea"/>
                <a:cs typeface="+mn-cs"/>
              </a:rPr>
              <a:t>A525AD0F5</a:t>
            </a:r>
            <a:r>
              <a:rPr lang="en-US" dirty="0" smtClean="0"/>
              <a:t> </a:t>
            </a:r>
            <a:r>
              <a:rPr lang="en-US" sz="900" b="0" i="0" u="none" strike="noStrike" kern="1200" dirty="0" smtClean="0">
                <a:solidFill>
                  <a:schemeClr val="tx1"/>
                </a:solidFill>
                <a:effectLst/>
                <a:latin typeface="Segoe UI Light" pitchFamily="34" charset="0"/>
                <a:ea typeface="+mn-ea"/>
                <a:cs typeface="+mn-cs"/>
              </a:rPr>
              <a:t>CEE</a:t>
            </a:r>
            <a:r>
              <a:rPr lang="en-US" dirty="0" smtClean="0"/>
              <a:t> </a:t>
            </a:r>
          </a:p>
          <a:p>
            <a:r>
              <a:rPr lang="en-US" sz="900" b="0" i="0" u="none" strike="noStrike" kern="1200" dirty="0" smtClean="0">
                <a:solidFill>
                  <a:schemeClr val="tx1"/>
                </a:solidFill>
                <a:effectLst/>
                <a:latin typeface="Segoe UI Light" pitchFamily="34" charset="0"/>
                <a:ea typeface="+mn-ea"/>
                <a:cs typeface="+mn-cs"/>
              </a:rPr>
              <a:t>A59851353</a:t>
            </a:r>
            <a:r>
              <a:rPr lang="en-US" dirty="0" smtClean="0"/>
              <a:t> </a:t>
            </a:r>
            <a:r>
              <a:rPr lang="en-US" sz="900" b="0" i="0" u="none" strike="noStrike" kern="1200" dirty="0" smtClean="0">
                <a:solidFill>
                  <a:schemeClr val="tx1"/>
                </a:solidFill>
                <a:effectLst/>
                <a:latin typeface="Segoe UI Light" pitchFamily="34" charset="0"/>
                <a:ea typeface="+mn-ea"/>
                <a:cs typeface="+mn-cs"/>
              </a:rPr>
              <a:t>France</a:t>
            </a:r>
            <a:r>
              <a:rPr lang="en-US" dirty="0" smtClean="0"/>
              <a:t> </a:t>
            </a:r>
          </a:p>
          <a:p>
            <a:r>
              <a:rPr lang="en-US" sz="900" b="0" i="0" u="none" strike="noStrike" kern="1200" dirty="0" smtClean="0">
                <a:solidFill>
                  <a:schemeClr val="tx1"/>
                </a:solidFill>
                <a:effectLst/>
                <a:latin typeface="Segoe UI Light" pitchFamily="34" charset="0"/>
                <a:ea typeface="+mn-ea"/>
                <a:cs typeface="+mn-cs"/>
              </a:rPr>
              <a:t>AD66A49B9</a:t>
            </a:r>
            <a:r>
              <a:rPr lang="en-US" dirty="0" smtClean="0"/>
              <a:t> </a:t>
            </a:r>
            <a:r>
              <a:rPr lang="en-US" sz="900" b="0" i="0" u="none" strike="noStrike" kern="1200" dirty="0" smtClean="0">
                <a:solidFill>
                  <a:schemeClr val="tx1"/>
                </a:solidFill>
                <a:effectLst/>
                <a:latin typeface="Segoe UI Light" pitchFamily="34" charset="0"/>
                <a:ea typeface="+mn-ea"/>
                <a:cs typeface="+mn-cs"/>
              </a:rPr>
              <a:t>Germany</a:t>
            </a:r>
            <a:r>
              <a:rPr lang="en-US" dirty="0" smtClean="0"/>
              <a:t> </a:t>
            </a:r>
          </a:p>
          <a:p>
            <a:r>
              <a:rPr lang="en-US" sz="900" b="0" i="0" u="none" strike="noStrike" kern="1200" dirty="0" smtClean="0">
                <a:solidFill>
                  <a:schemeClr val="tx1"/>
                </a:solidFill>
                <a:effectLst/>
                <a:latin typeface="Segoe UI Light" pitchFamily="34" charset="0"/>
                <a:ea typeface="+mn-ea"/>
                <a:cs typeface="+mn-cs"/>
              </a:rPr>
              <a:t>AAE3EE323</a:t>
            </a:r>
            <a:r>
              <a:rPr lang="en-US" dirty="0" smtClean="0"/>
              <a:t> </a:t>
            </a:r>
            <a:r>
              <a:rPr lang="en-US" sz="900" b="0" i="0" u="none" strike="noStrike" kern="1200" dirty="0" smtClean="0">
                <a:solidFill>
                  <a:schemeClr val="tx1"/>
                </a:solidFill>
                <a:effectLst/>
                <a:latin typeface="Segoe UI Light" pitchFamily="34" charset="0"/>
                <a:ea typeface="+mn-ea"/>
                <a:cs typeface="+mn-cs"/>
              </a:rPr>
              <a:t>GCR</a:t>
            </a:r>
            <a:r>
              <a:rPr lang="en-US" dirty="0" smtClean="0"/>
              <a:t> </a:t>
            </a:r>
          </a:p>
          <a:p>
            <a:r>
              <a:rPr lang="en-US" sz="900" b="0" i="0" u="none" strike="noStrike" kern="1200" dirty="0" smtClean="0">
                <a:solidFill>
                  <a:schemeClr val="tx1"/>
                </a:solidFill>
                <a:effectLst/>
                <a:latin typeface="Segoe UI Light" pitchFamily="34" charset="0"/>
                <a:ea typeface="+mn-ea"/>
                <a:cs typeface="+mn-cs"/>
              </a:rPr>
              <a:t>A43866C44</a:t>
            </a:r>
            <a:r>
              <a:rPr lang="en-US" dirty="0" smtClean="0"/>
              <a:t> </a:t>
            </a:r>
            <a:r>
              <a:rPr lang="en-US" sz="900" b="0" i="0" u="none" strike="noStrike" kern="1200" dirty="0" smtClean="0">
                <a:solidFill>
                  <a:schemeClr val="tx1"/>
                </a:solidFill>
                <a:effectLst/>
                <a:latin typeface="Segoe UI Light" pitchFamily="34" charset="0"/>
                <a:ea typeface="+mn-ea"/>
                <a:cs typeface="+mn-cs"/>
              </a:rPr>
              <a:t>India</a:t>
            </a:r>
            <a:r>
              <a:rPr lang="en-US" dirty="0" smtClean="0"/>
              <a:t> </a:t>
            </a:r>
          </a:p>
          <a:p>
            <a:r>
              <a:rPr lang="en-US" sz="900" b="0" i="0" u="none" strike="noStrike" kern="1200" dirty="0" smtClean="0">
                <a:solidFill>
                  <a:schemeClr val="tx1"/>
                </a:solidFill>
                <a:effectLst/>
                <a:latin typeface="Segoe UI Light" pitchFamily="34" charset="0"/>
                <a:ea typeface="+mn-ea"/>
                <a:cs typeface="+mn-cs"/>
              </a:rPr>
              <a:t>AD7C0A67A</a:t>
            </a:r>
            <a:r>
              <a:rPr lang="en-US" dirty="0" smtClean="0"/>
              <a:t> </a:t>
            </a:r>
            <a:r>
              <a:rPr lang="en-US" sz="900" b="0" i="0" u="none" strike="noStrike" kern="1200" dirty="0" smtClean="0">
                <a:solidFill>
                  <a:schemeClr val="tx1"/>
                </a:solidFill>
                <a:effectLst/>
                <a:latin typeface="Segoe UI Light" pitchFamily="34" charset="0"/>
                <a:ea typeface="+mn-ea"/>
                <a:cs typeface="+mn-cs"/>
              </a:rPr>
              <a:t>Japan</a:t>
            </a:r>
            <a:r>
              <a:rPr lang="en-US" dirty="0" smtClean="0"/>
              <a:t> </a:t>
            </a:r>
          </a:p>
          <a:p>
            <a:r>
              <a:rPr lang="en-US" sz="900" b="0" i="0" u="none" strike="noStrike" kern="1200" dirty="0" smtClean="0">
                <a:solidFill>
                  <a:schemeClr val="tx1"/>
                </a:solidFill>
                <a:effectLst/>
                <a:latin typeface="Segoe UI Light" pitchFamily="34" charset="0"/>
                <a:ea typeface="+mn-ea"/>
                <a:cs typeface="+mn-cs"/>
              </a:rPr>
              <a:t>A195A236E</a:t>
            </a:r>
            <a:r>
              <a:rPr lang="en-US" dirty="0" smtClean="0"/>
              <a:t> </a:t>
            </a:r>
            <a:r>
              <a:rPr lang="en-US" sz="900" b="0" i="0" u="none" strike="noStrike" kern="1200" dirty="0" smtClean="0">
                <a:solidFill>
                  <a:schemeClr val="tx1"/>
                </a:solidFill>
                <a:effectLst/>
                <a:latin typeface="Segoe UI Light" pitchFamily="34" charset="0"/>
                <a:ea typeface="+mn-ea"/>
                <a:cs typeface="+mn-cs"/>
              </a:rPr>
              <a:t>LATAM</a:t>
            </a:r>
            <a:r>
              <a:rPr lang="en-US" dirty="0" smtClean="0"/>
              <a:t> </a:t>
            </a:r>
          </a:p>
          <a:p>
            <a:r>
              <a:rPr lang="en-US" sz="900" b="0" i="0" u="none" strike="noStrike" kern="1200" dirty="0" smtClean="0">
                <a:solidFill>
                  <a:schemeClr val="tx1"/>
                </a:solidFill>
                <a:effectLst/>
                <a:latin typeface="Segoe UI Light" pitchFamily="34" charset="0"/>
                <a:ea typeface="+mn-ea"/>
                <a:cs typeface="+mn-cs"/>
              </a:rPr>
              <a:t>A6BFF48EE</a:t>
            </a:r>
            <a:r>
              <a:rPr lang="en-US" dirty="0" smtClean="0"/>
              <a:t> </a:t>
            </a:r>
            <a:r>
              <a:rPr lang="en-US" sz="900" b="0" i="0" u="none" strike="noStrike" kern="1200" dirty="0" smtClean="0">
                <a:solidFill>
                  <a:schemeClr val="tx1"/>
                </a:solidFill>
                <a:effectLst/>
                <a:latin typeface="Segoe UI Light" pitchFamily="34" charset="0"/>
                <a:ea typeface="+mn-ea"/>
                <a:cs typeface="+mn-cs"/>
              </a:rPr>
              <a:t>MEA</a:t>
            </a:r>
            <a:r>
              <a:rPr lang="en-US" dirty="0" smtClean="0"/>
              <a:t> </a:t>
            </a:r>
          </a:p>
          <a:p>
            <a:r>
              <a:rPr lang="en-US" sz="900" b="0" i="0" u="none" strike="noStrike" kern="1200" dirty="0" smtClean="0">
                <a:solidFill>
                  <a:schemeClr val="tx1"/>
                </a:solidFill>
                <a:effectLst/>
                <a:latin typeface="Segoe UI Light" pitchFamily="34" charset="0"/>
                <a:ea typeface="+mn-ea"/>
                <a:cs typeface="+mn-cs"/>
              </a:rPr>
              <a:t>A84C92782</a:t>
            </a:r>
            <a:r>
              <a:rPr lang="en-US" dirty="0" smtClean="0"/>
              <a:t> </a:t>
            </a:r>
            <a:r>
              <a:rPr lang="en-US" sz="900" b="0" i="0" u="none" strike="noStrike" kern="1200" dirty="0" smtClean="0">
                <a:solidFill>
                  <a:schemeClr val="tx1"/>
                </a:solidFill>
                <a:effectLst/>
                <a:latin typeface="Segoe UI Light" pitchFamily="34" charset="0"/>
                <a:ea typeface="+mn-ea"/>
                <a:cs typeface="+mn-cs"/>
              </a:rPr>
              <a:t>UK</a:t>
            </a:r>
            <a:r>
              <a:rPr lang="en-US" dirty="0" smtClean="0"/>
              <a:t> </a:t>
            </a:r>
          </a:p>
          <a:p>
            <a:r>
              <a:rPr lang="en-US" sz="900" b="0" i="0" u="none" strike="noStrike" kern="1200" dirty="0" smtClean="0">
                <a:solidFill>
                  <a:schemeClr val="tx1"/>
                </a:solidFill>
                <a:effectLst/>
                <a:latin typeface="Segoe UI Light" pitchFamily="34" charset="0"/>
                <a:ea typeface="+mn-ea"/>
                <a:cs typeface="+mn-cs"/>
              </a:rPr>
              <a:t>A96F477FF</a:t>
            </a:r>
            <a:r>
              <a:rPr lang="en-US" dirty="0" smtClean="0"/>
              <a:t> </a:t>
            </a:r>
            <a:r>
              <a:rPr lang="en-US" sz="900" b="0" i="0" u="none" strike="noStrike" kern="1200" dirty="0" smtClean="0">
                <a:solidFill>
                  <a:schemeClr val="tx1"/>
                </a:solidFill>
                <a:effectLst/>
                <a:latin typeface="Segoe UI Light" pitchFamily="34" charset="0"/>
                <a:ea typeface="+mn-ea"/>
                <a:cs typeface="+mn-cs"/>
              </a:rPr>
              <a:t>USA</a:t>
            </a:r>
            <a:r>
              <a:rPr lang="en-US" dirty="0" smtClean="0"/>
              <a:t> </a:t>
            </a:r>
          </a:p>
          <a:p>
            <a:r>
              <a:rPr lang="en-US" sz="900" b="0" i="0" u="none" strike="noStrike" kern="1200" dirty="0" smtClean="0">
                <a:solidFill>
                  <a:schemeClr val="tx1"/>
                </a:solidFill>
                <a:effectLst/>
                <a:latin typeface="Segoe UI Light" pitchFamily="34" charset="0"/>
                <a:ea typeface="+mn-ea"/>
                <a:cs typeface="+mn-cs"/>
              </a:rPr>
              <a:t>A5EE20F9C</a:t>
            </a:r>
            <a:r>
              <a:rPr lang="en-US" dirty="0" smtClean="0"/>
              <a:t> </a:t>
            </a:r>
            <a:r>
              <a:rPr lang="en-US" sz="900" b="0" i="0" u="none" strike="noStrike" kern="1200" dirty="0" smtClean="0">
                <a:solidFill>
                  <a:schemeClr val="tx1"/>
                </a:solidFill>
                <a:effectLst/>
                <a:latin typeface="Segoe UI Light" pitchFamily="34" charset="0"/>
                <a:ea typeface="+mn-ea"/>
                <a:cs typeface="+mn-cs"/>
              </a:rPr>
              <a:t>WE </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10/1/2014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8963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0195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10/1/2014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8.xml"/><Relationship Id="rId4"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8.xml"/><Relationship Id="rId4" Type="http://schemas.openxmlformats.org/officeDocument/2006/relationships/image" Target="../media/image16.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52329"/>
          </a:xfrm>
        </p:spPr>
        <p:txBody>
          <a:bodyPr>
            <a:spAutoFit/>
          </a:bodyPr>
          <a:lstStyle>
            <a:lvl3pPr>
              <a:defRPr sz="2352"/>
            </a:lvl3pPr>
            <a:lvl4pPr>
              <a:defRPr sz="1960"/>
            </a:lvl4pPr>
            <a:lvl5pPr>
              <a:defRPr sz="196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809609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83262854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018" y="1122363"/>
            <a:ext cx="11031571"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3602038"/>
            <a:ext cx="11031571"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27717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018" y="2235200"/>
            <a:ext cx="11031571"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106318768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018" y="1534345"/>
            <a:ext cx="11031571"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018" y="2853732"/>
            <a:ext cx="11031571"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121971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112427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7789635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652" y="2111604"/>
            <a:ext cx="11076937"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242" y="1534096"/>
            <a:ext cx="11077864"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922323710"/>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63327430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652" y="416497"/>
            <a:ext cx="11076937"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0740138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1095"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9175062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19162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8"/>
            <a:ext cx="12188825" cy="6852165"/>
          </a:xfrm>
          <a:prstGeom prst="rect">
            <a:avLst/>
          </a:prstGeom>
        </p:spPr>
      </p:pic>
      <p:sp>
        <p:nvSpPr>
          <p:cNvPr id="3" name="Rectangle 2"/>
          <p:cNvSpPr/>
          <p:nvPr userDrawn="1"/>
        </p:nvSpPr>
        <p:spPr>
          <a:xfrm>
            <a:off x="0" y="0"/>
            <a:ext cx="12188825"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42615333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653" y="457200"/>
            <a:ext cx="4210130"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455750"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653" y="2604071"/>
            <a:ext cx="4210130"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5103" y="6256217"/>
            <a:ext cx="2742486"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4270701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1_Logo on Background">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3" name="Text Box 3"/>
          <p:cNvSpPr txBox="1">
            <a:spLocks noChangeArrowheads="1"/>
          </p:cNvSpPr>
          <p:nvPr userDrawn="1"/>
        </p:nvSpPr>
        <p:spPr bwMode="blackWhite">
          <a:xfrm>
            <a:off x="450085" y="5503176"/>
            <a:ext cx="8637119" cy="711824"/>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650"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650"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743" y="2968091"/>
            <a:ext cx="3223021" cy="690695"/>
          </a:xfrm>
          <a:prstGeom prst="rect">
            <a:avLst/>
          </a:prstGeom>
        </p:spPr>
      </p:pic>
    </p:spTree>
    <p:extLst>
      <p:ext uri="{BB962C8B-B14F-4D97-AF65-F5344CB8AC3E}">
        <p14:creationId xmlns:p14="http://schemas.microsoft.com/office/powerpoint/2010/main" val="41701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5"/>
            <a:ext cx="9858042"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11"/>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smtClean="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041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169" y="5670380"/>
            <a:ext cx="11650488"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169" y="2084173"/>
            <a:ext cx="11650487"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240686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314108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3447517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image" Target="../media/image5.pn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9.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theme" Target="../theme/theme5.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32" Type="http://schemas.openxmlformats.org/officeDocument/2006/relationships/image" Target="../media/image12.png"/><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theme" Target="../theme/theme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5" r:id="rId10"/>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 id="2147484882" r:id="rId5"/>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0" cstate="print">
            <a:extLst>
              <a:ext uri="{28A0092B-C50C-407E-A947-70E740481C1C}">
                <a14:useLocalDpi xmlns:a14="http://schemas.microsoft.com/office/drawing/2010/main" val="0"/>
              </a:ext>
            </a:extLst>
          </a:blip>
          <a:srcRect r="3957" b="4063"/>
          <a:stretch/>
        </p:blipFill>
        <p:spPr>
          <a:xfrm>
            <a:off x="10944" y="973"/>
            <a:ext cx="12166937" cy="6857027"/>
          </a:xfrm>
          <a:prstGeom prst="rect">
            <a:avLst/>
          </a:prstGeom>
        </p:spPr>
      </p:pic>
      <p:sp>
        <p:nvSpPr>
          <p:cNvPr id="2" name="Title Placeholder 1"/>
          <p:cNvSpPr>
            <a:spLocks noGrp="1"/>
          </p:cNvSpPr>
          <p:nvPr>
            <p:ph type="title"/>
          </p:nvPr>
        </p:nvSpPr>
        <p:spPr>
          <a:xfrm>
            <a:off x="560652" y="342355"/>
            <a:ext cx="11076937"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652" y="1482812"/>
            <a:ext cx="11076937"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5103" y="6274159"/>
            <a:ext cx="2742486"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3581986451"/>
      </p:ext>
    </p:extLst>
  </p:cSld>
  <p:clrMap bg1="lt1" tx1="dk1" bg2="lt2" tx2="dk2" accent1="accent1" accent2="accent2" accent3="accent3" accent4="accent4" accent5="accent5" accent6="accent6" hlink="hlink" folHlink="folHlink"/>
  <p:sldLayoutIdLst>
    <p:sldLayoutId id="2147484797" r:id="rId1"/>
    <p:sldLayoutId id="2147484798" r:id="rId2"/>
    <p:sldLayoutId id="2147484799" r:id="rId3"/>
    <p:sldLayoutId id="2147484800" r:id="rId4"/>
    <p:sldLayoutId id="2147484801" r:id="rId5"/>
    <p:sldLayoutId id="2147484802" r:id="rId6"/>
    <p:sldLayoutId id="2147484803" r:id="rId7"/>
    <p:sldLayoutId id="2147484804" r:id="rId8"/>
    <p:sldLayoutId id="2147484805" r:id="rId9"/>
    <p:sldLayoutId id="2147484806" r:id="rId10"/>
    <p:sldLayoutId id="2147484807" r:id="rId11"/>
    <p:sldLayoutId id="2147484808" r:id="rId12"/>
    <p:sldLayoutId id="2147484809" r:id="rId13"/>
    <p:sldLayoutId id="2147484810" r:id="rId14"/>
    <p:sldLayoutId id="2147484811" r:id="rId15"/>
    <p:sldLayoutId id="2147484812" r:id="rId16"/>
    <p:sldLayoutId id="2147484880" r:id="rId17"/>
    <p:sldLayoutId id="2147484886" r:id="rId18"/>
  </p:sldLayoutIdLs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55.x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68.xml"/><Relationship Id="rId7" Type="http://schemas.openxmlformats.org/officeDocument/2006/relationships/image" Target="../media/image2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2.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017" y="2438400"/>
            <a:ext cx="11031571" cy="2386978"/>
          </a:xfrm>
        </p:spPr>
        <p:txBody>
          <a:bodyPr>
            <a:noAutofit/>
          </a:bodyPr>
          <a:lstStyle/>
          <a:p>
            <a:pPr algn="l"/>
            <a:r>
              <a:rPr lang="en-US" sz="9597" dirty="0" smtClean="0"/>
              <a:t>Azure Dev Camp</a:t>
            </a:r>
            <a:br>
              <a:rPr lang="en-US" sz="9597" dirty="0" smtClean="0"/>
            </a:br>
            <a:r>
              <a:rPr lang="en-US" sz="9597" dirty="0" smtClean="0"/>
              <a:t>Conclusion</a:t>
            </a:r>
            <a:endParaRPr lang="en-US" sz="9597" dirty="0"/>
          </a:p>
        </p:txBody>
      </p:sp>
    </p:spTree>
    <p:extLst>
      <p:ext uri="{BB962C8B-B14F-4D97-AF65-F5344CB8AC3E}">
        <p14:creationId xmlns:p14="http://schemas.microsoft.com/office/powerpoint/2010/main" val="388422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169" y="990600"/>
            <a:ext cx="11650488" cy="5656933"/>
          </a:xfrm>
        </p:spPr>
        <p:txBody>
          <a:bodyPr/>
          <a:lstStyle/>
          <a:p>
            <a:pPr>
              <a:buFont typeface="Arial" panose="020B0604020202020204" pitchFamily="34" charset="0"/>
              <a:buChar char="•"/>
            </a:pPr>
            <a:r>
              <a:rPr lang="en-US" sz="2800" dirty="0">
                <a:solidFill>
                  <a:schemeClr val="bg1"/>
                </a:solidFill>
              </a:rPr>
              <a:t>Dev / Test</a:t>
            </a:r>
          </a:p>
          <a:p>
            <a:pPr lvl="1">
              <a:buFont typeface="Arial" panose="020B0604020202020204" pitchFamily="34" charset="0"/>
              <a:buChar char="•"/>
            </a:pPr>
            <a:r>
              <a:rPr lang="en-US" sz="2000" dirty="0">
                <a:solidFill>
                  <a:schemeClr val="bg1"/>
                </a:solidFill>
              </a:rPr>
              <a:t>Full test and </a:t>
            </a:r>
            <a:r>
              <a:rPr lang="en-US" sz="2000" dirty="0" err="1">
                <a:solidFill>
                  <a:schemeClr val="bg1"/>
                </a:solidFill>
              </a:rPr>
              <a:t>dev</a:t>
            </a:r>
            <a:r>
              <a:rPr lang="en-US" sz="2000" dirty="0">
                <a:solidFill>
                  <a:schemeClr val="bg1"/>
                </a:solidFill>
              </a:rPr>
              <a:t> environments in minutes</a:t>
            </a:r>
          </a:p>
          <a:p>
            <a:pPr lvl="1">
              <a:buFont typeface="Arial" panose="020B0604020202020204" pitchFamily="34" charset="0"/>
              <a:buChar char="•"/>
            </a:pPr>
            <a:r>
              <a:rPr lang="en-US" sz="2000" dirty="0">
                <a:solidFill>
                  <a:schemeClr val="bg1"/>
                </a:solidFill>
              </a:rPr>
              <a:t>VSO integration</a:t>
            </a:r>
          </a:p>
          <a:p>
            <a:pPr>
              <a:buFont typeface="Arial" panose="020B0604020202020204" pitchFamily="34" charset="0"/>
              <a:buChar char="•"/>
            </a:pPr>
            <a:r>
              <a:rPr lang="en-US" sz="2800" dirty="0">
                <a:solidFill>
                  <a:schemeClr val="bg1"/>
                </a:solidFill>
              </a:rPr>
              <a:t>Lift and Shift</a:t>
            </a:r>
          </a:p>
          <a:p>
            <a:pPr lvl="1">
              <a:buFont typeface="Arial" panose="020B0604020202020204" pitchFamily="34" charset="0"/>
              <a:buChar char="•"/>
            </a:pPr>
            <a:r>
              <a:rPr lang="en-US" sz="2000" dirty="0">
                <a:solidFill>
                  <a:schemeClr val="bg1"/>
                </a:solidFill>
              </a:rPr>
              <a:t>Take existing work loads and run then in a certified instance</a:t>
            </a:r>
          </a:p>
          <a:p>
            <a:pPr>
              <a:buFont typeface="Arial" panose="020B0604020202020204" pitchFamily="34" charset="0"/>
              <a:buChar char="•"/>
            </a:pPr>
            <a:r>
              <a:rPr lang="en-US" sz="2800" dirty="0">
                <a:solidFill>
                  <a:schemeClr val="bg1"/>
                </a:solidFill>
              </a:rPr>
              <a:t>Storage</a:t>
            </a:r>
          </a:p>
          <a:p>
            <a:pPr lvl="1">
              <a:buFont typeface="Arial" panose="020B0604020202020204" pitchFamily="34" charset="0"/>
              <a:buChar char="•"/>
            </a:pPr>
            <a:r>
              <a:rPr lang="en-US" sz="2000" dirty="0">
                <a:solidFill>
                  <a:schemeClr val="bg1"/>
                </a:solidFill>
              </a:rPr>
              <a:t>Archive key data in inexpensive cloud storage</a:t>
            </a:r>
          </a:p>
          <a:p>
            <a:pPr>
              <a:buFont typeface="Arial" panose="020B0604020202020204" pitchFamily="34" charset="0"/>
              <a:buChar char="•"/>
            </a:pPr>
            <a:r>
              <a:rPr lang="en-US" sz="2800" dirty="0">
                <a:solidFill>
                  <a:schemeClr val="bg1"/>
                </a:solidFill>
              </a:rPr>
              <a:t>Big Data</a:t>
            </a:r>
          </a:p>
          <a:p>
            <a:pPr lvl="1">
              <a:buFont typeface="Arial" panose="020B0604020202020204" pitchFamily="34" charset="0"/>
              <a:buChar char="•"/>
            </a:pPr>
            <a:r>
              <a:rPr lang="en-US" sz="2000" dirty="0">
                <a:solidFill>
                  <a:schemeClr val="bg1"/>
                </a:solidFill>
              </a:rPr>
              <a:t>Process key data into business intelligence using Hadoop or Machine Learning</a:t>
            </a:r>
          </a:p>
          <a:p>
            <a:pPr>
              <a:buFont typeface="Arial" panose="020B0604020202020204" pitchFamily="34" charset="0"/>
              <a:buChar char="•"/>
            </a:pPr>
            <a:r>
              <a:rPr lang="en-US" sz="2800" dirty="0">
                <a:solidFill>
                  <a:schemeClr val="bg1"/>
                </a:solidFill>
              </a:rPr>
              <a:t>Identity</a:t>
            </a:r>
          </a:p>
          <a:p>
            <a:pPr lvl="1">
              <a:buFont typeface="Arial" panose="020B0604020202020204" pitchFamily="34" charset="0"/>
              <a:buChar char="•"/>
            </a:pPr>
            <a:r>
              <a:rPr lang="en-US" sz="2000" dirty="0">
                <a:solidFill>
                  <a:schemeClr val="bg1"/>
                </a:solidFill>
              </a:rPr>
              <a:t>Synchronize all your identities through Azure AD to control access to Apps, Data and Services</a:t>
            </a:r>
          </a:p>
          <a:p>
            <a:pPr>
              <a:buFont typeface="Arial" panose="020B0604020202020204" pitchFamily="34" charset="0"/>
              <a:buChar char="•"/>
            </a:pPr>
            <a:r>
              <a:rPr lang="en-US" sz="2800" dirty="0">
                <a:solidFill>
                  <a:schemeClr val="bg1"/>
                </a:solidFill>
              </a:rPr>
              <a:t>Web Apps</a:t>
            </a:r>
          </a:p>
          <a:p>
            <a:pPr lvl="1">
              <a:buFont typeface="Arial" panose="020B0604020202020204" pitchFamily="34" charset="0"/>
              <a:buChar char="•"/>
            </a:pPr>
            <a:r>
              <a:rPr lang="en-US" sz="2000" dirty="0">
                <a:solidFill>
                  <a:schemeClr val="bg1"/>
                </a:solidFill>
              </a:rPr>
              <a:t>Take your web apps to the cloud </a:t>
            </a:r>
            <a:r>
              <a:rPr lang="en-US" sz="2000">
                <a:solidFill>
                  <a:schemeClr val="bg1"/>
                </a:solidFill>
              </a:rPr>
              <a:t>using inexpensive </a:t>
            </a:r>
            <a:r>
              <a:rPr lang="en-US" sz="2000" smtClean="0">
                <a:solidFill>
                  <a:schemeClr val="bg1"/>
                </a:solidFill>
              </a:rPr>
              <a:t>Web </a:t>
            </a:r>
            <a:r>
              <a:rPr lang="en-US" sz="2000" dirty="0">
                <a:solidFill>
                  <a:schemeClr val="bg1"/>
                </a:solidFill>
              </a:rPr>
              <a:t>Sites</a:t>
            </a:r>
          </a:p>
        </p:txBody>
      </p:sp>
      <p:sp>
        <p:nvSpPr>
          <p:cNvPr id="3" name="Title 2"/>
          <p:cNvSpPr>
            <a:spLocks noGrp="1"/>
          </p:cNvSpPr>
          <p:nvPr>
            <p:ph type="title"/>
          </p:nvPr>
        </p:nvSpPr>
        <p:spPr>
          <a:xfrm>
            <a:off x="0" y="152400"/>
            <a:ext cx="12188825" cy="646042"/>
          </a:xfrm>
        </p:spPr>
        <p:txBody>
          <a:bodyPr>
            <a:noAutofit/>
          </a:bodyPr>
          <a:lstStyle/>
          <a:p>
            <a:r>
              <a:rPr lang="en-US" dirty="0" smtClean="0">
                <a:solidFill>
                  <a:schemeClr val="bg1"/>
                </a:solidFill>
              </a:rPr>
              <a:t>Key Scenarios to get started with Microsoft Azure</a:t>
            </a:r>
            <a:endParaRPr lang="en-US" dirty="0">
              <a:solidFill>
                <a:schemeClr val="bg1"/>
              </a:solidFill>
            </a:endParaRPr>
          </a:p>
        </p:txBody>
      </p:sp>
    </p:spTree>
    <p:extLst>
      <p:ext uri="{BB962C8B-B14F-4D97-AF65-F5344CB8AC3E}">
        <p14:creationId xmlns:p14="http://schemas.microsoft.com/office/powerpoint/2010/main" val="28210797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48" y="216917"/>
            <a:ext cx="11031571" cy="811590"/>
          </a:xfrm>
        </p:spPr>
        <p:txBody>
          <a:bodyPr anchor="t"/>
          <a:lstStyle/>
          <a:p>
            <a:r>
              <a:rPr lang="en-US" sz="4799" dirty="0" smtClean="0"/>
              <a:t>Free one month trial</a:t>
            </a:r>
            <a:endParaRPr lang="en-US" sz="4799" dirty="0"/>
          </a:p>
        </p:txBody>
      </p:sp>
      <p:sp>
        <p:nvSpPr>
          <p:cNvPr id="24" name="Rectangle 23"/>
          <p:cNvSpPr/>
          <p:nvPr/>
        </p:nvSpPr>
        <p:spPr>
          <a:xfrm>
            <a:off x="-1" y="1676400"/>
            <a:ext cx="12188825" cy="3200400"/>
          </a:xfrm>
          <a:prstGeom prst="rect">
            <a:avLst/>
          </a:prstGeom>
          <a:solidFill>
            <a:srgbClr val="2C6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230375" y="3002340"/>
            <a:ext cx="7728075" cy="1569660"/>
            <a:chOff x="1542253" y="3733800"/>
            <a:chExt cx="7728075" cy="1569660"/>
          </a:xfrm>
        </p:grpSpPr>
        <p:sp>
          <p:nvSpPr>
            <p:cNvPr id="4" name="Rectangle 3"/>
            <p:cNvSpPr/>
            <p:nvPr/>
          </p:nvSpPr>
          <p:spPr>
            <a:xfrm>
              <a:off x="1542253" y="3733800"/>
              <a:ext cx="2997554"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Virtual </a:t>
              </a:r>
              <a:r>
                <a:rPr lang="en-US" sz="2400" dirty="0">
                  <a:solidFill>
                    <a:schemeClr val="bg1"/>
                  </a:solidFill>
                </a:rPr>
                <a:t>Machines</a:t>
              </a:r>
            </a:p>
            <a:p>
              <a:pPr marL="457200" indent="-457200">
                <a:buFont typeface="Segoe UI Symbol" panose="020B0502040204020203" pitchFamily="34" charset="0"/>
                <a:buChar char="▶"/>
              </a:pPr>
              <a:r>
                <a:rPr lang="en-US" sz="2400" dirty="0">
                  <a:solidFill>
                    <a:schemeClr val="bg1"/>
                  </a:solidFill>
                </a:rPr>
                <a:t>SQL Databases</a:t>
              </a:r>
            </a:p>
            <a:p>
              <a:pPr marL="457200" indent="-457200">
                <a:buFont typeface="Segoe UI Symbol" panose="020B0502040204020203" pitchFamily="34" charset="0"/>
                <a:buChar char="▶"/>
              </a:pPr>
              <a:r>
                <a:rPr lang="en-US" sz="2400" dirty="0">
                  <a:solidFill>
                    <a:schemeClr val="bg1"/>
                  </a:solidFill>
                </a:rPr>
                <a:t>Websites</a:t>
              </a:r>
            </a:p>
            <a:p>
              <a:pPr marL="457200" indent="-457200">
                <a:buFont typeface="Segoe UI Symbol" panose="020B0502040204020203" pitchFamily="34" charset="0"/>
                <a:buChar char="▶"/>
              </a:pPr>
              <a:r>
                <a:rPr lang="en-US" sz="2400" dirty="0" smtClean="0">
                  <a:solidFill>
                    <a:schemeClr val="bg1"/>
                  </a:solidFill>
                </a:rPr>
                <a:t>Hadoop</a:t>
              </a:r>
              <a:endParaRPr lang="en-US" sz="2400" dirty="0">
                <a:solidFill>
                  <a:schemeClr val="bg1"/>
                </a:solidFill>
              </a:endParaRPr>
            </a:p>
          </p:txBody>
        </p:sp>
        <p:sp>
          <p:nvSpPr>
            <p:cNvPr id="69" name="Rectangle 68"/>
            <p:cNvSpPr/>
            <p:nvPr/>
          </p:nvSpPr>
          <p:spPr>
            <a:xfrm>
              <a:off x="6094412" y="3733800"/>
              <a:ext cx="3175916"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Mobile </a:t>
              </a:r>
              <a:r>
                <a:rPr lang="en-US" sz="2400" dirty="0">
                  <a:solidFill>
                    <a:schemeClr val="bg1"/>
                  </a:solidFill>
                </a:rPr>
                <a:t>Push</a:t>
              </a:r>
            </a:p>
            <a:p>
              <a:pPr marL="457200" indent="-457200">
                <a:buFont typeface="Segoe UI Symbol" panose="020B0502040204020203" pitchFamily="34" charset="0"/>
                <a:buChar char="▶"/>
              </a:pPr>
              <a:r>
                <a:rPr lang="en-US" sz="2400" dirty="0">
                  <a:solidFill>
                    <a:schemeClr val="bg1"/>
                  </a:solidFill>
                </a:rPr>
                <a:t>Media Streaming</a:t>
              </a:r>
            </a:p>
            <a:p>
              <a:pPr marL="457200" indent="-457200">
                <a:buFont typeface="Segoe UI Symbol" panose="020B0502040204020203" pitchFamily="34" charset="0"/>
                <a:buChar char="▶"/>
              </a:pPr>
              <a:r>
                <a:rPr lang="en-US" sz="2400" dirty="0">
                  <a:solidFill>
                    <a:schemeClr val="bg1"/>
                  </a:solidFill>
                </a:rPr>
                <a:t>Active Directory</a:t>
              </a:r>
            </a:p>
            <a:p>
              <a:pPr marL="457200" indent="-457200">
                <a:buFont typeface="Segoe UI Symbol" panose="020B0502040204020203" pitchFamily="34" charset="0"/>
                <a:buChar char="▶"/>
              </a:pPr>
              <a:r>
                <a:rPr lang="en-US" sz="2400" dirty="0">
                  <a:solidFill>
                    <a:schemeClr val="bg1"/>
                  </a:solidFill>
                </a:rPr>
                <a:t>Everything else...</a:t>
              </a:r>
            </a:p>
          </p:txBody>
        </p:sp>
      </p:grpSp>
      <p:sp>
        <p:nvSpPr>
          <p:cNvPr id="6" name="TextBox 5"/>
          <p:cNvSpPr txBox="1"/>
          <p:nvPr/>
        </p:nvSpPr>
        <p:spPr>
          <a:xfrm>
            <a:off x="292448" y="1900478"/>
            <a:ext cx="11745564" cy="615553"/>
          </a:xfrm>
          <a:prstGeom prst="rect">
            <a:avLst/>
          </a:prstGeom>
          <a:noFill/>
        </p:spPr>
        <p:txBody>
          <a:bodyPr wrap="square" rtlCol="0">
            <a:spAutoFit/>
          </a:bodyPr>
          <a:lstStyle/>
          <a:p>
            <a:r>
              <a:rPr lang="en-US" sz="3400" dirty="0">
                <a:solidFill>
                  <a:schemeClr val="bg1"/>
                </a:solidFill>
              </a:rPr>
              <a:t>Sign-up for free and get $200 to spend on all Azure services</a:t>
            </a:r>
          </a:p>
        </p:txBody>
      </p:sp>
      <p:grpSp>
        <p:nvGrpSpPr>
          <p:cNvPr id="8" name="Group 7"/>
          <p:cNvGrpSpPr/>
          <p:nvPr/>
        </p:nvGrpSpPr>
        <p:grpSpPr>
          <a:xfrm>
            <a:off x="-22272" y="5749408"/>
            <a:ext cx="8392764" cy="1108592"/>
            <a:chOff x="292448" y="5292209"/>
            <a:chExt cx="8392764" cy="1108592"/>
          </a:xfrm>
        </p:grpSpPr>
        <p:sp>
          <p:nvSpPr>
            <p:cNvPr id="5" name="Rectangle 4"/>
            <p:cNvSpPr/>
            <p:nvPr/>
          </p:nvSpPr>
          <p:spPr>
            <a:xfrm>
              <a:off x="292448" y="5292209"/>
              <a:ext cx="8392764" cy="1108592"/>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5989" y="5538727"/>
              <a:ext cx="7173564" cy="615553"/>
            </a:xfrm>
            <a:prstGeom prst="rect">
              <a:avLst/>
            </a:prstGeom>
            <a:noFill/>
            <a:ln>
              <a:noFill/>
            </a:ln>
          </p:spPr>
          <p:txBody>
            <a:bodyPr wrap="square" rtlCol="0">
              <a:spAutoFit/>
            </a:bodyPr>
            <a:lstStyle/>
            <a:p>
              <a:r>
                <a:rPr lang="en-US" sz="3400" dirty="0" smtClean="0">
                  <a:solidFill>
                    <a:schemeClr val="bg1"/>
                  </a:solidFill>
                </a:rPr>
                <a:t>http://</a:t>
              </a:r>
              <a:r>
                <a:rPr lang="en-US" sz="3400" dirty="0" smtClean="0">
                  <a:solidFill>
                    <a:schemeClr val="bg1"/>
                  </a:solidFill>
                </a:rPr>
                <a:t>aka.ms/CloudCamp-AzureTrial</a:t>
              </a:r>
              <a:endParaRPr lang="en-US" sz="3400" dirty="0">
                <a:solidFill>
                  <a:schemeClr val="bg1"/>
                </a:solidFill>
              </a:endParaRPr>
            </a:p>
          </p:txBody>
        </p:sp>
        <p:sp>
          <p:nvSpPr>
            <p:cNvPr id="7" name="TextBox 6"/>
            <p:cNvSpPr txBox="1"/>
            <p:nvPr/>
          </p:nvSpPr>
          <p:spPr>
            <a:xfrm>
              <a:off x="7677120" y="5523339"/>
              <a:ext cx="793807" cy="646331"/>
            </a:xfrm>
            <a:prstGeom prst="rect">
              <a:avLst/>
            </a:prstGeom>
            <a:noFill/>
            <a:ln>
              <a:noFill/>
            </a:ln>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405557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48" y="216917"/>
            <a:ext cx="11031571" cy="811590"/>
          </a:xfrm>
        </p:spPr>
        <p:txBody>
          <a:bodyPr anchor="t"/>
          <a:lstStyle/>
          <a:p>
            <a:r>
              <a:rPr lang="en-US" sz="4799" dirty="0"/>
              <a:t>Activate your MSDN Benefits…</a:t>
            </a:r>
          </a:p>
        </p:txBody>
      </p:sp>
      <p:cxnSp>
        <p:nvCxnSpPr>
          <p:cNvPr id="20" name="Straight Connector 19"/>
          <p:cNvCxnSpPr/>
          <p:nvPr/>
        </p:nvCxnSpPr>
        <p:spPr>
          <a:xfrm flipV="1">
            <a:off x="3749220" y="1066801"/>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426103" y="1066800"/>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26508" y="1258073"/>
            <a:ext cx="2815204" cy="1832894"/>
            <a:chOff x="76155" y="1945466"/>
            <a:chExt cx="3244200" cy="2041717"/>
          </a:xfrm>
        </p:grpSpPr>
        <p:pic>
          <p:nvPicPr>
            <p:cNvPr id="2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6155" y="2997169"/>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2238955" y="2997169"/>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157555" y="1945466"/>
              <a:ext cx="1081400" cy="990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Rectangle 29"/>
          <p:cNvSpPr/>
          <p:nvPr/>
        </p:nvSpPr>
        <p:spPr>
          <a:xfrm>
            <a:off x="300658" y="3810000"/>
            <a:ext cx="3266903" cy="461545"/>
          </a:xfrm>
          <a:prstGeom prst="rect">
            <a:avLst/>
          </a:prstGeom>
        </p:spPr>
        <p:txBody>
          <a:bodyPr wrap="none">
            <a:spAutoFit/>
          </a:bodyPr>
          <a:lstStyle/>
          <a:p>
            <a:r>
              <a:rPr lang="en-US" sz="2399" b="1" i="1" dirty="0">
                <a:solidFill>
                  <a:schemeClr val="bg1"/>
                </a:solidFill>
              </a:rPr>
              <a:t>3</a:t>
            </a:r>
            <a:r>
              <a:rPr lang="en-US" sz="2399" dirty="0">
                <a:solidFill>
                  <a:schemeClr val="bg1"/>
                </a:solidFill>
              </a:rPr>
              <a:t> VMs for </a:t>
            </a:r>
            <a:r>
              <a:rPr lang="en-US" sz="2399" b="1" i="1" dirty="0">
                <a:solidFill>
                  <a:schemeClr val="bg1"/>
                </a:solidFill>
              </a:rPr>
              <a:t>16 </a:t>
            </a:r>
            <a:r>
              <a:rPr lang="en-US" sz="2399" dirty="0" err="1">
                <a:solidFill>
                  <a:schemeClr val="bg1"/>
                </a:solidFill>
              </a:rPr>
              <a:t>hrs</a:t>
            </a:r>
            <a:r>
              <a:rPr lang="en-US" sz="2399" dirty="0">
                <a:solidFill>
                  <a:schemeClr val="bg1"/>
                </a:solidFill>
              </a:rPr>
              <a:t> a day</a:t>
            </a:r>
          </a:p>
        </p:txBody>
      </p:sp>
      <p:sp>
        <p:nvSpPr>
          <p:cNvPr id="31" name="Rectangle 30"/>
          <p:cNvSpPr/>
          <p:nvPr/>
        </p:nvSpPr>
        <p:spPr>
          <a:xfrm>
            <a:off x="4026465" y="3810000"/>
            <a:ext cx="4110889" cy="461545"/>
          </a:xfrm>
          <a:prstGeom prst="rect">
            <a:avLst/>
          </a:prstGeom>
        </p:spPr>
        <p:txBody>
          <a:bodyPr wrap="none">
            <a:spAutoFit/>
          </a:bodyPr>
          <a:lstStyle/>
          <a:p>
            <a:r>
              <a:rPr lang="en-US" sz="2399" b="1" i="1" dirty="0">
                <a:solidFill>
                  <a:schemeClr val="bg1"/>
                </a:solidFill>
              </a:rPr>
              <a:t>80</a:t>
            </a:r>
            <a:r>
              <a:rPr lang="en-US" sz="2399" dirty="0">
                <a:solidFill>
                  <a:schemeClr val="bg1"/>
                </a:solidFill>
              </a:rPr>
              <a:t> VMs for </a:t>
            </a:r>
            <a:r>
              <a:rPr lang="en-US" sz="2399" b="1" i="1" dirty="0">
                <a:solidFill>
                  <a:schemeClr val="bg1"/>
                </a:solidFill>
              </a:rPr>
              <a:t>20</a:t>
            </a:r>
            <a:r>
              <a:rPr lang="en-US" sz="2399" dirty="0">
                <a:solidFill>
                  <a:schemeClr val="bg1"/>
                </a:solidFill>
              </a:rPr>
              <a:t> hour load test</a:t>
            </a:r>
          </a:p>
        </p:txBody>
      </p:sp>
      <p:grpSp>
        <p:nvGrpSpPr>
          <p:cNvPr id="40" name="Group 39"/>
          <p:cNvGrpSpPr/>
          <p:nvPr/>
        </p:nvGrpSpPr>
        <p:grpSpPr>
          <a:xfrm>
            <a:off x="3904218" y="1066800"/>
            <a:ext cx="4371449" cy="529527"/>
            <a:chOff x="4055710" y="1817224"/>
            <a:chExt cx="4372588" cy="529665"/>
          </a:xfrm>
        </p:grpSpPr>
        <p:pic>
          <p:nvPicPr>
            <p:cNvPr id="3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3899657" y="1762411"/>
            <a:ext cx="4371449" cy="529527"/>
            <a:chOff x="4055710" y="1817224"/>
            <a:chExt cx="4372588" cy="529665"/>
          </a:xfrm>
        </p:grpSpPr>
        <p:pic>
          <p:nvPicPr>
            <p:cNvPr id="4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 name="Group 48"/>
          <p:cNvGrpSpPr/>
          <p:nvPr/>
        </p:nvGrpSpPr>
        <p:grpSpPr>
          <a:xfrm>
            <a:off x="3899656" y="2457571"/>
            <a:ext cx="4371449" cy="529527"/>
            <a:chOff x="4055710" y="1817224"/>
            <a:chExt cx="4372588" cy="529665"/>
          </a:xfrm>
        </p:grpSpPr>
        <p:pic>
          <p:nvPicPr>
            <p:cNvPr id="5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3896186" y="3166167"/>
            <a:ext cx="4371449" cy="529527"/>
            <a:chOff x="4055710" y="1817224"/>
            <a:chExt cx="4372588" cy="529665"/>
          </a:xfrm>
        </p:grpSpPr>
        <p:pic>
          <p:nvPicPr>
            <p:cNvPr id="58"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055710"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960222"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5321976"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4688843" y="182216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659335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229044" y="1817224"/>
              <a:ext cx="563563" cy="52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46"/>
            <p:cNvPicPr>
              <a:picLocks noChangeAspect="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7864735" y="1817224"/>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 name="Rectangle 72"/>
          <p:cNvSpPr/>
          <p:nvPr/>
        </p:nvSpPr>
        <p:spPr>
          <a:xfrm>
            <a:off x="8428294" y="3810274"/>
            <a:ext cx="3633447" cy="461545"/>
          </a:xfrm>
          <a:prstGeom prst="rect">
            <a:avLst/>
          </a:prstGeom>
        </p:spPr>
        <p:txBody>
          <a:bodyPr wrap="none">
            <a:spAutoFit/>
          </a:bodyPr>
          <a:lstStyle/>
          <a:p>
            <a:r>
              <a:rPr lang="en-US" sz="2399" dirty="0">
                <a:solidFill>
                  <a:schemeClr val="bg1"/>
                </a:solidFill>
              </a:rPr>
              <a:t>Up to </a:t>
            </a:r>
            <a:r>
              <a:rPr lang="en-US" sz="2399" b="1" i="1" dirty="0">
                <a:solidFill>
                  <a:schemeClr val="bg1"/>
                </a:solidFill>
              </a:rPr>
              <a:t>100</a:t>
            </a:r>
            <a:r>
              <a:rPr lang="en-US" sz="2399" dirty="0">
                <a:solidFill>
                  <a:schemeClr val="bg1"/>
                </a:solidFill>
              </a:rPr>
              <a:t> web sites </a:t>
            </a:r>
            <a:r>
              <a:rPr lang="en-US" sz="2399" i="1" dirty="0">
                <a:solidFill>
                  <a:schemeClr val="bg1"/>
                </a:solidFill>
              </a:rPr>
              <a:t>+</a:t>
            </a:r>
            <a:r>
              <a:rPr lang="en-US" sz="2399" dirty="0">
                <a:solidFill>
                  <a:schemeClr val="bg1"/>
                </a:solidFill>
              </a:rPr>
              <a:t> DB</a:t>
            </a:r>
          </a:p>
        </p:txBody>
      </p:sp>
      <p:grpSp>
        <p:nvGrpSpPr>
          <p:cNvPr id="76" name="Group 75"/>
          <p:cNvGrpSpPr/>
          <p:nvPr/>
        </p:nvGrpSpPr>
        <p:grpSpPr>
          <a:xfrm>
            <a:off x="8830567" y="1508456"/>
            <a:ext cx="3162559" cy="1792986"/>
            <a:chOff x="8832867" y="2258995"/>
            <a:chExt cx="3163383" cy="1793453"/>
          </a:xfrm>
        </p:grpSpPr>
        <p:grpSp>
          <p:nvGrpSpPr>
            <p:cNvPr id="72" name="Group 71"/>
            <p:cNvGrpSpPr/>
            <p:nvPr/>
          </p:nvGrpSpPr>
          <p:grpSpPr>
            <a:xfrm>
              <a:off x="8832867" y="2258995"/>
              <a:ext cx="3163383" cy="1793453"/>
              <a:chOff x="8746484" y="2257997"/>
              <a:chExt cx="3163383" cy="1793453"/>
            </a:xfrm>
          </p:grpSpPr>
          <p:grpSp>
            <p:nvGrpSpPr>
              <p:cNvPr id="70" name="Group 69"/>
              <p:cNvGrpSpPr/>
              <p:nvPr/>
            </p:nvGrpSpPr>
            <p:grpSpPr>
              <a:xfrm>
                <a:off x="8746484" y="2257997"/>
                <a:ext cx="870747" cy="1793453"/>
                <a:chOff x="8748023" y="1816167"/>
                <a:chExt cx="870747" cy="1793453"/>
              </a:xfrm>
            </p:grpSpPr>
            <p:pic>
              <p:nvPicPr>
                <p:cNvPr id="66"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55142" y="1816167"/>
                  <a:ext cx="863628" cy="85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1"/>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8748023" y="2753310"/>
                  <a:ext cx="863628" cy="85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10253545" y="2282861"/>
                <a:ext cx="1656322" cy="174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 name="TextBox 74"/>
            <p:cNvSpPr txBox="1"/>
            <p:nvPr/>
          </p:nvSpPr>
          <p:spPr>
            <a:xfrm>
              <a:off x="9629477" y="2651545"/>
              <a:ext cx="710451" cy="1015663"/>
            </a:xfrm>
            <a:prstGeom prst="rect">
              <a:avLst/>
            </a:prstGeom>
            <a:noFill/>
          </p:spPr>
          <p:txBody>
            <a:bodyPr wrap="none" rtlCol="0">
              <a:spAutoFit/>
            </a:bodyPr>
            <a:lstStyle/>
            <a:p>
              <a:r>
                <a:rPr lang="en-US" sz="5998" dirty="0">
                  <a:solidFill>
                    <a:schemeClr val="bg1"/>
                  </a:solidFill>
                </a:rPr>
                <a:t>+</a:t>
              </a:r>
            </a:p>
          </p:txBody>
        </p:sp>
      </p:grpSp>
      <p:grpSp>
        <p:nvGrpSpPr>
          <p:cNvPr id="5" name="Group 4"/>
          <p:cNvGrpSpPr/>
          <p:nvPr/>
        </p:nvGrpSpPr>
        <p:grpSpPr>
          <a:xfrm>
            <a:off x="0" y="4419601"/>
            <a:ext cx="12188826" cy="1335268"/>
            <a:chOff x="0" y="4419600"/>
            <a:chExt cx="12188826" cy="1452245"/>
          </a:xfrm>
        </p:grpSpPr>
        <p:sp>
          <p:nvSpPr>
            <p:cNvPr id="3" name="Rectangle 2"/>
            <p:cNvSpPr/>
            <p:nvPr/>
          </p:nvSpPr>
          <p:spPr>
            <a:xfrm>
              <a:off x="0" y="4419600"/>
              <a:ext cx="12188826" cy="1452245"/>
            </a:xfrm>
            <a:prstGeom prst="rect">
              <a:avLst/>
            </a:prstGeom>
            <a:solidFill>
              <a:srgbClr val="1939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12" name="Group 11"/>
            <p:cNvGrpSpPr/>
            <p:nvPr/>
          </p:nvGrpSpPr>
          <p:grpSpPr>
            <a:xfrm>
              <a:off x="10136781" y="4585683"/>
              <a:ext cx="1482712" cy="1120074"/>
              <a:chOff x="2951543" y="5571503"/>
              <a:chExt cx="1483098" cy="1120366"/>
            </a:xfrm>
          </p:grpSpPr>
          <p:sp>
            <p:nvSpPr>
              <p:cNvPr id="10" name="TextBox 9"/>
              <p:cNvSpPr txBox="1"/>
              <p:nvPr/>
            </p:nvSpPr>
            <p:spPr>
              <a:xfrm>
                <a:off x="2951543" y="5571503"/>
                <a:ext cx="856526" cy="830997"/>
              </a:xfrm>
              <a:prstGeom prst="rect">
                <a:avLst/>
              </a:prstGeom>
              <a:noFill/>
            </p:spPr>
            <p:txBody>
              <a:bodyPr wrap="square" rtlCol="0">
                <a:spAutoFit/>
              </a:bodyPr>
              <a:lstStyle/>
              <a:p>
                <a:pPr algn="ctr"/>
                <a:r>
                  <a:rPr lang="en-US" sz="4799" dirty="0">
                    <a:solidFill>
                      <a:schemeClr val="bg1"/>
                    </a:solidFill>
                  </a:rPr>
                  <a:t>89</a:t>
                </a:r>
              </a:p>
            </p:txBody>
          </p:sp>
          <p:sp>
            <p:nvSpPr>
              <p:cNvPr id="11" name="TextBox 10"/>
              <p:cNvSpPr txBox="1"/>
              <p:nvPr/>
            </p:nvSpPr>
            <p:spPr>
              <a:xfrm>
                <a:off x="2951543" y="6230204"/>
                <a:ext cx="1483098" cy="461665"/>
              </a:xfrm>
              <a:prstGeom prst="rect">
                <a:avLst/>
              </a:prstGeom>
              <a:noFill/>
            </p:spPr>
            <p:txBody>
              <a:bodyPr wrap="none" rtlCol="0">
                <a:spAutoFit/>
              </a:bodyPr>
              <a:lstStyle/>
              <a:p>
                <a:r>
                  <a:rPr lang="en-US" sz="2399" dirty="0">
                    <a:solidFill>
                      <a:schemeClr val="bg1"/>
                    </a:solidFill>
                  </a:rPr>
                  <a:t>Countries</a:t>
                </a:r>
              </a:p>
            </p:txBody>
          </p:sp>
        </p:grpSp>
        <p:grpSp>
          <p:nvGrpSpPr>
            <p:cNvPr id="15" name="Group 14"/>
            <p:cNvGrpSpPr/>
            <p:nvPr/>
          </p:nvGrpSpPr>
          <p:grpSpPr>
            <a:xfrm>
              <a:off x="3542248" y="4585684"/>
              <a:ext cx="2204404" cy="1120075"/>
              <a:chOff x="2951542" y="5571503"/>
              <a:chExt cx="2204978" cy="1120367"/>
            </a:xfrm>
          </p:grpSpPr>
          <p:sp>
            <p:nvSpPr>
              <p:cNvPr id="13" name="TextBox 12"/>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33%</a:t>
                </a:r>
                <a:r>
                  <a:rPr lang="en-US" sz="2399" b="1" baseline="100000" dirty="0">
                    <a:solidFill>
                      <a:schemeClr val="bg1"/>
                    </a:solidFill>
                  </a:rPr>
                  <a:t>off</a:t>
                </a:r>
                <a:endParaRPr lang="en-US" sz="4799" b="1" baseline="100000" dirty="0">
                  <a:solidFill>
                    <a:schemeClr val="bg1"/>
                  </a:solidFill>
                </a:endParaRPr>
              </a:p>
            </p:txBody>
          </p:sp>
          <p:sp>
            <p:nvSpPr>
              <p:cNvPr id="14" name="TextBox 13"/>
              <p:cNvSpPr txBox="1"/>
              <p:nvPr/>
            </p:nvSpPr>
            <p:spPr>
              <a:xfrm>
                <a:off x="3045971" y="6230205"/>
                <a:ext cx="2110549" cy="461665"/>
              </a:xfrm>
              <a:prstGeom prst="rect">
                <a:avLst/>
              </a:prstGeom>
              <a:noFill/>
            </p:spPr>
            <p:txBody>
              <a:bodyPr wrap="square" rtlCol="0">
                <a:spAutoFit/>
              </a:bodyPr>
              <a:lstStyle/>
              <a:p>
                <a:r>
                  <a:rPr lang="en-US" sz="2399" dirty="0">
                    <a:solidFill>
                      <a:schemeClr val="bg1"/>
                    </a:solidFill>
                  </a:rPr>
                  <a:t>Dev/Test VMs</a:t>
                </a:r>
              </a:p>
            </p:txBody>
          </p:sp>
        </p:grpSp>
        <p:grpSp>
          <p:nvGrpSpPr>
            <p:cNvPr id="16" name="Group 15"/>
            <p:cNvGrpSpPr/>
            <p:nvPr/>
          </p:nvGrpSpPr>
          <p:grpSpPr>
            <a:xfrm>
              <a:off x="6766277" y="4585684"/>
              <a:ext cx="2350880" cy="1120075"/>
              <a:chOff x="2951542" y="5571503"/>
              <a:chExt cx="2351492" cy="1120367"/>
            </a:xfrm>
          </p:grpSpPr>
          <p:sp>
            <p:nvSpPr>
              <p:cNvPr id="17" name="TextBox 16"/>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25%</a:t>
                </a:r>
                <a:r>
                  <a:rPr lang="en-US" sz="2399" b="1" baseline="100000" dirty="0">
                    <a:solidFill>
                      <a:schemeClr val="bg1"/>
                    </a:solidFill>
                  </a:rPr>
                  <a:t>off</a:t>
                </a:r>
                <a:endParaRPr lang="en-US" sz="4799" b="1" baseline="100000" dirty="0">
                  <a:solidFill>
                    <a:schemeClr val="bg1"/>
                  </a:solidFill>
                </a:endParaRPr>
              </a:p>
            </p:txBody>
          </p:sp>
          <p:sp>
            <p:nvSpPr>
              <p:cNvPr id="18" name="TextBox 17"/>
              <p:cNvSpPr txBox="1"/>
              <p:nvPr/>
            </p:nvSpPr>
            <p:spPr>
              <a:xfrm>
                <a:off x="3045971" y="6230205"/>
                <a:ext cx="2257063" cy="461665"/>
              </a:xfrm>
              <a:prstGeom prst="rect">
                <a:avLst/>
              </a:prstGeom>
              <a:noFill/>
            </p:spPr>
            <p:txBody>
              <a:bodyPr wrap="square" rtlCol="0">
                <a:spAutoFit/>
              </a:bodyPr>
              <a:lstStyle/>
              <a:p>
                <a:r>
                  <a:rPr lang="en-US" sz="2399" dirty="0">
                    <a:solidFill>
                      <a:schemeClr val="bg1"/>
                    </a:solidFill>
                  </a:rPr>
                  <a:t>Other Dev/Test</a:t>
                </a:r>
              </a:p>
            </p:txBody>
          </p:sp>
        </p:grpSp>
        <p:grpSp>
          <p:nvGrpSpPr>
            <p:cNvPr id="77" name="Group 76"/>
            <p:cNvGrpSpPr/>
            <p:nvPr/>
          </p:nvGrpSpPr>
          <p:grpSpPr>
            <a:xfrm>
              <a:off x="165958" y="4585683"/>
              <a:ext cx="2356664" cy="1120074"/>
              <a:chOff x="166002" y="5571503"/>
              <a:chExt cx="2357278" cy="1120366"/>
            </a:xfrm>
          </p:grpSpPr>
          <p:grpSp>
            <p:nvGrpSpPr>
              <p:cNvPr id="78" name="Group 77"/>
              <p:cNvGrpSpPr/>
              <p:nvPr/>
            </p:nvGrpSpPr>
            <p:grpSpPr>
              <a:xfrm>
                <a:off x="312515" y="5571503"/>
                <a:ext cx="2210765" cy="1120366"/>
                <a:chOff x="1331088" y="5694745"/>
                <a:chExt cx="2210765" cy="1120366"/>
              </a:xfrm>
            </p:grpSpPr>
            <p:sp>
              <p:nvSpPr>
                <p:cNvPr id="80" name="Up Arrow 79"/>
                <p:cNvSpPr/>
                <p:nvPr/>
              </p:nvSpPr>
              <p:spPr>
                <a:xfrm>
                  <a:off x="1331088" y="6153653"/>
                  <a:ext cx="428263" cy="66145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1" name="TextBox 80"/>
                <p:cNvSpPr txBox="1"/>
                <p:nvPr/>
              </p:nvSpPr>
              <p:spPr>
                <a:xfrm>
                  <a:off x="1759351" y="5694745"/>
                  <a:ext cx="1782502" cy="830997"/>
                </a:xfrm>
                <a:prstGeom prst="rect">
                  <a:avLst/>
                </a:prstGeom>
                <a:noFill/>
              </p:spPr>
              <p:txBody>
                <a:bodyPr wrap="square" rtlCol="0">
                  <a:spAutoFit/>
                </a:bodyPr>
                <a:lstStyle/>
                <a:p>
                  <a:r>
                    <a:rPr lang="en-US" sz="4799" b="1" dirty="0">
                      <a:solidFill>
                        <a:schemeClr val="bg1"/>
                      </a:solidFill>
                    </a:rPr>
                    <a:t>$150</a:t>
                  </a:r>
                  <a:endParaRPr lang="en-US" sz="4799" b="1" baseline="100000" dirty="0">
                    <a:solidFill>
                      <a:schemeClr val="bg1"/>
                    </a:solidFill>
                  </a:endParaRPr>
                </a:p>
              </p:txBody>
            </p:sp>
            <p:sp>
              <p:nvSpPr>
                <p:cNvPr id="82" name="TextBox 81"/>
                <p:cNvSpPr txBox="1"/>
                <p:nvPr/>
              </p:nvSpPr>
              <p:spPr>
                <a:xfrm>
                  <a:off x="1759351" y="6353446"/>
                  <a:ext cx="1736203" cy="461665"/>
                </a:xfrm>
                <a:prstGeom prst="rect">
                  <a:avLst/>
                </a:prstGeom>
                <a:noFill/>
              </p:spPr>
              <p:txBody>
                <a:bodyPr wrap="square" rtlCol="0">
                  <a:spAutoFit/>
                </a:bodyPr>
                <a:lstStyle/>
                <a:p>
                  <a:r>
                    <a:rPr lang="en-US" sz="2399" dirty="0">
                      <a:solidFill>
                        <a:schemeClr val="bg1"/>
                      </a:solidFill>
                    </a:rPr>
                    <a:t>per Month</a:t>
                  </a:r>
                </a:p>
              </p:txBody>
            </p:sp>
          </p:grpSp>
          <p:sp>
            <p:nvSpPr>
              <p:cNvPr id="79" name="TextBox 78"/>
              <p:cNvSpPr txBox="1"/>
              <p:nvPr/>
            </p:nvSpPr>
            <p:spPr>
              <a:xfrm>
                <a:off x="166002" y="5610043"/>
                <a:ext cx="721288" cy="400110"/>
              </a:xfrm>
              <a:prstGeom prst="rect">
                <a:avLst/>
              </a:prstGeom>
              <a:noFill/>
            </p:spPr>
            <p:txBody>
              <a:bodyPr wrap="none" rtlCol="0">
                <a:spAutoFit/>
              </a:bodyPr>
              <a:lstStyle/>
              <a:p>
                <a:r>
                  <a:rPr lang="en-US" sz="1999" spc="-150" dirty="0">
                    <a:solidFill>
                      <a:schemeClr val="bg1"/>
                    </a:solidFill>
                  </a:rPr>
                  <a:t>Up to</a:t>
                </a:r>
              </a:p>
            </p:txBody>
          </p:sp>
        </p:grpSp>
      </p:grpSp>
      <p:grpSp>
        <p:nvGrpSpPr>
          <p:cNvPr id="6" name="Group 5"/>
          <p:cNvGrpSpPr/>
          <p:nvPr/>
        </p:nvGrpSpPr>
        <p:grpSpPr>
          <a:xfrm>
            <a:off x="0" y="5824909"/>
            <a:ext cx="8761412" cy="1033091"/>
            <a:chOff x="0" y="5824909"/>
            <a:chExt cx="8761412" cy="1033091"/>
          </a:xfrm>
        </p:grpSpPr>
        <p:sp>
          <p:nvSpPr>
            <p:cNvPr id="83" name="Rectangle 82"/>
            <p:cNvSpPr/>
            <p:nvPr/>
          </p:nvSpPr>
          <p:spPr>
            <a:xfrm>
              <a:off x="0" y="5824909"/>
              <a:ext cx="8761412" cy="1033091"/>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65958" y="5992709"/>
              <a:ext cx="7517299" cy="584775"/>
            </a:xfrm>
            <a:prstGeom prst="rect">
              <a:avLst/>
            </a:prstGeom>
            <a:noFill/>
          </p:spPr>
          <p:txBody>
            <a:bodyPr wrap="square" rtlCol="0">
              <a:spAutoFit/>
            </a:bodyPr>
            <a:lstStyle/>
            <a:p>
              <a:r>
                <a:rPr lang="en-US" sz="3200" dirty="0" smtClean="0">
                  <a:solidFill>
                    <a:schemeClr val="bg1"/>
                  </a:solidFill>
                </a:rPr>
                <a:t>http://</a:t>
              </a:r>
              <a:r>
                <a:rPr lang="en-US" sz="3200" dirty="0" smtClean="0">
                  <a:solidFill>
                    <a:schemeClr val="bg1"/>
                  </a:solidFill>
                </a:rPr>
                <a:t>aka.ms/CloudCamp-MSDNAzure</a:t>
              </a:r>
              <a:endParaRPr lang="en-US" sz="3200" dirty="0">
                <a:solidFill>
                  <a:schemeClr val="bg1"/>
                </a:solidFill>
              </a:endParaRPr>
            </a:p>
          </p:txBody>
        </p:sp>
        <p:sp>
          <p:nvSpPr>
            <p:cNvPr id="85" name="TextBox 84"/>
            <p:cNvSpPr txBox="1"/>
            <p:nvPr/>
          </p:nvSpPr>
          <p:spPr>
            <a:xfrm>
              <a:off x="7662805" y="5992709"/>
              <a:ext cx="793807" cy="646331"/>
            </a:xfrm>
            <a:prstGeom prst="rect">
              <a:avLst/>
            </a:prstGeom>
            <a:noFill/>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163873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7" y="893"/>
          <a:ext cx="158709" cy="158709"/>
        </p:xfrm>
        <a:graphic>
          <a:graphicData uri="http://schemas.openxmlformats.org/presentationml/2006/ole">
            <mc:AlternateContent xmlns:mc="http://schemas.openxmlformats.org/markup-compatibility/2006">
              <mc:Choice xmlns:v="urn:schemas-microsoft-com:vml" Requires="v">
                <p:oleObj spid="_x0000_s102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7" y="893"/>
                        <a:ext cx="158709" cy="158709"/>
                      </a:xfrm>
                      <a:prstGeom prst="rect">
                        <a:avLst/>
                      </a:prstGeom>
                    </p:spPr>
                  </p:pic>
                </p:oleObj>
              </mc:Fallback>
            </mc:AlternateContent>
          </a:graphicData>
        </a:graphic>
      </p:graphicFrame>
      <p:sp>
        <p:nvSpPr>
          <p:cNvPr id="7" name="Title 6"/>
          <p:cNvSpPr>
            <a:spLocks noGrp="1"/>
          </p:cNvSpPr>
          <p:nvPr>
            <p:ph type="title"/>
          </p:nvPr>
        </p:nvSpPr>
        <p:spPr>
          <a:xfrm>
            <a:off x="518978" y="586882"/>
            <a:ext cx="11155630" cy="553854"/>
          </a:xfrm>
          <a:prstGeom prst="rect">
            <a:avLst/>
          </a:prstGeom>
        </p:spPr>
        <p:txBody>
          <a:bodyPr>
            <a:normAutofit fontScale="90000"/>
          </a:bodyPr>
          <a:lstStyle/>
          <a:p>
            <a:r>
              <a:rPr lang="en-US" sz="3999" dirty="0"/>
              <a:t>Visual Studio </a:t>
            </a:r>
            <a:r>
              <a:rPr lang="en-US" sz="3999" dirty="0"/>
              <a:t>2013: </a:t>
            </a:r>
            <a:r>
              <a:rPr lang="en-US" sz="3999" i="1" dirty="0"/>
              <a:t>The</a:t>
            </a:r>
            <a:r>
              <a:rPr lang="en-US" sz="3999" dirty="0"/>
              <a:t> editor for serious web </a:t>
            </a:r>
            <a:r>
              <a:rPr lang="en-US" sz="3999" dirty="0" err="1"/>
              <a:t>dev</a:t>
            </a:r>
            <a:endParaRPr lang="en-US" sz="3999" dirty="0"/>
          </a:p>
        </p:txBody>
      </p:sp>
      <p:sp>
        <p:nvSpPr>
          <p:cNvPr id="5" name="Text Placeholder 4"/>
          <p:cNvSpPr>
            <a:spLocks noGrp="1"/>
          </p:cNvSpPr>
          <p:nvPr>
            <p:ph type="body" sz="quarter" idx="10"/>
          </p:nvPr>
        </p:nvSpPr>
        <p:spPr>
          <a:xfrm>
            <a:off x="518978" y="1695903"/>
            <a:ext cx="5403402" cy="3169273"/>
          </a:xfrm>
        </p:spPr>
        <p:txBody>
          <a:bodyPr>
            <a:normAutofit lnSpcReduction="10000"/>
          </a:bodyPr>
          <a:lstStyle/>
          <a:p>
            <a:pPr>
              <a:spcBef>
                <a:spcPts val="2399"/>
              </a:spcBef>
              <a:spcAft>
                <a:spcPts val="0"/>
              </a:spcAft>
            </a:pPr>
            <a:r>
              <a:rPr lang="en-US" sz="2799" dirty="0">
                <a:solidFill>
                  <a:schemeClr val="bg2"/>
                </a:solidFill>
              </a:rPr>
              <a:t>HTML5 / CSS3 standards and smarts</a:t>
            </a:r>
          </a:p>
          <a:p>
            <a:pPr>
              <a:spcBef>
                <a:spcPts val="2399"/>
              </a:spcBef>
              <a:spcAft>
                <a:spcPts val="0"/>
              </a:spcAft>
            </a:pPr>
            <a:r>
              <a:rPr lang="en-US" sz="2799" dirty="0">
                <a:solidFill>
                  <a:schemeClr val="bg2"/>
                </a:solidFill>
              </a:rPr>
              <a:t>JavaScript language features</a:t>
            </a:r>
          </a:p>
          <a:p>
            <a:pPr>
              <a:spcBef>
                <a:spcPts val="2399"/>
              </a:spcBef>
              <a:spcAft>
                <a:spcPts val="0"/>
              </a:spcAft>
            </a:pPr>
            <a:r>
              <a:rPr lang="en-US" sz="2799" dirty="0">
                <a:solidFill>
                  <a:schemeClr val="bg2"/>
                </a:solidFill>
              </a:rPr>
              <a:t>Page </a:t>
            </a:r>
            <a:r>
              <a:rPr lang="en-US" sz="2799" dirty="0">
                <a:solidFill>
                  <a:schemeClr val="bg2"/>
                </a:solidFill>
              </a:rPr>
              <a:t>Inspector + Browser Link</a:t>
            </a:r>
          </a:p>
          <a:p>
            <a:pPr>
              <a:spcBef>
                <a:spcPts val="2399"/>
              </a:spcBef>
              <a:spcAft>
                <a:spcPts val="0"/>
              </a:spcAft>
            </a:pPr>
            <a:r>
              <a:rPr lang="en-US" sz="2799" dirty="0">
                <a:solidFill>
                  <a:schemeClr val="bg2"/>
                </a:solidFill>
              </a:rPr>
              <a:t>One code editor for client and server</a:t>
            </a:r>
          </a:p>
          <a:p>
            <a:pPr>
              <a:spcBef>
                <a:spcPts val="2399"/>
              </a:spcBef>
              <a:spcAft>
                <a:spcPts val="0"/>
              </a:spcAft>
            </a:pPr>
            <a:r>
              <a:rPr lang="en-US" sz="2799" dirty="0">
                <a:solidFill>
                  <a:schemeClr val="bg2"/>
                </a:solidFill>
              </a:rPr>
              <a:t>Web </a:t>
            </a:r>
            <a:r>
              <a:rPr lang="en-US" sz="2799" dirty="0">
                <a:solidFill>
                  <a:schemeClr val="bg2"/>
                </a:solidFill>
              </a:rPr>
              <a:t>Essentials </a:t>
            </a:r>
            <a:r>
              <a:rPr lang="en-US" sz="2799" dirty="0" smtClean="0">
                <a:solidFill>
                  <a:schemeClr val="bg2"/>
                </a:solidFill>
              </a:rPr>
              <a:t>extension</a:t>
            </a:r>
            <a:endParaRPr lang="en-US" sz="2799" dirty="0">
              <a:solidFill>
                <a:schemeClr val="bg2"/>
              </a:solidFill>
            </a:endParaRPr>
          </a:p>
        </p:txBody>
      </p:sp>
      <p:sp>
        <p:nvSpPr>
          <p:cNvPr id="10" name="Rectangle 9"/>
          <p:cNvSpPr/>
          <p:nvPr/>
        </p:nvSpPr>
        <p:spPr bwMode="auto">
          <a:xfrm>
            <a:off x="6078543" y="1695902"/>
            <a:ext cx="5596067" cy="408805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580" y="2255428"/>
            <a:ext cx="2463991" cy="2437919"/>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399" y="4693347"/>
            <a:ext cx="4439308" cy="93594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0" y="5824909"/>
            <a:ext cx="5561012" cy="1033091"/>
            <a:chOff x="0" y="5824909"/>
            <a:chExt cx="5561012" cy="1033091"/>
          </a:xfrm>
        </p:grpSpPr>
        <p:sp>
          <p:nvSpPr>
            <p:cNvPr id="9" name="Rectangle 8"/>
            <p:cNvSpPr/>
            <p:nvPr/>
          </p:nvSpPr>
          <p:spPr>
            <a:xfrm>
              <a:off x="0" y="5824909"/>
              <a:ext cx="5561012" cy="1033091"/>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959" y="6033690"/>
              <a:ext cx="4556854" cy="584775"/>
            </a:xfrm>
            <a:prstGeom prst="rect">
              <a:avLst/>
            </a:prstGeom>
            <a:noFill/>
          </p:spPr>
          <p:txBody>
            <a:bodyPr wrap="square" rtlCol="0">
              <a:spAutoFit/>
            </a:bodyPr>
            <a:lstStyle/>
            <a:p>
              <a:r>
                <a:rPr lang="en-US" sz="3200" dirty="0" smtClean="0">
                  <a:solidFill>
                    <a:schemeClr val="bg1"/>
                  </a:solidFill>
                </a:rPr>
                <a:t>http</a:t>
              </a:r>
              <a:r>
                <a:rPr lang="en-US" sz="3200" dirty="0" smtClean="0">
                  <a:solidFill>
                    <a:schemeClr val="bg1"/>
                  </a:solidFill>
                </a:rPr>
                <a:t>://VisualStudio.com</a:t>
              </a:r>
              <a:endParaRPr lang="en-US" sz="3200" dirty="0">
                <a:solidFill>
                  <a:schemeClr val="bg1"/>
                </a:solidFill>
              </a:endParaRPr>
            </a:p>
          </p:txBody>
        </p:sp>
        <p:sp>
          <p:nvSpPr>
            <p:cNvPr id="12" name="TextBox 11"/>
            <p:cNvSpPr txBox="1"/>
            <p:nvPr/>
          </p:nvSpPr>
          <p:spPr>
            <a:xfrm>
              <a:off x="4646612" y="6059269"/>
              <a:ext cx="793807" cy="646331"/>
            </a:xfrm>
            <a:prstGeom prst="rect">
              <a:avLst/>
            </a:prstGeom>
            <a:noFill/>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1751682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bwMode="auto">
          <a:xfrm>
            <a:off x="-1" y="0"/>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1"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1"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612" y="2955009"/>
            <a:ext cx="9201281"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started today </a:t>
            </a:r>
            <a:r>
              <a:rPr lang="en-US" sz="6000" dirty="0">
                <a:solidFill>
                  <a:srgbClr val="0070C0"/>
                </a:solidFill>
              </a:rPr>
              <a:t>at http://azure.microsoft.com</a:t>
            </a:r>
          </a:p>
        </p:txBody>
      </p:sp>
    </p:spTree>
    <p:extLst>
      <p:ext uri="{BB962C8B-B14F-4D97-AF65-F5344CB8AC3E}">
        <p14:creationId xmlns:p14="http://schemas.microsoft.com/office/powerpoint/2010/main" val="302385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7.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8.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Seth Brickman</DisplayName>
        <AccountId>139</AccountId>
        <AccountType/>
      </UserInfo>
      <UserInfo>
        <DisplayName>Neil Hutson</DisplayName>
        <AccountId>140</AccountId>
        <AccountType/>
      </UserInfo>
      <UserInfo>
        <DisplayName>Jonah Sterling</DisplayName>
        <AccountId>136</AccountId>
        <AccountType/>
      </UserInfo>
    </SharedWithUsers>
  </documentManagement>
</p:properties>
</file>

<file path=customXml/itemProps1.xml><?xml version="1.0" encoding="utf-8"?>
<ds:datastoreItem xmlns:ds="http://schemas.openxmlformats.org/officeDocument/2006/customXml" ds:itemID="{3093EB58-A3C8-4EFB-858C-7BC99E7A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3.xml><?xml version="1.0" encoding="utf-8"?>
<ds:datastoreItem xmlns:ds="http://schemas.openxmlformats.org/officeDocument/2006/customXml" ds:itemID="{E9A13FED-9D9A-42D4-BBF4-345F4CCBDD05}">
  <ds:schemaRefs>
    <ds:schemaRef ds:uri="http://schemas.microsoft.com/office/2006/metadata/properties"/>
    <ds:schemaRef ds:uri="http://purl.org/dc/elements/1.1/"/>
    <ds:schemaRef ds:uri="fee586e5-3c92-48eb-9898-42915e590ada"/>
    <ds:schemaRef ds:uri="http://schemas.openxmlformats.org/package/2006/metadata/core-properties"/>
    <ds:schemaRef ds:uri="http://www.w3.org/XML/1998/namespace"/>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507</Words>
  <Application>Microsoft Office PowerPoint</Application>
  <PresentationFormat>Custom</PresentationFormat>
  <Paragraphs>75</Paragraphs>
  <Slides>6</Slides>
  <Notes>3</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6</vt:i4>
      </vt:variant>
    </vt:vector>
  </HeadingPairs>
  <TitlesOfParts>
    <vt:vector size="22" baseType="lpstr">
      <vt:lpstr>Arial</vt:lpstr>
      <vt:lpstr>Consolas</vt:lpstr>
      <vt:lpstr>Segoe UI</vt:lpstr>
      <vt:lpstr>Segoe UI Light</vt:lpstr>
      <vt:lpstr>Segoe UI Semibold</vt:lpstr>
      <vt:lpstr>Segoe UI Symbol</vt:lpstr>
      <vt:lpstr>Wingdings</vt:lpstr>
      <vt:lpstr>Executive_Retreat_2013_16x9_Jan-15-2013</vt:lpstr>
      <vt:lpstr>FY13 EPG Presentation Template_External_16x9_Light</vt:lpstr>
      <vt:lpstr>Excutive-Retreat_White_16x9_2014</vt:lpstr>
      <vt:lpstr>1_FY13 EPG Presentation Template_External_16x9_Light</vt:lpstr>
      <vt:lpstr>Azure Medium</vt:lpstr>
      <vt:lpstr>Standard Layouts</vt:lpstr>
      <vt:lpstr>2_FY13 EPG Presentation Template_External_16x9_Light</vt:lpstr>
      <vt:lpstr>1_3-30410_WPC2014_Vision_Template_16x9</vt:lpstr>
      <vt:lpstr>think-cell Slide</vt:lpstr>
      <vt:lpstr>Azure Dev Camp Conclusion</vt:lpstr>
      <vt:lpstr>Key Scenarios to get started with Microsoft Azure</vt:lpstr>
      <vt:lpstr>Free one month trial</vt:lpstr>
      <vt:lpstr>Activate your MSDN Benefits…</vt:lpstr>
      <vt:lpstr>Visual Studio 2013: The editor for serious web dev</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2014-10-01T19:48:38Z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DocVizMetadataToken">
    <vt:lpwstr>300x168x1</vt:lpwstr>
  </property>
  <property fmtid="{D5CDD505-2E9C-101B-9397-08002B2CF9AE}" pid="4" name="ContentTypeId">
    <vt:lpwstr>0x010100A9B9146463917044969030790F8D7E1F</vt:lpwstr>
  </property>
</Properties>
</file>