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heme/themeOverride1.xml" ContentType="application/vnd.openxmlformats-officedocument.themeOverride+xml"/>
  <Override PartName="/ppt/notesSlides/notesSlide56.xml" ContentType="application/vnd.openxmlformats-officedocument.presentationml.notesSlide+xml"/>
  <Override PartName="/ppt/theme/themeOverride2.xml" ContentType="application/vnd.openxmlformats-officedocument.themeOverride+xml"/>
  <Override PartName="/ppt/notesSlides/notesSlide57.xml" ContentType="application/vnd.openxmlformats-officedocument.presentationml.notesSlide+xml"/>
  <Override PartName="/ppt/theme/themeOverride3.xml" ContentType="application/vnd.openxmlformats-officedocument.themeOverride+xml"/>
  <Override PartName="/ppt/notesSlides/notesSlide58.xml" ContentType="application/vnd.openxmlformats-officedocument.presentationml.notesSlide+xml"/>
  <Override PartName="/ppt/theme/themeOverride4.xml" ContentType="application/vnd.openxmlformats-officedocument.themeOverr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1.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1"/>
  </p:notesMasterIdLst>
  <p:sldIdLst>
    <p:sldId id="256" r:id="rId5"/>
    <p:sldId id="575" r:id="rId6"/>
    <p:sldId id="660" r:id="rId7"/>
    <p:sldId id="679" r:id="rId8"/>
    <p:sldId id="586" r:id="rId9"/>
    <p:sldId id="684" r:id="rId10"/>
    <p:sldId id="685" r:id="rId11"/>
    <p:sldId id="686" r:id="rId12"/>
    <p:sldId id="587" r:id="rId13"/>
    <p:sldId id="630" r:id="rId14"/>
    <p:sldId id="626" r:id="rId15"/>
    <p:sldId id="625" r:id="rId16"/>
    <p:sldId id="627" r:id="rId17"/>
    <p:sldId id="588" r:id="rId18"/>
    <p:sldId id="631" r:id="rId19"/>
    <p:sldId id="589" r:id="rId20"/>
    <p:sldId id="632" r:id="rId21"/>
    <p:sldId id="624" r:id="rId22"/>
    <p:sldId id="628" r:id="rId23"/>
    <p:sldId id="629" r:id="rId24"/>
    <p:sldId id="676" r:id="rId25"/>
    <p:sldId id="633" r:id="rId26"/>
    <p:sldId id="634" r:id="rId27"/>
    <p:sldId id="596" r:id="rId28"/>
    <p:sldId id="688" r:id="rId29"/>
    <p:sldId id="644" r:id="rId30"/>
    <p:sldId id="597" r:id="rId31"/>
    <p:sldId id="598" r:id="rId32"/>
    <p:sldId id="648" r:id="rId33"/>
    <p:sldId id="647" r:id="rId34"/>
    <p:sldId id="649" r:id="rId35"/>
    <p:sldId id="650" r:id="rId36"/>
    <p:sldId id="599" r:id="rId37"/>
    <p:sldId id="651" r:id="rId38"/>
    <p:sldId id="652" r:id="rId39"/>
    <p:sldId id="653" r:id="rId40"/>
    <p:sldId id="600" r:id="rId41"/>
    <p:sldId id="657" r:id="rId42"/>
    <p:sldId id="680" r:id="rId43"/>
    <p:sldId id="623" r:id="rId44"/>
    <p:sldId id="523" r:id="rId45"/>
    <p:sldId id="524" r:id="rId46"/>
    <p:sldId id="525" r:id="rId47"/>
    <p:sldId id="659" r:id="rId48"/>
    <p:sldId id="681" r:id="rId49"/>
    <p:sldId id="620" r:id="rId50"/>
    <p:sldId id="608" r:id="rId51"/>
    <p:sldId id="609" r:id="rId52"/>
    <p:sldId id="611" r:id="rId53"/>
    <p:sldId id="654" r:id="rId54"/>
    <p:sldId id="636" r:id="rId55"/>
    <p:sldId id="607" r:id="rId56"/>
    <p:sldId id="655" r:id="rId57"/>
    <p:sldId id="656" r:id="rId58"/>
    <p:sldId id="637" r:id="rId59"/>
    <p:sldId id="682" r:id="rId60"/>
    <p:sldId id="621" r:id="rId61"/>
    <p:sldId id="579" r:id="rId62"/>
    <p:sldId id="661" r:id="rId63"/>
    <p:sldId id="664" r:id="rId64"/>
    <p:sldId id="667" r:id="rId65"/>
    <p:sldId id="639" r:id="rId66"/>
    <p:sldId id="669" r:id="rId67"/>
    <p:sldId id="671" r:id="rId68"/>
    <p:sldId id="673" r:id="rId69"/>
    <p:sldId id="672" r:id="rId70"/>
    <p:sldId id="665" r:id="rId71"/>
    <p:sldId id="666" r:id="rId72"/>
    <p:sldId id="640" r:id="rId73"/>
    <p:sldId id="662" r:id="rId74"/>
    <p:sldId id="683" r:id="rId75"/>
    <p:sldId id="622" r:id="rId76"/>
    <p:sldId id="675" r:id="rId77"/>
    <p:sldId id="678" r:id="rId78"/>
    <p:sldId id="619" r:id="rId79"/>
    <p:sldId id="702" r:id="rId80"/>
    <p:sldId id="689" r:id="rId81"/>
    <p:sldId id="690" r:id="rId82"/>
    <p:sldId id="691" r:id="rId83"/>
    <p:sldId id="692" r:id="rId84"/>
    <p:sldId id="693" r:id="rId85"/>
    <p:sldId id="694" r:id="rId86"/>
    <p:sldId id="695" r:id="rId87"/>
    <p:sldId id="696" r:id="rId88"/>
    <p:sldId id="697" r:id="rId89"/>
    <p:sldId id="698" r:id="rId90"/>
    <p:sldId id="699" r:id="rId91"/>
    <p:sldId id="700" r:id="rId92"/>
    <p:sldId id="701" r:id="rId93"/>
    <p:sldId id="703" r:id="rId94"/>
    <p:sldId id="704" r:id="rId95"/>
    <p:sldId id="705" r:id="rId96"/>
    <p:sldId id="337" r:id="rId97"/>
    <p:sldId id="496" r:id="rId98"/>
    <p:sldId id="492" r:id="rId99"/>
    <p:sldId id="495" r:id="rId10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575"/>
            <p14:sldId id="660"/>
          </p14:sldIdLst>
        </p14:section>
        <p14:section name="Blobs" id="{9537C4D5-6085-485D-980C-7A4EE7AE1F14}">
          <p14:sldIdLst>
            <p14:sldId id="679"/>
            <p14:sldId id="586"/>
            <p14:sldId id="684"/>
            <p14:sldId id="685"/>
            <p14:sldId id="686"/>
            <p14:sldId id="587"/>
            <p14:sldId id="630"/>
            <p14:sldId id="626"/>
            <p14:sldId id="625"/>
            <p14:sldId id="627"/>
            <p14:sldId id="588"/>
            <p14:sldId id="631"/>
            <p14:sldId id="589"/>
            <p14:sldId id="632"/>
            <p14:sldId id="624"/>
            <p14:sldId id="628"/>
            <p14:sldId id="629"/>
            <p14:sldId id="676"/>
            <p14:sldId id="633"/>
            <p14:sldId id="634"/>
            <p14:sldId id="596"/>
            <p14:sldId id="688"/>
            <p14:sldId id="644"/>
            <p14:sldId id="597"/>
          </p14:sldIdLst>
        </p14:section>
        <p14:section name="Shared Access Signatures" id="{A23CFAFA-70B9-4705-BF10-04C7C2B33D84}">
          <p14:sldIdLst>
            <p14:sldId id="598"/>
            <p14:sldId id="648"/>
            <p14:sldId id="647"/>
            <p14:sldId id="649"/>
            <p14:sldId id="650"/>
            <p14:sldId id="599"/>
            <p14:sldId id="651"/>
            <p14:sldId id="652"/>
            <p14:sldId id="653"/>
            <p14:sldId id="600"/>
            <p14:sldId id="657"/>
          </p14:sldIdLst>
        </p14:section>
        <p14:section name="Files" id="{C9D34251-6C05-4BEA-9595-9887443B4C61}">
          <p14:sldIdLst>
            <p14:sldId id="680"/>
            <p14:sldId id="623"/>
            <p14:sldId id="523"/>
            <p14:sldId id="524"/>
            <p14:sldId id="525"/>
            <p14:sldId id="659"/>
          </p14:sldIdLst>
        </p14:section>
        <p14:section name="Queues" id="{0F6597B3-7F0A-4FCA-8DD0-560CE2292A49}">
          <p14:sldIdLst>
            <p14:sldId id="681"/>
            <p14:sldId id="620"/>
            <p14:sldId id="608"/>
            <p14:sldId id="609"/>
            <p14:sldId id="611"/>
            <p14:sldId id="654"/>
            <p14:sldId id="636"/>
            <p14:sldId id="607"/>
            <p14:sldId id="655"/>
            <p14:sldId id="656"/>
            <p14:sldId id="637"/>
          </p14:sldIdLst>
        </p14:section>
        <p14:section name="Tables" id="{CF6DFC42-D1C6-4C1D-8417-D121290B8A38}">
          <p14:sldIdLst>
            <p14:sldId id="682"/>
            <p14:sldId id="621"/>
            <p14:sldId id="579"/>
            <p14:sldId id="661"/>
            <p14:sldId id="664"/>
            <p14:sldId id="667"/>
            <p14:sldId id="639"/>
            <p14:sldId id="669"/>
            <p14:sldId id="671"/>
            <p14:sldId id="673"/>
            <p14:sldId id="672"/>
            <p14:sldId id="665"/>
            <p14:sldId id="666"/>
            <p14:sldId id="640"/>
            <p14:sldId id="662"/>
          </p14:sldIdLst>
        </p14:section>
        <p14:section name="StorSimple" id="{6F8815BA-B23D-4208-B5D4-E317A15D928F}">
          <p14:sldIdLst>
            <p14:sldId id="683"/>
            <p14:sldId id="622"/>
            <p14:sldId id="675"/>
          </p14:sldIdLst>
        </p14:section>
        <p14:section name="Close" id="{00D3D8B1-E403-4E21-9A68-5DB578B087B8}">
          <p14:sldIdLst>
            <p14:sldId id="678"/>
            <p14:sldId id="619"/>
          </p14:sldIdLst>
        </p14:section>
        <p14:section name="Files extra slides" id="{A63B79FB-EFB5-4403-9F08-C4D42CB5D71D}">
          <p14:sldIdLst>
            <p14:sldId id="702"/>
            <p14:sldId id="689"/>
            <p14:sldId id="690"/>
            <p14:sldId id="691"/>
            <p14:sldId id="692"/>
            <p14:sldId id="693"/>
            <p14:sldId id="694"/>
            <p14:sldId id="695"/>
            <p14:sldId id="696"/>
            <p14:sldId id="697"/>
            <p14:sldId id="698"/>
            <p14:sldId id="699"/>
            <p14:sldId id="700"/>
            <p14:sldId id="701"/>
          </p14:sldIdLst>
        </p14:section>
        <p14:section name="Tables extra slides" id="{0A4CC727-3B71-49A7-B916-53BD67D9ED19}">
          <p14:sldIdLst>
            <p14:sldId id="703"/>
            <p14:sldId id="704"/>
            <p14:sldId id="705"/>
          </p14:sldIdLst>
        </p14:section>
        <p14:section name="Extra slides"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000000"/>
    <a:srgbClr val="A5A5A5"/>
    <a:srgbClr val="E4E4E4"/>
    <a:srgbClr val="658E00"/>
    <a:srgbClr val="E86E1A"/>
    <a:srgbClr val="ED7D31"/>
    <a:srgbClr val="FFC000"/>
    <a:srgbClr val="00B05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70" autoAdjust="0"/>
    <p:restoredTop sz="78825" autoAdjust="0"/>
  </p:normalViewPr>
  <p:slideViewPr>
    <p:cSldViewPr snapToGrid="0">
      <p:cViewPr varScale="1">
        <p:scale>
          <a:sx n="51" d="100"/>
          <a:sy n="51" d="100"/>
        </p:scale>
        <p:origin x="476" y="48"/>
      </p:cViewPr>
      <p:guideLst/>
    </p:cSldViewPr>
  </p:slideViewPr>
  <p:notesTextViewPr>
    <p:cViewPr>
      <p:scale>
        <a:sx n="75" d="100"/>
        <a:sy n="75" d="100"/>
      </p:scale>
      <p:origin x="0" y="0"/>
    </p:cViewPr>
  </p:notesTextViewPr>
  <p:sorterViewPr>
    <p:cViewPr>
      <p:scale>
        <a:sx n="50" d="100"/>
        <a:sy n="50"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pt>
    <dgm:pt modelId="{CEC54D13-4755-4244-A066-2AD999D9A241}" type="sibTrans" cxnId="{A8400A42-8D03-46C7-9D22-47E7630C908A}">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D683A6DF-30D0-4E8C-BB8D-EDEDF86FCFE7}" type="presOf" srcId="{531110E4-6D55-4962-93D0-4E603B05B24B}" destId="{2F601865-3E58-4139-BFA9-1AF94B35BE81}"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F059DFAD-3473-4686-92B5-8534745B486F}" srcId="{FAB1662F-7421-4F7B-A5C0-57390BFE5777}" destId="{74B70E5F-85FA-42B8-A7FE-FD42B697C579}" srcOrd="0" destOrd="0" parTransId="{606FCD52-B795-4D11-9A2E-065852207DB8}" sibTransId="{799BB488-3E9F-4420-817A-B2F52C536B57}"/>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F3F00E0F-2FEF-4726-AF2B-DE54A16B5584}" type="presParOf" srcId="{2AFE754E-A9BE-43F0-99CC-FD0E25860E09}" destId="{E0980EF2-B319-4BA5-B75F-359B4A7D053B}" srcOrd="2" destOrd="0" presId="urn:microsoft.com/office/officeart/2005/8/layout/default"/>
    <dgm:cxn modelId="{2AFA2341-AE27-4875-910C-D61F659266EB}" type="presParOf" srcId="{2AFE754E-A9BE-43F0-99CC-FD0E25860E09}" destId="{C7A769F2-CA1B-4FA4-BEAF-44CE4DDF200C}" srcOrd="3" destOrd="0" presId="urn:microsoft.com/office/officeart/2005/8/layout/default"/>
    <dgm:cxn modelId="{C495CED7-2E4A-49AF-855C-5CDA79E8CE12}" type="presParOf" srcId="{2AFE754E-A9BE-43F0-99CC-FD0E25860E09}" destId="{2F601865-3E58-4139-BFA9-1AF94B35BE81}" srcOrd="4" destOrd="0" presId="urn:microsoft.com/office/officeart/2005/8/layout/default"/>
    <dgm:cxn modelId="{D3F80EB6-75C6-4837-AD92-CC203C8AFEB8}" type="presParOf" srcId="{2AFE754E-A9BE-43F0-99CC-FD0E25860E09}" destId="{ED8DD377-82C0-423A-B9C7-ADE99AB22F3F}"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E1F40C4-108D-47D0-8013-EF6E5853F4B5}" type="presOf" srcId="{B0CA9EE9-6316-49F2-8575-5F9A5455E0B6}" destId="{66D9549B-2C0B-4DD0-84F1-F631B1D3B518}" srcOrd="0" destOrd="0" presId="urn:microsoft.com/office/officeart/2005/8/layout/default"/>
    <dgm:cxn modelId="{F87036E7-9402-4161-9E5D-7E1C6D8B9A37}" type="presOf" srcId="{74B70E5F-85FA-42B8-A7FE-FD42B697C579}" destId="{AD9EF522-A474-43A3-8895-E1B5C946DABC}" srcOrd="0" destOrd="0" presId="urn:microsoft.com/office/officeart/2005/8/layout/default"/>
    <dgm:cxn modelId="{86B19E2A-D5B7-448E-A377-227551822A29}" type="presOf" srcId="{DB546BCF-1362-4A4F-929E-4AEDE42A9DA0}" destId="{21DCB6CE-4246-4C7F-A1D3-5BECFE73CC9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4D4232D-2C84-4978-B766-61DED5F03A9B}" type="presOf" srcId="{531110E4-6D55-4962-93D0-4E603B05B24B}" destId="{2F601865-3E58-4139-BFA9-1AF94B35BE81}"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E547920-9D3B-473F-9A11-E60112ACD71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998C2B-F851-46C6-9484-9566B828A3B1}" type="presOf" srcId="{580EFD37-C613-4988-B0E8-5C5EE01E7728}" destId="{E0980EF2-B319-4BA5-B75F-359B4A7D053B}"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0011BD60-B2BA-4578-A67C-E8E5235D358A}" type="presParOf" srcId="{2AFE754E-A9BE-43F0-99CC-FD0E25860E09}" destId="{AD9EF522-A474-43A3-8895-E1B5C946DABC}" srcOrd="0" destOrd="0" presId="urn:microsoft.com/office/officeart/2005/8/layout/default"/>
    <dgm:cxn modelId="{CBA90679-88B6-434E-979D-D88DD91EC479}" type="presParOf" srcId="{2AFE754E-A9BE-43F0-99CC-FD0E25860E09}" destId="{0337DDA8-12A4-4D35-A6BA-A52F916C71F9}" srcOrd="1" destOrd="0" presId="urn:microsoft.com/office/officeart/2005/8/layout/default"/>
    <dgm:cxn modelId="{B76A6666-3DC9-40F4-AE99-C48F680C972B}" type="presParOf" srcId="{2AFE754E-A9BE-43F0-99CC-FD0E25860E09}" destId="{E0980EF2-B319-4BA5-B75F-359B4A7D053B}" srcOrd="2" destOrd="0" presId="urn:microsoft.com/office/officeart/2005/8/layout/default"/>
    <dgm:cxn modelId="{6ED57B3A-F714-4DB8-B744-A0FB816CBA55}" type="presParOf" srcId="{2AFE754E-A9BE-43F0-99CC-FD0E25860E09}" destId="{C7A769F2-CA1B-4FA4-BEAF-44CE4DDF200C}" srcOrd="3" destOrd="0" presId="urn:microsoft.com/office/officeart/2005/8/layout/default"/>
    <dgm:cxn modelId="{0FBC7C83-A1B0-46C3-B624-8CEEF16E1BF5}" type="presParOf" srcId="{2AFE754E-A9BE-43F0-99CC-FD0E25860E09}" destId="{2F601865-3E58-4139-BFA9-1AF94B35BE81}" srcOrd="4" destOrd="0" presId="urn:microsoft.com/office/officeart/2005/8/layout/default"/>
    <dgm:cxn modelId="{DAA82C69-0B9F-493A-B517-079D9FE49600}" type="presParOf" srcId="{2AFE754E-A9BE-43F0-99CC-FD0E25860E09}" destId="{ED8DD377-82C0-423A-B9C7-ADE99AB22F3F}" srcOrd="5" destOrd="0" presId="urn:microsoft.com/office/officeart/2005/8/layout/default"/>
    <dgm:cxn modelId="{F39778D9-0A4D-4852-B4D9-6F61DB7CDD57}" type="presParOf" srcId="{2AFE754E-A9BE-43F0-99CC-FD0E25860E09}" destId="{66D9549B-2C0B-4DD0-84F1-F631B1D3B518}" srcOrd="6" destOrd="0" presId="urn:microsoft.com/office/officeart/2005/8/layout/default"/>
    <dgm:cxn modelId="{AE9CC6AD-6F06-4CDA-82FA-4C28E3B5C26C}" type="presParOf" srcId="{2AFE754E-A9BE-43F0-99CC-FD0E25860E09}" destId="{CF8E7A5E-BA66-4CDB-81EA-D786FEF504C8}" srcOrd="7" destOrd="0" presId="urn:microsoft.com/office/officeart/2005/8/layout/default"/>
    <dgm:cxn modelId="{C99158B7-4370-4C31-B3AE-3CC9B46ED867}"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3AC3584B-2D71-4829-B0E2-4F3164E20A43}" type="presOf" srcId="{74B70E5F-85FA-42B8-A7FE-FD42B697C579}" destId="{AD9EF522-A474-43A3-8895-E1B5C946DABC}" srcOrd="0" destOrd="0" presId="urn:microsoft.com/office/officeart/2005/8/layout/default"/>
    <dgm:cxn modelId="{E9C90DBC-82DB-43C0-8CED-57B340CCB8FB}" type="presOf" srcId="{580EFD37-C613-4988-B0E8-5C5EE01E7728}" destId="{E0980EF2-B319-4BA5-B75F-359B4A7D053B}" srcOrd="0" destOrd="0" presId="urn:microsoft.com/office/officeart/2005/8/layout/default"/>
    <dgm:cxn modelId="{88C2FB04-0EF5-4585-BF93-FA76D5920BA7}"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4F7318C2-A8B3-4958-8672-958DDB46B0DC}" srcId="{FAB1662F-7421-4F7B-A5C0-57390BFE5777}" destId="{B0CA9EE9-6316-49F2-8575-5F9A5455E0B6}" srcOrd="3" destOrd="0" parTransId="{F41CC963-4042-42B0-9A2E-80370354ED5C}" sibTransId="{99D6F52E-AED9-4D67-8FF4-AD6AA441598A}"/>
    <dgm:cxn modelId="{5D24DE4B-C1EA-4893-BF03-68A1DB79C15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C30EBC8E-2A4B-4338-A1E8-01B19B0C0E61}"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0561ACCF-CA46-4835-B14E-B6B456BD1BE6}" type="presOf" srcId="{531110E4-6D55-4962-93D0-4E603B05B24B}" destId="{2F601865-3E58-4139-BFA9-1AF94B35BE81}" srcOrd="0" destOrd="0" presId="urn:microsoft.com/office/officeart/2005/8/layout/default"/>
    <dgm:cxn modelId="{E2A0A26D-990C-4683-A933-38CB901B4DC0}" type="presParOf" srcId="{2AFE754E-A9BE-43F0-99CC-FD0E25860E09}" destId="{AD9EF522-A474-43A3-8895-E1B5C946DABC}" srcOrd="0" destOrd="0" presId="urn:microsoft.com/office/officeart/2005/8/layout/default"/>
    <dgm:cxn modelId="{26565A82-53EE-4780-88AD-D1F975DACAC6}" type="presParOf" srcId="{2AFE754E-A9BE-43F0-99CC-FD0E25860E09}" destId="{0337DDA8-12A4-4D35-A6BA-A52F916C71F9}" srcOrd="1" destOrd="0" presId="urn:microsoft.com/office/officeart/2005/8/layout/default"/>
    <dgm:cxn modelId="{B71DA2CE-6821-4683-AD0D-211AB352AE32}" type="presParOf" srcId="{2AFE754E-A9BE-43F0-99CC-FD0E25860E09}" destId="{E0980EF2-B319-4BA5-B75F-359B4A7D053B}" srcOrd="2" destOrd="0" presId="urn:microsoft.com/office/officeart/2005/8/layout/default"/>
    <dgm:cxn modelId="{CFE278E6-7365-4089-A722-E424B5A38E15}" type="presParOf" srcId="{2AFE754E-A9BE-43F0-99CC-FD0E25860E09}" destId="{C7A769F2-CA1B-4FA4-BEAF-44CE4DDF200C}" srcOrd="3" destOrd="0" presId="urn:microsoft.com/office/officeart/2005/8/layout/default"/>
    <dgm:cxn modelId="{D285D9AD-C704-467F-BA37-4DBC4975C01D}" type="presParOf" srcId="{2AFE754E-A9BE-43F0-99CC-FD0E25860E09}" destId="{2F601865-3E58-4139-BFA9-1AF94B35BE81}" srcOrd="4" destOrd="0" presId="urn:microsoft.com/office/officeart/2005/8/layout/default"/>
    <dgm:cxn modelId="{6A98BA54-21B7-4630-BE74-C554BF26B9FC}" type="presParOf" srcId="{2AFE754E-A9BE-43F0-99CC-FD0E25860E09}" destId="{ED8DD377-82C0-423A-B9C7-ADE99AB22F3F}" srcOrd="5" destOrd="0" presId="urn:microsoft.com/office/officeart/2005/8/layout/default"/>
    <dgm:cxn modelId="{EA9F795D-67B5-425D-80C3-6DB04A6AA650}" type="presParOf" srcId="{2AFE754E-A9BE-43F0-99CC-FD0E25860E09}" destId="{66D9549B-2C0B-4DD0-84F1-F631B1D3B518}" srcOrd="6" destOrd="0" presId="urn:microsoft.com/office/officeart/2005/8/layout/default"/>
    <dgm:cxn modelId="{1D133B6F-E927-4084-99DE-A9C4E380C69B}" type="presParOf" srcId="{2AFE754E-A9BE-43F0-99CC-FD0E25860E09}" destId="{CF8E7A5E-BA66-4CDB-81EA-D786FEF504C8}" srcOrd="7" destOrd="0" presId="urn:microsoft.com/office/officeart/2005/8/layout/default"/>
    <dgm:cxn modelId="{215D694B-C8D8-4B83-89AA-A5FF05480E4E}"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CAA2D8CC-B022-44C5-88D0-C9137DC7C56C}"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B5B251B-7737-4921-8461-82EEC47DC897}"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68B6F46-E3EC-4E3E-96EA-90B3730DC828}" type="presOf" srcId="{580EFD37-C613-4988-B0E8-5C5EE01E7728}" destId="{E0980EF2-B319-4BA5-B75F-359B4A7D053B}" srcOrd="0" destOrd="0" presId="urn:microsoft.com/office/officeart/2005/8/layout/default"/>
    <dgm:cxn modelId="{24B1FE14-0DB3-479B-9EB5-C6DF6B8BE5A2}"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79182267-EFAE-441C-88E1-C5275D68B1E9}" type="presOf" srcId="{531110E4-6D55-4962-93D0-4E603B05B24B}" destId="{2F601865-3E58-4139-BFA9-1AF94B35BE81}" srcOrd="0" destOrd="0" presId="urn:microsoft.com/office/officeart/2005/8/layout/default"/>
    <dgm:cxn modelId="{6A2B30C5-AB52-427C-BCA2-BFD137B33219}"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CE33DD1A-6E99-48EB-909D-58E18976BB30}" type="presParOf" srcId="{2AFE754E-A9BE-43F0-99CC-FD0E25860E09}" destId="{AD9EF522-A474-43A3-8895-E1B5C946DABC}" srcOrd="0" destOrd="0" presId="urn:microsoft.com/office/officeart/2005/8/layout/default"/>
    <dgm:cxn modelId="{D96967B2-C25B-4A03-B26C-E13616C5E2EB}" type="presParOf" srcId="{2AFE754E-A9BE-43F0-99CC-FD0E25860E09}" destId="{0337DDA8-12A4-4D35-A6BA-A52F916C71F9}" srcOrd="1" destOrd="0" presId="urn:microsoft.com/office/officeart/2005/8/layout/default"/>
    <dgm:cxn modelId="{0C6E2A8C-7C0F-4382-A294-32B9B998CBA8}" type="presParOf" srcId="{2AFE754E-A9BE-43F0-99CC-FD0E25860E09}" destId="{E0980EF2-B319-4BA5-B75F-359B4A7D053B}" srcOrd="2" destOrd="0" presId="urn:microsoft.com/office/officeart/2005/8/layout/default"/>
    <dgm:cxn modelId="{A247F79A-F321-4EB9-B517-B834DD9E4741}" type="presParOf" srcId="{2AFE754E-A9BE-43F0-99CC-FD0E25860E09}" destId="{C7A769F2-CA1B-4FA4-BEAF-44CE4DDF200C}" srcOrd="3" destOrd="0" presId="urn:microsoft.com/office/officeart/2005/8/layout/default"/>
    <dgm:cxn modelId="{57E7F3A5-3EBC-4AAF-A5F6-A1CB1CB927A4}" type="presParOf" srcId="{2AFE754E-A9BE-43F0-99CC-FD0E25860E09}" destId="{2F601865-3E58-4139-BFA9-1AF94B35BE81}" srcOrd="4" destOrd="0" presId="urn:microsoft.com/office/officeart/2005/8/layout/default"/>
    <dgm:cxn modelId="{19D87E91-7640-4FE4-9693-C8DDB3F85AE3}" type="presParOf" srcId="{2AFE754E-A9BE-43F0-99CC-FD0E25860E09}" destId="{ED8DD377-82C0-423A-B9C7-ADE99AB22F3F}" srcOrd="5" destOrd="0" presId="urn:microsoft.com/office/officeart/2005/8/layout/default"/>
    <dgm:cxn modelId="{F083F917-497E-4AC2-A192-4FEFBB8B7E01}" type="presParOf" srcId="{2AFE754E-A9BE-43F0-99CC-FD0E25860E09}" destId="{66D9549B-2C0B-4DD0-84F1-F631B1D3B518}" srcOrd="6" destOrd="0" presId="urn:microsoft.com/office/officeart/2005/8/layout/default"/>
    <dgm:cxn modelId="{7E1FF1D5-C89F-4406-B911-EF9E6282DB9F}" type="presParOf" srcId="{2AFE754E-A9BE-43F0-99CC-FD0E25860E09}" destId="{CF8E7A5E-BA66-4CDB-81EA-D786FEF504C8}" srcOrd="7" destOrd="0" presId="urn:microsoft.com/office/officeart/2005/8/layout/default"/>
    <dgm:cxn modelId="{C9C2F988-AD2D-4AED-A09B-E7A10159957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F059DFAD-3473-4686-92B5-8534745B486F}" srcId="{FAB1662F-7421-4F7B-A5C0-57390BFE5777}" destId="{74B70E5F-85FA-42B8-A7FE-FD42B697C579}" srcOrd="0" destOrd="0" parTransId="{606FCD52-B795-4D11-9A2E-065852207DB8}" sibTransId="{799BB488-3E9F-4420-817A-B2F52C536B57}"/>
    <dgm:cxn modelId="{D9AEDFA6-F56C-4A46-9CD6-4BC0F988A0AF}" type="presOf" srcId="{DB546BCF-1362-4A4F-929E-4AEDE42A9DA0}" destId="{21DCB6CE-4246-4C7F-A1D3-5BECFE73CC9C}"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A5EF956-A29B-4971-AAD7-FA41DD1D4470}" type="presOf" srcId="{531110E4-6D55-4962-93D0-4E603B05B24B}" destId="{2F601865-3E58-4139-BFA9-1AF94B35BE81}" srcOrd="0" destOrd="0" presId="urn:microsoft.com/office/officeart/2005/8/layout/default"/>
    <dgm:cxn modelId="{E29B07E7-DB3F-4C67-974C-C2A93AA66A6F}" type="presOf" srcId="{580EFD37-C613-4988-B0E8-5C5EE01E7728}" destId="{E0980EF2-B319-4BA5-B75F-359B4A7D053B}" srcOrd="0" destOrd="0" presId="urn:microsoft.com/office/officeart/2005/8/layout/default"/>
    <dgm:cxn modelId="{C63869AA-F175-4D6D-BCC0-036BEBB4D395}"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7D927B-55F8-4D14-A516-2B651B3A7314}" type="presOf" srcId="{B0CA9EE9-6316-49F2-8575-5F9A5455E0B6}" destId="{66D9549B-2C0B-4DD0-84F1-F631B1D3B518}"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3903DBC1-36E3-49E2-A53B-6DD507E528CA}" type="presOf" srcId="{FAB1662F-7421-4F7B-A5C0-57390BFE5777}" destId="{2AFE754E-A9BE-43F0-99CC-FD0E25860E09}" srcOrd="0" destOrd="0" presId="urn:microsoft.com/office/officeart/2005/8/layout/default"/>
    <dgm:cxn modelId="{D1FF986A-E3B3-4CFE-86E8-561CAE7D4A48}" type="presParOf" srcId="{2AFE754E-A9BE-43F0-99CC-FD0E25860E09}" destId="{AD9EF522-A474-43A3-8895-E1B5C946DABC}" srcOrd="0" destOrd="0" presId="urn:microsoft.com/office/officeart/2005/8/layout/default"/>
    <dgm:cxn modelId="{129C39E0-7424-4625-BB07-24252A0A48BD}" type="presParOf" srcId="{2AFE754E-A9BE-43F0-99CC-FD0E25860E09}" destId="{0337DDA8-12A4-4D35-A6BA-A52F916C71F9}" srcOrd="1" destOrd="0" presId="urn:microsoft.com/office/officeart/2005/8/layout/default"/>
    <dgm:cxn modelId="{3D2416B3-C534-4098-A7B4-3AA5EB729634}" type="presParOf" srcId="{2AFE754E-A9BE-43F0-99CC-FD0E25860E09}" destId="{E0980EF2-B319-4BA5-B75F-359B4A7D053B}" srcOrd="2" destOrd="0" presId="urn:microsoft.com/office/officeart/2005/8/layout/default"/>
    <dgm:cxn modelId="{FC1D2093-CB26-4AAA-AF64-3BB39488D79C}" type="presParOf" srcId="{2AFE754E-A9BE-43F0-99CC-FD0E25860E09}" destId="{C7A769F2-CA1B-4FA4-BEAF-44CE4DDF200C}" srcOrd="3" destOrd="0" presId="urn:microsoft.com/office/officeart/2005/8/layout/default"/>
    <dgm:cxn modelId="{A0C35ECD-0F73-4707-9307-C428CC2C258B}" type="presParOf" srcId="{2AFE754E-A9BE-43F0-99CC-FD0E25860E09}" destId="{2F601865-3E58-4139-BFA9-1AF94B35BE81}" srcOrd="4" destOrd="0" presId="urn:microsoft.com/office/officeart/2005/8/layout/default"/>
    <dgm:cxn modelId="{81DD15E0-AF64-47DF-A875-A22619F7FEEB}" type="presParOf" srcId="{2AFE754E-A9BE-43F0-99CC-FD0E25860E09}" destId="{ED8DD377-82C0-423A-B9C7-ADE99AB22F3F}" srcOrd="5" destOrd="0" presId="urn:microsoft.com/office/officeart/2005/8/layout/default"/>
    <dgm:cxn modelId="{F8897F54-458D-44F6-A3E9-2D9B93228FBF}" type="presParOf" srcId="{2AFE754E-A9BE-43F0-99CC-FD0E25860E09}" destId="{66D9549B-2C0B-4DD0-84F1-F631B1D3B518}" srcOrd="6" destOrd="0" presId="urn:microsoft.com/office/officeart/2005/8/layout/default"/>
    <dgm:cxn modelId="{41C0E9D8-9139-473D-B09E-A72BF63DA351}" type="presParOf" srcId="{2AFE754E-A9BE-43F0-99CC-FD0E25860E09}" destId="{CF8E7A5E-BA66-4CDB-81EA-D786FEF504C8}" srcOrd="7" destOrd="0" presId="urn:microsoft.com/office/officeart/2005/8/layout/default"/>
    <dgm:cxn modelId="{96A98075-442E-496D-A3C3-FEAEDEBE0378}"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69FADF49-6995-41DD-9D67-4E70E2124787}" type="presOf" srcId="{B0CA9EE9-6316-49F2-8575-5F9A5455E0B6}" destId="{66D9549B-2C0B-4DD0-84F1-F631B1D3B518}"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7BD17650-D113-4E74-B9D1-65B6046BBD9A}" type="presOf" srcId="{531110E4-6D55-4962-93D0-4E603B05B24B}" destId="{2F601865-3E58-4139-BFA9-1AF94B35BE81}"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52BE83C6-3122-4E59-A6AC-364866CAC3F2}" type="presOf" srcId="{DB546BCF-1362-4A4F-929E-4AEDE42A9DA0}" destId="{21DCB6CE-4246-4C7F-A1D3-5BECFE73CC9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86A146DB-0C50-4CB2-9D16-A1BCC262AB4D}" type="presOf" srcId="{FAB1662F-7421-4F7B-A5C0-57390BFE5777}" destId="{2AFE754E-A9BE-43F0-99CC-FD0E25860E09}"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D40D9E4C-9F3E-4EAF-A4CB-DA4CC4FBE245}" type="presOf" srcId="{74B70E5F-85FA-42B8-A7FE-FD42B697C579}" destId="{AD9EF522-A474-43A3-8895-E1B5C946DABC}" srcOrd="0" destOrd="0" presId="urn:microsoft.com/office/officeart/2005/8/layout/default"/>
    <dgm:cxn modelId="{D902FA0F-B3B0-40E9-8E83-885CD6F0F821}" type="presOf" srcId="{580EFD37-C613-4988-B0E8-5C5EE01E7728}" destId="{E0980EF2-B319-4BA5-B75F-359B4A7D053B}" srcOrd="0" destOrd="0" presId="urn:microsoft.com/office/officeart/2005/8/layout/default"/>
    <dgm:cxn modelId="{05600870-89BC-4621-A850-68276913EB8D}" type="presParOf" srcId="{2AFE754E-A9BE-43F0-99CC-FD0E25860E09}" destId="{AD9EF522-A474-43A3-8895-E1B5C946DABC}" srcOrd="0" destOrd="0" presId="urn:microsoft.com/office/officeart/2005/8/layout/default"/>
    <dgm:cxn modelId="{4D097B42-5333-4A4B-B829-DDF4882B644C}" type="presParOf" srcId="{2AFE754E-A9BE-43F0-99CC-FD0E25860E09}" destId="{0337DDA8-12A4-4D35-A6BA-A52F916C71F9}" srcOrd="1" destOrd="0" presId="urn:microsoft.com/office/officeart/2005/8/layout/default"/>
    <dgm:cxn modelId="{6D967BCB-B5A1-4AB1-BFAC-87DA8C3E3439}" type="presParOf" srcId="{2AFE754E-A9BE-43F0-99CC-FD0E25860E09}" destId="{E0980EF2-B319-4BA5-B75F-359B4A7D053B}" srcOrd="2" destOrd="0" presId="urn:microsoft.com/office/officeart/2005/8/layout/default"/>
    <dgm:cxn modelId="{1DE006F7-EE7B-4104-9AFD-9CA0D2FF47E4}" type="presParOf" srcId="{2AFE754E-A9BE-43F0-99CC-FD0E25860E09}" destId="{C7A769F2-CA1B-4FA4-BEAF-44CE4DDF200C}" srcOrd="3" destOrd="0" presId="urn:microsoft.com/office/officeart/2005/8/layout/default"/>
    <dgm:cxn modelId="{13980084-D5E4-4558-9B80-53388AD5730D}" type="presParOf" srcId="{2AFE754E-A9BE-43F0-99CC-FD0E25860E09}" destId="{2F601865-3E58-4139-BFA9-1AF94B35BE81}" srcOrd="4" destOrd="0" presId="urn:microsoft.com/office/officeart/2005/8/layout/default"/>
    <dgm:cxn modelId="{EBFB5170-0BF4-4C77-BF6F-CAF7F652A396}" type="presParOf" srcId="{2AFE754E-A9BE-43F0-99CC-FD0E25860E09}" destId="{ED8DD377-82C0-423A-B9C7-ADE99AB22F3F}" srcOrd="5" destOrd="0" presId="urn:microsoft.com/office/officeart/2005/8/layout/default"/>
    <dgm:cxn modelId="{AA03911A-166C-45C8-9F81-B93016AE422B}" type="presParOf" srcId="{2AFE754E-A9BE-43F0-99CC-FD0E25860E09}" destId="{66D9549B-2C0B-4DD0-84F1-F631B1D3B518}" srcOrd="6" destOrd="0" presId="urn:microsoft.com/office/officeart/2005/8/layout/default"/>
    <dgm:cxn modelId="{26EC9B2A-0AB1-48CA-B2F4-C0B9CC25BD57}" type="presParOf" srcId="{2AFE754E-A9BE-43F0-99CC-FD0E25860E09}" destId="{CF8E7A5E-BA66-4CDB-81EA-D786FEF504C8}" srcOrd="7" destOrd="0" presId="urn:microsoft.com/office/officeart/2005/8/layout/default"/>
    <dgm:cxn modelId="{4F25F660-5E9A-4152-9661-44AE77BBE722}"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pt>
    <dgm:pt modelId="{CEC54D13-4755-4244-A066-2AD999D9A241}" type="sibTrans" cxnId="{A8400A42-8D03-46C7-9D22-47E7630C908A}">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2906EAB2-2940-49C0-8989-82C132660B8A}" type="presOf" srcId="{531110E4-6D55-4962-93D0-4E603B05B24B}" destId="{2F601865-3E58-4139-BFA9-1AF94B35BE81}" srcOrd="0" destOrd="0" presId="urn:microsoft.com/office/officeart/2005/8/layout/default"/>
    <dgm:cxn modelId="{C9CD7327-769B-49E1-83DF-69A32C8C36AD}" type="presOf" srcId="{580EFD37-C613-4988-B0E8-5C5EE01E7728}" destId="{E0980EF2-B319-4BA5-B75F-359B4A7D053B}"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4F7318C2-A8B3-4958-8672-958DDB46B0DC}" srcId="{FAB1662F-7421-4F7B-A5C0-57390BFE5777}" destId="{B0CA9EE9-6316-49F2-8575-5F9A5455E0B6}" srcOrd="3" destOrd="0" parTransId="{F41CC963-4042-42B0-9A2E-80370354ED5C}" sibTransId="{99D6F52E-AED9-4D67-8FF4-AD6AA441598A}"/>
    <dgm:cxn modelId="{2D456736-8275-4E97-BA87-2CBFACB8FF7B}" srcId="{FAB1662F-7421-4F7B-A5C0-57390BFE5777}" destId="{DB546BCF-1362-4A4F-929E-4AEDE42A9DA0}" srcOrd="4" destOrd="0" parTransId="{D1B776D1-5204-4198-B719-950ABDCDF8DD}" sibTransId="{C2FEA942-5227-43E3-A4F9-C754AC1B3569}"/>
    <dgm:cxn modelId="{C037A3CD-A2CC-44DC-B0FA-75E39E92EFAB}"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6F5A985C-D210-401B-94C4-23A4D1EBDF45}" type="presOf" srcId="{74B70E5F-85FA-42B8-A7FE-FD42B697C579}" destId="{AD9EF522-A474-43A3-8895-E1B5C946DABC}" srcOrd="0" destOrd="0" presId="urn:microsoft.com/office/officeart/2005/8/layout/default"/>
    <dgm:cxn modelId="{B70CFA3C-9027-4D37-82FE-1956DB21C085}" type="presOf" srcId="{FAB1662F-7421-4F7B-A5C0-57390BFE5777}" destId="{2AFE754E-A9BE-43F0-99CC-FD0E25860E09}" srcOrd="0" destOrd="0" presId="urn:microsoft.com/office/officeart/2005/8/layout/default"/>
    <dgm:cxn modelId="{08C773B5-AF7B-4387-AE69-23C8E0ED7767}" type="presOf" srcId="{B0CA9EE9-6316-49F2-8575-5F9A5455E0B6}" destId="{66D9549B-2C0B-4DD0-84F1-F631B1D3B518}"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5F5A8B4F-FA35-4CB2-A96E-602F1B5DFF39}" type="presParOf" srcId="{2AFE754E-A9BE-43F0-99CC-FD0E25860E09}" destId="{AD9EF522-A474-43A3-8895-E1B5C946DABC}" srcOrd="0" destOrd="0" presId="urn:microsoft.com/office/officeart/2005/8/layout/default"/>
    <dgm:cxn modelId="{A50634FD-255B-4EFB-BBDB-2D5D1907433E}" type="presParOf" srcId="{2AFE754E-A9BE-43F0-99CC-FD0E25860E09}" destId="{0337DDA8-12A4-4D35-A6BA-A52F916C71F9}" srcOrd="1" destOrd="0" presId="urn:microsoft.com/office/officeart/2005/8/layout/default"/>
    <dgm:cxn modelId="{7C1B86C5-623D-4BCC-A2E1-149D5280AF6C}" type="presParOf" srcId="{2AFE754E-A9BE-43F0-99CC-FD0E25860E09}" destId="{E0980EF2-B319-4BA5-B75F-359B4A7D053B}" srcOrd="2" destOrd="0" presId="urn:microsoft.com/office/officeart/2005/8/layout/default"/>
    <dgm:cxn modelId="{26D96645-C826-467E-9250-C378859A64DA}" type="presParOf" srcId="{2AFE754E-A9BE-43F0-99CC-FD0E25860E09}" destId="{C7A769F2-CA1B-4FA4-BEAF-44CE4DDF200C}" srcOrd="3" destOrd="0" presId="urn:microsoft.com/office/officeart/2005/8/layout/default"/>
    <dgm:cxn modelId="{92C98C34-64F3-4633-821D-712BA64DE699}" type="presParOf" srcId="{2AFE754E-A9BE-43F0-99CC-FD0E25860E09}" destId="{2F601865-3E58-4139-BFA9-1AF94B35BE81}" srcOrd="4" destOrd="0" presId="urn:microsoft.com/office/officeart/2005/8/layout/default"/>
    <dgm:cxn modelId="{0854332D-61E0-4C88-B1B1-95954A9426D7}" type="presParOf" srcId="{2AFE754E-A9BE-43F0-99CC-FD0E25860E09}" destId="{ED8DD377-82C0-423A-B9C7-ADE99AB22F3F}" srcOrd="5" destOrd="0" presId="urn:microsoft.com/office/officeart/2005/8/layout/default"/>
    <dgm:cxn modelId="{52769BEE-420F-4878-A749-06480FA96FD2}" type="presParOf" srcId="{2AFE754E-A9BE-43F0-99CC-FD0E25860E09}" destId="{66D9549B-2C0B-4DD0-84F1-F631B1D3B518}" srcOrd="6" destOrd="0" presId="urn:microsoft.com/office/officeart/2005/8/layout/default"/>
    <dgm:cxn modelId="{579ADDF2-4CC5-46E7-8E4F-527497315EE2}" type="presParOf" srcId="{2AFE754E-A9BE-43F0-99CC-FD0E25860E09}" destId="{CF8E7A5E-BA66-4CDB-81EA-D786FEF504C8}" srcOrd="7" destOrd="0" presId="urn:microsoft.com/office/officeart/2005/8/layout/default"/>
    <dgm:cxn modelId="{F6F0310A-0974-4ED1-B942-B32567E7027A}"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B9DFE8A-3520-410F-8CC7-0A59ABF6DC42}" type="presOf" srcId="{DB546BCF-1362-4A4F-929E-4AEDE42A9DA0}" destId="{21DCB6CE-4246-4C7F-A1D3-5BECFE73CC9C}" srcOrd="0" destOrd="0" presId="urn:microsoft.com/office/officeart/2005/8/layout/default"/>
    <dgm:cxn modelId="{A4750483-BDB9-4B67-AB3F-2F374F53745E}" type="presOf" srcId="{74B70E5F-85FA-42B8-A7FE-FD42B697C579}" destId="{AD9EF522-A474-43A3-8895-E1B5C946DAB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700D2B54-7B99-4C9C-B7A0-4AB3AEFC2CF0}"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2D456736-8275-4E97-BA87-2CBFACB8FF7B}" srcId="{FAB1662F-7421-4F7B-A5C0-57390BFE5777}" destId="{DB546BCF-1362-4A4F-929E-4AEDE42A9DA0}" srcOrd="4" destOrd="0" parTransId="{D1B776D1-5204-4198-B719-950ABDCDF8DD}" sibTransId="{C2FEA942-5227-43E3-A4F9-C754AC1B3569}"/>
    <dgm:cxn modelId="{C41B41C2-1A5B-40B4-AB59-C986C5A3DCF6}" type="presOf" srcId="{580EFD37-C613-4988-B0E8-5C5EE01E7728}" destId="{E0980EF2-B319-4BA5-B75F-359B4A7D053B}" srcOrd="0" destOrd="0" presId="urn:microsoft.com/office/officeart/2005/8/layout/default"/>
    <dgm:cxn modelId="{25D28CEC-9E1C-4CE9-924D-8395EC550997}" type="presOf" srcId="{531110E4-6D55-4962-93D0-4E603B05B24B}" destId="{2F601865-3E58-4139-BFA9-1AF94B35BE81}"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596B658A-3BD8-4FA5-959B-4E3DFC124C7B}" type="presOf" srcId="{B0CA9EE9-6316-49F2-8575-5F9A5455E0B6}" destId="{66D9549B-2C0B-4DD0-84F1-F631B1D3B518}" srcOrd="0" destOrd="0" presId="urn:microsoft.com/office/officeart/2005/8/layout/default"/>
    <dgm:cxn modelId="{3E0CC716-6CDB-4506-A0F9-FDB0C0F189CD}" type="presParOf" srcId="{2AFE754E-A9BE-43F0-99CC-FD0E25860E09}" destId="{AD9EF522-A474-43A3-8895-E1B5C946DABC}" srcOrd="0" destOrd="0" presId="urn:microsoft.com/office/officeart/2005/8/layout/default"/>
    <dgm:cxn modelId="{12B3A44E-14DF-49ED-BDA2-0F6B948892DE}" type="presParOf" srcId="{2AFE754E-A9BE-43F0-99CC-FD0E25860E09}" destId="{0337DDA8-12A4-4D35-A6BA-A52F916C71F9}" srcOrd="1" destOrd="0" presId="urn:microsoft.com/office/officeart/2005/8/layout/default"/>
    <dgm:cxn modelId="{C53D40EC-A69A-4BCB-B7F0-8D6047849019}" type="presParOf" srcId="{2AFE754E-A9BE-43F0-99CC-FD0E25860E09}" destId="{E0980EF2-B319-4BA5-B75F-359B4A7D053B}" srcOrd="2" destOrd="0" presId="urn:microsoft.com/office/officeart/2005/8/layout/default"/>
    <dgm:cxn modelId="{41247479-B205-42AD-A079-AFA1F95A0F34}" type="presParOf" srcId="{2AFE754E-A9BE-43F0-99CC-FD0E25860E09}" destId="{C7A769F2-CA1B-4FA4-BEAF-44CE4DDF200C}" srcOrd="3" destOrd="0" presId="urn:microsoft.com/office/officeart/2005/8/layout/default"/>
    <dgm:cxn modelId="{CA95EC0A-A481-478E-9E90-9A71F659592B}" type="presParOf" srcId="{2AFE754E-A9BE-43F0-99CC-FD0E25860E09}" destId="{2F601865-3E58-4139-BFA9-1AF94B35BE81}" srcOrd="4" destOrd="0" presId="urn:microsoft.com/office/officeart/2005/8/layout/default"/>
    <dgm:cxn modelId="{7343C4CB-1AA0-40E3-B222-30187A0770EA}" type="presParOf" srcId="{2AFE754E-A9BE-43F0-99CC-FD0E25860E09}" destId="{ED8DD377-82C0-423A-B9C7-ADE99AB22F3F}" srcOrd="5" destOrd="0" presId="urn:microsoft.com/office/officeart/2005/8/layout/default"/>
    <dgm:cxn modelId="{9504F421-2B0D-4EEA-9AB9-A4549A967DF6}" type="presParOf" srcId="{2AFE754E-A9BE-43F0-99CC-FD0E25860E09}" destId="{66D9549B-2C0B-4DD0-84F1-F631B1D3B518}" srcOrd="6" destOrd="0" presId="urn:microsoft.com/office/officeart/2005/8/layout/default"/>
    <dgm:cxn modelId="{BAAE6DC4-4BA4-40F4-8271-8F17BAEC36A9}" type="presParOf" srcId="{2AFE754E-A9BE-43F0-99CC-FD0E25860E09}" destId="{CF8E7A5E-BA66-4CDB-81EA-D786FEF504C8}" srcOrd="7" destOrd="0" presId="urn:microsoft.com/office/officeart/2005/8/layout/default"/>
    <dgm:cxn modelId="{444EBD5C-9AC3-4A2C-843E-238FA791636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1/9/2015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msdn.microsoft.com/en-us/library/ee691975.aspx"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FFFF"/>
                </a:solidFill>
              </a:rPr>
              <a:t>Preparation material: “Microsoft Azure Storage: A Highly Available Cloud Storage Service with Strong Consistency”,  ACM Symposium on Operating System Principals (SOSP), Oct. 2011 </a:t>
            </a:r>
            <a:r>
              <a:rPr lang="en-US" dirty="0" smtClean="0"/>
              <a:t>http://blogs.msdn.com/b/windowsazurestorage/archive/2011/11/20/windows-azure-storage-a-highly-available-cloud-storage-service-with-strong-consistency.aspx</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88804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13</a:t>
            </a:fld>
            <a:endParaRPr lang="en-US" dirty="0"/>
          </a:p>
        </p:txBody>
      </p:sp>
    </p:spTree>
    <p:extLst>
      <p:ext uri="{BB962C8B-B14F-4D97-AF65-F5344CB8AC3E}">
        <p14:creationId xmlns:p14="http://schemas.microsoft.com/office/powerpoint/2010/main" val="199153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Unit</a:t>
            </a:r>
            <a:r>
              <a:rPr lang="sv-SE" baseline="0" noProof="0" dirty="0" smtClean="0"/>
              <a:t> tests </a:t>
            </a:r>
            <a:r>
              <a:rPr lang="sv-SE" baseline="0" noProof="0" dirty="0" err="1" smtClean="0"/>
              <a:t>that</a:t>
            </a:r>
            <a:r>
              <a:rPr lang="sv-SE" baseline="0" noProof="0" dirty="0" smtClean="0"/>
              <a:t> </a:t>
            </a:r>
            <a:r>
              <a:rPr lang="sv-SE" baseline="0" noProof="0" dirty="0" err="1" smtClean="0"/>
              <a:t>upload</a:t>
            </a:r>
            <a:r>
              <a:rPr lang="sv-SE" baseline="0" noProof="0" dirty="0" smtClean="0"/>
              <a:t> a </a:t>
            </a:r>
            <a:r>
              <a:rPr lang="sv-SE" baseline="0" noProof="0" dirty="0" err="1" smtClean="0"/>
              <a:t>custom</a:t>
            </a:r>
            <a:r>
              <a:rPr lang="sv-SE" baseline="0" noProof="0" dirty="0" smtClean="0"/>
              <a:t> </a:t>
            </a:r>
            <a:r>
              <a:rPr lang="sv-SE" baseline="0" noProof="0" dirty="0" err="1" smtClean="0"/>
              <a:t>blob</a:t>
            </a:r>
            <a:r>
              <a:rPr lang="sv-SE" baseline="0" noProof="0" dirty="0" smtClean="0"/>
              <a:t> </a:t>
            </a:r>
            <a:r>
              <a:rPr lang="sv-SE" baseline="0" noProof="0" dirty="0" err="1" smtClean="0"/>
              <a:t>with</a:t>
            </a:r>
            <a:r>
              <a:rPr lang="sv-SE" baseline="0" noProof="0" dirty="0" smtClean="0"/>
              <a:t> metadata.</a:t>
            </a:r>
          </a:p>
          <a:p>
            <a:r>
              <a:rPr lang="sv-SE" baseline="0" noProof="0" dirty="0" err="1" smtClean="0"/>
              <a:t>Run</a:t>
            </a:r>
            <a:r>
              <a:rPr lang="sv-SE" baseline="0" noProof="0" dirty="0" smtClean="0"/>
              <a:t> the test and </a:t>
            </a:r>
            <a:r>
              <a:rPr lang="sv-SE" baseline="0" noProof="0" dirty="0" err="1" smtClean="0"/>
              <a:t>see</a:t>
            </a:r>
            <a:r>
              <a:rPr lang="sv-SE" baseline="0" noProof="0" dirty="0" smtClean="0"/>
              <a:t> the </a:t>
            </a:r>
            <a:r>
              <a:rPr lang="sv-SE" baseline="0" noProof="0" dirty="0" err="1" smtClean="0"/>
              <a:t>blob</a:t>
            </a:r>
            <a:r>
              <a:rPr lang="sv-SE" baseline="0" noProof="0" dirty="0" smtClean="0"/>
              <a:t> in the </a:t>
            </a:r>
            <a:r>
              <a:rPr lang="sv-SE" baseline="0" noProof="0" dirty="0" err="1" smtClean="0"/>
              <a:t>storage</a:t>
            </a:r>
            <a:r>
              <a:rPr lang="sv-SE" baseline="0" noProof="0" dirty="0" smtClean="0"/>
              <a:t> </a:t>
            </a:r>
            <a:r>
              <a:rPr lang="sv-SE" baseline="0" noProof="0" dirty="0" err="1" smtClean="0"/>
              <a:t>explorer</a:t>
            </a:r>
            <a:r>
              <a:rPr lang="sv-SE" baseline="0" noProof="0" dirty="0" smtClean="0"/>
              <a:t>.</a:t>
            </a:r>
          </a:p>
          <a:p>
            <a:r>
              <a:rPr lang="sv-SE" baseline="0" noProof="0" dirty="0" err="1" smtClean="0"/>
              <a:t>Use</a:t>
            </a:r>
            <a:r>
              <a:rPr lang="sv-SE" baseline="0" noProof="0" dirty="0" smtClean="0"/>
              <a:t> the metadata later.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4055335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Check</a:t>
            </a:r>
            <a:r>
              <a:rPr lang="sv-SE" baseline="0" noProof="0" dirty="0" smtClean="0"/>
              <a:t> the metadata on the </a:t>
            </a:r>
            <a:r>
              <a:rPr lang="sv-SE" baseline="0" noProof="0" dirty="0" err="1" smtClean="0"/>
              <a:t>blob</a:t>
            </a:r>
            <a:r>
              <a:rPr lang="sv-SE" baseline="0" noProof="0" dirty="0" smtClean="0"/>
              <a:t> </a:t>
            </a:r>
            <a:r>
              <a:rPr lang="sv-SE" baseline="0" noProof="0" dirty="0" err="1" smtClean="0"/>
              <a:t>uploaded</a:t>
            </a:r>
            <a:r>
              <a:rPr lang="sv-SE" baseline="0" noProof="0" dirty="0" smtClean="0"/>
              <a:t> </a:t>
            </a:r>
            <a:r>
              <a:rPr lang="sv-SE" baseline="0" noProof="0" dirty="0" err="1" smtClean="0"/>
              <a:t>before</a:t>
            </a:r>
            <a:r>
              <a:rPr lang="sv-SE" baseline="0" noProof="0" dirty="0" smtClean="0"/>
              <a:t>.</a:t>
            </a:r>
          </a:p>
          <a:p>
            <a:r>
              <a:rPr lang="sv-SE" baseline="0" noProof="0" dirty="0" smtClean="0"/>
              <a:t>Change the metadata and </a:t>
            </a:r>
            <a:r>
              <a:rPr lang="sv-SE" baseline="0" noProof="0" dirty="0" err="1" smtClean="0"/>
              <a:t>upload</a:t>
            </a:r>
            <a:r>
              <a:rPr lang="sv-SE" baseline="0" noProof="0" dirty="0" smtClean="0"/>
              <a:t> again.</a:t>
            </a:r>
          </a:p>
          <a:p>
            <a:r>
              <a:rPr lang="sv-SE" baseline="0" noProof="0" dirty="0" smtClean="0"/>
              <a:t>Check the new metadata.</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347599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err="1" smtClean="0"/>
              <a:t>SnapShot</a:t>
            </a:r>
            <a:r>
              <a:rPr lang="en-NZ" dirty="0" smtClean="0"/>
              <a: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err="1" smtClean="0"/>
              <a:t>MyGroup</a:t>
            </a:r>
            <a:r>
              <a:rPr lang="en-NZ" i="1" dirty="0" smtClean="0"/>
              <a:t>/MyBlob1</a:t>
            </a:r>
            <a:r>
              <a:rPr lang="en-NZ" dirty="0" smtClean="0"/>
              <a:t> and </a:t>
            </a:r>
            <a:r>
              <a:rPr lang="en-NZ" i="1" dirty="0" err="1" smtClean="0"/>
              <a:t>MyGroup</a:t>
            </a:r>
            <a:r>
              <a:rPr lang="en-NZ" i="1" dirty="0" smtClean="0"/>
              <a:t>/MyBlob2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err="1" smtClean="0"/>
              <a:t>MyGroup</a:t>
            </a:r>
            <a:r>
              <a:rPr lang="en-NZ" i="1" dirty="0" smtClean="0"/>
              <a:t>/</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a:t>
            </a:r>
            <a:r>
              <a:rPr lang="en-NZ" dirty="0" err="1" smtClean="0"/>
              <a:t>MyGroup</a:t>
            </a:r>
            <a:r>
              <a:rPr lang="en-NZ" dirty="0" smtClean="0"/>
              <a:t>/MyBlob1 and </a:t>
            </a:r>
            <a:r>
              <a:rPr lang="en-NZ" dirty="0" err="1" smtClean="0"/>
              <a:t>MyGroup</a:t>
            </a:r>
            <a:r>
              <a:rPr lang="en-NZ" dirty="0" smtClean="0"/>
              <a:t>/MyBlob2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dirty="0" err="1" smtClean="0"/>
              <a:t>MyGroup</a:t>
            </a:r>
            <a:r>
              <a:rPr lang="en-NZ" dirty="0" smtClean="0"/>
              <a:t>/.</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18</a:t>
            </a:fld>
            <a:endParaRPr lang="en-US" dirty="0"/>
          </a:p>
        </p:txBody>
      </p:sp>
    </p:spTree>
    <p:extLst>
      <p:ext uri="{BB962C8B-B14F-4D97-AF65-F5344CB8AC3E}">
        <p14:creationId xmlns:p14="http://schemas.microsoft.com/office/powerpoint/2010/main" val="1510306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19</a:t>
            </a:fld>
            <a:endParaRPr lang="en-US" dirty="0"/>
          </a:p>
        </p:txBody>
      </p:sp>
    </p:spTree>
    <p:extLst>
      <p:ext uri="{BB962C8B-B14F-4D97-AF65-F5344CB8AC3E}">
        <p14:creationId xmlns:p14="http://schemas.microsoft.com/office/powerpoint/2010/main" val="2518326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a:t>
            </a:r>
            <a:r>
              <a:rPr lang="en-NZ" baseline="0" dirty="0" smtClean="0"/>
              <a:t>snapshots</a:t>
            </a: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20</a:t>
            </a:fld>
            <a:endParaRPr lang="en-US" dirty="0"/>
          </a:p>
        </p:txBody>
      </p:sp>
    </p:spTree>
    <p:extLst>
      <p:ext uri="{BB962C8B-B14F-4D97-AF65-F5344CB8AC3E}">
        <p14:creationId xmlns:p14="http://schemas.microsoft.com/office/powerpoint/2010/main" val="119570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21</a:t>
            </a:fld>
            <a:endParaRPr lang="en-US" dirty="0"/>
          </a:p>
        </p:txBody>
      </p:sp>
    </p:spTree>
    <p:extLst>
      <p:ext uri="{BB962C8B-B14F-4D97-AF65-F5344CB8AC3E}">
        <p14:creationId xmlns:p14="http://schemas.microsoft.com/office/powerpoint/2010/main" val="305321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22</a:t>
            </a:fld>
            <a:endParaRPr lang="en-US" dirty="0"/>
          </a:p>
        </p:txBody>
      </p:sp>
    </p:spTree>
    <p:extLst>
      <p:ext uri="{BB962C8B-B14F-4D97-AF65-F5344CB8AC3E}">
        <p14:creationId xmlns:p14="http://schemas.microsoft.com/office/powerpoint/2010/main" val="90734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Storing</a:t>
            </a:r>
            <a:r>
              <a:rPr lang="sv-SE" baseline="0" dirty="0" smtClean="0"/>
              <a:t> </a:t>
            </a:r>
            <a:r>
              <a:rPr lang="sv-SE" baseline="0" dirty="0" err="1" smtClean="0"/>
              <a:t>files</a:t>
            </a:r>
            <a:r>
              <a:rPr lang="sv-SE" baseline="0" dirty="0" smtClean="0"/>
              <a:t> in the Cloud is </a:t>
            </a:r>
            <a:r>
              <a:rPr lang="sv-SE" baseline="0" dirty="0" err="1" smtClean="0"/>
              <a:t>perhaps</a:t>
            </a:r>
            <a:r>
              <a:rPr lang="sv-SE" baseline="0" dirty="0" smtClean="0"/>
              <a:t> the </a:t>
            </a:r>
            <a:r>
              <a:rPr lang="sv-SE" baseline="0" dirty="0" err="1" smtClean="0"/>
              <a:t>most</a:t>
            </a:r>
            <a:r>
              <a:rPr lang="sv-SE" baseline="0" dirty="0" smtClean="0"/>
              <a:t> fundamental of </a:t>
            </a:r>
            <a:r>
              <a:rPr lang="sv-SE" baseline="0" dirty="0" err="1" smtClean="0"/>
              <a:t>jobs</a:t>
            </a:r>
            <a:r>
              <a:rPr lang="sv-SE" baseline="0" dirty="0" smtClean="0"/>
              <a:t>. In Azure Storage </a:t>
            </a:r>
            <a:r>
              <a:rPr lang="sv-SE" baseline="0" dirty="0" err="1" smtClean="0"/>
              <a:t>you</a:t>
            </a:r>
            <a:r>
              <a:rPr lang="sv-SE" baseline="0" dirty="0" smtClean="0"/>
              <a:t> </a:t>
            </a:r>
            <a:r>
              <a:rPr lang="sv-SE" baseline="0" dirty="0" err="1" smtClean="0"/>
              <a:t>can</a:t>
            </a:r>
            <a:r>
              <a:rPr lang="sv-SE" baseline="0" dirty="0" smtClean="0"/>
              <a:t> store </a:t>
            </a:r>
            <a:r>
              <a:rPr lang="sv-SE" baseline="0" dirty="0" err="1" smtClean="0"/>
              <a:t>both</a:t>
            </a:r>
            <a:r>
              <a:rPr lang="sv-SE" baseline="0" dirty="0" smtClean="0"/>
              <a:t> </a:t>
            </a:r>
            <a:r>
              <a:rPr lang="sv-SE" baseline="0" dirty="0" err="1" smtClean="0"/>
              <a:t>individual</a:t>
            </a:r>
            <a:r>
              <a:rPr lang="sv-SE" baseline="0" dirty="0" smtClean="0"/>
              <a:t> </a:t>
            </a:r>
            <a:r>
              <a:rPr lang="sv-SE" baseline="0" dirty="0" err="1" smtClean="0"/>
              <a:t>files</a:t>
            </a:r>
            <a:r>
              <a:rPr lang="sv-SE" baseline="0" dirty="0" smtClean="0"/>
              <a:t> and VHD drives </a:t>
            </a:r>
            <a:r>
              <a:rPr lang="sv-SE" baseline="0" dirty="0" err="1" smtClean="0"/>
              <a:t>used</a:t>
            </a:r>
            <a:r>
              <a:rPr lang="sv-SE" baseline="0" dirty="0" smtClean="0"/>
              <a:t> to back </a:t>
            </a:r>
            <a:r>
              <a:rPr lang="sv-SE" baseline="0" dirty="0" err="1" smtClean="0"/>
              <a:t>harddisks</a:t>
            </a:r>
            <a:r>
              <a:rPr lang="sv-SE" baseline="0" dirty="0" smtClean="0"/>
              <a:t> on </a:t>
            </a:r>
            <a:r>
              <a:rPr lang="sv-SE" baseline="0" dirty="0" err="1" smtClean="0"/>
              <a:t>Virtual</a:t>
            </a:r>
            <a:r>
              <a:rPr lang="sv-SE" baseline="0" dirty="0" smtClean="0"/>
              <a:t> Machines.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2689517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23</a:t>
            </a:fld>
            <a:endParaRPr lang="en-US" dirty="0"/>
          </a:p>
        </p:txBody>
      </p:sp>
    </p:spTree>
    <p:extLst>
      <p:ext uri="{BB962C8B-B14F-4D97-AF65-F5344CB8AC3E}">
        <p14:creationId xmlns:p14="http://schemas.microsoft.com/office/powerpoint/2010/main" val="810282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25</a:t>
            </a:fld>
            <a:endParaRPr lang="en-US" dirty="0"/>
          </a:p>
        </p:txBody>
      </p:sp>
    </p:spTree>
    <p:extLst>
      <p:ext uri="{BB962C8B-B14F-4D97-AF65-F5344CB8AC3E}">
        <p14:creationId xmlns:p14="http://schemas.microsoft.com/office/powerpoint/2010/main" val="418347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961909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01728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413069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247224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2740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a:t>
            </a:r>
            <a:r>
              <a:rPr lang="en-US" b="0" dirty="0" smtClean="0"/>
              <a:t>that there are two</a:t>
            </a:r>
            <a:r>
              <a:rPr lang="en-US" b="0" baseline="0" dirty="0" smtClean="0"/>
              <a:t> </a:t>
            </a:r>
            <a:r>
              <a:rPr lang="en-US" b="0" dirty="0" smtClean="0"/>
              <a:t>blob </a:t>
            </a:r>
            <a:r>
              <a:rPr lang="en-US" b="0" dirty="0" smtClean="0"/>
              <a:t>types</a:t>
            </a:r>
          </a:p>
          <a:p>
            <a:endParaRPr lang="en-US" b="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232073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967337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583655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890998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Demo</a:t>
            </a:r>
            <a:r>
              <a:rPr lang="sv-SE" baseline="0" noProof="0" dirty="0" smtClean="0"/>
              <a:t> on </a:t>
            </a:r>
            <a:r>
              <a:rPr lang="sv-SE" baseline="0" noProof="0" dirty="0" err="1" smtClean="0"/>
              <a:t>accessing</a:t>
            </a:r>
            <a:r>
              <a:rPr lang="sv-SE" baseline="0" noProof="0" dirty="0" smtClean="0"/>
              <a:t> data </a:t>
            </a:r>
            <a:r>
              <a:rPr lang="sv-SE" baseline="0" noProof="0" dirty="0" err="1" smtClean="0"/>
              <a:t>using</a:t>
            </a:r>
            <a:r>
              <a:rPr lang="sv-SE" baseline="0" noProof="0" dirty="0" smtClean="0"/>
              <a:t> a SAS </a:t>
            </a:r>
            <a:r>
              <a:rPr lang="sv-SE" baseline="0" noProof="0" dirty="0" err="1" smtClean="0"/>
              <a:t>key</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5558089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Files</a:t>
            </a:r>
            <a:r>
              <a:rPr lang="sv-SE" dirty="0" smtClean="0"/>
              <a:t> is a </a:t>
            </a:r>
            <a:r>
              <a:rPr lang="sv-SE" dirty="0" err="1" smtClean="0"/>
              <a:t>relatively</a:t>
            </a:r>
            <a:r>
              <a:rPr lang="sv-SE" dirty="0" smtClean="0"/>
              <a:t> new</a:t>
            </a:r>
            <a:r>
              <a:rPr lang="sv-SE" baseline="0" dirty="0" smtClean="0"/>
              <a:t> Azur Storage Service </a:t>
            </a:r>
            <a:r>
              <a:rPr lang="sv-SE" baseline="0" dirty="0" err="1" smtClean="0"/>
              <a:t>which</a:t>
            </a:r>
            <a:r>
              <a:rPr lang="sv-SE" baseline="0" dirty="0" smtClean="0"/>
              <a:t> supports the SMB 2.1 </a:t>
            </a:r>
            <a:r>
              <a:rPr lang="sv-SE" baseline="0" dirty="0" err="1" smtClean="0"/>
              <a:t>protocol</a:t>
            </a:r>
            <a:r>
              <a:rPr lang="sv-SE" baseline="0" dirty="0" smtClean="0"/>
              <a:t> </a:t>
            </a:r>
            <a:r>
              <a:rPr lang="sv-SE" baseline="0" dirty="0" err="1" smtClean="0"/>
              <a:t>which</a:t>
            </a:r>
            <a:r>
              <a:rPr lang="sv-SE" baseline="0" dirty="0" smtClean="0"/>
              <a:t> for </a:t>
            </a:r>
            <a:r>
              <a:rPr lang="sv-SE" baseline="0" dirty="0" err="1" smtClean="0"/>
              <a:t>instance</a:t>
            </a:r>
            <a:r>
              <a:rPr lang="sv-SE" baseline="0" dirty="0" smtClean="0"/>
              <a:t> </a:t>
            </a:r>
            <a:r>
              <a:rPr lang="sv-SE" baseline="0" dirty="0" err="1" smtClean="0"/>
              <a:t>enables</a:t>
            </a:r>
            <a:r>
              <a:rPr lang="sv-SE" baseline="0" dirty="0" smtClean="0"/>
              <a:t> migration of </a:t>
            </a:r>
            <a:r>
              <a:rPr lang="sv-SE" baseline="0" dirty="0" err="1" smtClean="0"/>
              <a:t>legacy</a:t>
            </a:r>
            <a:r>
              <a:rPr lang="sv-SE" baseline="0" dirty="0" smtClean="0"/>
              <a:t> </a:t>
            </a:r>
            <a:r>
              <a:rPr lang="sv-SE" baseline="0" dirty="0" err="1" smtClean="0"/>
              <a:t>applications</a:t>
            </a:r>
            <a:r>
              <a:rPr lang="sv-SE" baseline="0" dirty="0" smtClean="0"/>
              <a:t> </a:t>
            </a:r>
            <a:r>
              <a:rPr lang="sv-SE" baseline="0" dirty="0" err="1" smtClean="0"/>
              <a:t>direct</a:t>
            </a:r>
            <a:r>
              <a:rPr lang="sv-SE" baseline="0" dirty="0" smtClean="0"/>
              <a:t> to Azure.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1026920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The </a:t>
            </a:r>
            <a:r>
              <a:rPr lang="sv-SE" dirty="0" err="1" smtClean="0"/>
              <a:t>intent</a:t>
            </a:r>
            <a:r>
              <a:rPr lang="sv-SE" dirty="0" smtClean="0"/>
              <a:t> of </a:t>
            </a:r>
            <a:r>
              <a:rPr lang="sv-SE" dirty="0" err="1" smtClean="0"/>
              <a:t>this</a:t>
            </a:r>
            <a:r>
              <a:rPr lang="sv-SE" dirty="0" smtClean="0"/>
              <a:t> </a:t>
            </a:r>
            <a:r>
              <a:rPr lang="sv-SE" dirty="0" err="1" smtClean="0"/>
              <a:t>slide</a:t>
            </a:r>
            <a:r>
              <a:rPr lang="sv-SE" dirty="0" smtClean="0"/>
              <a:t> is to </a:t>
            </a:r>
            <a:r>
              <a:rPr lang="sv-SE" dirty="0" err="1" smtClean="0"/>
              <a:t>provide</a:t>
            </a:r>
            <a:r>
              <a:rPr lang="sv-SE" dirty="0" smtClean="0"/>
              <a:t> an </a:t>
            </a:r>
            <a:r>
              <a:rPr lang="sv-SE" dirty="0" err="1" smtClean="0"/>
              <a:t>overwhelming</a:t>
            </a:r>
            <a:r>
              <a:rPr lang="sv-SE" baseline="0" dirty="0" smtClean="0"/>
              <a:t> </a:t>
            </a:r>
            <a:r>
              <a:rPr lang="sv-SE" baseline="0" dirty="0" err="1" smtClean="0"/>
              <a:t>amount</a:t>
            </a:r>
            <a:r>
              <a:rPr lang="sv-SE" baseline="0" dirty="0" smtClean="0"/>
              <a:t> of information! Do not go </a:t>
            </a:r>
            <a:r>
              <a:rPr lang="sv-SE" baseline="0" dirty="0" err="1" smtClean="0"/>
              <a:t>through</a:t>
            </a:r>
            <a:r>
              <a:rPr lang="sv-SE" baseline="0" dirty="0" smtClean="0"/>
              <a:t> </a:t>
            </a:r>
            <a:r>
              <a:rPr lang="sv-SE" baseline="0" dirty="0" err="1" smtClean="0"/>
              <a:t>this</a:t>
            </a:r>
            <a:r>
              <a:rPr lang="sv-SE" baseline="0" dirty="0" smtClean="0"/>
              <a:t> in </a:t>
            </a:r>
            <a:r>
              <a:rPr lang="sv-SE" baseline="0" dirty="0" err="1" smtClean="0"/>
              <a:t>detail</a:t>
            </a:r>
            <a:r>
              <a:rPr lang="sv-SE" baseline="0" dirty="0" smtClean="0"/>
              <a:t>! </a:t>
            </a:r>
            <a:r>
              <a:rPr lang="sv-SE" baseline="0" dirty="0" err="1" smtClean="0"/>
              <a:t>Rather</a:t>
            </a:r>
            <a:r>
              <a:rPr lang="sv-SE" baseline="0" dirty="0" smtClean="0"/>
              <a:t> just cover the text </a:t>
            </a:r>
            <a:r>
              <a:rPr lang="sv-SE" baseline="0" dirty="0" err="1" smtClean="0"/>
              <a:t>with</a:t>
            </a:r>
            <a:r>
              <a:rPr lang="sv-SE" baseline="0" dirty="0" smtClean="0"/>
              <a:t> a </a:t>
            </a:r>
            <a:r>
              <a:rPr lang="sv-SE" baseline="0" dirty="0" err="1" smtClean="0"/>
              <a:t>mouse</a:t>
            </a:r>
            <a:r>
              <a:rPr lang="sv-SE" baseline="0" dirty="0" smtClean="0"/>
              <a:t> </a:t>
            </a:r>
            <a:r>
              <a:rPr lang="sv-SE" baseline="0" dirty="0" err="1" smtClean="0"/>
              <a:t>click</a:t>
            </a:r>
            <a:r>
              <a:rPr lang="sv-SE" baseline="0" dirty="0" smtClean="0"/>
              <a:t> and </a:t>
            </a:r>
            <a:r>
              <a:rPr lang="sv-SE" baseline="0" dirty="0" err="1" smtClean="0"/>
              <a:t>inform</a:t>
            </a:r>
            <a:r>
              <a:rPr lang="sv-SE" baseline="0" dirty="0" smtClean="0"/>
              <a:t> </a:t>
            </a:r>
            <a:r>
              <a:rPr lang="sv-SE" baseline="0" dirty="0" err="1" smtClean="0"/>
              <a:t>that</a:t>
            </a:r>
            <a:r>
              <a:rPr lang="sv-SE" baseline="0" dirty="0" smtClean="0"/>
              <a:t> </a:t>
            </a:r>
            <a:r>
              <a:rPr lang="sv-SE" baseline="0" dirty="0" err="1" smtClean="0"/>
              <a:t>there</a:t>
            </a:r>
            <a:r>
              <a:rPr lang="sv-SE" baseline="0" dirty="0" smtClean="0"/>
              <a:t> </a:t>
            </a:r>
            <a:r>
              <a:rPr lang="sv-SE" baseline="0" dirty="0" err="1" smtClean="0"/>
              <a:t>was</a:t>
            </a:r>
            <a:r>
              <a:rPr lang="sv-SE" baseline="0" dirty="0" smtClean="0"/>
              <a:t> a </a:t>
            </a:r>
            <a:r>
              <a:rPr lang="sv-SE" baseline="0" dirty="0" err="1" smtClean="0"/>
              <a:t>lot</a:t>
            </a:r>
            <a:r>
              <a:rPr lang="sv-SE" baseline="0" dirty="0" smtClean="0"/>
              <a:t> of stuff </a:t>
            </a:r>
            <a:r>
              <a:rPr lang="sv-SE" baseline="0" dirty="0" err="1" smtClean="0"/>
              <a:t>you</a:t>
            </a:r>
            <a:r>
              <a:rPr lang="sv-SE" baseline="0" dirty="0" smtClean="0"/>
              <a:t> </a:t>
            </a:r>
            <a:r>
              <a:rPr lang="sv-SE" baseline="0" dirty="0" err="1" smtClean="0"/>
              <a:t>needed</a:t>
            </a:r>
            <a:r>
              <a:rPr lang="sv-SE" baseline="0" dirty="0" smtClean="0"/>
              <a:t> to do in the </a:t>
            </a:r>
            <a:r>
              <a:rPr lang="sv-SE" baseline="0" dirty="0" err="1" smtClean="0"/>
              <a:t>passed</a:t>
            </a:r>
            <a:r>
              <a:rPr lang="sv-SE" baseline="0" dirty="0" smtClean="0"/>
              <a:t> </a:t>
            </a:r>
            <a:r>
              <a:rPr lang="sv-SE" baseline="0" dirty="0" err="1" smtClean="0"/>
              <a:t>which</a:t>
            </a:r>
            <a:r>
              <a:rPr lang="sv-SE" baseline="0" dirty="0" smtClean="0"/>
              <a:t> is different </a:t>
            </a:r>
            <a:r>
              <a:rPr lang="sv-SE" baseline="0" dirty="0" err="1" smtClean="0"/>
              <a:t>now</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68472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t> Share data across VMs and applications: Multiple writers, multiple readers using standard file system semantics.</a:t>
            </a:r>
          </a:p>
          <a:p>
            <a:pPr>
              <a:buFont typeface="Arial" panose="020B0604020202020204" pitchFamily="34" charset="0"/>
              <a:buChar char="•"/>
            </a:pPr>
            <a:r>
              <a:rPr lang="en-US" dirty="0" smtClean="0"/>
              <a:t> Share settings throughout services: VMs can read settings and files from a common, shared location.  These can be updated externally via REST.</a:t>
            </a:r>
          </a:p>
          <a:p>
            <a:pPr>
              <a:buFont typeface="Arial" panose="020B0604020202020204" pitchFamily="34" charset="0"/>
              <a:buChar char="•"/>
            </a:pPr>
            <a:r>
              <a:rPr lang="en-US" dirty="0" smtClean="0"/>
              <a:t> Dev/Test/Debug: Very useful to have a shared location for installing applications, setting up VMs, running tools, and keeping notes while developing, testing, and debugging cloud services.</a:t>
            </a:r>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036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a:t>
            </a:r>
            <a:r>
              <a:rPr lang="en-US" b="0" dirty="0" smtClean="0"/>
              <a:t>block</a:t>
            </a:r>
            <a:r>
              <a:rPr lang="en-US" b="0" baseline="0" dirty="0" smtClean="0"/>
              <a:t> </a:t>
            </a:r>
            <a:r>
              <a:rPr lang="en-US" b="0" dirty="0" smtClean="0"/>
              <a:t>blob</a:t>
            </a:r>
            <a:endParaRPr lang="en-US" b="0" dirty="0" smtClean="0"/>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0" indent="0">
              <a:buFont typeface="Arial" pitchFamily="34" charset="0"/>
              <a:buNone/>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430543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Queues</a:t>
            </a:r>
            <a:r>
              <a:rPr lang="sv-SE" baseline="0" dirty="0" smtClean="0"/>
              <a:t> is a </a:t>
            </a:r>
            <a:r>
              <a:rPr lang="sv-SE" baseline="0" dirty="0" err="1" smtClean="0"/>
              <a:t>very</a:t>
            </a:r>
            <a:r>
              <a:rPr lang="sv-SE" baseline="0" dirty="0" smtClean="0"/>
              <a:t> straight forward </a:t>
            </a:r>
            <a:r>
              <a:rPr lang="sv-SE" baseline="0" dirty="0" err="1" smtClean="0"/>
              <a:t>yet</a:t>
            </a:r>
            <a:r>
              <a:rPr lang="sv-SE" baseline="0" dirty="0" smtClean="0"/>
              <a:t> feature </a:t>
            </a:r>
            <a:r>
              <a:rPr lang="sv-SE" baseline="0" dirty="0" err="1" smtClean="0"/>
              <a:t>rich</a:t>
            </a:r>
            <a:r>
              <a:rPr lang="sv-SE" baseline="0" dirty="0" smtClean="0"/>
              <a:t> </a:t>
            </a:r>
            <a:r>
              <a:rPr lang="sv-SE" baseline="0" dirty="0" err="1" smtClean="0"/>
              <a:t>mechanism</a:t>
            </a:r>
            <a:r>
              <a:rPr lang="sv-SE" baseline="0" dirty="0" smtClean="0"/>
              <a:t> in Azure Storage for </a:t>
            </a:r>
            <a:r>
              <a:rPr lang="sv-SE" baseline="0" dirty="0" err="1" smtClean="0"/>
              <a:t>queueing</a:t>
            </a:r>
            <a:r>
              <a:rPr lang="sv-SE" baseline="0" dirty="0" smtClean="0"/>
              <a:t> of </a:t>
            </a:r>
            <a:r>
              <a:rPr lang="sv-SE" baseline="0" dirty="0" err="1" smtClean="0"/>
              <a:t>workloads</a:t>
            </a:r>
            <a:r>
              <a:rPr lang="sv-SE" baseline="0" dirty="0" smtClean="0"/>
              <a:t> for </a:t>
            </a:r>
            <a:r>
              <a:rPr lang="sv-SE" baseline="0" dirty="0" err="1" smtClean="0"/>
              <a:t>asynchronous</a:t>
            </a:r>
            <a:r>
              <a:rPr lang="sv-SE" baseline="0" dirty="0" smtClean="0"/>
              <a:t> </a:t>
            </a:r>
            <a:r>
              <a:rPr lang="sv-SE" baseline="0" dirty="0" err="1" smtClean="0"/>
              <a:t>batch</a:t>
            </a:r>
            <a:r>
              <a:rPr lang="sv-SE" baseline="0" dirty="0" smtClean="0"/>
              <a:t>/</a:t>
            </a:r>
            <a:r>
              <a:rPr lang="sv-SE" baseline="0" dirty="0" err="1" smtClean="0"/>
              <a:t>backend</a:t>
            </a:r>
            <a:r>
              <a:rPr lang="sv-SE" baseline="0" dirty="0" smtClean="0"/>
              <a:t> </a:t>
            </a:r>
            <a:r>
              <a:rPr lang="sv-SE" baseline="0" dirty="0" err="1" smtClean="0"/>
              <a:t>processing</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37865978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47</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48</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49</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50</a:t>
            </a:fld>
            <a:endParaRPr lang="en-US"/>
          </a:p>
        </p:txBody>
      </p:sp>
    </p:spTree>
    <p:extLst>
      <p:ext uri="{BB962C8B-B14F-4D97-AF65-F5344CB8AC3E}">
        <p14:creationId xmlns:p14="http://schemas.microsoft.com/office/powerpoint/2010/main" val="2938485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a:t>
            </a:r>
            <a:r>
              <a:rPr lang="sv-SE" noProof="0" dirty="0" err="1" smtClean="0"/>
              <a:t>queue</a:t>
            </a:r>
            <a:r>
              <a:rPr lang="sv-SE" noProof="0" dirty="0" smtClean="0"/>
              <a:t> to make a web form submission faster.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51</a:t>
            </a:fld>
            <a:endParaRPr lang="en-US"/>
          </a:p>
        </p:txBody>
      </p:sp>
    </p:spTree>
    <p:extLst>
      <p:ext uri="{BB962C8B-B14F-4D97-AF65-F5344CB8AC3E}">
        <p14:creationId xmlns:p14="http://schemas.microsoft.com/office/powerpoint/2010/main" val="1240683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2230012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54</a:t>
            </a:fld>
            <a:endParaRPr lang="en-US"/>
          </a:p>
        </p:txBody>
      </p:sp>
    </p:spTree>
    <p:extLst>
      <p:ext uri="{BB962C8B-B14F-4D97-AF65-F5344CB8AC3E}">
        <p14:creationId xmlns:p14="http://schemas.microsoft.com/office/powerpoint/2010/main" val="38504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a:t>
            </a:r>
            <a:r>
              <a:rPr lang="sv-SE" baseline="0" noProof="0" dirty="0" smtClean="0"/>
              <a:t> </a:t>
            </a:r>
            <a:r>
              <a:rPr lang="sv-SE" baseline="0" noProof="0" dirty="0" err="1" smtClean="0"/>
              <a:t>queue</a:t>
            </a:r>
            <a:r>
              <a:rPr lang="sv-SE" baseline="0" noProof="0" dirty="0" smtClean="0"/>
              <a:t> from a </a:t>
            </a:r>
            <a:r>
              <a:rPr lang="sv-SE" baseline="0" noProof="0" dirty="0" err="1" smtClean="0"/>
              <a:t>few</a:t>
            </a:r>
            <a:r>
              <a:rPr lang="sv-SE" baseline="0" noProof="0" dirty="0" smtClean="0"/>
              <a:t> </a:t>
            </a:r>
            <a:r>
              <a:rPr lang="sv-SE" baseline="0" noProof="0" dirty="0" err="1" smtClean="0"/>
              <a:t>unit</a:t>
            </a:r>
            <a:r>
              <a:rPr lang="sv-SE" baseline="0" noProof="0" dirty="0" smtClean="0"/>
              <a:t> tests</a:t>
            </a:r>
            <a:r>
              <a:rPr lang="sv-SE"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55</a:t>
            </a:fld>
            <a:endParaRPr lang="en-US"/>
          </a:p>
        </p:txBody>
      </p:sp>
    </p:spTree>
    <p:extLst>
      <p:ext uri="{BB962C8B-B14F-4D97-AF65-F5344CB8AC3E}">
        <p14:creationId xmlns:p14="http://schemas.microsoft.com/office/powerpoint/2010/main" val="298114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a:t>
            </a:r>
            <a:r>
              <a:rPr lang="en-US" b="0" dirty="0" smtClean="0"/>
              <a:t>page blob</a:t>
            </a:r>
            <a:endParaRPr lang="en-US" b="0" dirty="0" smtClean="0"/>
          </a:p>
          <a:p>
            <a:endParaRPr lang="en-US" b="0" dirty="0" smtClean="0"/>
          </a:p>
          <a:p>
            <a:r>
              <a:rPr lang="en-US" b="1" dirty="0" smtClean="0"/>
              <a:t>Speaker Notes</a:t>
            </a:r>
          </a:p>
          <a:p>
            <a:pPr marL="0" indent="0">
              <a:buFont typeface="Arial" pitchFamily="34" charset="0"/>
              <a:buNone/>
            </a:pPr>
            <a:endParaRPr lang="en-NZ" baseline="0" dirty="0" smtClean="0"/>
          </a:p>
          <a:p>
            <a:pPr marL="171450" indent="-171450">
              <a:buFont typeface="Arial" pitchFamily="34" charset="0"/>
              <a:buChar char="•"/>
            </a:pPr>
            <a:r>
              <a:rPr lang="en-NZ" dirty="0" smtClean="0"/>
              <a:t>Page </a:t>
            </a:r>
            <a:r>
              <a:rPr lang="en-NZ" dirty="0" smtClean="0"/>
              <a:t>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4"/>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2384702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Storage</a:t>
            </a:r>
            <a:r>
              <a:rPr lang="sv-SE" baseline="0" dirty="0" smtClean="0"/>
              <a:t> </a:t>
            </a:r>
            <a:r>
              <a:rPr lang="sv-SE" baseline="0" dirty="0" err="1" smtClean="0"/>
              <a:t>Tables</a:t>
            </a:r>
            <a:r>
              <a:rPr lang="sv-SE" baseline="0" dirty="0" smtClean="0"/>
              <a:t> is a Big Table NOSQL style </a:t>
            </a:r>
            <a:r>
              <a:rPr lang="sv-SE" baseline="0" dirty="0" err="1" smtClean="0"/>
              <a:t>Entity</a:t>
            </a:r>
            <a:r>
              <a:rPr lang="sv-SE" baseline="0" dirty="0" smtClean="0"/>
              <a:t> Store in Azure. The </a:t>
            </a:r>
            <a:r>
              <a:rPr lang="sv-SE" baseline="0" dirty="0" err="1" smtClean="0"/>
              <a:t>mindset</a:t>
            </a:r>
            <a:r>
              <a:rPr lang="sv-SE" baseline="0" dirty="0" smtClean="0"/>
              <a:t> </a:t>
            </a:r>
            <a:r>
              <a:rPr lang="sv-SE" baseline="0" dirty="0" err="1" smtClean="0"/>
              <a:t>here</a:t>
            </a:r>
            <a:r>
              <a:rPr lang="sv-SE" baseline="0" dirty="0" smtClean="0"/>
              <a:t> is to </a:t>
            </a:r>
            <a:r>
              <a:rPr lang="sv-SE" baseline="0" dirty="0" err="1" smtClean="0"/>
              <a:t>think</a:t>
            </a:r>
            <a:r>
              <a:rPr lang="sv-SE" baseline="0" dirty="0" smtClean="0"/>
              <a:t> </a:t>
            </a:r>
            <a:r>
              <a:rPr lang="sv-SE" baseline="0" dirty="0" err="1" smtClean="0"/>
              <a:t>Entities</a:t>
            </a:r>
            <a:r>
              <a:rPr lang="sv-SE" baseline="0" dirty="0" smtClean="0"/>
              <a:t> and not a </a:t>
            </a:r>
            <a:r>
              <a:rPr lang="sv-SE" baseline="0" dirty="0" err="1" smtClean="0"/>
              <a:t>relational</a:t>
            </a:r>
            <a:r>
              <a:rPr lang="sv-SE" baseline="0" dirty="0" smtClean="0"/>
              <a:t> data </a:t>
            </a:r>
            <a:r>
              <a:rPr lang="sv-SE" baseline="0" dirty="0" err="1" smtClean="0"/>
              <a:t>storage</a:t>
            </a:r>
            <a:r>
              <a:rPr lang="sv-SE" baseline="0" dirty="0" smtClean="0"/>
              <a:t> </a:t>
            </a:r>
            <a:r>
              <a:rPr lang="sv-SE" baseline="0" dirty="0" err="1" smtClean="0"/>
              <a:t>model</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2264310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8260084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extLst>
      <p:ext uri="{BB962C8B-B14F-4D97-AF65-F5344CB8AC3E}">
        <p14:creationId xmlns:p14="http://schemas.microsoft.com/office/powerpoint/2010/main" val="1955860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extLst>
      <p:ext uri="{BB962C8B-B14F-4D97-AF65-F5344CB8AC3E}">
        <p14:creationId xmlns:p14="http://schemas.microsoft.com/office/powerpoint/2010/main" val="1733003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a:t>
            </a:r>
            <a:r>
              <a:rPr lang="sv-SE" noProof="0" dirty="0" err="1" smtClean="0"/>
              <a:t>entities</a:t>
            </a:r>
            <a:r>
              <a:rPr lang="sv-SE" noProof="0" dirty="0" smtClean="0"/>
              <a:t>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24119926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extLst>
      <p:ext uri="{BB962C8B-B14F-4D97-AF65-F5344CB8AC3E}">
        <p14:creationId xmlns:p14="http://schemas.microsoft.com/office/powerpoint/2010/main" val="34899395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extLst>
      <p:ext uri="{BB962C8B-B14F-4D97-AF65-F5344CB8AC3E}">
        <p14:creationId xmlns:p14="http://schemas.microsoft.com/office/powerpoint/2010/main" val="42506558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Tree>
    <p:extLst>
      <p:ext uri="{BB962C8B-B14F-4D97-AF65-F5344CB8AC3E}">
        <p14:creationId xmlns:p14="http://schemas.microsoft.com/office/powerpoint/2010/main" val="40843822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extLst>
      <p:ext uri="{BB962C8B-B14F-4D97-AF65-F5344CB8AC3E}">
        <p14:creationId xmlns:p14="http://schemas.microsoft.com/office/powerpoint/2010/main" val="168414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extLst>
      <p:ext uri="{BB962C8B-B14F-4D97-AF65-F5344CB8AC3E}">
        <p14:creationId xmlns:p14="http://schemas.microsoft.com/office/powerpoint/2010/main" val="2193659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extLst>
      <p:ext uri="{BB962C8B-B14F-4D97-AF65-F5344CB8AC3E}">
        <p14:creationId xmlns:p14="http://schemas.microsoft.com/office/powerpoint/2010/main" val="30891961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data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69</a:t>
            </a:fld>
            <a:endParaRPr lang="en-US"/>
          </a:p>
        </p:txBody>
      </p:sp>
    </p:spTree>
    <p:extLst>
      <p:ext uri="{BB962C8B-B14F-4D97-AF65-F5344CB8AC3E}">
        <p14:creationId xmlns:p14="http://schemas.microsoft.com/office/powerpoint/2010/main" val="15419360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extLst>
      <p:ext uri="{BB962C8B-B14F-4D97-AF65-F5344CB8AC3E}">
        <p14:creationId xmlns:p14="http://schemas.microsoft.com/office/powerpoint/2010/main" val="2591339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StorSimple</a:t>
            </a:r>
            <a:r>
              <a:rPr lang="sv-SE" baseline="0" dirty="0" smtClean="0"/>
              <a:t> is Microsofts offring in Azure </a:t>
            </a:r>
            <a:r>
              <a:rPr lang="en-US" sz="1200" kern="1200" dirty="0" smtClean="0">
                <a:solidFill>
                  <a:schemeClr val="tx1"/>
                </a:solidFill>
                <a:effectLst/>
                <a:latin typeface="+mn-lt"/>
                <a:ea typeface="+mn-ea"/>
                <a:cs typeface="+mn-cs"/>
              </a:rPr>
              <a:t>which offers a unique hybrid cloud storage solution which provides primary storage, archive and disaster recovery. This solution optimizes total storage costs and data protection for enterprises.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71</a:t>
            </a:fld>
            <a:endParaRPr lang="en-US"/>
          </a:p>
        </p:txBody>
      </p:sp>
    </p:spTree>
    <p:extLst>
      <p:ext uri="{BB962C8B-B14F-4D97-AF65-F5344CB8AC3E}">
        <p14:creationId xmlns:p14="http://schemas.microsoft.com/office/powerpoint/2010/main" val="2823249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Files</a:t>
            </a:r>
            <a:r>
              <a:rPr lang="sv-SE" dirty="0" smtClean="0"/>
              <a:t> Extra </a:t>
            </a:r>
            <a:r>
              <a:rPr lang="sv-SE" dirty="0" err="1" smtClean="0"/>
              <a:t>slides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76</a:t>
            </a:fld>
            <a:endParaRPr lang="en-US"/>
          </a:p>
        </p:txBody>
      </p:sp>
    </p:spTree>
    <p:extLst>
      <p:ext uri="{BB962C8B-B14F-4D97-AF65-F5344CB8AC3E}">
        <p14:creationId xmlns:p14="http://schemas.microsoft.com/office/powerpoint/2010/main" val="1752581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84976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84</a:t>
            </a:fld>
            <a:endParaRPr lang="en-US" dirty="0">
              <a:solidFill>
                <a:prstClr val="black"/>
              </a:solidFill>
            </a:endParaRPr>
          </a:p>
        </p:txBody>
      </p:sp>
    </p:spTree>
    <p:extLst>
      <p:ext uri="{BB962C8B-B14F-4D97-AF65-F5344CB8AC3E}">
        <p14:creationId xmlns:p14="http://schemas.microsoft.com/office/powerpoint/2010/main" val="676577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90</a:t>
            </a:fld>
            <a:endParaRPr lang="en-US" dirty="0"/>
          </a:p>
        </p:txBody>
      </p:sp>
    </p:spTree>
    <p:extLst>
      <p:ext uri="{BB962C8B-B14F-4D97-AF65-F5344CB8AC3E}">
        <p14:creationId xmlns:p14="http://schemas.microsoft.com/office/powerpoint/2010/main" val="17783324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91</a:t>
            </a:fld>
            <a:endParaRPr lang="en-US" dirty="0"/>
          </a:p>
        </p:txBody>
      </p:sp>
    </p:spTree>
    <p:extLst>
      <p:ext uri="{BB962C8B-B14F-4D97-AF65-F5344CB8AC3E}">
        <p14:creationId xmlns:p14="http://schemas.microsoft.com/office/powerpoint/2010/main" val="35782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Setup: Create an</a:t>
            </a:r>
            <a:r>
              <a:rPr lang="en-US" baseline="0" noProof="0" dirty="0" smtClean="0"/>
              <a:t> Azure S</a:t>
            </a:r>
            <a:r>
              <a:rPr lang="en-US" noProof="0" dirty="0" smtClean="0"/>
              <a:t>torage account for demos</a:t>
            </a:r>
          </a:p>
          <a:p>
            <a:pPr marL="228600" indent="-228600">
              <a:buAutoNum type="arabicParenR"/>
            </a:pPr>
            <a:r>
              <a:rPr lang="sv-SE" noProof="0" dirty="0" err="1" smtClean="0"/>
              <a:t>Create</a:t>
            </a:r>
            <a:r>
              <a:rPr lang="sv-SE" baseline="0" noProof="0" dirty="0" smtClean="0"/>
              <a:t> a container</a:t>
            </a:r>
          </a:p>
          <a:p>
            <a:pPr marL="228600" indent="-228600">
              <a:buAutoNum type="arabicParenR"/>
            </a:pPr>
            <a:r>
              <a:rPr lang="sv-SE" baseline="0" noProof="0" dirty="0" err="1" smtClean="0"/>
              <a:t>Upload</a:t>
            </a:r>
            <a:r>
              <a:rPr lang="sv-SE" baseline="0" noProof="0" dirty="0" smtClean="0"/>
              <a:t> a </a:t>
            </a:r>
            <a:r>
              <a:rPr lang="sv-SE" baseline="0" noProof="0" dirty="0" err="1" smtClean="0"/>
              <a:t>file</a:t>
            </a:r>
            <a:r>
              <a:rPr lang="sv-SE" baseline="0" noProof="0" dirty="0" smtClean="0"/>
              <a:t> for </a:t>
            </a:r>
            <a:r>
              <a:rPr lang="sv-SE" baseline="0" noProof="0" dirty="0" err="1" smtClean="0"/>
              <a:t>instance</a:t>
            </a:r>
            <a:r>
              <a:rPr lang="sv-SE" baseline="0" noProof="0" dirty="0" smtClean="0"/>
              <a:t> an image. (It </a:t>
            </a:r>
            <a:r>
              <a:rPr lang="sv-SE" baseline="0" noProof="0" dirty="0" err="1" smtClean="0"/>
              <a:t>can</a:t>
            </a:r>
            <a:r>
              <a:rPr lang="sv-SE" baseline="0" noProof="0" dirty="0" smtClean="0"/>
              <a:t> be </a:t>
            </a:r>
            <a:r>
              <a:rPr lang="sv-SE" baseline="0" noProof="0" dirty="0" err="1" smtClean="0"/>
              <a:t>any</a:t>
            </a:r>
            <a:r>
              <a:rPr lang="sv-SE" baseline="0" noProof="0" dirty="0" smtClean="0"/>
              <a:t> image </a:t>
            </a:r>
            <a:r>
              <a:rPr lang="sv-SE" baseline="0" noProof="0" dirty="0" err="1" smtClean="0"/>
              <a:t>you</a:t>
            </a:r>
            <a:r>
              <a:rPr lang="sv-SE" baseline="0" noProof="0" dirty="0" smtClean="0"/>
              <a:t> </a:t>
            </a:r>
            <a:r>
              <a:rPr lang="sv-SE" baseline="0" noProof="0" dirty="0" err="1" smtClean="0"/>
              <a:t>feel</a:t>
            </a:r>
            <a:r>
              <a:rPr lang="sv-SE" baseline="0" noProof="0" dirty="0" smtClean="0"/>
              <a:t> like </a:t>
            </a:r>
            <a:r>
              <a:rPr lang="sv-SE" baseline="0" noProof="0" dirty="0" err="1" smtClean="0"/>
              <a:t>sharing</a:t>
            </a:r>
            <a:r>
              <a:rPr lang="sv-SE" baseline="0" noProof="0" dirty="0" smtClean="0"/>
              <a:t>.)</a:t>
            </a:r>
          </a:p>
          <a:p>
            <a:pPr marL="228600" indent="-228600">
              <a:buAutoNum type="arabicParenR"/>
            </a:pPr>
            <a:r>
              <a:rPr lang="sv-SE" baseline="0" noProof="0" dirty="0" smtClean="0"/>
              <a:t>Copy the URL to the </a:t>
            </a:r>
            <a:r>
              <a:rPr lang="sv-SE" baseline="0" noProof="0" dirty="0" err="1" smtClean="0"/>
              <a:t>file</a:t>
            </a:r>
            <a:r>
              <a:rPr lang="sv-SE" baseline="0" noProof="0" dirty="0" smtClean="0"/>
              <a:t> and </a:t>
            </a:r>
            <a:r>
              <a:rPr lang="sv-SE" baseline="0" noProof="0" dirty="0" err="1" smtClean="0"/>
              <a:t>browse</a:t>
            </a:r>
            <a:r>
              <a:rPr lang="sv-SE" baseline="0" noProof="0" dirty="0" smtClean="0"/>
              <a:t> to it. Does not </a:t>
            </a:r>
            <a:r>
              <a:rPr lang="sv-SE" baseline="0" noProof="0" dirty="0" err="1" smtClean="0"/>
              <a:t>work</a:t>
            </a:r>
            <a:r>
              <a:rPr lang="sv-SE" baseline="0" noProof="0" dirty="0" smtClean="0"/>
              <a:t>.</a:t>
            </a:r>
          </a:p>
          <a:p>
            <a:pPr marL="228600" indent="-228600">
              <a:buAutoNum type="arabicParenR"/>
            </a:pPr>
            <a:r>
              <a:rPr lang="sv-SE" baseline="0" noProof="0" dirty="0" smtClean="0"/>
              <a:t>Change the container access permissions to </a:t>
            </a:r>
            <a:r>
              <a:rPr lang="sv-SE" baseline="0" noProof="0" dirty="0" err="1" smtClean="0"/>
              <a:t>allow</a:t>
            </a:r>
            <a:r>
              <a:rPr lang="sv-SE" baseline="0" noProof="0" dirty="0" smtClean="0"/>
              <a:t> public read access and try </a:t>
            </a:r>
            <a:r>
              <a:rPr lang="sv-SE" baseline="0" noProof="0" dirty="0" err="1" smtClean="0"/>
              <a:t>browsing</a:t>
            </a:r>
            <a:r>
              <a:rPr lang="sv-SE" baseline="0" noProof="0" dirty="0" smtClean="0"/>
              <a:t> to the </a:t>
            </a:r>
            <a:r>
              <a:rPr lang="sv-SE" baseline="0" noProof="0" dirty="0" err="1" smtClean="0"/>
              <a:t>blob</a:t>
            </a:r>
            <a:r>
              <a:rPr lang="sv-SE" baseline="0" noProof="0" dirty="0" smtClean="0"/>
              <a:t> again. It </a:t>
            </a:r>
            <a:r>
              <a:rPr lang="sv-SE" baseline="0" noProof="0" dirty="0" err="1" smtClean="0"/>
              <a:t>works</a:t>
            </a:r>
            <a:r>
              <a:rPr lang="sv-SE" baseline="0" noProof="0" dirty="0" smtClean="0"/>
              <a:t>.</a:t>
            </a:r>
          </a:p>
          <a:p>
            <a:pPr marL="228600" indent="-228600">
              <a:buAutoNum type="arabicParenR"/>
            </a:pPr>
            <a:r>
              <a:rPr lang="sv-SE" baseline="0" noProof="0" dirty="0" err="1" smtClean="0"/>
              <a:t>Upload</a:t>
            </a:r>
            <a:r>
              <a:rPr lang="sv-SE" baseline="0" noProof="0" dirty="0" smtClean="0"/>
              <a:t> a small video </a:t>
            </a:r>
            <a:r>
              <a:rPr lang="sv-SE" baseline="0" noProof="0" dirty="0" err="1" smtClean="0"/>
              <a:t>file</a:t>
            </a:r>
            <a:r>
              <a:rPr lang="sv-SE" baseline="0" noProof="0" dirty="0" smtClean="0"/>
              <a:t>, copy the URL to it and </a:t>
            </a:r>
            <a:r>
              <a:rPr lang="sv-SE" baseline="0" noProof="0" dirty="0" err="1" smtClean="0"/>
              <a:t>open</a:t>
            </a:r>
            <a:r>
              <a:rPr lang="sv-SE" baseline="0" noProof="0" dirty="0" smtClean="0"/>
              <a:t> it in Media </a:t>
            </a:r>
            <a:r>
              <a:rPr lang="sv-SE" baseline="0" noProof="0" dirty="0" err="1" smtClean="0"/>
              <a:t>Player</a:t>
            </a:r>
            <a:r>
              <a:rPr lang="sv-SE" baseline="0" noProof="0" dirty="0" smtClean="0"/>
              <a:t>. Streaming of the </a:t>
            </a:r>
            <a:r>
              <a:rPr lang="sv-SE" baseline="0" noProof="0" dirty="0" err="1" smtClean="0"/>
              <a:t>blob</a:t>
            </a:r>
            <a:r>
              <a:rPr lang="sv-SE" baseline="0" noProof="0" dirty="0" smtClean="0"/>
              <a:t> </a:t>
            </a:r>
            <a:r>
              <a:rPr lang="sv-SE" baseline="0" noProof="0" dirty="0" err="1" smtClean="0"/>
              <a:t>should</a:t>
            </a:r>
            <a:r>
              <a:rPr lang="sv-SE" baseline="0" noProof="0" dirty="0" smtClean="0"/>
              <a:t> </a:t>
            </a:r>
            <a:r>
              <a:rPr lang="sv-SE" baseline="0" noProof="0" dirty="0" err="1" smtClean="0"/>
              <a:t>happen</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643568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PartitionKey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92</a:t>
            </a:fld>
            <a:endParaRPr lang="en-US" dirty="0"/>
          </a:p>
        </p:txBody>
      </p:sp>
    </p:spTree>
    <p:extLst>
      <p:ext uri="{BB962C8B-B14F-4D97-AF65-F5344CB8AC3E}">
        <p14:creationId xmlns:p14="http://schemas.microsoft.com/office/powerpoint/2010/main" val="2389948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1/9/2015 3:17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93</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94</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95</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96</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a:t>
            </a:r>
            <a:r>
              <a:rPr lang="en-US" baseline="0" dirty="0" smtClean="0"/>
              <a:t>domain</a:t>
            </a:r>
            <a:endParaRPr lang="en-US" baseline="0" dirty="0" smtClean="0"/>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219358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baseline="0" dirty="0" smtClean="0"/>
              <a:t>Metadata </a:t>
            </a:r>
            <a:r>
              <a:rPr lang="en-US" baseline="0" dirty="0" smtClean="0"/>
              <a:t>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12</a:t>
            </a:fld>
            <a:endParaRPr lang="en-US" dirty="0"/>
          </a:p>
        </p:txBody>
      </p:sp>
    </p:spTree>
    <p:extLst>
      <p:ext uri="{BB962C8B-B14F-4D97-AF65-F5344CB8AC3E}">
        <p14:creationId xmlns:p14="http://schemas.microsoft.com/office/powerpoint/2010/main" val="7456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5" r:id="rId4"/>
    <p:sldLayoutId id="2147483662" r:id="rId5"/>
    <p:sldLayoutId id="2147483693" r:id="rId6"/>
    <p:sldLayoutId id="2147483696" r:id="rId7"/>
    <p:sldLayoutId id="2147483666" r:id="rId8"/>
    <p:sldLayoutId id="214748369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688" r:id="rId19"/>
    <p:sldLayoutId id="2147483701" r:id="rId20"/>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6.emf"/><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6.emf"/><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7.xml"/><Relationship Id="rId4" Type="http://schemas.openxmlformats.org/officeDocument/2006/relationships/image" Target="../media/image11.emf"/></Relationships>
</file>

<file path=ppt/slides/_rels/slide4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0.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13.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13.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13.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13.emf"/></Relationships>
</file>

<file path=ppt/slides/_rels/slide6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4.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5.xml"/><Relationship Id="rId1" Type="http://schemas.openxmlformats.org/officeDocument/2006/relationships/slideLayout" Target="../slideLayouts/slideLayout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66.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8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13.e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4.xml"/><Relationship Id="rId1" Type="http://schemas.openxmlformats.org/officeDocument/2006/relationships/slideLayout" Target="../slideLayouts/slideLayout1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smtClean="0">
                <a:latin typeface="+mj-lt"/>
              </a:rPr>
              <a:t>Interacting with blobs</a:t>
            </a:r>
            <a:endParaRPr lang="en-US"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5330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Multiple Containers per </a:t>
            </a:r>
            <a:r>
              <a:rPr lang="en-US" sz="4400" dirty="0" smtClean="0">
                <a:gradFill>
                  <a:gsLst>
                    <a:gs pos="0">
                      <a:srgbClr val="FFFFFF"/>
                    </a:gs>
                    <a:gs pos="100000">
                      <a:srgbClr val="FFFFFF"/>
                    </a:gs>
                  </a:gsLst>
                  <a:lin ang="5400000" scaled="0"/>
                </a:gradFill>
                <a:latin typeface="+mj-lt"/>
              </a:rPr>
              <a:t>Account</a:t>
            </a:r>
            <a:endParaRPr lang="en-US" sz="4400" dirty="0" smtClean="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Special </a:t>
            </a:r>
            <a:r>
              <a:rPr lang="en-US" sz="4400" dirty="0">
                <a:gradFill>
                  <a:gsLst>
                    <a:gs pos="0">
                      <a:srgbClr val="FFFFFF"/>
                    </a:gs>
                    <a:gs pos="100000">
                      <a:srgbClr val="FFFFFF"/>
                    </a:gs>
                  </a:gsLst>
                  <a:lin ang="5400000" scaled="0"/>
                </a:gradFill>
                <a:latin typeface="+mj-lt"/>
              </a:rPr>
              <a:t>$root </a:t>
            </a:r>
            <a:r>
              <a:rPr lang="en-US" sz="4400" dirty="0" smtClean="0">
                <a:gradFill>
                  <a:gsLst>
                    <a:gs pos="0">
                      <a:srgbClr val="FFFFFF"/>
                    </a:gs>
                    <a:gs pos="100000">
                      <a:srgbClr val="FFFFFF"/>
                    </a:gs>
                  </a:gsLst>
                  <a:lin ang="5400000" scaled="0"/>
                </a:gradFill>
                <a:latin typeface="+mj-lt"/>
              </a:rPr>
              <a:t>container</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60973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A </a:t>
            </a:r>
            <a:r>
              <a:rPr lang="en-US" sz="4400" dirty="0">
                <a:gradFill>
                  <a:gsLst>
                    <a:gs pos="0">
                      <a:srgbClr val="FFFFFF"/>
                    </a:gs>
                    <a:gs pos="100000">
                      <a:srgbClr val="FFFFFF"/>
                    </a:gs>
                  </a:gsLst>
                  <a:lin ang="5400000" scaled="0"/>
                </a:gradFill>
                <a:latin typeface="+mj-lt"/>
              </a:rPr>
              <a:t>container holds a set of blobs</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Set access policies at the container level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Associate Metadata with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List the blobs in a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Including Blob Metadata and MD5 </a:t>
            </a:r>
            <a:r>
              <a:rPr lang="en-US" sz="4400" dirty="0" smtClean="0">
                <a:gradFill>
                  <a:gsLst>
                    <a:gs pos="0">
                      <a:srgbClr val="FFFFFF"/>
                    </a:gs>
                    <a:gs pos="100000">
                      <a:srgbClr val="FFFFFF"/>
                    </a:gs>
                  </a:gsLst>
                  <a:lin ang="5400000" scaled="0"/>
                </a:gradFill>
                <a:latin typeface="+mj-lt"/>
              </a:rPr>
              <a:t/>
            </a:r>
            <a:br>
              <a:rPr lang="en-US" sz="4400" dirty="0" smtClean="0">
                <a:gradFill>
                  <a:gsLst>
                    <a:gs pos="0">
                      <a:srgbClr val="FFFFFF"/>
                    </a:gs>
                    <a:gs pos="100000">
                      <a:srgbClr val="FFFFFF"/>
                    </a:gs>
                  </a:gsLst>
                  <a:lin ang="5400000" scaled="0"/>
                </a:gradFill>
                <a:latin typeface="+mj-lt"/>
              </a:rPr>
            </a:br>
            <a:r>
              <a:rPr lang="en-US" sz="4400" dirty="0" smtClean="0">
                <a:gradFill>
                  <a:gsLst>
                    <a:gs pos="0">
                      <a:srgbClr val="FFFFFF"/>
                    </a:gs>
                    <a:gs pos="100000">
                      <a:srgbClr val="FFFFFF"/>
                    </a:gs>
                  </a:gsLst>
                  <a:lin ang="5400000" scaled="0"/>
                </a:gradFill>
                <a:latin typeface="+mj-lt"/>
              </a:rPr>
              <a:t>	</a:t>
            </a:r>
            <a:r>
              <a:rPr lang="en-US" sz="3600" dirty="0" smtClean="0">
                <a:gradFill>
                  <a:gsLst>
                    <a:gs pos="0">
                      <a:srgbClr val="FFFFFF"/>
                    </a:gs>
                    <a:gs pos="100000">
                      <a:srgbClr val="FFFFFF"/>
                    </a:gs>
                  </a:gsLst>
                  <a:lin ang="5400000" scaled="0"/>
                </a:gradFill>
                <a:latin typeface="+mj-lt"/>
              </a:rPr>
              <a:t>no search on metadata </a:t>
            </a:r>
            <a:r>
              <a:rPr lang="en-US" sz="3600" dirty="0">
                <a:gradFill>
                  <a:gsLst>
                    <a:gs pos="0">
                      <a:srgbClr val="FFFFFF"/>
                    </a:gs>
                    <a:gs pos="100000">
                      <a:srgbClr val="FFFFFF"/>
                    </a:gs>
                  </a:gsLst>
                  <a:lin ang="5400000" scaled="0"/>
                </a:gradFill>
                <a:latin typeface="+mj-lt"/>
              </a:rPr>
              <a:t>WHERE </a:t>
            </a:r>
            <a:r>
              <a:rPr lang="en-US" sz="3600" dirty="0" err="1">
                <a:gradFill>
                  <a:gsLst>
                    <a:gs pos="0">
                      <a:srgbClr val="FFFFFF"/>
                    </a:gs>
                    <a:gs pos="100000">
                      <a:srgbClr val="FFFFFF"/>
                    </a:gs>
                  </a:gsLst>
                  <a:lin ang="5400000" scaled="0"/>
                </a:gradFill>
                <a:latin typeface="+mj-lt"/>
              </a:rPr>
              <a:t>MetadataValue</a:t>
            </a:r>
            <a:r>
              <a:rPr lang="en-US" sz="3600" dirty="0">
                <a:gradFill>
                  <a:gsLst>
                    <a:gs pos="0">
                      <a:srgbClr val="FFFFFF"/>
                    </a:gs>
                    <a:gs pos="100000">
                      <a:srgbClr val="FFFFFF"/>
                    </a:gs>
                  </a:gsLst>
                  <a:lin ang="5400000" scaled="0"/>
                </a:gradFill>
                <a:latin typeface="+mj-lt"/>
              </a:rPr>
              <a:t> = </a:t>
            </a:r>
            <a:r>
              <a:rPr lang="en-US" sz="36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5742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gradFill>
                  <a:gsLst>
                    <a:gs pos="0">
                      <a:srgbClr val="FFFFFF"/>
                    </a:gs>
                    <a:gs pos="100000">
                      <a:srgbClr val="FFFFFF"/>
                    </a:gs>
                  </a:gsLst>
                  <a:lin ang="5400000" scaled="0"/>
                </a:gradFill>
              </a:rPr>
              <a:t>Throughput</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Effectively </a:t>
            </a:r>
            <a:r>
              <a:rPr lang="en-US" sz="4400" dirty="0">
                <a:gradFill>
                  <a:gsLst>
                    <a:gs pos="0">
                      <a:srgbClr val="FFFFFF"/>
                    </a:gs>
                    <a:gs pos="100000">
                      <a:srgbClr val="FFFFFF"/>
                    </a:gs>
                  </a:gsLst>
                  <a:lin ang="5400000" scaled="0"/>
                </a:gradFill>
                <a:latin typeface="+mj-lt"/>
              </a:rPr>
              <a:t>in Partition of </a:t>
            </a:r>
            <a:r>
              <a:rPr lang="en-US" sz="4400" dirty="0" smtClean="0">
                <a:gradFill>
                  <a:gsLst>
                    <a:gs pos="0">
                      <a:srgbClr val="FFFFFF"/>
                    </a:gs>
                    <a:gs pos="100000">
                      <a:srgbClr val="FFFFFF"/>
                    </a:gs>
                  </a:gsLst>
                  <a:lin ang="5400000" scaled="0"/>
                </a:gradFill>
                <a:latin typeface="+mj-lt"/>
              </a:rPr>
              <a:t>1</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Target of 60MB/s per Blob</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790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smtClean="0">
                <a:solidFill>
                  <a:schemeClr val="bg1">
                    <a:alpha val="99000"/>
                  </a:schemeClr>
                </a:solidFill>
              </a:rPr>
              <a:t>Main </a:t>
            </a:r>
            <a:r>
              <a:rPr lang="en-US" dirty="0">
                <a:solidFill>
                  <a:schemeClr val="bg1">
                    <a:alpha val="99000"/>
                  </a:schemeClr>
                </a:solidFill>
              </a:rPr>
              <a:t>Web Service </a:t>
            </a:r>
            <a:r>
              <a:rPr lang="en-US" dirty="0" smtClean="0">
                <a:solidFill>
                  <a:schemeClr val="bg1">
                    <a:alpha val="99000"/>
                  </a:schemeClr>
                </a:solidFill>
              </a:rPr>
              <a:t>Operations</a:t>
            </a:r>
            <a:endParaRPr lang="en-US" dirty="0"/>
          </a:p>
        </p:txBody>
      </p:sp>
      <p:pic>
        <p:nvPicPr>
          <p:cNvPr id="9" name="Picture 8"/>
          <p:cNvPicPr>
            <a:picLocks noChangeAspect="1"/>
          </p:cNvPicPr>
          <p:nvPr/>
        </p:nvPicPr>
        <p:blipFill>
          <a:blip r:embed="rId3"/>
          <a:stretch>
            <a:fillRect/>
          </a:stretch>
        </p:blipFill>
        <p:spPr>
          <a:xfrm>
            <a:off x="11394301" y="128971"/>
            <a:ext cx="638984" cy="554858"/>
          </a:xfrm>
          <a:prstGeom prst="rect">
            <a:avLst/>
          </a:prstGeom>
        </p:spPr>
      </p:pic>
      <p:sp>
        <p:nvSpPr>
          <p:cNvPr id="11" name="Rectangle 10"/>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PutBlob</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GetBlob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DeleteBlob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CopyBlob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SnapshotBlob</a:t>
            </a:r>
            <a:r>
              <a:rPr lang="en-US" sz="4400" dirty="0">
                <a:gradFill>
                  <a:gsLst>
                    <a:gs pos="0">
                      <a:srgbClr val="FFFFFF"/>
                    </a:gs>
                    <a:gs pos="100000">
                      <a:srgbClr val="FFFFFF"/>
                    </a:gs>
                  </a:gsLst>
                  <a:lin ang="5400000" scaled="0"/>
                </a:gradFill>
                <a:latin typeface="+mj-lt"/>
              </a:rPr>
              <a:t> </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LeaseBlob</a:t>
            </a:r>
            <a:r>
              <a:rPr lang="en-US" sz="4400" dirty="0">
                <a:gradFill>
                  <a:gsLst>
                    <a:gs pos="0">
                      <a:srgbClr val="FFFFFF"/>
                    </a:gs>
                    <a:gs pos="100000">
                      <a:srgbClr val="FFFFFF"/>
                    </a:gs>
                  </a:gsLst>
                  <a:lin ang="5400000" scaled="0"/>
                </a:gradFill>
                <a:latin typeface="+mj-lt"/>
              </a:rPr>
              <a:t> </a:t>
            </a:r>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5400" dirty="0">
                <a:latin typeface="Courier New" panose="02070309020205020404" pitchFamily="49" charset="0"/>
                <a:cs typeface="Courier New" panose="02070309020205020404" pitchFamily="49" charset="0"/>
              </a:rPr>
              <a:t>Interacting with </a:t>
            </a:r>
            <a:r>
              <a:rPr lang="en-US" sz="5400" dirty="0" smtClean="0">
                <a:latin typeface="Courier New" panose="02070309020205020404" pitchFamily="49" charset="0"/>
                <a:cs typeface="Courier New" panose="02070309020205020404" pitchFamily="49" charset="0"/>
              </a:rPr>
              <a:t>blobs</a:t>
            </a:r>
          </a:p>
          <a:p>
            <a:r>
              <a:rPr lang="en-US" sz="5400" dirty="0" smtClean="0">
                <a:latin typeface="Courier New" panose="02070309020205020404" pitchFamily="49" charset="0"/>
                <a:cs typeface="Courier New" panose="02070309020205020404" pitchFamily="49" charset="0"/>
              </a:rPr>
              <a:t>through </a:t>
            </a:r>
            <a:r>
              <a:rPr lang="en-US" sz="5400" dirty="0">
                <a:latin typeface="Courier New" panose="02070309020205020404" pitchFamily="49" charset="0"/>
                <a:cs typeface="Courier New" panose="02070309020205020404" pitchFamily="49" charset="0"/>
              </a:rPr>
              <a:t>code</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1151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Associate metadata with blob</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Standard </a:t>
            </a:r>
            <a:r>
              <a:rPr lang="en-US" sz="4400" dirty="0">
                <a:gradFill>
                  <a:gsLst>
                    <a:gs pos="0">
                      <a:srgbClr val="FFFFFF"/>
                    </a:gs>
                    <a:gs pos="100000">
                      <a:srgbClr val="FFFFFF"/>
                    </a:gs>
                  </a:gsLst>
                  <a:lin ang="5400000" scaled="0"/>
                </a:gradFill>
                <a:latin typeface="+mj-lt"/>
              </a:rPr>
              <a:t>HTTP metadata/headers </a:t>
            </a:r>
            <a:br>
              <a:rPr lang="en-US" sz="44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(Cache-Control, Content-Encoding, Content-Type, </a:t>
            </a:r>
            <a:r>
              <a:rPr lang="en-US" sz="3200" dirty="0" err="1">
                <a:gradFill>
                  <a:gsLst>
                    <a:gs pos="0">
                      <a:srgbClr val="FFFFFF"/>
                    </a:gs>
                    <a:gs pos="100000">
                      <a:srgbClr val="FFFFFF"/>
                    </a:gs>
                  </a:gsLst>
                  <a:lin ang="5400000" scaled="0"/>
                </a:gradFill>
                <a:latin typeface="+mj-lt"/>
              </a:rPr>
              <a:t>etc</a:t>
            </a:r>
            <a:r>
              <a:rPr lang="en-US" sz="32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Metadata is &lt;name, value&gt; pairs, up to 8KB per </a:t>
            </a:r>
            <a:r>
              <a:rPr lang="en-US" sz="4400" dirty="0" smtClean="0">
                <a:gradFill>
                  <a:gsLst>
                    <a:gs pos="0">
                      <a:srgbClr val="FFFFFF"/>
                    </a:gs>
                    <a:gs pos="100000">
                      <a:srgbClr val="FFFFFF"/>
                    </a:gs>
                  </a:gsLst>
                  <a:lin ang="5400000" scaled="0"/>
                </a:gradFill>
                <a:latin typeface="+mj-lt"/>
              </a:rPr>
              <a: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Either as part of </a:t>
            </a:r>
            <a:r>
              <a:rPr lang="en-US" sz="4400" dirty="0" err="1">
                <a:gradFill>
                  <a:gsLst>
                    <a:gs pos="0">
                      <a:srgbClr val="FFFFFF"/>
                    </a:gs>
                    <a:gs pos="100000">
                      <a:srgbClr val="FFFFFF"/>
                    </a:gs>
                  </a:gsLst>
                  <a:lin ang="5400000" scaled="0"/>
                </a:gradFill>
                <a:latin typeface="+mj-lt"/>
              </a:rPr>
              <a:t>PutBlob</a:t>
            </a:r>
            <a:r>
              <a:rPr lang="en-US" sz="4400" dirty="0">
                <a:gradFill>
                  <a:gsLst>
                    <a:gs pos="0">
                      <a:srgbClr val="FFFFFF"/>
                    </a:gs>
                    <a:gs pos="100000">
                      <a:srgbClr val="FFFFFF"/>
                    </a:gs>
                  </a:gsLst>
                  <a:lin ang="5400000" scaled="0"/>
                </a:gradFill>
                <a:latin typeface="+mj-lt"/>
              </a:rPr>
              <a:t> or independently</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a:t>Blob metadata</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86227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a:solidFill>
                  <a:schemeClr val="bg1">
                    <a:alpha val="99000"/>
                  </a:schemeClr>
                </a:solidFill>
              </a:rPr>
              <a:t>Blob always accessed by name</a:t>
            </a:r>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Can include ‘/‘ or other </a:t>
            </a:r>
            <a:r>
              <a:rPr lang="en-US" sz="4400" dirty="0" smtClean="0">
                <a:gradFill>
                  <a:gsLst>
                    <a:gs pos="0">
                      <a:srgbClr val="FFFFFF"/>
                    </a:gs>
                    <a:gs pos="100000">
                      <a:srgbClr val="FFFFFF"/>
                    </a:gs>
                  </a:gsLst>
                  <a:lin ang="5400000" scaled="0"/>
                </a:gradFill>
                <a:latin typeface="+mj-lt"/>
              </a:rPr>
              <a:t>delimiter </a:t>
            </a:r>
            <a:r>
              <a:rPr lang="en-US" sz="4400" dirty="0">
                <a:gradFill>
                  <a:gsLst>
                    <a:gs pos="0">
                      <a:srgbClr val="FFFFFF"/>
                    </a:gs>
                    <a:gs pos="100000">
                      <a:srgbClr val="FFFFFF"/>
                    </a:gs>
                  </a:gsLst>
                  <a:lin ang="5400000" scaled="0"/>
                </a:gradFill>
                <a:latin typeface="+mj-lt"/>
              </a:rPr>
              <a:t>in </a:t>
            </a:r>
            <a:r>
              <a:rPr lang="en-US" sz="4400" dirty="0" smtClean="0">
                <a:gradFill>
                  <a:gsLst>
                    <a:gs pos="0">
                      <a:srgbClr val="FFFFFF"/>
                    </a:gs>
                    <a:gs pos="100000">
                      <a:srgbClr val="FFFFFF"/>
                    </a:gs>
                  </a:gsLst>
                  <a:lin ang="5400000" scaled="0"/>
                </a:gradFill>
                <a:latin typeface="+mj-lt"/>
              </a:rPr>
              <a:t>name</a:t>
            </a:r>
            <a:r>
              <a:rPr lang="en-US" sz="4400" dirty="0">
                <a:gradFill>
                  <a:gsLst>
                    <a:gs pos="0">
                      <a:srgbClr val="FFFFFF"/>
                    </a:gs>
                    <a:gs pos="100000">
                      <a:srgbClr val="FFFFFF"/>
                    </a:gs>
                  </a:gsLst>
                  <a:lin ang="5400000" scaled="0"/>
                </a:gradFill>
                <a:latin typeface="+mj-lt"/>
              </a:rPr>
              <a:t/>
            </a:r>
            <a:br>
              <a:rPr lang="en-US" sz="4400" dirty="0">
                <a:gradFill>
                  <a:gsLst>
                    <a:gs pos="0">
                      <a:srgbClr val="FFFFFF"/>
                    </a:gs>
                    <a:gs pos="100000">
                      <a:srgbClr val="FFFFFF"/>
                    </a:gs>
                  </a:gsLst>
                  <a:lin ang="5400000" scaled="0"/>
                </a:gradFill>
                <a:latin typeface="+mj-lt"/>
              </a:rPr>
            </a:br>
            <a:r>
              <a:rPr lang="en-US" sz="3600" dirty="0">
                <a:gradFill>
                  <a:gsLst>
                    <a:gs pos="0">
                      <a:srgbClr val="FFFFFF"/>
                    </a:gs>
                    <a:gs pos="100000">
                      <a:srgbClr val="FFFFFF"/>
                    </a:gs>
                  </a:gsLst>
                  <a:lin ang="5400000" scaled="0"/>
                </a:gradFill>
                <a:latin typeface="+mj-lt"/>
              </a:rPr>
              <a:t>e.g. /&lt;container&gt;/</a:t>
            </a:r>
            <a:r>
              <a:rPr lang="en-US" sz="3600" dirty="0" err="1" smtClean="0">
                <a:gradFill>
                  <a:gsLst>
                    <a:gs pos="0">
                      <a:srgbClr val="FFFFFF"/>
                    </a:gs>
                    <a:gs pos="100000">
                      <a:srgbClr val="FFFFFF"/>
                    </a:gs>
                  </a:gsLst>
                  <a:lin ang="5400000" scaled="0"/>
                </a:gradFill>
                <a:latin typeface="+mj-lt"/>
              </a:rPr>
              <a:t>myblob</a:t>
            </a:r>
            <a:r>
              <a:rPr lang="en-US" sz="3600" dirty="0" err="1">
                <a:gradFill>
                  <a:gsLst>
                    <a:gs pos="0">
                      <a:srgbClr val="FFFFFF"/>
                    </a:gs>
                    <a:gs pos="100000">
                      <a:srgbClr val="FFFFFF"/>
                    </a:gs>
                  </a:gsLst>
                  <a:lin ang="5400000" scaled="0"/>
                </a:gradFill>
                <a:latin typeface="+mj-lt"/>
              </a:rPr>
              <a:t>s</a:t>
            </a:r>
            <a:r>
              <a:rPr lang="en-US" sz="3600" dirty="0">
                <a:gradFill>
                  <a:gsLst>
                    <a:gs pos="0">
                      <a:srgbClr val="FFFFFF"/>
                    </a:gs>
                    <a:gs pos="100000">
                      <a:srgbClr val="FFFFFF"/>
                    </a:gs>
                  </a:gsLst>
                  <a:lin ang="5400000" scaled="0"/>
                </a:gradFill>
                <a:latin typeface="+mj-lt"/>
              </a:rPr>
              <a:t>/sm</a:t>
            </a:r>
            <a:r>
              <a:rPr lang="en-US" sz="3600" dirty="0" smtClean="0">
                <a:gradFill>
                  <a:gsLst>
                    <a:gs pos="0">
                      <a:srgbClr val="FFFFFF"/>
                    </a:gs>
                    <a:gs pos="100000">
                      <a:srgbClr val="FFFFFF"/>
                    </a:gs>
                  </a:gsLst>
                  <a:lin ang="5400000" scaled="0"/>
                </a:gradFill>
                <a:latin typeface="+mj-lt"/>
              </a:rPr>
              <a:t>urf.png</a:t>
            </a:r>
            <a:endParaRPr lang="en-US" sz="36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Left Brace 2"/>
          <p:cNvSpPr/>
          <p:nvPr/>
        </p:nvSpPr>
        <p:spPr>
          <a:xfrm rot="16200000">
            <a:off x="5417393" y="2510286"/>
            <a:ext cx="560714" cy="3735238"/>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451233" y="4727283"/>
            <a:ext cx="2493034" cy="646331"/>
          </a:xfrm>
          <a:prstGeom prst="rect">
            <a:avLst/>
          </a:prstGeom>
          <a:noFill/>
        </p:spPr>
        <p:txBody>
          <a:bodyPr wrap="square" rtlCol="0">
            <a:spAutoFit/>
          </a:bodyPr>
          <a:lstStyle/>
          <a:p>
            <a:pPr algn="ctr"/>
            <a:r>
              <a:rPr lang="sv-SE" sz="3600" dirty="0" err="1">
                <a:gradFill>
                  <a:gsLst>
                    <a:gs pos="0">
                      <a:srgbClr val="FFFFFF"/>
                    </a:gs>
                    <a:gs pos="100000">
                      <a:srgbClr val="FFFFFF"/>
                    </a:gs>
                  </a:gsLst>
                  <a:lin ang="5400000" scaled="0"/>
                </a:gradFill>
                <a:latin typeface="+mj-lt"/>
              </a:rPr>
              <a:t>blob</a:t>
            </a:r>
            <a:r>
              <a:rPr lang="sv-SE" sz="3600" dirty="0">
                <a:gradFill>
                  <a:gsLst>
                    <a:gs pos="0">
                      <a:srgbClr val="FFFFFF"/>
                    </a:gs>
                    <a:gs pos="100000">
                      <a:srgbClr val="FFFFFF"/>
                    </a:gs>
                  </a:gsLst>
                  <a:lin ang="5400000" scaled="0"/>
                </a:gradFill>
                <a:latin typeface="+mj-lt"/>
              </a:rPr>
              <a:t> </a:t>
            </a:r>
            <a:r>
              <a:rPr lang="sv-SE" sz="3600" dirty="0" err="1">
                <a:gradFill>
                  <a:gsLst>
                    <a:gs pos="0">
                      <a:srgbClr val="FFFFFF"/>
                    </a:gs>
                    <a:gs pos="100000">
                      <a:srgbClr val="FFFFFF"/>
                    </a:gs>
                  </a:gsLst>
                  <a:lin ang="5400000" scaled="0"/>
                </a:gradFill>
                <a:latin typeface="+mj-lt"/>
              </a:rPr>
              <a:t>name</a:t>
            </a:r>
            <a:endParaRPr lang="en-US" sz="3600" dirty="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65032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3200" dirty="0">
                <a:gradFill>
                  <a:gsLst>
                    <a:gs pos="0">
                      <a:srgbClr val="FFFFFF"/>
                    </a:gs>
                    <a:gs pos="100000">
                      <a:srgbClr val="FFFFFF"/>
                    </a:gs>
                  </a:gsLst>
                  <a:lin ang="5400000" scaled="0"/>
                </a:gradFill>
                <a:latin typeface="+mj-lt"/>
              </a:rPr>
              <a:t>GET Blob operation takes parameters</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Prefix</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Delimiter</a:t>
            </a:r>
          </a:p>
          <a:p>
            <a:pPr marL="709200" lvl="1" defTabSz="914099" fontAlgn="base">
              <a:spcBef>
                <a:spcPts val="1200"/>
              </a:spcBef>
              <a:spcAft>
                <a:spcPct val="0"/>
              </a:spcAft>
            </a:pPr>
            <a:r>
              <a:rPr lang="en-US" sz="4800" dirty="0" smtClean="0">
                <a:gradFill>
                  <a:gsLst>
                    <a:gs pos="0">
                      <a:srgbClr val="FFFFFF"/>
                    </a:gs>
                    <a:gs pos="100000">
                      <a:srgbClr val="FFFFFF"/>
                    </a:gs>
                  </a:gsLst>
                  <a:lin ang="5400000" scaled="0"/>
                </a:gradFill>
                <a:latin typeface="+mj-lt"/>
              </a:rPr>
              <a:t>Include = </a:t>
            </a:r>
            <a:r>
              <a:rPr lang="en-US" sz="4800" dirty="0">
                <a:gradFill>
                  <a:gsLst>
                    <a:gs pos="0">
                      <a:srgbClr val="FFFFFF"/>
                    </a:gs>
                    <a:gs pos="100000">
                      <a:srgbClr val="FFFFFF"/>
                    </a:gs>
                  </a:gsLst>
                  <a:lin ang="5400000" scaled="0"/>
                </a:gradFill>
                <a:latin typeface="+mj-lt"/>
              </a:rPr>
              <a:t>(snapshots, metadata etc…)</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5699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4235262362"/>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sample listing</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GET 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=Tents</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779112" y="5261921"/>
            <a:ext cx="8633776" cy="1569660"/>
          </a:xfrm>
          <a:prstGeom prst="rect">
            <a:avLst/>
          </a:prstGeom>
        </p:spPr>
        <p:txBody>
          <a:bodyPr wrap="square">
            <a:spAutoFit/>
          </a:bodyPr>
          <a:lstStyle/>
          <a:p>
            <a:r>
              <a:rPr lang="en-NZ" sz="2400" dirty="0">
                <a:solidFill>
                  <a:schemeClr val="bg1">
                    <a:alpha val="99000"/>
                  </a:schemeClr>
                </a:solidFill>
                <a:latin typeface="+mj-lt"/>
                <a:cs typeface="Consolas" pitchFamily="49" charset="0"/>
              </a:rPr>
              <a:t>&lt;Blobs</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	&lt;Blob&gt;&lt;</a:t>
            </a:r>
            <a:r>
              <a:rPr lang="en-NZ" sz="2400" dirty="0">
                <a:solidFill>
                  <a:schemeClr val="bg1">
                    <a:alpha val="99000"/>
                  </a:schemeClr>
                </a:solidFill>
                <a:latin typeface="+mj-lt"/>
                <a:cs typeface="Consolas" pitchFamily="49" charset="0"/>
              </a:rPr>
              <a:t>Name&gt;Tents/PalaceTent.jpg&lt;/Name</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Blob&gt;</a:t>
            </a:r>
          </a:p>
          <a:p>
            <a:r>
              <a:rPr lang="en-NZ" sz="2400" dirty="0">
                <a:solidFill>
                  <a:schemeClr val="bg1">
                    <a:alpha val="99000"/>
                  </a:schemeClr>
                </a:solidFill>
                <a:latin typeface="+mj-lt"/>
                <a:cs typeface="Consolas" pitchFamily="49" charset="0"/>
              </a:rPr>
              <a:t>	&lt;Blob</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Name&gt;Tents/ShedTent.jpg&lt;/Name&gt;[…]&lt;/Blob&gt;</a:t>
            </a:r>
          </a:p>
          <a:p>
            <a:r>
              <a:rPr lang="en-NZ" sz="2400"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004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a:t>
            </a:r>
            <a:r>
              <a:rPr lang="en-US" dirty="0" smtClean="0"/>
              <a:t>listing full response</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9525" y="671691"/>
            <a:ext cx="12211049" cy="6186309"/>
          </a:xfrm>
          <a:prstGeom prst="rect">
            <a:avLst/>
          </a:prstGeom>
        </p:spPr>
        <p:txBody>
          <a:bodyPr wrap="square">
            <a:spAutoFit/>
          </a:bodyPr>
          <a:lstStyle/>
          <a:p>
            <a:pPr marL="252000" defTabSz="914061"/>
            <a:r>
              <a:rPr lang="en-NZ" dirty="0">
                <a:solidFill>
                  <a:schemeClr val="bg1">
                    <a:alpha val="99000"/>
                  </a:schemeClr>
                </a:solidFill>
                <a:latin typeface="+mj-lt"/>
                <a:cs typeface="Consolas" pitchFamily="49" charset="0"/>
              </a:rPr>
              <a:t>&lt;Blobs&gt;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&lt;Name&gt;Tents/PalaceTent.jpg&lt;/Name&gt;</a:t>
            </a:r>
          </a:p>
          <a:p>
            <a:pPr marL="252000" defTabSz="914061"/>
            <a:r>
              <a:rPr lang="en-NZ" dirty="0">
                <a:solidFill>
                  <a:schemeClr val="bg1">
                    <a:alpha val="99000"/>
                  </a:schemeClr>
                </a:solidFill>
                <a:latin typeface="+mj-lt"/>
                <a:cs typeface="Consolas" pitchFamily="49" charset="0"/>
              </a:rPr>
              <a:t>	</a:t>
            </a:r>
            <a:r>
              <a:rPr lang="en-NZ" dirty="0" smtClean="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&gt;https://readinesscloudcamp.blob.core.windows.net/products/Tents/PalaceTent.jpg&lt;/Url&gt;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&lt;Etag&gt;0x8D1E7EF08F31520&lt;/Etag&gt;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&lt;Name&gt;Tents/ShedTent.jpg&lt;/Name&gt;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&gt;https://readinesscloudcamp.blob.core.windows.net/products/Tents/ShedTent.jpg&lt;/Url&gt;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&lt;Etag&gt;0x8D1E7EF08EA6257&lt;/Etag&gt;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3260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a:t>
            </a:r>
            <a:r>
              <a:rPr lang="en-US" dirty="0" smtClean="0"/>
              <a:t>listing with </a:t>
            </a:r>
            <a:r>
              <a:rPr lang="en-US" dirty="0" err="1" smtClean="0"/>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Canoes&amp;maxresults</a:t>
            </a:r>
            <a:r>
              <a:rPr lang="en-US" sz="3600" dirty="0" smtClean="0">
                <a:solidFill>
                  <a:schemeClr val="bg1">
                    <a:alpha val="99000"/>
                  </a:schemeClr>
                </a:solidFill>
                <a:latin typeface="+mj-lt"/>
                <a:cs typeface="Consolas" pitchFamily="49" charset="0"/>
              </a:rPr>
              <a:t>=2</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559638" y="5208962"/>
            <a:ext cx="9072724" cy="1200329"/>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&lt;Blob&gt;Canoes/Hybrid.jpg</a:t>
            </a:r>
            <a:r>
              <a:rPr lang="en-NZ" sz="2400" dirty="0">
                <a:solidFill>
                  <a:schemeClr val="bg1">
                    <a:alpha val="99000"/>
                  </a:schemeClr>
                </a:solidFill>
                <a:latin typeface="+mj-lt"/>
                <a:cs typeface="Consolas" pitchFamily="49" charset="0"/>
              </a:rPr>
              <a:t>&lt;/Blob&gt;</a:t>
            </a:r>
          </a:p>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Blob&gt;Canoes/Flatwater.jpg&lt;/Blob&gt;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&gt;1!28!Q2Fub2VzL1doaXRld2F0ZXIuanBn&lt;/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a:t>
            </a:r>
          </a:p>
        </p:txBody>
      </p:sp>
      <p:sp>
        <p:nvSpPr>
          <p:cNvPr id="13" name="Rectangle 1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7167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listing with </a:t>
            </a:r>
            <a:r>
              <a:rPr lang="en-US" dirty="0" err="1"/>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1200329"/>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a:solidFill>
                  <a:schemeClr val="bg1">
                    <a:alpha val="99000"/>
                  </a:schemeClr>
                </a:solidFill>
                <a:latin typeface="+mj-lt"/>
                <a:cs typeface="Consolas" pitchFamily="49" charset="0"/>
              </a:rPr>
              <a:t>products?comp</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list&amp;prefix</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Canoes&amp;maxresults</a:t>
            </a:r>
            <a:r>
              <a:rPr lang="en-US" sz="3600" dirty="0">
                <a:solidFill>
                  <a:schemeClr val="bg1">
                    <a:alpha val="99000"/>
                  </a:schemeClr>
                </a:solidFill>
                <a:latin typeface="+mj-lt"/>
                <a:cs typeface="Consolas" pitchFamily="49" charset="0"/>
              </a:rPr>
              <a:t>=2</a:t>
            </a:r>
            <a:br>
              <a:rPr lang="en-US" sz="3600" dirty="0">
                <a:solidFill>
                  <a:schemeClr val="bg1">
                    <a:alpha val="99000"/>
                  </a:schemeClr>
                </a:solidFill>
                <a:latin typeface="+mj-lt"/>
                <a:cs typeface="Consolas" pitchFamily="49" charset="0"/>
              </a:rPr>
            </a:br>
            <a:r>
              <a:rPr lang="en-US" sz="3600" dirty="0">
                <a:solidFill>
                  <a:schemeClr val="bg1">
                    <a:alpha val="99000"/>
                  </a:schemeClr>
                </a:solidFill>
                <a:latin typeface="+mj-lt"/>
                <a:cs typeface="Consolas" pitchFamily="49" charset="0"/>
              </a:rPr>
              <a:t>	&amp;marker=1!28!Q2Fub2VzL1doaXRld2F0ZXIuanBn</a:t>
            </a:r>
          </a:p>
        </p:txBody>
      </p:sp>
      <p:sp>
        <p:nvSpPr>
          <p:cNvPr id="8" name="Rectangle 7"/>
          <p:cNvSpPr/>
          <p:nvPr/>
        </p:nvSpPr>
        <p:spPr>
          <a:xfrm>
            <a:off x="3508955" y="5670627"/>
            <a:ext cx="5174090" cy="830997"/>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Blob&gt;Canoes/Whitewater.jpg&lt;/Blob</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smtClean="0">
                <a:solidFill>
                  <a:schemeClr val="bg1">
                    <a:alpha val="99000"/>
                  </a:schemeClr>
                </a:solidFill>
                <a:latin typeface="+mj-lt"/>
                <a:cs typeface="Consolas" pitchFamily="49" charset="0"/>
              </a:rPr>
              <a:t>&gt;</a:t>
            </a:r>
            <a:endParaRPr lang="en-NZ" sz="2400" dirty="0">
              <a:solidFill>
                <a:schemeClr val="bg1">
                  <a:alpha val="99000"/>
                </a:schemeClr>
              </a:solidFill>
              <a:latin typeface="+mj-lt"/>
              <a:cs typeface="Consolas" pitchFamily="49" charset="0"/>
            </a:endParaRPr>
          </a:p>
        </p:txBody>
      </p:sp>
      <p:sp>
        <p:nvSpPr>
          <p:cNvPr id="9" name="Rectangle 8"/>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46562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idx="4294967295"/>
          </p:nvPr>
        </p:nvSpPr>
        <p:spPr>
          <a:xfrm>
            <a:off x="-9525" y="0"/>
            <a:ext cx="12201525" cy="812800"/>
          </a:xfrm>
        </p:spPr>
        <p:txBody>
          <a:bodyPr>
            <a:normAutofit/>
          </a:bodyPr>
          <a:lstStyle/>
          <a:p>
            <a:r>
              <a:rPr lang="en-US" dirty="0" smtClean="0"/>
              <a:t>Uploading a Block Blob</a:t>
            </a:r>
            <a:endParaRPr lang="en-US" dirty="0"/>
          </a:p>
        </p:txBody>
      </p:sp>
      <p:sp>
        <p:nvSpPr>
          <p:cNvPr id="4" name="Content Placeholder 3"/>
          <p:cNvSpPr>
            <a:spLocks noGrp="1"/>
          </p:cNvSpPr>
          <p:nvPr>
            <p:ph type="body" sz="quarter" idx="4294967295"/>
          </p:nvPr>
        </p:nvSpPr>
        <p:spPr>
          <a:xfrm>
            <a:off x="0" y="1447800"/>
            <a:ext cx="8185212" cy="946150"/>
          </a:xfrm>
        </p:spPr>
        <p:txBody>
          <a:bodyPr/>
          <a:lstStyle/>
          <a:p>
            <a:pPr marL="0" indent="0">
              <a:buNone/>
            </a:pPr>
            <a:r>
              <a:rPr lang="en-US" dirty="0" smtClean="0"/>
              <a:t>Uploading</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367972"/>
            <a:ext cx="4095869" cy="975429"/>
            <a:chOff x="830818" y="3047300"/>
            <a:chExt cx="4095869" cy="975429"/>
          </a:xfrm>
        </p:grpSpPr>
        <p:sp>
          <p:nvSpPr>
            <p:cNvPr id="65" name="TextBox 64"/>
            <p:cNvSpPr txBox="1"/>
            <p:nvPr/>
          </p:nvSpPr>
          <p:spPr>
            <a:xfrm>
              <a:off x="830818" y="3079360"/>
              <a:ext cx="430887" cy="892232"/>
            </a:xfrm>
            <a:prstGeom prst="rect">
              <a:avLst/>
            </a:prstGeom>
            <a:noFill/>
          </p:spPr>
          <p:txBody>
            <a:bodyPr vert="vert270" wrap="none" rtlCol="0">
              <a:spAutoFit/>
            </a:bodyPr>
            <a:lstStyle/>
            <a:p>
              <a:r>
                <a:rPr lang="en-US" sz="1600" b="1" dirty="0">
                  <a:solidFill>
                    <a:schemeClr val="bg1">
                      <a:alpha val="99000"/>
                    </a:schemeClr>
                  </a:solidFill>
                  <a:latin typeface="+mj-lt"/>
                </a:rPr>
                <a:t>Block Id 1</a:t>
              </a:r>
            </a:p>
          </p:txBody>
        </p:sp>
        <p:sp>
          <p:nvSpPr>
            <p:cNvPr id="66" name="TextBox 65"/>
            <p:cNvSpPr txBox="1"/>
            <p:nvPr/>
          </p:nvSpPr>
          <p:spPr>
            <a:xfrm>
              <a:off x="1126093"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2</a:t>
              </a:r>
            </a:p>
          </p:txBody>
        </p:sp>
        <p:sp>
          <p:nvSpPr>
            <p:cNvPr id="67" name="TextBox 66"/>
            <p:cNvSpPr txBox="1"/>
            <p:nvPr/>
          </p:nvSpPr>
          <p:spPr>
            <a:xfrm>
              <a:off x="1459468"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3</a:t>
              </a:r>
            </a:p>
          </p:txBody>
        </p:sp>
        <p:sp>
          <p:nvSpPr>
            <p:cNvPr id="68" name="TextBox 67"/>
            <p:cNvSpPr txBox="1"/>
            <p:nvPr/>
          </p:nvSpPr>
          <p:spPr>
            <a:xfrm>
              <a:off x="4495800" y="3058362"/>
              <a:ext cx="430887" cy="964367"/>
            </a:xfrm>
            <a:prstGeom prst="rect">
              <a:avLst/>
            </a:prstGeom>
            <a:noFill/>
          </p:spPr>
          <p:txBody>
            <a:bodyPr vert="vert270" wrap="none" rtlCol="0">
              <a:spAutoFit/>
            </a:bodyPr>
            <a:lstStyle/>
            <a:p>
              <a:r>
                <a:rPr lang="en-US" sz="1600" b="1" dirty="0">
                  <a:solidFill>
                    <a:schemeClr val="bg1">
                      <a:alpha val="99000"/>
                    </a:schemeClr>
                  </a:solidFill>
                  <a:latin typeface="+mj-lt"/>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700" dirty="0">
                <a:solidFill>
                  <a:srgbClr val="595959">
                    <a:alpha val="99000"/>
                  </a:srgbClr>
                </a:solidFill>
                <a:latin typeface="+mj-lt"/>
              </a:rPr>
              <a:t>blobName = “TheBlob.wmv”;</a:t>
            </a:r>
          </a:p>
          <a:p>
            <a:pPr defTabSz="914061" fontAlgn="base">
              <a:spcBef>
                <a:spcPct val="0"/>
              </a:spcBef>
              <a:spcAft>
                <a:spcPct val="0"/>
              </a:spcAft>
            </a:pPr>
            <a:r>
              <a:rPr lang="en-US" sz="1700" dirty="0">
                <a:solidFill>
                  <a:srgbClr val="595959">
                    <a:alpha val="99000"/>
                  </a:srgbClr>
                </a:solidFill>
                <a:latin typeface="+mj-lt"/>
              </a:rPr>
              <a:t>PutBlock(blobName, blockId1, block1Bits);</a:t>
            </a:r>
          </a:p>
          <a:p>
            <a:pPr defTabSz="914061" fontAlgn="base">
              <a:spcBef>
                <a:spcPct val="0"/>
              </a:spcBef>
              <a:spcAft>
                <a:spcPct val="0"/>
              </a:spcAft>
            </a:pPr>
            <a:r>
              <a:rPr lang="en-US" sz="1700" dirty="0">
                <a:solidFill>
                  <a:srgbClr val="595959">
                    <a:alpha val="99000"/>
                  </a:srgbClr>
                </a:solidFill>
                <a:latin typeface="+mj-lt"/>
              </a:rPr>
              <a:t>PutBlock(blobName, blockId2, block2Bits);</a:t>
            </a:r>
          </a:p>
          <a:p>
            <a:pPr defTabSz="914061" fontAlgn="base">
              <a:spcBef>
                <a:spcPct val="0"/>
              </a:spcBef>
              <a:spcAft>
                <a:spcPct val="0"/>
              </a:spcAft>
            </a:pPr>
            <a:r>
              <a:rPr lang="en-US" sz="1700" dirty="0">
                <a:solidFill>
                  <a:srgbClr val="595959">
                    <a:alpha val="99000"/>
                  </a:srgbClr>
                </a:solidFill>
                <a:latin typeface="+mj-lt"/>
              </a:rPr>
              <a:t>…………</a:t>
            </a:r>
          </a:p>
          <a:p>
            <a:pPr defTabSz="914061" fontAlgn="base">
              <a:spcBef>
                <a:spcPct val="0"/>
              </a:spcBef>
              <a:spcAft>
                <a:spcPct val="0"/>
              </a:spcAft>
            </a:pPr>
            <a:r>
              <a:rPr lang="en-US" sz="1700" dirty="0">
                <a:solidFill>
                  <a:srgbClr val="595959">
                    <a:alpha val="99000"/>
                  </a:srgbClr>
                </a:solidFill>
                <a:latin typeface="+mj-lt"/>
              </a:rPr>
              <a:t>PutBlock(blobName, blockIdN, blockNBits);</a:t>
            </a:r>
          </a:p>
          <a:p>
            <a:pPr defTabSz="914061" fontAlgn="base">
              <a:spcBef>
                <a:spcPct val="0"/>
              </a:spcBef>
              <a:spcAft>
                <a:spcPct val="0"/>
              </a:spcAft>
            </a:pPr>
            <a:r>
              <a:rPr lang="en-US" sz="1700" b="1" dirty="0">
                <a:solidFill>
                  <a:srgbClr val="595959">
                    <a:alpha val="99000"/>
                  </a:srgbClr>
                </a:solidFill>
                <a:latin typeface="+mj-lt"/>
              </a:rPr>
              <a:t>PutBlockList(blobName,</a:t>
            </a:r>
          </a:p>
          <a:p>
            <a:pPr defTabSz="914061" fontAlgn="base">
              <a:spcBef>
                <a:spcPct val="0"/>
              </a:spcBef>
              <a:spcAft>
                <a:spcPct val="0"/>
              </a:spcAft>
            </a:pPr>
            <a:r>
              <a:rPr lang="en-US" sz="1700" b="1" dirty="0">
                <a:solidFill>
                  <a:srgbClr val="595959">
                    <a:alpha val="99000"/>
                  </a:srgbClr>
                </a:solidFill>
                <a:latin typeface="+mj-lt"/>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00663"/>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37" name="Content Placeholder 3"/>
          <p:cNvSpPr txBox="1">
            <a:spLocks/>
          </p:cNvSpPr>
          <p:nvPr/>
        </p:nvSpPr>
        <p:spPr>
          <a:xfrm>
            <a:off x="6397637" y="1643876"/>
            <a:ext cx="2746364" cy="553998"/>
          </a:xfrm>
          <a:prstGeom prst="rect">
            <a:avLst/>
          </a:prstGeom>
        </p:spPr>
        <p:txBody>
          <a:bodyPr vert="horz" wrap="square" lIns="0" tIns="0" rIns="0" bIns="0" rtlCol="0" anchor="b">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mj-lt"/>
                <a:ea typeface="Segoe UI" pitchFamily="34" charset="0"/>
                <a:cs typeface="Segoe UI" pitchFamily="34" charset="0"/>
              </a:rPr>
              <a:t>THE BLOB</a:t>
            </a: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grpSp>
      <p:pic>
        <p:nvPicPr>
          <p:cNvPr id="34" name="Picture 33"/>
          <p:cNvPicPr>
            <a:picLocks noChangeAspect="1"/>
          </p:cNvPicPr>
          <p:nvPr/>
        </p:nvPicPr>
        <p:blipFill>
          <a:blip r:embed="rId4"/>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45"/>
                                        </p:tgtEl>
                                      </p:cBhvr>
                                    </p:animEffect>
                                    <p:set>
                                      <p:cBhvr>
                                        <p:cTn id="16" dur="1" fill="hold">
                                          <p:stCondLst>
                                            <p:cond delay="499"/>
                                          </p:stCondLst>
                                        </p:cTn>
                                        <p:tgtEl>
                                          <p:spTgt spid="45"/>
                                        </p:tgtEl>
                                        <p:attrNameLst>
                                          <p:attrName>style.visibility</p:attrName>
                                        </p:attrNameLst>
                                      </p:cBhvr>
                                      <p:to>
                                        <p:strVal val="hidden"/>
                                      </p:to>
                                    </p:set>
                                  </p:childTnLst>
                                </p:cTn>
                              </p:par>
                            </p:childTnLst>
                          </p:cTn>
                        </p:par>
                        <p:par>
                          <p:cTn id="17" fill="hold">
                            <p:stCondLst>
                              <p:cond delay="500"/>
                            </p:stCondLst>
                            <p:childTnLst>
                              <p:par>
                                <p:cTn id="18" presetID="55"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strVal val="#ppt_w*0.70"/>
                                          </p:val>
                                        </p:tav>
                                        <p:tav tm="100000">
                                          <p:val>
                                            <p:strVal val="#ppt_w"/>
                                          </p:val>
                                        </p:tav>
                                      </p:tavLst>
                                    </p:anim>
                                    <p:anim calcmode="lin" valueType="num">
                                      <p:cBhvr>
                                        <p:cTn id="21" dur="1000" fill="hold"/>
                                        <p:tgtEl>
                                          <p:spTgt spid="3"/>
                                        </p:tgtEl>
                                        <p:attrNameLst>
                                          <p:attrName>ppt_h</p:attrName>
                                        </p:attrNameLst>
                                      </p:cBhvr>
                                      <p:tavLst>
                                        <p:tav tm="0">
                                          <p:val>
                                            <p:strVal val="#ppt_h"/>
                                          </p:val>
                                        </p:tav>
                                        <p:tav tm="100000">
                                          <p:val>
                                            <p:strVal val="#ppt_h"/>
                                          </p:val>
                                        </p:tav>
                                      </p:tavLst>
                                    </p:anim>
                                    <p:animEffect transition="in" filter="fade">
                                      <p:cBhvr>
                                        <p:cTn id="22" dur="1000"/>
                                        <p:tgtEl>
                                          <p:spTgt spid="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10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0">
                                            <p:txEl>
                                              <p:pRg st="1" end="1"/>
                                            </p:txEl>
                                          </p:spTgt>
                                        </p:tgtEl>
                                        <p:attrNameLst>
                                          <p:attrName>style.visibility</p:attrName>
                                        </p:attrNameLst>
                                      </p:cBhvr>
                                      <p:to>
                                        <p:strVal val="visible"/>
                                      </p:to>
                                    </p:set>
                                    <p:animEffect transition="in" filter="fade">
                                      <p:cBhvr>
                                        <p:cTn id="31" dur="500"/>
                                        <p:tgtEl>
                                          <p:spTgt spid="70">
                                            <p:txEl>
                                              <p:pRg st="1" end="1"/>
                                            </p:txEl>
                                          </p:spTgt>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37" dur="2000" fill="hold"/>
                                        <p:tgtEl>
                                          <p:spTgt spid="63"/>
                                        </p:tgtEl>
                                        <p:attrNameLst>
                                          <p:attrName>ppt_x</p:attrName>
                                          <p:attrName>ppt_y</p:attrName>
                                        </p:attrNameLst>
                                      </p:cBhvr>
                                      <p:rCtr x="24300" y="20800"/>
                                    </p:animMotion>
                                  </p:childTnLst>
                                </p:cTn>
                              </p:par>
                            </p:childTnLst>
                          </p:cTn>
                        </p:par>
                        <p:par>
                          <p:cTn id="38" fill="hold">
                            <p:stCondLst>
                              <p:cond delay="2500"/>
                            </p:stCondLst>
                            <p:childTnLst>
                              <p:par>
                                <p:cTn id="39" presetID="10" presetClass="exit" presetSubtype="0" fill="hold" nodeType="afterEffect">
                                  <p:stCondLst>
                                    <p:cond delay="0"/>
                                  </p:stCondLst>
                                  <p:childTnLst>
                                    <p:animEffect transition="out" filter="fade">
                                      <p:cBhvr>
                                        <p:cTn id="40" dur="2000"/>
                                        <p:tgtEl>
                                          <p:spTgt spid="63"/>
                                        </p:tgtEl>
                                      </p:cBhvr>
                                    </p:animEffect>
                                    <p:set>
                                      <p:cBhvr>
                                        <p:cTn id="41" dur="1" fill="hold">
                                          <p:stCondLst>
                                            <p:cond delay="1999"/>
                                          </p:stCondLst>
                                        </p:cTn>
                                        <p:tgtEl>
                                          <p:spTgt spid="6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0">
                                            <p:txEl>
                                              <p:pRg st="2" end="2"/>
                                            </p:txEl>
                                          </p:spTgt>
                                        </p:tgtEl>
                                        <p:attrNameLst>
                                          <p:attrName>style.visibility</p:attrName>
                                        </p:attrNameLst>
                                      </p:cBhvr>
                                      <p:to>
                                        <p:strVal val="visible"/>
                                      </p:to>
                                    </p:set>
                                    <p:animEffect transition="in" filter="fade">
                                      <p:cBhvr>
                                        <p:cTn id="46" dur="500"/>
                                        <p:tgtEl>
                                          <p:spTgt spid="70">
                                            <p:txEl>
                                              <p:pRg st="2" end="2"/>
                                            </p:txEl>
                                          </p:spTgt>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71"/>
                                        </p:tgtEl>
                                        <p:attrNameLst>
                                          <p:attrName>style.visibility</p:attrName>
                                        </p:attrNameLst>
                                      </p:cBhvr>
                                      <p:to>
                                        <p:strVal val="visible"/>
                                      </p:to>
                                    </p:set>
                                  </p:childTnLst>
                                </p:cTn>
                              </p:par>
                            </p:childTnLst>
                          </p:cTn>
                        </p:par>
                        <p:par>
                          <p:cTn id="50" fill="hold">
                            <p:stCondLst>
                              <p:cond delay="500"/>
                            </p:stCondLst>
                            <p:childTnLst>
                              <p:par>
                                <p:cTn id="51"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2" dur="2000" fill="hold"/>
                                        <p:tgtEl>
                                          <p:spTgt spid="71"/>
                                        </p:tgtEl>
                                        <p:attrNameLst>
                                          <p:attrName>ppt_x</p:attrName>
                                          <p:attrName>ppt_y</p:attrName>
                                        </p:attrNameLst>
                                      </p:cBhvr>
                                      <p:rCtr x="22700" y="20300"/>
                                    </p:animMotion>
                                  </p:childTnLst>
                                </p:cTn>
                              </p:par>
                            </p:childTnLst>
                          </p:cTn>
                        </p:par>
                        <p:par>
                          <p:cTn id="53" fill="hold">
                            <p:stCondLst>
                              <p:cond delay="2500"/>
                            </p:stCondLst>
                            <p:childTnLst>
                              <p:par>
                                <p:cTn id="54" presetID="10" presetClass="exit" presetSubtype="0" fill="hold" grpId="1" nodeType="afterEffect">
                                  <p:stCondLst>
                                    <p:cond delay="0"/>
                                  </p:stCondLst>
                                  <p:childTnLst>
                                    <p:animEffect transition="out" filter="fade">
                                      <p:cBhvr>
                                        <p:cTn id="55" dur="2000"/>
                                        <p:tgtEl>
                                          <p:spTgt spid="71"/>
                                        </p:tgtEl>
                                      </p:cBhvr>
                                    </p:animEffect>
                                    <p:set>
                                      <p:cBhvr>
                                        <p:cTn id="56" dur="1" fill="hold">
                                          <p:stCondLst>
                                            <p:cond delay="1999"/>
                                          </p:stCondLst>
                                        </p:cTn>
                                        <p:tgtEl>
                                          <p:spTgt spid="7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0">
                                            <p:txEl>
                                              <p:pRg st="3" end="3"/>
                                            </p:txEl>
                                          </p:spTgt>
                                        </p:tgtEl>
                                        <p:attrNameLst>
                                          <p:attrName>style.visibility</p:attrName>
                                        </p:attrNameLst>
                                      </p:cBhvr>
                                      <p:to>
                                        <p:strVal val="visible"/>
                                      </p:to>
                                    </p:set>
                                    <p:animEffect transition="in" filter="fade">
                                      <p:cBhvr>
                                        <p:cTn id="61" dur="500"/>
                                        <p:tgtEl>
                                          <p:spTgt spid="70">
                                            <p:txEl>
                                              <p:pRg st="3" end="3"/>
                                            </p:txEl>
                                          </p:spTgt>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par>
                          <p:cTn id="65" fill="hold">
                            <p:stCondLst>
                              <p:cond delay="500"/>
                            </p:stCondLst>
                            <p:childTnLst>
                              <p:par>
                                <p:cTn id="66"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67" dur="2000" fill="hold"/>
                                        <p:tgtEl>
                                          <p:spTgt spid="72"/>
                                        </p:tgtEl>
                                        <p:attrNameLst>
                                          <p:attrName>ppt_x</p:attrName>
                                          <p:attrName>ppt_y</p:attrName>
                                        </p:attrNameLst>
                                      </p:cBhvr>
                                      <p:rCtr x="21000" y="19700"/>
                                    </p:animMotion>
                                  </p:childTnLst>
                                </p:cTn>
                              </p:par>
                            </p:childTnLst>
                          </p:cTn>
                        </p:par>
                        <p:par>
                          <p:cTn id="68" fill="hold">
                            <p:stCondLst>
                              <p:cond delay="2500"/>
                            </p:stCondLst>
                            <p:childTnLst>
                              <p:par>
                                <p:cTn id="69" presetID="10" presetClass="exit" presetSubtype="0" fill="hold" grpId="1" nodeType="afterEffect">
                                  <p:stCondLst>
                                    <p:cond delay="0"/>
                                  </p:stCondLst>
                                  <p:childTnLst>
                                    <p:animEffect transition="out" filter="fade">
                                      <p:cBhvr>
                                        <p:cTn id="70" dur="2000"/>
                                        <p:tgtEl>
                                          <p:spTgt spid="72"/>
                                        </p:tgtEl>
                                      </p:cBhvr>
                                    </p:animEffect>
                                    <p:set>
                                      <p:cBhvr>
                                        <p:cTn id="71" dur="1" fill="hold">
                                          <p:stCondLst>
                                            <p:cond delay="1999"/>
                                          </p:stCondLst>
                                        </p:cTn>
                                        <p:tgtEl>
                                          <p:spTgt spid="7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70">
                                            <p:txEl>
                                              <p:pRg st="4" end="4"/>
                                            </p:txEl>
                                          </p:spTgt>
                                        </p:tgtEl>
                                        <p:attrNameLst>
                                          <p:attrName>style.visibility</p:attrName>
                                        </p:attrNameLst>
                                      </p:cBhvr>
                                      <p:to>
                                        <p:strVal val="visible"/>
                                      </p:to>
                                    </p:set>
                                    <p:animEffect transition="in" filter="fade">
                                      <p:cBhvr>
                                        <p:cTn id="76" dur="500"/>
                                        <p:tgtEl>
                                          <p:spTgt spid="70">
                                            <p:txEl>
                                              <p:pRg st="4" end="4"/>
                                            </p:txEl>
                                          </p:spTgt>
                                        </p:tgtEl>
                                      </p:cBhvr>
                                    </p:animEffect>
                                  </p:childTnLst>
                                </p:cTn>
                              </p:par>
                            </p:childTnLst>
                          </p:cTn>
                        </p:par>
                        <p:par>
                          <p:cTn id="77" fill="hold">
                            <p:stCondLst>
                              <p:cond delay="500"/>
                            </p:stCondLst>
                            <p:childTnLst>
                              <p:par>
                                <p:cTn id="78" presetID="1" presetClass="entr" presetSubtype="0" fill="hold" grpId="2" nodeType="afterEffect">
                                  <p:stCondLst>
                                    <p:cond delay="0"/>
                                  </p:stCondLst>
                                  <p:childTnLst>
                                    <p:set>
                                      <p:cBhvr>
                                        <p:cTn id="79" dur="1" fill="hold">
                                          <p:stCondLst>
                                            <p:cond delay="0"/>
                                          </p:stCondLst>
                                        </p:cTn>
                                        <p:tgtEl>
                                          <p:spTgt spid="73"/>
                                        </p:tgtEl>
                                        <p:attrNameLst>
                                          <p:attrName>style.visibility</p:attrName>
                                        </p:attrNameLst>
                                      </p:cBhvr>
                                      <p:to>
                                        <p:strVal val="visible"/>
                                      </p:to>
                                    </p:set>
                                  </p:childTnLst>
                                </p:cTn>
                              </p:par>
                            </p:childTnLst>
                          </p:cTn>
                        </p:par>
                        <p:par>
                          <p:cTn id="80" fill="hold">
                            <p:stCondLst>
                              <p:cond delay="500"/>
                            </p:stCondLst>
                            <p:childTnLst>
                              <p:par>
                                <p:cTn id="81"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2" dur="2000" fill="hold"/>
                                        <p:tgtEl>
                                          <p:spTgt spid="73"/>
                                        </p:tgtEl>
                                        <p:attrNameLst>
                                          <p:attrName>ppt_x</p:attrName>
                                          <p:attrName>ppt_y</p:attrName>
                                        </p:attrNameLst>
                                      </p:cBhvr>
                                      <p:rCtr x="6267" y="19861"/>
                                    </p:animMotion>
                                  </p:childTnLst>
                                </p:cTn>
                              </p:par>
                            </p:childTnLst>
                          </p:cTn>
                        </p:par>
                        <p:par>
                          <p:cTn id="83" fill="hold">
                            <p:stCondLst>
                              <p:cond delay="2500"/>
                            </p:stCondLst>
                            <p:childTnLst>
                              <p:par>
                                <p:cTn id="84" presetID="10" presetClass="exit" presetSubtype="0" fill="hold" grpId="1" nodeType="afterEffect">
                                  <p:stCondLst>
                                    <p:cond delay="0"/>
                                  </p:stCondLst>
                                  <p:childTnLst>
                                    <p:animEffect transition="out" filter="fade">
                                      <p:cBhvr>
                                        <p:cTn id="85" dur="2000"/>
                                        <p:tgtEl>
                                          <p:spTgt spid="73"/>
                                        </p:tgtEl>
                                      </p:cBhvr>
                                    </p:animEffect>
                                    <p:set>
                                      <p:cBhvr>
                                        <p:cTn id="86" dur="1" fill="hold">
                                          <p:stCondLst>
                                            <p:cond delay="1999"/>
                                          </p:stCondLst>
                                        </p:cTn>
                                        <p:tgtEl>
                                          <p:spTgt spid="7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0">
                                            <p:txEl>
                                              <p:pRg st="5" end="5"/>
                                            </p:txEl>
                                          </p:spTgt>
                                        </p:tgtEl>
                                        <p:attrNameLst>
                                          <p:attrName>style.visibility</p:attrName>
                                        </p:attrNameLst>
                                      </p:cBhvr>
                                      <p:to>
                                        <p:strVal val="visible"/>
                                      </p:to>
                                    </p:set>
                                    <p:animEffect transition="in" filter="fade">
                                      <p:cBhvr>
                                        <p:cTn id="91" dur="500"/>
                                        <p:tgtEl>
                                          <p:spTgt spid="70">
                                            <p:txEl>
                                              <p:pRg st="5" end="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70">
                                            <p:txEl>
                                              <p:pRg st="6" end="6"/>
                                            </p:txEl>
                                          </p:spTgt>
                                        </p:tgtEl>
                                        <p:attrNameLst>
                                          <p:attrName>style.visibility</p:attrName>
                                        </p:attrNameLst>
                                      </p:cBhvr>
                                      <p:to>
                                        <p:strVal val="visible"/>
                                      </p:to>
                                    </p:set>
                                    <p:animEffect transition="in" filter="fade">
                                      <p:cBhvr>
                                        <p:cTn id="94" dur="500"/>
                                        <p:tgtEl>
                                          <p:spTgt spid="70">
                                            <p:txEl>
                                              <p:pRg st="6" end="6"/>
                                            </p:txEl>
                                          </p:spTgt>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750"/>
                                        <p:tgtEl>
                                          <p:spTgt spid="7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10" presetClass="exit" presetSubtype="0" fill="hold" grpId="1" nodeType="withEffect">
                                  <p:stCondLst>
                                    <p:cond delay="0"/>
                                  </p:stCondLst>
                                  <p:childTnLst>
                                    <p:animEffect transition="out" filter="fade">
                                      <p:cBhvr>
                                        <p:cTn id="103" dur="500"/>
                                        <p:tgtEl>
                                          <p:spTgt spid="77"/>
                                        </p:tgtEl>
                                      </p:cBhvr>
                                    </p:animEffect>
                                    <p:set>
                                      <p:cBhvr>
                                        <p:cTn id="104"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smtClean="0"/>
              <a:t>block uploading benefits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Efficient continuation and retry</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Parallel and out of order upload of blocks</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343654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0" name="Content Placeholder 2"/>
          <p:cNvSpPr txBox="1">
            <a:spLocks/>
          </p:cNvSpPr>
          <p:nvPr/>
        </p:nvSpPr>
        <p:spPr>
          <a:xfrm>
            <a:off x="3654979" y="527900"/>
            <a:ext cx="8537021" cy="6330099"/>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spcBef>
                <a:spcPts val="600"/>
              </a:spcBef>
              <a:buNone/>
            </a:pPr>
            <a:r>
              <a:rPr lang="en-US" sz="3000" dirty="0" smtClean="0">
                <a:solidFill>
                  <a:schemeClr val="bg1">
                    <a:alpha val="99000"/>
                  </a:schemeClr>
                </a:solidFill>
                <a:latin typeface="+mj-lt"/>
              </a:rPr>
              <a:t>Create blob and specify </a:t>
            </a:r>
            <a:r>
              <a:rPr lang="en-US" sz="3000" dirty="0">
                <a:solidFill>
                  <a:schemeClr val="bg1">
                    <a:alpha val="99000"/>
                  </a:schemeClr>
                </a:solidFill>
                <a:latin typeface="+mj-lt"/>
              </a:rPr>
              <a:t>Blob Size = 10 </a:t>
            </a:r>
            <a:r>
              <a:rPr lang="en-US" sz="3000" dirty="0" err="1" smtClean="0">
                <a:solidFill>
                  <a:schemeClr val="bg1">
                    <a:alpha val="99000"/>
                  </a:schemeClr>
                </a:solidFill>
                <a:latin typeface="+mj-lt"/>
              </a:rPr>
              <a:t>Gbytes</a:t>
            </a:r>
            <a:endParaRPr lang="en-US" sz="3000" dirty="0">
              <a:solidFill>
                <a:schemeClr val="bg1">
                  <a:alpha val="99000"/>
                </a:schemeClr>
              </a:solidFill>
              <a:latin typeface="+mj-lt"/>
            </a:endParaRPr>
          </a:p>
          <a:p>
            <a:pPr marL="0" indent="0">
              <a:spcBef>
                <a:spcPts val="600"/>
              </a:spcBef>
              <a:buNone/>
            </a:pPr>
            <a:r>
              <a:rPr lang="en-US" sz="3000" dirty="0">
                <a:solidFill>
                  <a:schemeClr val="bg1">
                    <a:alpha val="99000"/>
                  </a:schemeClr>
                </a:solidFill>
                <a:latin typeface="+mj-lt"/>
              </a:rPr>
              <a:t>Fixed Page Size = 512 bytes</a:t>
            </a:r>
          </a:p>
          <a:p>
            <a:pPr marL="0" indent="0">
              <a:spcBef>
                <a:spcPts val="600"/>
              </a:spcBef>
              <a:buNone/>
            </a:pPr>
            <a:r>
              <a:rPr lang="en-US" sz="3000" dirty="0">
                <a:solidFill>
                  <a:schemeClr val="bg1">
                    <a:alpha val="99000"/>
                  </a:schemeClr>
                </a:solidFill>
                <a:latin typeface="+mj-lt"/>
              </a:rPr>
              <a:t>Random Access </a:t>
            </a:r>
            <a:r>
              <a:rPr lang="en-US" sz="3000" dirty="0" smtClean="0">
                <a:solidFill>
                  <a:schemeClr val="bg1">
                    <a:alpha val="99000"/>
                  </a:schemeClr>
                </a:solidFill>
                <a:latin typeface="+mj-lt"/>
              </a:rPr>
              <a:t>Operations:</a:t>
            </a:r>
            <a:endParaRPr lang="en-US" sz="3000" dirty="0">
              <a:solidFill>
                <a:schemeClr val="bg1">
                  <a:alpha val="99000"/>
                </a:schemeClr>
              </a:solidFill>
              <a:latin typeface="+mj-lt"/>
            </a:endParaRPr>
          </a:p>
          <a:p>
            <a:pPr marL="0" lvl="1" indent="0">
              <a:spcBef>
                <a:spcPts val="600"/>
              </a:spcBef>
              <a:buNone/>
            </a:pPr>
            <a:r>
              <a:rPr lang="en-US" sz="3000" dirty="0" err="1">
                <a:solidFill>
                  <a:srgbClr val="FFC000"/>
                </a:solidFill>
                <a:latin typeface="+mj-lt"/>
              </a:rPr>
              <a:t>PutPage</a:t>
            </a:r>
            <a:r>
              <a:rPr lang="en-US" sz="3000" dirty="0">
                <a:solidFill>
                  <a:srgbClr val="FFC000"/>
                </a:solidFill>
                <a:latin typeface="+mj-lt"/>
              </a:rPr>
              <a:t>[512, 2048)</a:t>
            </a:r>
          </a:p>
          <a:p>
            <a:pPr marL="0" lvl="1" indent="0">
              <a:spcBef>
                <a:spcPts val="600"/>
              </a:spcBef>
              <a:buNone/>
            </a:pPr>
            <a:r>
              <a:rPr lang="en-US" sz="3000" dirty="0" err="1">
                <a:solidFill>
                  <a:schemeClr val="accent2">
                    <a:lumMod val="50000"/>
                  </a:schemeClr>
                </a:solidFill>
                <a:latin typeface="+mj-lt"/>
              </a:rPr>
              <a:t>PutPage</a:t>
            </a:r>
            <a:r>
              <a:rPr lang="en-US" sz="3000" dirty="0">
                <a:solidFill>
                  <a:schemeClr val="accent2">
                    <a:lumMod val="50000"/>
                  </a:schemeClr>
                </a:solidFill>
                <a:latin typeface="+mj-lt"/>
              </a:rPr>
              <a:t>[0, 1024)</a:t>
            </a:r>
          </a:p>
          <a:p>
            <a:pPr marL="0" lvl="1" indent="0">
              <a:spcBef>
                <a:spcPts val="600"/>
              </a:spcBef>
              <a:buNone/>
            </a:pPr>
            <a:r>
              <a:rPr lang="en-US" sz="3000" dirty="0" err="1">
                <a:solidFill>
                  <a:srgbClr val="4472C4"/>
                </a:solidFill>
                <a:latin typeface="+mj-lt"/>
              </a:rPr>
              <a:t>ClearPage</a:t>
            </a:r>
            <a:r>
              <a:rPr lang="en-US" sz="3000" dirty="0">
                <a:solidFill>
                  <a:srgbClr val="4472C4"/>
                </a:solidFill>
                <a:latin typeface="+mj-lt"/>
              </a:rPr>
              <a:t>[512, 1536)</a:t>
            </a:r>
          </a:p>
          <a:p>
            <a:pPr marL="0" lvl="1" indent="0">
              <a:spcBef>
                <a:spcPts val="600"/>
              </a:spcBef>
              <a:buNone/>
            </a:pPr>
            <a:r>
              <a:rPr lang="en-US" sz="3000" dirty="0" err="1">
                <a:solidFill>
                  <a:srgbClr val="00B050"/>
                </a:solidFill>
                <a:latin typeface="+mj-lt"/>
              </a:rPr>
              <a:t>PutPage</a:t>
            </a:r>
            <a:r>
              <a:rPr lang="en-US" sz="3000" dirty="0">
                <a:solidFill>
                  <a:srgbClr val="00B050"/>
                </a:solidFill>
                <a:latin typeface="+mj-lt"/>
              </a:rPr>
              <a:t>[2048,2560)</a:t>
            </a:r>
          </a:p>
          <a:p>
            <a:pPr marL="0" indent="0">
              <a:spcBef>
                <a:spcPts val="600"/>
              </a:spcBef>
              <a:buNone/>
            </a:pPr>
            <a:r>
              <a:rPr lang="en-US" sz="3000" dirty="0" err="1">
                <a:solidFill>
                  <a:schemeClr val="bg1">
                    <a:alpha val="99000"/>
                  </a:schemeClr>
                </a:solidFill>
                <a:latin typeface="+mj-lt"/>
              </a:rPr>
              <a:t>GetPageRange</a:t>
            </a:r>
            <a:r>
              <a:rPr lang="en-US" sz="3000" dirty="0">
                <a:solidFill>
                  <a:schemeClr val="bg1">
                    <a:alpha val="99000"/>
                  </a:schemeClr>
                </a:solidFill>
                <a:latin typeface="+mj-lt"/>
              </a:rPr>
              <a:t>[0, 4096) returns valid data ranges:</a:t>
            </a:r>
          </a:p>
          <a:p>
            <a:pPr marL="0" lvl="1" indent="0">
              <a:spcBef>
                <a:spcPts val="600"/>
              </a:spcBef>
              <a:buNone/>
            </a:pPr>
            <a:r>
              <a:rPr lang="en-US" sz="3000" dirty="0">
                <a:solidFill>
                  <a:schemeClr val="bg1">
                    <a:alpha val="99000"/>
                  </a:schemeClr>
                </a:solidFill>
                <a:latin typeface="+mj-lt"/>
              </a:rPr>
              <a:t>[0,512) , [1536,2560)</a:t>
            </a:r>
          </a:p>
          <a:p>
            <a:pPr marL="0" indent="0">
              <a:spcBef>
                <a:spcPts val="600"/>
              </a:spcBef>
              <a:buNone/>
            </a:pPr>
            <a:r>
              <a:rPr lang="en-US" sz="3000" dirty="0" err="1">
                <a:solidFill>
                  <a:schemeClr val="bg1">
                    <a:alpha val="99000"/>
                  </a:schemeClr>
                </a:solidFill>
                <a:latin typeface="+mj-lt"/>
              </a:rPr>
              <a:t>GetBlob</a:t>
            </a:r>
            <a:r>
              <a:rPr lang="en-US" sz="3000" dirty="0">
                <a:solidFill>
                  <a:schemeClr val="bg1">
                    <a:alpha val="99000"/>
                  </a:schemeClr>
                </a:solidFill>
                <a:latin typeface="+mj-lt"/>
              </a:rPr>
              <a:t>[1000, 2048) </a:t>
            </a:r>
            <a:r>
              <a:rPr lang="en-US" sz="3000" dirty="0" smtClean="0">
                <a:solidFill>
                  <a:schemeClr val="bg1">
                    <a:alpha val="99000"/>
                  </a:schemeClr>
                </a:solidFill>
                <a:latin typeface="+mj-lt"/>
              </a:rPr>
              <a:t>returns:</a:t>
            </a:r>
            <a:endParaRPr lang="en-US" sz="3000" dirty="0">
              <a:solidFill>
                <a:schemeClr val="bg1">
                  <a:alpha val="99000"/>
                </a:schemeClr>
              </a:solidFill>
              <a:latin typeface="+mj-lt"/>
            </a:endParaRPr>
          </a:p>
          <a:p>
            <a:pPr marL="0" lvl="1" indent="0">
              <a:spcBef>
                <a:spcPts val="600"/>
              </a:spcBef>
              <a:buNone/>
            </a:pPr>
            <a:r>
              <a:rPr lang="en-US" sz="3000" dirty="0">
                <a:solidFill>
                  <a:schemeClr val="bg1">
                    <a:alpha val="99000"/>
                  </a:schemeClr>
                </a:solidFill>
                <a:latin typeface="+mj-lt"/>
              </a:rPr>
              <a:t>All 0 for first 536 bytes</a:t>
            </a:r>
          </a:p>
          <a:p>
            <a:pPr marL="0" lvl="1" indent="0">
              <a:spcBef>
                <a:spcPts val="600"/>
              </a:spcBef>
              <a:buNone/>
            </a:pPr>
            <a:r>
              <a:rPr lang="en-US" sz="3000" dirty="0">
                <a:solidFill>
                  <a:schemeClr val="bg1">
                    <a:alpha val="99000"/>
                  </a:schemeClr>
                </a:solidFill>
                <a:latin typeface="+mj-lt"/>
              </a:rPr>
              <a:t>Next 512 bytes </a:t>
            </a:r>
            <a:r>
              <a:rPr lang="en-US" sz="3000" dirty="0" smtClean="0">
                <a:solidFill>
                  <a:schemeClr val="bg1">
                    <a:alpha val="99000"/>
                  </a:schemeClr>
                </a:solidFill>
                <a:latin typeface="+mj-lt"/>
              </a:rPr>
              <a:t>data </a:t>
            </a:r>
            <a:r>
              <a:rPr lang="en-US" sz="3000" dirty="0">
                <a:solidFill>
                  <a:schemeClr val="bg1">
                    <a:alpha val="99000"/>
                  </a:schemeClr>
                </a:solidFill>
                <a:latin typeface="+mj-lt"/>
              </a:rPr>
              <a:t>stored in [</a:t>
            </a:r>
            <a:r>
              <a:rPr lang="en-US" sz="3000" dirty="0" smtClean="0">
                <a:solidFill>
                  <a:schemeClr val="bg1">
                    <a:alpha val="99000"/>
                  </a:schemeClr>
                </a:solidFill>
                <a:latin typeface="+mj-lt"/>
              </a:rPr>
              <a:t>1536,2048)</a:t>
            </a:r>
            <a:endParaRPr lang="en-US" sz="3000" dirty="0">
              <a:solidFill>
                <a:schemeClr val="bg1">
                  <a:alpha val="99000"/>
                </a:schemeClr>
              </a:solidFill>
              <a:latin typeface="+mj-lt"/>
            </a:endParaRPr>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4">
              <a:lumMod val="75000"/>
            </a:schemeClr>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2613743"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 name="Rectangle 2"/>
          <p:cNvSpPr/>
          <p:nvPr/>
        </p:nvSpPr>
        <p:spPr>
          <a:xfrm>
            <a:off x="3431357" y="803373"/>
            <a:ext cx="8760643" cy="140007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431357" y="2286179"/>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31357" y="2770611"/>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13090" y="3238567"/>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4864" y="3767086"/>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9583" y="4251518"/>
            <a:ext cx="8760643" cy="91154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28558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xEl>
                                              <p:pRg st="2" end="2"/>
                                            </p:txEl>
                                          </p:spTgt>
                                        </p:tgtEl>
                                        <p:attrNameLst>
                                          <p:attrName>style.visibility</p:attrName>
                                        </p:attrNameLst>
                                      </p:cBhvr>
                                      <p:to>
                                        <p:strVal val="visible"/>
                                      </p:to>
                                    </p:set>
                                    <p:animEffect transition="in" filter="fade">
                                      <p:cBhvr>
                                        <p:cTn id="18" dur="500"/>
                                        <p:tgtEl>
                                          <p:spTgt spid="4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animEffect transition="in" filter="fade">
                                      <p:cBhvr>
                                        <p:cTn id="23" dur="500"/>
                                        <p:tgtEl>
                                          <p:spTgt spid="40">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10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4" end="4"/>
                                            </p:txEl>
                                          </p:spTgt>
                                        </p:tgtEl>
                                        <p:attrNameLst>
                                          <p:attrName>style.visibility</p:attrName>
                                        </p:attrNameLst>
                                      </p:cBhvr>
                                      <p:to>
                                        <p:strVal val="visible"/>
                                      </p:to>
                                    </p:set>
                                    <p:animEffect transition="in" filter="fade">
                                      <p:cBhvr>
                                        <p:cTn id="34" dur="500"/>
                                        <p:tgtEl>
                                          <p:spTgt spid="40">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10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xEl>
                                              <p:pRg st="5" end="5"/>
                                            </p:txEl>
                                          </p:spTgt>
                                        </p:tgtEl>
                                        <p:attrNameLst>
                                          <p:attrName>style.visibility</p:attrName>
                                        </p:attrNameLst>
                                      </p:cBhvr>
                                      <p:to>
                                        <p:strVal val="visible"/>
                                      </p:to>
                                    </p:set>
                                    <p:animEffect transition="in" filter="fade">
                                      <p:cBhvr>
                                        <p:cTn id="45" dur="500"/>
                                        <p:tgtEl>
                                          <p:spTgt spid="40">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10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xEl>
                                              <p:pRg st="6" end="6"/>
                                            </p:txEl>
                                          </p:spTgt>
                                        </p:tgtEl>
                                        <p:attrNameLst>
                                          <p:attrName>style.visibility</p:attrName>
                                        </p:attrNameLst>
                                      </p:cBhvr>
                                      <p:to>
                                        <p:strVal val="visible"/>
                                      </p:to>
                                    </p:set>
                                    <p:animEffect transition="in" filter="fade">
                                      <p:cBhvr>
                                        <p:cTn id="56" dur="500"/>
                                        <p:tgtEl>
                                          <p:spTgt spid="40">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1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0">
                                            <p:txEl>
                                              <p:pRg st="7" end="7"/>
                                            </p:txEl>
                                          </p:spTgt>
                                        </p:tgtEl>
                                        <p:attrNameLst>
                                          <p:attrName>style.visibility</p:attrName>
                                        </p:attrNameLst>
                                      </p:cBhvr>
                                      <p:to>
                                        <p:strVal val="visible"/>
                                      </p:to>
                                    </p:set>
                                    <p:animEffect transition="in" filter="fade">
                                      <p:cBhvr>
                                        <p:cTn id="67" dur="500"/>
                                        <p:tgtEl>
                                          <p:spTgt spid="40">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xEl>
                                              <p:pRg st="8" end="8"/>
                                            </p:txEl>
                                          </p:spTgt>
                                        </p:tgtEl>
                                        <p:attrNameLst>
                                          <p:attrName>style.visibility</p:attrName>
                                        </p:attrNameLst>
                                      </p:cBhvr>
                                      <p:to>
                                        <p:strVal val="visible"/>
                                      </p:to>
                                    </p:set>
                                    <p:animEffect transition="in" filter="fade">
                                      <p:cBhvr>
                                        <p:cTn id="70" dur="500"/>
                                        <p:tgtEl>
                                          <p:spTgt spid="40">
                                            <p:txEl>
                                              <p:pRg st="8" end="8"/>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25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0">
                                            <p:txEl>
                                              <p:pRg st="9" end="9"/>
                                            </p:txEl>
                                          </p:spTgt>
                                        </p:tgtEl>
                                        <p:attrNameLst>
                                          <p:attrName>style.visibility</p:attrName>
                                        </p:attrNameLst>
                                      </p:cBhvr>
                                      <p:to>
                                        <p:strVal val="visible"/>
                                      </p:to>
                                    </p:set>
                                    <p:animEffect transition="in" filter="fade">
                                      <p:cBhvr>
                                        <p:cTn id="82" dur="500"/>
                                        <p:tgtEl>
                                          <p:spTgt spid="40">
                                            <p:txEl>
                                              <p:pRg st="9" end="9"/>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xEl>
                                              <p:pRg st="10" end="10"/>
                                            </p:txEl>
                                          </p:spTgt>
                                        </p:tgtEl>
                                        <p:attrNameLst>
                                          <p:attrName>style.visibility</p:attrName>
                                        </p:attrNameLst>
                                      </p:cBhvr>
                                      <p:to>
                                        <p:strVal val="visible"/>
                                      </p:to>
                                    </p:set>
                                    <p:animEffect transition="in" filter="fade">
                                      <p:cBhvr>
                                        <p:cTn id="88" dur="500"/>
                                        <p:tgtEl>
                                          <p:spTgt spid="40">
                                            <p:txEl>
                                              <p:pRg st="10" end="1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xEl>
                                              <p:pRg st="11" end="11"/>
                                            </p:txEl>
                                          </p:spTgt>
                                        </p:tgtEl>
                                        <p:attrNameLst>
                                          <p:attrName>style.visibility</p:attrName>
                                        </p:attrNameLst>
                                      </p:cBhvr>
                                      <p:to>
                                        <p:strVal val="visible"/>
                                      </p:to>
                                    </p:set>
                                    <p:animEffect transition="in" filter="fade">
                                      <p:cBhvr>
                                        <p:cTn id="91" dur="500"/>
                                        <p:tgtEl>
                                          <p:spTgt spid="40">
                                            <p:txEl>
                                              <p:pRg st="11" end="11"/>
                                            </p:txEl>
                                          </p:spTgt>
                                        </p:tgtEl>
                                      </p:cBhvr>
                                    </p:animEffect>
                                  </p:childTnLst>
                                </p:cTn>
                              </p:par>
                              <p:par>
                                <p:cTn id="92" presetID="10" presetClass="exit" presetSubtype="0" fill="hold" nodeType="withEffect">
                                  <p:stCondLst>
                                    <p:cond delay="0"/>
                                  </p:stCondLst>
                                  <p:childTnLst>
                                    <p:animEffect transition="out" filter="fade">
                                      <p:cBhvr>
                                        <p:cTn id="93" dur="500"/>
                                        <p:tgtEl>
                                          <p:spTgt spid="87"/>
                                        </p:tgtEl>
                                      </p:cBhvr>
                                    </p:animEffect>
                                    <p:set>
                                      <p:cBhvr>
                                        <p:cTn id="94" dur="1" fill="hold">
                                          <p:stCondLst>
                                            <p:cond delay="499"/>
                                          </p:stCondLst>
                                        </p:cTn>
                                        <p:tgtEl>
                                          <p:spTgt spid="87"/>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90" grpId="0" animBg="1"/>
      <p:bldP spid="79" grpId="0" animBg="1"/>
      <p:bldP spid="80" grpId="0" animBg="1"/>
      <p:bldP spid="86" grpId="0" animBg="1"/>
      <p:bldP spid="3" grpId="0" animBg="1"/>
      <p:bldP spid="42" grpId="0" animBg="1"/>
      <p:bldP spid="44" grpId="0" animBg="1"/>
      <p:bldP spid="45" grpId="0" animBg="1"/>
      <p:bldP spid="46" grpId="0" animBg="1"/>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9" name="Content Placeholder 2"/>
          <p:cNvSpPr txBox="1">
            <a:spLocks/>
          </p:cNvSpPr>
          <p:nvPr/>
        </p:nvSpPr>
        <p:spPr>
          <a:xfrm>
            <a:off x="3184405" y="2627621"/>
            <a:ext cx="9007595" cy="2229640"/>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52000" lvl="1" indent="0">
              <a:spcBef>
                <a:spcPts val="0"/>
              </a:spcBef>
              <a:buNone/>
            </a:pPr>
            <a:r>
              <a:rPr lang="en-US" sz="4400" dirty="0" smtClean="0">
                <a:solidFill>
                  <a:schemeClr val="bg1">
                    <a:alpha val="99000"/>
                  </a:schemeClr>
                </a:solidFill>
                <a:latin typeface="+mj-lt"/>
              </a:rPr>
              <a:t>Sparse storage:</a:t>
            </a:r>
          </a:p>
          <a:p>
            <a:pPr marL="252000" lvl="1" indent="0">
              <a:spcBef>
                <a:spcPts val="0"/>
              </a:spcBef>
              <a:buNone/>
            </a:pPr>
            <a:r>
              <a:rPr lang="en-US" sz="4400" dirty="0" smtClean="0">
                <a:solidFill>
                  <a:schemeClr val="bg1">
                    <a:alpha val="99000"/>
                  </a:schemeClr>
                </a:solidFill>
                <a:latin typeface="+mj-lt"/>
              </a:rPr>
              <a:t>Only </a:t>
            </a:r>
            <a:r>
              <a:rPr lang="en-US" sz="4400" dirty="0">
                <a:solidFill>
                  <a:schemeClr val="bg1">
                    <a:alpha val="99000"/>
                  </a:schemeClr>
                </a:solidFill>
                <a:latin typeface="+mj-lt"/>
              </a:rPr>
              <a:t>charged for pages with data stored in </a:t>
            </a:r>
            <a:r>
              <a:rPr lang="en-US" sz="4400" dirty="0" smtClean="0">
                <a:solidFill>
                  <a:schemeClr val="bg1">
                    <a:alpha val="99000"/>
                  </a:schemeClr>
                </a:solidFill>
                <a:latin typeface="+mj-lt"/>
              </a:rPr>
              <a:t>them</a:t>
            </a:r>
            <a:endParaRPr lang="en-US" sz="4400" dirty="0">
              <a:solidFill>
                <a:schemeClr val="bg1">
                  <a:alpha val="99000"/>
                </a:schemeClr>
              </a:solidFill>
              <a:latin typeface="+mj-lt"/>
            </a:endParaRPr>
          </a:p>
        </p:txBody>
      </p:sp>
      <p:pic>
        <p:nvPicPr>
          <p:cNvPr id="37" name="Picture 36"/>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indent="0" algn="l">
              <a:spcBef>
                <a:spcPts val="1200"/>
              </a:spcBef>
              <a:buNone/>
            </a:pPr>
            <a:r>
              <a:rPr lang="en-NZ" sz="4400" dirty="0">
                <a:gradFill>
                  <a:gsLst>
                    <a:gs pos="0">
                      <a:srgbClr val="FFFFFF"/>
                    </a:gs>
                    <a:gs pos="100000">
                      <a:srgbClr val="FFFFFF"/>
                    </a:gs>
                  </a:gsLst>
                  <a:lin ang="5400000" scaled="0"/>
                </a:gradFill>
              </a:rPr>
              <a:t>Fine grain access rights to blobs and containers</a:t>
            </a:r>
          </a:p>
          <a:p>
            <a:pPr marL="252000" indent="0" algn="l">
              <a:spcBef>
                <a:spcPts val="1200"/>
              </a:spcBef>
              <a:buNone/>
            </a:pPr>
            <a:r>
              <a:rPr lang="en-NZ" sz="4400" dirty="0">
                <a:gradFill>
                  <a:gsLst>
                    <a:gs pos="0">
                      <a:srgbClr val="FFFFFF"/>
                    </a:gs>
                    <a:gs pos="100000">
                      <a:srgbClr val="FFFFFF"/>
                    </a:gs>
                  </a:gsLst>
                  <a:lin ang="5400000" scaled="0"/>
                </a:gradFill>
              </a:rPr>
              <a:t>Sign URL with storage key – permit elevated </a:t>
            </a:r>
            <a:r>
              <a:rPr lang="en-NZ" sz="4400" dirty="0">
                <a:gradFill>
                  <a:gsLst>
                    <a:gs pos="0">
                      <a:srgbClr val="FFFFFF"/>
                    </a:gs>
                    <a:gs pos="100000">
                      <a:srgbClr val="FFFFFF"/>
                    </a:gs>
                  </a:gsLst>
                  <a:lin ang="5400000" scaled="0"/>
                </a:gradFill>
              </a:rPr>
              <a:t>rights</a:t>
            </a:r>
            <a:endParaRPr lang="en-NZ" sz="4400" dirty="0">
              <a:gradFill>
                <a:gsLst>
                  <a:gs pos="0">
                    <a:srgbClr val="FFFFFF"/>
                  </a:gs>
                  <a:gs pos="100000">
                    <a:srgbClr val="FFFFFF"/>
                  </a:gs>
                </a:gsLst>
                <a:lin ang="5400000" scaled="0"/>
              </a:gradFill>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 </a:t>
            </a:r>
            <a:r>
              <a:rPr lang="en-NZ" dirty="0" smtClean="0"/>
              <a:t>– Two </a:t>
            </a:r>
            <a:r>
              <a:rPr lang="en-NZ" dirty="0"/>
              <a:t>broad approaches</a:t>
            </a:r>
          </a:p>
        </p:txBody>
      </p:sp>
      <p:sp>
        <p:nvSpPr>
          <p:cNvPr id="3" name="Content Placeholder 2"/>
          <p:cNvSpPr>
            <a:spLocks noGrp="1"/>
          </p:cNvSpPr>
          <p:nvPr>
            <p:ph type="body" sz="quarter" idx="4294967295"/>
          </p:nvPr>
        </p:nvSpPr>
        <p:spPr>
          <a:xfrm>
            <a:off x="6427433" y="0"/>
            <a:ext cx="5764566" cy="6858000"/>
          </a:xfrm>
        </p:spPr>
        <p:txBody>
          <a:bodyPr>
            <a:normAutofit/>
          </a:bodyPr>
          <a:lstStyle/>
          <a:p>
            <a:pPr marL="252000" algn="l"/>
            <a:r>
              <a:rPr lang="en-NZ" sz="3600" spc="-51" dirty="0" smtClean="0">
                <a:latin typeface="+mj-lt"/>
              </a:rPr>
              <a:t>Policy </a:t>
            </a:r>
            <a:r>
              <a:rPr lang="en-NZ" sz="3600" spc="-51" dirty="0">
                <a:latin typeface="+mj-lt"/>
              </a:rPr>
              <a:t>based</a:t>
            </a:r>
            <a:r>
              <a:rPr lang="en-NZ" sz="3600" spc="-51" dirty="0" smtClean="0">
                <a:latin typeface="+mj-lt"/>
              </a:rPr>
              <a:t>:</a:t>
            </a:r>
            <a:r>
              <a:rPr lang="en-NZ" sz="4400" spc="-51" dirty="0" smtClean="0">
                <a:latin typeface="+mj-lt"/>
              </a:rPr>
              <a:t/>
            </a:r>
            <a:br>
              <a:rPr lang="en-NZ" sz="4400" spc="-51" dirty="0" smtClean="0">
                <a:latin typeface="+mj-lt"/>
              </a:rPr>
            </a:br>
            <a:r>
              <a:rPr lang="en-NZ" sz="4400" spc="-51" dirty="0" smtClean="0">
                <a:latin typeface="+mj-lt"/>
              </a:rPr>
              <a:t>Stored </a:t>
            </a:r>
            <a:r>
              <a:rPr lang="en-NZ" sz="4400" spc="-51" dirty="0">
                <a:latin typeface="+mj-lt"/>
              </a:rPr>
              <a:t>Access </a:t>
            </a:r>
            <a:r>
              <a:rPr lang="en-NZ" sz="4400" spc="-51" dirty="0" smtClean="0">
                <a:latin typeface="+mj-lt"/>
              </a:rPr>
              <a:t>Policy</a:t>
            </a: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6" name="Content Placeholder 2"/>
          <p:cNvSpPr txBox="1">
            <a:spLocks/>
          </p:cNvSpPr>
          <p:nvPr/>
        </p:nvSpPr>
        <p:spPr>
          <a:xfrm>
            <a:off x="0" y="0"/>
            <a:ext cx="6045694" cy="6858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algn="l"/>
            <a:r>
              <a:rPr lang="en-NZ" sz="3600" spc="-51" dirty="0" smtClean="0"/>
              <a:t>Ad-hoc:</a:t>
            </a:r>
            <a:r>
              <a:rPr lang="en-NZ" sz="4400" spc="-51" dirty="0" smtClean="0"/>
              <a:t/>
            </a:r>
            <a:br>
              <a:rPr lang="en-NZ" sz="4400" spc="-51" dirty="0" smtClean="0"/>
            </a:br>
            <a:r>
              <a:rPr lang="en-NZ" sz="4400" spc="-51" dirty="0" smtClean="0"/>
              <a:t>Shared Access Signature</a:t>
            </a:r>
          </a:p>
        </p:txBody>
      </p:sp>
    </p:spTree>
    <p:extLst>
      <p:ext uri="{BB962C8B-B14F-4D97-AF65-F5344CB8AC3E}">
        <p14:creationId xmlns:p14="http://schemas.microsoft.com/office/powerpoint/2010/main" val="409484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Azure Storage Architecture</a:t>
            </a:r>
          </a:p>
        </p:txBody>
      </p:sp>
      <p:sp>
        <p:nvSpPr>
          <p:cNvPr id="5" name="Rectangle 4"/>
          <p:cNvSpPr/>
          <p:nvPr/>
        </p:nvSpPr>
        <p:spPr bwMode="auto">
          <a:xfrm>
            <a:off x="2389847" y="3410559"/>
            <a:ext cx="7270044" cy="7117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Massive Scale Out &amp; Auto Load Balancing </a:t>
            </a:r>
            <a:br>
              <a:rPr lang="en-US" sz="2353" dirty="0">
                <a:gradFill>
                  <a:gsLst>
                    <a:gs pos="0">
                      <a:srgbClr val="FFFFFF"/>
                    </a:gs>
                    <a:gs pos="100000">
                      <a:srgbClr val="FFFFFF"/>
                    </a:gs>
                  </a:gsLst>
                  <a:lin ang="5400000" scaled="0"/>
                </a:gradFill>
                <a:latin typeface="+mj-lt"/>
                <a:ea typeface="Segoe UI" pitchFamily="34" charset="0"/>
                <a:cs typeface="Segoe UI" pitchFamily="34" charset="0"/>
              </a:rPr>
            </a:br>
            <a:r>
              <a:rPr lang="en-US" sz="2353" dirty="0">
                <a:gradFill>
                  <a:gsLst>
                    <a:gs pos="0">
                      <a:srgbClr val="FFFFFF"/>
                    </a:gs>
                    <a:gs pos="100000">
                      <a:srgbClr val="FFFFFF"/>
                    </a:gs>
                  </a:gsLst>
                  <a:lin ang="5400000" scaled="0"/>
                </a:gradFill>
                <a:latin typeface="+mj-lt"/>
                <a:ea typeface="Segoe UI" pitchFamily="34" charset="0"/>
                <a:cs typeface="Segoe UI" pitchFamily="34" charset="0"/>
              </a:rPr>
              <a:t>Index Layer</a:t>
            </a:r>
          </a:p>
        </p:txBody>
      </p:sp>
      <p:sp>
        <p:nvSpPr>
          <p:cNvPr id="6" name="Rectangle 5"/>
          <p:cNvSpPr/>
          <p:nvPr/>
        </p:nvSpPr>
        <p:spPr bwMode="auto">
          <a:xfrm>
            <a:off x="2389847" y="4274712"/>
            <a:ext cx="7270044" cy="7747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Distributed Replication Layer</a:t>
            </a:r>
          </a:p>
        </p:txBody>
      </p:sp>
      <p:sp>
        <p:nvSpPr>
          <p:cNvPr id="7" name="Rectangle 6"/>
          <p:cNvSpPr/>
          <p:nvPr/>
        </p:nvSpPr>
        <p:spPr bwMode="auto">
          <a:xfrm>
            <a:off x="2389847" y="2578933"/>
            <a:ext cx="170319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smtClean="0">
                <a:gradFill>
                  <a:gsLst>
                    <a:gs pos="0">
                      <a:srgbClr val="FFFFFF"/>
                    </a:gs>
                    <a:gs pos="100000">
                      <a:srgbClr val="FFFFFF"/>
                    </a:gs>
                  </a:gsLst>
                  <a:lin ang="5400000" scaled="0"/>
                </a:gradFill>
                <a:latin typeface="+mj-lt"/>
                <a:ea typeface="Segoe UI" pitchFamily="34" charset="0"/>
                <a:cs typeface="Segoe UI" pitchFamily="34" charset="0"/>
              </a:rPr>
              <a:t>Blob</a:t>
            </a:r>
            <a:endParaRPr lang="en-US" sz="2353" dirty="0">
              <a:gradFill>
                <a:gsLst>
                  <a:gs pos="0">
                    <a:srgbClr val="FFFFFF"/>
                  </a:gs>
                  <a:gs pos="100000">
                    <a:srgbClr val="FFFFFF"/>
                  </a:gs>
                </a:gsLst>
                <a:lin ang="5400000" scaled="0"/>
              </a:gradFill>
              <a:latin typeface="+mj-lt"/>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sp>
        <p:nvSpPr>
          <p:cNvPr id="9" name="Rectangle 8"/>
          <p:cNvSpPr/>
          <p:nvPr/>
        </p:nvSpPr>
        <p:spPr bwMode="auto">
          <a:xfrm>
            <a:off x="6101857" y="2578933"/>
            <a:ext cx="170203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Queue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sp>
        <p:nvSpPr>
          <p:cNvPr id="10" name="Rectangle 9"/>
          <p:cNvSpPr/>
          <p:nvPr/>
        </p:nvSpPr>
        <p:spPr bwMode="auto">
          <a:xfrm>
            <a:off x="4245852" y="2578933"/>
            <a:ext cx="170319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Table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cxnSp>
        <p:nvCxnSpPr>
          <p:cNvPr id="14" name="Straight Arrow Connector 13"/>
          <p:cNvCxnSpPr>
            <a:stCxn id="7" idx="0"/>
            <a:endCxn id="20" idx="2"/>
          </p:cNvCxnSpPr>
          <p:nvPr/>
        </p:nvCxnSpPr>
        <p:spPr>
          <a:xfrm flipV="1">
            <a:off x="3241442" y="2187348"/>
            <a:ext cx="0" cy="39158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20657" y="1808579"/>
            <a:ext cx="1041570"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cxnSp>
        <p:nvCxnSpPr>
          <p:cNvPr id="27" name="Straight Arrow Connector 26"/>
          <p:cNvCxnSpPr>
            <a:stCxn id="9" idx="0"/>
            <a:endCxn id="32" idx="2"/>
          </p:cNvCxnSpPr>
          <p:nvPr/>
        </p:nvCxnSpPr>
        <p:spPr>
          <a:xfrm flipV="1">
            <a:off x="6952872" y="2187348"/>
            <a:ext cx="0" cy="39158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31" idx="2"/>
          </p:cNvCxnSpPr>
          <p:nvPr/>
        </p:nvCxnSpPr>
        <p:spPr>
          <a:xfrm flipV="1">
            <a:off x="5097447" y="2187348"/>
            <a:ext cx="0" cy="39158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6662" y="1808579"/>
            <a:ext cx="1041570"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sp>
        <p:nvSpPr>
          <p:cNvPr id="32" name="TextBox 31"/>
          <p:cNvSpPr txBox="1"/>
          <p:nvPr/>
        </p:nvSpPr>
        <p:spPr>
          <a:xfrm>
            <a:off x="6432087" y="1808579"/>
            <a:ext cx="1041570"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grpSp>
        <p:nvGrpSpPr>
          <p:cNvPr id="4" name="Group 3"/>
          <p:cNvGrpSpPr/>
          <p:nvPr/>
        </p:nvGrpSpPr>
        <p:grpSpPr>
          <a:xfrm>
            <a:off x="7814443" y="1854579"/>
            <a:ext cx="1987710" cy="1403595"/>
            <a:chOff x="7814443" y="1854579"/>
            <a:chExt cx="1987710" cy="1403595"/>
          </a:xfrm>
        </p:grpSpPr>
        <p:sp>
          <p:nvSpPr>
            <p:cNvPr id="11" name="Rectangle 10"/>
            <p:cNvSpPr/>
            <p:nvPr/>
          </p:nvSpPr>
          <p:spPr bwMode="auto">
            <a:xfrm>
              <a:off x="7956703" y="2578933"/>
              <a:ext cx="170319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File Share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cxnSp>
          <p:nvCxnSpPr>
            <p:cNvPr id="29" name="Straight Arrow Connector 28"/>
            <p:cNvCxnSpPr>
              <a:stCxn id="11" idx="0"/>
              <a:endCxn id="33" idx="2"/>
            </p:cNvCxnSpPr>
            <p:nvPr/>
          </p:nvCxnSpPr>
          <p:spPr>
            <a:xfrm flipH="1" flipV="1">
              <a:off x="8335229" y="2234711"/>
              <a:ext cx="473069" cy="344222"/>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34" idx="2"/>
            </p:cNvCxnSpPr>
            <p:nvPr/>
          </p:nvCxnSpPr>
          <p:spPr>
            <a:xfrm flipV="1">
              <a:off x="8808298" y="2236073"/>
              <a:ext cx="517387" cy="34286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14443" y="1855942"/>
              <a:ext cx="1041571"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sp>
          <p:nvSpPr>
            <p:cNvPr id="34" name="TextBox 33"/>
            <p:cNvSpPr txBox="1"/>
            <p:nvPr/>
          </p:nvSpPr>
          <p:spPr>
            <a:xfrm>
              <a:off x="8849217" y="1854579"/>
              <a:ext cx="952936" cy="381494"/>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SMB</a:t>
              </a:r>
            </a:p>
          </p:txBody>
        </p:sp>
      </p:grpSp>
      <p:sp>
        <p:nvSpPr>
          <p:cNvPr id="21" name="Rectangle 20"/>
          <p:cNvSpPr/>
          <p:nvPr/>
        </p:nvSpPr>
        <p:spPr>
          <a:xfrm>
            <a:off x="2230109" y="3309141"/>
            <a:ext cx="7589520" cy="887474"/>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154282" y="1790973"/>
            <a:ext cx="5711276" cy="1518167"/>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306002" y="4196615"/>
            <a:ext cx="7589520" cy="887474"/>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24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xit" presetSubtype="0" fill="hold" grpId="0" nodeType="withEffect">
                                  <p:stCondLst>
                                    <p:cond delay="0"/>
                                  </p:stCondLst>
                                  <p:childTnLst>
                                    <p:animEffect transition="out" filter="fad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xit" presetSubtype="0" fill="hold" grpId="0" nodeType="withEffect">
                                  <p:stCondLst>
                                    <p:cond delay="0"/>
                                  </p:stCondLst>
                                  <p:childTnLst>
                                    <p:animEffect transition="out" filter="fade">
                                      <p:cBhvr>
                                        <p:cTn id="17" dur="500"/>
                                        <p:tgtEl>
                                          <p:spTgt spid="24"/>
                                        </p:tgtEl>
                                      </p:cBhvr>
                                    </p:animEffect>
                                    <p:set>
                                      <p:cBhvr>
                                        <p:cTn id="18" dur="1" fill="hold">
                                          <p:stCondLst>
                                            <p:cond delay="499"/>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par>
                                <p:cTn id="33" presetID="10" presetClass="exit" presetSubtype="0" fill="hold" grpId="2" nodeType="with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24"/>
                                        </p:tgtEl>
                                      </p:cBhvr>
                                    </p:animEffect>
                                    <p:set>
                                      <p:cBhvr>
                                        <p:cTn id="38"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3" grpId="0" animBg="1"/>
      <p:bldP spid="23" grpId="1" animBg="1"/>
      <p:bldP spid="24" grpId="0" animBg="1"/>
      <p:bldP spid="24" grpId="1" animBg="1"/>
      <p:bldP spid="2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a:t>
            </a:r>
            <a:r>
              <a:rPr lang="en-NZ" dirty="0"/>
              <a:t>– Revocation</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lvl="1" indent="0">
              <a:spcBef>
                <a:spcPts val="1200"/>
              </a:spcBef>
              <a:buNone/>
            </a:pPr>
            <a:r>
              <a:rPr lang="en-NZ" sz="4400" spc="-51" dirty="0" smtClean="0">
                <a:latin typeface="+mj-lt"/>
              </a:rPr>
              <a:t>Use </a:t>
            </a:r>
            <a:r>
              <a:rPr lang="en-NZ" sz="4400" spc="-51" dirty="0">
                <a:latin typeface="+mj-lt"/>
              </a:rPr>
              <a:t>short time periods and re-issue</a:t>
            </a:r>
          </a:p>
          <a:p>
            <a:pPr marL="252000" lvl="1" indent="0">
              <a:spcBef>
                <a:spcPts val="1200"/>
              </a:spcBef>
              <a:buNone/>
            </a:pPr>
            <a:r>
              <a:rPr lang="en-NZ" sz="4400" spc="-51" dirty="0">
                <a:latin typeface="+mj-lt"/>
              </a:rPr>
              <a:t>Use container level policy that can be </a:t>
            </a:r>
            <a:r>
              <a:rPr lang="en-NZ" sz="4400" spc="-51" dirty="0" smtClean="0">
                <a:latin typeface="+mj-lt"/>
              </a:rPr>
              <a:t>deleted</a:t>
            </a: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7498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a:t>Create Short Dated Shared Access Signature</a:t>
            </a:r>
          </a:p>
          <a:p>
            <a:pPr marL="252000" lvl="1" indent="0">
              <a:lnSpc>
                <a:spcPct val="110000"/>
              </a:lnSpc>
              <a:spcBef>
                <a:spcPts val="1200"/>
              </a:spcBef>
              <a:buNone/>
            </a:pPr>
            <a:r>
              <a:rPr lang="en-US" sz="4400" spc="-51" dirty="0" smtClean="0">
                <a:latin typeface="+mj-lt"/>
              </a:rPr>
              <a:t>Signed resource </a:t>
            </a:r>
            <a:r>
              <a:rPr lang="en-NZ" sz="4400" spc="-51" dirty="0">
                <a:latin typeface="+mj-lt"/>
              </a:rPr>
              <a:t>Blob or Container</a:t>
            </a:r>
          </a:p>
          <a:p>
            <a:pPr marL="252000" lvl="1" indent="0">
              <a:lnSpc>
                <a:spcPct val="110000"/>
              </a:lnSpc>
              <a:spcBef>
                <a:spcPts val="1200"/>
              </a:spcBef>
              <a:buNone/>
            </a:pPr>
            <a:r>
              <a:rPr lang="en-US" sz="4400" spc="-51" dirty="0" err="1">
                <a:latin typeface="+mj-lt"/>
              </a:rPr>
              <a:t>AccessPolicy</a:t>
            </a:r>
            <a:r>
              <a:rPr lang="en-US" sz="4400" spc="-51" dirty="0">
                <a:latin typeface="+mj-lt"/>
              </a:rPr>
              <a:t> </a:t>
            </a:r>
            <a:r>
              <a:rPr lang="en-NZ" sz="4400" spc="-51" dirty="0">
                <a:latin typeface="+mj-lt"/>
              </a:rPr>
              <a:t>Start, Expiry and Permissions</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dirty="0" smtClean="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398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Use </a:t>
            </a:r>
            <a:r>
              <a:rPr lang="en-NZ" sz="3000" dirty="0"/>
              <a:t>case</a:t>
            </a:r>
          </a:p>
          <a:p>
            <a:pPr marL="252000" lvl="1" indent="0">
              <a:lnSpc>
                <a:spcPct val="110000"/>
              </a:lnSpc>
              <a:spcBef>
                <a:spcPts val="1200"/>
              </a:spcBef>
              <a:buNone/>
            </a:pPr>
            <a:r>
              <a:rPr lang="en-NZ" sz="4400" spc="-51" dirty="0">
                <a:latin typeface="+mj-lt"/>
              </a:rPr>
              <a:t>Single use URLs</a:t>
            </a:r>
          </a:p>
          <a:p>
            <a:pPr marL="252000" lvl="1" indent="0">
              <a:lnSpc>
                <a:spcPct val="110000"/>
              </a:lnSpc>
              <a:spcBef>
                <a:spcPts val="1200"/>
              </a:spcBef>
              <a:buNone/>
            </a:pPr>
            <a:r>
              <a:rPr lang="en-NZ" sz="4400" spc="-51" dirty="0">
                <a:latin typeface="+mj-lt"/>
              </a:rPr>
              <a:t>E.g. Provide URL to mobile client to upload to container </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2496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a:t>Shared Access Signatures – Ad Hoc Signatures</a:t>
            </a:r>
          </a:p>
        </p:txBody>
      </p:sp>
      <p:sp>
        <p:nvSpPr>
          <p:cNvPr id="5" name="Rectangle 4"/>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sr=c&amp;st=2009-02-09T08:20Z&amp;se=2009-02-10T08:30Z&amp;sp=w</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 </a:t>
            </a:r>
            <a:r>
              <a:rPr lang="en-NZ" sz="2800" spc="-51" dirty="0" smtClean="0">
                <a:solidFill>
                  <a:srgbClr val="000000"/>
                </a:solidFill>
                <a:latin typeface="Courier New" panose="02070309020205020404" pitchFamily="49" charset="0"/>
                <a:cs typeface="Courier New" panose="02070309020205020404" pitchFamily="49" charset="0"/>
              </a:rPr>
              <a:t>dD80ihBh5jfNpymO5Hg1IdiJIEvHcJpCMiCMnN%2fRnbI%3d</a:t>
            </a:r>
            <a:endParaRPr lang="en-US" sz="2800" spc="-51" dirty="0">
              <a:solidFill>
                <a:srgbClr val="000000"/>
              </a:solidFill>
              <a:latin typeface="Courier New" panose="02070309020205020404" pitchFamily="49" charset="0"/>
              <a:cs typeface="Courier New" panose="02070309020205020404" pitchFamily="49" charset="0"/>
            </a:endParaRPr>
          </a:p>
        </p:txBody>
      </p:sp>
      <p:sp>
        <p:nvSpPr>
          <p:cNvPr id="10"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r>
              <a:rPr lang="en-NZ" sz="3000" dirty="0" smtClean="0"/>
              <a:t>Create </a:t>
            </a:r>
            <a:r>
              <a:rPr lang="en-NZ" sz="3000" dirty="0"/>
              <a:t>Container Level </a:t>
            </a:r>
            <a:r>
              <a:rPr lang="en-NZ" sz="3000" dirty="0" smtClean="0"/>
              <a:t>Policy</a:t>
            </a:r>
          </a:p>
          <a:p>
            <a:pPr marL="252000" algn="l"/>
            <a:r>
              <a:rPr lang="en-NZ" sz="4400" spc="-51" dirty="0" smtClean="0">
                <a:latin typeface="+mj-lt"/>
              </a:rPr>
              <a:t>Specify </a:t>
            </a:r>
            <a:r>
              <a:rPr lang="en-US" sz="4400" spc="-51" dirty="0" err="1">
                <a:latin typeface="+mj-lt"/>
              </a:rPr>
              <a:t>StartTime</a:t>
            </a:r>
            <a:r>
              <a:rPr lang="en-US" sz="4400" spc="-51" dirty="0">
                <a:latin typeface="+mj-lt"/>
              </a:rPr>
              <a:t>, </a:t>
            </a:r>
            <a:r>
              <a:rPr lang="en-US" sz="4400" spc="-51" dirty="0" err="1">
                <a:latin typeface="+mj-lt"/>
              </a:rPr>
              <a:t>ExpiryTime</a:t>
            </a:r>
            <a:r>
              <a:rPr lang="en-US" sz="4400" spc="-51" dirty="0">
                <a:latin typeface="+mj-lt"/>
              </a:rPr>
              <a:t>, Permissions</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3022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Create </a:t>
            </a:r>
            <a:r>
              <a:rPr lang="en-NZ" sz="3000" dirty="0"/>
              <a:t>Shared Access Signature URL</a:t>
            </a:r>
          </a:p>
          <a:p>
            <a:pPr marL="252000" lvl="1" indent="0">
              <a:lnSpc>
                <a:spcPct val="110000"/>
              </a:lnSpc>
              <a:spcBef>
                <a:spcPts val="1200"/>
              </a:spcBef>
              <a:buNone/>
            </a:pPr>
            <a:r>
              <a:rPr lang="en-US" sz="4000" spc="-51" dirty="0" smtClean="0">
                <a:latin typeface="+mj-lt"/>
              </a:rPr>
              <a:t>Signed resource </a:t>
            </a:r>
            <a:r>
              <a:rPr lang="en-NZ" sz="4000" spc="-51" dirty="0">
                <a:latin typeface="+mj-lt"/>
              </a:rPr>
              <a:t>Blob or Container</a:t>
            </a:r>
          </a:p>
          <a:p>
            <a:pPr marL="252000" lvl="1" indent="0">
              <a:lnSpc>
                <a:spcPct val="110000"/>
              </a:lnSpc>
              <a:spcBef>
                <a:spcPts val="1200"/>
              </a:spcBef>
              <a:buNone/>
            </a:pPr>
            <a:r>
              <a:rPr lang="en-US" sz="4000" spc="-51" dirty="0" smtClean="0">
                <a:latin typeface="+mj-lt"/>
              </a:rPr>
              <a:t>Signed identifier </a:t>
            </a:r>
            <a:r>
              <a:rPr lang="en-NZ" sz="4000" spc="-51" dirty="0">
                <a:latin typeface="+mj-lt"/>
              </a:rPr>
              <a:t>Optional pointer to container policy</a:t>
            </a:r>
          </a:p>
          <a:p>
            <a:pPr marL="252000" lvl="1" indent="0">
              <a:lnSpc>
                <a:spcPct val="110000"/>
              </a:lnSpc>
              <a:spcBef>
                <a:spcPts val="1200"/>
              </a:spcBef>
              <a:buNone/>
            </a:pPr>
            <a:r>
              <a:rPr lang="en-US" sz="4000" spc="-51" dirty="0">
                <a:latin typeface="+mj-lt"/>
              </a:rPr>
              <a:t>Signature </a:t>
            </a:r>
            <a:r>
              <a:rPr lang="en-NZ" sz="4000" spc="-51" dirty="0">
                <a:latin typeface="+mj-lt"/>
              </a:rPr>
              <a:t>HMAC-SHA256 of above </a:t>
            </a:r>
            <a:r>
              <a:rPr lang="en-NZ" sz="4000" spc="-51" dirty="0" smtClean="0">
                <a:latin typeface="+mj-lt"/>
              </a:rPr>
              <a:t>fields</a:t>
            </a:r>
            <a:endParaRPr lang="en-NZ" sz="40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6835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spcAft>
                <a:spcPts val="900"/>
              </a:spcAft>
            </a:pPr>
            <a:r>
              <a:rPr lang="en-NZ" sz="3000" dirty="0" smtClean="0"/>
              <a:t>Use </a:t>
            </a:r>
            <a:r>
              <a:rPr lang="en-NZ" sz="3000" dirty="0"/>
              <a:t>case</a:t>
            </a:r>
          </a:p>
          <a:p>
            <a:pPr marL="252000" lvl="1" indent="0">
              <a:lnSpc>
                <a:spcPct val="110000"/>
              </a:lnSpc>
              <a:spcBef>
                <a:spcPts val="1200"/>
              </a:spcBef>
              <a:buNone/>
            </a:pPr>
            <a:r>
              <a:rPr lang="en-NZ" sz="4400" spc="-51" dirty="0">
                <a:latin typeface="+mj-lt"/>
              </a:rPr>
              <a:t>Providing revocable permissions to </a:t>
            </a:r>
            <a:r>
              <a:rPr lang="en-NZ" sz="4400" spc="-51" dirty="0" smtClean="0">
                <a:latin typeface="+mj-lt"/>
              </a:rPr>
              <a:t>certain users/groups</a:t>
            </a:r>
            <a:endParaRPr lang="en-NZ" sz="4400" spc="-51" dirty="0">
              <a:latin typeface="+mj-lt"/>
            </a:endParaRPr>
          </a:p>
          <a:p>
            <a:pPr marL="252000" lvl="1" indent="0">
              <a:lnSpc>
                <a:spcPct val="110000"/>
              </a:lnSpc>
              <a:spcBef>
                <a:spcPts val="1200"/>
              </a:spcBef>
              <a:buNone/>
            </a:pPr>
            <a:r>
              <a:rPr lang="en-NZ" sz="4400" spc="-51" dirty="0">
                <a:latin typeface="+mj-lt"/>
              </a:rPr>
              <a:t>To revoke: Delete or update container </a:t>
            </a:r>
            <a:r>
              <a:rPr lang="en-NZ" sz="4400" spc="-51" dirty="0" smtClean="0">
                <a:latin typeface="+mj-lt"/>
              </a:rPr>
              <a:t>policy</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8443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err="1">
                <a:solidFill>
                  <a:srgbClr val="000000"/>
                </a:solidFill>
                <a:latin typeface="Courier New" panose="02070309020205020404" pitchFamily="49" charset="0"/>
                <a:cs typeface="Courier New" panose="02070309020205020404" pitchFamily="49" charset="0"/>
              </a:rPr>
              <a:t>sr</a:t>
            </a:r>
            <a:r>
              <a:rPr lang="en-NZ" sz="2800" spc="-51" dirty="0">
                <a:solidFill>
                  <a:srgbClr val="000000"/>
                </a:solidFill>
                <a:latin typeface="Courier New" panose="02070309020205020404" pitchFamily="49" charset="0"/>
                <a:cs typeface="Courier New" panose="02070309020205020404" pitchFamily="49" charset="0"/>
              </a:rPr>
              <a:t>=</a:t>
            </a:r>
            <a:r>
              <a:rPr lang="en-NZ" sz="2800" spc="-51" dirty="0" err="1">
                <a:solidFill>
                  <a:srgbClr val="000000"/>
                </a:solidFill>
                <a:latin typeface="Courier New" panose="02070309020205020404" pitchFamily="49" charset="0"/>
                <a:cs typeface="Courier New" panose="02070309020205020404" pitchFamily="49" charset="0"/>
              </a:rPr>
              <a:t>c&amp;si</a:t>
            </a:r>
            <a:r>
              <a:rPr lang="en-NZ" sz="2800" spc="-51" dirty="0">
                <a:solidFill>
                  <a:srgbClr val="000000"/>
                </a:solidFill>
                <a:latin typeface="Courier New" panose="02070309020205020404" pitchFamily="49" charset="0"/>
                <a:cs typeface="Courier New" panose="02070309020205020404" pitchFamily="49" charset="0"/>
              </a:rPr>
              <a:t>=MyUploadPolicyForUserID12345</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&amp;sig=dD80ihBh5jfNpymO5Hg1IdiJIEvHcJpCMiCMnN%2fRnbI%3d</a:t>
            </a:r>
          </a:p>
        </p:txBody>
      </p:sp>
      <p:sp>
        <p:nvSpPr>
          <p:cNvPr id="2" name="Title 1"/>
          <p:cNvSpPr>
            <a:spLocks noGrp="1"/>
          </p:cNvSpPr>
          <p:nvPr>
            <p:ph type="title" idx="4294967295"/>
          </p:nvPr>
        </p:nvSpPr>
        <p:spPr>
          <a:xfrm>
            <a:off x="-9525" y="0"/>
            <a:ext cx="12201525" cy="812800"/>
          </a:xfrm>
        </p:spPr>
        <p:txBody>
          <a:bodyPr>
            <a:normAutofit/>
          </a:bodyPr>
          <a:lstStyle/>
          <a:p>
            <a:r>
              <a:rPr lang="en-NZ" dirty="0"/>
              <a:t>Store Access Policy – Policy Based Signatures</a:t>
            </a:r>
          </a:p>
        </p:txBody>
      </p:sp>
      <p:sp>
        <p:nvSpPr>
          <p:cNvPr id="7"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Shared Access Signatures</a:t>
            </a:r>
            <a:endParaRPr lang="en-US" sz="44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99001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67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4307840" y="147320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48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solidFill>
                  <a:srgbClr val="000000"/>
                </a:solidFill>
              </a:rPr>
              <a:t>Microsoft Azure</a:t>
            </a:r>
            <a:r>
              <a:rPr lang="en-US" sz="11500" dirty="0" smtClean="0">
                <a:solidFill>
                  <a:srgbClr val="000000"/>
                </a:solidFill>
              </a:rPr>
              <a:t/>
            </a:r>
            <a:br>
              <a:rPr lang="en-US" sz="11500" dirty="0" smtClean="0">
                <a:solidFill>
                  <a:srgbClr val="000000"/>
                </a:solidFill>
              </a:rPr>
            </a:br>
            <a:r>
              <a:rPr lang="en-US" sz="11500" dirty="0" smtClean="0">
                <a:solidFill>
                  <a:srgbClr val="000000"/>
                </a:solidFill>
              </a:rPr>
              <a:t>Storage Files</a:t>
            </a:r>
            <a:endParaRPr lang="en-US" sz="11500" dirty="0">
              <a:solidFill>
                <a:srgbClr val="000000"/>
              </a:solidFill>
            </a:endParaRPr>
          </a:p>
        </p:txBody>
      </p:sp>
      <p:pic>
        <p:nvPicPr>
          <p:cNvPr id="6" name="Picture 5"/>
          <p:cNvPicPr>
            <a:picLocks noChangeAspect="1"/>
          </p:cNvPicPr>
          <p:nvPr/>
        </p:nvPicPr>
        <p:blipFill>
          <a:blip r:embed="rId2"/>
          <a:stretch>
            <a:fillRect/>
          </a:stretch>
        </p:blipFill>
        <p:spPr>
          <a:xfrm>
            <a:off x="5282241" y="381093"/>
            <a:ext cx="1627518" cy="1409102"/>
          </a:xfrm>
          <a:prstGeom prst="rect">
            <a:avLst/>
          </a:prstGeom>
        </p:spPr>
      </p:pic>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2191999" cy="1509712"/>
          </a:xfrm>
          <a:prstGeom prst="rect">
            <a:avLst/>
          </a:prstGeom>
        </p:spPr>
        <p:txBody>
          <a:bodyPr/>
          <a:lstStyle/>
          <a:p>
            <a:pPr marL="252000" indent="0" algn="l">
              <a:spcBef>
                <a:spcPts val="0"/>
              </a:spcBef>
              <a:buNone/>
            </a:pPr>
            <a:r>
              <a:rPr lang="en-US" sz="3196" dirty="0">
                <a:solidFill>
                  <a:srgbClr val="000000"/>
                </a:solidFill>
              </a:rPr>
              <a:t>“I wish I could go to storage and provision a cloud drive, giving it a namespace, and that drive would then be UNC-addressable by the </a:t>
            </a:r>
            <a:r>
              <a:rPr lang="en-US" sz="3196" dirty="0" err="1">
                <a:solidFill>
                  <a:srgbClr val="000000"/>
                </a:solidFill>
              </a:rPr>
              <a:t>OSes</a:t>
            </a:r>
            <a:r>
              <a:rPr lang="en-US" sz="3196" dirty="0">
                <a:solidFill>
                  <a:srgbClr val="000000"/>
                </a:solidFill>
              </a:rPr>
              <a:t>.”</a:t>
            </a:r>
          </a:p>
        </p:txBody>
      </p:sp>
      <p:sp>
        <p:nvSpPr>
          <p:cNvPr id="5" name="Text Placeholder 1"/>
          <p:cNvSpPr txBox="1">
            <a:spLocks/>
          </p:cNvSpPr>
          <p:nvPr/>
        </p:nvSpPr>
        <p:spPr>
          <a:xfrm>
            <a:off x="198" y="3093740"/>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buNone/>
            </a:pPr>
            <a:r>
              <a:rPr lang="en-US" dirty="0">
                <a:solidFill>
                  <a:srgbClr val="000000"/>
                </a:solidFill>
                <a:latin typeface="Segoe UI Light"/>
              </a:rPr>
              <a:t>“I need two VM's running with a shared drive. One will write to the drive, the other will read [it].”</a:t>
            </a:r>
          </a:p>
        </p:txBody>
      </p:sp>
      <p:sp>
        <p:nvSpPr>
          <p:cNvPr id="6" name="Text Placeholder 1"/>
          <p:cNvSpPr txBox="1">
            <a:spLocks/>
          </p:cNvSpPr>
          <p:nvPr/>
        </p:nvSpPr>
        <p:spPr>
          <a:xfrm>
            <a:off x="198" y="4375127"/>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198" y="5656514"/>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“Is it possible to share a secondary disk between different VM instances?”</a:t>
            </a:r>
          </a:p>
        </p:txBody>
      </p:sp>
      <p:sp>
        <p:nvSpPr>
          <p:cNvPr id="8" name="Rectangle 7"/>
          <p:cNvSpPr/>
          <p:nvPr/>
        </p:nvSpPr>
        <p:spPr>
          <a:xfrm>
            <a:off x="270066" y="2889169"/>
            <a:ext cx="11651870" cy="1090968"/>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9" name="Rectangle 8"/>
          <p:cNvSpPr/>
          <p:nvPr/>
        </p:nvSpPr>
        <p:spPr>
          <a:xfrm>
            <a:off x="270066" y="3980137"/>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0" name="Rectangle 9"/>
          <p:cNvSpPr/>
          <p:nvPr/>
        </p:nvSpPr>
        <p:spPr>
          <a:xfrm>
            <a:off x="270066" y="5328170"/>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1" name="Rectangle 10"/>
          <p:cNvSpPr/>
          <p:nvPr/>
        </p:nvSpPr>
        <p:spPr>
          <a:xfrm>
            <a:off x="270066" y="1293116"/>
            <a:ext cx="11651870" cy="147228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4" name="Title 2"/>
          <p:cNvSpPr txBox="1">
            <a:spLocks/>
          </p:cNvSpPr>
          <p:nvPr/>
        </p:nvSpPr>
        <p:spPr>
          <a:xfrm>
            <a:off x="0"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mtClean="0">
                <a:solidFill>
                  <a:srgbClr val="000000"/>
                </a:solidFill>
              </a:rPr>
              <a:t>Azure Files – Customer Quotes</a:t>
            </a:r>
            <a:endParaRPr lang="en-US" dirty="0">
              <a:solidFill>
                <a:srgbClr val="000000"/>
              </a:solidFill>
            </a:endParaRPr>
          </a:p>
        </p:txBody>
      </p:sp>
      <p:pic>
        <p:nvPicPr>
          <p:cNvPr id="15" name="Picture 14"/>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812800"/>
            <a:ext cx="12192000" cy="3985703"/>
          </a:xfrm>
          <a:prstGeom prst="rect">
            <a:avLst/>
          </a:prstGeom>
        </p:spPr>
        <p:txBody>
          <a:bodyPr>
            <a:noAutofit/>
          </a:bodyPr>
          <a:lstStyle/>
          <a:p>
            <a:pPr marL="252000" algn="l">
              <a:spcBef>
                <a:spcPts val="600"/>
              </a:spcBef>
            </a:pPr>
            <a:r>
              <a:rPr lang="en-US" sz="4000" dirty="0" smtClean="0">
                <a:solidFill>
                  <a:srgbClr val="000000"/>
                </a:solidFill>
              </a:rPr>
              <a:t>Setup an </a:t>
            </a:r>
            <a:r>
              <a:rPr lang="en-US" sz="4000" dirty="0" err="1" smtClean="0">
                <a:solidFill>
                  <a:srgbClr val="000000"/>
                </a:solidFill>
              </a:rPr>
              <a:t>IaaS</a:t>
            </a:r>
            <a:r>
              <a:rPr lang="en-US" sz="4000" dirty="0" smtClean="0">
                <a:solidFill>
                  <a:srgbClr val="000000"/>
                </a:solidFill>
              </a:rPr>
              <a:t> VM to host a File Share backed by an </a:t>
            </a:r>
            <a:r>
              <a:rPr lang="en-US" sz="4000" dirty="0" err="1" smtClean="0">
                <a:solidFill>
                  <a:srgbClr val="000000"/>
                </a:solidFill>
              </a:rPr>
              <a:t>IaaS</a:t>
            </a:r>
            <a:r>
              <a:rPr lang="en-US" sz="4000" dirty="0" smtClean="0">
                <a:solidFill>
                  <a:srgbClr val="000000"/>
                </a:solidFill>
              </a:rPr>
              <a:t> Disk</a:t>
            </a:r>
          </a:p>
          <a:p>
            <a:pPr marL="252000" algn="l">
              <a:spcBef>
                <a:spcPts val="600"/>
              </a:spcBef>
            </a:pPr>
            <a:r>
              <a:rPr lang="en-US" sz="4000" dirty="0" smtClean="0">
                <a:solidFill>
                  <a:srgbClr val="000000"/>
                </a:solidFill>
              </a:rPr>
              <a:t>Write code to find the </a:t>
            </a:r>
            <a:r>
              <a:rPr lang="en-US" sz="4000" dirty="0" err="1" smtClean="0">
                <a:solidFill>
                  <a:srgbClr val="000000"/>
                </a:solidFill>
              </a:rPr>
              <a:t>IaaS</a:t>
            </a:r>
            <a:r>
              <a:rPr lang="en-US" sz="4000" dirty="0" smtClean="0">
                <a:solidFill>
                  <a:srgbClr val="000000"/>
                </a:solidFill>
              </a:rPr>
              <a:t> File Share from the rest of the VMs in your service.</a:t>
            </a:r>
          </a:p>
          <a:p>
            <a:pPr marL="252000" algn="l">
              <a:spcBef>
                <a:spcPts val="600"/>
              </a:spcBef>
            </a:pPr>
            <a:r>
              <a:rPr lang="en-US" sz="4000" dirty="0" smtClean="0">
                <a:solidFill>
                  <a:srgbClr val="000000"/>
                </a:solidFill>
              </a:rPr>
              <a:t>Write some code to provide high availability </a:t>
            </a:r>
            <a:endParaRPr lang="en-US" sz="4000" dirty="0">
              <a:solidFill>
                <a:srgbClr val="000000"/>
              </a:solidFill>
            </a:endParaRPr>
          </a:p>
          <a:p>
            <a:pPr marL="252000" lvl="1" indent="0">
              <a:spcBef>
                <a:spcPts val="600"/>
              </a:spcBef>
              <a:buNone/>
            </a:pPr>
            <a:r>
              <a:rPr lang="en-US" sz="4000" dirty="0" smtClean="0">
                <a:solidFill>
                  <a:srgbClr val="000000"/>
                </a:solidFill>
                <a:latin typeface="+mj-lt"/>
              </a:rPr>
              <a:t>Handle host upgrades, node failures</a:t>
            </a:r>
          </a:p>
          <a:p>
            <a:pPr marL="252000" algn="l">
              <a:spcBef>
                <a:spcPts val="600"/>
              </a:spcBef>
            </a:pPr>
            <a:r>
              <a:rPr lang="en-US" sz="4000" dirty="0" smtClean="0">
                <a:solidFill>
                  <a:srgbClr val="000000"/>
                </a:solidFill>
              </a:rPr>
              <a:t>You can only access the File Share from other VMs</a:t>
            </a:r>
          </a:p>
        </p:txBody>
      </p:sp>
      <p:sp>
        <p:nvSpPr>
          <p:cNvPr id="3" name="Title 2"/>
          <p:cNvSpPr>
            <a:spLocks noGrp="1"/>
          </p:cNvSpPr>
          <p:nvPr>
            <p:ph type="title" idx="4294967295"/>
          </p:nvPr>
        </p:nvSpPr>
        <p:spPr>
          <a:xfrm>
            <a:off x="0" y="0"/>
            <a:ext cx="12201525" cy="812800"/>
          </a:xfrm>
        </p:spPr>
        <p:txBody>
          <a:bodyPr/>
          <a:lstStyle/>
          <a:p>
            <a:r>
              <a:rPr lang="en-US" dirty="0" smtClean="0">
                <a:solidFill>
                  <a:srgbClr val="000000"/>
                </a:solidFill>
              </a:rPr>
              <a:t>Sharing Files – The old way</a:t>
            </a:r>
            <a:endParaRPr lang="en-US" dirty="0">
              <a:solidFill>
                <a:srgbClr val="000000"/>
              </a:solidFill>
            </a:endParaRPr>
          </a:p>
        </p:txBody>
      </p:sp>
      <p:cxnSp>
        <p:nvCxnSpPr>
          <p:cNvPr id="9" name="Straight Arrow Connector 8"/>
          <p:cNvCxnSpPr>
            <a:stCxn id="4" idx="2"/>
            <a:endCxn id="21" idx="0"/>
          </p:cNvCxnSpPr>
          <p:nvPr/>
        </p:nvCxnSpPr>
        <p:spPr>
          <a:xfrm>
            <a:off x="2332662" y="5774588"/>
            <a:ext cx="2001487"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21" idx="0"/>
          </p:cNvCxnSpPr>
          <p:nvPr/>
        </p:nvCxnSpPr>
        <p:spPr>
          <a:xfrm>
            <a:off x="3666987" y="5774588"/>
            <a:ext cx="667162"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21" idx="0"/>
          </p:cNvCxnSpPr>
          <p:nvPr/>
        </p:nvCxnSpPr>
        <p:spPr>
          <a:xfrm flipH="1">
            <a:off x="4334149" y="5774588"/>
            <a:ext cx="667163"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21" idx="0"/>
          </p:cNvCxnSpPr>
          <p:nvPr/>
        </p:nvCxnSpPr>
        <p:spPr>
          <a:xfrm flipH="1">
            <a:off x="4334149" y="5774588"/>
            <a:ext cx="2001489"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829484" y="5092118"/>
            <a:ext cx="8533032" cy="1728132"/>
            <a:chOff x="3161221" y="4890782"/>
            <a:chExt cx="8533032" cy="1728132"/>
          </a:xfrm>
        </p:grpSpPr>
        <p:grpSp>
          <p:nvGrpSpPr>
            <p:cNvPr id="58" name="Group 57"/>
            <p:cNvGrpSpPr/>
            <p:nvPr/>
          </p:nvGrpSpPr>
          <p:grpSpPr>
            <a:xfrm>
              <a:off x="3161221" y="4890782"/>
              <a:ext cx="5009331" cy="682470"/>
              <a:chOff x="3287056" y="4798503"/>
              <a:chExt cx="5009331" cy="682470"/>
            </a:xfrm>
          </p:grpSpPr>
          <p:sp>
            <p:nvSpPr>
              <p:cNvPr id="4" name="Flowchart: Process 3"/>
              <p:cNvSpPr/>
              <p:nvPr/>
            </p:nvSpPr>
            <p:spPr bwMode="auto">
              <a:xfrm>
                <a:off x="328705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5" name="Flowchart: Process 4"/>
              <p:cNvSpPr/>
              <p:nvPr/>
            </p:nvSpPr>
            <p:spPr bwMode="auto">
              <a:xfrm>
                <a:off x="4621381"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6" name="Flowchart: Process 5"/>
              <p:cNvSpPr/>
              <p:nvPr/>
            </p:nvSpPr>
            <p:spPr bwMode="auto">
              <a:xfrm>
                <a:off x="595570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7290032"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21" name="Flowchart: Process 20"/>
            <p:cNvSpPr/>
            <p:nvPr/>
          </p:nvSpPr>
          <p:spPr bwMode="auto">
            <a:xfrm>
              <a:off x="4248308" y="5821959"/>
              <a:ext cx="2835156"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(Sharing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Disk)</a:t>
              </a:r>
            </a:p>
          </p:txBody>
        </p:sp>
        <p:sp>
          <p:nvSpPr>
            <p:cNvPr id="22" name="Flowchart: Process 21"/>
            <p:cNvSpPr/>
            <p:nvPr/>
          </p:nvSpPr>
          <p:spPr bwMode="auto">
            <a:xfrm>
              <a:off x="7604943" y="5821959"/>
              <a:ext cx="4089310"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Backup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VMs </a:t>
              </a:r>
              <a:br>
                <a:rPr lang="en-US" sz="2353" dirty="0">
                  <a:gradFill>
                    <a:gsLst>
                      <a:gs pos="0">
                        <a:srgbClr val="FFFFFF"/>
                      </a:gs>
                      <a:gs pos="100000">
                        <a:srgbClr val="FFFFFF"/>
                      </a:gs>
                    </a:gsLst>
                    <a:lin ang="5400000" scaled="0"/>
                  </a:gradFill>
                  <a:latin typeface="+mj-lt"/>
                  <a:ea typeface="Segoe UI" pitchFamily="34" charset="0"/>
                  <a:cs typeface="Segoe UI" pitchFamily="34" charset="0"/>
                </a:rPr>
              </a:br>
              <a:r>
                <a:rPr lang="en-US" sz="2353" dirty="0">
                  <a:gradFill>
                    <a:gsLst>
                      <a:gs pos="0">
                        <a:srgbClr val="FFFFFF"/>
                      </a:gs>
                      <a:gs pos="100000">
                        <a:srgbClr val="FFFFFF"/>
                      </a:gs>
                    </a:gsLst>
                    <a:lin ang="5400000" scaled="0"/>
                  </a:gradFill>
                  <a:latin typeface="+mj-lt"/>
                  <a:ea typeface="Segoe UI" pitchFamily="34" charset="0"/>
                  <a:cs typeface="Segoe UI" pitchFamily="34" charset="0"/>
                </a:rPr>
                <a:t>(Mount/Share after failover)</a:t>
              </a:r>
            </a:p>
          </p:txBody>
        </p:sp>
      </p:grpSp>
      <p:sp>
        <p:nvSpPr>
          <p:cNvPr id="64" name="Rectangle 63"/>
          <p:cNvSpPr/>
          <p:nvPr/>
        </p:nvSpPr>
        <p:spPr>
          <a:xfrm>
            <a:off x="0" y="662730"/>
            <a:ext cx="12201525" cy="4314903"/>
          </a:xfrm>
          <a:prstGeom prst="rect">
            <a:avLst/>
          </a:prstGeom>
          <a:solidFill>
            <a:srgbClr val="A5A5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a:t>
            </a:r>
            <a:endParaRPr lang="en-US" sz="1765" dirty="0">
              <a:solidFill>
                <a:srgbClr val="000000"/>
              </a:solidFill>
            </a:endParaRPr>
          </a:p>
        </p:txBody>
      </p:sp>
      <p:sp>
        <p:nvSpPr>
          <p:cNvPr id="4" name="Content Placeholder 2"/>
          <p:cNvSpPr txBox="1">
            <a:spLocks/>
          </p:cNvSpPr>
          <p:nvPr/>
        </p:nvSpPr>
        <p:spPr>
          <a:xfrm>
            <a:off x="0" y="0"/>
            <a:ext cx="12192000" cy="532589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3600" dirty="0">
                <a:solidFill>
                  <a:srgbClr val="000000"/>
                </a:solidFill>
              </a:rPr>
              <a:t>Shared Network File Storage for Azure</a:t>
            </a:r>
          </a:p>
          <a:p>
            <a:pPr marL="252000" indent="0">
              <a:spcBef>
                <a:spcPts val="1200"/>
              </a:spcBef>
              <a:buClr>
                <a:srgbClr val="FFFFFF"/>
              </a:buClr>
              <a:buNone/>
            </a:pPr>
            <a:r>
              <a:rPr lang="en-US" sz="3600" dirty="0">
                <a:solidFill>
                  <a:srgbClr val="000000"/>
                </a:solidFill>
              </a:rPr>
              <a:t>Availability, durability, scalability are managed automatically</a:t>
            </a:r>
          </a:p>
          <a:p>
            <a:pPr marL="252000" indent="0">
              <a:spcBef>
                <a:spcPts val="1200"/>
              </a:spcBef>
              <a:buClr>
                <a:srgbClr val="FFFFFF"/>
              </a:buClr>
              <a:buNone/>
            </a:pPr>
            <a:r>
              <a:rPr lang="en-US" sz="3600" dirty="0">
                <a:solidFill>
                  <a:srgbClr val="000000"/>
                </a:solidFill>
              </a:rPr>
              <a:t>Supports two interfaces: SMB and </a:t>
            </a:r>
            <a:r>
              <a:rPr lang="en-US" sz="3600" dirty="0" smtClean="0">
                <a:solidFill>
                  <a:srgbClr val="000000"/>
                </a:solidFill>
              </a:rPr>
              <a:t>REST</a:t>
            </a:r>
            <a:endParaRPr lang="en-US" sz="3600" dirty="0">
              <a:solidFill>
                <a:srgbClr val="000000"/>
              </a:solidFill>
            </a:endParaRPr>
          </a:p>
        </p:txBody>
      </p:sp>
      <p:grpSp>
        <p:nvGrpSpPr>
          <p:cNvPr id="24" name="Group 23"/>
          <p:cNvGrpSpPr/>
          <p:nvPr/>
        </p:nvGrpSpPr>
        <p:grpSpPr>
          <a:xfrm>
            <a:off x="3729036" y="4359555"/>
            <a:ext cx="4733929" cy="710904"/>
            <a:chOff x="3666828" y="3592945"/>
            <a:chExt cx="4733929" cy="710904"/>
          </a:xfrm>
        </p:grpSpPr>
        <p:sp>
          <p:nvSpPr>
            <p:cNvPr id="5" name="Flowchart: Process 4"/>
            <p:cNvSpPr/>
            <p:nvPr/>
          </p:nvSpPr>
          <p:spPr bwMode="auto">
            <a:xfrm>
              <a:off x="3666828"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4908285"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smtClean="0">
                  <a:gradFill>
                    <a:gsLst>
                      <a:gs pos="0">
                        <a:srgbClr val="FFFFFF"/>
                      </a:gs>
                      <a:gs pos="100000">
                        <a:srgbClr val="FFFFFF"/>
                      </a:gs>
                    </a:gsLst>
                    <a:lin ang="5400000" scaled="0"/>
                  </a:gradFill>
                  <a:latin typeface="+mj-lt"/>
                  <a:ea typeface="Segoe UI" pitchFamily="34" charset="0"/>
                  <a:cs typeface="Segoe UI" pitchFamily="34" charset="0"/>
                </a:rPr>
                <a:t>IaaS </a:t>
              </a:r>
              <a:r>
                <a:rPr lang="en-US" sz="2353" dirty="0">
                  <a:gradFill>
                    <a:gsLst>
                      <a:gs pos="0">
                        <a:srgbClr val="FFFFFF"/>
                      </a:gs>
                      <a:gs pos="100000">
                        <a:srgbClr val="FFFFFF"/>
                      </a:gs>
                    </a:gsLst>
                    <a:lin ang="5400000" scaled="0"/>
                  </a:gradFill>
                  <a:latin typeface="+mj-lt"/>
                  <a:ea typeface="Segoe UI" pitchFamily="34" charset="0"/>
                  <a:cs typeface="Segoe UI" pitchFamily="34" charset="0"/>
                </a:rPr>
                <a:t>VM</a:t>
              </a:r>
            </a:p>
          </p:txBody>
        </p:sp>
        <p:sp>
          <p:nvSpPr>
            <p:cNvPr id="8" name="Flowchart: Process 7"/>
            <p:cNvSpPr/>
            <p:nvPr/>
          </p:nvSpPr>
          <p:spPr bwMode="auto">
            <a:xfrm>
              <a:off x="6149742"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9" name="Flowchart: Process 8"/>
            <p:cNvSpPr/>
            <p:nvPr/>
          </p:nvSpPr>
          <p:spPr bwMode="auto">
            <a:xfrm>
              <a:off x="7391199"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10" name="Cloud 9"/>
          <p:cNvSpPr/>
          <p:nvPr/>
        </p:nvSpPr>
        <p:spPr bwMode="auto">
          <a:xfrm>
            <a:off x="3989723" y="5325894"/>
            <a:ext cx="4212554" cy="1194977"/>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600" dirty="0" smtClean="0">
                <a:gradFill>
                  <a:gsLst>
                    <a:gs pos="0">
                      <a:srgbClr val="FFFFFF"/>
                    </a:gs>
                    <a:gs pos="100000">
                      <a:srgbClr val="FFFFFF"/>
                    </a:gs>
                  </a:gsLst>
                  <a:lin ang="5400000" scaled="0"/>
                </a:gradFill>
                <a:latin typeface="+mj-lt"/>
                <a:ea typeface="Segoe UI" pitchFamily="34" charset="0"/>
                <a:cs typeface="Segoe UI" pitchFamily="34" charset="0"/>
              </a:rPr>
              <a:t>Azure </a:t>
            </a:r>
            <a:r>
              <a:rPr lang="en-US" sz="2600" dirty="0">
                <a:gradFill>
                  <a:gsLst>
                    <a:gs pos="0">
                      <a:srgbClr val="FFFFFF"/>
                    </a:gs>
                    <a:gs pos="100000">
                      <a:srgbClr val="FFFFFF"/>
                    </a:gs>
                  </a:gsLst>
                  <a:lin ang="5400000" scaled="0"/>
                </a:gradFill>
                <a:latin typeface="+mj-lt"/>
                <a:ea typeface="Segoe UI" pitchFamily="34" charset="0"/>
                <a:cs typeface="Segoe UI" pitchFamily="34" charset="0"/>
              </a:rPr>
              <a:t>File Share</a:t>
            </a:r>
          </a:p>
          <a:p>
            <a:pPr algn="ctr" defTabSz="913927" fontAlgn="base">
              <a:lnSpc>
                <a:spcPct val="90000"/>
              </a:lnSpc>
              <a:spcBef>
                <a:spcPct val="0"/>
              </a:spcBef>
              <a:spcAft>
                <a:spcPct val="0"/>
              </a:spcAft>
            </a:pP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r>
              <a:rPr lang="en-US" sz="2600"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p>
        </p:txBody>
      </p:sp>
      <p:cxnSp>
        <p:nvCxnSpPr>
          <p:cNvPr id="12" name="Straight Arrow Connector 11"/>
          <p:cNvCxnSpPr>
            <a:stCxn id="5" idx="2"/>
            <a:endCxn id="10" idx="3"/>
          </p:cNvCxnSpPr>
          <p:nvPr/>
        </p:nvCxnSpPr>
        <p:spPr>
          <a:xfrm>
            <a:off x="4233815" y="5070459"/>
            <a:ext cx="1862185"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3"/>
          </p:cNvCxnSpPr>
          <p:nvPr/>
        </p:nvCxnSpPr>
        <p:spPr>
          <a:xfrm>
            <a:off x="5475272" y="5070459"/>
            <a:ext cx="620728"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3"/>
          </p:cNvCxnSpPr>
          <p:nvPr/>
        </p:nvCxnSpPr>
        <p:spPr>
          <a:xfrm flipH="1">
            <a:off x="6096000" y="5070459"/>
            <a:ext cx="620729"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0" idx="3"/>
          </p:cNvCxnSpPr>
          <p:nvPr/>
        </p:nvCxnSpPr>
        <p:spPr>
          <a:xfrm flipH="1">
            <a:off x="6096000" y="5070459"/>
            <a:ext cx="1862186"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991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 – Usage</a:t>
            </a:r>
            <a:endParaRPr lang="en-US" sz="1765" dirty="0">
              <a:solidFill>
                <a:srgbClr val="000000"/>
              </a:solidFill>
            </a:endParaRPr>
          </a:p>
        </p:txBody>
      </p:sp>
      <p:sp>
        <p:nvSpPr>
          <p:cNvPr id="4" name="Content Placeholder 2"/>
          <p:cNvSpPr txBox="1">
            <a:spLocks/>
          </p:cNvSpPr>
          <p:nvPr/>
        </p:nvSpPr>
        <p:spPr>
          <a:xfrm>
            <a:off x="0" y="0"/>
            <a:ext cx="12192000" cy="6858000"/>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data across VMs and applications</a:t>
            </a:r>
          </a:p>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settings throughout services</a:t>
            </a:r>
          </a:p>
          <a:p>
            <a:pPr marL="252000" indent="0">
              <a:spcBef>
                <a:spcPts val="1200"/>
              </a:spcBef>
              <a:buClr>
                <a:srgbClr val="FFFFFF"/>
              </a:buClr>
              <a:buNone/>
            </a:pPr>
            <a:r>
              <a:rPr lang="en-US" sz="4800" dirty="0" smtClean="0">
                <a:solidFill>
                  <a:srgbClr val="000000"/>
                </a:solidFill>
              </a:rPr>
              <a:t>Dev/Test/Debug</a:t>
            </a:r>
            <a:endParaRPr lang="en-US" sz="4800" dirty="0">
              <a:solidFill>
                <a:srgbClr val="000000"/>
              </a:solidFill>
            </a:endParaRPr>
          </a:p>
        </p:txBody>
      </p: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17695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74879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43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6" name="Picture 5"/>
          <p:cNvPicPr>
            <a:picLocks noChangeAspect="1"/>
          </p:cNvPicPr>
          <p:nvPr/>
        </p:nvPicPr>
        <p:blipFill>
          <a:blip r:embed="rId2"/>
          <a:stretch>
            <a:fillRect/>
          </a:stretch>
        </p:blipFill>
        <p:spPr>
          <a:xfrm>
            <a:off x="5475085" y="500212"/>
            <a:ext cx="1238670" cy="1073755"/>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
            <a:ext cx="12191999" cy="6858000"/>
          </a:xfrm>
        </p:spPr>
        <p:txBody>
          <a:bodyPr>
            <a:noAutofit/>
          </a:bodyPr>
          <a:lstStyle/>
          <a:p>
            <a:pPr marL="252000" algn="l">
              <a:spcBef>
                <a:spcPts val="1200"/>
              </a:spcBef>
            </a:pPr>
            <a:r>
              <a:rPr lang="en-US" sz="3900" dirty="0" smtClean="0"/>
              <a:t>Queue </a:t>
            </a:r>
            <a:r>
              <a:rPr lang="en-US" sz="3900" dirty="0"/>
              <a:t>length </a:t>
            </a:r>
            <a:r>
              <a:rPr lang="en-US" sz="3900" dirty="0" smtClean="0"/>
              <a:t>reflects </a:t>
            </a:r>
            <a:r>
              <a:rPr lang="en-US" sz="3900" dirty="0"/>
              <a:t>how well the backend processing nodes are </a:t>
            </a:r>
            <a:r>
              <a:rPr lang="en-US" sz="3900" dirty="0" smtClean="0"/>
              <a:t>doing. </a:t>
            </a:r>
            <a:endParaRPr lang="en-US" sz="3900" dirty="0"/>
          </a:p>
          <a:p>
            <a:pPr marL="252000" algn="l">
              <a:spcBef>
                <a:spcPts val="1200"/>
              </a:spcBef>
            </a:pPr>
            <a:r>
              <a:rPr lang="en-US" sz="3900" dirty="0"/>
              <a:t>Decouples </a:t>
            </a:r>
            <a:r>
              <a:rPr lang="en-US" sz="3900" dirty="0" smtClean="0"/>
              <a:t>the </a:t>
            </a:r>
            <a:r>
              <a:rPr lang="en-US" sz="3900" dirty="0"/>
              <a:t>application</a:t>
            </a:r>
            <a:r>
              <a:rPr lang="en-US" sz="3900" dirty="0" smtClean="0"/>
              <a:t>.</a:t>
            </a:r>
            <a:endParaRPr lang="en-US" sz="3900" dirty="0"/>
          </a:p>
          <a:p>
            <a:pPr marL="252000" algn="l">
              <a:spcBef>
                <a:spcPts val="1200"/>
              </a:spcBef>
            </a:pPr>
            <a:r>
              <a:rPr lang="en-US" sz="3900" dirty="0" smtClean="0"/>
              <a:t>Flexibility </a:t>
            </a:r>
            <a:r>
              <a:rPr lang="en-US" sz="3900" dirty="0"/>
              <a:t>of efficient resource usage within an </a:t>
            </a:r>
            <a:r>
              <a:rPr lang="en-US" sz="3900" dirty="0" smtClean="0"/>
              <a:t>application.</a:t>
            </a:r>
            <a:endParaRPr lang="en-US" sz="3900" dirty="0"/>
          </a:p>
          <a:p>
            <a:pPr marL="252000" algn="l">
              <a:spcBef>
                <a:spcPts val="1200"/>
              </a:spcBef>
            </a:pPr>
            <a:r>
              <a:rPr lang="en-US" sz="3900" dirty="0" smtClean="0"/>
              <a:t>Absorb </a:t>
            </a:r>
            <a:r>
              <a:rPr lang="en-US" sz="3900" dirty="0"/>
              <a:t>traffic bursts and reduce the impact of individual component failures. </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Why use a Queue?</a:t>
            </a:r>
            <a:endParaRPr lang="en-US" dirty="0"/>
          </a:p>
        </p:txBody>
      </p:sp>
      <p:sp>
        <p:nvSpPr>
          <p:cNvPr id="5" name="Rectangle 4"/>
          <p:cNvSpPr/>
          <p:nvPr/>
        </p:nvSpPr>
        <p:spPr>
          <a:xfrm>
            <a:off x="0" y="981512"/>
            <a:ext cx="12191999" cy="1477603"/>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3222595"/>
            <a:ext cx="12191999" cy="116297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583403"/>
            <a:ext cx="12191999" cy="51490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4385569"/>
            <a:ext cx="12191999" cy="1173018"/>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252823" y="949454"/>
            <a:ext cx="3676828" cy="2292694"/>
          </a:xfrm>
          <a:ln w="76200">
            <a:solidFill>
              <a:schemeClr val="bg1"/>
            </a:solidFill>
          </a:ln>
        </p:spPr>
      </p:pic>
      <p:sp>
        <p:nvSpPr>
          <p:cNvPr id="6" name="Rectangle 5"/>
          <p:cNvSpPr/>
          <p:nvPr/>
        </p:nvSpPr>
        <p:spPr>
          <a:xfrm>
            <a:off x="-9524" y="3378802"/>
            <a:ext cx="12201524" cy="3479199"/>
          </a:xfrm>
          <a:prstGeom prst="rect">
            <a:avLst/>
          </a:prstGeom>
        </p:spPr>
        <p:txBody>
          <a:bodyPr wrap="square" anchor="ctr">
            <a:noAutofit/>
          </a:bodyPr>
          <a:lstStyle/>
          <a:p>
            <a:pPr marL="252000">
              <a:spcBef>
                <a:spcPts val="1200"/>
              </a:spcBef>
            </a:pPr>
            <a:r>
              <a:rPr lang="en-US" sz="3600" b="1" dirty="0" smtClean="0">
                <a:solidFill>
                  <a:schemeClr val="bg2"/>
                </a:solidFill>
                <a:latin typeface="+mj-lt"/>
              </a:rPr>
              <a:t>Storage </a:t>
            </a:r>
            <a:r>
              <a:rPr lang="en-US" sz="3600" b="1" dirty="0">
                <a:solidFill>
                  <a:schemeClr val="bg2"/>
                </a:solidFill>
                <a:latin typeface="+mj-lt"/>
              </a:rPr>
              <a:t>Account:</a:t>
            </a:r>
            <a:r>
              <a:rPr lang="en-US" sz="3600" dirty="0">
                <a:solidFill>
                  <a:schemeClr val="bg2"/>
                </a:solidFill>
                <a:latin typeface="+mj-lt"/>
              </a:rPr>
              <a:t> All access to Azure Storage is done through a storage account. </a:t>
            </a:r>
            <a:endParaRPr lang="en-US" sz="3600" dirty="0" smtClean="0">
              <a:solidFill>
                <a:schemeClr val="bg2"/>
              </a:solidFill>
              <a:latin typeface="+mj-lt"/>
            </a:endParaRPr>
          </a:p>
          <a:p>
            <a:pPr marL="252000">
              <a:spcBef>
                <a:spcPts val="1200"/>
              </a:spcBef>
            </a:pPr>
            <a:r>
              <a:rPr lang="en-US" sz="3600" b="1" dirty="0" smtClean="0">
                <a:solidFill>
                  <a:schemeClr val="bg2"/>
                </a:solidFill>
                <a:latin typeface="+mj-lt"/>
              </a:rPr>
              <a:t>Queue</a:t>
            </a:r>
            <a:r>
              <a:rPr lang="en-US" sz="3600" b="1" dirty="0">
                <a:solidFill>
                  <a:schemeClr val="bg2"/>
                </a:solidFill>
                <a:latin typeface="+mj-lt"/>
              </a:rPr>
              <a:t>: </a:t>
            </a:r>
            <a:r>
              <a:rPr lang="en-US" sz="3600" dirty="0">
                <a:solidFill>
                  <a:schemeClr val="bg2"/>
                </a:solidFill>
                <a:latin typeface="+mj-lt"/>
              </a:rPr>
              <a:t>A queue contains a set of messages</a:t>
            </a:r>
            <a:r>
              <a:rPr lang="en-US" sz="3600" dirty="0" smtClean="0">
                <a:solidFill>
                  <a:schemeClr val="bg2"/>
                </a:solidFill>
                <a:latin typeface="+mj-lt"/>
              </a:rPr>
              <a:t>.</a:t>
            </a:r>
            <a:endParaRPr lang="en-US" sz="3600" b="1" dirty="0">
              <a:solidFill>
                <a:schemeClr val="bg2"/>
              </a:solidFill>
              <a:latin typeface="+mj-lt"/>
            </a:endParaRPr>
          </a:p>
          <a:p>
            <a:pPr marL="252000">
              <a:spcBef>
                <a:spcPts val="1200"/>
              </a:spcBef>
            </a:pPr>
            <a:r>
              <a:rPr lang="en-US" sz="3600" b="1" dirty="0" smtClean="0">
                <a:solidFill>
                  <a:schemeClr val="bg2"/>
                </a:solidFill>
                <a:latin typeface="+mj-lt"/>
              </a:rPr>
              <a:t>Message</a:t>
            </a:r>
            <a:r>
              <a:rPr lang="en-US" sz="3600" b="1" dirty="0">
                <a:solidFill>
                  <a:schemeClr val="bg2"/>
                </a:solidFill>
                <a:latin typeface="+mj-lt"/>
              </a:rPr>
              <a:t>: </a:t>
            </a:r>
            <a:r>
              <a:rPr lang="en-US" sz="3600" dirty="0">
                <a:solidFill>
                  <a:schemeClr val="bg2"/>
                </a:solidFill>
                <a:latin typeface="+mj-lt"/>
              </a:rPr>
              <a:t>A message, in any format, of up to 64KB.</a:t>
            </a: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Components</a:t>
            </a:r>
            <a:endParaRPr lang="en-NZ" dirty="0"/>
          </a:p>
        </p:txBody>
      </p:sp>
      <p:sp>
        <p:nvSpPr>
          <p:cNvPr id="2" name="Rectangle 1"/>
          <p:cNvSpPr/>
          <p:nvPr/>
        </p:nvSpPr>
        <p:spPr>
          <a:xfrm>
            <a:off x="0" y="3928794"/>
            <a:ext cx="12192000" cy="118960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043638"/>
            <a:ext cx="12192000" cy="76451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5808150"/>
            <a:ext cx="12192000" cy="1049851"/>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27108" y="702644"/>
            <a:ext cx="4081112" cy="267615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11272964" y="65992"/>
            <a:ext cx="862570" cy="747728"/>
          </a:xfrm>
          <a:prstGeom prst="rect">
            <a:avLst/>
          </a:prstGeom>
        </p:spPr>
      </p:pic>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animBg="1"/>
      <p:bldP spid="9" grpId="1" animBg="1"/>
      <p:bldP spid="9" grpId="2" animBg="1"/>
      <p:bldP spid="10" grpId="0" animBg="1"/>
      <p:bldP spid="11" grpId="0" animBg="1"/>
      <p:bldP spid="11"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6" y="0"/>
            <a:ext cx="12201525" cy="6858000"/>
          </a:xfrm>
          <a:prstGeom prst="rect">
            <a:avLst/>
          </a:prstGeom>
        </p:spPr>
        <p:txBody>
          <a:bodyPr wrap="square" anchor="ctr">
            <a:noAutofit/>
          </a:bodyPr>
          <a:lstStyle/>
          <a:p>
            <a:pPr algn="ctr">
              <a:spcBef>
                <a:spcPts val="1200"/>
              </a:spcBef>
            </a:pPr>
            <a:r>
              <a:rPr lang="en-US" sz="3600" dirty="0" smtClean="0">
                <a:solidFill>
                  <a:schemeClr val="bg2"/>
                </a:solidFill>
                <a:latin typeface="+mj-lt"/>
              </a:rPr>
              <a:t>Queues </a:t>
            </a:r>
            <a:r>
              <a:rPr lang="en-US" sz="3600" dirty="0">
                <a:solidFill>
                  <a:schemeClr val="bg2"/>
                </a:solidFill>
                <a:latin typeface="+mj-lt"/>
              </a:rPr>
              <a:t>are addressable using the following URL format:</a:t>
            </a:r>
          </a:p>
          <a:p>
            <a:pPr algn="ctr">
              <a:spcBef>
                <a:spcPts val="1200"/>
              </a:spcBef>
            </a:pPr>
            <a:r>
              <a:rPr lang="en-US" sz="3600" dirty="0">
                <a:solidFill>
                  <a:schemeClr val="bg2"/>
                </a:solidFill>
                <a:latin typeface="+mj-lt"/>
              </a:rPr>
              <a:t> http</a:t>
            </a:r>
            <a:r>
              <a:rPr lang="en-US" sz="3600" dirty="0" smtClean="0">
                <a:solidFill>
                  <a:schemeClr val="bg2"/>
                </a:solidFill>
                <a:latin typeface="+mj-lt"/>
              </a:rPr>
              <a:t>://{storage-account}.</a:t>
            </a:r>
            <a:r>
              <a:rPr lang="en-US" sz="3600" dirty="0">
                <a:solidFill>
                  <a:schemeClr val="bg2"/>
                </a:solidFill>
                <a:latin typeface="+mj-lt"/>
              </a:rPr>
              <a:t>queue.core.windows.net</a:t>
            </a:r>
            <a:r>
              <a:rPr lang="en-US" sz="3600" dirty="0" smtClean="0">
                <a:solidFill>
                  <a:schemeClr val="bg2"/>
                </a:solidFill>
                <a:latin typeface="+mj-lt"/>
              </a:rPr>
              <a:t>/{queue}</a:t>
            </a:r>
            <a:endParaRPr lang="en-US" sz="3600" dirty="0">
              <a:solidFill>
                <a:schemeClr val="bg2"/>
              </a:solidFill>
              <a:latin typeface="+mj-lt"/>
            </a:endParaRP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pic>
        <p:nvPicPr>
          <p:cNvPr id="4" name="Picture 3"/>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3" name="Picture 2"/>
          <p:cNvPicPr>
            <a:picLocks noChangeAspect="1"/>
          </p:cNvPicPr>
          <p:nvPr/>
        </p:nvPicPr>
        <p:blipFill>
          <a:blip r:embed="rId2"/>
          <a:stretch>
            <a:fillRect/>
          </a:stretch>
        </p:blipFill>
        <p:spPr>
          <a:xfrm>
            <a:off x="5475084" y="500212"/>
            <a:ext cx="1241832" cy="1073755"/>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sp>
        <p:nvSpPr>
          <p:cNvPr id="4" name="Rectangle 3"/>
          <p:cNvSpPr/>
          <p:nvPr/>
        </p:nvSpPr>
        <p:spPr>
          <a:xfrm>
            <a:off x="0" y="0"/>
            <a:ext cx="12192001" cy="6857999"/>
          </a:xfrm>
          <a:prstGeom prst="rect">
            <a:avLst/>
          </a:prstGeom>
        </p:spPr>
        <p:txBody>
          <a:bodyPr wrap="square" anchor="ctr">
            <a:noAutofit/>
          </a:bodyPr>
          <a:lstStyle/>
          <a:p>
            <a:pPr algn="ctr">
              <a:spcBef>
                <a:spcPts val="1200"/>
              </a:spcBef>
            </a:pPr>
            <a:r>
              <a:rPr lang="en-US" sz="3400" dirty="0" smtClean="0">
                <a:solidFill>
                  <a:schemeClr val="bg2"/>
                </a:solidFill>
                <a:latin typeface="+mj-lt"/>
              </a:rPr>
              <a:t>Example:</a:t>
            </a:r>
            <a:endParaRPr lang="en-US" sz="3400" dirty="0">
              <a:solidFill>
                <a:schemeClr val="bg2"/>
              </a:solidFill>
              <a:latin typeface="+mj-lt"/>
            </a:endParaRPr>
          </a:p>
          <a:p>
            <a:pPr algn="ctr">
              <a:spcBef>
                <a:spcPts val="1200"/>
              </a:spcBef>
            </a:pPr>
            <a:r>
              <a:rPr lang="en-US" sz="3400" dirty="0">
                <a:solidFill>
                  <a:schemeClr val="bg2"/>
                </a:solidFill>
                <a:latin typeface="+mj-lt"/>
              </a:rPr>
              <a:t> http://myaccount.queue.core.windows.net/imagesToDownload</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400740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Faster Web Applications with queues</a:t>
            </a:r>
          </a:p>
          <a:p>
            <a:r>
              <a:rPr lang="en-US" sz="4400" dirty="0" smtClean="0">
                <a:latin typeface="+mj-lt"/>
              </a:rPr>
              <a:t>using asynchronous workloads</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10510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16" idx="5"/>
            <a:endCxn id="44" idx="1"/>
          </p:cNvCxnSpPr>
          <p:nvPr/>
        </p:nvCxnSpPr>
        <p:spPr>
          <a:xfrm>
            <a:off x="3934028"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7"/>
            <a:endCxn id="44" idx="1"/>
          </p:cNvCxnSpPr>
          <p:nvPr/>
        </p:nvCxnSpPr>
        <p:spPr>
          <a:xfrm flipV="1">
            <a:off x="3934028"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2150500" y="1075003"/>
            <a:ext cx="190372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Producers</a:t>
            </a:r>
          </a:p>
        </p:txBody>
      </p:sp>
      <p:sp>
        <p:nvSpPr>
          <p:cNvPr id="15" name="TextBox 26"/>
          <p:cNvSpPr txBox="1"/>
          <p:nvPr/>
        </p:nvSpPr>
        <p:spPr>
          <a:xfrm>
            <a:off x="8034285" y="1075003"/>
            <a:ext cx="211070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Consumers</a:t>
            </a:r>
          </a:p>
        </p:txBody>
      </p:sp>
      <p:cxnSp>
        <p:nvCxnSpPr>
          <p:cNvPr id="19" name="Straight Arrow Connector 18"/>
          <p:cNvCxnSpPr>
            <a:stCxn id="46" idx="3"/>
            <a:endCxn id="6" idx="3"/>
          </p:cNvCxnSpPr>
          <p:nvPr/>
        </p:nvCxnSpPr>
        <p:spPr>
          <a:xfrm flipV="1">
            <a:off x="7008640"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6" idx="3"/>
            <a:endCxn id="7" idx="1"/>
          </p:cNvCxnSpPr>
          <p:nvPr/>
        </p:nvCxnSpPr>
        <p:spPr>
          <a:xfrm>
            <a:off x="7008640"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23"/>
          <p:cNvSpPr txBox="1"/>
          <p:nvPr/>
        </p:nvSpPr>
        <p:spPr>
          <a:xfrm>
            <a:off x="5411961" y="2404194"/>
            <a:ext cx="1346844"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smtClean="0">
                <a:solidFill>
                  <a:schemeClr val="bg1"/>
                </a:solidFill>
                <a:latin typeface="+mj-lt"/>
              </a:rPr>
              <a:t>Queue</a:t>
            </a:r>
            <a:endParaRPr lang="en-US" sz="3200" dirty="0">
              <a:solidFill>
                <a:schemeClr val="bg1"/>
              </a:solidFill>
              <a:latin typeface="+mj-lt"/>
            </a:endParaRPr>
          </a:p>
        </p:txBody>
      </p:sp>
      <p:grpSp>
        <p:nvGrpSpPr>
          <p:cNvPr id="60" name="Group 59"/>
          <p:cNvGrpSpPr/>
          <p:nvPr/>
        </p:nvGrpSpPr>
        <p:grpSpPr>
          <a:xfrm>
            <a:off x="1926211" y="1659778"/>
            <a:ext cx="8339579" cy="3538444"/>
            <a:chOff x="1926211" y="1966810"/>
            <a:chExt cx="8339579" cy="3538444"/>
          </a:xfrm>
        </p:grpSpPr>
        <p:grpSp>
          <p:nvGrpSpPr>
            <p:cNvPr id="58" name="Group 57"/>
            <p:cNvGrpSpPr/>
            <p:nvPr/>
          </p:nvGrpSpPr>
          <p:grpSpPr>
            <a:xfrm>
              <a:off x="7913486" y="1966810"/>
              <a:ext cx="2352304" cy="3538444"/>
              <a:chOff x="7913486" y="1966810"/>
              <a:chExt cx="2352304" cy="3538444"/>
            </a:xfrm>
          </p:grpSpPr>
          <p:sp>
            <p:nvSpPr>
              <p:cNvPr id="6" name="Oval 5"/>
              <p:cNvSpPr/>
              <p:nvPr/>
            </p:nvSpPr>
            <p:spPr>
              <a:xfrm>
                <a:off x="7913486" y="19668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1</a:t>
                </a:r>
              </a:p>
            </p:txBody>
          </p:sp>
          <p:sp>
            <p:nvSpPr>
              <p:cNvPr id="7" name="Oval 6"/>
              <p:cNvSpPr/>
              <p:nvPr/>
            </p:nvSpPr>
            <p:spPr>
              <a:xfrm>
                <a:off x="7913486" y="39480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2</a:t>
                </a:r>
              </a:p>
            </p:txBody>
          </p:sp>
        </p:grpSp>
        <p:grpSp>
          <p:nvGrpSpPr>
            <p:cNvPr id="59" name="Group 58"/>
            <p:cNvGrpSpPr/>
            <p:nvPr/>
          </p:nvGrpSpPr>
          <p:grpSpPr>
            <a:xfrm>
              <a:off x="1926211" y="1966810"/>
              <a:ext cx="2352304" cy="3538444"/>
              <a:chOff x="1926211" y="1966810"/>
              <a:chExt cx="2352304" cy="3538444"/>
            </a:xfrm>
          </p:grpSpPr>
          <p:sp>
            <p:nvSpPr>
              <p:cNvPr id="16" name="Oval 15"/>
              <p:cNvSpPr/>
              <p:nvPr/>
            </p:nvSpPr>
            <p:spPr>
              <a:xfrm>
                <a:off x="1926211" y="19668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smtClean="0">
                    <a:solidFill>
                      <a:schemeClr val="bg1"/>
                    </a:solidFill>
                    <a:latin typeface="+mj-lt"/>
                  </a:rPr>
                  <a:t>1</a:t>
                </a:r>
                <a:endParaRPr lang="en-US" sz="4800" baseline="-25000" dirty="0">
                  <a:solidFill>
                    <a:schemeClr val="bg1"/>
                  </a:solidFill>
                  <a:latin typeface="+mj-lt"/>
                </a:endParaRPr>
              </a:p>
            </p:txBody>
          </p:sp>
          <p:sp>
            <p:nvSpPr>
              <p:cNvPr id="17" name="Oval 16"/>
              <p:cNvSpPr/>
              <p:nvPr/>
            </p:nvSpPr>
            <p:spPr>
              <a:xfrm>
                <a:off x="1926211" y="39480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a:solidFill>
                      <a:schemeClr val="bg1"/>
                    </a:solidFill>
                    <a:latin typeface="+mj-lt"/>
                  </a:rPr>
                  <a:t>2</a:t>
                </a:r>
              </a:p>
            </p:txBody>
          </p:sp>
        </p:grpSp>
        <p:grpSp>
          <p:nvGrpSpPr>
            <p:cNvPr id="57" name="Group 56"/>
            <p:cNvGrpSpPr/>
            <p:nvPr/>
          </p:nvGrpSpPr>
          <p:grpSpPr>
            <a:xfrm>
              <a:off x="5183361" y="3316932"/>
              <a:ext cx="1825279" cy="838200"/>
              <a:chOff x="5183361" y="3390632"/>
              <a:chExt cx="1825279" cy="838200"/>
            </a:xfrm>
          </p:grpSpPr>
          <p:sp>
            <p:nvSpPr>
              <p:cNvPr id="44" name="Rectangle 43"/>
              <p:cNvSpPr/>
              <p:nvPr/>
            </p:nvSpPr>
            <p:spPr>
              <a:xfrm>
                <a:off x="51833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4</a:t>
                </a:r>
              </a:p>
            </p:txBody>
          </p:sp>
          <p:sp>
            <p:nvSpPr>
              <p:cNvPr id="45" name="Rectangle 44"/>
              <p:cNvSpPr/>
              <p:nvPr/>
            </p:nvSpPr>
            <p:spPr>
              <a:xfrm>
                <a:off x="56405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3</a:t>
                </a:r>
              </a:p>
            </p:txBody>
          </p:sp>
          <p:sp>
            <p:nvSpPr>
              <p:cNvPr id="46" name="Rectangle 45"/>
              <p:cNvSpPr/>
              <p:nvPr/>
            </p:nvSpPr>
            <p:spPr>
              <a:xfrm>
                <a:off x="6551440"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1</a:t>
                </a:r>
              </a:p>
            </p:txBody>
          </p:sp>
          <p:sp>
            <p:nvSpPr>
              <p:cNvPr id="47" name="Rectangle 46"/>
              <p:cNvSpPr/>
              <p:nvPr/>
            </p:nvSpPr>
            <p:spPr>
              <a:xfrm>
                <a:off x="60977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2</a:t>
                </a:r>
                <a:endParaRPr lang="en-US" sz="4800" dirty="0">
                  <a:solidFill>
                    <a:schemeClr val="bg1"/>
                  </a:solidFill>
                  <a:latin typeface="+mj-lt"/>
                </a:endParaRPr>
              </a:p>
            </p:txBody>
          </p:sp>
        </p:grpSp>
      </p:grpSp>
      <p:sp>
        <p:nvSpPr>
          <p:cNvPr id="61"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a:t>Queue-based Load </a:t>
            </a:r>
            <a:r>
              <a:rPr lang="en-NZ" dirty="0" smtClean="0"/>
              <a:t>Levelling </a:t>
            </a:r>
            <a:r>
              <a:rPr lang="en-NZ" dirty="0"/>
              <a:t>Pattern</a:t>
            </a:r>
          </a:p>
        </p:txBody>
      </p:sp>
      <p:pic>
        <p:nvPicPr>
          <p:cNvPr id="22" name="Picture 21"/>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a:t>Messages are </a:t>
            </a:r>
            <a:r>
              <a:rPr lang="en-US" sz="4600" dirty="0" smtClean="0"/>
              <a:t>ordered but not guaranteed FIFO.</a:t>
            </a:r>
            <a:endParaRPr lang="en-US" sz="4600" dirty="0"/>
          </a:p>
          <a:p>
            <a:pPr marL="252000" algn="l">
              <a:spcBef>
                <a:spcPts val="1200"/>
              </a:spcBef>
            </a:pPr>
            <a:r>
              <a:rPr lang="en-US" sz="4600" dirty="0" smtClean="0"/>
              <a:t>Message will </a:t>
            </a:r>
            <a:r>
              <a:rPr lang="en-US" sz="4600" dirty="0"/>
              <a:t>be processed at least </a:t>
            </a:r>
            <a:r>
              <a:rPr lang="en-US" sz="4600" dirty="0" smtClean="0"/>
              <a:t>once.</a:t>
            </a:r>
            <a:endParaRPr lang="en-US" sz="4600" dirty="0"/>
          </a:p>
          <a:p>
            <a:pPr marL="252000" algn="l">
              <a:spcBef>
                <a:spcPts val="1200"/>
              </a:spcBef>
            </a:pPr>
            <a:r>
              <a:rPr lang="en-US" sz="4600" dirty="0" smtClean="0"/>
              <a:t>Message may be processed more </a:t>
            </a:r>
            <a:r>
              <a:rPr lang="en-US" sz="4600" dirty="0"/>
              <a:t>than </a:t>
            </a:r>
            <a:r>
              <a:rPr lang="en-US" sz="4600" dirty="0" smtClean="0"/>
              <a:t>once.</a:t>
            </a:r>
          </a:p>
          <a:p>
            <a:pPr marL="252000" algn="l">
              <a:spcBef>
                <a:spcPts val="1200"/>
              </a:spcBef>
            </a:pPr>
            <a:r>
              <a:rPr lang="en-US" sz="4600" dirty="0" smtClean="0"/>
              <a:t>.</a:t>
            </a:r>
            <a:r>
              <a:rPr lang="en-US" sz="4600" dirty="0" err="1" smtClean="0"/>
              <a:t>DequeueCount</a:t>
            </a:r>
            <a:r>
              <a:rPr lang="en-US" sz="4600" dirty="0" smtClean="0"/>
              <a:t> increases every time.</a:t>
            </a:r>
          </a:p>
          <a:p>
            <a:pPr marL="252000" algn="l">
              <a:spcBef>
                <a:spcPts val="1200"/>
              </a:spcBef>
            </a:pPr>
            <a:r>
              <a:rPr lang="en-US" sz="4600" dirty="0" smtClean="0"/>
              <a:t>Message processing must be idempotent.</a:t>
            </a:r>
            <a:endParaRPr lang="en-US" sz="46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sp>
        <p:nvSpPr>
          <p:cNvPr id="2" name="Rectangle 1"/>
          <p:cNvSpPr/>
          <p:nvPr/>
        </p:nvSpPr>
        <p:spPr>
          <a:xfrm>
            <a:off x="0" y="1347537"/>
            <a:ext cx="12192000" cy="933650"/>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1187"/>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022333"/>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763479"/>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591251"/>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88033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xit" presetSubtype="0" fill="hold" grpId="0"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smtClean="0"/>
              <a:t>Messages are stored </a:t>
            </a:r>
            <a:r>
              <a:rPr lang="en-US" sz="4600" dirty="0"/>
              <a:t>up to 7 days</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0392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Courier New" panose="02070309020205020404" pitchFamily="49" charset="0"/>
                <a:cs typeface="Courier New" panose="02070309020205020404" pitchFamily="49" charset="0"/>
              </a:rPr>
              <a:t>Queues in code</a:t>
            </a:r>
            <a:endParaRPr lang="en-US" sz="4400" dirty="0">
              <a:latin typeface="Courier New" panose="02070309020205020404" pitchFamily="49" charset="0"/>
              <a:cs typeface="Courier New" panose="02070309020205020404" pitchFamily="49" charset="0"/>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345788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117771"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32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fontScale="90000"/>
          </a:bodyPr>
          <a:lstStyle/>
          <a:p>
            <a:r>
              <a:rPr lang="en-US" dirty="0" smtClean="0"/>
              <a:t>Table Storage Concepts</a:t>
            </a:r>
            <a:br>
              <a:rPr lang="en-US" dirty="0" smtClean="0"/>
            </a:br>
            <a:endParaRPr lang="en-US" dirty="0"/>
          </a:p>
        </p:txBody>
      </p:sp>
      <p:sp>
        <p:nvSpPr>
          <p:cNvPr id="46" name="Rounded Rectangle 65"/>
          <p:cNvSpPr/>
          <p:nvPr/>
        </p:nvSpPr>
        <p:spPr>
          <a:xfrm>
            <a:off x="7534884" y="1280160"/>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47" name="Rounded Rectangle 4"/>
          <p:cNvSpPr/>
          <p:nvPr/>
        </p:nvSpPr>
        <p:spPr>
          <a:xfrm>
            <a:off x="7534884" y="1280160"/>
            <a:ext cx="220071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sp>
        <p:nvSpPr>
          <p:cNvPr id="49" name="Rounded Rectangle 68"/>
          <p:cNvSpPr/>
          <p:nvPr/>
        </p:nvSpPr>
        <p:spPr>
          <a:xfrm>
            <a:off x="4995645"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0" name="Rounded Rectangle 6"/>
          <p:cNvSpPr/>
          <p:nvPr/>
        </p:nvSpPr>
        <p:spPr>
          <a:xfrm>
            <a:off x="4995645" y="1280161"/>
            <a:ext cx="219960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sp>
        <p:nvSpPr>
          <p:cNvPr id="52" name="Rounded Rectangle 71"/>
          <p:cNvSpPr/>
          <p:nvPr/>
        </p:nvSpPr>
        <p:spPr>
          <a:xfrm>
            <a:off x="2456406"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3" name="Rounded Rectangle 8"/>
          <p:cNvSpPr/>
          <p:nvPr/>
        </p:nvSpPr>
        <p:spPr>
          <a:xfrm>
            <a:off x="2456406" y="1280161"/>
            <a:ext cx="218236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cxnSp>
        <p:nvCxnSpPr>
          <p:cNvPr id="57" name="Straight Connector 56"/>
          <p:cNvCxnSpPr>
            <a:stCxn id="59" idx="3"/>
            <a:endCxn id="71" idx="1"/>
          </p:cNvCxnSpPr>
          <p:nvPr/>
        </p:nvCxnSpPr>
        <p:spPr>
          <a:xfrm>
            <a:off x="4299184" y="3809770"/>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9" idx="3"/>
            <a:endCxn id="69" idx="1"/>
          </p:cNvCxnSpPr>
          <p:nvPr/>
        </p:nvCxnSpPr>
        <p:spPr>
          <a:xfrm flipV="1">
            <a:off x="4299184" y="2981827"/>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813228" y="343647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rgbClr val="000000">
                    <a:alpha val="99000"/>
                  </a:srgbClr>
                </a:solidFill>
                <a:latin typeface="+mj-lt"/>
              </a:rPr>
              <a:t>contoso</a:t>
            </a:r>
            <a:endParaRPr lang="en-US" sz="2000" dirty="0">
              <a:solidFill>
                <a:srgbClr val="000000">
                  <a:alpha val="99000"/>
                </a:srgbClr>
              </a:solidFill>
              <a:latin typeface="+mj-lt"/>
            </a:endParaRPr>
          </a:p>
        </p:txBody>
      </p:sp>
      <p:cxnSp>
        <p:nvCxnSpPr>
          <p:cNvPr id="61" name="Straight Connector 60"/>
          <p:cNvCxnSpPr>
            <a:stCxn id="69" idx="3"/>
            <a:endCxn id="68" idx="1"/>
          </p:cNvCxnSpPr>
          <p:nvPr/>
        </p:nvCxnSpPr>
        <p:spPr>
          <a:xfrm>
            <a:off x="6814150" y="2981827"/>
            <a:ext cx="1028146" cy="41397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9" idx="3"/>
            <a:endCxn id="65" idx="1"/>
          </p:cNvCxnSpPr>
          <p:nvPr/>
        </p:nvCxnSpPr>
        <p:spPr>
          <a:xfrm flipV="1">
            <a:off x="6814150" y="2567856"/>
            <a:ext cx="1028147"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3"/>
            <a:endCxn id="70" idx="1"/>
          </p:cNvCxnSpPr>
          <p:nvPr/>
        </p:nvCxnSpPr>
        <p:spPr>
          <a:xfrm>
            <a:off x="6814151" y="4637713"/>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3"/>
            <a:endCxn id="72" idx="1"/>
          </p:cNvCxnSpPr>
          <p:nvPr/>
        </p:nvCxnSpPr>
        <p:spPr>
          <a:xfrm flipV="1">
            <a:off x="6814151" y="4223742"/>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376740" y="2608531"/>
            <a:ext cx="1437411" cy="2402478"/>
            <a:chOff x="3406969" y="2774584"/>
            <a:chExt cx="1437411" cy="2402478"/>
          </a:xfrm>
        </p:grpSpPr>
        <p:sp>
          <p:nvSpPr>
            <p:cNvPr id="69" name="Rectangle 68"/>
            <p:cNvSpPr/>
            <p:nvPr/>
          </p:nvSpPr>
          <p:spPr>
            <a:xfrm>
              <a:off x="3406969"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customers</a:t>
              </a:r>
            </a:p>
          </p:txBody>
        </p:sp>
        <p:sp>
          <p:nvSpPr>
            <p:cNvPr id="71" name="Rectangle 70"/>
            <p:cNvSpPr/>
            <p:nvPr/>
          </p:nvSpPr>
          <p:spPr>
            <a:xfrm>
              <a:off x="340696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photos</a:t>
              </a:r>
            </a:p>
          </p:txBody>
        </p:sp>
      </p:grpSp>
      <p:grpSp>
        <p:nvGrpSpPr>
          <p:cNvPr id="21" name="Group 20"/>
          <p:cNvGrpSpPr/>
          <p:nvPr/>
        </p:nvGrpSpPr>
        <p:grpSpPr>
          <a:xfrm>
            <a:off x="7842296" y="2194560"/>
            <a:ext cx="1585886" cy="1574535"/>
            <a:chOff x="5906591" y="2360613"/>
            <a:chExt cx="1585886" cy="1574535"/>
          </a:xfrm>
        </p:grpSpPr>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a:solidFill>
                    <a:srgbClr val="000000">
                      <a:alpha val="99000"/>
                    </a:srgbClr>
                  </a:solidFill>
                  <a:latin typeface="+mj-lt"/>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err="1">
                  <a:solidFill>
                    <a:srgbClr val="000000">
                      <a:alpha val="99000"/>
                    </a:srgbClr>
                  </a:solidFill>
                  <a:latin typeface="+mj-lt"/>
                </a:rPr>
                <a:t>EMailAdd</a:t>
              </a:r>
              <a:r>
                <a:rPr lang="en-US" dirty="0">
                  <a:solidFill>
                    <a:srgbClr val="000000">
                      <a:alpha val="99000"/>
                    </a:srgbClr>
                  </a:solidFill>
                  <a:latin typeface="+mj-lt"/>
                </a:rPr>
                <a:t>= </a:t>
              </a:r>
            </a:p>
          </p:txBody>
        </p:sp>
      </p:grpSp>
      <p:grpSp>
        <p:nvGrpSpPr>
          <p:cNvPr id="22" name="Group 21"/>
          <p:cNvGrpSpPr/>
          <p:nvPr/>
        </p:nvGrpSpPr>
        <p:grpSpPr>
          <a:xfrm>
            <a:off x="7842297" y="3850446"/>
            <a:ext cx="1585884" cy="1574534"/>
            <a:chOff x="5906592" y="4016499"/>
            <a:chExt cx="1585884" cy="1574534"/>
          </a:xfrm>
        </p:grpSpPr>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grpSp>
      <p:pic>
        <p:nvPicPr>
          <p:cNvPr id="56" name="Picture 55"/>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algn="ctr"/>
            <a:r>
              <a:rPr lang="en-US" sz="6000" spc="-100" dirty="0">
                <a:solidFill>
                  <a:schemeClr val="bg1">
                    <a:alpha val="99000"/>
                  </a:schemeClr>
                </a:solidFill>
                <a:latin typeface="+mj-lt"/>
                <a:ea typeface="Segoe UI" pitchFamily="34" charset="0"/>
                <a:cs typeface="Segoe UI" pitchFamily="34" charset="0"/>
              </a:rPr>
              <a:t>Not an </a:t>
            </a:r>
            <a:r>
              <a:rPr lang="en-US" sz="6000" spc="-100" dirty="0" smtClean="0">
                <a:solidFill>
                  <a:schemeClr val="bg1">
                    <a:alpha val="99000"/>
                  </a:schemeClr>
                </a:solidFill>
                <a:latin typeface="+mj-lt"/>
                <a:ea typeface="Segoe UI" pitchFamily="34" charset="0"/>
                <a:cs typeface="Segoe UI" pitchFamily="34" charset="0"/>
              </a:rPr>
              <a:t>RDBMS Table!</a:t>
            </a:r>
          </a:p>
          <a:p>
            <a:pPr algn="ctr"/>
            <a:r>
              <a:rPr lang="en-US" sz="6000" spc="-100" dirty="0">
                <a:solidFill>
                  <a:schemeClr val="bg1">
                    <a:alpha val="99000"/>
                  </a:schemeClr>
                </a:solidFill>
                <a:latin typeface="+mj-lt"/>
                <a:ea typeface="Segoe UI" pitchFamily="34" charset="0"/>
                <a:cs typeface="Segoe UI" pitchFamily="34" charset="0"/>
              </a:rPr>
              <a:t>The mental picture is ‘Entities</a:t>
            </a:r>
            <a:r>
              <a:rPr lang="en-US" sz="6000" spc="-100" dirty="0" smtClean="0">
                <a:solidFill>
                  <a:schemeClr val="bg1">
                    <a:alpha val="99000"/>
                  </a:schemeClr>
                </a:solidFill>
                <a:latin typeface="+mj-lt"/>
                <a:ea typeface="Segoe UI" pitchFamily="34" charset="0"/>
                <a:cs typeface="Segoe UI" pitchFamily="34" charset="0"/>
              </a:rPr>
              <a:t>’</a:t>
            </a:r>
            <a:endParaRPr lang="en-US" sz="6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sp>
        <p:nvSpPr>
          <p:cNvPr id="23" name="Freeform 7"/>
          <p:cNvSpPr>
            <a:spLocks noEditPoints="1"/>
          </p:cNvSpPr>
          <p:nvPr/>
        </p:nvSpPr>
        <p:spPr bwMode="auto">
          <a:xfrm>
            <a:off x="5729895" y="1627628"/>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381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Two Types of Blobs Under the Hood</a:t>
            </a:r>
            <a:endParaRPr lang="en-US" dirty="0"/>
          </a:p>
        </p:txBody>
      </p:sp>
      <p:grpSp>
        <p:nvGrpSpPr>
          <p:cNvPr id="2" name="Group 1"/>
          <p:cNvGrpSpPr/>
          <p:nvPr/>
        </p:nvGrpSpPr>
        <p:grpSpPr>
          <a:xfrm>
            <a:off x="1431287" y="0"/>
            <a:ext cx="9329426" cy="6858000"/>
            <a:chOff x="1058912" y="0"/>
            <a:chExt cx="9329426" cy="6858000"/>
          </a:xfrm>
        </p:grpSpPr>
        <p:sp>
          <p:nvSpPr>
            <p:cNvPr id="7" name="Rectangle 6"/>
            <p:cNvSpPr/>
            <p:nvPr/>
          </p:nvSpPr>
          <p:spPr bwMode="auto">
            <a:xfrm>
              <a:off x="1058912" y="1"/>
              <a:ext cx="3927868"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498222" y="0"/>
              <a:ext cx="389011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gr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72421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Entity can have up to 255 properties</a:t>
            </a:r>
          </a:p>
          <a:p>
            <a:pPr marL="252000"/>
            <a:r>
              <a:rPr lang="en-US" sz="4800" spc="-100" dirty="0">
                <a:solidFill>
                  <a:schemeClr val="bg1">
                    <a:alpha val="99000"/>
                  </a:schemeClr>
                </a:solidFill>
                <a:latin typeface="+mj-lt"/>
                <a:ea typeface="Segoe UI" pitchFamily="34" charset="0"/>
                <a:cs typeface="Segoe UI" pitchFamily="34" charset="0"/>
              </a:rPr>
              <a:t>Up to 1MB per entity</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40636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b="1" spc="-100" dirty="0">
                <a:solidFill>
                  <a:schemeClr val="bg1">
                    <a:alpha val="99000"/>
                  </a:schemeClr>
                </a:solidFill>
                <a:latin typeface="+mj-lt"/>
                <a:ea typeface="Segoe UI" pitchFamily="34" charset="0"/>
                <a:cs typeface="Segoe UI" pitchFamily="34" charset="0"/>
              </a:rPr>
              <a:t>PartitionKey</a:t>
            </a:r>
            <a:r>
              <a:rPr lang="en-US" sz="4800" spc="-100" dirty="0">
                <a:solidFill>
                  <a:schemeClr val="bg1">
                    <a:alpha val="99000"/>
                  </a:schemeClr>
                </a:solidFill>
                <a:latin typeface="+mj-lt"/>
                <a:ea typeface="Segoe UI" pitchFamily="34" charset="0"/>
                <a:cs typeface="Segoe UI" pitchFamily="34" charset="0"/>
              </a:rPr>
              <a:t> &amp; </a:t>
            </a:r>
            <a:r>
              <a:rPr lang="en-US" sz="4800" b="1" spc="-100" dirty="0" smtClean="0">
                <a:solidFill>
                  <a:schemeClr val="bg1">
                    <a:alpha val="99000"/>
                  </a:schemeClr>
                </a:solidFill>
                <a:latin typeface="+mj-lt"/>
                <a:ea typeface="Segoe UI" pitchFamily="34" charset="0"/>
                <a:cs typeface="Segoe UI" pitchFamily="34" charset="0"/>
              </a:rPr>
              <a:t>RowKey</a:t>
            </a:r>
            <a:r>
              <a:rPr lang="en-US" sz="4800" spc="-100" dirty="0" smtClean="0">
                <a:solidFill>
                  <a:schemeClr val="bg1">
                    <a:alpha val="99000"/>
                  </a:schemeClr>
                </a:solidFill>
                <a:latin typeface="+mj-lt"/>
                <a:ea typeface="Segoe UI" pitchFamily="34" charset="0"/>
                <a:cs typeface="Segoe UI" pitchFamily="34" charset="0"/>
              </a:rPr>
              <a:t> are mandatory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Composite key which uniquely identifies an entity</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They are the only indexed properties</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Defines </a:t>
            </a:r>
            <a:r>
              <a:rPr lang="en-US" sz="4800" spc="-100" dirty="0">
                <a:solidFill>
                  <a:schemeClr val="bg1">
                    <a:alpha val="99000"/>
                  </a:schemeClr>
                </a:solidFill>
                <a:latin typeface="+mj-lt"/>
                <a:ea typeface="Segoe UI" pitchFamily="34" charset="0"/>
                <a:cs typeface="Segoe UI" pitchFamily="34" charset="0"/>
              </a:rPr>
              <a:t>the sort </a:t>
            </a:r>
            <a:r>
              <a:rPr lang="en-US" sz="4800" spc="-100" dirty="0" smtClean="0">
                <a:solidFill>
                  <a:schemeClr val="bg1">
                    <a:alpha val="99000"/>
                  </a:schemeClr>
                </a:solidFill>
                <a:latin typeface="+mj-lt"/>
                <a:ea typeface="Segoe UI" pitchFamily="34" charset="0"/>
                <a:cs typeface="Segoe UI" pitchFamily="34" charset="0"/>
              </a:rPr>
              <a:t>order</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 –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71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Entities 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2770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3600" spc="-100" dirty="0">
                <a:solidFill>
                  <a:srgbClr val="FFFFFF">
                    <a:alpha val="99000"/>
                  </a:srgbClr>
                </a:solidFill>
                <a:latin typeface="Segoe UI Light"/>
                <a:ea typeface="Segoe UI" pitchFamily="34" charset="0"/>
                <a:cs typeface="Segoe UI" pitchFamily="34" charset="0"/>
              </a:rPr>
              <a:t>Purpose of the PartitionKey:</a:t>
            </a:r>
            <a:r>
              <a:rPr lang="en-US" sz="3600" spc="-100" dirty="0" smtClean="0">
                <a:solidFill>
                  <a:srgbClr val="FFFFFF">
                    <a:alpha val="99000"/>
                  </a:srgbClr>
                </a:solidFill>
                <a:latin typeface="Segoe UI Light"/>
                <a:ea typeface="Segoe UI" pitchFamily="34" charset="0"/>
                <a:cs typeface="Segoe UI" pitchFamily="34" charset="0"/>
              </a:rPr>
              <a:t/>
            </a:r>
            <a:br>
              <a:rPr lang="en-US" sz="3600" spc="-100" dirty="0" smtClean="0">
                <a:solidFill>
                  <a:srgbClr val="FFFFFF">
                    <a:alpha val="99000"/>
                  </a:srgbClr>
                </a:solidFill>
                <a:latin typeface="Segoe UI Light"/>
                <a:ea typeface="Segoe UI" pitchFamily="34" charset="0"/>
                <a:cs typeface="Segoe UI" pitchFamily="34" charset="0"/>
              </a:rPr>
            </a:br>
            <a:r>
              <a:rPr lang="en-US" sz="4800" spc="-100" dirty="0" smtClean="0">
                <a:solidFill>
                  <a:schemeClr val="bg1">
                    <a:alpha val="99000"/>
                  </a:schemeClr>
                </a:solidFill>
                <a:latin typeface="+mj-lt"/>
                <a:ea typeface="Segoe UI" pitchFamily="34" charset="0"/>
                <a:cs typeface="Segoe UI" pitchFamily="34" charset="0"/>
              </a:rPr>
              <a:t>Entity </a:t>
            </a:r>
            <a:r>
              <a:rPr lang="en-US" sz="4800" spc="-100" dirty="0">
                <a:solidFill>
                  <a:schemeClr val="bg1">
                    <a:alpha val="99000"/>
                  </a:schemeClr>
                </a:solidFill>
                <a:latin typeface="+mj-lt"/>
                <a:ea typeface="Segoe UI" pitchFamily="34" charset="0"/>
                <a:cs typeface="Segoe UI" pitchFamily="34" charset="0"/>
              </a:rPr>
              <a:t>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Entity Group Transactions</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153696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Entities in the same partition will be stored together</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Efficient querying and cache 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Endeavour to include partition key in all </a:t>
            </a:r>
            <a:r>
              <a:rPr lang="en-US" sz="4800" spc="-100" dirty="0" smtClean="0">
                <a:solidFill>
                  <a:schemeClr val="bg1">
                    <a:alpha val="99000"/>
                  </a:schemeClr>
                </a:solidFill>
                <a:latin typeface="+mj-lt"/>
                <a:ea typeface="Segoe UI" pitchFamily="34" charset="0"/>
                <a:cs typeface="Segoe UI" pitchFamily="34" charset="0"/>
              </a:rPr>
              <a:t>queries</a:t>
            </a:r>
            <a:endParaRPr lang="en-US" sz="4800" spc="-100" dirty="0">
              <a:solidFill>
                <a:schemeClr val="bg1">
                  <a:alpha val="99000"/>
                </a:schemeClr>
              </a:solidFill>
              <a:latin typeface="+mj-lt"/>
              <a:ea typeface="Segoe UI" pitchFamily="34" charset="0"/>
              <a:cs typeface="Segoe UI" pitchFamily="34" charset="0"/>
            </a:endParaRPr>
          </a:p>
        </p:txBody>
      </p:sp>
      <p:sp>
        <p:nvSpPr>
          <p:cNvPr id="5" name="TextBox 4"/>
          <p:cNvSpPr txBox="1"/>
          <p:nvPr/>
        </p:nvSpPr>
        <p:spPr>
          <a:xfrm>
            <a:off x="0" y="0"/>
            <a:ext cx="12192000" cy="3347207"/>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Locality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562559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5" name="TextBox 4"/>
          <p:cNvSpPr txBox="1"/>
          <p:nvPr/>
        </p:nvSpPr>
        <p:spPr>
          <a:xfrm>
            <a:off x="1" y="-1"/>
            <a:ext cx="12192000" cy="4983062"/>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Group Transactions</a:t>
            </a:r>
          </a:p>
        </p:txBody>
      </p:sp>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Atomic multiple </a:t>
            </a:r>
            <a:r>
              <a:rPr lang="en-US" sz="4800" spc="-100" dirty="0" smtClean="0">
                <a:solidFill>
                  <a:schemeClr val="bg1">
                    <a:alpha val="99000"/>
                  </a:schemeClr>
                </a:solidFill>
                <a:latin typeface="+mj-lt"/>
                <a:ea typeface="Segoe UI" pitchFamily="34" charset="0"/>
                <a:cs typeface="Segoe UI" pitchFamily="34" charset="0"/>
              </a:rPr>
              <a:t>CRUD </a:t>
            </a:r>
            <a:r>
              <a:rPr lang="en-US" sz="4800" spc="-100" dirty="0">
                <a:solidFill>
                  <a:schemeClr val="bg1">
                    <a:alpha val="99000"/>
                  </a:schemeClr>
                </a:solidFill>
                <a:latin typeface="+mj-lt"/>
                <a:ea typeface="Segoe UI" pitchFamily="34" charset="0"/>
                <a:cs typeface="Segoe UI" pitchFamily="34" charset="0"/>
              </a:rPr>
              <a:t>in same partition in a single transaction</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595006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Target throughput – 500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/partition, several thousand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/account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Microsoft Azure monitors the usage patterns of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Automatically load balance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Each partition can be served by a different storage node</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Scale to meet the traffic needs of your table</a:t>
            </a:r>
          </a:p>
        </p:txBody>
      </p:sp>
      <p:sp>
        <p:nvSpPr>
          <p:cNvPr id="5" name="TextBox 4"/>
          <p:cNvSpPr txBox="1"/>
          <p:nvPr/>
        </p:nvSpPr>
        <p:spPr>
          <a:xfrm>
            <a:off x="1" y="-2"/>
            <a:ext cx="12192000" cy="2214695"/>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523201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3600" spc="-100" dirty="0" smtClean="0">
                <a:solidFill>
                  <a:schemeClr val="bg1">
                    <a:alpha val="99000"/>
                  </a:schemeClr>
                </a:solidFill>
                <a:latin typeface="+mj-lt"/>
                <a:ea typeface="Segoe UI" pitchFamily="34" charset="0"/>
                <a:cs typeface="Segoe UI" pitchFamily="34" charset="0"/>
              </a:rPr>
              <a:t>Timestamp property</a:t>
            </a:r>
            <a:endParaRPr lang="en-US" sz="36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Optimistic Concurrency</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Exposed as an HTTP </a:t>
            </a:r>
            <a:r>
              <a:rPr lang="en-US" sz="4800" spc="-100" dirty="0" smtClean="0">
                <a:solidFill>
                  <a:schemeClr val="bg1">
                    <a:alpha val="99000"/>
                  </a:schemeClr>
                </a:solidFill>
                <a:latin typeface="+mj-lt"/>
                <a:ea typeface="Segoe UI" pitchFamily="34" charset="0"/>
                <a:cs typeface="Segoe UI" pitchFamily="34" charset="0"/>
              </a:rPr>
              <a:t>Etag</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77354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No </a:t>
            </a:r>
            <a:r>
              <a:rPr lang="en-US" sz="4800" spc="-100" dirty="0">
                <a:solidFill>
                  <a:schemeClr val="bg1">
                    <a:alpha val="99000"/>
                  </a:schemeClr>
                </a:solidFill>
                <a:latin typeface="+mj-lt"/>
                <a:ea typeface="Segoe UI" pitchFamily="34" charset="0"/>
                <a:cs typeface="Segoe UI" pitchFamily="34" charset="0"/>
              </a:rPr>
              <a:t>fixed schema for other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Each property is stored </a:t>
            </a:r>
            <a:r>
              <a:rPr lang="en-US" sz="4800" spc="-100" dirty="0" smtClean="0">
                <a:solidFill>
                  <a:schemeClr val="bg1">
                    <a:alpha val="99000"/>
                  </a:schemeClr>
                </a:solidFill>
                <a:latin typeface="+mj-lt"/>
                <a:ea typeface="Segoe UI" pitchFamily="34" charset="0"/>
                <a:cs typeface="Segoe UI" pitchFamily="34" charset="0"/>
              </a:rPr>
              <a:t>as:</a:t>
            </a:r>
            <a:r>
              <a:rPr lang="en-US" sz="4800" spc="-100" dirty="0">
                <a:solidFill>
                  <a:schemeClr val="bg1">
                    <a:alpha val="99000"/>
                  </a:schemeClr>
                </a:solidFill>
                <a:latin typeface="+mj-lt"/>
                <a:ea typeface="Segoe UI" pitchFamily="34" charset="0"/>
                <a:cs typeface="Segoe UI" pitchFamily="34" charset="0"/>
              </a:rPr>
              <a:t> </a:t>
            </a:r>
            <a:r>
              <a:rPr lang="en-US" sz="4800" spc="-100" dirty="0" smtClean="0">
                <a:solidFill>
                  <a:schemeClr val="bg1">
                    <a:alpha val="99000"/>
                  </a:schemeClr>
                </a:solidFill>
                <a:latin typeface="+mj-lt"/>
                <a:ea typeface="Segoe UI" pitchFamily="34" charset="0"/>
                <a:cs typeface="Segoe UI" pitchFamily="34" charset="0"/>
              </a:rPr>
              <a:t>&lt;</a:t>
            </a:r>
            <a:r>
              <a:rPr lang="en-US" sz="4800" spc="-100" dirty="0">
                <a:solidFill>
                  <a:schemeClr val="bg1">
                    <a:alpha val="99000"/>
                  </a:schemeClr>
                </a:solidFill>
                <a:latin typeface="+mj-lt"/>
                <a:ea typeface="Segoe UI" pitchFamily="34" charset="0"/>
                <a:cs typeface="Segoe UI" pitchFamily="34" charset="0"/>
              </a:rPr>
              <a:t>name, typed value</a:t>
            </a:r>
            <a:r>
              <a:rPr lang="en-US" sz="4800" spc="-100" dirty="0" smtClean="0">
                <a:solidFill>
                  <a:schemeClr val="bg1">
                    <a:alpha val="99000"/>
                  </a:schemeClr>
                </a:solidFill>
                <a:latin typeface="+mj-lt"/>
                <a:ea typeface="Segoe UI" pitchFamily="34" charset="0"/>
                <a:cs typeface="Segoe UI" pitchFamily="34" charset="0"/>
              </a:rPr>
              <a:t>&gt;</a:t>
            </a:r>
            <a:endParaRPr lang="en-US" sz="48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Properties </a:t>
            </a:r>
            <a:r>
              <a:rPr lang="en-US" sz="4800" spc="-100" dirty="0">
                <a:solidFill>
                  <a:schemeClr val="bg1">
                    <a:alpha val="99000"/>
                  </a:schemeClr>
                </a:solidFill>
                <a:latin typeface="+mj-lt"/>
                <a:ea typeface="Segoe UI" pitchFamily="34" charset="0"/>
                <a:cs typeface="Segoe UI" pitchFamily="34" charset="0"/>
              </a:rPr>
              <a:t>can be the standard .NET </a:t>
            </a:r>
            <a:r>
              <a:rPr lang="en-US" sz="4800" spc="-100" dirty="0" smtClean="0">
                <a:solidFill>
                  <a:schemeClr val="bg1">
                    <a:alpha val="99000"/>
                  </a:schemeClr>
                </a:solidFill>
                <a:latin typeface="+mj-lt"/>
                <a:ea typeface="Segoe UI" pitchFamily="34" charset="0"/>
                <a:cs typeface="Segoe UI" pitchFamily="34" charset="0"/>
              </a:rPr>
              <a:t>types:</a:t>
            </a:r>
            <a:endParaRPr lang="en-US" sz="4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
        <p:nvSpPr>
          <p:cNvPr id="5" name="TextBox 4"/>
          <p:cNvSpPr txBox="1"/>
          <p:nvPr/>
        </p:nvSpPr>
        <p:spPr>
          <a:xfrm>
            <a:off x="0" y="2956264"/>
            <a:ext cx="12201525" cy="3901736"/>
          </a:xfrm>
          <a:prstGeom prst="rect">
            <a:avLst/>
          </a:prstGeom>
          <a:noFill/>
        </p:spPr>
        <p:txBody>
          <a:bodyPr wrap="square" lIns="0" tIns="0" rIns="0" bIns="0" rtlCol="0" anchor="ctr">
            <a:noAutofit/>
          </a:bodyPr>
          <a:lstStyle/>
          <a:p>
            <a:pPr marL="252000">
              <a:spcBef>
                <a:spcPts val="1200"/>
              </a:spcBef>
            </a:pPr>
            <a:r>
              <a:rPr lang="en-US" sz="4000" spc="-100" dirty="0" smtClean="0">
                <a:solidFill>
                  <a:schemeClr val="bg1">
                    <a:alpha val="99000"/>
                  </a:schemeClr>
                </a:solidFill>
                <a:latin typeface="+mj-lt"/>
                <a:ea typeface="Segoe UI" pitchFamily="34" charset="0"/>
                <a:cs typeface="Segoe UI" pitchFamily="34" charset="0"/>
              </a:rPr>
              <a:t>	string</a:t>
            </a:r>
            <a:r>
              <a:rPr lang="en-US" sz="4000" spc="-100" dirty="0">
                <a:solidFill>
                  <a:schemeClr val="bg1">
                    <a:alpha val="99000"/>
                  </a:schemeClr>
                </a:solidFill>
                <a:latin typeface="+mj-lt"/>
                <a:ea typeface="Segoe UI" pitchFamily="34" charset="0"/>
                <a:cs typeface="Segoe UI" pitchFamily="34" charset="0"/>
              </a:rPr>
              <a:t>, binary, </a:t>
            </a:r>
            <a:r>
              <a:rPr lang="en-US" sz="4000" spc="-100" dirty="0" err="1">
                <a:solidFill>
                  <a:schemeClr val="bg1">
                    <a:alpha val="99000"/>
                  </a:schemeClr>
                </a:solidFill>
                <a:latin typeface="+mj-lt"/>
                <a:ea typeface="Segoe UI" pitchFamily="34" charset="0"/>
                <a:cs typeface="Segoe UI" pitchFamily="34" charset="0"/>
              </a:rPr>
              <a:t>bool</a:t>
            </a:r>
            <a:r>
              <a:rPr lang="en-US" sz="4000" spc="-100" dirty="0">
                <a:solidFill>
                  <a:schemeClr val="bg1">
                    <a:alpha val="99000"/>
                  </a:schemeClr>
                </a:solidFill>
                <a:latin typeface="+mj-lt"/>
                <a:ea typeface="Segoe UI" pitchFamily="34" charset="0"/>
                <a:cs typeface="Segoe UI" pitchFamily="34" charset="0"/>
              </a:rPr>
              <a:t>, </a:t>
            </a:r>
            <a:r>
              <a:rPr lang="en-US" sz="4000" spc="-100" dirty="0" err="1">
                <a:solidFill>
                  <a:schemeClr val="bg1">
                    <a:alpha val="99000"/>
                  </a:schemeClr>
                </a:solidFill>
                <a:latin typeface="+mj-lt"/>
                <a:ea typeface="Segoe UI" pitchFamily="34" charset="0"/>
                <a:cs typeface="Segoe UI" pitchFamily="34" charset="0"/>
              </a:rPr>
              <a:t>DateTime</a:t>
            </a:r>
            <a:r>
              <a:rPr lang="en-US" sz="4000" spc="-100" dirty="0">
                <a:solidFill>
                  <a:schemeClr val="bg1">
                    <a:alpha val="99000"/>
                  </a:schemeClr>
                </a:solidFill>
                <a:latin typeface="+mj-lt"/>
                <a:ea typeface="Segoe UI" pitchFamily="34" charset="0"/>
                <a:cs typeface="Segoe UI" pitchFamily="34" charset="0"/>
              </a:rPr>
              <a:t>, GUID, </a:t>
            </a:r>
            <a:r>
              <a:rPr lang="en-US" sz="4000" spc="-100" dirty="0" err="1">
                <a:solidFill>
                  <a:schemeClr val="bg1">
                    <a:alpha val="99000"/>
                  </a:schemeClr>
                </a:solidFill>
                <a:latin typeface="+mj-lt"/>
                <a:ea typeface="Segoe UI" pitchFamily="34" charset="0"/>
                <a:cs typeface="Segoe UI" pitchFamily="34" charset="0"/>
              </a:rPr>
              <a:t>int</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int64,</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double</a:t>
            </a:r>
            <a:endParaRPr lang="en-US" sz="40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205831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“data” </a:t>
            </a:r>
            <a:r>
              <a:rPr lang="en-US" sz="4400" dirty="0" smtClean="0"/>
              <a:t>with varying shape </a:t>
            </a:r>
            <a:r>
              <a:rPr lang="en-US" sz="4400" dirty="0" smtClean="0">
                <a:latin typeface="+mj-lt"/>
              </a:rPr>
              <a:t>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695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smtClean="0"/>
              <a:t>Two Types of Blobs Under the Hood</a:t>
            </a:r>
            <a:endParaRPr lang="en-US" dirty="0"/>
          </a:p>
        </p:txBody>
      </p:sp>
      <p:sp>
        <p:nvSpPr>
          <p:cNvPr id="7" name="Rectangle 6"/>
          <p:cNvSpPr/>
          <p:nvPr/>
        </p:nvSpPr>
        <p:spPr bwMode="auto">
          <a:xfrm>
            <a:off x="-9524" y="0"/>
            <a:ext cx="12201524"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streaming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 sequence of blocks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block is identified by a Block ID</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200GB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Concurrency via </a:t>
            </a:r>
            <a:r>
              <a:rPr lang="en-US" sz="4000" dirty="0" err="1">
                <a:gradFill>
                  <a:gsLst>
                    <a:gs pos="0">
                      <a:srgbClr val="FFFFFF"/>
                    </a:gs>
                    <a:gs pos="100000">
                      <a:srgbClr val="FFFFFF"/>
                    </a:gs>
                  </a:gsLst>
                  <a:lin ang="5400000" scaled="0"/>
                </a:gradFill>
                <a:latin typeface="+mj-lt"/>
              </a:rPr>
              <a:t>Etags</a:t>
            </a:r>
            <a:endParaRPr lang="en-US" sz="4000" dirty="0">
              <a:gradFill>
                <a:gsLst>
                  <a:gs pos="0">
                    <a:srgbClr val="FFFFFF"/>
                  </a:gs>
                  <a:gs pos="100000">
                    <a:srgbClr val="FFFFFF"/>
                  </a:gs>
                </a:gsLst>
                <a:lin ang="5400000" scaled="0"/>
              </a:gradFill>
              <a:latin typeface="+mj-lt"/>
            </a:endParaRPr>
          </a:p>
        </p:txBody>
      </p:sp>
      <p:sp>
        <p:nvSpPr>
          <p:cNvPr id="5"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Block Blob:</a:t>
            </a:r>
            <a:endParaRPr lang="en-US" sz="3200" dirty="0"/>
          </a:p>
        </p:txBody>
      </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805661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Supports full manipulation (CRUD)</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Including Upsert and Entity Group Transactions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Tables can have metadata</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17789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415584"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5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5" name="Picture 4"/>
          <p:cNvPicPr>
            <a:picLocks noChangeAspect="1"/>
          </p:cNvPicPr>
          <p:nvPr/>
        </p:nvPicPr>
        <p:blipFill>
          <a:blip r:embed="rId2"/>
          <a:stretch>
            <a:fillRect/>
          </a:stretch>
        </p:blipFill>
        <p:spPr>
          <a:xfrm>
            <a:off x="5475083" y="500212"/>
            <a:ext cx="1216971" cy="1073755"/>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Reduce storage costs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Simplify storage management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Improve disaster recovery capability and efficiency</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Provide data mobility.</a:t>
            </a:r>
          </a:p>
        </p:txBody>
      </p:sp>
      <p:pic>
        <p:nvPicPr>
          <p:cNvPr id="7" name="Picture 6"/>
          <p:cNvPicPr>
            <a:picLocks noChangeAspect="1"/>
          </p:cNvPicPr>
          <p:nvPr/>
        </p:nvPicPr>
        <p:blipFill>
          <a:blip r:embed="rId2"/>
          <a:stretch>
            <a:fillRect/>
          </a:stretch>
        </p:blipFill>
        <p:spPr>
          <a:xfrm>
            <a:off x="11289118" y="65994"/>
            <a:ext cx="846416" cy="746808"/>
          </a:xfrm>
          <a:prstGeom prst="rect">
            <a:avLst/>
          </a:prstGeom>
        </p:spPr>
      </p:pic>
      <p:sp>
        <p:nvSpPr>
          <p:cNvPr id="8"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err="1" smtClean="0"/>
              <a:t>StorSimple</a:t>
            </a:r>
            <a:endParaRPr lang="en-US" dirty="0"/>
          </a:p>
        </p:txBody>
      </p:sp>
      <p:sp>
        <p:nvSpPr>
          <p:cNvPr id="9" name="TextBox 8"/>
          <p:cNvSpPr txBox="1"/>
          <p:nvPr/>
        </p:nvSpPr>
        <p:spPr>
          <a:xfrm>
            <a:off x="1" y="1342237"/>
            <a:ext cx="12192000" cy="595618"/>
          </a:xfrm>
          <a:prstGeom prst="rect">
            <a:avLst/>
          </a:prstGeom>
          <a:noFill/>
        </p:spPr>
        <p:txBody>
          <a:bodyPr wrap="square" lIns="0" tIns="0" rIns="0" bIns="0" rtlCol="0" anchor="ctr">
            <a:noAutofit/>
          </a:bodyPr>
          <a:lstStyle/>
          <a:p>
            <a:pPr marL="252000" defTabSz="888926">
              <a:spcBef>
                <a:spcPts val="1200"/>
              </a:spcBef>
            </a:pPr>
            <a:r>
              <a:rPr lang="en-US" sz="3200" spc="-100" dirty="0" smtClean="0">
                <a:solidFill>
                  <a:schemeClr val="bg1">
                    <a:alpha val="99000"/>
                  </a:schemeClr>
                </a:solidFill>
                <a:latin typeface="+mj-lt"/>
                <a:ea typeface="Segoe UI" pitchFamily="34" charset="0"/>
                <a:cs typeface="Segoe UI" pitchFamily="34" charset="0"/>
              </a:rPr>
              <a:t>Designed to:</a:t>
            </a:r>
            <a:endParaRPr lang="en-US" sz="32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74002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394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172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pic>
        <p:nvPicPr>
          <p:cNvPr id="5" name="Picture 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48907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644900"/>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idx="4294967295"/>
          </p:nvPr>
        </p:nvSpPr>
        <p:spPr>
          <a:xfrm>
            <a:off x="0" y="0"/>
            <a:ext cx="12201525" cy="812800"/>
          </a:xfrm>
        </p:spPr>
        <p:txBody>
          <a:bodyPr/>
          <a:lstStyle/>
          <a:p>
            <a:r>
              <a:rPr lang="en-US" dirty="0" smtClean="0"/>
              <a:t>Azure Files - File REST APIs</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986576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1</a:t>
            </a:r>
            <a:endParaRPr lang="en-US" dirty="0"/>
          </a:p>
        </p:txBody>
      </p:sp>
    </p:spTree>
    <p:extLst>
      <p:ext uri="{BB962C8B-B14F-4D97-AF65-F5344CB8AC3E}">
        <p14:creationId xmlns:p14="http://schemas.microsoft.com/office/powerpoint/2010/main" val="72211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Two Types of Blobs Under the </a:t>
            </a:r>
            <a:r>
              <a:rPr lang="en-US" dirty="0" smtClean="0"/>
              <a:t>Hood</a:t>
            </a:r>
            <a:endParaRPr lang="en-US" dirty="0"/>
          </a:p>
        </p:txBody>
      </p:sp>
      <p:sp>
        <p:nvSpPr>
          <p:cNvPr id="7" name="Rectangle 6"/>
          <p:cNvSpPr/>
          <p:nvPr/>
        </p:nvSpPr>
        <p:spPr bwMode="auto">
          <a:xfrm>
            <a:off x="-9524" y="1008668"/>
            <a:ext cx="12201524" cy="584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random read/write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an array of pages </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page is identified by its offset from the start of the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1TB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or Pessimistic (locking) concurrency via leases</a:t>
            </a:r>
          </a:p>
        </p:txBody>
      </p:sp>
      <p:sp>
        <p:nvSpPr>
          <p:cNvPr id="4"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Page Blob:</a:t>
            </a:r>
            <a:endParaRPr lang="en-US" sz="3200"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499916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37507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2507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5688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112713"/>
            <a:ext cx="11655425" cy="898525"/>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pic>
        <p:nvPicPr>
          <p:cNvPr id="4" name="Picture 3"/>
          <p:cNvPicPr>
            <a:picLocks noChangeAspect="1"/>
          </p:cNvPicPr>
          <p:nvPr/>
        </p:nvPicPr>
        <p:blipFill>
          <a:blip r:embed="rId6"/>
          <a:stretch>
            <a:fillRect/>
          </a:stretch>
        </p:blipFill>
        <p:spPr>
          <a:xfrm>
            <a:off x="11272965" y="65991"/>
            <a:ext cx="862569" cy="746810"/>
          </a:xfrm>
          <a:prstGeom prst="rect">
            <a:avLst/>
          </a:prstGeom>
        </p:spPr>
      </p:pic>
    </p:spTree>
    <p:extLst>
      <p:ext uri="{BB962C8B-B14F-4D97-AF65-F5344CB8AC3E}">
        <p14:creationId xmlns:p14="http://schemas.microsoft.com/office/powerpoint/2010/main" val="595536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5586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829050"/>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idx="4294967295"/>
          </p:nvPr>
        </p:nvSpPr>
        <p:spPr>
          <a:xfrm>
            <a:off x="-9525" y="0"/>
            <a:ext cx="12201525" cy="812800"/>
          </a:xfrm>
        </p:spPr>
        <p:txBody>
          <a:bodyPr/>
          <a:lstStyle/>
          <a:p>
            <a:r>
              <a:rPr lang="en-US" dirty="0" smtClean="0"/>
              <a:t>Azure Files – Client OS Support</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589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2</a:t>
            </a:r>
            <a:endParaRPr lang="en-US" dirty="0"/>
          </a:p>
        </p:txBody>
      </p:sp>
    </p:spTree>
    <p:extLst>
      <p:ext uri="{BB962C8B-B14F-4D97-AF65-F5344CB8AC3E}">
        <p14:creationId xmlns:p14="http://schemas.microsoft.com/office/powerpoint/2010/main" val="1129305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Website Served From Azure File Share</a:t>
            </a:r>
            <a:endParaRPr lang="en-US" dirty="0"/>
          </a:p>
        </p:txBody>
      </p:sp>
      <p:sp>
        <p:nvSpPr>
          <p:cNvPr id="4" name="Rectangle 3"/>
          <p:cNvSpPr/>
          <p:nvPr/>
        </p:nvSpPr>
        <p:spPr>
          <a:xfrm>
            <a:off x="3989723"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400" dirty="0">
                <a:solidFill>
                  <a:srgbClr val="FFFFFF"/>
                </a:solidFill>
                <a:latin typeface="+mj-lt"/>
              </a:rPr>
              <a:t>Load Balancer</a:t>
            </a:r>
          </a:p>
        </p:txBody>
      </p:sp>
      <p:grpSp>
        <p:nvGrpSpPr>
          <p:cNvPr id="5" name="Group 4"/>
          <p:cNvGrpSpPr/>
          <p:nvPr/>
        </p:nvGrpSpPr>
        <p:grpSpPr>
          <a:xfrm>
            <a:off x="5047268" y="3612640"/>
            <a:ext cx="2097464" cy="914270"/>
            <a:chOff x="4969889" y="3612640"/>
            <a:chExt cx="2097464" cy="914270"/>
          </a:xfrm>
        </p:grpSpPr>
        <p:sp>
          <p:nvSpPr>
            <p:cNvPr id="8" name="Rectangle 7"/>
            <p:cNvSpPr/>
            <p:nvPr/>
          </p:nvSpPr>
          <p:spPr>
            <a:xfrm>
              <a:off x="496988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sp>
          <p:nvSpPr>
            <p:cNvPr id="9" name="Rectangle 8"/>
            <p:cNvSpPr/>
            <p:nvPr/>
          </p:nvSpPr>
          <p:spPr>
            <a:xfrm>
              <a:off x="6153083"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grpSp>
      <p:sp>
        <p:nvSpPr>
          <p:cNvPr id="12" name="Cloud 11"/>
          <p:cNvSpPr/>
          <p:nvPr/>
        </p:nvSpPr>
        <p:spPr bwMode="auto">
          <a:xfrm>
            <a:off x="4281901"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200" dirty="0">
                <a:gradFill>
                  <a:gsLst>
                    <a:gs pos="0">
                      <a:srgbClr val="FFFFFF"/>
                    </a:gs>
                    <a:gs pos="100000">
                      <a:srgbClr val="FFFFFF"/>
                    </a:gs>
                  </a:gsLst>
                  <a:lin ang="5400000" scaled="0"/>
                </a:gradFill>
                <a:latin typeface="+mj-lt"/>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515783" y="1025194"/>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4753952" y="1021593"/>
            <a:ext cx="854111" cy="810653"/>
          </a:xfrm>
          <a:prstGeom prst="rect">
            <a:avLst/>
          </a:prstGeom>
          <a:noFill/>
        </p:spPr>
      </p:pic>
      <p:sp>
        <p:nvSpPr>
          <p:cNvPr id="15" name="Rectangle 14"/>
          <p:cNvSpPr/>
          <p:nvPr/>
        </p:nvSpPr>
        <p:spPr>
          <a:xfrm>
            <a:off x="5628212" y="1214254"/>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latin typeface="+mj-lt"/>
              </a:rPr>
              <a:t>…</a:t>
            </a:r>
            <a:endParaRPr lang="en-US" dirty="0">
              <a:solidFill>
                <a:srgbClr val="0072C6">
                  <a:lumMod val="50000"/>
                </a:srgbClr>
              </a:solidFill>
              <a:latin typeface="+mj-lt"/>
            </a:endParaRPr>
          </a:p>
        </p:txBody>
      </p:sp>
      <p:cxnSp>
        <p:nvCxnSpPr>
          <p:cNvPr id="17" name="Straight Arrow Connector 16"/>
          <p:cNvCxnSpPr>
            <a:stCxn id="14" idx="2"/>
            <a:endCxn id="4" idx="0"/>
          </p:cNvCxnSpPr>
          <p:nvPr/>
        </p:nvCxnSpPr>
        <p:spPr>
          <a:xfrm>
            <a:off x="5181008" y="1832246"/>
            <a:ext cx="914993" cy="56403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4" idx="0"/>
          </p:cNvCxnSpPr>
          <p:nvPr/>
        </p:nvCxnSpPr>
        <p:spPr>
          <a:xfrm flipH="1">
            <a:off x="6096001" y="1835847"/>
            <a:ext cx="846838" cy="560435"/>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9" idx="0"/>
          </p:cNvCxnSpPr>
          <p:nvPr/>
        </p:nvCxnSpPr>
        <p:spPr>
          <a:xfrm>
            <a:off x="6096001" y="3196269"/>
            <a:ext cx="591596"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12" idx="3"/>
          </p:cNvCxnSpPr>
          <p:nvPr/>
        </p:nvCxnSpPr>
        <p:spPr>
          <a:xfrm>
            <a:off x="5504403" y="4526910"/>
            <a:ext cx="591598"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096001" y="4526910"/>
            <a:ext cx="591596"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2919760" y="5596627"/>
            <a:ext cx="1373395"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4261"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2935831" y="5688750"/>
            <a:ext cx="1330000" cy="307777"/>
          </a:xfrm>
          <a:prstGeom prst="rect">
            <a:avLst/>
          </a:prstGeom>
          <a:noFill/>
        </p:spPr>
        <p:txBody>
          <a:bodyPr wrap="square" lIns="0" tIns="0" rIns="0" bIns="0" rtlCol="0">
            <a:spAutoFit/>
          </a:bodyPr>
          <a:lstStyle/>
          <a:p>
            <a:pPr algn="ctr" defTabSz="914367"/>
            <a:r>
              <a:rPr lang="en-US" sz="2000" b="1" dirty="0">
                <a:gradFill>
                  <a:gsLst>
                    <a:gs pos="0">
                      <a:srgbClr val="FFFFFF"/>
                    </a:gs>
                    <a:gs pos="86000">
                      <a:srgbClr val="FFFFFF"/>
                    </a:gs>
                  </a:gsLst>
                  <a:lin ang="5400000" scaled="0"/>
                </a:gradFill>
                <a:latin typeface="+mj-lt"/>
              </a:rPr>
              <a:t>REST APIs</a:t>
            </a:r>
          </a:p>
        </p:txBody>
      </p:sp>
      <p:sp>
        <p:nvSpPr>
          <p:cNvPr id="29" name="TextBox 28"/>
          <p:cNvSpPr txBox="1"/>
          <p:nvPr/>
        </p:nvSpPr>
        <p:spPr>
          <a:xfrm>
            <a:off x="6515477" y="4631558"/>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mj-lt"/>
              </a:rPr>
              <a:t>   SMB 2.1</a:t>
            </a:r>
          </a:p>
        </p:txBody>
      </p:sp>
      <p:cxnSp>
        <p:nvCxnSpPr>
          <p:cNvPr id="33" name="Straight Arrow Connector 32"/>
          <p:cNvCxnSpPr>
            <a:stCxn id="4" idx="2"/>
            <a:endCxn id="8" idx="0"/>
          </p:cNvCxnSpPr>
          <p:nvPr/>
        </p:nvCxnSpPr>
        <p:spPr>
          <a:xfrm flipH="1">
            <a:off x="5504403" y="3196269"/>
            <a:ext cx="591598"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075257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idx="4294967295"/>
          </p:nvPr>
        </p:nvSpPr>
        <p:spPr>
          <a:xfrm>
            <a:off x="0" y="228600"/>
            <a:ext cx="11149013" cy="747713"/>
          </a:xfrm>
        </p:spPr>
        <p:txBody>
          <a:bodyPr>
            <a:normAutofit/>
          </a:bodyPr>
          <a:lstStyle/>
          <a:p>
            <a:r>
              <a:rPr lang="en-US" dirty="0" smtClean="0"/>
              <a:t>Azure Files</a:t>
            </a:r>
            <a:endParaRPr lang="en-US" dirty="0"/>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73635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75392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44910"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i="1" dirty="0">
                <a:solidFill>
                  <a:srgbClr val="FFFFFF">
                    <a:alpha val="99000"/>
                  </a:srgbClr>
                </a:solidFill>
                <a:latin typeface="Consolas" pitchFamily="49" charset="0"/>
                <a:cs typeface="Consolas" pitchFamily="49" charset="0"/>
              </a:rPr>
              <a:t>blob.core.windows.net</a:t>
            </a:r>
            <a:r>
              <a:rPr lang="en-US" sz="2000" dirty="0">
                <a:solidFill>
                  <a:srgbClr val="FFFFFF">
                    <a:alpha val="99000"/>
                  </a:srgbClr>
                </a:solidFill>
                <a:latin typeface="Consolas" pitchFamily="49" charset="0"/>
                <a:cs typeface="Consolas" pitchFamily="49" charset="0"/>
              </a:rPr>
              <a:t>/&lt;container&gt;/&lt;blobname&gt;</a:t>
            </a:r>
          </a:p>
        </p:txBody>
      </p:sp>
      <p:sp>
        <p:nvSpPr>
          <p:cNvPr id="101" name="Down Arrow 100"/>
          <p:cNvSpPr/>
          <p:nvPr/>
        </p:nvSpPr>
        <p:spPr bwMode="auto">
          <a:xfrm rot="10800000">
            <a:off x="1519931" y="15077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2917701">
            <a:off x="5336481" y="1552540"/>
            <a:ext cx="302165" cy="46248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Pages/Blocks</a:t>
            </a:r>
            <a:endParaRPr lang="en-US" sz="2800" dirty="0">
              <a:solidFill>
                <a:srgbClr val="595959">
                  <a:alpha val="98824"/>
                </a:srgbClr>
              </a:solidFill>
              <a:latin typeface="Segoe UI Light" pitchFamily="34" charset="0"/>
            </a:endParaRPr>
          </a:p>
        </p:txBody>
      </p:sp>
      <p:sp>
        <p:nvSpPr>
          <p:cNvPr id="103" name="Down Arrow 102"/>
          <p:cNvSpPr/>
          <p:nvPr/>
        </p:nvSpPr>
        <p:spPr bwMode="auto">
          <a:xfrm rot="12330302">
            <a:off x="7161682" y="1553904"/>
            <a:ext cx="302165" cy="387925"/>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pic>
        <p:nvPicPr>
          <p:cNvPr id="26" name="Picture 2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par>
                                <p:cTn id="13" presetID="10"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10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2000" tmFilter="0, 0; .2, .5; .8, .5; 1, 0"/>
                                        <p:tgtEl>
                                          <p:spTgt spid="69"/>
                                        </p:tgtEl>
                                      </p:cBhvr>
                                    </p:animEffect>
                                    <p:animScale>
                                      <p:cBhvr>
                                        <p:cTn id="20" dur="1000" autoRev="1" fill="hold"/>
                                        <p:tgtEl>
                                          <p:spTgt spid="69"/>
                                        </p:tgtEl>
                                      </p:cBhvr>
                                      <p:by x="105000" y="105000"/>
                                    </p:animScale>
                                  </p:childTnLst>
                                </p:cTn>
                              </p:par>
                              <p:par>
                                <p:cTn id="21" presetID="10"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0" nodeType="clickEffect">
                                  <p:stCondLst>
                                    <p:cond delay="0"/>
                                  </p:stCondLst>
                                  <p:childTnLst>
                                    <p:animEffect transition="out" filter="fade">
                                      <p:cBhvr>
                                        <p:cTn id="27" dur="2000" tmFilter="0, 0; .2, .5; .8, .5; 1, 0"/>
                                        <p:tgtEl>
                                          <p:spTgt spid="66"/>
                                        </p:tgtEl>
                                      </p:cBhvr>
                                    </p:animEffect>
                                    <p:animScale>
                                      <p:cBhvr>
                                        <p:cTn id="28" dur="1000" autoRev="1" fill="hold"/>
                                        <p:tgtEl>
                                          <p:spTgt spid="66"/>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23" name="Picture 22"/>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417772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pic>
        <p:nvPicPr>
          <p:cNvPr id="22" name="Picture 21"/>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6408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idx="4294967295"/>
          </p:nvPr>
        </p:nvSpPr>
        <p:spPr>
          <a:xfrm>
            <a:off x="0" y="0"/>
            <a:ext cx="12201525" cy="812800"/>
          </a:xfrm>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pic>
        <p:nvPicPr>
          <p:cNvPr id="19" name="Picture 18"/>
          <p:cNvPicPr>
            <a:picLocks noChangeAspect="1"/>
          </p:cNvPicPr>
          <p:nvPr/>
        </p:nvPicPr>
        <p:blipFill>
          <a:blip r:embed="rId4"/>
          <a:stretch>
            <a:fillRect/>
          </a:stretch>
        </p:blipFill>
        <p:spPr>
          <a:xfrm>
            <a:off x="11274306" y="65993"/>
            <a:ext cx="861228" cy="746808"/>
          </a:xfrm>
          <a:prstGeom prst="rect">
            <a:avLst/>
          </a:prstGeom>
        </p:spPr>
      </p:pic>
    </p:spTree>
    <p:custDataLst>
      <p:tags r:id="rId1"/>
    </p:custDataLst>
    <p:extLst>
      <p:ext uri="{BB962C8B-B14F-4D97-AF65-F5344CB8AC3E}">
        <p14:creationId xmlns:p14="http://schemas.microsoft.com/office/powerpoint/2010/main" val="6644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6938</TotalTime>
  <Words>7354</Words>
  <Application>Microsoft Office PowerPoint</Application>
  <PresentationFormat>Widescreen</PresentationFormat>
  <Paragraphs>1385</Paragraphs>
  <Slides>96</Slides>
  <Notes>74</Notes>
  <HiddenSlides>21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96</vt:i4>
      </vt:variant>
    </vt:vector>
  </HeadingPairs>
  <TitlesOfParts>
    <vt:vector size="105" baseType="lpstr">
      <vt:lpstr>メイリオ</vt:lpstr>
      <vt:lpstr>Arial</vt:lpstr>
      <vt:lpstr>Calibri</vt:lpstr>
      <vt:lpstr>Consolas</vt:lpstr>
      <vt:lpstr>Courier New</vt:lpstr>
      <vt:lpstr>Segoe UI</vt:lpstr>
      <vt:lpstr>Segoe UI Light</vt:lpstr>
      <vt:lpstr>Times New Roman</vt:lpstr>
      <vt:lpstr>Azure Medium</vt:lpstr>
      <vt:lpstr>Azure Data Storage</vt:lpstr>
      <vt:lpstr>Agenda</vt:lpstr>
      <vt:lpstr>Azure Storage Architecture</vt:lpstr>
      <vt:lpstr>Agenda</vt:lpstr>
      <vt:lpstr>Microsoft Azure Storage Blob</vt:lpstr>
      <vt:lpstr>Two Types of Blobs Under the Hood</vt:lpstr>
      <vt:lpstr>Two Types of Blobs Under the Hood</vt:lpstr>
      <vt:lpstr>Two Types of Blobs Under the Hood</vt:lpstr>
      <vt:lpstr>Blob Storage Concepts</vt:lpstr>
      <vt:lpstr>PowerPoint Presentation</vt:lpstr>
      <vt:lpstr>Blob Details – Containers</vt:lpstr>
      <vt:lpstr>Blob Details – Containers</vt:lpstr>
      <vt:lpstr>Blob Details – Throughput</vt:lpstr>
      <vt:lpstr>Blob Details – Main Web Service Operations</vt:lpstr>
      <vt:lpstr>PowerPoint Presentation</vt:lpstr>
      <vt:lpstr>Blob Details – Associate metadata with blob</vt:lpstr>
      <vt:lpstr>PowerPoint Presentation</vt:lpstr>
      <vt:lpstr>Blob Details – Blob always accessed by name</vt:lpstr>
      <vt:lpstr>Blob Details</vt:lpstr>
      <vt:lpstr>Blob sample listing</vt:lpstr>
      <vt:lpstr>Blob sample listing full response</vt:lpstr>
      <vt:lpstr>Blob sample listing with maxresults</vt:lpstr>
      <vt:lpstr>Blob sample listing with maxresults</vt:lpstr>
      <vt:lpstr>Uploading a Block Blob</vt:lpstr>
      <vt:lpstr>Blob block uploading benefits</vt:lpstr>
      <vt:lpstr>Page Blob – Random Read/Write</vt:lpstr>
      <vt:lpstr>Page Blob – Random Read/Write</vt:lpstr>
      <vt:lpstr>Shared Access Signatures</vt:lpstr>
      <vt:lpstr>Shared Access Signatures – Two broad approaches</vt:lpstr>
      <vt:lpstr>Shared Access Signatures – Revocation</vt:lpstr>
      <vt:lpstr>Shared Access Signatures – Ad Hoc Signatures</vt:lpstr>
      <vt:lpstr>Shared Access Signatures – Ad Hoc Signatures</vt:lpstr>
      <vt:lpstr>Shared Access Signatures – Ad Hoc Signatures</vt:lpstr>
      <vt:lpstr>Store Access Policy – Policy Based Signatures</vt:lpstr>
      <vt:lpstr>Store Access Policy – Policy Based Signatures</vt:lpstr>
      <vt:lpstr>Store Access Policy – Policy Based Signatures</vt:lpstr>
      <vt:lpstr>Store Access Policy – Policy Based Signatures</vt:lpstr>
      <vt:lpstr>PowerPoint Presentation</vt:lpstr>
      <vt:lpstr>Agenda</vt:lpstr>
      <vt:lpstr>Microsoft Azure Storage Files</vt:lpstr>
      <vt:lpstr>PowerPoint Presentation</vt:lpstr>
      <vt:lpstr>Sharing Files – The old way</vt:lpstr>
      <vt:lpstr>Azure Files</vt:lpstr>
      <vt:lpstr>Azure Files – Usage</vt:lpstr>
      <vt:lpstr>Agenda</vt:lpstr>
      <vt:lpstr>Microsoft Azure Storage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Microsoft Azure Storage Table</vt:lpstr>
      <vt:lpstr>Table Storage Concepts </vt:lpstr>
      <vt:lpstr>Table Storage Details</vt:lpstr>
      <vt:lpstr>Table Storage Details</vt:lpstr>
      <vt:lpstr>Table Storage Details – Entity Properties</vt:lpstr>
      <vt:lpstr>PowerPoint Presentation</vt:lpstr>
      <vt:lpstr>Table Storage Details</vt:lpstr>
      <vt:lpstr>Table Storage Details – Purpose of the PartitionKey</vt:lpstr>
      <vt:lpstr>Table Storage Details – Purpose of the PartitionKey</vt:lpstr>
      <vt:lpstr>Table Storage Details – Purpose of the PartitionKey</vt:lpstr>
      <vt:lpstr>Table Storage Details – Entity Properties</vt:lpstr>
      <vt:lpstr>Table Storage Details – Entity Properties</vt:lpstr>
      <vt:lpstr>PowerPoint Presentation</vt:lpstr>
      <vt:lpstr>Table Storage Details</vt:lpstr>
      <vt:lpstr>Agenda</vt:lpstr>
      <vt:lpstr>Microsoft Azure StorSimple</vt:lpstr>
      <vt:lpstr>PowerPoint Presentation</vt:lpstr>
      <vt:lpstr>Agenda</vt:lpstr>
      <vt:lpstr>PowerPoint Presentation</vt:lpstr>
      <vt:lpstr>Agenda</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Demo: Azure Files – Part 2</vt:lpstr>
      <vt:lpstr>Website Served From Azure File Share</vt:lpstr>
      <vt:lpstr>Azure Files</vt:lpstr>
      <vt:lpstr>PowerPoint Presentation</vt:lpstr>
      <vt:lpstr>No Fixed Schema</vt:lpstr>
      <vt:lpstr>Querying</vt:lpstr>
      <vt:lpstr>Partitions and Partition Ranges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421</cp:revision>
  <cp:lastPrinted>2014-03-26T17:46:13Z</cp:lastPrinted>
  <dcterms:created xsi:type="dcterms:W3CDTF">2014-03-19T23:21:38Z</dcterms:created>
  <dcterms:modified xsi:type="dcterms:W3CDTF">2015-01-09T16:35:24Z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