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2"/>
  </p:notesMasterIdLst>
  <p:sldIdLst>
    <p:sldId id="256" r:id="rId5"/>
    <p:sldId id="575" r:id="rId6"/>
    <p:sldId id="623" r:id="rId7"/>
    <p:sldId id="523" r:id="rId8"/>
    <p:sldId id="524" r:id="rId9"/>
    <p:sldId id="525" r:id="rId10"/>
    <p:sldId id="526" r:id="rId11"/>
    <p:sldId id="527" r:id="rId12"/>
    <p:sldId id="528" r:id="rId13"/>
    <p:sldId id="542" r:id="rId14"/>
    <p:sldId id="530" r:id="rId15"/>
    <p:sldId id="531" r:id="rId16"/>
    <p:sldId id="532" r:id="rId17"/>
    <p:sldId id="534" r:id="rId18"/>
    <p:sldId id="535" r:id="rId19"/>
    <p:sldId id="536" r:id="rId20"/>
    <p:sldId id="537" r:id="rId21"/>
    <p:sldId id="543" r:id="rId22"/>
    <p:sldId id="539" r:id="rId23"/>
    <p:sldId id="540" r:id="rId24"/>
    <p:sldId id="541" r:id="rId25"/>
    <p:sldId id="586" r:id="rId26"/>
    <p:sldId id="587" r:id="rId27"/>
    <p:sldId id="588" r:id="rId28"/>
    <p:sldId id="589" r:id="rId29"/>
    <p:sldId id="590" r:id="rId30"/>
    <p:sldId id="591" r:id="rId31"/>
    <p:sldId id="592" r:id="rId32"/>
    <p:sldId id="593" r:id="rId33"/>
    <p:sldId id="594" r:id="rId34"/>
    <p:sldId id="595" r:id="rId35"/>
    <p:sldId id="596" r:id="rId36"/>
    <p:sldId id="597" r:id="rId37"/>
    <p:sldId id="598" r:id="rId38"/>
    <p:sldId id="599" r:id="rId39"/>
    <p:sldId id="600" r:id="rId40"/>
    <p:sldId id="620" r:id="rId41"/>
    <p:sldId id="609" r:id="rId42"/>
    <p:sldId id="611" r:id="rId43"/>
    <p:sldId id="606" r:id="rId44"/>
    <p:sldId id="607" r:id="rId45"/>
    <p:sldId id="608" r:id="rId46"/>
    <p:sldId id="621" r:id="rId47"/>
    <p:sldId id="533" r:id="rId48"/>
    <p:sldId id="579" r:id="rId49"/>
    <p:sldId id="580" r:id="rId50"/>
    <p:sldId id="581" r:id="rId51"/>
    <p:sldId id="582" r:id="rId52"/>
    <p:sldId id="583" r:id="rId53"/>
    <p:sldId id="584" r:id="rId54"/>
    <p:sldId id="585" r:id="rId55"/>
    <p:sldId id="622" r:id="rId56"/>
    <p:sldId id="619" r:id="rId57"/>
    <p:sldId id="337" r:id="rId58"/>
    <p:sldId id="496" r:id="rId59"/>
    <p:sldId id="492" r:id="rId60"/>
    <p:sldId id="495" r:id="rId6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714972-6486-4087-9E5C-8365BEAF11E5}">
          <p14:sldIdLst>
            <p14:sldId id="256"/>
            <p14:sldId id="575"/>
          </p14:sldIdLst>
        </p14:section>
        <p14:section name="Files" id="{7BD6A192-62CA-4EE0-8220-83920A3420D7}">
          <p14:sldIdLst>
            <p14:sldId id="623"/>
            <p14:sldId id="523"/>
            <p14:sldId id="524"/>
            <p14:sldId id="525"/>
            <p14:sldId id="526"/>
            <p14:sldId id="527"/>
            <p14:sldId id="528"/>
            <p14:sldId id="542"/>
            <p14:sldId id="530"/>
            <p14:sldId id="531"/>
            <p14:sldId id="532"/>
            <p14:sldId id="534"/>
            <p14:sldId id="535"/>
            <p14:sldId id="536"/>
            <p14:sldId id="537"/>
            <p14:sldId id="543"/>
            <p14:sldId id="539"/>
            <p14:sldId id="540"/>
            <p14:sldId id="541"/>
          </p14:sldIdLst>
        </p14:section>
        <p14:section name="Blobs" id="{9537C4D5-6085-485D-980C-7A4EE7AE1F14}">
          <p14:sldIdLst>
            <p14:sldId id="586"/>
            <p14:sldId id="587"/>
            <p14:sldId id="588"/>
            <p14:sldId id="589"/>
            <p14:sldId id="590"/>
            <p14:sldId id="591"/>
            <p14:sldId id="592"/>
            <p14:sldId id="593"/>
            <p14:sldId id="594"/>
            <p14:sldId id="595"/>
            <p14:sldId id="596"/>
            <p14:sldId id="597"/>
            <p14:sldId id="598"/>
            <p14:sldId id="599"/>
            <p14:sldId id="600"/>
          </p14:sldIdLst>
        </p14:section>
        <p14:section name="Queues" id="{0F6597B3-7F0A-4FCA-8DD0-560CE2292A49}">
          <p14:sldIdLst>
            <p14:sldId id="620"/>
            <p14:sldId id="609"/>
            <p14:sldId id="611"/>
            <p14:sldId id="606"/>
            <p14:sldId id="607"/>
            <p14:sldId id="608"/>
          </p14:sldIdLst>
        </p14:section>
        <p14:section name="Tables" id="{CF6DFC42-D1C6-4C1D-8417-D121290B8A38}">
          <p14:sldIdLst>
            <p14:sldId id="621"/>
            <p14:sldId id="533"/>
            <p14:sldId id="579"/>
            <p14:sldId id="580"/>
            <p14:sldId id="581"/>
            <p14:sldId id="582"/>
            <p14:sldId id="583"/>
            <p14:sldId id="584"/>
            <p14:sldId id="585"/>
          </p14:sldIdLst>
        </p14:section>
        <p14:section name="StorSimple" id="{6F8815BA-B23D-4208-B5D4-E317A15D928F}">
          <p14:sldIdLst>
            <p14:sldId id="622"/>
          </p14:sldIdLst>
        </p14:section>
        <p14:section name="Close" id="{00D3D8B1-E403-4E21-9A68-5DB578B087B8}">
          <p14:sldIdLst>
            <p14:sldId id="619"/>
          </p14:sldIdLst>
        </p14:section>
        <p14:section name="format" id="{FD6797D5-E70A-4ED9-93AC-7D33CDAA9F17}">
          <p14:sldIdLst>
            <p14:sldId id="337"/>
            <p14:sldId id="496"/>
            <p14:sldId id="492"/>
            <p14:sldId id="4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380"/>
    <a:srgbClr val="ED7D31"/>
    <a:srgbClr val="00B0F0"/>
    <a:srgbClr val="19396C"/>
    <a:srgbClr val="081C23"/>
    <a:srgbClr val="F15A29"/>
    <a:srgbClr val="92D050"/>
    <a:srgbClr val="AC75D5"/>
    <a:srgbClr val="7F498F"/>
    <a:srgbClr val="D5B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76643" autoAdjust="0"/>
  </p:normalViewPr>
  <p:slideViewPr>
    <p:cSldViewPr snapToGrid="0">
      <p:cViewPr varScale="1">
        <p:scale>
          <a:sx n="83" d="100"/>
          <a:sy n="83" d="100"/>
        </p:scale>
        <p:origin x="188" y="48"/>
      </p:cViewPr>
      <p:guideLst/>
    </p:cSldViewPr>
  </p:slideViewPr>
  <p:notesTextViewPr>
    <p:cViewPr>
      <p:scale>
        <a:sx n="3" d="2"/>
        <a:sy n="3" d="2"/>
      </p:scale>
      <p:origin x="0" y="0"/>
    </p:cViewPr>
  </p:notesTextViewPr>
  <p:sorterViewPr>
    <p:cViewPr>
      <p:scale>
        <a:sx n="61" d="100"/>
        <a:sy n="61" d="100"/>
      </p:scale>
      <p:origin x="0" y="0"/>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t>Files</a:t>
          </a:r>
          <a:endParaRPr lang="en-US" dirty="0"/>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t>StorSimple</a:t>
          </a:r>
          <a:endParaRPr lang="en-US" dirty="0"/>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t>Queues</a:t>
          </a:r>
          <a:endParaRPr lang="en-US" dirty="0"/>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t>Tables</a:t>
          </a:r>
          <a:endParaRPr lang="en-US" dirty="0"/>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963CACF6-DC24-480B-A0FF-EF4E13023113}">
      <dgm:prSet/>
      <dgm:spPr/>
      <dgm:t>
        <a:bodyPr/>
        <a:lstStyle/>
        <a:p>
          <a:pPr rtl="0"/>
          <a:r>
            <a:rPr lang="en-US" smtClean="0"/>
            <a:t>Blobs</a:t>
          </a:r>
          <a:endParaRPr lang="en-US"/>
        </a:p>
      </dgm:t>
    </dgm:pt>
    <dgm:pt modelId="{CCF0C75B-3E9D-4134-AEB8-2F51F484A57C}" type="parTrans" cxnId="{D3DDB444-9B4C-41F4-9C47-36C430DDC708}">
      <dgm:prSet/>
      <dgm:spPr/>
      <dgm:t>
        <a:bodyPr/>
        <a:lstStyle/>
        <a:p>
          <a:endParaRPr lang="en-US"/>
        </a:p>
      </dgm:t>
    </dgm:pt>
    <dgm:pt modelId="{4E5A5AD0-3147-4978-B941-E3C68A334F90}" type="sibTrans" cxnId="{D3DDB444-9B4C-41F4-9C47-36C430DDC708}">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CBEB4AB6-D80E-4CBA-96E0-4653F44AA948}" type="pres">
      <dgm:prSet presAssocID="{963CACF6-DC24-480B-A0FF-EF4E13023113}" presName="node" presStyleLbl="node1" presStyleIdx="1" presStyleCnt="5">
        <dgm:presLayoutVars>
          <dgm:bulletEnabled val="1"/>
        </dgm:presLayoutVars>
      </dgm:prSet>
      <dgm:spPr/>
      <dgm:t>
        <a:bodyPr/>
        <a:lstStyle/>
        <a:p>
          <a:endParaRPr lang="en-US"/>
        </a:p>
      </dgm:t>
    </dgm:pt>
    <dgm:pt modelId="{7349BF0E-0B88-4600-AFFF-A49535D1DBB4}" type="pres">
      <dgm:prSet presAssocID="{4E5A5AD0-3147-4978-B941-E3C68A334F90}" presName="sibTrans" presStyleCnt="0"/>
      <dgm:spPr/>
    </dgm:pt>
    <dgm:pt modelId="{E0980EF2-B319-4BA5-B75F-359B4A7D053B}" type="pres">
      <dgm:prSet presAssocID="{580EFD37-C613-4988-B0E8-5C5EE01E7728}" presName="node" presStyleLbl="node1" presStyleIdx="2"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4F7318C2-A8B3-4958-8672-958DDB46B0DC}" srcId="{FAB1662F-7421-4F7B-A5C0-57390BFE5777}" destId="{B0CA9EE9-6316-49F2-8575-5F9A5455E0B6}" srcOrd="3" destOrd="0" parTransId="{F41CC963-4042-42B0-9A2E-80370354ED5C}" sibTransId="{99D6F52E-AED9-4D67-8FF4-AD6AA441598A}"/>
    <dgm:cxn modelId="{105FA87B-71BE-449B-9935-8CFA626CC7DF}" srcId="{FAB1662F-7421-4F7B-A5C0-57390BFE5777}" destId="{580EFD37-C613-4988-B0E8-5C5EE01E7728}" srcOrd="2" destOrd="0" parTransId="{1E53C8EA-6CB3-40D9-A734-253563C83020}" sibTransId="{7AE1ED33-5BDF-4D1B-BB6D-176C9253D8D8}"/>
    <dgm:cxn modelId="{2668A383-39D7-40B4-BA62-3FC0617AED0F}" type="presOf" srcId="{B0CA9EE9-6316-49F2-8575-5F9A5455E0B6}" destId="{66D9549B-2C0B-4DD0-84F1-F631B1D3B518}" srcOrd="0" destOrd="0" presId="urn:microsoft.com/office/officeart/2005/8/layout/default"/>
    <dgm:cxn modelId="{B96A1799-2D86-4AF7-A5B3-9E5BF83C3E57}" type="presOf" srcId="{FAB1662F-7421-4F7B-A5C0-57390BFE5777}" destId="{2AFE754E-A9BE-43F0-99CC-FD0E25860E09}" srcOrd="0" destOrd="0" presId="urn:microsoft.com/office/officeart/2005/8/layout/default"/>
    <dgm:cxn modelId="{AE357B36-F667-4BC4-B915-46B7DA2E40F0}" type="presOf" srcId="{963CACF6-DC24-480B-A0FF-EF4E13023113}" destId="{CBEB4AB6-D80E-4CBA-96E0-4653F44AA948}" srcOrd="0" destOrd="0" presId="urn:microsoft.com/office/officeart/2005/8/layout/default"/>
    <dgm:cxn modelId="{D3DDB444-9B4C-41F4-9C47-36C430DDC708}" srcId="{FAB1662F-7421-4F7B-A5C0-57390BFE5777}" destId="{963CACF6-DC24-480B-A0FF-EF4E13023113}" srcOrd="1" destOrd="0" parTransId="{CCF0C75B-3E9D-4134-AEB8-2F51F484A57C}" sibTransId="{4E5A5AD0-3147-4978-B941-E3C68A334F90}"/>
    <dgm:cxn modelId="{8EA81EAA-0C3D-4CEE-A885-57E189EB9081}" type="presOf" srcId="{74B70E5F-85FA-42B8-A7FE-FD42B697C579}" destId="{AD9EF522-A474-43A3-8895-E1B5C946DABC}" srcOrd="0" destOrd="0" presId="urn:microsoft.com/office/officeart/2005/8/layout/default"/>
    <dgm:cxn modelId="{40247F23-BC0F-429C-8DCC-5208DA33D175}" type="presOf" srcId="{580EFD37-C613-4988-B0E8-5C5EE01E7728}" destId="{E0980EF2-B319-4BA5-B75F-359B4A7D053B}" srcOrd="0" destOrd="0" presId="urn:microsoft.com/office/officeart/2005/8/layout/default"/>
    <dgm:cxn modelId="{423C7067-A79D-496B-92B9-B53CC89A3443}" type="presOf" srcId="{DB546BCF-1362-4A4F-929E-4AEDE42A9DA0}" destId="{21DCB6CE-4246-4C7F-A1D3-5BECFE73CC9C}"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F059DFAD-3473-4686-92B5-8534745B486F}" srcId="{FAB1662F-7421-4F7B-A5C0-57390BFE5777}" destId="{74B70E5F-85FA-42B8-A7FE-FD42B697C579}" srcOrd="0" destOrd="0" parTransId="{606FCD52-B795-4D11-9A2E-065852207DB8}" sibTransId="{799BB488-3E9F-4420-817A-B2F52C536B57}"/>
    <dgm:cxn modelId="{6B10F417-AE09-4F98-832F-B920674F4A51}" type="presParOf" srcId="{2AFE754E-A9BE-43F0-99CC-FD0E25860E09}" destId="{AD9EF522-A474-43A3-8895-E1B5C946DABC}" srcOrd="0" destOrd="0" presId="urn:microsoft.com/office/officeart/2005/8/layout/default"/>
    <dgm:cxn modelId="{F6324F9B-14B3-4909-9C77-B58F9DF801B7}" type="presParOf" srcId="{2AFE754E-A9BE-43F0-99CC-FD0E25860E09}" destId="{0337DDA8-12A4-4D35-A6BA-A52F916C71F9}" srcOrd="1" destOrd="0" presId="urn:microsoft.com/office/officeart/2005/8/layout/default"/>
    <dgm:cxn modelId="{66308EEA-BB5D-4F8D-B5BB-87DF07AA8FD3}" type="presParOf" srcId="{2AFE754E-A9BE-43F0-99CC-FD0E25860E09}" destId="{CBEB4AB6-D80E-4CBA-96E0-4653F44AA948}" srcOrd="2" destOrd="0" presId="urn:microsoft.com/office/officeart/2005/8/layout/default"/>
    <dgm:cxn modelId="{2E3BE6D0-FD43-43CD-B6C6-BF48A925F4B1}" type="presParOf" srcId="{2AFE754E-A9BE-43F0-99CC-FD0E25860E09}" destId="{7349BF0E-0B88-4600-AFFF-A49535D1DBB4}" srcOrd="3" destOrd="0" presId="urn:microsoft.com/office/officeart/2005/8/layout/default"/>
    <dgm:cxn modelId="{F3F00E0F-2FEF-4726-AF2B-DE54A16B5584}" type="presParOf" srcId="{2AFE754E-A9BE-43F0-99CC-FD0E25860E09}" destId="{E0980EF2-B319-4BA5-B75F-359B4A7D053B}" srcOrd="4" destOrd="0" presId="urn:microsoft.com/office/officeart/2005/8/layout/default"/>
    <dgm:cxn modelId="{2AFA2341-AE27-4875-910C-D61F659266EB}" type="presParOf" srcId="{2AFE754E-A9BE-43F0-99CC-FD0E25860E09}" destId="{C7A769F2-CA1B-4FA4-BEAF-44CE4DDF200C}" srcOrd="5" destOrd="0" presId="urn:microsoft.com/office/officeart/2005/8/layout/default"/>
    <dgm:cxn modelId="{587427B3-45F9-41D3-8DE4-456A8C1E4464}" type="presParOf" srcId="{2AFE754E-A9BE-43F0-99CC-FD0E25860E09}" destId="{66D9549B-2C0B-4DD0-84F1-F631B1D3B518}" srcOrd="6" destOrd="0" presId="urn:microsoft.com/office/officeart/2005/8/layout/default"/>
    <dgm:cxn modelId="{E7F22438-766D-4BE8-8379-78E7DC6FBF01}" type="presParOf" srcId="{2AFE754E-A9BE-43F0-99CC-FD0E25860E09}" destId="{CF8E7A5E-BA66-4CDB-81EA-D786FEF504C8}" srcOrd="7" destOrd="0" presId="urn:microsoft.com/office/officeart/2005/8/layout/default"/>
    <dgm:cxn modelId="{A0680EA1-CA00-4495-A748-7CA7218D51C3}"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12/3/2014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12/3/2014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4954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pagination when listing blobs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Reponses over multiple pages return</a:t>
            </a:r>
            <a:r>
              <a:rPr lang="en-NZ" baseline="0" dirty="0" smtClean="0"/>
              <a:t> a marker value</a:t>
            </a:r>
          </a:p>
          <a:p>
            <a:pPr marL="171450" indent="-171450">
              <a:buFont typeface="Arial" pitchFamily="34" charset="0"/>
              <a:buChar char="•"/>
            </a:pPr>
            <a:r>
              <a:rPr lang="en-NZ" baseline="0" dirty="0" smtClean="0"/>
              <a:t>This marker is sent to get subsequent page</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28347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specific demo identified.  Use the MMC or MyAzureStorage.com or Visual Studio to interact with </a:t>
            </a:r>
            <a:r>
              <a:rPr lang="en-US" baseline="0" smtClean="0"/>
              <a:t>blob storage.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4212451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344869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uploading a block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Block blobs let you upload large blobs efficiently. Block blobs are comprised of blocks, each of which is identified by a block ID.</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When you upload a block to a blob in your storage account, it is associated with the specified block blob, but it does not become part of the blob until you commit a list of blocks that includes the new block's ID. </a:t>
            </a:r>
          </a:p>
          <a:p>
            <a:pPr marL="285750" indent="-285750">
              <a:buFont typeface="Arial" pitchFamily="34" charset="0"/>
              <a:buChar char="•"/>
            </a:pPr>
            <a:r>
              <a:rPr lang="en-US" dirty="0" smtClean="0"/>
              <a:t>New blocks remain in an uncommitted state until they are specifically committed or discarded. </a:t>
            </a:r>
          </a:p>
          <a:p>
            <a:pPr marL="285750" indent="-285750">
              <a:buFont typeface="Arial" pitchFamily="34" charset="0"/>
              <a:buChar char="•"/>
            </a:pPr>
            <a:r>
              <a:rPr lang="en-US" dirty="0" smtClean="0"/>
              <a:t>Writing a block does not update the last modified time of an existing blob.</a:t>
            </a:r>
          </a:p>
          <a:p>
            <a:pPr marL="285750" indent="-285750">
              <a:buFont typeface="Arial" pitchFamily="34" charset="0"/>
              <a:buChar char="•"/>
            </a:pPr>
            <a:r>
              <a:rPr lang="en-US" dirty="0" smtClean="0"/>
              <a:t>With a block blob, you can upload multiple blocks in parallel to decrease upload time. </a:t>
            </a:r>
          </a:p>
          <a:p>
            <a:pPr marL="285750" indent="-285750">
              <a:buFont typeface="Arial" pitchFamily="34" charset="0"/>
              <a:buChar char="•"/>
            </a:pPr>
            <a:r>
              <a:rPr lang="en-US" dirty="0" smtClean="0"/>
              <a:t>Each block can include an MD5 hash to verify the transfer, so you can track upload progress and re-send blocks as needed. </a:t>
            </a:r>
          </a:p>
          <a:p>
            <a:pPr marL="285750" indent="-285750">
              <a:buFont typeface="Arial" pitchFamily="34" charset="0"/>
              <a:buChar char="•"/>
            </a:pPr>
            <a:r>
              <a:rPr lang="en-US" dirty="0" smtClean="0"/>
              <a:t>You can upload blocks in any order, and determine their sequence in the final block list commitment step.</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57060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2962770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250478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407553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1914455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38</a:t>
            </a:fld>
            <a:endParaRPr lang="en-US"/>
          </a:p>
        </p:txBody>
      </p:sp>
    </p:spTree>
    <p:extLst>
      <p:ext uri="{BB962C8B-B14F-4D97-AF65-F5344CB8AC3E}">
        <p14:creationId xmlns:p14="http://schemas.microsoft.com/office/powerpoint/2010/main" val="3160637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39</a:t>
            </a:fld>
            <a:endParaRPr lang="en-US"/>
          </a:p>
        </p:txBody>
      </p:sp>
    </p:spTree>
    <p:extLst>
      <p:ext uri="{BB962C8B-B14F-4D97-AF65-F5344CB8AC3E}">
        <p14:creationId xmlns:p14="http://schemas.microsoft.com/office/powerpoint/2010/main" val="876513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12/3/2014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1737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40</a:t>
            </a:fld>
            <a:endParaRPr lang="en-US"/>
          </a:p>
        </p:txBody>
      </p:sp>
    </p:spTree>
    <p:extLst>
      <p:ext uri="{BB962C8B-B14F-4D97-AF65-F5344CB8AC3E}">
        <p14:creationId xmlns:p14="http://schemas.microsoft.com/office/powerpoint/2010/main" val="2858606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41</a:t>
            </a:fld>
            <a:endParaRPr lang="en-US"/>
          </a:p>
        </p:txBody>
      </p:sp>
    </p:spTree>
    <p:extLst>
      <p:ext uri="{BB962C8B-B14F-4D97-AF65-F5344CB8AC3E}">
        <p14:creationId xmlns:p14="http://schemas.microsoft.com/office/powerpoint/2010/main" val="579012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of all, the queue length directly reflects how well the backend processing nodes are catching up with the overall workload.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the use of queues decouples different parts of the application, making it easier to scale different parts of the application independently.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use of queues allows the flexibility of efficient resource usage within an application, allowing the application to scale more efficiently.  That is, separate queues can be used for work items of different priorities and/or different weights, and separate pools of backend servers can process these different queues.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Queues provide buffering to absorb traffic bursts and reduce the impact of individual component failures. </a:t>
            </a:r>
            <a:endParaRPr lang="en-US" dirty="0" smtClean="0"/>
          </a:p>
          <a:p>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42</a:t>
            </a:fld>
            <a:endParaRPr lang="en-US"/>
          </a:p>
        </p:txBody>
      </p:sp>
    </p:spTree>
    <p:extLst>
      <p:ext uri="{BB962C8B-B14F-4D97-AF65-F5344CB8AC3E}">
        <p14:creationId xmlns:p14="http://schemas.microsoft.com/office/powerpoint/2010/main" val="1159632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45</a:t>
            </a:fld>
            <a:endParaRPr lang="en-US" dirty="0"/>
          </a:p>
        </p:txBody>
      </p:sp>
    </p:spTree>
    <p:extLst>
      <p:ext uri="{BB962C8B-B14F-4D97-AF65-F5344CB8AC3E}">
        <p14:creationId xmlns:p14="http://schemas.microsoft.com/office/powerpoint/2010/main" val="2769891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46</a:t>
            </a:fld>
            <a:endParaRPr lang="en-US" dirty="0"/>
          </a:p>
        </p:txBody>
      </p:sp>
    </p:spTree>
    <p:extLst>
      <p:ext uri="{BB962C8B-B14F-4D97-AF65-F5344CB8AC3E}">
        <p14:creationId xmlns:p14="http://schemas.microsoft.com/office/powerpoint/2010/main" val="11847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47</a:t>
            </a:fld>
            <a:endParaRPr lang="en-US" dirty="0"/>
          </a:p>
        </p:txBody>
      </p:sp>
    </p:spTree>
    <p:extLst>
      <p:ext uri="{BB962C8B-B14F-4D97-AF65-F5344CB8AC3E}">
        <p14:creationId xmlns:p14="http://schemas.microsoft.com/office/powerpoint/2010/main" val="2408517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Flexible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 table can contain entities of any shape</a:t>
            </a:r>
          </a:p>
          <a:p>
            <a:pPr marL="384431" lvl="1" indent="-171450">
              <a:buFont typeface="Arial" pitchFamily="34" charset="0"/>
              <a:buChar char="•"/>
            </a:pPr>
            <a:r>
              <a:rPr lang="en-NZ" dirty="0" smtClean="0"/>
              <a:t>There</a:t>
            </a:r>
            <a:r>
              <a:rPr lang="en-NZ" baseline="0" dirty="0" smtClean="0"/>
              <a:t> is no fixed schema</a:t>
            </a:r>
          </a:p>
          <a:p>
            <a:pPr marL="384431" lvl="1" indent="-171450">
              <a:buFont typeface="Arial" pitchFamily="34" charset="0"/>
              <a:buChar char="•"/>
            </a:pPr>
            <a:r>
              <a:rPr lang="en-NZ" baseline="0" dirty="0" smtClean="0"/>
              <a:t>There is no schema checking</a:t>
            </a:r>
          </a:p>
          <a:p>
            <a:pPr marL="171450" lvl="0" indent="-171450">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1450" lvl="0" indent="-171450">
              <a:buFont typeface="Arial" pitchFamily="34" charset="0"/>
              <a:buChar char="•"/>
            </a:pPr>
            <a:r>
              <a:rPr lang="en-NZ" baseline="0" dirty="0" smtClean="0"/>
              <a:t>Not that we can add additional columns</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48</a:t>
            </a:fld>
            <a:endParaRPr lang="en-US" dirty="0"/>
          </a:p>
        </p:txBody>
      </p:sp>
    </p:spTree>
    <p:extLst>
      <p:ext uri="{BB962C8B-B14F-4D97-AF65-F5344CB8AC3E}">
        <p14:creationId xmlns:p14="http://schemas.microsoft.com/office/powerpoint/2010/main" val="3571533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Basic Query Syntax</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Querying is per the ADO.NET</a:t>
            </a:r>
            <a:r>
              <a:rPr lang="en-NZ" baseline="0" dirty="0" smtClean="0"/>
              <a:t> Data Services spec</a:t>
            </a:r>
            <a:br>
              <a:rPr lang="en-NZ" baseline="0" dirty="0" smtClean="0"/>
            </a:br>
            <a:r>
              <a:rPr lang="en-NZ" baseline="0" dirty="0" smtClean="0"/>
              <a:t>http://msdn.microsoft.com/en-us/library/cc668784.aspx</a:t>
            </a:r>
          </a:p>
          <a:p>
            <a:pPr marL="171450" indent="-171450">
              <a:buFont typeface="Arial" pitchFamily="34" charset="0"/>
              <a:buChar char="•"/>
            </a:pPr>
            <a:r>
              <a:rPr lang="en-NZ" baseline="0" dirty="0" smtClean="0"/>
              <a:t>Should endeavour to always include the Partition key to limit scope of query- partitions always served by a single storage node</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49</a:t>
            </a:fld>
            <a:endParaRPr lang="en-US" dirty="0"/>
          </a:p>
        </p:txBody>
      </p:sp>
    </p:spTree>
    <p:extLst>
      <p:ext uri="{BB962C8B-B14F-4D97-AF65-F5344CB8AC3E}">
        <p14:creationId xmlns:p14="http://schemas.microsoft.com/office/powerpoint/2010/main" val="28668906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err="1"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err="1"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50</a:t>
            </a:fld>
            <a:endParaRPr lang="en-US" dirty="0"/>
          </a:p>
        </p:txBody>
      </p:sp>
    </p:spTree>
    <p:extLst>
      <p:ext uri="{BB962C8B-B14F-4D97-AF65-F5344CB8AC3E}">
        <p14:creationId xmlns:p14="http://schemas.microsoft.com/office/powerpoint/2010/main" val="3704379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Partition Ranges</a:t>
            </a:r>
          </a:p>
          <a:p>
            <a:endParaRPr lang="en-US" dirty="0" smtClean="0"/>
          </a:p>
          <a:p>
            <a:r>
              <a:rPr lang="en-US" b="1" dirty="0" smtClean="0"/>
              <a:t>Speaker Notes</a:t>
            </a:r>
          </a:p>
          <a:p>
            <a:pPr marL="285750" indent="-285750">
              <a:buFont typeface="Arial" pitchFamily="34" charset="0"/>
              <a:buChar char="•"/>
            </a:pPr>
            <a:r>
              <a:rPr lang="en-US" baseline="0" dirty="0" smtClean="0"/>
              <a:t>DON’T use unique </a:t>
            </a:r>
            <a:r>
              <a:rPr lang="en-US" baseline="0" dirty="0" err="1" smtClean="0"/>
              <a:t>PartionKey</a:t>
            </a:r>
            <a:r>
              <a:rPr lang="en-US" baseline="0" dirty="0" smtClean="0"/>
              <a:t> values for your entities – each entity will then belong to its own partition</a:t>
            </a:r>
          </a:p>
          <a:p>
            <a:pPr marL="285750" indent="-285750">
              <a:buFont typeface="Arial" pitchFamily="34" charset="0"/>
              <a:buChar char="•"/>
            </a:pPr>
            <a:r>
              <a:rPr lang="en-US" dirty="0" smtClean="0"/>
              <a:t>Range partitions group entities that have sequentially, unique </a:t>
            </a:r>
            <a:r>
              <a:rPr lang="en-US" dirty="0" err="1" smtClean="0"/>
              <a:t>PartitionKey</a:t>
            </a:r>
            <a:r>
              <a:rPr lang="en-US" dirty="0" smtClean="0"/>
              <a:t> values to improve the performance of range queries. </a:t>
            </a:r>
          </a:p>
          <a:p>
            <a:pPr marL="285750" indent="-285750">
              <a:buFont typeface="Arial" pitchFamily="34" charset="0"/>
              <a:buChar char="•"/>
            </a:pPr>
            <a:r>
              <a:rPr lang="en-US" dirty="0" smtClean="0"/>
              <a:t>Without range partitions, a range query will need to cross partition boundaries or server boundaries, which can decrease the performance of the query. </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508C3800-5C46-4493-B456-B5C0A0B190CA}" type="slidenum">
              <a:rPr lang="en-US" smtClean="0"/>
              <a:pPr/>
              <a:t>51</a:t>
            </a:fld>
            <a:endParaRPr lang="en-US" dirty="0"/>
          </a:p>
        </p:txBody>
      </p:sp>
    </p:spTree>
    <p:extLst>
      <p:ext uri="{BB962C8B-B14F-4D97-AF65-F5344CB8AC3E}">
        <p14:creationId xmlns:p14="http://schemas.microsoft.com/office/powerpoint/2010/main" val="3574080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12/3/2014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6379379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12/3/2014 4:25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12/3/2014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56</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12/3/2014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799458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24</a:t>
            </a:fld>
            <a:endParaRPr lang="en-US" dirty="0"/>
          </a:p>
        </p:txBody>
      </p:sp>
    </p:spTree>
    <p:extLst>
      <p:ext uri="{BB962C8B-B14F-4D97-AF65-F5344CB8AC3E}">
        <p14:creationId xmlns:p14="http://schemas.microsoft.com/office/powerpoint/2010/main" val="1929062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25</a:t>
            </a:fld>
            <a:endParaRPr lang="en-US" dirty="0"/>
          </a:p>
        </p:txBody>
      </p:sp>
    </p:spTree>
    <p:extLst>
      <p:ext uri="{BB962C8B-B14F-4D97-AF65-F5344CB8AC3E}">
        <p14:creationId xmlns:p14="http://schemas.microsoft.com/office/powerpoint/2010/main" val="2319748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26</a:t>
            </a:fld>
            <a:endParaRPr lang="en-US" dirty="0"/>
          </a:p>
        </p:txBody>
      </p:sp>
    </p:spTree>
    <p:extLst>
      <p:ext uri="{BB962C8B-B14F-4D97-AF65-F5344CB8AC3E}">
        <p14:creationId xmlns:p14="http://schemas.microsoft.com/office/powerpoint/2010/main" val="595432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27</a:t>
            </a:fld>
            <a:endParaRPr lang="en-US" dirty="0"/>
          </a:p>
        </p:txBody>
      </p:sp>
    </p:spTree>
    <p:extLst>
      <p:ext uri="{BB962C8B-B14F-4D97-AF65-F5344CB8AC3E}">
        <p14:creationId xmlns:p14="http://schemas.microsoft.com/office/powerpoint/2010/main" val="3436588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3427591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tx1"/>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3597670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3710752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59237930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330660379"/>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91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9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83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126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accent3">
                    <a:lumMod val="50000"/>
                  </a:schemeClr>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247425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31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9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9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51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19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0"/>
            <a:ext cx="12191999" cy="6858000"/>
          </a:xfrm>
        </p:spPr>
        <p:txBody>
          <a:bodyPr anchor="ctr">
            <a:normAutofit/>
          </a:bodyPr>
          <a:lstStyle>
            <a:lvl1pPr algn="ctr">
              <a:defRPr lang="en-US" sz="16600" kern="1200" dirty="0">
                <a:solidFill>
                  <a:schemeClr val="bg1"/>
                </a:solidFill>
                <a:latin typeface="+mj-lt"/>
                <a:ea typeface="+mj-ea"/>
                <a:cs typeface="+mj-cs"/>
              </a:defRPr>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858000"/>
          </a:xfrm>
        </p:spPr>
        <p:txBody>
          <a:bodyPr anchor="ctr">
            <a:noAutofit/>
          </a:bodyPr>
          <a:lstStyle>
            <a:lvl1pPr algn="ctr">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510319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8000"/>
          </a:xfrm>
          <a:prstGeom prst="rect">
            <a:avLst/>
          </a:prstGeom>
        </p:spPr>
        <p:txBody>
          <a:bodyPr vert="horz" lIns="91440" tIns="45720" rIns="91440" bIns="45720" rtlCol="0" anchor="ctr">
            <a:normAutofit/>
          </a:bodyPr>
          <a:lstStyle/>
          <a:p>
            <a:pPr lvl="0"/>
            <a:r>
              <a:rPr lang="en-US" dirty="0" smtClean="0"/>
              <a:t>Click to edit Master text styles</a:t>
            </a:r>
          </a:p>
        </p:txBody>
      </p:sp>
      <p:sp>
        <p:nvSpPr>
          <p:cNvPr id="2" name="Title Placeholder 1"/>
          <p:cNvSpPr>
            <a:spLocks noGrp="1"/>
          </p:cNvSpPr>
          <p:nvPr>
            <p:ph type="title"/>
          </p:nvPr>
        </p:nvSpPr>
        <p:spPr>
          <a:xfrm>
            <a:off x="0" y="0"/>
            <a:ext cx="12201418" cy="812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713" r:id="rId2"/>
    <p:sldLayoutId id="2147483687" r:id="rId3"/>
    <p:sldLayoutId id="2147483690" r:id="rId4"/>
    <p:sldLayoutId id="2147483686" r:id="rId5"/>
    <p:sldLayoutId id="2147483685" r:id="rId6"/>
    <p:sldLayoutId id="2147483662" r:id="rId7"/>
    <p:sldLayoutId id="2147483668" r:id="rId8"/>
    <p:sldLayoutId id="2147483693" r:id="rId9"/>
    <p:sldLayoutId id="2147483696" r:id="rId10"/>
    <p:sldLayoutId id="2147483697" r:id="rId11"/>
    <p:sldLayoutId id="2147483699" r:id="rId12"/>
    <p:sldLayoutId id="2147483700" r:id="rId13"/>
    <p:sldLayoutId id="2147483666" r:id="rId14"/>
    <p:sldLayoutId id="214748369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1" r:id="rId23"/>
    <p:sldLayoutId id="2147483712" r:id="rId24"/>
    <p:sldLayoutId id="2147483688" r:id="rId25"/>
    <p:sldLayoutId id="2147483701" r:id="rId26"/>
  </p:sldLayoutIdLst>
  <p:timing>
    <p:tnLst>
      <p:par>
        <p:cTn id="1" dur="indefinite" restart="never" nodeType="tmRoot"/>
      </p:par>
    </p:tnLst>
  </p:timing>
  <p:hf hdr="0" ftr="0" dt="0"/>
  <p:txStyles>
    <p:title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myaccount.blob.core.windows.net/mycontainer/myblob"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hyperlink" Target="http://myaccount.file.core.windows.net/myshare/myfile.txt" TargetMode="External"/><Relationship Id="rId4" Type="http://schemas.openxmlformats.org/officeDocument/2006/relationships/hyperlink" Target="file:///\\myaccount.file.core.windows.net\myshare\myfile.tx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hyperlink" Target="http://blogs.msdn.com/b/windowsazurestorage/archive/2011/11/20/windows-azure-storage-a-highly-available-cloud-storage-service-with-strong-consistency.aspx"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5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5.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18662" y="2235200"/>
            <a:ext cx="12210662" cy="2387600"/>
          </a:xfrm>
        </p:spPr>
        <p:txBody>
          <a:bodyPr anchor="ctr">
            <a:noAutofit/>
          </a:bodyPr>
          <a:lstStyle/>
          <a:p>
            <a:pPr algn="l"/>
            <a:r>
              <a:rPr lang="en-US" sz="9600" dirty="0" smtClean="0">
                <a:solidFill>
                  <a:schemeClr val="bg1"/>
                </a:solidFill>
              </a:rPr>
              <a:t>Azure Data Storage</a:t>
            </a:r>
            <a:endParaRPr lang="en-US" sz="9600" dirty="0">
              <a:solidFill>
                <a:schemeClr val="bg1"/>
              </a:solidFill>
            </a:endParaRPr>
          </a:p>
        </p:txBody>
      </p:sp>
      <p:sp>
        <p:nvSpPr>
          <p:cNvPr id="3" name="Subtitle 2"/>
          <p:cNvSpPr>
            <a:spLocks noGrp="1"/>
          </p:cNvSpPr>
          <p:nvPr>
            <p:ph type="subTitle" idx="1"/>
          </p:nvPr>
        </p:nvSpPr>
        <p:spPr>
          <a:xfrm>
            <a:off x="-18663" y="4261447"/>
            <a:ext cx="12210662" cy="1655762"/>
          </a:xfrm>
        </p:spPr>
        <p:txBody>
          <a:bodyPr>
            <a:normAutofit/>
          </a:bodyPr>
          <a:lstStyle/>
          <a:p>
            <a:pPr marL="252000" algn="l"/>
            <a:r>
              <a:rPr lang="en-US" sz="4400" dirty="0" smtClean="0">
                <a:solidFill>
                  <a:srgbClr val="00B0F0"/>
                </a:solidFill>
                <a:latin typeface="+mj-lt"/>
              </a:rPr>
              <a:t>Presenter Name</a:t>
            </a:r>
          </a:p>
          <a:p>
            <a:pPr marL="252000"/>
            <a:r>
              <a:rPr lang="en-US" sz="2800" dirty="0" smtClean="0">
                <a:solidFill>
                  <a:schemeClr val="bg1"/>
                </a:solidFill>
                <a:latin typeface="+mj-lt"/>
              </a:rPr>
              <a:t>Position or role</a:t>
            </a: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Azure Files – Part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3717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1115835" y="1189495"/>
            <a:ext cx="9958745" cy="5053251"/>
          </a:xfrm>
          <a:prstGeom prst="rect">
            <a:avLst/>
          </a:prstGeom>
        </p:spPr>
      </p:pic>
    </p:spTree>
    <p:extLst>
      <p:ext uri="{BB962C8B-B14F-4D97-AF65-F5344CB8AC3E}">
        <p14:creationId xmlns:p14="http://schemas.microsoft.com/office/powerpoint/2010/main" val="2094593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Files</a:t>
            </a:r>
            <a:endParaRPr lang="en-US" dirty="0"/>
          </a:p>
        </p:txBody>
      </p:sp>
      <p:pic>
        <p:nvPicPr>
          <p:cNvPr id="2" name="Picture 1"/>
          <p:cNvPicPr>
            <a:picLocks noChangeAspect="1"/>
          </p:cNvPicPr>
          <p:nvPr/>
        </p:nvPicPr>
        <p:blipFill>
          <a:blip r:embed="rId2"/>
          <a:stretch>
            <a:fillRect/>
          </a:stretch>
        </p:blipFill>
        <p:spPr>
          <a:xfrm>
            <a:off x="2859311" y="1173731"/>
            <a:ext cx="5779832" cy="5317974"/>
          </a:xfrm>
          <a:prstGeom prst="rect">
            <a:avLst/>
          </a:prstGeom>
        </p:spPr>
      </p:pic>
    </p:spTree>
    <p:extLst>
      <p:ext uri="{BB962C8B-B14F-4D97-AF65-F5344CB8AC3E}">
        <p14:creationId xmlns:p14="http://schemas.microsoft.com/office/powerpoint/2010/main" val="251606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675302" y="1332627"/>
            <a:ext cx="10839812" cy="4311113"/>
          </a:xfrm>
          <a:prstGeom prst="rect">
            <a:avLst/>
          </a:prstGeom>
        </p:spPr>
      </p:pic>
    </p:spTree>
    <p:extLst>
      <p:ext uri="{BB962C8B-B14F-4D97-AF65-F5344CB8AC3E}">
        <p14:creationId xmlns:p14="http://schemas.microsoft.com/office/powerpoint/2010/main" val="2220842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12265"/>
            <a:ext cx="11655840" cy="899537"/>
          </a:xfrm>
        </p:spPr>
        <p:txBody>
          <a:bodyPr/>
          <a:lstStyle/>
          <a:p>
            <a:r>
              <a:rPr lang="en-US" dirty="0" smtClean="0"/>
              <a:t>Azure Files vs Blobs</a:t>
            </a:r>
            <a:endParaRPr lang="en-US" sz="1765" dirty="0">
              <a:gradFill>
                <a:gsLst>
                  <a:gs pos="1250">
                    <a:schemeClr val="tx2"/>
                  </a:gs>
                  <a:gs pos="100000">
                    <a:schemeClr val="tx2"/>
                  </a:gs>
                </a:gsLst>
                <a:lin ang="5400000" scaled="0"/>
              </a:gradFill>
            </a:endParaRPr>
          </a:p>
        </p:txBody>
      </p:sp>
      <p:graphicFrame>
        <p:nvGraphicFramePr>
          <p:cNvPr id="3" name="Table 2"/>
          <p:cNvGraphicFramePr>
            <a:graphicFrameLocks noGrp="1"/>
          </p:cNvGraphicFramePr>
          <p:nvPr>
            <p:extLst/>
          </p:nvPr>
        </p:nvGraphicFramePr>
        <p:xfrm>
          <a:off x="512672" y="1011802"/>
          <a:ext cx="11294830" cy="5808108"/>
        </p:xfrm>
        <a:graphic>
          <a:graphicData uri="http://schemas.openxmlformats.org/drawingml/2006/table">
            <a:tbl>
              <a:tblPr firstRow="1">
                <a:tableStyleId>{5C22544A-7EE6-4342-B048-85BDC9FD1C3A}</a:tableStyleId>
              </a:tblPr>
              <a:tblGrid>
                <a:gridCol w="2383209"/>
                <a:gridCol w="3411039"/>
                <a:gridCol w="5500582"/>
              </a:tblGrid>
              <a:tr h="429715">
                <a:tc>
                  <a:txBody>
                    <a:bodyPr/>
                    <a:lstStyle/>
                    <a:p>
                      <a:pPr marL="0" marR="0" algn="l">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Azure Blobs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Durability  </a:t>
                      </a:r>
                      <a:br>
                        <a:rPr lang="en-US" sz="1400" b="1">
                          <a:solidFill>
                            <a:schemeClr val="tx1"/>
                          </a:solidFill>
                          <a:effectLst/>
                        </a:rPr>
                      </a:br>
                      <a:r>
                        <a:rPr lang="en-US" sz="1400" b="1">
                          <a:solidFill>
                            <a:schemeClr val="tx1"/>
                          </a:solidFill>
                          <a:effectLst/>
                        </a:rPr>
                        <a:t>Options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LRS, ZRS, GRS (and  RA-GRS for higher availability)</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LRS, GRS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Accessibility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APIs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(standard file system APIs)</a:t>
                      </a:r>
                      <a:br>
                        <a:rPr lang="en-US" sz="1400">
                          <a:effectLst/>
                        </a:rPr>
                      </a:br>
                      <a:r>
                        <a:rPr lang="en-US" sz="1400">
                          <a:effectLst/>
                        </a:rPr>
                        <a:t>REST APIs </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Connectivity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 Worldwide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 Within region</a:t>
                      </a:r>
                      <a:br>
                        <a:rPr lang="en-US" sz="1400">
                          <a:effectLst/>
                        </a:rPr>
                      </a:br>
                      <a:r>
                        <a:rPr lang="en-US" sz="1400">
                          <a:effectLst/>
                        </a:rPr>
                        <a:t>REST – Worldwide</a:t>
                      </a:r>
                      <a:endParaRPr lang="en-US" sz="1400">
                        <a:effectLst/>
                        <a:latin typeface="Calibri"/>
                        <a:ea typeface="Calibri"/>
                        <a:cs typeface="Times New Roman"/>
                      </a:endParaRPr>
                    </a:p>
                  </a:txBody>
                  <a:tcPr marL="64227" marR="64227" marT="32113" marB="32113" anchor="ctr"/>
                </a:tc>
              </a:tr>
              <a:tr h="791502">
                <a:tc>
                  <a:txBody>
                    <a:bodyPr/>
                    <a:lstStyle/>
                    <a:p>
                      <a:pPr marL="0" marR="0" algn="l">
                        <a:lnSpc>
                          <a:spcPct val="115000"/>
                        </a:lnSpc>
                        <a:spcBef>
                          <a:spcPts val="0"/>
                        </a:spcBef>
                        <a:spcAft>
                          <a:spcPts val="1000"/>
                        </a:spcAft>
                      </a:pPr>
                      <a:r>
                        <a:rPr lang="en-US" sz="1400" b="1">
                          <a:solidFill>
                            <a:schemeClr val="tx1"/>
                          </a:solidFill>
                          <a:effectLst/>
                        </a:rPr>
                        <a:t>Endpoints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u="sng">
                          <a:effectLst/>
                          <a:hlinkClick r:id="rId3"/>
                        </a:rPr>
                        <a:t>http://myaccount.blob.core.windows.net/mycontainer/myblob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u="sng">
                          <a:effectLst/>
                          <a:hlinkClick r:id="rId4"/>
                        </a:rPr>
                        <a:t>\\myaccount.file.core.windows.net\myshare\myfile.txt</a:t>
                      </a:r>
                      <a:endParaRPr lang="en-US" sz="1400">
                        <a:effectLst/>
                      </a:endParaRPr>
                    </a:p>
                    <a:p>
                      <a:pPr marL="0" marR="0" algn="l">
                        <a:lnSpc>
                          <a:spcPct val="115000"/>
                        </a:lnSpc>
                        <a:spcBef>
                          <a:spcPts val="0"/>
                        </a:spcBef>
                        <a:spcAft>
                          <a:spcPts val="1000"/>
                        </a:spcAft>
                      </a:pPr>
                      <a:r>
                        <a:rPr lang="en-US" sz="1400" u="sng">
                          <a:effectLst/>
                          <a:hlinkClick r:id="rId5"/>
                        </a:rPr>
                        <a:t>http://myaccount.file.core.windows.net/myshare/myfile.txt</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Directories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Flat namespace  however prefix listing can simulate virtual directories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True directory objects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Case Sensitivity of Names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Case sensitive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Case insensitive, but case preserving</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Capacity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500TB containers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5TB file shares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Throughput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60 MB/s per 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60 MB/s per share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Object size </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1 TB/blob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1 TB/file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solidFill>
                            <a:schemeClr val="tx1"/>
                          </a:solidFill>
                          <a:effectLst/>
                        </a:rPr>
                        <a:t>Billed capacity</a:t>
                      </a:r>
                      <a:endParaRPr lang="en-US" sz="1400" b="1"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Based on bytes written</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Based on file size</a:t>
                      </a:r>
                      <a:endParaRPr lang="en-US" sz="1400" dirty="0">
                        <a:effectLst/>
                        <a:latin typeface="Calibri"/>
                        <a:ea typeface="Calibri"/>
                        <a:cs typeface="Times New Roman"/>
                      </a:endParaRPr>
                    </a:p>
                  </a:txBody>
                  <a:tcPr marL="64227" marR="64227" marT="32113" marB="32113" anchor="ctr"/>
                </a:tc>
              </a:tr>
            </a:tbl>
          </a:graphicData>
        </a:graphic>
      </p:graphicFrame>
    </p:spTree>
    <p:extLst>
      <p:ext uri="{BB962C8B-B14F-4D97-AF65-F5344CB8AC3E}">
        <p14:creationId xmlns:p14="http://schemas.microsoft.com/office/powerpoint/2010/main" val="58359152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vs Disks</a:t>
            </a:r>
            <a:endParaRPr lang="en-US" dirty="0"/>
          </a:p>
        </p:txBody>
      </p:sp>
      <p:graphicFrame>
        <p:nvGraphicFramePr>
          <p:cNvPr id="3" name="Table 2"/>
          <p:cNvGraphicFramePr>
            <a:graphicFrameLocks noGrp="1"/>
          </p:cNvGraphicFramePr>
          <p:nvPr>
            <p:extLst/>
          </p:nvPr>
        </p:nvGraphicFramePr>
        <p:xfrm>
          <a:off x="358943" y="1150341"/>
          <a:ext cx="11384471" cy="5742286"/>
        </p:xfrm>
        <a:graphic>
          <a:graphicData uri="http://schemas.openxmlformats.org/drawingml/2006/table">
            <a:tbl>
              <a:tblPr firstRow="1">
                <a:tableStyleId>{5C22544A-7EE6-4342-B048-85BDC9FD1C3A}</a:tableStyleId>
              </a:tblPr>
              <a:tblGrid>
                <a:gridCol w="2258679"/>
                <a:gridCol w="5360850"/>
                <a:gridCol w="3764942"/>
              </a:tblGrid>
              <a:tr h="487507">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tr>
              <a:tr h="481081">
                <a:tc>
                  <a:txBody>
                    <a:bodyPr/>
                    <a:lstStyle/>
                    <a:p>
                      <a:pPr marL="0" marR="0">
                        <a:lnSpc>
                          <a:spcPct val="115000"/>
                        </a:lnSpc>
                        <a:spcBef>
                          <a:spcPts val="0"/>
                        </a:spcBef>
                        <a:spcAft>
                          <a:spcPts val="1000"/>
                        </a:spcAft>
                      </a:pPr>
                      <a:r>
                        <a:rPr lang="en-US" sz="1400" b="1">
                          <a:solidFill>
                            <a:schemeClr val="tx1"/>
                          </a:solidFill>
                          <a:effectLst/>
                        </a:rPr>
                        <a:t>Relationship with Azure VMs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Required for booting (OS Disk)</a:t>
                      </a:r>
                      <a:endParaRPr lang="en-US" sz="1400">
                        <a:effectLst/>
                        <a:latin typeface="Calibri"/>
                        <a:ea typeface="Calibri"/>
                        <a:cs typeface="Times New Roman"/>
                      </a:endParaRPr>
                    </a:p>
                  </a:txBody>
                  <a:tcPr marL="64162" marR="64162" marT="32082" marB="32082" anchor="ctr"/>
                </a:tc>
                <a:tc>
                  <a:txBody>
                    <a:bodyPr/>
                    <a:lstStyle/>
                    <a:p>
                      <a:pPr>
                        <a:lnSpc>
                          <a:spcPct val="107000"/>
                        </a:lnSpc>
                      </a:pPr>
                      <a:endParaRPr lang="en-US" sz="1400">
                        <a:effectLst/>
                        <a:latin typeface="Calibri"/>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Scope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Exclusive/Isolated to a single VM</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Shared access across multiple VMs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Snapshots and Copy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Yes </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No</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Configuration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Configured via portal/Management APIs and available at boot time</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Connect after boot (via net use on windows)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Built-in authentication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Built-in authentication</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Set up authentication on net use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Cleanup</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Resources can be cleaned up with VM if needed</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Manually via standard file APIs or REST APIs</a:t>
                      </a:r>
                      <a:endParaRPr lang="en-US" sz="1400">
                        <a:effectLst/>
                        <a:latin typeface="Calibri"/>
                        <a:ea typeface="Calibri"/>
                        <a:cs typeface="Times New Roman"/>
                      </a:endParaRPr>
                    </a:p>
                  </a:txBody>
                  <a:tcPr marL="64162" marR="64162" marT="32082" marB="32082" anchor="ctr"/>
                </a:tc>
              </a:tr>
              <a:tr h="545245">
                <a:tc>
                  <a:txBody>
                    <a:bodyPr/>
                    <a:lstStyle/>
                    <a:p>
                      <a:pPr marL="0" marR="0">
                        <a:lnSpc>
                          <a:spcPct val="115000"/>
                        </a:lnSpc>
                        <a:spcBef>
                          <a:spcPts val="0"/>
                        </a:spcBef>
                        <a:spcAft>
                          <a:spcPts val="1000"/>
                        </a:spcAft>
                      </a:pPr>
                      <a:r>
                        <a:rPr lang="en-US" sz="1400" b="1">
                          <a:solidFill>
                            <a:schemeClr val="tx1"/>
                          </a:solidFill>
                          <a:effectLst/>
                        </a:rPr>
                        <a:t>Access via REST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Can only access as fixed formatted VHD (single blob) via REST. Files stored in VHD cannot be accessed via REST.</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Individual files stored in share are accessible via REST</a:t>
                      </a:r>
                      <a:endParaRPr lang="en-US" sz="1400">
                        <a:effectLst/>
                        <a:latin typeface="Calibri"/>
                        <a:ea typeface="Calibri"/>
                        <a:cs typeface="Times New Roman"/>
                      </a:endParaRPr>
                    </a:p>
                  </a:txBody>
                  <a:tcPr marL="64162" marR="64162" marT="32082" marB="32082" anchor="ctr"/>
                </a:tc>
              </a:tr>
              <a:tr h="796857">
                <a:tc>
                  <a:txBody>
                    <a:bodyPr/>
                    <a:lstStyle/>
                    <a:p>
                      <a:pPr marL="0" marR="0">
                        <a:lnSpc>
                          <a:spcPct val="115000"/>
                        </a:lnSpc>
                        <a:spcBef>
                          <a:spcPts val="0"/>
                        </a:spcBef>
                        <a:spcAft>
                          <a:spcPts val="1000"/>
                        </a:spcAft>
                      </a:pPr>
                      <a:r>
                        <a:rPr lang="en-US" sz="1400" b="1">
                          <a:solidFill>
                            <a:schemeClr val="tx1"/>
                          </a:solidFill>
                          <a:effectLst/>
                        </a:rPr>
                        <a:t>Max Size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1TB 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5TB File Share</a:t>
                      </a:r>
                    </a:p>
                    <a:p>
                      <a:pPr marL="0" marR="0">
                        <a:lnSpc>
                          <a:spcPct val="115000"/>
                        </a:lnSpc>
                        <a:spcBef>
                          <a:spcPts val="0"/>
                        </a:spcBef>
                        <a:spcAft>
                          <a:spcPts val="1000"/>
                        </a:spcAft>
                      </a:pPr>
                      <a:r>
                        <a:rPr lang="en-US" sz="1400">
                          <a:effectLst/>
                        </a:rPr>
                        <a:t>1TB file within share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Max 8KB IOps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500 IOps</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1000 IOps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u="none" dirty="0">
                          <a:solidFill>
                            <a:schemeClr val="tx1"/>
                          </a:solidFill>
                          <a:effectLst/>
                        </a:rPr>
                        <a:t>Throughput</a:t>
                      </a:r>
                      <a:endParaRPr lang="en-US" sz="1400" b="1" u="none"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effectLst/>
                        </a:rPr>
                        <a:t>Up to 60 MB/s per Disk</a:t>
                      </a:r>
                      <a:endParaRPr lang="en-US" sz="1400" u="none">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effectLst/>
                        </a:rPr>
                        <a:t>Up to 60 MB/s per File Share</a:t>
                      </a:r>
                      <a:endParaRPr lang="en-US" sz="1400" u="none" dirty="0">
                        <a:effectLst/>
                        <a:latin typeface="Calibri"/>
                        <a:ea typeface="Calibri"/>
                        <a:cs typeface="Times New Roman"/>
                      </a:endParaRPr>
                    </a:p>
                  </a:txBody>
                  <a:tcPr marL="64162" marR="64162" marT="32082" marB="32082" anchor="ctr"/>
                </a:tc>
              </a:tr>
            </a:tbl>
          </a:graphicData>
        </a:graphic>
      </p:graphicFrame>
    </p:spTree>
    <p:extLst>
      <p:ext uri="{BB962C8B-B14F-4D97-AF65-F5344CB8AC3E}">
        <p14:creationId xmlns:p14="http://schemas.microsoft.com/office/powerpoint/2010/main" val="346917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495"/>
            <a:ext cx="11651870" cy="3828197"/>
          </a:xfrm>
          <a:prstGeom prst="rect">
            <a:avLst/>
          </a:prstGeom>
        </p:spPr>
        <p:txBody>
          <a:bodyPr>
            <a:normAutofit fontScale="92500" lnSpcReduction="20000"/>
          </a:bodyPr>
          <a:lstStyle/>
          <a:p>
            <a:pPr>
              <a:buFont typeface="Arial" panose="020B0604020202020204" pitchFamily="34" charset="0"/>
              <a:buChar char="•"/>
            </a:pPr>
            <a:r>
              <a:rPr lang="en-US" dirty="0" smtClean="0"/>
              <a:t>Windows Supported:</a:t>
            </a:r>
          </a:p>
          <a:p>
            <a:pPr lvl="1">
              <a:buFont typeface="Arial" panose="020B0604020202020204" pitchFamily="34" charset="0"/>
              <a:buChar char="•"/>
            </a:pPr>
            <a:r>
              <a:rPr lang="en-US" dirty="0" smtClean="0"/>
              <a:t>Windows Server 2008 R2</a:t>
            </a:r>
          </a:p>
          <a:p>
            <a:pPr lvl="1">
              <a:buFont typeface="Arial" panose="020B0604020202020204" pitchFamily="34" charset="0"/>
              <a:buChar char="•"/>
            </a:pPr>
            <a:r>
              <a:rPr lang="en-US" dirty="0"/>
              <a:t>Windows </a:t>
            </a:r>
            <a:r>
              <a:rPr lang="en-US" dirty="0" smtClean="0"/>
              <a:t>Server 2012</a:t>
            </a:r>
          </a:p>
          <a:p>
            <a:pPr lvl="1">
              <a:buFont typeface="Arial" panose="020B0604020202020204" pitchFamily="34" charset="0"/>
              <a:buChar char="•"/>
            </a:pPr>
            <a:r>
              <a:rPr lang="en-US" dirty="0"/>
              <a:t>Windows Server </a:t>
            </a:r>
            <a:r>
              <a:rPr lang="en-US" dirty="0" smtClean="0"/>
              <a:t>2012 R2</a:t>
            </a:r>
          </a:p>
          <a:p>
            <a:pPr lvl="1">
              <a:buFont typeface="Arial" panose="020B0604020202020204" pitchFamily="34" charset="0"/>
              <a:buChar char="•"/>
            </a:pPr>
            <a:endParaRPr lang="en-US" dirty="0" smtClean="0"/>
          </a:p>
          <a:p>
            <a:pPr>
              <a:buFont typeface="Arial" panose="020B0604020202020204" pitchFamily="34" charset="0"/>
              <a:buChar char="•"/>
            </a:pPr>
            <a:r>
              <a:rPr lang="en-US" dirty="0" smtClean="0"/>
              <a:t>Investigating Linux Support:</a:t>
            </a:r>
          </a:p>
          <a:p>
            <a:pPr lvl="1">
              <a:buFont typeface="Arial" panose="020B0604020202020204" pitchFamily="34" charset="0"/>
              <a:buChar char="•"/>
            </a:pPr>
            <a:r>
              <a:rPr lang="en-US" dirty="0" smtClean="0"/>
              <a:t>Ubuntu 13.10</a:t>
            </a:r>
          </a:p>
          <a:p>
            <a:pPr lvl="1">
              <a:buFont typeface="Arial" panose="020B0604020202020204" pitchFamily="34" charset="0"/>
              <a:buChar char="•"/>
            </a:pPr>
            <a:r>
              <a:rPr lang="en-US" dirty="0" smtClean="0"/>
              <a:t>Ubuntu 14.04 LTS</a:t>
            </a:r>
            <a:endParaRPr lang="en-US" dirty="0"/>
          </a:p>
        </p:txBody>
      </p:sp>
      <p:sp>
        <p:nvSpPr>
          <p:cNvPr id="3" name="Title 2"/>
          <p:cNvSpPr>
            <a:spLocks noGrp="1"/>
          </p:cNvSpPr>
          <p:nvPr>
            <p:ph type="title"/>
          </p:nvPr>
        </p:nvSpPr>
        <p:spPr/>
        <p:txBody>
          <a:bodyPr/>
          <a:lstStyle/>
          <a:p>
            <a:r>
              <a:rPr lang="en-US" dirty="0" smtClean="0"/>
              <a:t>Azure Files – Client OS Support</a:t>
            </a:r>
            <a:endParaRPr lang="en-US" dirty="0"/>
          </a:p>
        </p:txBody>
      </p:sp>
    </p:spTree>
    <p:extLst>
      <p:ext uri="{BB962C8B-B14F-4D97-AF65-F5344CB8AC3E}">
        <p14:creationId xmlns:p14="http://schemas.microsoft.com/office/powerpoint/2010/main" val="3546704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0066" y="1189814"/>
            <a:ext cx="11651870" cy="3378856"/>
          </a:xfrm>
          <a:prstGeom prst="rect">
            <a:avLst/>
          </a:prstGeom>
        </p:spPr>
        <p:txBody>
          <a:bodyPr>
            <a:normAutofit fontScale="92500" lnSpcReduction="20000"/>
          </a:bodyPr>
          <a:lstStyle/>
          <a:p>
            <a:pPr>
              <a:buFont typeface="Arial" panose="020B0604020202020204" pitchFamily="34" charset="0"/>
              <a:buChar char="•"/>
            </a:pPr>
            <a:r>
              <a:rPr lang="en-US" dirty="0" smtClean="0"/>
              <a:t>Request a token</a:t>
            </a:r>
          </a:p>
          <a:p>
            <a:pPr lvl="1">
              <a:buFont typeface="Arial" panose="020B0604020202020204" pitchFamily="34" charset="0"/>
              <a:buChar char="•"/>
            </a:pPr>
            <a:r>
              <a:rPr lang="en-US" dirty="0" smtClean="0"/>
              <a:t>Tokens will start to be granted in batches by end of May 2014</a:t>
            </a:r>
          </a:p>
          <a:p>
            <a:pPr>
              <a:buFont typeface="Arial" panose="020B0604020202020204" pitchFamily="34" charset="0"/>
              <a:buChar char="•"/>
            </a:pPr>
            <a:r>
              <a:rPr lang="en-US" dirty="0" smtClean="0"/>
              <a:t>Redeem token</a:t>
            </a:r>
          </a:p>
          <a:p>
            <a:pPr lvl="1">
              <a:buFont typeface="Arial" panose="020B0604020202020204" pitchFamily="34" charset="0"/>
              <a:buChar char="•"/>
            </a:pPr>
            <a:r>
              <a:rPr lang="en-US" dirty="0" smtClean="0"/>
              <a:t>Create </a:t>
            </a:r>
            <a:r>
              <a:rPr lang="en-US" dirty="0" smtClean="0">
                <a:solidFill>
                  <a:schemeClr val="tx2"/>
                </a:solidFill>
              </a:rPr>
              <a:t>new</a:t>
            </a:r>
            <a:r>
              <a:rPr lang="en-US" dirty="0" smtClean="0"/>
              <a:t> storage account</a:t>
            </a:r>
          </a:p>
          <a:p>
            <a:pPr lvl="1">
              <a:buFont typeface="Arial" panose="020B0604020202020204" pitchFamily="34" charset="0"/>
              <a:buChar char="•"/>
            </a:pPr>
            <a:r>
              <a:rPr lang="en-US" dirty="0" smtClean="0"/>
              <a:t>Create share (using </a:t>
            </a:r>
            <a:r>
              <a:rPr lang="en-US" dirty="0" err="1" smtClean="0"/>
              <a:t>powershell</a:t>
            </a:r>
            <a:r>
              <a:rPr lang="en-US" dirty="0" smtClean="0"/>
              <a:t>)</a:t>
            </a:r>
          </a:p>
          <a:p>
            <a:pPr lvl="1">
              <a:buFont typeface="Arial" panose="020B0604020202020204" pitchFamily="34" charset="0"/>
              <a:buChar char="•"/>
            </a:pPr>
            <a:r>
              <a:rPr lang="en-US" dirty="0" smtClean="0"/>
              <a:t>Put files into share (</a:t>
            </a:r>
            <a:r>
              <a:rPr lang="en-US" dirty="0" err="1" smtClean="0"/>
              <a:t>azcopy</a:t>
            </a:r>
            <a:r>
              <a:rPr lang="en-US" dirty="0" smtClean="0"/>
              <a:t>)</a:t>
            </a:r>
          </a:p>
          <a:p>
            <a:pPr lvl="1">
              <a:buFont typeface="Arial" panose="020B0604020202020204" pitchFamily="34" charset="0"/>
              <a:buChar char="•"/>
            </a:pPr>
            <a:r>
              <a:rPr lang="en-US" dirty="0" smtClean="0"/>
              <a:t>Connect to share from VM</a:t>
            </a:r>
          </a:p>
        </p:txBody>
      </p:sp>
      <p:sp>
        <p:nvSpPr>
          <p:cNvPr id="2" name="Title 1"/>
          <p:cNvSpPr>
            <a:spLocks noGrp="1"/>
          </p:cNvSpPr>
          <p:nvPr>
            <p:ph type="title"/>
          </p:nvPr>
        </p:nvSpPr>
        <p:spPr/>
        <p:txBody>
          <a:bodyPr/>
          <a:lstStyle/>
          <a:p>
            <a:r>
              <a:rPr lang="en-US" dirty="0" smtClean="0"/>
              <a:t>Azure Files: Getting Started</a:t>
            </a:r>
            <a:endParaRPr lang="en-US" dirty="0"/>
          </a:p>
        </p:txBody>
      </p:sp>
    </p:spTree>
    <p:extLst>
      <p:ext uri="{BB962C8B-B14F-4D97-AF65-F5344CB8AC3E}">
        <p14:creationId xmlns:p14="http://schemas.microsoft.com/office/powerpoint/2010/main" val="16419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Azure Files – Part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2524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Website Served From Azure File Share</a:t>
            </a:r>
            <a:endParaRPr lang="en-US" dirty="0"/>
          </a:p>
        </p:txBody>
      </p:sp>
      <p:sp>
        <p:nvSpPr>
          <p:cNvPr id="4" name="Rectangle 3"/>
          <p:cNvSpPr/>
          <p:nvPr/>
        </p:nvSpPr>
        <p:spPr>
          <a:xfrm>
            <a:off x="4319242" y="2396282"/>
            <a:ext cx="4212555" cy="799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dirty="0">
                <a:solidFill>
                  <a:srgbClr val="FFFFFF"/>
                </a:solidFill>
              </a:rPr>
              <a:t>Load Balancer</a:t>
            </a:r>
          </a:p>
        </p:txBody>
      </p:sp>
      <p:sp>
        <p:nvSpPr>
          <p:cNvPr id="8" name="Rectangle 7"/>
          <p:cNvSpPr/>
          <p:nvPr/>
        </p:nvSpPr>
        <p:spPr>
          <a:xfrm>
            <a:off x="5450655"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dirty="0">
                <a:solidFill>
                  <a:srgbClr val="FFFFFF"/>
                </a:solidFill>
              </a:rPr>
              <a:t>Azure VM</a:t>
            </a:r>
          </a:p>
        </p:txBody>
      </p:sp>
      <p:sp>
        <p:nvSpPr>
          <p:cNvPr id="9" name="Rectangle 8"/>
          <p:cNvSpPr/>
          <p:nvPr/>
        </p:nvSpPr>
        <p:spPr>
          <a:xfrm>
            <a:off x="6633849"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dirty="0">
                <a:solidFill>
                  <a:srgbClr val="FFFFFF"/>
                </a:solidFill>
              </a:rPr>
              <a:t>Azure VM</a:t>
            </a:r>
          </a:p>
        </p:txBody>
      </p:sp>
      <p:sp>
        <p:nvSpPr>
          <p:cNvPr id="12" name="Cloud 11"/>
          <p:cNvSpPr/>
          <p:nvPr/>
        </p:nvSpPr>
        <p:spPr bwMode="auto">
          <a:xfrm>
            <a:off x="4564206" y="4972626"/>
            <a:ext cx="3628199" cy="1248001"/>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p:txBody>
      </p:sp>
      <p:pic>
        <p:nvPicPr>
          <p:cNvPr id="13" name="Picture 2" descr="C:\Program Files (x86)\Microsoft Office\MEDIA\CAGCAT10\j0292020.wmf"/>
          <p:cNvPicPr>
            <a:picLocks noChangeAspect="1" noChangeArrowheads="1"/>
          </p:cNvPicPr>
          <p:nvPr/>
        </p:nvPicPr>
        <p:blipFill>
          <a:blip r:embed="rId2" cstate="print"/>
          <a:srcRect/>
          <a:stretch>
            <a:fillRect/>
          </a:stretch>
        </p:blipFill>
        <p:spPr bwMode="auto">
          <a:xfrm>
            <a:off x="6996549" y="1289147"/>
            <a:ext cx="854111" cy="810653"/>
          </a:xfrm>
          <a:prstGeom prst="rect">
            <a:avLst/>
          </a:prstGeom>
          <a:noFill/>
        </p:spPr>
      </p:pic>
      <p:pic>
        <p:nvPicPr>
          <p:cNvPr id="14" name="Picture 2" descr="C:\Program Files (x86)\Microsoft Office\MEDIA\CAGCAT10\j0292020.wmf"/>
          <p:cNvPicPr>
            <a:picLocks noChangeAspect="1" noChangeArrowheads="1"/>
          </p:cNvPicPr>
          <p:nvPr/>
        </p:nvPicPr>
        <p:blipFill>
          <a:blip r:embed="rId2" cstate="print"/>
          <a:srcRect/>
          <a:stretch>
            <a:fillRect/>
          </a:stretch>
        </p:blipFill>
        <p:spPr bwMode="auto">
          <a:xfrm>
            <a:off x="5234718" y="1285546"/>
            <a:ext cx="854111" cy="810653"/>
          </a:xfrm>
          <a:prstGeom prst="rect">
            <a:avLst/>
          </a:prstGeom>
          <a:noFill/>
        </p:spPr>
      </p:pic>
      <p:sp>
        <p:nvSpPr>
          <p:cNvPr id="15" name="Rectangle 14"/>
          <p:cNvSpPr/>
          <p:nvPr/>
        </p:nvSpPr>
        <p:spPr>
          <a:xfrm>
            <a:off x="6108978" y="1478207"/>
            <a:ext cx="976607" cy="405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4400" dirty="0">
                <a:solidFill>
                  <a:srgbClr val="0072C6">
                    <a:lumMod val="50000"/>
                  </a:srgbClr>
                </a:solidFill>
              </a:rPr>
              <a:t>…</a:t>
            </a:r>
            <a:endParaRPr lang="en-US" dirty="0">
              <a:solidFill>
                <a:srgbClr val="0072C6">
                  <a:lumMod val="50000"/>
                </a:srgbClr>
              </a:solidFill>
            </a:endParaRPr>
          </a:p>
        </p:txBody>
      </p:sp>
      <p:cxnSp>
        <p:nvCxnSpPr>
          <p:cNvPr id="17" name="Straight Arrow Connector 16"/>
          <p:cNvCxnSpPr/>
          <p:nvPr/>
        </p:nvCxnSpPr>
        <p:spPr>
          <a:xfrm>
            <a:off x="5523057" y="1988360"/>
            <a:ext cx="587003" cy="418694"/>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874843" y="1947067"/>
            <a:ext cx="645411" cy="479739"/>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813132" y="3302987"/>
            <a:ext cx="277852" cy="248438"/>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2"/>
          </p:cNvCxnSpPr>
          <p:nvPr/>
        </p:nvCxnSpPr>
        <p:spPr>
          <a:xfrm>
            <a:off x="5907790" y="4526909"/>
            <a:ext cx="181039" cy="54066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flipH="1">
            <a:off x="6874843" y="4526909"/>
            <a:ext cx="216142" cy="54066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2" idx="2"/>
          </p:cNvCxnSpPr>
          <p:nvPr/>
        </p:nvCxnSpPr>
        <p:spPr>
          <a:xfrm>
            <a:off x="3400526" y="5596627"/>
            <a:ext cx="1174934" cy="0"/>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7" name="Picture 8"/>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5027" y="5067570"/>
            <a:ext cx="615581" cy="1058113"/>
          </a:xfrm>
          <a:prstGeom prst="rect">
            <a:avLst/>
          </a:prstGeom>
          <a:solidFill>
            <a:schemeClr val="bg2"/>
          </a:solidFill>
          <a:ln w="9525">
            <a:noFill/>
            <a:miter lim="800000"/>
            <a:headEnd/>
            <a:tailEnd/>
          </a:ln>
          <a:effectLst/>
          <a:extLst/>
        </p:spPr>
      </p:pic>
      <p:sp>
        <p:nvSpPr>
          <p:cNvPr id="3" name="TextBox 2"/>
          <p:cNvSpPr txBox="1"/>
          <p:nvPr/>
        </p:nvSpPr>
        <p:spPr>
          <a:xfrm>
            <a:off x="3491564" y="5755784"/>
            <a:ext cx="1330000" cy="307777"/>
          </a:xfrm>
          <a:prstGeom prst="rect">
            <a:avLst/>
          </a:prstGeom>
          <a:noFill/>
        </p:spPr>
        <p:txBody>
          <a:bodyPr wrap="square" lIns="0" tIns="0" rIns="0" bIns="0" rtlCol="0">
            <a:spAutoFit/>
          </a:bodyPr>
          <a:lstStyle/>
          <a:p>
            <a:pPr defTabSz="914367"/>
            <a:r>
              <a:rPr lang="en-US" sz="2000" b="1" dirty="0">
                <a:gradFill>
                  <a:gsLst>
                    <a:gs pos="0">
                      <a:srgbClr val="FFFFFF"/>
                    </a:gs>
                    <a:gs pos="86000">
                      <a:srgbClr val="FFFFFF"/>
                    </a:gs>
                  </a:gsLst>
                  <a:lin ang="5400000" scaled="0"/>
                </a:gradFill>
                <a:latin typeface="Segoe UI Light" pitchFamily="34" charset="0"/>
              </a:rPr>
              <a:t>REST APIs</a:t>
            </a:r>
          </a:p>
        </p:txBody>
      </p:sp>
      <p:sp>
        <p:nvSpPr>
          <p:cNvPr id="29" name="TextBox 28"/>
          <p:cNvSpPr txBox="1"/>
          <p:nvPr/>
        </p:nvSpPr>
        <p:spPr>
          <a:xfrm>
            <a:off x="5827076" y="4549376"/>
            <a:ext cx="1258509" cy="307777"/>
          </a:xfrm>
          <a:prstGeom prst="rect">
            <a:avLst/>
          </a:prstGeom>
          <a:noFill/>
        </p:spPr>
        <p:txBody>
          <a:bodyPr wrap="square" lIns="0" tIns="0" rIns="0" bIns="0" rtlCol="0">
            <a:spAutoFit/>
          </a:bodyPr>
          <a:lstStyle/>
          <a:p>
            <a:pPr defTabSz="914367"/>
            <a:r>
              <a:rPr lang="en-US" sz="2000" b="1" dirty="0">
                <a:gradFill>
                  <a:gsLst>
                    <a:gs pos="0">
                      <a:srgbClr val="FFFFFF"/>
                    </a:gs>
                    <a:gs pos="86000">
                      <a:srgbClr val="FFFFFF"/>
                    </a:gs>
                  </a:gsLst>
                  <a:lin ang="5400000" scaled="0"/>
                </a:gradFill>
                <a:latin typeface="Segoe UI Light" pitchFamily="34" charset="0"/>
              </a:rPr>
              <a:t>   SMB 2.1</a:t>
            </a:r>
          </a:p>
        </p:txBody>
      </p:sp>
      <p:cxnSp>
        <p:nvCxnSpPr>
          <p:cNvPr id="33" name="Straight Arrow Connector 32"/>
          <p:cNvCxnSpPr/>
          <p:nvPr/>
        </p:nvCxnSpPr>
        <p:spPr>
          <a:xfrm flipH="1">
            <a:off x="5875459" y="3290556"/>
            <a:ext cx="310182" cy="260869"/>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115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2" grpId="0" animBg="1"/>
      <p:bldP spid="15" grpId="0"/>
      <p:bldP spid="3"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12" name="Diagram 11"/>
          <p:cNvGraphicFramePr/>
          <p:nvPr>
            <p:extLst>
              <p:ext uri="{D42A27DB-BD31-4B8C-83A1-F6EECF244321}">
                <p14:modId xmlns:p14="http://schemas.microsoft.com/office/powerpoint/2010/main" val="3890364396"/>
              </p:ext>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959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3686" y="1705220"/>
            <a:ext cx="7904629" cy="3447561"/>
          </a:xfrm>
          <a:prstGeom prst="rect">
            <a:avLst/>
          </a:prstGeom>
        </p:spPr>
      </p:pic>
      <p:sp>
        <p:nvSpPr>
          <p:cNvPr id="6" name="Title 2"/>
          <p:cNvSpPr>
            <a:spLocks noGrp="1"/>
          </p:cNvSpPr>
          <p:nvPr>
            <p:ph type="title"/>
          </p:nvPr>
        </p:nvSpPr>
        <p:spPr>
          <a:xfrm>
            <a:off x="520041" y="229060"/>
            <a:ext cx="11150336" cy="747791"/>
          </a:xfrm>
        </p:spPr>
        <p:txBody>
          <a:bodyPr>
            <a:normAutofit/>
          </a:bodyPr>
          <a:lstStyle/>
          <a:p>
            <a:r>
              <a:rPr lang="en-US" dirty="0" smtClean="0"/>
              <a:t>Azure Files</a:t>
            </a:r>
            <a:endParaRPr lang="en-US" dirty="0"/>
          </a:p>
        </p:txBody>
      </p:sp>
    </p:spTree>
    <p:extLst>
      <p:ext uri="{BB962C8B-B14F-4D97-AF65-F5344CB8AC3E}">
        <p14:creationId xmlns:p14="http://schemas.microsoft.com/office/powerpoint/2010/main" val="3116835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97234" y="1341346"/>
            <a:ext cx="9195946" cy="4728876"/>
          </a:xfrm>
          <a:prstGeom prst="rect">
            <a:avLst/>
          </a:prstGeom>
        </p:spPr>
      </p:pic>
      <p:sp>
        <p:nvSpPr>
          <p:cNvPr id="6" name="Title 2"/>
          <p:cNvSpPr txBox="1">
            <a:spLocks/>
          </p:cNvSpPr>
          <p:nvPr/>
        </p:nvSpPr>
        <p:spPr>
          <a:xfrm>
            <a:off x="520041" y="229060"/>
            <a:ext cx="11150336" cy="747791"/>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sz="5399">
                <a:gradFill flip="none" rotWithShape="1">
                  <a:gsLst>
                    <a:gs pos="0">
                      <a:srgbClr val="FFFFFF">
                        <a:lumMod val="75000"/>
                        <a:lumOff val="25000"/>
                      </a:srgbClr>
                    </a:gs>
                    <a:gs pos="86000">
                      <a:srgbClr val="FFFFFF">
                        <a:lumMod val="75000"/>
                        <a:lumOff val="25000"/>
                      </a:srgbClr>
                    </a:gs>
                  </a:gsLst>
                  <a:lin ang="5400000" scaled="0"/>
                  <a:tileRect/>
                </a:gradFill>
              </a:rPr>
              <a:t>Azure Files</a:t>
            </a:r>
          </a:p>
        </p:txBody>
      </p:sp>
    </p:spTree>
    <p:extLst>
      <p:ext uri="{BB962C8B-B14F-4D97-AF65-F5344CB8AC3E}">
        <p14:creationId xmlns:p14="http://schemas.microsoft.com/office/powerpoint/2010/main" val="326539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Microsoft Azure</a:t>
            </a:r>
            <a:r>
              <a:rPr lang="en-US" sz="11500" dirty="0" smtClean="0"/>
              <a:t/>
            </a:r>
            <a:br>
              <a:rPr lang="en-US" sz="11500" dirty="0" smtClean="0"/>
            </a:br>
            <a:r>
              <a:rPr lang="en-US" sz="11500" dirty="0" smtClean="0"/>
              <a:t>Storage Blob</a:t>
            </a:r>
            <a:endParaRPr lang="en-US" sz="11500" dirty="0"/>
          </a:p>
        </p:txBody>
      </p:sp>
      <p:pic>
        <p:nvPicPr>
          <p:cNvPr id="3" name="Picture 2"/>
          <p:cNvPicPr>
            <a:picLocks noChangeAspect="1"/>
          </p:cNvPicPr>
          <p:nvPr/>
        </p:nvPicPr>
        <p:blipFill>
          <a:blip r:embed="rId2"/>
          <a:stretch>
            <a:fillRect/>
          </a:stretch>
        </p:blipFill>
        <p:spPr>
          <a:xfrm>
            <a:off x="5475084" y="500212"/>
            <a:ext cx="1241832" cy="1073755"/>
          </a:xfrm>
          <a:prstGeom prst="rect">
            <a:avLst/>
          </a:prstGeom>
        </p:spPr>
      </p:pic>
    </p:spTree>
    <p:extLst>
      <p:ext uri="{BB962C8B-B14F-4D97-AF65-F5344CB8AC3E}">
        <p14:creationId xmlns:p14="http://schemas.microsoft.com/office/powerpoint/2010/main" val="34566275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Concepts</a:t>
            </a:r>
            <a:endParaRPr lang="en-US" dirty="0"/>
          </a:p>
        </p:txBody>
      </p:sp>
      <p:sp>
        <p:nvSpPr>
          <p:cNvPr id="66" name="Rounded Rectangle 65"/>
          <p:cNvSpPr/>
          <p:nvPr/>
        </p:nvSpPr>
        <p:spPr>
          <a:xfrm>
            <a:off x="5599179"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5874"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520701"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520701"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a:solidFill>
                  <a:srgbClr val="FFFFFF">
                    <a:alpha val="99000"/>
                  </a:srgbClr>
                </a:solidFill>
                <a:latin typeface="Consolas" pitchFamily="49" charset="0"/>
                <a:cs typeface="Consolas" pitchFamily="49" charset="0"/>
              </a:rPr>
              <a:t>http://&lt;account&gt;.</a:t>
            </a:r>
            <a:r>
              <a:rPr lang="en-US" sz="2000" b="1" dirty="0">
                <a:solidFill>
                  <a:srgbClr val="FFFFFF">
                    <a:alpha val="99000"/>
                  </a:srgbClr>
                </a:solidFill>
                <a:latin typeface="Consolas" pitchFamily="49" charset="0"/>
                <a:cs typeface="Consolas" pitchFamily="49" charset="0"/>
              </a:rPr>
              <a:t>blob</a:t>
            </a:r>
            <a:r>
              <a:rPr lang="en-US" sz="2000" dirty="0">
                <a:solidFill>
                  <a:srgbClr val="FFFFFF">
                    <a:alpha val="99000"/>
                  </a:srgbClr>
                </a:solidFill>
                <a:latin typeface="Consolas" pitchFamily="49" charset="0"/>
                <a:cs typeface="Consolas" pitchFamily="49" charset="0"/>
              </a:rPr>
              <a:t>.core.windows.net/&lt;container&gt;/&lt;blobname&gt;</a:t>
            </a:r>
          </a:p>
        </p:txBody>
      </p:sp>
      <p:sp>
        <p:nvSpPr>
          <p:cNvPr id="101" name="Down Arrow 100"/>
          <p:cNvSpPr/>
          <p:nvPr/>
        </p:nvSpPr>
        <p:spPr bwMode="auto">
          <a:xfrm rot="10800000">
            <a:off x="2556936" y="15441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0800000">
            <a:off x="7222166" y="1516744"/>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30957" y="1803400"/>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Pages/ Blocks</a:t>
            </a:r>
          </a:p>
        </p:txBody>
      </p:sp>
      <p:sp>
        <p:nvSpPr>
          <p:cNvPr id="103" name="Down Arrow 102"/>
          <p:cNvSpPr/>
          <p:nvPr/>
        </p:nvSpPr>
        <p:spPr bwMode="auto">
          <a:xfrm rot="10800000">
            <a:off x="8858667" y="1527957"/>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7547" y="4551219"/>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7157"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8296"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4895274"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2539" y="3709555"/>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2538"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6748"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6356"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6592"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327377"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327167"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5906591"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PIC02.JPG</a:t>
            </a:r>
          </a:p>
        </p:txBody>
      </p:sp>
      <p:sp>
        <p:nvSpPr>
          <p:cNvPr id="79" name="Rectangle 78"/>
          <p:cNvSpPr/>
          <p:nvPr/>
        </p:nvSpPr>
        <p:spPr>
          <a:xfrm>
            <a:off x="3521808"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5906592"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VID1.AVI</a:t>
            </a:r>
          </a:p>
        </p:txBody>
      </p:sp>
      <p:sp>
        <p:nvSpPr>
          <p:cNvPr id="92" name="Rectangle 91"/>
          <p:cNvSpPr/>
          <p:nvPr/>
        </p:nvSpPr>
        <p:spPr>
          <a:xfrm>
            <a:off x="3521809"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spTree>
    <p:extLst>
      <p:ext uri="{BB962C8B-B14F-4D97-AF65-F5344CB8AC3E}">
        <p14:creationId xmlns:p14="http://schemas.microsoft.com/office/powerpoint/2010/main" val="36972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2000" tmFilter="0, 0; .2, .5; .8, .5; 1, 0"/>
                                        <p:tgtEl>
                                          <p:spTgt spid="69"/>
                                        </p:tgtEl>
                                      </p:cBhvr>
                                    </p:animEffect>
                                    <p:animScale>
                                      <p:cBhvr>
                                        <p:cTn id="22" dur="1000" autoRev="1" fill="hold"/>
                                        <p:tgtEl>
                                          <p:spTgt spid="6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2000" tmFilter="0, 0; .2, .5; .8, .5; 1, 0"/>
                                        <p:tgtEl>
                                          <p:spTgt spid="66"/>
                                        </p:tgtEl>
                                      </p:cBhvr>
                                    </p:animEffect>
                                    <p:animScale>
                                      <p:cBhvr>
                                        <p:cTn id="32" dur="1000" autoRev="1" fill="hold"/>
                                        <p:tgtEl>
                                          <p:spTgt spid="66"/>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Blob Details</a:t>
            </a:r>
            <a:endParaRPr lang="en-US" dirty="0"/>
          </a:p>
        </p:txBody>
      </p:sp>
      <p:sp>
        <p:nvSpPr>
          <p:cNvPr id="3" name="Content Placeholder 2"/>
          <p:cNvSpPr>
            <a:spLocks noGrp="1"/>
          </p:cNvSpPr>
          <p:nvPr>
            <p:ph type="body" sz="quarter" idx="4294967295"/>
          </p:nvPr>
        </p:nvSpPr>
        <p:spPr>
          <a:xfrm>
            <a:off x="-1" y="2700338"/>
            <a:ext cx="4752561" cy="1108075"/>
          </a:xfrm>
        </p:spPr>
        <p:txBody>
          <a:bodyPr>
            <a:normAutofit fontScale="77500" lnSpcReduction="20000"/>
          </a:bodyPr>
          <a:lstStyle/>
          <a:p>
            <a:pPr marL="0" indent="0" algn="r">
              <a:buNone/>
            </a:pPr>
            <a:r>
              <a:rPr lang="en-US" dirty="0" smtClean="0">
                <a:solidFill>
                  <a:schemeClr val="accent2">
                    <a:alpha val="99000"/>
                  </a:schemeClr>
                </a:solidFill>
              </a:rPr>
              <a:t>Main Web Service Operations</a:t>
            </a:r>
          </a:p>
        </p:txBody>
      </p:sp>
      <p:sp>
        <p:nvSpPr>
          <p:cNvPr id="8" name="Rectangle 7"/>
          <p:cNvSpPr/>
          <p:nvPr/>
        </p:nvSpPr>
        <p:spPr bwMode="auto">
          <a:xfrm>
            <a:off x="4957620"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err="1">
                <a:gradFill>
                  <a:gsLst>
                    <a:gs pos="0">
                      <a:srgbClr val="FFFFFF"/>
                    </a:gs>
                    <a:gs pos="100000">
                      <a:srgbClr val="FFFFFF"/>
                    </a:gs>
                  </a:gsLst>
                  <a:lin ang="5400000" scaled="0"/>
                </a:gradFill>
              </a:rPr>
              <a:t>PutBlob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GetBlob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DeleteBlob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CopyBlob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SnapshotBlob</a:t>
            </a:r>
            <a:r>
              <a:rPr lang="en-US" sz="2800" dirty="0">
                <a:gradFill>
                  <a:gsLst>
                    <a:gs pos="0">
                      <a:srgbClr val="FFFFFF"/>
                    </a:gs>
                    <a:gs pos="100000">
                      <a:srgbClr val="FFFFFF"/>
                    </a:gs>
                  </a:gsLst>
                  <a:lin ang="5400000" scaled="0"/>
                </a:gradFill>
              </a:rPr>
              <a:t> </a:t>
            </a:r>
          </a:p>
          <a:p>
            <a:pPr defTabSz="914099" fontAlgn="base">
              <a:spcBef>
                <a:spcPct val="0"/>
              </a:spcBef>
              <a:spcAft>
                <a:spcPct val="0"/>
              </a:spcAft>
            </a:pPr>
            <a:r>
              <a:rPr lang="en-US" sz="2800" dirty="0" err="1">
                <a:gradFill>
                  <a:gsLst>
                    <a:gs pos="0">
                      <a:srgbClr val="FFFFFF"/>
                    </a:gs>
                    <a:gs pos="100000">
                      <a:srgbClr val="FFFFFF"/>
                    </a:gs>
                  </a:gsLst>
                  <a:lin ang="5400000" scaled="0"/>
                </a:gradFill>
              </a:rPr>
              <a:t>LeaseBlob</a:t>
            </a:r>
            <a:r>
              <a:rPr lang="en-US" sz="2800" dirty="0">
                <a:gradFill>
                  <a:gsLst>
                    <a:gs pos="0">
                      <a:srgbClr val="FFFFFF"/>
                    </a:gs>
                    <a:gs pos="100000">
                      <a:srgbClr val="FFFFFF"/>
                    </a:gs>
                  </a:gsLst>
                  <a:lin ang="5400000" scaled="0"/>
                </a:gradFill>
              </a:rPr>
              <a:t> </a:t>
            </a:r>
          </a:p>
        </p:txBody>
      </p:sp>
      <p:sp>
        <p:nvSpPr>
          <p:cNvPr id="10" name="Freeform 9"/>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0919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Blob Details</a:t>
            </a:r>
            <a:endParaRPr lang="en-US" dirty="0"/>
          </a:p>
        </p:txBody>
      </p:sp>
      <p:sp>
        <p:nvSpPr>
          <p:cNvPr id="3" name="Content Placeholder 2"/>
          <p:cNvSpPr>
            <a:spLocks noGrp="1"/>
          </p:cNvSpPr>
          <p:nvPr>
            <p:ph type="body" sz="quarter" idx="4294967295"/>
          </p:nvPr>
        </p:nvSpPr>
        <p:spPr>
          <a:xfrm>
            <a:off x="-1" y="2700338"/>
            <a:ext cx="4752561" cy="1662112"/>
          </a:xfrm>
        </p:spPr>
        <p:txBody>
          <a:bodyPr>
            <a:normAutofit fontScale="77500" lnSpcReduction="20000"/>
          </a:bodyPr>
          <a:lstStyle/>
          <a:p>
            <a:pPr marL="0" indent="0" algn="r">
              <a:buNone/>
            </a:pPr>
            <a:r>
              <a:rPr lang="en-US" dirty="0">
                <a:solidFill>
                  <a:schemeClr val="accent2">
                    <a:alpha val="99000"/>
                  </a:schemeClr>
                </a:solidFill>
              </a:rPr>
              <a:t>Associate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Metadata </a:t>
            </a:r>
            <a:br>
              <a:rPr lang="en-US" dirty="0" smtClean="0">
                <a:solidFill>
                  <a:schemeClr val="accent2">
                    <a:alpha val="99000"/>
                  </a:schemeClr>
                </a:solidFill>
              </a:rPr>
            </a:br>
            <a:r>
              <a:rPr lang="en-US" dirty="0" smtClean="0">
                <a:solidFill>
                  <a:schemeClr val="accent2">
                    <a:alpha val="99000"/>
                  </a:schemeClr>
                </a:solidFill>
              </a:rPr>
              <a:t>with </a:t>
            </a:r>
            <a:r>
              <a:rPr lang="en-US" dirty="0">
                <a:solidFill>
                  <a:schemeClr val="accent2">
                    <a:alpha val="99000"/>
                  </a:schemeClr>
                </a:solidFill>
              </a:rPr>
              <a:t>Blob</a:t>
            </a:r>
          </a:p>
        </p:txBody>
      </p:sp>
      <p:sp>
        <p:nvSpPr>
          <p:cNvPr id="6" name="Rectangle 5"/>
          <p:cNvSpPr/>
          <p:nvPr/>
        </p:nvSpPr>
        <p:spPr bwMode="auto">
          <a:xfrm>
            <a:off x="4957620" y="1446214"/>
            <a:ext cx="6715268" cy="44816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2468880" bIns="45718" numCol="1" rtlCol="0" anchor="ctr"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Standard HTTP metadata/headers </a:t>
            </a:r>
            <a:br>
              <a:rPr lang="en-US"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(Cache-Control, Content-Encoding, Content-Type, </a:t>
            </a:r>
            <a:r>
              <a:rPr lang="en-US" dirty="0" err="1">
                <a:gradFill>
                  <a:gsLst>
                    <a:gs pos="0">
                      <a:srgbClr val="FFFFFF"/>
                    </a:gs>
                    <a:gs pos="100000">
                      <a:srgbClr val="FFFFFF"/>
                    </a:gs>
                  </a:gsLst>
                  <a:lin ang="5400000" scaled="0"/>
                </a:gradFill>
              </a:rPr>
              <a:t>etc</a:t>
            </a:r>
            <a:r>
              <a:rPr lang="en-US" dirty="0">
                <a:gradFill>
                  <a:gsLst>
                    <a:gs pos="0">
                      <a:srgbClr val="FFFFFF"/>
                    </a:gs>
                    <a:gs pos="100000">
                      <a:srgbClr val="FFFFFF"/>
                    </a:gs>
                  </a:gsLst>
                  <a:lin ang="5400000" scaled="0"/>
                </a:gradFill>
              </a:rPr>
              <a:t>)</a:t>
            </a: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a:gradFill>
                  <a:gsLst>
                    <a:gs pos="0">
                      <a:srgbClr val="FFFFFF"/>
                    </a:gs>
                    <a:gs pos="100000">
                      <a:srgbClr val="FFFFFF"/>
                    </a:gs>
                  </a:gsLst>
                  <a:lin ang="5400000" scaled="0"/>
                </a:gradFill>
              </a:rPr>
              <a:t>Metadata is &lt;name, value&gt; pairs, up to 8KB per blob</a:t>
            </a: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a:gradFill>
                  <a:gsLst>
                    <a:gs pos="0">
                      <a:srgbClr val="FFFFFF"/>
                    </a:gs>
                    <a:gs pos="100000">
                      <a:srgbClr val="FFFFFF"/>
                    </a:gs>
                  </a:gsLst>
                  <a:lin ang="5400000" scaled="0"/>
                </a:gradFill>
              </a:rPr>
              <a:t>Either as part of </a:t>
            </a:r>
            <a:r>
              <a:rPr lang="en-US" dirty="0" err="1">
                <a:gradFill>
                  <a:gsLst>
                    <a:gs pos="0">
                      <a:srgbClr val="FFFFFF"/>
                    </a:gs>
                    <a:gs pos="100000">
                      <a:srgbClr val="FFFFFF"/>
                    </a:gs>
                  </a:gsLst>
                  <a:lin ang="5400000" scaled="0"/>
                </a:gradFill>
              </a:rPr>
              <a:t>PutBlob</a:t>
            </a:r>
            <a:r>
              <a:rPr lang="en-US" dirty="0">
                <a:gradFill>
                  <a:gsLst>
                    <a:gs pos="0">
                      <a:srgbClr val="FFFFFF"/>
                    </a:gs>
                    <a:gs pos="100000">
                      <a:srgbClr val="FFFFFF"/>
                    </a:gs>
                  </a:gsLst>
                  <a:lin ang="5400000" scaled="0"/>
                </a:gradFill>
              </a:rPr>
              <a:t> or independently</a:t>
            </a:r>
          </a:p>
        </p:txBody>
      </p:sp>
      <p:sp>
        <p:nvSpPr>
          <p:cNvPr id="7" name="Freeform 6"/>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19321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Blob Details</a:t>
            </a:r>
            <a:endParaRPr lang="en-US" dirty="0"/>
          </a:p>
        </p:txBody>
      </p:sp>
      <p:sp>
        <p:nvSpPr>
          <p:cNvPr id="3" name="Content Placeholder 2"/>
          <p:cNvSpPr>
            <a:spLocks noGrp="1"/>
          </p:cNvSpPr>
          <p:nvPr>
            <p:ph type="body" sz="quarter" idx="4294967295"/>
          </p:nvPr>
        </p:nvSpPr>
        <p:spPr>
          <a:xfrm>
            <a:off x="444500" y="2700338"/>
            <a:ext cx="4308060" cy="1108075"/>
          </a:xfrm>
        </p:spPr>
        <p:txBody>
          <a:bodyPr>
            <a:normAutofit fontScale="70000" lnSpcReduction="20000"/>
          </a:bodyPr>
          <a:lstStyle/>
          <a:p>
            <a:pPr marL="0" indent="0" algn="r">
              <a:buNone/>
            </a:pPr>
            <a:r>
              <a:rPr lang="en-US" dirty="0">
                <a:solidFill>
                  <a:schemeClr val="accent2">
                    <a:alpha val="99000"/>
                  </a:schemeClr>
                </a:solidFill>
              </a:rPr>
              <a:t>Blob always accessed by name</a:t>
            </a:r>
          </a:p>
        </p:txBody>
      </p:sp>
      <p:sp>
        <p:nvSpPr>
          <p:cNvPr id="6" name="Rectangle 5"/>
          <p:cNvSpPr/>
          <p:nvPr/>
        </p:nvSpPr>
        <p:spPr bwMode="auto">
          <a:xfrm>
            <a:off x="4957620"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Can include ‘/‘ or other </a:t>
            </a:r>
            <a:br>
              <a:rPr lang="en-US" sz="2800" dirty="0">
                <a:gradFill>
                  <a:gsLst>
                    <a:gs pos="0">
                      <a:srgbClr val="FFFFFF"/>
                    </a:gs>
                    <a:gs pos="100000">
                      <a:srgbClr val="FFFFFF"/>
                    </a:gs>
                  </a:gsLst>
                  <a:lin ang="5400000" scaled="0"/>
                </a:gradFill>
              </a:rPr>
            </a:br>
            <a:r>
              <a:rPr lang="en-US" sz="2800" dirty="0" err="1">
                <a:gradFill>
                  <a:gsLst>
                    <a:gs pos="0">
                      <a:srgbClr val="FFFFFF"/>
                    </a:gs>
                    <a:gs pos="100000">
                      <a:srgbClr val="FFFFFF"/>
                    </a:gs>
                  </a:gsLst>
                  <a:lin ang="5400000" scaled="0"/>
                </a:gradFill>
              </a:rPr>
              <a:t>delimeter</a:t>
            </a:r>
            <a:r>
              <a:rPr lang="en-US" sz="2800" dirty="0">
                <a:gradFill>
                  <a:gsLst>
                    <a:gs pos="0">
                      <a:srgbClr val="FFFFFF"/>
                    </a:gs>
                    <a:gs pos="100000">
                      <a:srgbClr val="FFFFFF"/>
                    </a:gs>
                  </a:gsLst>
                  <a:lin ang="5400000" scaled="0"/>
                </a:gradFill>
              </a:rPr>
              <a:t> in name </a:t>
            </a:r>
            <a:br>
              <a:rPr lang="en-US" sz="2800"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e.g. /&lt;container&gt;/</a:t>
            </a:r>
            <a:r>
              <a:rPr lang="en-US" dirty="0" err="1">
                <a:gradFill>
                  <a:gsLst>
                    <a:gs pos="0">
                      <a:srgbClr val="FFFFFF"/>
                    </a:gs>
                    <a:gs pos="100000">
                      <a:srgbClr val="FFFFFF"/>
                    </a:gs>
                  </a:gsLst>
                  <a:lin ang="5400000" scaled="0"/>
                </a:gradFill>
              </a:rPr>
              <a:t>myblobs</a:t>
            </a:r>
            <a:r>
              <a:rPr lang="en-US" dirty="0">
                <a:gradFill>
                  <a:gsLst>
                    <a:gs pos="0">
                      <a:srgbClr val="FFFFFF"/>
                    </a:gs>
                    <a:gs pos="100000">
                      <a:srgbClr val="FFFFFF"/>
                    </a:gs>
                  </a:gsLst>
                  <a:lin ang="5400000" scaled="0"/>
                </a:gradFill>
              </a:rPr>
              <a:t>/blob.jpg</a:t>
            </a:r>
          </a:p>
        </p:txBody>
      </p:sp>
      <p:sp>
        <p:nvSpPr>
          <p:cNvPr id="8" name="Freeform 7"/>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33507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Blob Containers</a:t>
            </a:r>
            <a:endParaRPr lang="en-US" dirty="0"/>
          </a:p>
        </p:txBody>
      </p:sp>
      <p:sp>
        <p:nvSpPr>
          <p:cNvPr id="3" name="Content Placeholder 2"/>
          <p:cNvSpPr>
            <a:spLocks noGrp="1"/>
          </p:cNvSpPr>
          <p:nvPr>
            <p:ph type="body" sz="quarter" idx="4294967295"/>
          </p:nvPr>
        </p:nvSpPr>
        <p:spPr>
          <a:xfrm>
            <a:off x="4709483" y="1447800"/>
            <a:ext cx="7482517" cy="4727575"/>
          </a:xfrm>
        </p:spPr>
        <p:txBody>
          <a:bodyPr>
            <a:normAutofit fontScale="70000" lnSpcReduction="20000"/>
          </a:bodyPr>
          <a:lstStyle/>
          <a:p>
            <a:r>
              <a:rPr lang="en-US" sz="3200" dirty="0" smtClean="0">
                <a:solidFill>
                  <a:schemeClr val="accent2">
                    <a:alpha val="99000"/>
                  </a:schemeClr>
                </a:solidFill>
              </a:rPr>
              <a:t>Multiple Containers per Account</a:t>
            </a:r>
          </a:p>
          <a:p>
            <a:pPr lvl="1"/>
            <a:r>
              <a:rPr lang="en-US" dirty="0" smtClean="0">
                <a:solidFill>
                  <a:schemeClr val="bg1"/>
                </a:solidFill>
              </a:rPr>
              <a:t>Special $root container</a:t>
            </a:r>
          </a:p>
          <a:p>
            <a:pPr lvl="1"/>
            <a:endParaRPr lang="en-US" dirty="0" smtClean="0"/>
          </a:p>
          <a:p>
            <a:r>
              <a:rPr lang="en-US" sz="3200" dirty="0" smtClean="0">
                <a:solidFill>
                  <a:schemeClr val="accent2">
                    <a:alpha val="99000"/>
                  </a:schemeClr>
                </a:solidFill>
              </a:rPr>
              <a:t>Blob Container</a:t>
            </a:r>
          </a:p>
          <a:p>
            <a:pPr lvl="1"/>
            <a:r>
              <a:rPr lang="en-US" dirty="0" smtClean="0">
                <a:solidFill>
                  <a:schemeClr val="bg1"/>
                </a:solidFill>
              </a:rPr>
              <a:t>A container holds a set of blobs</a:t>
            </a:r>
          </a:p>
          <a:p>
            <a:pPr lvl="1"/>
            <a:r>
              <a:rPr lang="en-US" dirty="0" smtClean="0">
                <a:solidFill>
                  <a:schemeClr val="bg1"/>
                </a:solidFill>
              </a:rPr>
              <a:t>Set access policies at the container level </a:t>
            </a:r>
          </a:p>
          <a:p>
            <a:pPr lvl="1"/>
            <a:r>
              <a:rPr lang="en-US" dirty="0" smtClean="0">
                <a:solidFill>
                  <a:schemeClr val="bg1"/>
                </a:solidFill>
              </a:rPr>
              <a:t>Associate Metadata with Container</a:t>
            </a:r>
          </a:p>
          <a:p>
            <a:pPr lvl="1"/>
            <a:r>
              <a:rPr lang="en-US" dirty="0" smtClean="0">
                <a:solidFill>
                  <a:schemeClr val="bg1"/>
                </a:solidFill>
              </a:rPr>
              <a:t>List the blobs in a container</a:t>
            </a:r>
          </a:p>
          <a:p>
            <a:pPr lvl="1"/>
            <a:r>
              <a:rPr lang="en-US" dirty="0"/>
              <a:t>Including Blob Metadata and MD5 </a:t>
            </a:r>
          </a:p>
          <a:p>
            <a:pPr lvl="1"/>
            <a:r>
              <a:rPr lang="en-US" dirty="0"/>
              <a:t>NO search/query. i.e. no WHERE </a:t>
            </a:r>
            <a:r>
              <a:rPr lang="en-US" dirty="0" err="1"/>
              <a:t>MetadataValue</a:t>
            </a:r>
            <a:r>
              <a:rPr lang="en-US" dirty="0"/>
              <a:t> = ?</a:t>
            </a:r>
          </a:p>
          <a:p>
            <a:endParaRPr lang="en-US" sz="2000" dirty="0" smtClean="0">
              <a:solidFill>
                <a:schemeClr val="accent2">
                  <a:alpha val="99000"/>
                </a:schemeClr>
              </a:solidFill>
              <a:latin typeface="+mj-lt"/>
            </a:endParaRPr>
          </a:p>
          <a:p>
            <a:r>
              <a:rPr lang="en-US" sz="3200" dirty="0" smtClean="0">
                <a:solidFill>
                  <a:schemeClr val="accent2">
                    <a:alpha val="99000"/>
                  </a:schemeClr>
                </a:solidFill>
              </a:rPr>
              <a:t>Blobs Throughput</a:t>
            </a:r>
          </a:p>
          <a:p>
            <a:pPr lvl="1"/>
            <a:r>
              <a:rPr lang="en-US" dirty="0" smtClean="0">
                <a:solidFill>
                  <a:schemeClr val="bg1"/>
                </a:solidFill>
              </a:rPr>
              <a:t>Effectively in Partition of 1</a:t>
            </a:r>
          </a:p>
          <a:p>
            <a:pPr lvl="1"/>
            <a:r>
              <a:rPr lang="en-US" dirty="0" smtClean="0">
                <a:solidFill>
                  <a:schemeClr val="bg1"/>
                </a:solidFill>
              </a:rPr>
              <a:t>Target of 60MB/s per Blob</a:t>
            </a:r>
            <a:endParaRPr lang="en-US" dirty="0">
              <a:solidFill>
                <a:schemeClr val="bg1"/>
              </a:solidFill>
            </a:endParaRPr>
          </a:p>
        </p:txBody>
      </p:sp>
      <p:grpSp>
        <p:nvGrpSpPr>
          <p:cNvPr id="6" name="Group 5"/>
          <p:cNvGrpSpPr/>
          <p:nvPr/>
        </p:nvGrpSpPr>
        <p:grpSpPr>
          <a:xfrm>
            <a:off x="1482685" y="2360613"/>
            <a:ext cx="2914364" cy="2637784"/>
            <a:chOff x="8858251" y="3476625"/>
            <a:chExt cx="903288" cy="817563"/>
          </a:xfrm>
          <a:solidFill>
            <a:schemeClr val="tx1"/>
          </a:solidFill>
        </p:grpSpPr>
        <p:sp>
          <p:nvSpPr>
            <p:cNvPr id="7" name="Freeform 7"/>
            <p:cNvSpPr>
              <a:spLocks noEditPoints="1"/>
            </p:cNvSpPr>
            <p:nvPr/>
          </p:nvSpPr>
          <p:spPr bwMode="auto">
            <a:xfrm>
              <a:off x="8858251" y="3811588"/>
              <a:ext cx="903288" cy="482600"/>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8" name="Freeform 8"/>
            <p:cNvSpPr>
              <a:spLocks/>
            </p:cNvSpPr>
            <p:nvPr/>
          </p:nvSpPr>
          <p:spPr bwMode="auto">
            <a:xfrm>
              <a:off x="9424988" y="3476625"/>
              <a:ext cx="153988" cy="30480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9" name="Freeform 9"/>
            <p:cNvSpPr>
              <a:spLocks/>
            </p:cNvSpPr>
            <p:nvPr/>
          </p:nvSpPr>
          <p:spPr bwMode="auto">
            <a:xfrm>
              <a:off x="9328151" y="3476625"/>
              <a:ext cx="169863" cy="30480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10" name="Freeform 10"/>
            <p:cNvSpPr>
              <a:spLocks noEditPoints="1"/>
            </p:cNvSpPr>
            <p:nvPr/>
          </p:nvSpPr>
          <p:spPr bwMode="auto">
            <a:xfrm>
              <a:off x="9058276" y="3476625"/>
              <a:ext cx="366713" cy="30480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08695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2852"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GET http://</a:t>
            </a:r>
            <a:r>
              <a:rPr lang="en-US" sz="1600" u="sng" dirty="0">
                <a:solidFill>
                  <a:schemeClr val="tx1">
                    <a:lumMod val="65000"/>
                    <a:lumOff val="35000"/>
                    <a:alpha val="99000"/>
                  </a:schemeClr>
                </a:solidFill>
                <a:latin typeface="Consolas" pitchFamily="49" charset="0"/>
                <a:cs typeface="Consolas" pitchFamily="49" charset="0"/>
              </a:rPr>
              <a:t>...</a:t>
            </a:r>
            <a:r>
              <a:rPr lang="en-US" sz="1600" dirty="0">
                <a:solidFill>
                  <a:schemeClr val="tx1">
                    <a:lumMod val="65000"/>
                    <a:lumOff val="35000"/>
                    <a:alpha val="99000"/>
                  </a:schemeClr>
                </a:solidFill>
                <a:latin typeface="Consolas" pitchFamily="49" charset="0"/>
                <a:cs typeface="Consolas" pitchFamily="49" charset="0"/>
              </a:rPr>
              <a:t>/</a:t>
            </a:r>
            <a:r>
              <a:rPr lang="en-US" sz="1600" u="sng" dirty="0">
                <a:solidFill>
                  <a:schemeClr val="tx1">
                    <a:lumMod val="65000"/>
                    <a:lumOff val="35000"/>
                    <a:alpha val="99000"/>
                  </a:schemeClr>
                </a:solidFill>
                <a:latin typeface="Consolas" pitchFamily="49" charset="0"/>
                <a:cs typeface="Consolas" pitchFamily="49" charset="0"/>
              </a:rPr>
              <a:t>products</a:t>
            </a:r>
            <a:r>
              <a:rPr lang="en-US" sz="1600" dirty="0">
                <a:solidFill>
                  <a:schemeClr val="tx1">
                    <a:lumMod val="65000"/>
                    <a:lumOff val="35000"/>
                    <a:alpha val="99000"/>
                  </a:schemeClr>
                </a:solidFill>
                <a:latin typeface="Consolas" pitchFamily="49" charset="0"/>
                <a:cs typeface="Consolas" pitchFamily="49" charset="0"/>
              </a:rPr>
              <a:t>?comp=list&amp;prefix=Tents&amp;delimiter=/</a:t>
            </a:r>
          </a:p>
          <a:p>
            <a:pPr defTabSz="914061"/>
            <a:endParaRPr lang="en-US" sz="1600" dirty="0">
              <a:solidFill>
                <a:schemeClr val="tx1">
                  <a:lumMod val="65000"/>
                  <a:lumOff val="35000"/>
                  <a:alpha val="99000"/>
                </a:schemeClr>
              </a:solidFill>
              <a:latin typeface="Consolas" pitchFamily="49" charset="0"/>
              <a:cs typeface="Consolas" pitchFamily="49" charset="0"/>
            </a:endParaRPr>
          </a:p>
          <a:p>
            <a:r>
              <a:rPr lang="en-US" sz="1600" dirty="0">
                <a:solidFill>
                  <a:schemeClr val="tx1">
                    <a:lumMod val="65000"/>
                    <a:lumOff val="35000"/>
                    <a:alpha val="99000"/>
                  </a:schemeClr>
                </a:solidFill>
                <a:latin typeface="Consolas" pitchFamily="49" charset="0"/>
                <a:cs typeface="Consolas" pitchFamily="49" charset="0"/>
              </a:rPr>
              <a:t>&lt;Blob&gt;Tents/PalaceTent.wmv&lt;/Blob&gt;</a:t>
            </a:r>
          </a:p>
          <a:p>
            <a:r>
              <a:rPr lang="en-US" sz="1600" dirty="0">
                <a:solidFill>
                  <a:schemeClr val="tx1">
                    <a:lumMod val="65000"/>
                    <a:lumOff val="35000"/>
                    <a:alpha val="99000"/>
                  </a:schemeClr>
                </a:solidFill>
                <a:latin typeface="Consolas" pitchFamily="49" charset="0"/>
                <a:cs typeface="Consolas" pitchFamily="49" charset="0"/>
              </a:rPr>
              <a:t>&lt;Blob&gt;Tents/ShedTent.wmv&lt;/Blob&gt;</a:t>
            </a:r>
            <a:endParaRPr lang="en-NZ" sz="1600" dirty="0">
              <a:solidFill>
                <a:schemeClr val="tx1">
                  <a:lumMod val="65000"/>
                  <a:lumOff val="35000"/>
                  <a:alpha val="99000"/>
                </a:schemeClr>
              </a:solidFill>
              <a:latin typeface="Consolas" pitchFamily="49" charset="0"/>
              <a:cs typeface="Consolas" pitchFamily="49" charset="0"/>
            </a:endParaRPr>
          </a:p>
        </p:txBody>
      </p:sp>
      <p:sp>
        <p:nvSpPr>
          <p:cNvPr id="2" name="Title 1"/>
          <p:cNvSpPr>
            <a:spLocks noGrp="1"/>
          </p:cNvSpPr>
          <p:nvPr>
            <p:ph type="title"/>
          </p:nvPr>
        </p:nvSpPr>
        <p:spPr/>
        <p:txBody>
          <a:bodyPr>
            <a:normAutofit/>
          </a:bodyPr>
          <a:lstStyle/>
          <a:p>
            <a:r>
              <a:rPr lang="en-NZ" smtClean="0"/>
              <a:t>Enumerating Blobs</a:t>
            </a:r>
            <a:endParaRPr lang="en-NZ" dirty="0"/>
          </a:p>
        </p:txBody>
      </p:sp>
      <p:sp>
        <p:nvSpPr>
          <p:cNvPr id="3" name="Content Placeholder 2"/>
          <p:cNvSpPr>
            <a:spLocks noGrp="1"/>
          </p:cNvSpPr>
          <p:nvPr>
            <p:ph type="body" sz="quarter" idx="4294967295"/>
          </p:nvPr>
        </p:nvSpPr>
        <p:spPr>
          <a:xfrm>
            <a:off x="1079500" y="2795587"/>
            <a:ext cx="4597400" cy="3079477"/>
          </a:xfrm>
        </p:spPr>
        <p:txBody>
          <a:bodyPr>
            <a:normAutofit fontScale="85000" lnSpcReduction="20000"/>
          </a:bodyPr>
          <a:lstStyle/>
          <a:p>
            <a:pPr marL="0" indent="0" algn="r">
              <a:buNone/>
            </a:pPr>
            <a:r>
              <a:rPr lang="en-NZ" dirty="0" smtClean="0">
                <a:solidFill>
                  <a:schemeClr val="accent2">
                    <a:alpha val="99000"/>
                  </a:schemeClr>
                </a:solidFill>
              </a:rPr>
              <a:t>GET Blob operation takes parameters</a:t>
            </a:r>
          </a:p>
          <a:p>
            <a:pPr lvl="1"/>
            <a:r>
              <a:rPr lang="en-NZ" dirty="0" smtClean="0"/>
              <a:t>Prefix</a:t>
            </a:r>
          </a:p>
          <a:p>
            <a:pPr lvl="1"/>
            <a:r>
              <a:rPr lang="en-NZ" dirty="0" smtClean="0"/>
              <a:t>Delimiter</a:t>
            </a:r>
          </a:p>
          <a:p>
            <a:pPr lvl="1"/>
            <a:r>
              <a:rPr lang="en-NZ" dirty="0" smtClean="0"/>
              <a:t>Include= (snapshots, metadata etc…)</a:t>
            </a:r>
            <a:endParaRPr lang="en-NZ" dirty="0"/>
          </a:p>
        </p:txBody>
      </p:sp>
      <p:sp>
        <p:nvSpPr>
          <p:cNvPr id="4" name="Rectangle 3"/>
          <p:cNvSpPr/>
          <p:nvPr/>
        </p:nvSpPr>
        <p:spPr bwMode="auto">
          <a:xfrm>
            <a:off x="6096002"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http://adventureworks.blob.core.windows.net/</a:t>
            </a:r>
          </a:p>
          <a:p>
            <a:pPr defTabSz="914061"/>
            <a:r>
              <a:rPr lang="en-NZ" sz="1600" dirty="0">
                <a:solidFill>
                  <a:schemeClr val="tx1">
                    <a:lumMod val="65000"/>
                    <a:lumOff val="35000"/>
                    <a:alpha val="99000"/>
                  </a:schemeClr>
                </a:solidFill>
                <a:latin typeface="Consolas" pitchFamily="49" charset="0"/>
                <a:cs typeface="Consolas" pitchFamily="49" charset="0"/>
              </a:rPr>
              <a:t>     Products/Bikes/SuperDuperCycle.jpg</a:t>
            </a:r>
          </a:p>
          <a:p>
            <a:pPr defTabSz="914061"/>
            <a:r>
              <a:rPr lang="en-NZ" sz="1600" dirty="0">
                <a:solidFill>
                  <a:schemeClr val="tx1">
                    <a:lumMod val="65000"/>
                    <a:lumOff val="35000"/>
                    <a:alpha val="99000"/>
                  </a:schemeClr>
                </a:solidFill>
                <a:latin typeface="Consolas" pitchFamily="49" charset="0"/>
                <a:cs typeface="Consolas" pitchFamily="49" charset="0"/>
              </a:rPr>
              <a:t>     Products/Bikes/FastBike.jpg</a:t>
            </a:r>
          </a:p>
          <a:p>
            <a:pPr defTabSz="914061"/>
            <a:r>
              <a:rPr lang="en-NZ" sz="1600" dirty="0">
                <a:solidFill>
                  <a:schemeClr val="tx1">
                    <a:lumMod val="65000"/>
                    <a:lumOff val="35000"/>
                    <a:alpha val="99000"/>
                  </a:schemeClr>
                </a:solidFill>
                <a:latin typeface="Consolas" pitchFamily="49" charset="0"/>
                <a:cs typeface="Consolas" pitchFamily="49" charset="0"/>
              </a:rPr>
              <a:t>     Products/Canoes/Whitewater.jpg</a:t>
            </a:r>
          </a:p>
          <a:p>
            <a:pPr defTabSz="914061"/>
            <a:r>
              <a:rPr lang="en-NZ" sz="1600" dirty="0">
                <a:solidFill>
                  <a:schemeClr val="tx1">
                    <a:lumMod val="65000"/>
                    <a:lumOff val="35000"/>
                    <a:alpha val="99000"/>
                  </a:schemeClr>
                </a:solidFill>
                <a:latin typeface="Consolas" pitchFamily="49" charset="0"/>
                <a:cs typeface="Consolas" pitchFamily="49" charset="0"/>
              </a:rPr>
              <a:t>     Products/Canoes/Flatwater.jpg</a:t>
            </a:r>
          </a:p>
          <a:p>
            <a:pPr defTabSz="914061"/>
            <a:r>
              <a:rPr lang="en-NZ" sz="1600" dirty="0">
                <a:solidFill>
                  <a:schemeClr val="tx1">
                    <a:lumMod val="65000"/>
                    <a:lumOff val="35000"/>
                    <a:alpha val="99000"/>
                  </a:schemeClr>
                </a:solidFill>
                <a:latin typeface="Consolas" pitchFamily="49" charset="0"/>
                <a:cs typeface="Consolas" pitchFamily="49" charset="0"/>
              </a:rPr>
              <a:t>     Products/Canoes/Hybrid.jpg</a:t>
            </a:r>
          </a:p>
          <a:p>
            <a:pPr defTabSz="914061"/>
            <a:r>
              <a:rPr lang="en-NZ" sz="1600" dirty="0">
                <a:solidFill>
                  <a:schemeClr val="tx1">
                    <a:lumMod val="65000"/>
                    <a:lumOff val="35000"/>
                    <a:alpha val="99000"/>
                  </a:schemeClr>
                </a:solidFill>
                <a:latin typeface="Consolas" pitchFamily="49" charset="0"/>
                <a:cs typeface="Consolas" pitchFamily="49" charset="0"/>
              </a:rPr>
              <a:t>     Products/Tents/PalaceTent.jpg</a:t>
            </a:r>
          </a:p>
          <a:p>
            <a:pPr defTabSz="914061"/>
            <a:r>
              <a:rPr lang="en-NZ" sz="1600" dirty="0">
                <a:solidFill>
                  <a:schemeClr val="tx1">
                    <a:lumMod val="65000"/>
                    <a:lumOff val="35000"/>
                    <a:alpha val="99000"/>
                  </a:schemeClr>
                </a:solidFill>
                <a:latin typeface="Consolas" pitchFamily="49" charset="0"/>
                <a:cs typeface="Consolas" pitchFamily="49" charset="0"/>
              </a:rPr>
              <a:t>     Products/Tents/ShedTent.jpg</a:t>
            </a:r>
          </a:p>
        </p:txBody>
      </p:sp>
    </p:spTree>
    <p:extLst>
      <p:ext uri="{BB962C8B-B14F-4D97-AF65-F5344CB8AC3E}">
        <p14:creationId xmlns:p14="http://schemas.microsoft.com/office/powerpoint/2010/main" val="307720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2852"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http://.../</a:t>
            </a:r>
            <a:r>
              <a:rPr lang="en-US" sz="1600" dirty="0" err="1">
                <a:solidFill>
                  <a:schemeClr val="tx1">
                    <a:lumMod val="65000"/>
                    <a:lumOff val="35000"/>
                    <a:alpha val="99000"/>
                  </a:schemeClr>
                </a:solidFill>
                <a:latin typeface="Consolas" pitchFamily="49" charset="0"/>
                <a:cs typeface="Consolas" pitchFamily="49" charset="0"/>
              </a:rPr>
              <a:t>products?comp</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list&amp;prefix</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Canoes&amp;maxresults</a:t>
            </a:r>
            <a:r>
              <a:rPr lang="en-US" sz="1600" dirty="0">
                <a:solidFill>
                  <a:schemeClr val="tx1">
                    <a:lumMod val="65000"/>
                    <a:lumOff val="35000"/>
                    <a:alpha val="99000"/>
                  </a:schemeClr>
                </a:solidFill>
                <a:latin typeface="Consolas" pitchFamily="49" charset="0"/>
                <a:cs typeface="Consolas" pitchFamily="49" charset="0"/>
              </a:rPr>
              <a:t>=2</a:t>
            </a:r>
            <a:br>
              <a:rPr lang="en-US" sz="1600" dirty="0">
                <a:solidFill>
                  <a:schemeClr val="tx1">
                    <a:lumMod val="65000"/>
                    <a:lumOff val="35000"/>
                    <a:alpha val="99000"/>
                  </a:schemeClr>
                </a:solidFill>
                <a:latin typeface="Consolas" pitchFamily="49" charset="0"/>
                <a:cs typeface="Consolas" pitchFamily="49" charset="0"/>
              </a:rPr>
            </a:br>
            <a:r>
              <a:rPr lang="en-US" sz="1600" dirty="0">
                <a:solidFill>
                  <a:schemeClr val="tx1">
                    <a:lumMod val="65000"/>
                    <a:lumOff val="35000"/>
                    <a:alpha val="99000"/>
                  </a:schemeClr>
                </a:solidFill>
                <a:latin typeface="Consolas" pitchFamily="49" charset="0"/>
                <a:cs typeface="Consolas" pitchFamily="49" charset="0"/>
              </a:rPr>
              <a:t>	&amp;marker=</a:t>
            </a:r>
            <a:r>
              <a:rPr lang="en-US" sz="1600" dirty="0" err="1">
                <a:solidFill>
                  <a:schemeClr val="tx1">
                    <a:lumMod val="65000"/>
                    <a:lumOff val="35000"/>
                    <a:alpha val="99000"/>
                  </a:schemeClr>
                </a:solidFill>
                <a:latin typeface="Consolas" pitchFamily="49" charset="0"/>
                <a:cs typeface="Consolas" pitchFamily="49" charset="0"/>
              </a:rPr>
              <a:t>MarkerValue</a:t>
            </a:r>
            <a:endParaRPr lang="en-US" sz="1600" dirty="0">
              <a:solidFill>
                <a:schemeClr val="tx1">
                  <a:lumMod val="65000"/>
                  <a:lumOff val="35000"/>
                  <a:alpha val="99000"/>
                </a:schemeClr>
              </a:solidFill>
              <a:latin typeface="Consolas" pitchFamily="49" charset="0"/>
              <a:cs typeface="Consolas" pitchFamily="49" charset="0"/>
            </a:endParaRPr>
          </a:p>
          <a:p>
            <a:pPr defTabSz="914061"/>
            <a:endParaRPr lang="en-US" sz="1600" dirty="0">
              <a:solidFill>
                <a:schemeClr val="tx1">
                  <a:lumMod val="65000"/>
                  <a:lumOff val="35000"/>
                  <a:alpha val="99000"/>
                </a:schemeClr>
              </a:solidFill>
              <a:latin typeface="Consolas" pitchFamily="49" charset="0"/>
              <a:cs typeface="Consolas" pitchFamily="49" charset="0"/>
            </a:endParaRPr>
          </a:p>
          <a:p>
            <a:pPr defTabSz="914061"/>
            <a:r>
              <a:rPr lang="en-US" sz="1600" dirty="0">
                <a:solidFill>
                  <a:schemeClr val="tx1">
                    <a:lumMod val="65000"/>
                    <a:lumOff val="35000"/>
                    <a:alpha val="99000"/>
                  </a:schemeClr>
                </a:solidFill>
                <a:latin typeface="Consolas" pitchFamily="49" charset="0"/>
                <a:cs typeface="Consolas" pitchFamily="49" charset="0"/>
              </a:rPr>
              <a:t>&lt;Blob&gt;Canoes/Hybrid.jpg&lt;/Blob&gt;</a:t>
            </a:r>
          </a:p>
        </p:txBody>
      </p:sp>
      <p:sp>
        <p:nvSpPr>
          <p:cNvPr id="2" name="Title 1"/>
          <p:cNvSpPr>
            <a:spLocks noGrp="1"/>
          </p:cNvSpPr>
          <p:nvPr>
            <p:ph type="title"/>
          </p:nvPr>
        </p:nvSpPr>
        <p:spPr/>
        <p:txBody>
          <a:bodyPr>
            <a:normAutofit/>
          </a:bodyPr>
          <a:lstStyle/>
          <a:p>
            <a:r>
              <a:rPr lang="en-NZ" dirty="0"/>
              <a:t>Pagination</a:t>
            </a:r>
          </a:p>
        </p:txBody>
      </p:sp>
      <p:sp>
        <p:nvSpPr>
          <p:cNvPr id="3" name="Content Placeholder 2"/>
          <p:cNvSpPr>
            <a:spLocks noGrp="1"/>
          </p:cNvSpPr>
          <p:nvPr>
            <p:ph type="body" sz="quarter" idx="4294967295"/>
          </p:nvPr>
        </p:nvSpPr>
        <p:spPr>
          <a:xfrm>
            <a:off x="1054100" y="2795588"/>
            <a:ext cx="4521200" cy="2690812"/>
          </a:xfrm>
        </p:spPr>
        <p:txBody>
          <a:bodyPr>
            <a:normAutofit fontScale="77500" lnSpcReduction="20000"/>
          </a:bodyPr>
          <a:lstStyle/>
          <a:p>
            <a:pPr marL="0" indent="0" algn="r">
              <a:buNone/>
            </a:pPr>
            <a:r>
              <a:rPr lang="en-US" dirty="0">
                <a:solidFill>
                  <a:schemeClr val="accent2">
                    <a:alpha val="99000"/>
                  </a:schemeClr>
                </a:solidFill>
              </a:rPr>
              <a:t>Large lists of Blobs can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be </a:t>
            </a:r>
            <a:r>
              <a:rPr lang="en-US" dirty="0">
                <a:solidFill>
                  <a:schemeClr val="accent2">
                    <a:alpha val="99000"/>
                  </a:schemeClr>
                </a:solidFill>
              </a:rPr>
              <a:t>paginated</a:t>
            </a:r>
            <a:endParaRPr lang="en-NZ" dirty="0" smtClean="0">
              <a:solidFill>
                <a:schemeClr val="accent2">
                  <a:alpha val="99000"/>
                </a:schemeClr>
              </a:solidFill>
            </a:endParaRPr>
          </a:p>
          <a:p>
            <a:pPr lvl="1"/>
            <a:r>
              <a:rPr lang="en-US" dirty="0"/>
              <a:t>Either set </a:t>
            </a:r>
            <a:r>
              <a:rPr lang="en-US" dirty="0" err="1"/>
              <a:t>maxresults</a:t>
            </a:r>
            <a:r>
              <a:rPr lang="en-US" dirty="0"/>
              <a:t> or;</a:t>
            </a:r>
          </a:p>
          <a:p>
            <a:pPr lvl="1"/>
            <a:r>
              <a:rPr lang="en-US" dirty="0"/>
              <a:t>Exceed default value for </a:t>
            </a:r>
            <a:r>
              <a:rPr lang="en-US" dirty="0" err="1"/>
              <a:t>maxresults</a:t>
            </a:r>
            <a:r>
              <a:rPr lang="en-US" dirty="0"/>
              <a:t> (5000)</a:t>
            </a:r>
          </a:p>
        </p:txBody>
      </p:sp>
      <p:sp>
        <p:nvSpPr>
          <p:cNvPr id="4" name="Rectangle 3"/>
          <p:cNvSpPr/>
          <p:nvPr/>
        </p:nvSpPr>
        <p:spPr bwMode="auto">
          <a:xfrm>
            <a:off x="6096002"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t>
            </a:r>
            <a:r>
              <a:rPr lang="en-NZ" sz="1600" dirty="0" err="1">
                <a:solidFill>
                  <a:schemeClr val="tx1">
                    <a:lumMod val="65000"/>
                    <a:lumOff val="35000"/>
                    <a:alpha val="99000"/>
                  </a:schemeClr>
                </a:solidFill>
                <a:latin typeface="Consolas" pitchFamily="49" charset="0"/>
                <a:cs typeface="Consolas" pitchFamily="49" charset="0"/>
              </a:rPr>
              <a:t>products?comp</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list&amp;prefix</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Canoes&amp;maxresults</a:t>
            </a:r>
            <a:r>
              <a:rPr lang="en-NZ" sz="1600" dirty="0">
                <a:solidFill>
                  <a:schemeClr val="tx1">
                    <a:lumMod val="65000"/>
                    <a:lumOff val="35000"/>
                    <a:alpha val="99000"/>
                  </a:schemeClr>
                </a:solidFill>
                <a:latin typeface="Consolas" pitchFamily="49" charset="0"/>
                <a:cs typeface="Consolas" pitchFamily="49" charset="0"/>
              </a:rPr>
              <a:t>=2</a:t>
            </a:r>
          </a:p>
          <a:p>
            <a:pPr defTabSz="914061"/>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a:solidFill>
                  <a:schemeClr val="tx1">
                    <a:lumMod val="65000"/>
                    <a:lumOff val="35000"/>
                    <a:alpha val="99000"/>
                  </a:schemeClr>
                </a:solidFill>
                <a:latin typeface="Consolas" pitchFamily="49" charset="0"/>
                <a:cs typeface="Consolas" pitchFamily="49" charset="0"/>
              </a:rPr>
              <a:t>&lt;Blob&gt;Canoes/Whitewater.jpg&lt;/Blob&gt;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&lt;Blob&gt;Canoes/Flatwater.jpg&lt;/Blob&gt;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r>
              <a:rPr lang="en-NZ" sz="1600" dirty="0" err="1">
                <a:solidFill>
                  <a:schemeClr val="tx1">
                    <a:lumMod val="65000"/>
                    <a:lumOff val="35000"/>
                    <a:alpha val="99000"/>
                  </a:schemeClr>
                </a:solidFill>
                <a:latin typeface="Consolas" pitchFamily="49" charset="0"/>
                <a:cs typeface="Consolas" pitchFamily="49" charset="0"/>
              </a:rPr>
              <a:t>MarkerValue</a:t>
            </a:r>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p>
          <a:p>
            <a:pPr defTabSz="914061"/>
            <a:endParaRPr lang="en-NZ" sz="1600" dirty="0">
              <a:solidFill>
                <a:schemeClr val="tx1">
                  <a:lumMod val="65000"/>
                  <a:lumOff val="35000"/>
                  <a:alpha val="99000"/>
                </a:schemeClr>
              </a:solidFill>
              <a:latin typeface="Consolas" pitchFamily="49" charset="0"/>
              <a:cs typeface="Consolas" pitchFamily="49" charset="0"/>
            </a:endParaRPr>
          </a:p>
        </p:txBody>
      </p:sp>
    </p:spTree>
    <p:extLst>
      <p:ext uri="{BB962C8B-B14F-4D97-AF65-F5344CB8AC3E}">
        <p14:creationId xmlns:p14="http://schemas.microsoft.com/office/powerpoint/2010/main" val="411268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Microsoft Azure</a:t>
            </a:r>
            <a:r>
              <a:rPr lang="en-US" sz="11500" dirty="0" smtClean="0"/>
              <a:t/>
            </a:r>
            <a:br>
              <a:rPr lang="en-US" sz="11500" dirty="0" smtClean="0"/>
            </a:br>
            <a:r>
              <a:rPr lang="en-US" sz="11500" dirty="0" smtClean="0"/>
              <a:t>Storage Files</a:t>
            </a:r>
            <a:endParaRPr lang="en-US" sz="11500" dirty="0"/>
          </a:p>
        </p:txBody>
      </p:sp>
      <p:pic>
        <p:nvPicPr>
          <p:cNvPr id="3" name="Picture 2"/>
          <p:cNvPicPr>
            <a:picLocks noChangeAspect="1"/>
          </p:cNvPicPr>
          <p:nvPr/>
        </p:nvPicPr>
        <p:blipFill>
          <a:blip r:embed="rId2"/>
          <a:stretch>
            <a:fillRect/>
          </a:stretch>
        </p:blipFill>
        <p:spPr>
          <a:xfrm>
            <a:off x="5230328" y="271428"/>
            <a:ext cx="1731343" cy="1518952"/>
          </a:xfrm>
          <a:prstGeom prst="rect">
            <a:avLst/>
          </a:prstGeom>
        </p:spPr>
      </p:pic>
    </p:spTree>
    <p:extLst>
      <p:ext uri="{BB962C8B-B14F-4D97-AF65-F5344CB8AC3E}">
        <p14:creationId xmlns:p14="http://schemas.microsoft.com/office/powerpoint/2010/main" val="19920065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Tour of the Blob Service</a:t>
            </a:r>
            <a:endParaRPr lang="en-US" dirty="0"/>
          </a:p>
        </p:txBody>
      </p:sp>
      <p:sp>
        <p:nvSpPr>
          <p:cNvPr id="10" name="Text Placeholder 9"/>
          <p:cNvSpPr>
            <a:spLocks noGrp="1"/>
          </p:cNvSpPr>
          <p:nvPr>
            <p:ph type="body" sz="quarter" idx="10"/>
          </p:nvPr>
        </p:nvSpPr>
        <p:spPr>
          <a:xfrm>
            <a:off x="1890713" y="3615771"/>
            <a:ext cx="8872538" cy="1274538"/>
          </a:xfrm>
        </p:spPr>
        <p:txBody>
          <a:bodyPr/>
          <a:lstStyle/>
          <a:p>
            <a:r>
              <a:rPr lang="en-US" dirty="0" smtClean="0"/>
              <a:t>demo</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932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Types of Blobs Under the Hood</a:t>
            </a:r>
            <a:endParaRPr lang="en-US" dirty="0"/>
          </a:p>
        </p:txBody>
      </p:sp>
      <p:sp>
        <p:nvSpPr>
          <p:cNvPr id="7" name="Rectangle 6"/>
          <p:cNvSpPr/>
          <p:nvPr/>
        </p:nvSpPr>
        <p:spPr bwMode="auto">
          <a:xfrm>
            <a:off x="1779230" y="1746611"/>
            <a:ext cx="4220035" cy="41339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Block Blob</a:t>
            </a:r>
            <a:endParaRPr lang="en-US" sz="3200" dirty="0">
              <a:gradFill>
                <a:gsLst>
                  <a:gs pos="0">
                    <a:srgbClr val="FFFFFF"/>
                  </a:gs>
                  <a:gs pos="100000">
                    <a:srgbClr val="FFFFFF"/>
                  </a:gs>
                </a:gsLst>
                <a:lin ang="5400000" scaled="0"/>
              </a:gradFill>
              <a:latin typeface="Segoe UI Light" pitchFamily="34" charset="0"/>
            </a:endParaRPr>
          </a:p>
          <a:p>
            <a:pPr defTabSz="914099" fontAlgn="base">
              <a:spcBef>
                <a:spcPct val="0"/>
              </a:spcBef>
              <a:spcAft>
                <a:spcPts val="1800"/>
              </a:spcAft>
            </a:pPr>
            <a:r>
              <a:rPr lang="en-US" sz="1600" dirty="0">
                <a:gradFill>
                  <a:gsLst>
                    <a:gs pos="0">
                      <a:srgbClr val="FFFFFF"/>
                    </a:gs>
                    <a:gs pos="100000">
                      <a:srgbClr val="FFFFFF"/>
                    </a:gs>
                  </a:gsLst>
                  <a:lin ang="5400000" scaled="0"/>
                </a:gradFill>
              </a:rPr>
              <a:t>Targeted at streaming workloads</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blob consists of </a:t>
            </a:r>
            <a:r>
              <a:rPr lang="en-US" sz="1600" dirty="0" smtClean="0">
                <a:gradFill>
                  <a:gsLst>
                    <a:gs pos="0">
                      <a:srgbClr val="FFFFFF"/>
                    </a:gs>
                    <a:gs pos="100000">
                      <a:srgbClr val="FFFFFF"/>
                    </a:gs>
                  </a:gsLst>
                  <a:lin ang="5400000" scaled="0"/>
                </a:gradFill>
              </a:rPr>
              <a:t>a </a:t>
            </a:r>
            <a:r>
              <a:rPr lang="en-US" sz="1600" dirty="0">
                <a:gradFill>
                  <a:gsLst>
                    <a:gs pos="0">
                      <a:srgbClr val="FFFFFF"/>
                    </a:gs>
                    <a:gs pos="100000">
                      <a:srgbClr val="FFFFFF"/>
                    </a:gs>
                  </a:gsLst>
                  <a:lin ang="5400000" scaled="0"/>
                </a:gradFill>
              </a:rPr>
              <a:t>sequence of blocks</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block is identified by a Block ID</a:t>
            </a:r>
          </a:p>
          <a:p>
            <a:pPr defTabSz="914099" fontAlgn="base">
              <a:spcBef>
                <a:spcPct val="0"/>
              </a:spcBef>
              <a:spcAft>
                <a:spcPts val="1800"/>
              </a:spcAft>
            </a:pPr>
            <a:r>
              <a:rPr lang="en-US" sz="1600" dirty="0">
                <a:gradFill>
                  <a:gsLst>
                    <a:gs pos="0">
                      <a:srgbClr val="FFFFFF"/>
                    </a:gs>
                    <a:gs pos="100000">
                      <a:srgbClr val="FFFFFF"/>
                    </a:gs>
                  </a:gsLst>
                  <a:lin ang="5400000" scaled="0"/>
                </a:gradFill>
              </a:rPr>
              <a:t>Size limit 200GB per blob</a:t>
            </a:r>
          </a:p>
          <a:p>
            <a:pPr defTabSz="914099" fontAlgn="base">
              <a:spcBef>
                <a:spcPct val="0"/>
              </a:spcBef>
              <a:spcAft>
                <a:spcPct val="0"/>
              </a:spcAft>
            </a:pPr>
            <a:r>
              <a:rPr lang="en-US" sz="1600" dirty="0">
                <a:gradFill>
                  <a:gsLst>
                    <a:gs pos="0">
                      <a:srgbClr val="FFFFFF"/>
                    </a:gs>
                    <a:gs pos="100000">
                      <a:srgbClr val="FFFFFF"/>
                    </a:gs>
                  </a:gsLst>
                  <a:lin ang="5400000" scaled="0"/>
                </a:gradFill>
              </a:rPr>
              <a:t>Optimistic Concurrency via </a:t>
            </a:r>
            <a:r>
              <a:rPr lang="en-US" sz="1600" dirty="0" err="1">
                <a:gradFill>
                  <a:gsLst>
                    <a:gs pos="0">
                      <a:srgbClr val="FFFFFF"/>
                    </a:gs>
                    <a:gs pos="100000">
                      <a:srgbClr val="FFFFFF"/>
                    </a:gs>
                  </a:gsLst>
                  <a:lin ang="5400000" scaled="0"/>
                </a:gradFill>
              </a:rPr>
              <a:t>Etags</a:t>
            </a:r>
            <a:endParaRPr lang="en-US" sz="1600" dirty="0">
              <a:gradFill>
                <a:gsLst>
                  <a:gs pos="0">
                    <a:srgbClr val="FFFFFF"/>
                  </a:gs>
                  <a:gs pos="100000">
                    <a:srgbClr val="FFFFFF"/>
                  </a:gs>
                </a:gsLst>
                <a:lin ang="5400000" scaled="0"/>
              </a:gradFill>
            </a:endParaRPr>
          </a:p>
        </p:txBody>
      </p:sp>
      <p:sp>
        <p:nvSpPr>
          <p:cNvPr id="8" name="Rectangle 7"/>
          <p:cNvSpPr/>
          <p:nvPr/>
        </p:nvSpPr>
        <p:spPr bwMode="auto">
          <a:xfrm>
            <a:off x="6193914" y="1746611"/>
            <a:ext cx="4220035" cy="41339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Page Blob</a:t>
            </a:r>
          </a:p>
          <a:p>
            <a:pPr defTabSz="914099" fontAlgn="base">
              <a:spcBef>
                <a:spcPct val="0"/>
              </a:spcBef>
              <a:spcAft>
                <a:spcPts val="1800"/>
              </a:spcAft>
            </a:pPr>
            <a:r>
              <a:rPr lang="en-US" sz="1600" dirty="0">
                <a:gradFill>
                  <a:gsLst>
                    <a:gs pos="0">
                      <a:srgbClr val="FFFFFF"/>
                    </a:gs>
                    <a:gs pos="100000">
                      <a:srgbClr val="FFFFFF"/>
                    </a:gs>
                  </a:gsLst>
                  <a:lin ang="5400000" scaled="0"/>
                </a:gradFill>
              </a:rPr>
              <a:t>Targeted at random read/write workloads</a:t>
            </a:r>
          </a:p>
          <a:p>
            <a:pPr defTabSz="914099" fontAlgn="base">
              <a:spcBef>
                <a:spcPct val="0"/>
              </a:spcBef>
              <a:spcAft>
                <a:spcPts val="600"/>
              </a:spcAft>
            </a:pPr>
            <a:r>
              <a:rPr lang="en-US" sz="1600" dirty="0">
                <a:gradFill>
                  <a:gsLst>
                    <a:gs pos="0">
                      <a:srgbClr val="FFFFFF"/>
                    </a:gs>
                    <a:gs pos="100000">
                      <a:srgbClr val="FFFFFF"/>
                    </a:gs>
                  </a:gsLst>
                  <a:lin ang="5400000" scaled="0"/>
                </a:gradFill>
              </a:rPr>
              <a:t>Each blob consists of an array of pages </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page is identified by its offset from the start of the blob</a:t>
            </a:r>
          </a:p>
          <a:p>
            <a:pPr defTabSz="914099" fontAlgn="base">
              <a:spcBef>
                <a:spcPct val="0"/>
              </a:spcBef>
              <a:spcAft>
                <a:spcPts val="1800"/>
              </a:spcAft>
            </a:pPr>
            <a:r>
              <a:rPr lang="en-US" sz="1600" dirty="0">
                <a:gradFill>
                  <a:gsLst>
                    <a:gs pos="0">
                      <a:srgbClr val="FFFFFF"/>
                    </a:gs>
                    <a:gs pos="100000">
                      <a:srgbClr val="FFFFFF"/>
                    </a:gs>
                  </a:gsLst>
                  <a:lin ang="5400000" scaled="0"/>
                </a:gradFill>
              </a:rPr>
              <a:t>Size limit 1TB per blob</a:t>
            </a:r>
          </a:p>
          <a:p>
            <a:pPr defTabSz="914099" fontAlgn="base">
              <a:spcBef>
                <a:spcPct val="0"/>
              </a:spcBef>
              <a:spcAft>
                <a:spcPct val="0"/>
              </a:spcAft>
            </a:pPr>
            <a:r>
              <a:rPr lang="en-US" sz="1600" dirty="0">
                <a:gradFill>
                  <a:gsLst>
                    <a:gs pos="0">
                      <a:srgbClr val="FFFFFF"/>
                    </a:gs>
                    <a:gs pos="100000">
                      <a:srgbClr val="FFFFFF"/>
                    </a:gs>
                  </a:gsLst>
                  <a:lin ang="5400000" scaled="0"/>
                </a:gradFill>
              </a:rPr>
              <a:t>Optimistic or Pessimistic (locking) </a:t>
            </a:r>
            <a:r>
              <a:rPr lang="en-US" sz="1600" dirty="0" smtClean="0">
                <a:gradFill>
                  <a:gsLst>
                    <a:gs pos="0">
                      <a:srgbClr val="FFFFFF"/>
                    </a:gs>
                    <a:gs pos="100000">
                      <a:srgbClr val="FFFFFF"/>
                    </a:gs>
                  </a:gsLst>
                  <a:lin ang="5400000" scaled="0"/>
                </a:gradFill>
              </a:rPr>
              <a:t>concurrency </a:t>
            </a:r>
            <a:r>
              <a:rPr lang="en-US" sz="1600" dirty="0">
                <a:gradFill>
                  <a:gsLst>
                    <a:gs pos="0">
                      <a:srgbClr val="FFFFFF"/>
                    </a:gs>
                    <a:gs pos="100000">
                      <a:srgbClr val="FFFFFF"/>
                    </a:gs>
                  </a:gsLst>
                  <a:lin ang="5400000" scaled="0"/>
                </a:gradFill>
              </a:rPr>
              <a:t>via leases</a:t>
            </a:r>
          </a:p>
        </p:txBody>
      </p:sp>
    </p:spTree>
    <p:extLst>
      <p:ext uri="{BB962C8B-B14F-4D97-AF65-F5344CB8AC3E}">
        <p14:creationId xmlns:p14="http://schemas.microsoft.com/office/powerpoint/2010/main" val="250048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6"/>
          <p:cNvSpPr>
            <a:spLocks/>
          </p:cNvSpPr>
          <p:nvPr/>
        </p:nvSpPr>
        <p:spPr bwMode="auto">
          <a:xfrm>
            <a:off x="6616736" y="4795221"/>
            <a:ext cx="2414553" cy="161834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35" name="Rectangle 34"/>
          <p:cNvSpPr/>
          <p:nvPr/>
        </p:nvSpPr>
        <p:spPr>
          <a:xfrm>
            <a:off x="6402388" y="5568909"/>
            <a:ext cx="1264328" cy="433904"/>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400" dirty="0">
                <a:solidFill>
                  <a:srgbClr val="FFFFFF">
                    <a:alpha val="99000"/>
                  </a:srgbClr>
                </a:solidFill>
              </a:rPr>
              <a:t>TheBlob.wmv</a:t>
            </a:r>
          </a:p>
        </p:txBody>
      </p:sp>
      <p:sp>
        <p:nvSpPr>
          <p:cNvPr id="2" name="Title 1"/>
          <p:cNvSpPr>
            <a:spLocks noGrp="1"/>
          </p:cNvSpPr>
          <p:nvPr>
            <p:ph type="title"/>
          </p:nvPr>
        </p:nvSpPr>
        <p:spPr/>
        <p:txBody>
          <a:bodyPr>
            <a:normAutofit/>
          </a:bodyPr>
          <a:lstStyle/>
          <a:p>
            <a:r>
              <a:rPr lang="en-US" smtClean="0"/>
              <a:t>Uploading a Block Blob</a:t>
            </a:r>
            <a:endParaRPr lang="en-US" dirty="0"/>
          </a:p>
        </p:txBody>
      </p:sp>
      <p:sp>
        <p:nvSpPr>
          <p:cNvPr id="4" name="Content Placeholder 3"/>
          <p:cNvSpPr>
            <a:spLocks noGrp="1"/>
          </p:cNvSpPr>
          <p:nvPr>
            <p:ph type="body" sz="quarter" idx="4294967295"/>
          </p:nvPr>
        </p:nvSpPr>
        <p:spPr>
          <a:xfrm>
            <a:off x="0" y="1447800"/>
            <a:ext cx="11152188" cy="946150"/>
          </a:xfrm>
        </p:spPr>
        <p:txBody>
          <a:bodyPr/>
          <a:lstStyle/>
          <a:p>
            <a:pPr marL="0" indent="0">
              <a:buNone/>
            </a:pPr>
            <a:r>
              <a:rPr lang="en-US" dirty="0" smtClean="0"/>
              <a:t>Uploading a large blob</a:t>
            </a:r>
            <a:endParaRPr lang="en-US" dirty="0"/>
          </a:p>
        </p:txBody>
      </p:sp>
      <p:sp>
        <p:nvSpPr>
          <p:cNvPr id="45" name="Rectangle 44"/>
          <p:cNvSpPr/>
          <p:nvPr/>
        </p:nvSpPr>
        <p:spPr>
          <a:xfrm>
            <a:off x="2187476" y="2572400"/>
            <a:ext cx="3276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10 GB Movie</a:t>
            </a:r>
          </a:p>
        </p:txBody>
      </p:sp>
      <p:sp>
        <p:nvSpPr>
          <p:cNvPr id="63" name="Rectangle 62"/>
          <p:cNvSpPr/>
          <p:nvPr/>
        </p:nvSpPr>
        <p:spPr>
          <a:xfrm>
            <a:off x="1823384"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64" name="Group 38"/>
          <p:cNvGrpSpPr/>
          <p:nvPr/>
        </p:nvGrpSpPr>
        <p:grpSpPr>
          <a:xfrm>
            <a:off x="1718610" y="3249350"/>
            <a:ext cx="4095869" cy="1094051"/>
            <a:chOff x="830818" y="2928678"/>
            <a:chExt cx="4095869" cy="1094051"/>
          </a:xfrm>
        </p:grpSpPr>
        <p:sp>
          <p:nvSpPr>
            <p:cNvPr id="65" name="TextBox 64"/>
            <p:cNvSpPr txBox="1"/>
            <p:nvPr/>
          </p:nvSpPr>
          <p:spPr>
            <a:xfrm>
              <a:off x="830818"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1</a:t>
              </a:r>
            </a:p>
          </p:txBody>
        </p:sp>
        <p:sp>
          <p:nvSpPr>
            <p:cNvPr id="66" name="TextBox 65"/>
            <p:cNvSpPr txBox="1"/>
            <p:nvPr/>
          </p:nvSpPr>
          <p:spPr>
            <a:xfrm>
              <a:off x="1126093"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2</a:t>
              </a:r>
            </a:p>
          </p:txBody>
        </p:sp>
        <p:sp>
          <p:nvSpPr>
            <p:cNvPr id="67" name="TextBox 66"/>
            <p:cNvSpPr txBox="1"/>
            <p:nvPr/>
          </p:nvSpPr>
          <p:spPr>
            <a:xfrm>
              <a:off x="1459468"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3</a:t>
              </a:r>
            </a:p>
          </p:txBody>
        </p:sp>
        <p:sp>
          <p:nvSpPr>
            <p:cNvPr id="68" name="TextBox 67"/>
            <p:cNvSpPr txBox="1"/>
            <p:nvPr/>
          </p:nvSpPr>
          <p:spPr>
            <a:xfrm>
              <a:off x="4495800" y="2936534"/>
              <a:ext cx="430887" cy="1086195"/>
            </a:xfrm>
            <a:prstGeom prst="rect">
              <a:avLst/>
            </a:prstGeom>
            <a:noFill/>
          </p:spPr>
          <p:txBody>
            <a:bodyPr vert="vert270" wrap="none" rtlCol="0">
              <a:spAutoFit/>
            </a:bodyPr>
            <a:lstStyle/>
            <a:p>
              <a:r>
                <a:rPr lang="en-US" sz="1600" b="1" dirty="0">
                  <a:solidFill>
                    <a:schemeClr val="bg1">
                      <a:alpha val="99000"/>
                    </a:schemeClr>
                  </a:solidFill>
                </a:rPr>
                <a:t>Block Id N</a:t>
              </a:r>
            </a:p>
          </p:txBody>
        </p:sp>
        <p:cxnSp>
          <p:nvCxnSpPr>
            <p:cNvPr id="69" name="Straight Connector 68"/>
            <p:cNvCxnSpPr/>
            <p:nvPr/>
          </p:nvCxnSpPr>
          <p:spPr>
            <a:xfrm>
              <a:off x="1905000" y="3352800"/>
              <a:ext cx="2592327" cy="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5873750" y="1446213"/>
            <a:ext cx="4108450" cy="328605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r>
              <a:rPr lang="en-US" sz="1500" dirty="0">
                <a:solidFill>
                  <a:srgbClr val="595959">
                    <a:alpha val="99000"/>
                  </a:srgbClr>
                </a:solidFill>
              </a:rPr>
              <a:t>blobName = “TheBlob.wmv”;</a:t>
            </a:r>
          </a:p>
          <a:p>
            <a:pPr defTabSz="914061" fontAlgn="base">
              <a:spcBef>
                <a:spcPct val="0"/>
              </a:spcBef>
              <a:spcAft>
                <a:spcPct val="0"/>
              </a:spcAft>
            </a:pPr>
            <a:r>
              <a:rPr lang="en-US" sz="1500" dirty="0">
                <a:solidFill>
                  <a:srgbClr val="595959">
                    <a:alpha val="99000"/>
                  </a:srgbClr>
                </a:solidFill>
              </a:rPr>
              <a:t>PutBlock(blobName, blockId1, block1Bits);</a:t>
            </a:r>
          </a:p>
          <a:p>
            <a:pPr defTabSz="914061" fontAlgn="base">
              <a:spcBef>
                <a:spcPct val="0"/>
              </a:spcBef>
              <a:spcAft>
                <a:spcPct val="0"/>
              </a:spcAft>
            </a:pPr>
            <a:r>
              <a:rPr lang="en-US" sz="1500" dirty="0">
                <a:solidFill>
                  <a:srgbClr val="595959">
                    <a:alpha val="99000"/>
                  </a:srgbClr>
                </a:solidFill>
              </a:rPr>
              <a:t>PutBlock(blobName, blockId2, block2Bits);</a:t>
            </a:r>
          </a:p>
          <a:p>
            <a:pPr defTabSz="914061" fontAlgn="base">
              <a:spcBef>
                <a:spcPct val="0"/>
              </a:spcBef>
              <a:spcAft>
                <a:spcPct val="0"/>
              </a:spcAft>
            </a:pPr>
            <a:r>
              <a:rPr lang="en-US" sz="1500" dirty="0">
                <a:solidFill>
                  <a:srgbClr val="595959">
                    <a:alpha val="99000"/>
                  </a:srgbClr>
                </a:solidFill>
              </a:rPr>
              <a:t>…………</a:t>
            </a:r>
          </a:p>
          <a:p>
            <a:pPr defTabSz="914061" fontAlgn="base">
              <a:spcBef>
                <a:spcPct val="0"/>
              </a:spcBef>
              <a:spcAft>
                <a:spcPct val="0"/>
              </a:spcAft>
            </a:pPr>
            <a:r>
              <a:rPr lang="en-US" sz="1500" dirty="0">
                <a:solidFill>
                  <a:srgbClr val="595959">
                    <a:alpha val="99000"/>
                  </a:srgbClr>
                </a:solidFill>
              </a:rPr>
              <a:t>PutBlock(blobName, blockIdN, blockNBits);</a:t>
            </a:r>
          </a:p>
          <a:p>
            <a:pPr defTabSz="914061" fontAlgn="base">
              <a:spcBef>
                <a:spcPct val="0"/>
              </a:spcBef>
              <a:spcAft>
                <a:spcPct val="0"/>
              </a:spcAft>
            </a:pPr>
            <a:r>
              <a:rPr lang="en-US" sz="1500" b="1" dirty="0">
                <a:solidFill>
                  <a:srgbClr val="595959">
                    <a:alpha val="99000"/>
                  </a:srgbClr>
                </a:solidFill>
              </a:rPr>
              <a:t>PutBlockList(blobName,</a:t>
            </a:r>
          </a:p>
          <a:p>
            <a:pPr defTabSz="914061" fontAlgn="base">
              <a:spcBef>
                <a:spcPct val="0"/>
              </a:spcBef>
              <a:spcAft>
                <a:spcPct val="0"/>
              </a:spcAft>
            </a:pPr>
            <a:r>
              <a:rPr lang="en-US" sz="1500" b="1" dirty="0">
                <a:solidFill>
                  <a:srgbClr val="595959">
                    <a:alpha val="99000"/>
                  </a:srgbClr>
                </a:solidFill>
              </a:rPr>
              <a:t>	       blockId1,…,blockIdN);</a:t>
            </a:r>
          </a:p>
        </p:txBody>
      </p:sp>
      <p:sp>
        <p:nvSpPr>
          <p:cNvPr id="71" name="Rectangle 70"/>
          <p:cNvSpPr/>
          <p:nvPr/>
        </p:nvSpPr>
        <p:spPr>
          <a:xfrm>
            <a:off x="21758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2" name="Rectangle 71"/>
          <p:cNvSpPr/>
          <p:nvPr/>
        </p:nvSpPr>
        <p:spPr>
          <a:xfrm>
            <a:off x="2494801" y="2568511"/>
            <a:ext cx="499314"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3" name="Rectangle 72"/>
          <p:cNvSpPr/>
          <p:nvPr/>
        </p:nvSpPr>
        <p:spPr>
          <a:xfrm>
            <a:off x="55286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5" name="Rectangle 74"/>
          <p:cNvSpPr/>
          <p:nvPr/>
        </p:nvSpPr>
        <p:spPr>
          <a:xfrm>
            <a:off x="6257430" y="5487988"/>
            <a:ext cx="1554244" cy="5334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TheBlob.wmv</a:t>
            </a:r>
          </a:p>
        </p:txBody>
      </p:sp>
      <p:sp>
        <p:nvSpPr>
          <p:cNvPr id="77" name="Oval 76"/>
          <p:cNvSpPr/>
          <p:nvPr/>
        </p:nvSpPr>
        <p:spPr bwMode="auto">
          <a:xfrm>
            <a:off x="5797529" y="3657225"/>
            <a:ext cx="3848340" cy="1020144"/>
          </a:xfrm>
          <a:prstGeom prst="ellipse">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endParaRPr>
          </a:p>
        </p:txBody>
      </p:sp>
      <p:sp>
        <p:nvSpPr>
          <p:cNvPr id="78" name="Text Placeholder 2"/>
          <p:cNvSpPr txBox="1">
            <a:spLocks/>
          </p:cNvSpPr>
          <p:nvPr/>
        </p:nvSpPr>
        <p:spPr>
          <a:xfrm>
            <a:off x="497152" y="4353198"/>
            <a:ext cx="4052526" cy="1163395"/>
          </a:xfrm>
          <a:prstGeom prst="rect">
            <a:avLst/>
          </a:prstGeom>
        </p:spPr>
        <p:txBody>
          <a:bodyPr vert="horz" wrap="square" lIns="0" tIns="0" rIns="0" bIns="0" rtlCol="0">
            <a:spAutoFit/>
          </a:bodyPr>
          <a:lstStyle/>
          <a:p>
            <a:pPr defTabSz="914325">
              <a:lnSpc>
                <a:spcPct val="90000"/>
              </a:lnSpc>
              <a:spcBef>
                <a:spcPct val="20000"/>
              </a:spcBef>
              <a:defRPr/>
            </a:pPr>
            <a:r>
              <a:rPr lang="en-US" sz="4000" spc="-100" dirty="0">
                <a:solidFill>
                  <a:schemeClr val="bg1"/>
                </a:solidFill>
                <a:latin typeface="Segoe UI Light" pitchFamily="34" charset="0"/>
              </a:rPr>
              <a:t>Benefit</a:t>
            </a:r>
          </a:p>
          <a:p>
            <a:pPr defTabSz="914325">
              <a:lnSpc>
                <a:spcPct val="90000"/>
              </a:lnSpc>
              <a:spcBef>
                <a:spcPct val="20000"/>
              </a:spcBef>
              <a:defRPr/>
            </a:pPr>
            <a:r>
              <a:rPr lang="en-US" spc="-51" dirty="0">
                <a:solidFill>
                  <a:schemeClr val="bg1"/>
                </a:solidFill>
              </a:rPr>
              <a:t>Efficient continuation and retry</a:t>
            </a:r>
          </a:p>
          <a:p>
            <a:pPr defTabSz="914325">
              <a:lnSpc>
                <a:spcPct val="90000"/>
              </a:lnSpc>
              <a:spcBef>
                <a:spcPct val="20000"/>
              </a:spcBef>
              <a:defRPr/>
            </a:pPr>
            <a:r>
              <a:rPr lang="en-US" spc="-51" dirty="0">
                <a:solidFill>
                  <a:schemeClr val="bg1"/>
                </a:solidFill>
              </a:rPr>
              <a:t>Parallel and out of order upload of blocks</a:t>
            </a:r>
          </a:p>
        </p:txBody>
      </p:sp>
      <p:sp>
        <p:nvSpPr>
          <p:cNvPr id="37" name="Content Placeholder 3"/>
          <p:cNvSpPr txBox="1">
            <a:spLocks/>
          </p:cNvSpPr>
          <p:nvPr/>
        </p:nvSpPr>
        <p:spPr>
          <a:xfrm>
            <a:off x="6397637" y="1600200"/>
            <a:ext cx="2746364"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solidFill>
                  <a:schemeClr val="accent2">
                    <a:alpha val="99000"/>
                  </a:schemeClr>
                </a:solidFill>
                <a:latin typeface="Segoe UI" pitchFamily="34" charset="0"/>
                <a:ea typeface="Segoe UI" pitchFamily="34" charset="0"/>
                <a:cs typeface="Segoe UI" pitchFamily="34" charset="0"/>
              </a:rPr>
              <a:t>THE BLOB</a:t>
            </a:r>
          </a:p>
        </p:txBody>
      </p:sp>
      <p:sp>
        <p:nvSpPr>
          <p:cNvPr id="5" name="Rectangle 4"/>
          <p:cNvSpPr/>
          <p:nvPr/>
        </p:nvSpPr>
        <p:spPr>
          <a:xfrm>
            <a:off x="9050262" y="5565558"/>
            <a:ext cx="1792863" cy="646331"/>
          </a:xfrm>
          <a:prstGeom prst="rect">
            <a:avLst/>
          </a:prstGeom>
        </p:spPr>
        <p:txBody>
          <a:bodyPr wrap="none">
            <a:spAutoFit/>
          </a:bodyPr>
          <a:lstStyle/>
          <a:p>
            <a:r>
              <a:rPr lang="en-US" dirty="0" smtClean="0">
                <a:solidFill>
                  <a:schemeClr val="bg1"/>
                </a:solidFill>
              </a:rPr>
              <a:t>Microsoft Azure</a:t>
            </a:r>
            <a:r>
              <a:rPr lang="en-US" dirty="0">
                <a:solidFill>
                  <a:schemeClr val="bg1"/>
                </a:solidFill>
              </a:rPr>
              <a:t/>
            </a:r>
            <a:br>
              <a:rPr lang="en-US" dirty="0">
                <a:solidFill>
                  <a:schemeClr val="bg1"/>
                </a:solidFill>
              </a:rPr>
            </a:br>
            <a:r>
              <a:rPr lang="en-US" dirty="0">
                <a:solidFill>
                  <a:schemeClr val="bg1"/>
                </a:solidFill>
              </a:rPr>
              <a:t>Storage</a:t>
            </a:r>
            <a:endParaRPr lang="en-US" sz="2000" dirty="0">
              <a:solidFill>
                <a:schemeClr val="bg1"/>
              </a:solidFill>
            </a:endParaRPr>
          </a:p>
        </p:txBody>
      </p:sp>
      <p:grpSp>
        <p:nvGrpSpPr>
          <p:cNvPr id="3" name="Group 2"/>
          <p:cNvGrpSpPr/>
          <p:nvPr/>
        </p:nvGrpSpPr>
        <p:grpSpPr>
          <a:xfrm>
            <a:off x="1882677" y="2572400"/>
            <a:ext cx="3886200" cy="533400"/>
            <a:chOff x="1881089" y="1898650"/>
            <a:chExt cx="3886200" cy="533400"/>
          </a:xfrm>
        </p:grpSpPr>
        <p:sp>
          <p:nvSpPr>
            <p:cNvPr id="36" name="Rectangle 35"/>
            <p:cNvSpPr/>
            <p:nvPr/>
          </p:nvSpPr>
          <p:spPr>
            <a:xfrm>
              <a:off x="1881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8" name="Rectangle 37"/>
            <p:cNvSpPr/>
            <p:nvPr/>
          </p:nvSpPr>
          <p:spPr>
            <a:xfrm>
              <a:off x="2185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9" name="Rectangle 38"/>
            <p:cNvSpPr/>
            <p:nvPr/>
          </p:nvSpPr>
          <p:spPr>
            <a:xfrm>
              <a:off x="2490689" y="1898650"/>
              <a:ext cx="508911"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0" name="Rectangle 39"/>
            <p:cNvSpPr/>
            <p:nvPr/>
          </p:nvSpPr>
          <p:spPr>
            <a:xfrm>
              <a:off x="3100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1" name="Rectangle 40"/>
            <p:cNvSpPr/>
            <p:nvPr/>
          </p:nvSpPr>
          <p:spPr>
            <a:xfrm>
              <a:off x="3405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2" name="Rectangle 41"/>
            <p:cNvSpPr/>
            <p:nvPr/>
          </p:nvSpPr>
          <p:spPr>
            <a:xfrm>
              <a:off x="3709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3" name="Rectangle 42"/>
            <p:cNvSpPr/>
            <p:nvPr/>
          </p:nvSpPr>
          <p:spPr>
            <a:xfrm>
              <a:off x="4014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4" name="Rectangle 43"/>
            <p:cNvSpPr/>
            <p:nvPr/>
          </p:nvSpPr>
          <p:spPr>
            <a:xfrm>
              <a:off x="43194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7" name="Rectangle 46"/>
            <p:cNvSpPr/>
            <p:nvPr/>
          </p:nvSpPr>
          <p:spPr>
            <a:xfrm>
              <a:off x="4624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8" name="Rectangle 47"/>
            <p:cNvSpPr/>
            <p:nvPr/>
          </p:nvSpPr>
          <p:spPr>
            <a:xfrm>
              <a:off x="4929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9" name="Rectangle 48"/>
            <p:cNvSpPr/>
            <p:nvPr/>
          </p:nvSpPr>
          <p:spPr>
            <a:xfrm>
              <a:off x="5233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62" name="Rectangle 61"/>
            <p:cNvSpPr/>
            <p:nvPr/>
          </p:nvSpPr>
          <p:spPr>
            <a:xfrm>
              <a:off x="5538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grpSp>
    </p:spTree>
    <p:extLst>
      <p:ext uri="{BB962C8B-B14F-4D97-AF65-F5344CB8AC3E}">
        <p14:creationId xmlns:p14="http://schemas.microsoft.com/office/powerpoint/2010/main" val="420446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xEl>
                                              <p:pRg st="0" end="0"/>
                                            </p:txEl>
                                          </p:spTgt>
                                        </p:tgtEl>
                                        <p:attrNameLst>
                                          <p:attrName>style.visibility</p:attrName>
                                        </p:attrNameLst>
                                      </p:cBhvr>
                                      <p:to>
                                        <p:strVal val="visible"/>
                                      </p:to>
                                    </p:set>
                                    <p:animEffect transition="in" filter="fade">
                                      <p:cBhvr>
                                        <p:cTn id="12" dur="500"/>
                                        <p:tgtEl>
                                          <p:spTgt spid="70">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45"/>
                                        </p:tgtEl>
                                      </p:cBhvr>
                                    </p:animEffect>
                                    <p:set>
                                      <p:cBhvr>
                                        <p:cTn id="21" dur="1" fill="hold">
                                          <p:stCondLst>
                                            <p:cond delay="499"/>
                                          </p:stCondLst>
                                        </p:cTn>
                                        <p:tgtEl>
                                          <p:spTgt spid="45"/>
                                        </p:tgtEl>
                                        <p:attrNameLst>
                                          <p:attrName>style.visibility</p:attrName>
                                        </p:attrNameLst>
                                      </p:cBhvr>
                                      <p:to>
                                        <p:strVal val="hidden"/>
                                      </p:to>
                                    </p:set>
                                  </p:childTnLst>
                                </p:cTn>
                              </p:par>
                            </p:childTnLst>
                          </p:cTn>
                        </p:par>
                        <p:par>
                          <p:cTn id="22" fill="hold">
                            <p:stCondLst>
                              <p:cond delay="500"/>
                            </p:stCondLst>
                            <p:childTnLst>
                              <p:par>
                                <p:cTn id="23" presetID="55"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strVal val="#ppt_w*0.70"/>
                                          </p:val>
                                        </p:tav>
                                        <p:tav tm="100000">
                                          <p:val>
                                            <p:strVal val="#ppt_w"/>
                                          </p:val>
                                        </p:tav>
                                      </p:tavLst>
                                    </p:anim>
                                    <p:anim calcmode="lin" valueType="num">
                                      <p:cBhvr>
                                        <p:cTn id="26" dur="1000" fill="hold"/>
                                        <p:tgtEl>
                                          <p:spTgt spid="3"/>
                                        </p:tgtEl>
                                        <p:attrNameLst>
                                          <p:attrName>ppt_h</p:attrName>
                                        </p:attrNameLst>
                                      </p:cBhvr>
                                      <p:tavLst>
                                        <p:tav tm="0">
                                          <p:val>
                                            <p:strVal val="#ppt_h"/>
                                          </p:val>
                                        </p:tav>
                                        <p:tav tm="100000">
                                          <p:val>
                                            <p:strVal val="#ppt_h"/>
                                          </p:val>
                                        </p:tav>
                                      </p:tavLst>
                                    </p:anim>
                                    <p:animEffect transition="in" filter="fade">
                                      <p:cBhvr>
                                        <p:cTn id="27" dur="1000"/>
                                        <p:tgtEl>
                                          <p:spTgt spid="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10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0">
                                            <p:txEl>
                                              <p:pRg st="1" end="1"/>
                                            </p:txEl>
                                          </p:spTgt>
                                        </p:tgtEl>
                                        <p:attrNameLst>
                                          <p:attrName>style.visibility</p:attrName>
                                        </p:attrNameLst>
                                      </p:cBhvr>
                                      <p:to>
                                        <p:strVal val="visible"/>
                                      </p:to>
                                    </p:set>
                                    <p:animEffect transition="in" filter="fade">
                                      <p:cBhvr>
                                        <p:cTn id="36" dur="500"/>
                                        <p:tgtEl>
                                          <p:spTgt spid="70">
                                            <p:txEl>
                                              <p:pRg st="1" end="1"/>
                                            </p:txEl>
                                          </p:spTgt>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par>
                          <p:cTn id="40" fill="hold">
                            <p:stCondLst>
                              <p:cond delay="500"/>
                            </p:stCondLst>
                            <p:childTnLst>
                              <p:par>
                                <p:cTn id="41"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42" dur="2000" fill="hold"/>
                                        <p:tgtEl>
                                          <p:spTgt spid="63"/>
                                        </p:tgtEl>
                                        <p:attrNameLst>
                                          <p:attrName>ppt_x</p:attrName>
                                          <p:attrName>ppt_y</p:attrName>
                                        </p:attrNameLst>
                                      </p:cBhvr>
                                      <p:rCtr x="24300" y="20800"/>
                                    </p:animMotion>
                                  </p:childTnLst>
                                </p:cTn>
                              </p:par>
                            </p:childTnLst>
                          </p:cTn>
                        </p:par>
                        <p:par>
                          <p:cTn id="43" fill="hold">
                            <p:stCondLst>
                              <p:cond delay="2500"/>
                            </p:stCondLst>
                            <p:childTnLst>
                              <p:par>
                                <p:cTn id="44" presetID="10" presetClass="exit" presetSubtype="0" fill="hold" nodeType="afterEffect">
                                  <p:stCondLst>
                                    <p:cond delay="0"/>
                                  </p:stCondLst>
                                  <p:childTnLst>
                                    <p:animEffect transition="out" filter="fade">
                                      <p:cBhvr>
                                        <p:cTn id="45" dur="2000"/>
                                        <p:tgtEl>
                                          <p:spTgt spid="63"/>
                                        </p:tgtEl>
                                      </p:cBhvr>
                                    </p:animEffect>
                                    <p:set>
                                      <p:cBhvr>
                                        <p:cTn id="46" dur="1" fill="hold">
                                          <p:stCondLst>
                                            <p:cond delay="1999"/>
                                          </p:stCondLst>
                                        </p:cTn>
                                        <p:tgtEl>
                                          <p:spTgt spid="6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0">
                                            <p:txEl>
                                              <p:pRg st="2" end="2"/>
                                            </p:txEl>
                                          </p:spTgt>
                                        </p:tgtEl>
                                        <p:attrNameLst>
                                          <p:attrName>style.visibility</p:attrName>
                                        </p:attrNameLst>
                                      </p:cBhvr>
                                      <p:to>
                                        <p:strVal val="visible"/>
                                      </p:to>
                                    </p:set>
                                    <p:animEffect transition="in" filter="fade">
                                      <p:cBhvr>
                                        <p:cTn id="51" dur="500"/>
                                        <p:tgtEl>
                                          <p:spTgt spid="70">
                                            <p:txEl>
                                              <p:pRg st="2" end="2"/>
                                            </p:txEl>
                                          </p:spTgt>
                                        </p:tgtEl>
                                      </p:cBhvr>
                                    </p:animEffect>
                                  </p:childTnLst>
                                </p:cTn>
                              </p:par>
                            </p:childTnLst>
                          </p:cTn>
                        </p:par>
                        <p:par>
                          <p:cTn id="52" fill="hold">
                            <p:stCondLst>
                              <p:cond delay="500"/>
                            </p:stCondLst>
                            <p:childTnLst>
                              <p:par>
                                <p:cTn id="53" presetID="1" presetClass="entr" presetSubtype="0" fill="hold" nodeType="after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par>
                          <p:cTn id="55" fill="hold">
                            <p:stCondLst>
                              <p:cond delay="500"/>
                            </p:stCondLst>
                            <p:childTnLst>
                              <p:par>
                                <p:cTn id="56"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57" dur="2000" fill="hold"/>
                                        <p:tgtEl>
                                          <p:spTgt spid="71"/>
                                        </p:tgtEl>
                                        <p:attrNameLst>
                                          <p:attrName>ppt_x</p:attrName>
                                          <p:attrName>ppt_y</p:attrName>
                                        </p:attrNameLst>
                                      </p:cBhvr>
                                      <p:rCtr x="22700" y="20300"/>
                                    </p:animMotion>
                                  </p:childTnLst>
                                </p:cTn>
                              </p:par>
                            </p:childTnLst>
                          </p:cTn>
                        </p:par>
                        <p:par>
                          <p:cTn id="58" fill="hold">
                            <p:stCondLst>
                              <p:cond delay="2500"/>
                            </p:stCondLst>
                            <p:childTnLst>
                              <p:par>
                                <p:cTn id="59" presetID="10" presetClass="exit" presetSubtype="0" fill="hold" grpId="1" nodeType="afterEffect">
                                  <p:stCondLst>
                                    <p:cond delay="0"/>
                                  </p:stCondLst>
                                  <p:childTnLst>
                                    <p:animEffect transition="out" filter="fade">
                                      <p:cBhvr>
                                        <p:cTn id="60" dur="2000"/>
                                        <p:tgtEl>
                                          <p:spTgt spid="71"/>
                                        </p:tgtEl>
                                      </p:cBhvr>
                                    </p:animEffect>
                                    <p:set>
                                      <p:cBhvr>
                                        <p:cTn id="61" dur="1" fill="hold">
                                          <p:stCondLst>
                                            <p:cond delay="1999"/>
                                          </p:stCondLst>
                                        </p:cTn>
                                        <p:tgtEl>
                                          <p:spTgt spid="7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0">
                                            <p:txEl>
                                              <p:pRg st="3" end="3"/>
                                            </p:txEl>
                                          </p:spTgt>
                                        </p:tgtEl>
                                        <p:attrNameLst>
                                          <p:attrName>style.visibility</p:attrName>
                                        </p:attrNameLst>
                                      </p:cBhvr>
                                      <p:to>
                                        <p:strVal val="visible"/>
                                      </p:to>
                                    </p:set>
                                    <p:animEffect transition="in" filter="fade">
                                      <p:cBhvr>
                                        <p:cTn id="66" dur="500"/>
                                        <p:tgtEl>
                                          <p:spTgt spid="70">
                                            <p:txEl>
                                              <p:pRg st="3" end="3"/>
                                            </p:txEl>
                                          </p:spTgt>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72"/>
                                        </p:tgtEl>
                                        <p:attrNameLst>
                                          <p:attrName>style.visibility</p:attrName>
                                        </p:attrNameLst>
                                      </p:cBhvr>
                                      <p:to>
                                        <p:strVal val="visible"/>
                                      </p:to>
                                    </p:set>
                                  </p:childTnLst>
                                </p:cTn>
                              </p:par>
                            </p:childTnLst>
                          </p:cTn>
                        </p:par>
                        <p:par>
                          <p:cTn id="70" fill="hold">
                            <p:stCondLst>
                              <p:cond delay="500"/>
                            </p:stCondLst>
                            <p:childTnLst>
                              <p:par>
                                <p:cTn id="71"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72" dur="2000" fill="hold"/>
                                        <p:tgtEl>
                                          <p:spTgt spid="72"/>
                                        </p:tgtEl>
                                        <p:attrNameLst>
                                          <p:attrName>ppt_x</p:attrName>
                                          <p:attrName>ppt_y</p:attrName>
                                        </p:attrNameLst>
                                      </p:cBhvr>
                                      <p:rCtr x="21000" y="19700"/>
                                    </p:animMotion>
                                  </p:childTnLst>
                                </p:cTn>
                              </p:par>
                            </p:childTnLst>
                          </p:cTn>
                        </p:par>
                        <p:par>
                          <p:cTn id="73" fill="hold">
                            <p:stCondLst>
                              <p:cond delay="2500"/>
                            </p:stCondLst>
                            <p:childTnLst>
                              <p:par>
                                <p:cTn id="74" presetID="10" presetClass="exit" presetSubtype="0" fill="hold" grpId="1" nodeType="afterEffect">
                                  <p:stCondLst>
                                    <p:cond delay="0"/>
                                  </p:stCondLst>
                                  <p:childTnLst>
                                    <p:animEffect transition="out" filter="fade">
                                      <p:cBhvr>
                                        <p:cTn id="75" dur="2000"/>
                                        <p:tgtEl>
                                          <p:spTgt spid="72"/>
                                        </p:tgtEl>
                                      </p:cBhvr>
                                    </p:animEffect>
                                    <p:set>
                                      <p:cBhvr>
                                        <p:cTn id="76" dur="1" fill="hold">
                                          <p:stCondLst>
                                            <p:cond delay="1999"/>
                                          </p:stCondLst>
                                        </p:cTn>
                                        <p:tgtEl>
                                          <p:spTgt spid="7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70">
                                            <p:txEl>
                                              <p:pRg st="4" end="4"/>
                                            </p:txEl>
                                          </p:spTgt>
                                        </p:tgtEl>
                                        <p:attrNameLst>
                                          <p:attrName>style.visibility</p:attrName>
                                        </p:attrNameLst>
                                      </p:cBhvr>
                                      <p:to>
                                        <p:strVal val="visible"/>
                                      </p:to>
                                    </p:set>
                                    <p:animEffect transition="in" filter="fade">
                                      <p:cBhvr>
                                        <p:cTn id="81" dur="500"/>
                                        <p:tgtEl>
                                          <p:spTgt spid="70">
                                            <p:txEl>
                                              <p:pRg st="4" end="4"/>
                                            </p:txEl>
                                          </p:spTgt>
                                        </p:tgtEl>
                                      </p:cBhvr>
                                    </p:animEffect>
                                  </p:childTnLst>
                                </p:cTn>
                              </p:par>
                            </p:childTnLst>
                          </p:cTn>
                        </p:par>
                        <p:par>
                          <p:cTn id="82" fill="hold">
                            <p:stCondLst>
                              <p:cond delay="500"/>
                            </p:stCondLst>
                            <p:childTnLst>
                              <p:par>
                                <p:cTn id="83" presetID="1" presetClass="entr" presetSubtype="0" fill="hold" grpId="2" nodeType="after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childTnLst>
                          </p:cTn>
                        </p:par>
                        <p:par>
                          <p:cTn id="85" fill="hold">
                            <p:stCondLst>
                              <p:cond delay="500"/>
                            </p:stCondLst>
                            <p:childTnLst>
                              <p:par>
                                <p:cTn id="86" presetID="0" presetClass="path" presetSubtype="0" accel="50000" decel="50000" fill="hold" grpId="0" nodeType="afterEffect">
                                  <p:stCondLst>
                                    <p:cond delay="0"/>
                                  </p:stCondLst>
                                  <p:childTnLst>
                                    <p:animMotion origin="layout" path="M -1.88925E-6 1.11111E-6 C 0.01043 0.1081 0.02085 0.21736 0.04183 0.28356 C 0.06267 0.34977 0.09407 0.37315 0.12547 0.39745 " pathEditMode="relative" rAng="0" ptsTypes="aaA">
                                      <p:cBhvr>
                                        <p:cTn id="87" dur="2000" fill="hold"/>
                                        <p:tgtEl>
                                          <p:spTgt spid="73"/>
                                        </p:tgtEl>
                                        <p:attrNameLst>
                                          <p:attrName>ppt_x</p:attrName>
                                          <p:attrName>ppt_y</p:attrName>
                                        </p:attrNameLst>
                                      </p:cBhvr>
                                      <p:rCtr x="6267" y="19861"/>
                                    </p:animMotion>
                                  </p:childTnLst>
                                </p:cTn>
                              </p:par>
                            </p:childTnLst>
                          </p:cTn>
                        </p:par>
                        <p:par>
                          <p:cTn id="88" fill="hold">
                            <p:stCondLst>
                              <p:cond delay="2500"/>
                            </p:stCondLst>
                            <p:childTnLst>
                              <p:par>
                                <p:cTn id="89" presetID="10" presetClass="exit" presetSubtype="0" fill="hold" grpId="1" nodeType="afterEffect">
                                  <p:stCondLst>
                                    <p:cond delay="0"/>
                                  </p:stCondLst>
                                  <p:childTnLst>
                                    <p:animEffect transition="out" filter="fade">
                                      <p:cBhvr>
                                        <p:cTn id="90" dur="2000"/>
                                        <p:tgtEl>
                                          <p:spTgt spid="73"/>
                                        </p:tgtEl>
                                      </p:cBhvr>
                                    </p:animEffect>
                                    <p:set>
                                      <p:cBhvr>
                                        <p:cTn id="91" dur="1" fill="hold">
                                          <p:stCondLst>
                                            <p:cond delay="1999"/>
                                          </p:stCondLst>
                                        </p:cTn>
                                        <p:tgtEl>
                                          <p:spTgt spid="7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0">
                                            <p:txEl>
                                              <p:pRg st="5" end="5"/>
                                            </p:txEl>
                                          </p:spTgt>
                                        </p:tgtEl>
                                        <p:attrNameLst>
                                          <p:attrName>style.visibility</p:attrName>
                                        </p:attrNameLst>
                                      </p:cBhvr>
                                      <p:to>
                                        <p:strVal val="visible"/>
                                      </p:to>
                                    </p:set>
                                    <p:animEffect transition="in" filter="fade">
                                      <p:cBhvr>
                                        <p:cTn id="96" dur="500"/>
                                        <p:tgtEl>
                                          <p:spTgt spid="70">
                                            <p:txEl>
                                              <p:pRg st="5" end="5"/>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70">
                                            <p:txEl>
                                              <p:pRg st="6" end="6"/>
                                            </p:txEl>
                                          </p:spTgt>
                                        </p:tgtEl>
                                        <p:attrNameLst>
                                          <p:attrName>style.visibility</p:attrName>
                                        </p:attrNameLst>
                                      </p:cBhvr>
                                      <p:to>
                                        <p:strVal val="visible"/>
                                      </p:to>
                                    </p:set>
                                    <p:animEffect transition="in" filter="fade">
                                      <p:cBhvr>
                                        <p:cTn id="99" dur="500"/>
                                        <p:tgtEl>
                                          <p:spTgt spid="70">
                                            <p:txEl>
                                              <p:pRg st="6" end="6"/>
                                            </p:txEl>
                                          </p:spTgt>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fade">
                                      <p:cBhvr>
                                        <p:cTn id="103" dur="750"/>
                                        <p:tgtEl>
                                          <p:spTgt spid="7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500"/>
                                        <p:tgtEl>
                                          <p:spTgt spid="7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63" grpId="0" animBg="1"/>
      <p:bldP spid="71" grpId="0" animBg="1"/>
      <p:bldP spid="71" grpId="1" animBg="1"/>
      <p:bldP spid="72" grpId="0" animBg="1"/>
      <p:bldP spid="72" grpId="1" animBg="1"/>
      <p:bldP spid="73" grpId="0" animBg="1"/>
      <p:bldP spid="73" grpId="1" animBg="1"/>
      <p:bldP spid="73" grpId="2" animBg="1"/>
      <p:bldP spid="75" grpId="0" animBg="1"/>
      <p:bldP spid="77" grpId="0" animBg="1"/>
      <p:bldP spid="78" grpId="0"/>
      <p:bldP spid="3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20701" y="1446213"/>
            <a:ext cx="4521517" cy="453167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p:txBody>
          <a:bodyPr/>
          <a:lstStyle/>
          <a:p>
            <a:r>
              <a:rPr lang="en-US" smtClean="0"/>
              <a:t>Page Blob – Random Read/Write</a:t>
            </a:r>
            <a:endParaRPr lang="en-US" dirty="0"/>
          </a:p>
        </p:txBody>
      </p:sp>
      <p:sp>
        <p:nvSpPr>
          <p:cNvPr id="40" name="Content Placeholder 2"/>
          <p:cNvSpPr txBox="1">
            <a:spLocks/>
          </p:cNvSpPr>
          <p:nvPr/>
        </p:nvSpPr>
        <p:spPr>
          <a:xfrm>
            <a:off x="5446715" y="1498600"/>
            <a:ext cx="5829537" cy="4902200"/>
          </a:xfrm>
          <a:prstGeom prst="rect">
            <a:avLst/>
          </a:prstGeom>
        </p:spPr>
        <p:txBody>
          <a:bodyPr vert="horz" wrap="square" lIns="0" tIns="0" rIns="0" bIns="0" rtlCol="0">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175" indent="0" defTabSz="914363">
              <a:lnSpc>
                <a:spcPct val="110000"/>
              </a:lnSpc>
              <a:spcBef>
                <a:spcPts val="0"/>
              </a:spcBef>
              <a:buSzPct val="80000"/>
              <a:buNone/>
            </a:pPr>
            <a:r>
              <a:rPr lang="en-US" sz="4000" spc="-100" dirty="0">
                <a:solidFill>
                  <a:schemeClr val="accent2">
                    <a:alpha val="99000"/>
                  </a:schemeClr>
                </a:solidFill>
                <a:latin typeface="Segoe UI Light" pitchFamily="34" charset="0"/>
              </a:rPr>
              <a:t>Create </a:t>
            </a:r>
            <a:r>
              <a:rPr lang="en-US" sz="4000" spc="-100" dirty="0" err="1">
                <a:solidFill>
                  <a:schemeClr val="accent2">
                    <a:alpha val="99000"/>
                  </a:schemeClr>
                </a:solidFill>
                <a:latin typeface="Segoe UI Light" pitchFamily="34" charset="0"/>
              </a:rPr>
              <a:t>MyBlob</a:t>
            </a:r>
            <a:endParaRPr lang="en-US" sz="4000" spc="-100" dirty="0">
              <a:solidFill>
                <a:schemeClr val="accent2">
                  <a:alpha val="99000"/>
                </a:schemeClr>
              </a:solidFill>
              <a:latin typeface="Segoe UI Light" pitchFamily="34" charset="0"/>
            </a:endParaRPr>
          </a:p>
          <a:p>
            <a:pPr marL="533306" lvl="1" indent="0">
              <a:spcBef>
                <a:spcPts val="0"/>
              </a:spcBef>
              <a:buNone/>
            </a:pPr>
            <a:r>
              <a:rPr lang="en-US" sz="1600" dirty="0">
                <a:solidFill>
                  <a:schemeClr val="bg1">
                    <a:alpha val="99000"/>
                  </a:schemeClr>
                </a:solidFill>
              </a:rPr>
              <a:t>Specify Blob Size = 10 </a:t>
            </a:r>
            <a:r>
              <a:rPr lang="en-US" sz="1600" dirty="0" err="1">
                <a:solidFill>
                  <a:schemeClr val="bg1">
                    <a:alpha val="99000"/>
                  </a:schemeClr>
                </a:solidFill>
              </a:rPr>
              <a:t>Gbytes</a:t>
            </a:r>
            <a:endParaRPr lang="en-US" sz="1600" dirty="0">
              <a:solidFill>
                <a:schemeClr val="bg1">
                  <a:alpha val="99000"/>
                </a:schemeClr>
              </a:solidFill>
            </a:endParaRPr>
          </a:p>
          <a:p>
            <a:pPr marL="533306" lvl="1" indent="0">
              <a:buNone/>
            </a:pPr>
            <a:r>
              <a:rPr lang="en-US" sz="1600" dirty="0">
                <a:solidFill>
                  <a:schemeClr val="bg1">
                    <a:alpha val="99000"/>
                  </a:schemeClr>
                </a:solidFill>
              </a:rPr>
              <a:t>Sparse storage - Only charged for pages with data stored in them</a:t>
            </a:r>
          </a:p>
          <a:p>
            <a:pPr marL="0" indent="0">
              <a:buNone/>
            </a:pPr>
            <a:r>
              <a:rPr lang="en-US" sz="1800" dirty="0">
                <a:solidFill>
                  <a:schemeClr val="bg1">
                    <a:alpha val="99000"/>
                  </a:schemeClr>
                </a:solidFill>
              </a:rPr>
              <a:t>Fixed Page Size = 512 bytes</a:t>
            </a:r>
          </a:p>
          <a:p>
            <a:pPr marL="0" indent="0">
              <a:buNone/>
            </a:pPr>
            <a:r>
              <a:rPr lang="en-US" sz="1800" dirty="0">
                <a:solidFill>
                  <a:schemeClr val="bg1">
                    <a:alpha val="99000"/>
                  </a:schemeClr>
                </a:solidFill>
              </a:rPr>
              <a:t>Random Access Operations</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[512, 2048)</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[0, 1024)</a:t>
            </a:r>
          </a:p>
          <a:p>
            <a:pPr marL="533306" lvl="1" indent="0">
              <a:buNone/>
            </a:pPr>
            <a:r>
              <a:rPr lang="en-US" sz="1600" b="1" dirty="0" err="1">
                <a:solidFill>
                  <a:schemeClr val="bg1">
                    <a:alpha val="99000"/>
                  </a:schemeClr>
                </a:solidFill>
              </a:rPr>
              <a:t>ClearPage</a:t>
            </a:r>
            <a:r>
              <a:rPr lang="en-US" sz="1600" dirty="0">
                <a:solidFill>
                  <a:schemeClr val="bg1">
                    <a:alpha val="99000"/>
                  </a:schemeClr>
                </a:solidFill>
              </a:rPr>
              <a:t>[512, 1536)</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[2048,2560)</a:t>
            </a:r>
          </a:p>
          <a:p>
            <a:pPr marL="0" indent="0">
              <a:buNone/>
            </a:pPr>
            <a:r>
              <a:rPr lang="en-US" sz="1800" b="1" dirty="0" err="1">
                <a:solidFill>
                  <a:schemeClr val="bg1">
                    <a:alpha val="99000"/>
                  </a:schemeClr>
                </a:solidFill>
              </a:rPr>
              <a:t>GetPageRange</a:t>
            </a:r>
            <a:r>
              <a:rPr lang="en-US" sz="1800" dirty="0">
                <a:solidFill>
                  <a:schemeClr val="bg1">
                    <a:alpha val="99000"/>
                  </a:schemeClr>
                </a:solidFill>
              </a:rPr>
              <a:t>[0, 4096) returns valid data ranges:</a:t>
            </a:r>
          </a:p>
          <a:p>
            <a:pPr marL="533306" lvl="1" indent="0">
              <a:buNone/>
            </a:pPr>
            <a:r>
              <a:rPr lang="en-US" sz="1600" dirty="0">
                <a:solidFill>
                  <a:schemeClr val="bg1">
                    <a:alpha val="99000"/>
                  </a:schemeClr>
                </a:solidFill>
              </a:rPr>
              <a:t>[0,512) , [1536,2560)</a:t>
            </a:r>
          </a:p>
          <a:p>
            <a:pPr marL="0" indent="0">
              <a:buNone/>
            </a:pPr>
            <a:r>
              <a:rPr lang="en-US" sz="1800" b="1" dirty="0" err="1">
                <a:solidFill>
                  <a:schemeClr val="bg1">
                    <a:alpha val="99000"/>
                  </a:schemeClr>
                </a:solidFill>
              </a:rPr>
              <a:t>GetBlob</a:t>
            </a:r>
            <a:r>
              <a:rPr lang="en-US" sz="1800" dirty="0">
                <a:solidFill>
                  <a:schemeClr val="bg1">
                    <a:alpha val="99000"/>
                  </a:schemeClr>
                </a:solidFill>
              </a:rPr>
              <a:t>[1000, 2048) returns</a:t>
            </a:r>
          </a:p>
          <a:p>
            <a:pPr marL="533306" lvl="1" indent="0">
              <a:buNone/>
            </a:pPr>
            <a:r>
              <a:rPr lang="en-US" sz="1600" dirty="0">
                <a:solidFill>
                  <a:schemeClr val="bg1">
                    <a:alpha val="99000"/>
                  </a:schemeClr>
                </a:solidFill>
              </a:rPr>
              <a:t>All 0 for first 536 bytes</a:t>
            </a:r>
          </a:p>
          <a:p>
            <a:pPr marL="533306" lvl="1" indent="0">
              <a:buNone/>
            </a:pPr>
            <a:r>
              <a:rPr lang="en-US" sz="1600" dirty="0">
                <a:solidFill>
                  <a:schemeClr val="bg1">
                    <a:alpha val="99000"/>
                  </a:schemeClr>
                </a:solidFill>
              </a:rPr>
              <a:t>Next 512 bytes are data stored in [1536,2048)</a:t>
            </a:r>
          </a:p>
        </p:txBody>
      </p:sp>
      <p:sp>
        <p:nvSpPr>
          <p:cNvPr id="41" name="TextBox 40"/>
          <p:cNvSpPr txBox="1"/>
          <p:nvPr/>
        </p:nvSpPr>
        <p:spPr>
          <a:xfrm>
            <a:off x="1859043"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rPr>
              <a:t>0</a:t>
            </a:r>
          </a:p>
        </p:txBody>
      </p:sp>
      <p:sp>
        <p:nvSpPr>
          <p:cNvPr id="43" name="Rectangle 42"/>
          <p:cNvSpPr/>
          <p:nvPr/>
        </p:nvSpPr>
        <p:spPr>
          <a:xfrm>
            <a:off x="1598415" y="5431652"/>
            <a:ext cx="587012" cy="276997"/>
          </a:xfrm>
          <a:prstGeom prst="rect">
            <a:avLst/>
          </a:prstGeom>
        </p:spPr>
        <p:txBody>
          <a:bodyPr wrap="none" lIns="91436" tIns="45719" rIns="91436" bIns="45719">
            <a:spAutoFit/>
          </a:bodyPr>
          <a:lstStyle/>
          <a:p>
            <a:pPr algn="r"/>
            <a:r>
              <a:rPr lang="en-US" sz="1200" dirty="0">
                <a:solidFill>
                  <a:srgbClr val="595959">
                    <a:alpha val="99000"/>
                  </a:srgbClr>
                </a:solidFill>
              </a:rPr>
              <a:t>10 GB</a:t>
            </a:r>
            <a:endParaRPr lang="en-US" sz="1200" baseline="30000" dirty="0">
              <a:solidFill>
                <a:srgbClr val="595959">
                  <a:alpha val="99000"/>
                </a:srgbClr>
              </a:solidFill>
            </a:endParaRPr>
          </a:p>
        </p:txBody>
      </p:sp>
      <p:sp>
        <p:nvSpPr>
          <p:cNvPr id="47" name="Rectangle 46"/>
          <p:cNvSpPr/>
          <p:nvPr/>
        </p:nvSpPr>
        <p:spPr>
          <a:xfrm rot="5400000">
            <a:off x="1104178"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081869"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661571" y="2078850"/>
            <a:ext cx="465491" cy="307754"/>
          </a:xfrm>
          <a:prstGeom prst="rect">
            <a:avLst/>
          </a:prstGeom>
        </p:spPr>
        <p:txBody>
          <a:bodyPr wrap="none" lIns="121899" tIns="60949" rIns="91440" bIns="60949">
            <a:spAutoFit/>
          </a:bodyPr>
          <a:lstStyle/>
          <a:p>
            <a:pPr algn="r"/>
            <a:r>
              <a:rPr lang="en-US" sz="1200" dirty="0">
                <a:solidFill>
                  <a:srgbClr val="595959">
                    <a:alpha val="99000"/>
                  </a:srgbClr>
                </a:solidFill>
              </a:rPr>
              <a:t>512</a:t>
            </a:r>
          </a:p>
        </p:txBody>
      </p:sp>
      <p:sp>
        <p:nvSpPr>
          <p:cNvPr id="53" name="Rectangle 52"/>
          <p:cNvSpPr/>
          <p:nvPr/>
        </p:nvSpPr>
        <p:spPr>
          <a:xfrm>
            <a:off x="1578215" y="2383650"/>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1024</a:t>
            </a:r>
          </a:p>
        </p:txBody>
      </p:sp>
      <p:cxnSp>
        <p:nvCxnSpPr>
          <p:cNvPr id="55" name="Straight Connector 54"/>
          <p:cNvCxnSpPr/>
          <p:nvPr/>
        </p:nvCxnSpPr>
        <p:spPr>
          <a:xfrm>
            <a:off x="2209079"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209079"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209079"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209079"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209079"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209079"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209079"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209079"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209079"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209079"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209079"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578215" y="26840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1536</a:t>
            </a:r>
          </a:p>
        </p:txBody>
      </p:sp>
      <p:sp>
        <p:nvSpPr>
          <p:cNvPr id="77" name="Rectangle 76"/>
          <p:cNvSpPr/>
          <p:nvPr/>
        </p:nvSpPr>
        <p:spPr>
          <a:xfrm>
            <a:off x="1578215"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2048</a:t>
            </a:r>
          </a:p>
        </p:txBody>
      </p:sp>
      <p:sp>
        <p:nvSpPr>
          <p:cNvPr id="78" name="Rectangle 77"/>
          <p:cNvSpPr/>
          <p:nvPr/>
        </p:nvSpPr>
        <p:spPr>
          <a:xfrm>
            <a:off x="1578215"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2560</a:t>
            </a:r>
          </a:p>
        </p:txBody>
      </p:sp>
      <p:grpSp>
        <p:nvGrpSpPr>
          <p:cNvPr id="87" name="Group 103"/>
          <p:cNvGrpSpPr/>
          <p:nvPr/>
        </p:nvGrpSpPr>
        <p:grpSpPr>
          <a:xfrm>
            <a:off x="3809279"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90" name="Right Brace 89"/>
          <p:cNvSpPr/>
          <p:nvPr/>
        </p:nvSpPr>
        <p:spPr>
          <a:xfrm>
            <a:off x="3809279" y="2425700"/>
            <a:ext cx="152400" cy="692151"/>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lIns="91436" tIns="45719" rIns="91436" bIns="45719" rtlCol="0" anchor="ctr"/>
          <a:lstStyle/>
          <a:p>
            <a:pPr algn="ctr"/>
            <a:endParaRPr lang="en-US" dirty="0"/>
          </a:p>
        </p:txBody>
      </p:sp>
      <p:sp>
        <p:nvSpPr>
          <p:cNvPr id="6" name="Rectangle 5"/>
          <p:cNvSpPr/>
          <p:nvPr/>
        </p:nvSpPr>
        <p:spPr>
          <a:xfrm rot="5400000">
            <a:off x="1794326" y="3545276"/>
            <a:ext cx="2329869" cy="369332"/>
          </a:xfrm>
          <a:prstGeom prst="rect">
            <a:avLst/>
          </a:prstGeom>
        </p:spPr>
        <p:txBody>
          <a:bodyPr wrap="none">
            <a:spAutoFit/>
          </a:bodyPr>
          <a:lstStyle/>
          <a:p>
            <a:pPr algn="ctr" defTabSz="914061"/>
            <a:r>
              <a:rPr lang="en-US" dirty="0">
                <a:solidFill>
                  <a:srgbClr val="FFFFFF">
                    <a:alpha val="99000"/>
                  </a:srgbClr>
                </a:solidFill>
              </a:rPr>
              <a:t>10 GB Address Space</a:t>
            </a:r>
          </a:p>
        </p:txBody>
      </p:sp>
      <p:sp>
        <p:nvSpPr>
          <p:cNvPr id="79" name="Rectangle 78"/>
          <p:cNvSpPr/>
          <p:nvPr/>
        </p:nvSpPr>
        <p:spPr>
          <a:xfrm rot="5400000">
            <a:off x="2475779"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2628179"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2209080"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2780579"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Tree>
    <p:extLst>
      <p:ext uri="{BB962C8B-B14F-4D97-AF65-F5344CB8AC3E}">
        <p14:creationId xmlns:p14="http://schemas.microsoft.com/office/powerpoint/2010/main" val="299154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xEl>
                                              <p:pRg st="1" end="1"/>
                                            </p:txEl>
                                          </p:spTgt>
                                        </p:tgtEl>
                                        <p:attrNameLst>
                                          <p:attrName>style.visibility</p:attrName>
                                        </p:attrNameLst>
                                      </p:cBhvr>
                                      <p:to>
                                        <p:strVal val="visible"/>
                                      </p:to>
                                    </p:set>
                                    <p:animEffect transition="in" filter="fade">
                                      <p:cBhvr>
                                        <p:cTn id="10" dur="500"/>
                                        <p:tgtEl>
                                          <p:spTgt spid="4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xEl>
                                              <p:pRg st="2" end="2"/>
                                            </p:txEl>
                                          </p:spTgt>
                                        </p:tgtEl>
                                        <p:attrNameLst>
                                          <p:attrName>style.visibility</p:attrName>
                                        </p:attrNameLst>
                                      </p:cBhvr>
                                      <p:to>
                                        <p:strVal val="visible"/>
                                      </p:to>
                                    </p:set>
                                    <p:animEffect transition="in" filter="fade">
                                      <p:cBhvr>
                                        <p:cTn id="13" dur="500"/>
                                        <p:tgtEl>
                                          <p:spTgt spid="4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0">
                                            <p:txEl>
                                              <p:pRg st="3" end="3"/>
                                            </p:txEl>
                                          </p:spTgt>
                                        </p:tgtEl>
                                        <p:attrNameLst>
                                          <p:attrName>style.visibility</p:attrName>
                                        </p:attrNameLst>
                                      </p:cBhvr>
                                      <p:to>
                                        <p:strVal val="visible"/>
                                      </p:to>
                                    </p:set>
                                    <p:animEffect transition="in" filter="fade">
                                      <p:cBhvr>
                                        <p:cTn id="24" dur="500"/>
                                        <p:tgtEl>
                                          <p:spTgt spid="40">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0">
                                            <p:txEl>
                                              <p:pRg st="4" end="4"/>
                                            </p:txEl>
                                          </p:spTgt>
                                        </p:tgtEl>
                                        <p:attrNameLst>
                                          <p:attrName>style.visibility</p:attrName>
                                        </p:attrNameLst>
                                      </p:cBhvr>
                                      <p:to>
                                        <p:strVal val="visible"/>
                                      </p:to>
                                    </p:set>
                                    <p:animEffect transition="in" filter="fade">
                                      <p:cBhvr>
                                        <p:cTn id="29" dur="500"/>
                                        <p:tgtEl>
                                          <p:spTgt spid="40">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xEl>
                                              <p:pRg st="5" end="5"/>
                                            </p:txEl>
                                          </p:spTgt>
                                        </p:tgtEl>
                                        <p:attrNameLst>
                                          <p:attrName>style.visibility</p:attrName>
                                        </p:attrNameLst>
                                      </p:cBhvr>
                                      <p:to>
                                        <p:strVal val="visible"/>
                                      </p:to>
                                    </p:set>
                                    <p:animEffect transition="in" filter="fade">
                                      <p:cBhvr>
                                        <p:cTn id="34" dur="500"/>
                                        <p:tgtEl>
                                          <p:spTgt spid="40">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10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xEl>
                                              <p:pRg st="6" end="6"/>
                                            </p:txEl>
                                          </p:spTgt>
                                        </p:tgtEl>
                                        <p:attrNameLst>
                                          <p:attrName>style.visibility</p:attrName>
                                        </p:attrNameLst>
                                      </p:cBhvr>
                                      <p:to>
                                        <p:strVal val="visible"/>
                                      </p:to>
                                    </p:set>
                                    <p:animEffect transition="in" filter="fade">
                                      <p:cBhvr>
                                        <p:cTn id="42" dur="500"/>
                                        <p:tgtEl>
                                          <p:spTgt spid="40">
                                            <p:txEl>
                                              <p:pRg st="6" end="6"/>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1000"/>
                                        <p:tgtEl>
                                          <p:spTgt spid="8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xEl>
                                              <p:pRg st="7" end="7"/>
                                            </p:txEl>
                                          </p:spTgt>
                                        </p:tgtEl>
                                        <p:attrNameLst>
                                          <p:attrName>style.visibility</p:attrName>
                                        </p:attrNameLst>
                                      </p:cBhvr>
                                      <p:to>
                                        <p:strVal val="visible"/>
                                      </p:to>
                                    </p:set>
                                    <p:animEffect transition="in" filter="fade">
                                      <p:cBhvr>
                                        <p:cTn id="50" dur="500"/>
                                        <p:tgtEl>
                                          <p:spTgt spid="40">
                                            <p:txEl>
                                              <p:pRg st="7" end="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1000"/>
                                        <p:tgtEl>
                                          <p:spTgt spid="8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0">
                                            <p:txEl>
                                              <p:pRg st="8" end="8"/>
                                            </p:txEl>
                                          </p:spTgt>
                                        </p:tgtEl>
                                        <p:attrNameLst>
                                          <p:attrName>style.visibility</p:attrName>
                                        </p:attrNameLst>
                                      </p:cBhvr>
                                      <p:to>
                                        <p:strVal val="visible"/>
                                      </p:to>
                                    </p:set>
                                    <p:animEffect transition="in" filter="fade">
                                      <p:cBhvr>
                                        <p:cTn id="58" dur="500"/>
                                        <p:tgtEl>
                                          <p:spTgt spid="40">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fade">
                                      <p:cBhvr>
                                        <p:cTn id="61" dur="1000"/>
                                        <p:tgtEl>
                                          <p:spTgt spid="8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0">
                                            <p:txEl>
                                              <p:pRg st="9" end="9"/>
                                            </p:txEl>
                                          </p:spTgt>
                                        </p:tgtEl>
                                        <p:attrNameLst>
                                          <p:attrName>style.visibility</p:attrName>
                                        </p:attrNameLst>
                                      </p:cBhvr>
                                      <p:to>
                                        <p:strVal val="visible"/>
                                      </p:to>
                                    </p:set>
                                    <p:animEffect transition="in" filter="fade">
                                      <p:cBhvr>
                                        <p:cTn id="66" dur="500"/>
                                        <p:tgtEl>
                                          <p:spTgt spid="40">
                                            <p:txEl>
                                              <p:pRg st="9" end="9"/>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0">
                                            <p:txEl>
                                              <p:pRg st="10" end="10"/>
                                            </p:txEl>
                                          </p:spTgt>
                                        </p:tgtEl>
                                        <p:attrNameLst>
                                          <p:attrName>style.visibility</p:attrName>
                                        </p:attrNameLst>
                                      </p:cBhvr>
                                      <p:to>
                                        <p:strVal val="visible"/>
                                      </p:to>
                                    </p:set>
                                    <p:animEffect transition="in" filter="fade">
                                      <p:cBhvr>
                                        <p:cTn id="69" dur="500"/>
                                        <p:tgtEl>
                                          <p:spTgt spid="40">
                                            <p:txEl>
                                              <p:pRg st="10" end="10"/>
                                            </p:txEl>
                                          </p:spTgt>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87"/>
                                        </p:tgtEl>
                                        <p:attrNameLst>
                                          <p:attrName>style.visibility</p:attrName>
                                        </p:attrNameLst>
                                      </p:cBhvr>
                                      <p:to>
                                        <p:strVal val="visible"/>
                                      </p:to>
                                    </p:set>
                                    <p:animEffect transition="in" filter="fade">
                                      <p:cBhvr>
                                        <p:cTn id="73" dur="250"/>
                                        <p:tgtEl>
                                          <p:spTgt spid="8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0">
                                            <p:txEl>
                                              <p:pRg st="11" end="11"/>
                                            </p:txEl>
                                          </p:spTgt>
                                        </p:tgtEl>
                                        <p:attrNameLst>
                                          <p:attrName>style.visibility</p:attrName>
                                        </p:attrNameLst>
                                      </p:cBhvr>
                                      <p:to>
                                        <p:strVal val="visible"/>
                                      </p:to>
                                    </p:set>
                                    <p:animEffect transition="in" filter="fade">
                                      <p:cBhvr>
                                        <p:cTn id="78" dur="500"/>
                                        <p:tgtEl>
                                          <p:spTgt spid="40">
                                            <p:txEl>
                                              <p:pRg st="11" end="11"/>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0">
                                            <p:txEl>
                                              <p:pRg st="12" end="12"/>
                                            </p:txEl>
                                          </p:spTgt>
                                        </p:tgtEl>
                                        <p:attrNameLst>
                                          <p:attrName>style.visibility</p:attrName>
                                        </p:attrNameLst>
                                      </p:cBhvr>
                                      <p:to>
                                        <p:strVal val="visible"/>
                                      </p:to>
                                    </p:set>
                                    <p:animEffect transition="in" filter="fade">
                                      <p:cBhvr>
                                        <p:cTn id="81" dur="500"/>
                                        <p:tgtEl>
                                          <p:spTgt spid="40">
                                            <p:txEl>
                                              <p:pRg st="12" end="12"/>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0">
                                            <p:txEl>
                                              <p:pRg st="13" end="13"/>
                                            </p:txEl>
                                          </p:spTgt>
                                        </p:tgtEl>
                                        <p:attrNameLst>
                                          <p:attrName>style.visibility</p:attrName>
                                        </p:attrNameLst>
                                      </p:cBhvr>
                                      <p:to>
                                        <p:strVal val="visible"/>
                                      </p:to>
                                    </p:set>
                                    <p:animEffect transition="in" filter="fade">
                                      <p:cBhvr>
                                        <p:cTn id="84" dur="500"/>
                                        <p:tgtEl>
                                          <p:spTgt spid="40">
                                            <p:txEl>
                                              <p:pRg st="13" end="13"/>
                                            </p:txEl>
                                          </p:spTgt>
                                        </p:tgtEl>
                                      </p:cBhvr>
                                    </p:animEffect>
                                  </p:childTnLst>
                                </p:cTn>
                              </p:par>
                              <p:par>
                                <p:cTn id="85" presetID="10" presetClass="exit" presetSubtype="0" fill="hold" nodeType="withEffect">
                                  <p:stCondLst>
                                    <p:cond delay="0"/>
                                  </p:stCondLst>
                                  <p:childTnLst>
                                    <p:animEffect transition="out" filter="fade">
                                      <p:cBhvr>
                                        <p:cTn id="86" dur="500"/>
                                        <p:tgtEl>
                                          <p:spTgt spid="87"/>
                                        </p:tgtEl>
                                      </p:cBhvr>
                                    </p:animEffect>
                                    <p:set>
                                      <p:cBhvr>
                                        <p:cTn id="87" dur="1" fill="hold">
                                          <p:stCondLst>
                                            <p:cond delay="499"/>
                                          </p:stCondLst>
                                        </p:cTn>
                                        <p:tgtEl>
                                          <p:spTgt spid="87"/>
                                        </p:tgtEl>
                                        <p:attrNameLst>
                                          <p:attrName>style.visibility</p:attrName>
                                        </p:attrNameLst>
                                      </p:cBhvr>
                                      <p:to>
                                        <p:strVal val="hidden"/>
                                      </p:to>
                                    </p:se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90" grpId="0" animBg="1"/>
      <p:bldP spid="79" grpId="0" animBg="1"/>
      <p:bldP spid="80" grpId="0" animBg="1"/>
      <p:bldP spid="8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Shared Access </a:t>
            </a:r>
            <a:r>
              <a:rPr lang="en-NZ" dirty="0"/>
              <a:t>Signatures</a:t>
            </a:r>
          </a:p>
        </p:txBody>
      </p:sp>
      <p:sp>
        <p:nvSpPr>
          <p:cNvPr id="3" name="Content Placeholder 2"/>
          <p:cNvSpPr>
            <a:spLocks noGrp="1"/>
          </p:cNvSpPr>
          <p:nvPr>
            <p:ph type="body" sz="quarter" idx="4294967295"/>
          </p:nvPr>
        </p:nvSpPr>
        <p:spPr>
          <a:xfrm>
            <a:off x="560798" y="1447800"/>
            <a:ext cx="10588215" cy="5143500"/>
          </a:xfrm>
        </p:spPr>
        <p:txBody>
          <a:bodyPr>
            <a:normAutofit fontScale="85000" lnSpcReduction="20000"/>
          </a:bodyPr>
          <a:lstStyle/>
          <a:p>
            <a:pPr marL="0" indent="0">
              <a:buNone/>
            </a:pPr>
            <a:r>
              <a:rPr lang="en-NZ" dirty="0">
                <a:solidFill>
                  <a:schemeClr val="accent2">
                    <a:alpha val="99000"/>
                  </a:schemeClr>
                </a:solidFill>
              </a:rPr>
              <a:t>Fine grain access rights to blobs and containers</a:t>
            </a:r>
          </a:p>
          <a:p>
            <a:pPr marL="0" indent="0">
              <a:buNone/>
            </a:pPr>
            <a:r>
              <a:rPr lang="en-NZ" dirty="0">
                <a:solidFill>
                  <a:schemeClr val="accent2">
                    <a:alpha val="99000"/>
                  </a:schemeClr>
                </a:solidFill>
              </a:rPr>
              <a:t>Sign URL with storage key – permit elevated rights</a:t>
            </a:r>
          </a:p>
          <a:p>
            <a:pPr marL="0" indent="0">
              <a:buNone/>
            </a:pPr>
            <a:r>
              <a:rPr lang="en-NZ" dirty="0">
                <a:solidFill>
                  <a:schemeClr val="accent2">
                    <a:alpha val="99000"/>
                  </a:schemeClr>
                </a:solidFill>
              </a:rPr>
              <a:t>Revocation</a:t>
            </a:r>
          </a:p>
          <a:p>
            <a:pPr lvl="1"/>
            <a:r>
              <a:rPr lang="en-NZ" sz="2400" spc="-51" dirty="0"/>
              <a:t>Use short time periods and re-issue</a:t>
            </a:r>
          </a:p>
          <a:p>
            <a:pPr lvl="1"/>
            <a:r>
              <a:rPr lang="en-NZ" sz="2400" spc="-51" dirty="0"/>
              <a:t>Use container level policy that can be deleted</a:t>
            </a:r>
          </a:p>
          <a:p>
            <a:pPr lvl="1"/>
            <a:endParaRPr lang="en-NZ" sz="2400" spc="-51" dirty="0"/>
          </a:p>
          <a:p>
            <a:pPr marL="0" indent="0">
              <a:buNone/>
            </a:pPr>
            <a:r>
              <a:rPr lang="en-NZ" dirty="0">
                <a:solidFill>
                  <a:schemeClr val="accent2">
                    <a:alpha val="99000"/>
                  </a:schemeClr>
                </a:solidFill>
              </a:rPr>
              <a:t>Two broad approaches</a:t>
            </a:r>
          </a:p>
          <a:p>
            <a:pPr lvl="1"/>
            <a:r>
              <a:rPr lang="en-NZ" sz="2400" spc="-51" dirty="0"/>
              <a:t>Ad-hoc</a:t>
            </a:r>
          </a:p>
          <a:p>
            <a:pPr lvl="1"/>
            <a:r>
              <a:rPr lang="en-NZ" sz="2400" spc="-51" dirty="0"/>
              <a:t>Policy based</a:t>
            </a:r>
          </a:p>
        </p:txBody>
      </p:sp>
      <p:sp>
        <p:nvSpPr>
          <p:cNvPr id="4" name="Freeform 154"/>
          <p:cNvSpPr>
            <a:spLocks noEditPoints="1"/>
          </p:cNvSpPr>
          <p:nvPr/>
        </p:nvSpPr>
        <p:spPr bwMode="black">
          <a:xfrm>
            <a:off x="7677854" y="3348722"/>
            <a:ext cx="2863914" cy="2863166"/>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13742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Ad Hoc </a:t>
            </a:r>
            <a:r>
              <a:rPr lang="en-NZ" dirty="0"/>
              <a:t>Signatures</a:t>
            </a:r>
          </a:p>
        </p:txBody>
      </p:sp>
      <p:sp>
        <p:nvSpPr>
          <p:cNvPr id="3" name="Content Placeholder 2"/>
          <p:cNvSpPr>
            <a:spLocks noGrp="1"/>
          </p:cNvSpPr>
          <p:nvPr>
            <p:ph type="body" sz="quarter" idx="4294967295"/>
          </p:nvPr>
        </p:nvSpPr>
        <p:spPr>
          <a:xfrm>
            <a:off x="557784" y="1447800"/>
            <a:ext cx="11149013" cy="2779713"/>
          </a:xfrm>
        </p:spPr>
        <p:txBody>
          <a:bodyPr>
            <a:normAutofit fontScale="62500" lnSpcReduction="20000"/>
          </a:bodyPr>
          <a:lstStyle/>
          <a:p>
            <a:pPr marL="0" indent="0">
              <a:buNone/>
            </a:pPr>
            <a:r>
              <a:rPr lang="en-NZ" sz="3800" dirty="0">
                <a:solidFill>
                  <a:schemeClr val="accent2">
                    <a:alpha val="99000"/>
                  </a:schemeClr>
                </a:solidFill>
              </a:rPr>
              <a:t>Create Short Dated Shared Access Signature</a:t>
            </a:r>
          </a:p>
          <a:p>
            <a:pPr lvl="1">
              <a:lnSpc>
                <a:spcPct val="110000"/>
              </a:lnSpc>
            </a:pPr>
            <a:r>
              <a:rPr lang="en-US" spc="-51" dirty="0" err="1"/>
              <a:t>Signedresource</a:t>
            </a:r>
            <a:r>
              <a:rPr lang="en-US" spc="-51" dirty="0"/>
              <a:t> </a:t>
            </a:r>
            <a:r>
              <a:rPr lang="en-NZ" spc="-51" dirty="0"/>
              <a:t>Blob or Container</a:t>
            </a:r>
          </a:p>
          <a:p>
            <a:pPr lvl="1">
              <a:lnSpc>
                <a:spcPct val="110000"/>
              </a:lnSpc>
            </a:pPr>
            <a:r>
              <a:rPr lang="en-US" spc="-51" dirty="0" err="1"/>
              <a:t>AccessPolicy</a:t>
            </a:r>
            <a:r>
              <a:rPr lang="en-US" spc="-51" dirty="0"/>
              <a:t> </a:t>
            </a:r>
            <a:r>
              <a:rPr lang="en-NZ" spc="-51" dirty="0"/>
              <a:t>Start, Expiry and Permissions</a:t>
            </a:r>
          </a:p>
          <a:p>
            <a:pPr lvl="1">
              <a:lnSpc>
                <a:spcPct val="110000"/>
              </a:lnSpc>
            </a:pPr>
            <a:r>
              <a:rPr lang="en-US" spc="-51" dirty="0"/>
              <a:t>Signature </a:t>
            </a:r>
            <a:r>
              <a:rPr lang="en-NZ" spc="-51" dirty="0"/>
              <a:t>HMAC-SHA256 of above fields</a:t>
            </a:r>
          </a:p>
          <a:p>
            <a:pPr lvl="1"/>
            <a:endParaRPr lang="en-NZ" dirty="0" smtClean="0"/>
          </a:p>
          <a:p>
            <a:pPr marL="0" indent="0">
              <a:buNone/>
            </a:pPr>
            <a:r>
              <a:rPr lang="en-NZ" sz="3800" dirty="0">
                <a:solidFill>
                  <a:schemeClr val="accent2">
                    <a:alpha val="99000"/>
                  </a:schemeClr>
                </a:solidFill>
              </a:rPr>
              <a:t>Use case</a:t>
            </a:r>
          </a:p>
          <a:p>
            <a:pPr lvl="1">
              <a:lnSpc>
                <a:spcPct val="110000"/>
              </a:lnSpc>
            </a:pPr>
            <a:r>
              <a:rPr lang="en-NZ" spc="-51" dirty="0"/>
              <a:t>Single use URLs</a:t>
            </a:r>
          </a:p>
          <a:p>
            <a:pPr lvl="1">
              <a:lnSpc>
                <a:spcPct val="110000"/>
              </a:lnSpc>
            </a:pPr>
            <a:r>
              <a:rPr lang="en-NZ" spc="-51" dirty="0"/>
              <a:t>E.g. Provide URL to </a:t>
            </a:r>
            <a:r>
              <a:rPr lang="en-NZ" spc="-51" dirty="0" smtClean="0"/>
              <a:t>mobile client </a:t>
            </a:r>
            <a:r>
              <a:rPr lang="en-NZ" spc="-51" dirty="0"/>
              <a:t>to upload to container </a:t>
            </a:r>
          </a:p>
        </p:txBody>
      </p:sp>
      <p:sp>
        <p:nvSpPr>
          <p:cNvPr id="5" name="Rectangle 4"/>
          <p:cNvSpPr/>
          <p:nvPr/>
        </p:nvSpPr>
        <p:spPr bwMode="auto">
          <a:xfrm>
            <a:off x="2143556" y="4765293"/>
            <a:ext cx="8537110"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000" spc="-51" dirty="0">
                <a:solidFill>
                  <a:schemeClr val="accent4">
                    <a:alpha val="99000"/>
                  </a:schemeClr>
                </a:solidFill>
              </a:rPr>
              <a:t>http://...blob.../pics/image.jpg?</a:t>
            </a:r>
            <a:br>
              <a:rPr lang="en-NZ" sz="2000" spc="-51" dirty="0">
                <a:solidFill>
                  <a:schemeClr val="accent4">
                    <a:alpha val="99000"/>
                  </a:schemeClr>
                </a:solidFill>
              </a:rPr>
            </a:br>
            <a:r>
              <a:rPr lang="en-NZ" sz="2000" spc="-51" dirty="0">
                <a:solidFill>
                  <a:schemeClr val="accent4">
                    <a:alpha val="99000"/>
                  </a:schemeClr>
                </a:solidFill>
              </a:rPr>
              <a:t>sr=c&amp;st=2009-02-09T08:20Z&amp;se=2009-02-10T08:30Z&amp;sp=w</a:t>
            </a:r>
            <a:br>
              <a:rPr lang="en-NZ" sz="2000" spc="-51" dirty="0">
                <a:solidFill>
                  <a:schemeClr val="accent4">
                    <a:alpha val="99000"/>
                  </a:schemeClr>
                </a:solidFill>
              </a:rPr>
            </a:br>
            <a:r>
              <a:rPr lang="en-NZ" sz="2000" spc="-51" dirty="0">
                <a:solidFill>
                  <a:schemeClr val="accent4">
                    <a:alpha val="99000"/>
                  </a:schemeClr>
                </a:solidFill>
              </a:rPr>
              <a:t>&amp;sig= </a:t>
            </a:r>
            <a:r>
              <a:rPr lang="en-NZ" sz="2000" spc="-51" dirty="0" smtClean="0">
                <a:solidFill>
                  <a:schemeClr val="accent4">
                    <a:alpha val="99000"/>
                  </a:schemeClr>
                </a:solidFill>
              </a:rPr>
              <a:t>dD80ihBh5jfNpymO5Hg1IdiJIEvHcJpCMiCMnN%2fRnbI%3d</a:t>
            </a:r>
            <a:endParaRPr lang="en-US" sz="2000" spc="-51" dirty="0">
              <a:solidFill>
                <a:schemeClr val="accent4">
                  <a:alpha val="99000"/>
                </a:schemeClr>
              </a:solidFill>
            </a:endParaRPr>
          </a:p>
        </p:txBody>
      </p:sp>
      <p:sp>
        <p:nvSpPr>
          <p:cNvPr id="6" name="Down Arrow 5"/>
          <p:cNvSpPr/>
          <p:nvPr/>
        </p:nvSpPr>
        <p:spPr bwMode="auto">
          <a:xfrm rot="10800000" flipV="1">
            <a:off x="3287709"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7" name="Down Arrow 6"/>
          <p:cNvSpPr/>
          <p:nvPr/>
        </p:nvSpPr>
        <p:spPr bwMode="auto">
          <a:xfrm rot="10800000" flipV="1">
            <a:off x="4929470"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7318718"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9" name="Down Arrow 8"/>
          <p:cNvSpPr/>
          <p:nvPr/>
        </p:nvSpPr>
        <p:spPr bwMode="auto">
          <a:xfrm rot="10800000" flipV="1">
            <a:off x="9238825" y="4572021"/>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5910786" y="5780548"/>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260346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0" fill="hold" grpId="1" nodeType="clickEffect">
                                  <p:stCondLst>
                                    <p:cond delay="0"/>
                                  </p:stCondLst>
                                  <p:childTnLst>
                                    <p:anim calcmode="lin" valueType="num">
                                      <p:cBhvr>
                                        <p:cTn id="11" dur="500"/>
                                        <p:tgtEl>
                                          <p:spTgt spid="6"/>
                                        </p:tgtEl>
                                        <p:attrNameLst>
                                          <p:attrName>ppt_w</p:attrName>
                                        </p:attrNameLst>
                                      </p:cBhvr>
                                      <p:tavLst>
                                        <p:tav tm="0">
                                          <p:val>
                                            <p:strVal val="ppt_w"/>
                                          </p:val>
                                        </p:tav>
                                        <p:tav tm="100000">
                                          <p:val>
                                            <p:fltVal val="0"/>
                                          </p:val>
                                        </p:tav>
                                      </p:tavLst>
                                    </p:anim>
                                    <p:anim calcmode="lin" valueType="num">
                                      <p:cBhvr>
                                        <p:cTn id="12" dur="500"/>
                                        <p:tgtEl>
                                          <p:spTgt spid="6"/>
                                        </p:tgtEl>
                                        <p:attrNameLst>
                                          <p:attrName>ppt_h</p:attrName>
                                        </p:attrNameLst>
                                      </p:cBhvr>
                                      <p:tavLst>
                                        <p:tav tm="0">
                                          <p:val>
                                            <p:strVal val="ppt_h"/>
                                          </p:val>
                                        </p:tav>
                                        <p:tav tm="100000">
                                          <p:val>
                                            <p:fltVal val="0"/>
                                          </p:val>
                                        </p:tav>
                                      </p:tavLst>
                                    </p:anim>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0" fill="hold" grpId="1" nodeType="clickEffect">
                                  <p:stCondLst>
                                    <p:cond delay="0"/>
                                  </p:stCondLst>
                                  <p:childTnLst>
                                    <p:anim calcmode="lin" valueType="num">
                                      <p:cBhvr>
                                        <p:cTn id="21" dur="500"/>
                                        <p:tgtEl>
                                          <p:spTgt spid="7"/>
                                        </p:tgtEl>
                                        <p:attrNameLst>
                                          <p:attrName>ppt_w</p:attrName>
                                        </p:attrNameLst>
                                      </p:cBhvr>
                                      <p:tavLst>
                                        <p:tav tm="0">
                                          <p:val>
                                            <p:strVal val="ppt_w"/>
                                          </p:val>
                                        </p:tav>
                                        <p:tav tm="100000">
                                          <p:val>
                                            <p:fltVal val="0"/>
                                          </p:val>
                                        </p:tav>
                                      </p:tavLst>
                                    </p:anim>
                                    <p:anim calcmode="lin" valueType="num">
                                      <p:cBhvr>
                                        <p:cTn id="22" dur="500"/>
                                        <p:tgtEl>
                                          <p:spTgt spid="7"/>
                                        </p:tgtEl>
                                        <p:attrNameLst>
                                          <p:attrName>ppt_h</p:attrName>
                                        </p:attrNameLst>
                                      </p:cBhvr>
                                      <p:tavLst>
                                        <p:tav tm="0">
                                          <p:val>
                                            <p:strVal val="ppt_h"/>
                                          </p:val>
                                        </p:tav>
                                        <p:tav tm="100000">
                                          <p:val>
                                            <p:fltVal val="0"/>
                                          </p:val>
                                        </p:tav>
                                      </p:tavLst>
                                    </p:anim>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xit" presetSubtype="0" fill="hold" grpId="1" nodeType="clickEffect">
                                  <p:stCondLst>
                                    <p:cond delay="0"/>
                                  </p:stCondLst>
                                  <p:childTnLst>
                                    <p:anim calcmode="lin" valueType="num">
                                      <p:cBhvr>
                                        <p:cTn id="31" dur="500"/>
                                        <p:tgtEl>
                                          <p:spTgt spid="8"/>
                                        </p:tgtEl>
                                        <p:attrNameLst>
                                          <p:attrName>ppt_w</p:attrName>
                                        </p:attrNameLst>
                                      </p:cBhvr>
                                      <p:tavLst>
                                        <p:tav tm="0">
                                          <p:val>
                                            <p:strVal val="ppt_w"/>
                                          </p:val>
                                        </p:tav>
                                        <p:tav tm="100000">
                                          <p:val>
                                            <p:fltVal val="0"/>
                                          </p:val>
                                        </p:tav>
                                      </p:tavLst>
                                    </p:anim>
                                    <p:anim calcmode="lin" valueType="num">
                                      <p:cBhvr>
                                        <p:cTn id="32" dur="500"/>
                                        <p:tgtEl>
                                          <p:spTgt spid="8"/>
                                        </p:tgtEl>
                                        <p:attrNameLst>
                                          <p:attrName>ppt_h</p:attrName>
                                        </p:attrNameLst>
                                      </p:cBhvr>
                                      <p:tavLst>
                                        <p:tav tm="0">
                                          <p:val>
                                            <p:strVal val="ppt_h"/>
                                          </p:val>
                                        </p:tav>
                                        <p:tav tm="100000">
                                          <p:val>
                                            <p:fltVal val="0"/>
                                          </p:val>
                                        </p:tav>
                                      </p:tavLst>
                                    </p:anim>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0" fill="hold" grpId="1" nodeType="clickEffect">
                                  <p:stCondLst>
                                    <p:cond delay="0"/>
                                  </p:stCondLst>
                                  <p:childTnLst>
                                    <p:anim calcmode="lin" valueType="num">
                                      <p:cBhvr>
                                        <p:cTn id="41" dur="500"/>
                                        <p:tgtEl>
                                          <p:spTgt spid="9"/>
                                        </p:tgtEl>
                                        <p:attrNameLst>
                                          <p:attrName>ppt_w</p:attrName>
                                        </p:attrNameLst>
                                      </p:cBhvr>
                                      <p:tavLst>
                                        <p:tav tm="0">
                                          <p:val>
                                            <p:strVal val="ppt_w"/>
                                          </p:val>
                                        </p:tav>
                                        <p:tav tm="100000">
                                          <p:val>
                                            <p:fltVal val="0"/>
                                          </p:val>
                                        </p:tav>
                                      </p:tavLst>
                                    </p:anim>
                                    <p:anim calcmode="lin" valueType="num">
                                      <p:cBhvr>
                                        <p:cTn id="42" dur="500"/>
                                        <p:tgtEl>
                                          <p:spTgt spid="9"/>
                                        </p:tgtEl>
                                        <p:attrNameLst>
                                          <p:attrName>ppt_h</p:attrName>
                                        </p:attrNameLst>
                                      </p:cBhvr>
                                      <p:tavLst>
                                        <p:tav tm="0">
                                          <p:val>
                                            <p:strVal val="ppt_h"/>
                                          </p:val>
                                        </p:tav>
                                        <p:tav tm="100000">
                                          <p:val>
                                            <p:fltVal val="0"/>
                                          </p:val>
                                        </p:tav>
                                      </p:tavLst>
                                    </p:anim>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xit" presetSubtype="0" fill="hold" grpId="1" nodeType="clickEffect">
                                  <p:stCondLst>
                                    <p:cond delay="0"/>
                                  </p:stCondLst>
                                  <p:childTnLst>
                                    <p:anim calcmode="lin" valueType="num">
                                      <p:cBhvr>
                                        <p:cTn id="51" dur="500"/>
                                        <p:tgtEl>
                                          <p:spTgt spid="11"/>
                                        </p:tgtEl>
                                        <p:attrNameLst>
                                          <p:attrName>ppt_w</p:attrName>
                                        </p:attrNameLst>
                                      </p:cBhvr>
                                      <p:tavLst>
                                        <p:tav tm="0">
                                          <p:val>
                                            <p:strVal val="ppt_w"/>
                                          </p:val>
                                        </p:tav>
                                        <p:tav tm="100000">
                                          <p:val>
                                            <p:fltVal val="0"/>
                                          </p:val>
                                        </p:tav>
                                      </p:tavLst>
                                    </p:anim>
                                    <p:anim calcmode="lin" valueType="num">
                                      <p:cBhvr>
                                        <p:cTn id="52" dur="500"/>
                                        <p:tgtEl>
                                          <p:spTgt spid="11"/>
                                        </p:tgtEl>
                                        <p:attrNameLst>
                                          <p:attrName>ppt_h</p:attrName>
                                        </p:attrNameLst>
                                      </p:cBhvr>
                                      <p:tavLst>
                                        <p:tav tm="0">
                                          <p:val>
                                            <p:strVal val="ppt_h"/>
                                          </p:val>
                                        </p:tav>
                                        <p:tav tm="100000">
                                          <p:val>
                                            <p:fltVal val="0"/>
                                          </p:val>
                                        </p:tav>
                                      </p:tavLst>
                                    </p:anim>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1" grpId="0" animBg="1"/>
      <p:bldP spid="11"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Policy Based </a:t>
            </a:r>
            <a:r>
              <a:rPr lang="en-NZ" dirty="0"/>
              <a:t>Signatures</a:t>
            </a:r>
          </a:p>
        </p:txBody>
      </p:sp>
      <p:sp>
        <p:nvSpPr>
          <p:cNvPr id="3" name="Content Placeholder 2"/>
          <p:cNvSpPr>
            <a:spLocks noGrp="1"/>
          </p:cNvSpPr>
          <p:nvPr>
            <p:ph type="body" sz="quarter" idx="4294967295"/>
          </p:nvPr>
        </p:nvSpPr>
        <p:spPr>
          <a:xfrm>
            <a:off x="557784" y="1447800"/>
            <a:ext cx="11149013" cy="4991100"/>
          </a:xfrm>
        </p:spPr>
        <p:txBody>
          <a:bodyPr>
            <a:normAutofit fontScale="85000" lnSpcReduction="20000"/>
          </a:bodyPr>
          <a:lstStyle/>
          <a:p>
            <a:pPr marL="0" indent="0">
              <a:buNone/>
            </a:pPr>
            <a:r>
              <a:rPr lang="en-NZ" sz="3600" dirty="0">
                <a:solidFill>
                  <a:schemeClr val="accent2">
                    <a:alpha val="99000"/>
                  </a:schemeClr>
                </a:solidFill>
              </a:rPr>
              <a:t>Create Container Level Policy</a:t>
            </a:r>
          </a:p>
          <a:p>
            <a:pPr lvl="1"/>
            <a:r>
              <a:rPr lang="en-US" spc="-51" dirty="0"/>
              <a:t> </a:t>
            </a:r>
            <a:r>
              <a:rPr lang="en-NZ" spc="-51" dirty="0"/>
              <a:t>Specify </a:t>
            </a:r>
            <a:r>
              <a:rPr lang="en-US" spc="-51" dirty="0" err="1"/>
              <a:t>StartTime</a:t>
            </a:r>
            <a:r>
              <a:rPr lang="en-US" spc="-51" dirty="0"/>
              <a:t>, </a:t>
            </a:r>
            <a:r>
              <a:rPr lang="en-US" spc="-51" dirty="0" err="1"/>
              <a:t>ExpiryTime</a:t>
            </a:r>
            <a:r>
              <a:rPr lang="en-US" spc="-51" dirty="0"/>
              <a:t>, Permissions</a:t>
            </a:r>
          </a:p>
          <a:p>
            <a:pPr lvl="1"/>
            <a:endParaRPr lang="en-NZ" spc="-51" dirty="0"/>
          </a:p>
          <a:p>
            <a:pPr marL="0" indent="0">
              <a:buNone/>
            </a:pPr>
            <a:r>
              <a:rPr lang="en-NZ" sz="3600" dirty="0">
                <a:solidFill>
                  <a:schemeClr val="accent2">
                    <a:alpha val="99000"/>
                  </a:schemeClr>
                </a:solidFill>
              </a:rPr>
              <a:t>Create Shared Access Signature URL</a:t>
            </a:r>
          </a:p>
          <a:p>
            <a:pPr lvl="1">
              <a:lnSpc>
                <a:spcPct val="110000"/>
              </a:lnSpc>
            </a:pPr>
            <a:r>
              <a:rPr lang="en-US" spc="-51" dirty="0" err="1"/>
              <a:t>Signedresource</a:t>
            </a:r>
            <a:r>
              <a:rPr lang="en-US" spc="-51" dirty="0"/>
              <a:t> </a:t>
            </a:r>
            <a:r>
              <a:rPr lang="en-NZ" spc="-51" dirty="0"/>
              <a:t>Blob or Container</a:t>
            </a:r>
          </a:p>
          <a:p>
            <a:pPr lvl="1">
              <a:lnSpc>
                <a:spcPct val="110000"/>
              </a:lnSpc>
            </a:pPr>
            <a:r>
              <a:rPr lang="en-US" spc="-51" dirty="0" err="1"/>
              <a:t>Signedidentifier</a:t>
            </a:r>
            <a:r>
              <a:rPr lang="en-US" spc="-51" dirty="0"/>
              <a:t> </a:t>
            </a:r>
            <a:r>
              <a:rPr lang="en-NZ" spc="-51" dirty="0"/>
              <a:t>Optional pointer to container policy</a:t>
            </a:r>
          </a:p>
          <a:p>
            <a:pPr lvl="1">
              <a:lnSpc>
                <a:spcPct val="110000"/>
              </a:lnSpc>
            </a:pPr>
            <a:r>
              <a:rPr lang="en-US" spc="-51" dirty="0"/>
              <a:t>Signature </a:t>
            </a:r>
            <a:r>
              <a:rPr lang="en-NZ" spc="-51" dirty="0"/>
              <a:t>HMAC-SHA256 of above fields</a:t>
            </a:r>
          </a:p>
          <a:p>
            <a:pPr lvl="1">
              <a:lnSpc>
                <a:spcPct val="110000"/>
              </a:lnSpc>
            </a:pPr>
            <a:endParaRPr lang="en-NZ" spc="-51" dirty="0">
              <a:solidFill>
                <a:schemeClr val="accent2">
                  <a:alpha val="99000"/>
                </a:schemeClr>
              </a:solidFill>
            </a:endParaRPr>
          </a:p>
          <a:p>
            <a:pPr marL="0" indent="0">
              <a:spcAft>
                <a:spcPts val="900"/>
              </a:spcAft>
              <a:buNone/>
            </a:pPr>
            <a:r>
              <a:rPr lang="en-NZ" sz="4000" spc="-100" dirty="0">
                <a:solidFill>
                  <a:schemeClr val="accent2">
                    <a:alpha val="99000"/>
                  </a:schemeClr>
                </a:solidFill>
              </a:rPr>
              <a:t>Use case</a:t>
            </a:r>
          </a:p>
          <a:p>
            <a:pPr lvl="1">
              <a:lnSpc>
                <a:spcPct val="110000"/>
              </a:lnSpc>
            </a:pPr>
            <a:r>
              <a:rPr lang="en-NZ" spc="-51" dirty="0"/>
              <a:t>Providing revocable permissions to certain users/groups</a:t>
            </a:r>
          </a:p>
          <a:p>
            <a:pPr lvl="1">
              <a:lnSpc>
                <a:spcPct val="110000"/>
              </a:lnSpc>
            </a:pPr>
            <a:r>
              <a:rPr lang="en-NZ" spc="-51" dirty="0"/>
              <a:t>To revoke: Delete or update container policy </a:t>
            </a:r>
          </a:p>
        </p:txBody>
      </p:sp>
      <p:sp>
        <p:nvSpPr>
          <p:cNvPr id="9" name="Rectangle 8"/>
          <p:cNvSpPr/>
          <p:nvPr/>
        </p:nvSpPr>
        <p:spPr bwMode="auto">
          <a:xfrm>
            <a:off x="5930334" y="4309695"/>
            <a:ext cx="5894954"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1600" spc="-51" dirty="0">
                <a:solidFill>
                  <a:schemeClr val="accent4">
                    <a:alpha val="99000"/>
                  </a:schemeClr>
                </a:solidFill>
              </a:rPr>
              <a:t>http://...blob.../</a:t>
            </a:r>
            <a:r>
              <a:rPr lang="en-NZ" sz="1600" spc="-51" dirty="0" err="1">
                <a:solidFill>
                  <a:schemeClr val="accent4">
                    <a:alpha val="99000"/>
                  </a:schemeClr>
                </a:solidFill>
              </a:rPr>
              <a:t>pics</a:t>
            </a:r>
            <a:r>
              <a:rPr lang="en-NZ" sz="1600" spc="-51" dirty="0">
                <a:solidFill>
                  <a:schemeClr val="accent4">
                    <a:alpha val="99000"/>
                  </a:schemeClr>
                </a:solidFill>
              </a:rPr>
              <a:t>/image.jpg?</a:t>
            </a:r>
            <a:br>
              <a:rPr lang="en-NZ" sz="1600" spc="-51" dirty="0">
                <a:solidFill>
                  <a:schemeClr val="accent4">
                    <a:alpha val="99000"/>
                  </a:schemeClr>
                </a:solidFill>
              </a:rPr>
            </a:br>
            <a:r>
              <a:rPr lang="en-NZ" sz="1600" spc="-51" dirty="0" err="1">
                <a:solidFill>
                  <a:schemeClr val="accent4">
                    <a:alpha val="99000"/>
                  </a:schemeClr>
                </a:solidFill>
              </a:rPr>
              <a:t>sr</a:t>
            </a:r>
            <a:r>
              <a:rPr lang="en-NZ" sz="1600" spc="-51" dirty="0">
                <a:solidFill>
                  <a:schemeClr val="accent4">
                    <a:alpha val="99000"/>
                  </a:schemeClr>
                </a:solidFill>
              </a:rPr>
              <a:t>=</a:t>
            </a:r>
            <a:r>
              <a:rPr lang="en-NZ" sz="1600" spc="-51" dirty="0" err="1">
                <a:solidFill>
                  <a:schemeClr val="accent4">
                    <a:alpha val="99000"/>
                  </a:schemeClr>
                </a:solidFill>
              </a:rPr>
              <a:t>c&amp;si</a:t>
            </a:r>
            <a:r>
              <a:rPr lang="en-NZ" sz="1600" spc="-51" dirty="0">
                <a:solidFill>
                  <a:schemeClr val="accent4">
                    <a:alpha val="99000"/>
                  </a:schemeClr>
                </a:solidFill>
              </a:rPr>
              <a:t>=MyUploadPolicyForUserID12345</a:t>
            </a:r>
            <a:br>
              <a:rPr lang="en-NZ" sz="1600" spc="-51" dirty="0">
                <a:solidFill>
                  <a:schemeClr val="accent4">
                    <a:alpha val="99000"/>
                  </a:schemeClr>
                </a:solidFill>
              </a:rPr>
            </a:br>
            <a:r>
              <a:rPr lang="en-NZ" sz="1600" spc="-51" dirty="0">
                <a:solidFill>
                  <a:schemeClr val="accent4">
                    <a:alpha val="99000"/>
                  </a:schemeClr>
                </a:solidFill>
              </a:rPr>
              <a:t>&amp;sig=dD80ihBh5jfNpymO5Hg1IdiJIEvHcJpCMiCMnN%2fRnbI%3d</a:t>
            </a:r>
          </a:p>
        </p:txBody>
      </p:sp>
      <p:sp>
        <p:nvSpPr>
          <p:cNvPr id="6" name="Down Arrow 5"/>
          <p:cNvSpPr/>
          <p:nvPr/>
        </p:nvSpPr>
        <p:spPr bwMode="auto">
          <a:xfrm rot="10800000" flipV="1">
            <a:off x="9387808" y="3801693"/>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10666416" y="3801694"/>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10264282" y="5388783"/>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254614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xit" presetSubtype="0" fill="hold" grpId="1" nodeType="after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par>
                          <p:cTn id="16" fill="hold">
                            <p:stCondLst>
                              <p:cond delay="1500"/>
                            </p:stCondLst>
                            <p:childTnLst>
                              <p:par>
                                <p:cTn id="17" presetID="10" presetClass="exit" presetSubtype="0" fill="hold" grpId="1" nodeType="after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Microsoft Azure</a:t>
            </a:r>
            <a:r>
              <a:rPr lang="en-US" sz="11500" dirty="0" smtClean="0"/>
              <a:t/>
            </a:r>
            <a:br>
              <a:rPr lang="en-US" sz="11500" dirty="0" smtClean="0"/>
            </a:br>
            <a:r>
              <a:rPr lang="en-US" sz="11500" dirty="0" smtClean="0"/>
              <a:t>Storage Queue</a:t>
            </a:r>
            <a:endParaRPr lang="en-US" sz="11500" dirty="0"/>
          </a:p>
        </p:txBody>
      </p:sp>
      <p:pic>
        <p:nvPicPr>
          <p:cNvPr id="6" name="Picture 5"/>
          <p:cNvPicPr>
            <a:picLocks noChangeAspect="1"/>
          </p:cNvPicPr>
          <p:nvPr/>
        </p:nvPicPr>
        <p:blipFill>
          <a:blip r:embed="rId2"/>
          <a:stretch>
            <a:fillRect/>
          </a:stretch>
        </p:blipFill>
        <p:spPr>
          <a:xfrm>
            <a:off x="5475085" y="500212"/>
            <a:ext cx="1238670" cy="1073755"/>
          </a:xfrm>
          <a:prstGeom prst="rect">
            <a:avLst/>
          </a:prstGeom>
        </p:spPr>
      </p:pic>
    </p:spTree>
    <p:extLst>
      <p:ext uri="{BB962C8B-B14F-4D97-AF65-F5344CB8AC3E}">
        <p14:creationId xmlns:p14="http://schemas.microsoft.com/office/powerpoint/2010/main" val="32239064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4220" y="1299955"/>
            <a:ext cx="4933950" cy="3077489"/>
          </a:xfrm>
          <a:ln w="76200">
            <a:solidFill>
              <a:schemeClr val="bg1"/>
            </a:solidFill>
          </a:ln>
        </p:spPr>
      </p:pic>
      <p:sp>
        <p:nvSpPr>
          <p:cNvPr id="4" name="Slide Number Placeholder 3"/>
          <p:cNvSpPr>
            <a:spLocks noGrp="1"/>
          </p:cNvSpPr>
          <p:nvPr>
            <p:ph type="sldNum" sz="quarter" idx="4294967295"/>
          </p:nvPr>
        </p:nvSpPr>
        <p:spPr>
          <a:xfrm>
            <a:off x="8897420" y="6256216"/>
            <a:ext cx="2743200" cy="365125"/>
          </a:xfrm>
          <a:prstGeom prst="rect">
            <a:avLst/>
          </a:prstGeom>
        </p:spPr>
        <p:txBody>
          <a:bodyPr/>
          <a:lstStyle/>
          <a:p>
            <a:fld id="{0A164282-434E-41D4-9582-783D542A7B68}" type="slidenum">
              <a:rPr lang="en-US" smtClean="0"/>
              <a:pPr/>
              <a:t>38</a:t>
            </a:fld>
            <a:endParaRPr lang="en-US"/>
          </a:p>
        </p:txBody>
      </p:sp>
      <p:sp>
        <p:nvSpPr>
          <p:cNvPr id="6" name="Rectangle 5"/>
          <p:cNvSpPr/>
          <p:nvPr/>
        </p:nvSpPr>
        <p:spPr>
          <a:xfrm>
            <a:off x="238124" y="4778888"/>
            <a:ext cx="11534775" cy="1200329"/>
          </a:xfrm>
          <a:prstGeom prst="rect">
            <a:avLst/>
          </a:prstGeom>
        </p:spPr>
        <p:txBody>
          <a:bodyPr wrap="square">
            <a:spAutoFit/>
          </a:bodyPr>
          <a:lstStyle/>
          <a:p>
            <a:pPr marL="342900" indent="-342900">
              <a:buFont typeface="Segoe UI Symbol" panose="020B0502040204020203" pitchFamily="34" charset="0"/>
              <a:buChar char=""/>
            </a:pPr>
            <a:r>
              <a:rPr lang="en-US" sz="2400" dirty="0" smtClean="0">
                <a:solidFill>
                  <a:schemeClr val="bg2"/>
                </a:solidFill>
              </a:rPr>
              <a:t>Storage </a:t>
            </a:r>
            <a:r>
              <a:rPr lang="en-US" sz="2400" dirty="0">
                <a:solidFill>
                  <a:schemeClr val="bg2"/>
                </a:solidFill>
              </a:rPr>
              <a:t>Account: All access to Azure Storage is done through a storage account. </a:t>
            </a:r>
            <a:endParaRPr lang="en-US" sz="2400" dirty="0" smtClean="0">
              <a:solidFill>
                <a:schemeClr val="bg2"/>
              </a:solidFill>
            </a:endParaRPr>
          </a:p>
          <a:p>
            <a:pPr marL="342900" indent="-342900">
              <a:buFont typeface="Segoe UI Symbol" panose="020B0502040204020203" pitchFamily="34" charset="0"/>
              <a:buChar char=""/>
            </a:pPr>
            <a:r>
              <a:rPr lang="en-US" sz="2400" dirty="0" smtClean="0">
                <a:solidFill>
                  <a:schemeClr val="bg2"/>
                </a:solidFill>
              </a:rPr>
              <a:t>Queue</a:t>
            </a:r>
            <a:r>
              <a:rPr lang="en-US" sz="2400" dirty="0">
                <a:solidFill>
                  <a:schemeClr val="bg2"/>
                </a:solidFill>
              </a:rPr>
              <a:t>: A queue contains a set of messages. All messages must be in a queue</a:t>
            </a:r>
            <a:r>
              <a:rPr lang="en-US" sz="2400" dirty="0" smtClean="0">
                <a:solidFill>
                  <a:schemeClr val="bg2"/>
                </a:solidFill>
              </a:rPr>
              <a:t>.</a:t>
            </a:r>
            <a:endParaRPr lang="en-US" sz="2400" dirty="0">
              <a:solidFill>
                <a:schemeClr val="bg2"/>
              </a:solidFill>
            </a:endParaRPr>
          </a:p>
          <a:p>
            <a:pPr marL="342900" indent="-342900">
              <a:buFont typeface="Segoe UI Symbol" panose="020B0502040204020203" pitchFamily="34" charset="0"/>
              <a:buChar char=""/>
            </a:pPr>
            <a:r>
              <a:rPr lang="en-US" sz="2400" dirty="0" smtClean="0">
                <a:solidFill>
                  <a:schemeClr val="bg2"/>
                </a:solidFill>
              </a:rPr>
              <a:t>Message</a:t>
            </a:r>
            <a:r>
              <a:rPr lang="en-US" sz="2400" dirty="0">
                <a:solidFill>
                  <a:schemeClr val="bg2"/>
                </a:solidFill>
              </a:rPr>
              <a:t>: A message, in any format, of up to 64KB.</a:t>
            </a:r>
          </a:p>
        </p:txBody>
      </p:sp>
    </p:spTree>
    <p:extLst>
      <p:ext uri="{BB962C8B-B14F-4D97-AF65-F5344CB8AC3E}">
        <p14:creationId xmlns:p14="http://schemas.microsoft.com/office/powerpoint/2010/main" val="84409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Format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4220" y="1299955"/>
            <a:ext cx="4933950" cy="3077489"/>
          </a:xfrm>
          <a:ln w="76200">
            <a:solidFill>
              <a:schemeClr val="bg1"/>
            </a:solidFill>
          </a:ln>
        </p:spPr>
      </p:pic>
      <p:sp>
        <p:nvSpPr>
          <p:cNvPr id="4" name="Slide Number Placeholder 3"/>
          <p:cNvSpPr>
            <a:spLocks noGrp="1"/>
          </p:cNvSpPr>
          <p:nvPr>
            <p:ph type="sldNum" sz="quarter" idx="4294967295"/>
          </p:nvPr>
        </p:nvSpPr>
        <p:spPr>
          <a:xfrm>
            <a:off x="8897420" y="6256216"/>
            <a:ext cx="2743200" cy="365125"/>
          </a:xfrm>
          <a:prstGeom prst="rect">
            <a:avLst/>
          </a:prstGeom>
        </p:spPr>
        <p:txBody>
          <a:bodyPr/>
          <a:lstStyle/>
          <a:p>
            <a:fld id="{0A164282-434E-41D4-9582-783D542A7B68}" type="slidenum">
              <a:rPr lang="en-US" smtClean="0"/>
              <a:pPr/>
              <a:t>39</a:t>
            </a:fld>
            <a:endParaRPr lang="en-US"/>
          </a:p>
        </p:txBody>
      </p:sp>
      <p:sp>
        <p:nvSpPr>
          <p:cNvPr id="6" name="Rectangle 5"/>
          <p:cNvSpPr/>
          <p:nvPr/>
        </p:nvSpPr>
        <p:spPr>
          <a:xfrm>
            <a:off x="881009" y="4778888"/>
            <a:ext cx="10439400" cy="1938992"/>
          </a:xfrm>
          <a:prstGeom prst="rect">
            <a:avLst/>
          </a:prstGeom>
        </p:spPr>
        <p:txBody>
          <a:bodyPr wrap="square">
            <a:spAutoFit/>
          </a:bodyPr>
          <a:lstStyle/>
          <a:p>
            <a:r>
              <a:rPr lang="en-US" sz="2400" dirty="0" smtClean="0">
                <a:solidFill>
                  <a:schemeClr val="bg2"/>
                </a:solidFill>
              </a:rPr>
              <a:t>Queues </a:t>
            </a:r>
            <a:r>
              <a:rPr lang="en-US" sz="2400" dirty="0">
                <a:solidFill>
                  <a:schemeClr val="bg2"/>
                </a:solidFill>
              </a:rPr>
              <a:t>are addressable using the following URL format:</a:t>
            </a:r>
          </a:p>
          <a:p>
            <a:r>
              <a:rPr lang="en-US" sz="2400" dirty="0">
                <a:solidFill>
                  <a:schemeClr val="bg2"/>
                </a:solidFill>
              </a:rPr>
              <a:t> http://&lt;storage account&gt;.queue.core.windows.net/&lt;queue&gt; </a:t>
            </a:r>
          </a:p>
          <a:p>
            <a:endParaRPr lang="en-US" sz="2400" dirty="0">
              <a:solidFill>
                <a:schemeClr val="bg2"/>
              </a:solidFill>
            </a:endParaRPr>
          </a:p>
          <a:p>
            <a:r>
              <a:rPr lang="en-US" sz="2400" dirty="0">
                <a:solidFill>
                  <a:schemeClr val="bg2"/>
                </a:solidFill>
              </a:rPr>
              <a:t>The following URL addresses one of the queues in the diagram:</a:t>
            </a:r>
          </a:p>
          <a:p>
            <a:r>
              <a:rPr lang="en-US" sz="2400" dirty="0">
                <a:solidFill>
                  <a:schemeClr val="bg2"/>
                </a:solidFill>
              </a:rPr>
              <a:t> http://myaccount.queue.core.windows.net/imagesToDownload</a:t>
            </a:r>
          </a:p>
        </p:txBody>
      </p:sp>
    </p:spTree>
    <p:extLst>
      <p:ext uri="{BB962C8B-B14F-4D97-AF65-F5344CB8AC3E}">
        <p14:creationId xmlns:p14="http://schemas.microsoft.com/office/powerpoint/2010/main" val="2529656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3"/>
            <a:ext cx="11651870" cy="1509009"/>
          </a:xfrm>
          <a:prstGeom prst="rect">
            <a:avLst/>
          </a:prstGeom>
        </p:spPr>
        <p:txBody>
          <a:bodyPr/>
          <a:lstStyle/>
          <a:p>
            <a:pPr marL="0" indent="0">
              <a:buNone/>
            </a:pPr>
            <a:r>
              <a:rPr lang="en-US" sz="3196" dirty="0"/>
              <a:t>“I wish I could go to storage and provision a cloud drive, giving it a namespace, and that drive would then be UNC-addressable by the </a:t>
            </a:r>
            <a:r>
              <a:rPr lang="en-US" sz="3196" dirty="0" err="1"/>
              <a:t>OSes</a:t>
            </a:r>
            <a:r>
              <a:rPr lang="en-US" sz="3196" dirty="0"/>
              <a:t>.”</a:t>
            </a:r>
          </a:p>
        </p:txBody>
      </p:sp>
      <p:sp>
        <p:nvSpPr>
          <p:cNvPr id="3" name="Title 2"/>
          <p:cNvSpPr>
            <a:spLocks noGrp="1"/>
          </p:cNvSpPr>
          <p:nvPr>
            <p:ph type="title"/>
          </p:nvPr>
        </p:nvSpPr>
        <p:spPr/>
        <p:txBody>
          <a:bodyPr/>
          <a:lstStyle/>
          <a:p>
            <a:r>
              <a:rPr lang="en-US" dirty="0" smtClean="0"/>
              <a:t>Azure Files – Customer Quotes</a:t>
            </a:r>
            <a:endParaRPr lang="en-US" dirty="0"/>
          </a:p>
        </p:txBody>
      </p:sp>
      <p:sp>
        <p:nvSpPr>
          <p:cNvPr id="5" name="Text Placeholder 1"/>
          <p:cNvSpPr txBox="1">
            <a:spLocks/>
          </p:cNvSpPr>
          <p:nvPr/>
        </p:nvSpPr>
        <p:spPr>
          <a:xfrm>
            <a:off x="450111" y="2732182"/>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“I need two VM's running with a shared drive. One will write to the drive, the other will read [it].”</a:t>
            </a:r>
          </a:p>
        </p:txBody>
      </p:sp>
      <p:sp>
        <p:nvSpPr>
          <p:cNvPr id="6" name="Text Placeholder 1"/>
          <p:cNvSpPr txBox="1">
            <a:spLocks/>
          </p:cNvSpPr>
          <p:nvPr/>
        </p:nvSpPr>
        <p:spPr>
          <a:xfrm>
            <a:off x="449317" y="3831416"/>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“Hi, I have two VM's in Microsoft Azure. All I want to do is set up a file share between them. Is this possible?”</a:t>
            </a:r>
          </a:p>
        </p:txBody>
      </p:sp>
      <p:sp>
        <p:nvSpPr>
          <p:cNvPr id="7" name="Text Placeholder 1"/>
          <p:cNvSpPr txBox="1">
            <a:spLocks/>
          </p:cNvSpPr>
          <p:nvPr/>
        </p:nvSpPr>
        <p:spPr>
          <a:xfrm>
            <a:off x="449316" y="4930650"/>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“Is it possible to share a secondary disk between different VM instances?”</a:t>
            </a:r>
          </a:p>
        </p:txBody>
      </p:sp>
      <p:sp>
        <p:nvSpPr>
          <p:cNvPr id="4" name="Rectangle 3"/>
          <p:cNvSpPr/>
          <p:nvPr/>
        </p:nvSpPr>
        <p:spPr>
          <a:xfrm>
            <a:off x="270066" y="1189813"/>
            <a:ext cx="11651870" cy="1509009"/>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Rectangle 7"/>
          <p:cNvSpPr/>
          <p:nvPr/>
        </p:nvSpPr>
        <p:spPr>
          <a:xfrm>
            <a:off x="270066" y="2698822"/>
            <a:ext cx="11651870" cy="967341"/>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ctangle 8"/>
          <p:cNvSpPr/>
          <p:nvPr/>
        </p:nvSpPr>
        <p:spPr>
          <a:xfrm>
            <a:off x="270066" y="3651939"/>
            <a:ext cx="11651870" cy="1231127"/>
          </a:xfrm>
          <a:prstGeom prst="rect">
            <a:avLst/>
          </a:prstGeom>
          <a:solidFill>
            <a:srgbClr val="1D438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900490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4"/>
                                        </p:tgtEl>
                                      </p:cBhvr>
                                    </p:animEffect>
                                    <p:set>
                                      <p:cBhvr>
                                        <p:cTn id="40" dur="1" fill="hold">
                                          <p:stCondLst>
                                            <p:cond delay="499"/>
                                          </p:stCondLst>
                                        </p:cTn>
                                        <p:tgtEl>
                                          <p:spTgt spid="4"/>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P spid="7" grpId="0"/>
      <p:bldP spid="4" grpId="0" animBg="1"/>
      <p:bldP spid="4" grpId="1" animBg="1"/>
      <p:bldP spid="8" grpId="0" animBg="1"/>
      <p:bldP spid="8" grpId="1" animBg="1"/>
      <p:bldP spid="9" grpId="0" animBg="1"/>
      <p:bldP spid="9"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Considerations</a:t>
            </a:r>
            <a:endParaRPr lang="en-US" dirty="0"/>
          </a:p>
        </p:txBody>
      </p:sp>
      <p:sp>
        <p:nvSpPr>
          <p:cNvPr id="3" name="Content Placeholder 2"/>
          <p:cNvSpPr>
            <a:spLocks noGrp="1"/>
          </p:cNvSpPr>
          <p:nvPr>
            <p:ph idx="1"/>
          </p:nvPr>
        </p:nvSpPr>
        <p:spPr/>
        <p:txBody>
          <a:bodyPr>
            <a:normAutofit/>
          </a:bodyPr>
          <a:lstStyle/>
          <a:p>
            <a:pPr>
              <a:buFont typeface="Segoe UI Symbol" panose="020B0502040204020203" pitchFamily="34" charset="0"/>
              <a:buChar char=""/>
            </a:pPr>
            <a:r>
              <a:rPr lang="en-US" dirty="0" smtClean="0"/>
              <a:t>Messages are not ordered</a:t>
            </a:r>
          </a:p>
          <a:p>
            <a:pPr>
              <a:buFont typeface="Segoe UI Symbol" panose="020B0502040204020203" pitchFamily="34" charset="0"/>
              <a:buChar char=""/>
            </a:pPr>
            <a:r>
              <a:rPr lang="en-US" dirty="0" smtClean="0"/>
              <a:t>Message </a:t>
            </a:r>
          </a:p>
          <a:p>
            <a:pPr lvl="1">
              <a:buFont typeface="Segoe UI Symbol" panose="020B0502040204020203" pitchFamily="34" charset="0"/>
              <a:buChar char=""/>
            </a:pPr>
            <a:r>
              <a:rPr lang="en-US" dirty="0" smtClean="0"/>
              <a:t>Will be processed at least once</a:t>
            </a:r>
          </a:p>
          <a:p>
            <a:pPr lvl="1">
              <a:buFont typeface="Segoe UI Symbol" panose="020B0502040204020203" pitchFamily="34" charset="0"/>
              <a:buChar char=""/>
            </a:pPr>
            <a:r>
              <a:rPr lang="en-US" dirty="0" smtClean="0"/>
              <a:t>Maybe returned more than once</a:t>
            </a:r>
          </a:p>
          <a:p>
            <a:pPr>
              <a:buFont typeface="Segoe UI Symbol" panose="020B0502040204020203" pitchFamily="34" charset="0"/>
              <a:buChar char=""/>
            </a:pPr>
            <a:r>
              <a:rPr lang="en-US" dirty="0" smtClean="0"/>
              <a:t>Failover</a:t>
            </a:r>
          </a:p>
          <a:p>
            <a:pPr marL="857250" lvl="1" indent="-457200">
              <a:buFont typeface="Segoe UI Symbol" panose="020B0502040204020203" pitchFamily="34" charset="0"/>
              <a:buChar char=""/>
            </a:pPr>
            <a:r>
              <a:rPr lang="en-US" dirty="0" smtClean="0"/>
              <a:t>In case of failure, the message will be reprocessed by another node</a:t>
            </a:r>
          </a:p>
          <a:p>
            <a:pPr>
              <a:buFont typeface="Segoe UI Symbol" panose="020B0502040204020203" pitchFamily="34" charset="0"/>
              <a:buChar char=""/>
            </a:pPr>
            <a:r>
              <a:rPr lang="en-US" dirty="0" smtClean="0"/>
              <a:t>Message size&lt;= 8KB</a:t>
            </a:r>
          </a:p>
          <a:p>
            <a:pPr>
              <a:buFont typeface="Segoe UI Symbol" panose="020B0502040204020203" pitchFamily="34" charset="0"/>
              <a:buChar char=""/>
            </a:pPr>
            <a:r>
              <a:rPr lang="en-US" dirty="0" smtClean="0"/>
              <a:t>Stored up to 7 days</a:t>
            </a:r>
            <a:endParaRPr lang="en-US" dirty="0"/>
          </a:p>
        </p:txBody>
      </p:sp>
    </p:spTree>
    <p:extLst>
      <p:ext uri="{BB962C8B-B14F-4D97-AF65-F5344CB8AC3E}">
        <p14:creationId xmlns:p14="http://schemas.microsoft.com/office/powerpoint/2010/main" val="447504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4" name="Rectangle 3"/>
          <p:cNvSpPr/>
          <p:nvPr/>
        </p:nvSpPr>
        <p:spPr>
          <a:xfrm>
            <a:off x="59177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2</a:t>
            </a:r>
          </a:p>
        </p:txBody>
      </p:sp>
      <p:sp>
        <p:nvSpPr>
          <p:cNvPr id="5" name="Rectangle 4"/>
          <p:cNvSpPr/>
          <p:nvPr/>
        </p:nvSpPr>
        <p:spPr>
          <a:xfrm>
            <a:off x="63749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1</a:t>
            </a:r>
          </a:p>
        </p:txBody>
      </p:sp>
      <p:sp>
        <p:nvSpPr>
          <p:cNvPr id="6" name="Oval 5"/>
          <p:cNvSpPr/>
          <p:nvPr/>
        </p:nvSpPr>
        <p:spPr>
          <a:xfrm>
            <a:off x="7365588" y="2478732"/>
            <a:ext cx="990600" cy="533400"/>
          </a:xfrm>
          <a:prstGeom prst="ellipse">
            <a:avLst/>
          </a:prstGeom>
          <a:gradFill>
            <a:gsLst>
              <a:gs pos="0">
                <a:srgbClr val="756005"/>
              </a:gs>
              <a:gs pos="55000">
                <a:srgbClr val="8D7005"/>
              </a:gs>
              <a:gs pos="100000">
                <a:srgbClr val="AA7F06"/>
              </a:gs>
            </a:gsLst>
          </a:gradFill>
          <a:ln>
            <a:solidFill>
              <a:srgbClr val="977515"/>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C</a:t>
            </a:r>
            <a:r>
              <a:rPr lang="en-US" sz="2400" baseline="-25000" dirty="0">
                <a:solidFill>
                  <a:schemeClr val="tx1"/>
                </a:solidFill>
              </a:rPr>
              <a:t>1</a:t>
            </a:r>
          </a:p>
        </p:txBody>
      </p:sp>
      <p:sp>
        <p:nvSpPr>
          <p:cNvPr id="7" name="Oval 6"/>
          <p:cNvSpPr/>
          <p:nvPr/>
        </p:nvSpPr>
        <p:spPr>
          <a:xfrm>
            <a:off x="7365588" y="4231332"/>
            <a:ext cx="990600" cy="533400"/>
          </a:xfrm>
          <a:prstGeom prst="ellipse">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C</a:t>
            </a:r>
            <a:r>
              <a:rPr lang="en-US" sz="2400" baseline="-25000" dirty="0">
                <a:solidFill>
                  <a:schemeClr val="tx1"/>
                </a:solidFill>
              </a:rPr>
              <a:t>2</a:t>
            </a:r>
          </a:p>
        </p:txBody>
      </p:sp>
      <p:sp>
        <p:nvSpPr>
          <p:cNvPr id="8" name="Rectangle 7"/>
          <p:cNvSpPr/>
          <p:nvPr/>
        </p:nvSpPr>
        <p:spPr>
          <a:xfrm>
            <a:off x="6374988" y="3393132"/>
            <a:ext cx="457200" cy="838200"/>
          </a:xfrm>
          <a:prstGeom prst="rect">
            <a:avLst/>
          </a:prstGeom>
          <a:solidFill>
            <a:schemeClr val="tx1">
              <a:lumMod val="85000"/>
            </a:schemeClr>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1</a:t>
            </a:r>
          </a:p>
        </p:txBody>
      </p:sp>
      <p:sp>
        <p:nvSpPr>
          <p:cNvPr id="9" name="Rectangle 8"/>
          <p:cNvSpPr/>
          <p:nvPr/>
        </p:nvSpPr>
        <p:spPr>
          <a:xfrm>
            <a:off x="5917788" y="3393132"/>
            <a:ext cx="457200" cy="838200"/>
          </a:xfrm>
          <a:prstGeom prst="rect">
            <a:avLst/>
          </a:prstGeom>
          <a:solidFill>
            <a:schemeClr val="tx1">
              <a:lumMod val="85000"/>
            </a:schemeClr>
          </a:solidFill>
          <a:ln>
            <a:solidFill>
              <a:schemeClr val="tx1">
                <a:lumMod val="95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2</a:t>
            </a:r>
          </a:p>
        </p:txBody>
      </p:sp>
      <p:sp>
        <p:nvSpPr>
          <p:cNvPr id="10" name="Rectangle 9"/>
          <p:cNvSpPr/>
          <p:nvPr/>
        </p:nvSpPr>
        <p:spPr>
          <a:xfrm>
            <a:off x="54605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3</a:t>
            </a:r>
          </a:p>
        </p:txBody>
      </p:sp>
      <p:sp>
        <p:nvSpPr>
          <p:cNvPr id="11" name="Rectangle 10"/>
          <p:cNvSpPr/>
          <p:nvPr/>
        </p:nvSpPr>
        <p:spPr>
          <a:xfrm>
            <a:off x="50033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4</a:t>
            </a:r>
          </a:p>
        </p:txBody>
      </p:sp>
      <p:cxnSp>
        <p:nvCxnSpPr>
          <p:cNvPr id="12" name="Straight Arrow Connector 11"/>
          <p:cNvCxnSpPr>
            <a:stCxn id="16" idx="5"/>
          </p:cNvCxnSpPr>
          <p:nvPr/>
        </p:nvCxnSpPr>
        <p:spPr>
          <a:xfrm rot="16200000" flipH="1">
            <a:off x="4358397" y="3129139"/>
            <a:ext cx="687717" cy="44987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4427125" y="4036071"/>
            <a:ext cx="533400" cy="4667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23"/>
          <p:cNvSpPr txBox="1"/>
          <p:nvPr/>
        </p:nvSpPr>
        <p:spPr>
          <a:xfrm>
            <a:off x="3555588" y="1864668"/>
            <a:ext cx="1540486" cy="461665"/>
          </a:xfrm>
          <a:prstGeom prst="rect">
            <a:avLst/>
          </a:prstGeom>
          <a:noFill/>
        </p:spPr>
        <p:txBody>
          <a:bodyPr wrap="non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400" dirty="0"/>
              <a:t>Producers</a:t>
            </a:r>
          </a:p>
        </p:txBody>
      </p:sp>
      <p:sp>
        <p:nvSpPr>
          <p:cNvPr id="15" name="TextBox 26"/>
          <p:cNvSpPr txBox="1"/>
          <p:nvPr/>
        </p:nvSpPr>
        <p:spPr>
          <a:xfrm>
            <a:off x="7060789" y="1869133"/>
            <a:ext cx="1700017" cy="461665"/>
          </a:xfrm>
          <a:prstGeom prst="rect">
            <a:avLst/>
          </a:prstGeom>
          <a:noFill/>
        </p:spPr>
        <p:txBody>
          <a:bodyPr wrap="non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400" dirty="0"/>
              <a:t>Consumers</a:t>
            </a:r>
          </a:p>
        </p:txBody>
      </p:sp>
      <p:sp>
        <p:nvSpPr>
          <p:cNvPr id="16" name="Oval 15"/>
          <p:cNvSpPr/>
          <p:nvPr/>
        </p:nvSpPr>
        <p:spPr>
          <a:xfrm>
            <a:off x="3631788" y="2554932"/>
            <a:ext cx="990600" cy="533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P</a:t>
            </a:r>
            <a:r>
              <a:rPr lang="en-US" sz="2400" baseline="-25000" dirty="0">
                <a:solidFill>
                  <a:schemeClr val="tx1"/>
                </a:solidFill>
              </a:rPr>
              <a:t>2</a:t>
            </a:r>
          </a:p>
        </p:txBody>
      </p:sp>
      <p:sp>
        <p:nvSpPr>
          <p:cNvPr id="17" name="Oval 16"/>
          <p:cNvSpPr/>
          <p:nvPr/>
        </p:nvSpPr>
        <p:spPr>
          <a:xfrm>
            <a:off x="3631788" y="4459932"/>
            <a:ext cx="990600" cy="533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P</a:t>
            </a:r>
            <a:r>
              <a:rPr lang="en-US" sz="2400" baseline="-25000" dirty="0">
                <a:solidFill>
                  <a:schemeClr val="tx1"/>
                </a:solidFill>
              </a:rPr>
              <a:t>1</a:t>
            </a:r>
          </a:p>
        </p:txBody>
      </p:sp>
      <p:sp>
        <p:nvSpPr>
          <p:cNvPr id="18" name="Rectangle 17"/>
          <p:cNvSpPr/>
          <p:nvPr/>
        </p:nvSpPr>
        <p:spPr>
          <a:xfrm>
            <a:off x="54605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3</a:t>
            </a:r>
          </a:p>
        </p:txBody>
      </p:sp>
      <p:cxnSp>
        <p:nvCxnSpPr>
          <p:cNvPr id="19" name="Straight Arrow Connector 18"/>
          <p:cNvCxnSpPr/>
          <p:nvPr/>
        </p:nvCxnSpPr>
        <p:spPr>
          <a:xfrm flipV="1">
            <a:off x="6908389" y="3012133"/>
            <a:ext cx="695323" cy="38099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908390" y="4155132"/>
            <a:ext cx="533401" cy="15240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383535" y="3391411"/>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1</a:t>
            </a:r>
          </a:p>
        </p:txBody>
      </p:sp>
      <p:sp>
        <p:nvSpPr>
          <p:cNvPr id="22" name="Rectangle 21"/>
          <p:cNvSpPr/>
          <p:nvPr/>
        </p:nvSpPr>
        <p:spPr>
          <a:xfrm>
            <a:off x="5917788" y="3391780"/>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2</a:t>
            </a:r>
          </a:p>
        </p:txBody>
      </p:sp>
    </p:spTree>
    <p:extLst>
      <p:ext uri="{BB962C8B-B14F-4D97-AF65-F5344CB8AC3E}">
        <p14:creationId xmlns:p14="http://schemas.microsoft.com/office/powerpoint/2010/main" val="222293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Queue?</a:t>
            </a:r>
            <a:endParaRPr lang="en-US" dirty="0"/>
          </a:p>
        </p:txBody>
      </p:sp>
      <p:sp>
        <p:nvSpPr>
          <p:cNvPr id="3" name="Content Placeholder 2"/>
          <p:cNvSpPr>
            <a:spLocks noGrp="1"/>
          </p:cNvSpPr>
          <p:nvPr>
            <p:ph idx="1"/>
          </p:nvPr>
        </p:nvSpPr>
        <p:spPr>
          <a:xfrm>
            <a:off x="560797" y="1482812"/>
            <a:ext cx="11450227" cy="4394113"/>
          </a:xfrm>
        </p:spPr>
        <p:txBody>
          <a:bodyPr>
            <a:normAutofit fontScale="85000" lnSpcReduction="20000"/>
          </a:bodyPr>
          <a:lstStyle/>
          <a:p>
            <a:pPr>
              <a:buFont typeface="Segoe UI Symbol" panose="020B0502040204020203" pitchFamily="34" charset="0"/>
              <a:buChar char=""/>
            </a:pPr>
            <a:r>
              <a:rPr lang="en-US" sz="3900" dirty="0"/>
              <a:t>The queue length directly reflects how well the backend processing nodes are catching up with the overall workload. </a:t>
            </a:r>
          </a:p>
          <a:p>
            <a:pPr>
              <a:buFont typeface="Segoe UI Symbol" panose="020B0502040204020203" pitchFamily="34" charset="0"/>
              <a:buChar char=""/>
            </a:pPr>
            <a:endParaRPr lang="en-US" sz="3900" dirty="0"/>
          </a:p>
          <a:p>
            <a:pPr>
              <a:buFont typeface="Segoe UI Symbol" panose="020B0502040204020203" pitchFamily="34" charset="0"/>
              <a:buChar char=""/>
            </a:pPr>
            <a:r>
              <a:rPr lang="en-US" sz="3900" dirty="0"/>
              <a:t>Decouples different parts of the application.</a:t>
            </a:r>
          </a:p>
          <a:p>
            <a:pPr>
              <a:buFont typeface="Segoe UI Symbol" panose="020B0502040204020203" pitchFamily="34" charset="0"/>
              <a:buChar char=""/>
            </a:pPr>
            <a:endParaRPr lang="en-US" sz="3900" dirty="0"/>
          </a:p>
          <a:p>
            <a:pPr>
              <a:buFont typeface="Segoe UI Symbol" panose="020B0502040204020203" pitchFamily="34" charset="0"/>
              <a:buChar char=""/>
            </a:pPr>
            <a:r>
              <a:rPr lang="en-US" sz="3900" dirty="0"/>
              <a:t>Allows the flexibility of efficient resource usage within an application</a:t>
            </a:r>
          </a:p>
          <a:p>
            <a:pPr>
              <a:buFont typeface="Segoe UI Symbol" panose="020B0502040204020203" pitchFamily="34" charset="0"/>
              <a:buChar char=""/>
            </a:pPr>
            <a:endParaRPr lang="en-US" sz="3900" dirty="0"/>
          </a:p>
          <a:p>
            <a:pPr>
              <a:buFont typeface="Segoe UI Symbol" panose="020B0502040204020203" pitchFamily="34" charset="0"/>
              <a:buChar char=""/>
            </a:pPr>
            <a:r>
              <a:rPr lang="en-US" sz="3900" dirty="0"/>
              <a:t>Buffering to absorb traffic bursts and reduce the impact of individual component failures. </a:t>
            </a:r>
          </a:p>
          <a:p>
            <a:endParaRPr lang="en-US" dirty="0"/>
          </a:p>
        </p:txBody>
      </p:sp>
    </p:spTree>
    <p:extLst>
      <p:ext uri="{BB962C8B-B14F-4D97-AF65-F5344CB8AC3E}">
        <p14:creationId xmlns:p14="http://schemas.microsoft.com/office/powerpoint/2010/main" val="771849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Microsoft Azure</a:t>
            </a:r>
            <a:r>
              <a:rPr lang="en-US" sz="11500" dirty="0" smtClean="0"/>
              <a:t/>
            </a:r>
            <a:br>
              <a:rPr lang="en-US" sz="11500" dirty="0" smtClean="0"/>
            </a:br>
            <a:r>
              <a:rPr lang="en-US" sz="11500" dirty="0" smtClean="0"/>
              <a:t>Storage Table</a:t>
            </a:r>
            <a:endParaRPr lang="en-US" sz="11500" dirty="0"/>
          </a:p>
        </p:txBody>
      </p:sp>
      <p:pic>
        <p:nvPicPr>
          <p:cNvPr id="7" name="Picture 6"/>
          <p:cNvPicPr>
            <a:picLocks noChangeAspect="1"/>
          </p:cNvPicPr>
          <p:nvPr/>
        </p:nvPicPr>
        <p:blipFill>
          <a:blip r:embed="rId2"/>
          <a:stretch>
            <a:fillRect/>
          </a:stretch>
        </p:blipFill>
        <p:spPr>
          <a:xfrm>
            <a:off x="5475085" y="496464"/>
            <a:ext cx="1242589" cy="1077503"/>
          </a:xfrm>
          <a:prstGeom prst="rect">
            <a:avLst/>
          </a:prstGeom>
        </p:spPr>
      </p:pic>
    </p:spTree>
    <p:extLst>
      <p:ext uri="{BB962C8B-B14F-4D97-AF65-F5344CB8AC3E}">
        <p14:creationId xmlns:p14="http://schemas.microsoft.com/office/powerpoint/2010/main" val="20845205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05" dirty="0"/>
              <a:t>Azure Storage Architecture</a:t>
            </a:r>
          </a:p>
        </p:txBody>
      </p:sp>
      <p:sp>
        <p:nvSpPr>
          <p:cNvPr id="5" name="Rectangle 4"/>
          <p:cNvSpPr/>
          <p:nvPr/>
        </p:nvSpPr>
        <p:spPr bwMode="auto">
          <a:xfrm>
            <a:off x="2460978" y="3429000"/>
            <a:ext cx="7270044" cy="1098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Massive Scale Out &amp; Auto Load Balancing </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Index Layer</a:t>
            </a:r>
          </a:p>
        </p:txBody>
      </p:sp>
      <p:sp>
        <p:nvSpPr>
          <p:cNvPr id="6" name="Rectangle 5"/>
          <p:cNvSpPr/>
          <p:nvPr/>
        </p:nvSpPr>
        <p:spPr bwMode="auto">
          <a:xfrm>
            <a:off x="2460978" y="4683981"/>
            <a:ext cx="7270044" cy="11952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Distributed Replication Layer</a:t>
            </a:r>
          </a:p>
        </p:txBody>
      </p:sp>
      <p:grpSp>
        <p:nvGrpSpPr>
          <p:cNvPr id="36" name="Group 35"/>
          <p:cNvGrpSpPr/>
          <p:nvPr/>
        </p:nvGrpSpPr>
        <p:grpSpPr>
          <a:xfrm>
            <a:off x="2460978" y="1145230"/>
            <a:ext cx="5440502" cy="2105811"/>
            <a:chOff x="2510325" y="1167697"/>
            <a:chExt cx="5549595" cy="2148037"/>
          </a:xfrm>
        </p:grpSpPr>
        <p:sp>
          <p:nvSpPr>
            <p:cNvPr id="7" name="Rectangle 6"/>
            <p:cNvSpPr/>
            <p:nvPr/>
          </p:nvSpPr>
          <p:spPr bwMode="auto">
            <a:xfrm>
              <a:off x="2510325" y="2246793"/>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Blob/Disk</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sp>
          <p:nvSpPr>
            <p:cNvPr id="9" name="Rectangle 8"/>
            <p:cNvSpPr/>
            <p:nvPr/>
          </p:nvSpPr>
          <p:spPr bwMode="auto">
            <a:xfrm>
              <a:off x="6323761" y="2246793"/>
              <a:ext cx="1736159"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Queue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sp>
          <p:nvSpPr>
            <p:cNvPr id="10" name="Rectangle 9"/>
            <p:cNvSpPr/>
            <p:nvPr/>
          </p:nvSpPr>
          <p:spPr bwMode="auto">
            <a:xfrm>
              <a:off x="4431727" y="2239159"/>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Table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cxnSp>
          <p:nvCxnSpPr>
            <p:cNvPr id="14" name="Straight Arrow Connector 13"/>
            <p:cNvCxnSpPr/>
            <p:nvPr/>
          </p:nvCxnSpPr>
          <p:spPr>
            <a:xfrm flipV="1">
              <a:off x="3383628"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66338"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cxnSp>
          <p:nvCxnSpPr>
            <p:cNvPr id="27" name="Straight Arrow Connector 26"/>
            <p:cNvCxnSpPr/>
            <p:nvPr/>
          </p:nvCxnSpPr>
          <p:spPr>
            <a:xfrm flipV="1">
              <a:off x="7153395"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248099"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26463"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sp>
          <p:nvSpPr>
            <p:cNvPr id="32" name="TextBox 31"/>
            <p:cNvSpPr txBox="1"/>
            <p:nvPr/>
          </p:nvSpPr>
          <p:spPr>
            <a:xfrm>
              <a:off x="6610209"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grpSp>
      <p:grpSp>
        <p:nvGrpSpPr>
          <p:cNvPr id="37" name="Group 36"/>
          <p:cNvGrpSpPr/>
          <p:nvPr/>
        </p:nvGrpSpPr>
        <p:grpSpPr>
          <a:xfrm>
            <a:off x="7950287" y="1150792"/>
            <a:ext cx="2000298" cy="2100249"/>
            <a:chOff x="8109706" y="1173371"/>
            <a:chExt cx="2040408" cy="2142363"/>
          </a:xfrm>
        </p:grpSpPr>
        <p:sp>
          <p:nvSpPr>
            <p:cNvPr id="33" name="TextBox 32"/>
            <p:cNvSpPr txBox="1"/>
            <p:nvPr/>
          </p:nvSpPr>
          <p:spPr>
            <a:xfrm>
              <a:off x="8109706" y="1173371"/>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sp>
          <p:nvSpPr>
            <p:cNvPr id="11" name="Rectangle 10"/>
            <p:cNvSpPr/>
            <p:nvPr/>
          </p:nvSpPr>
          <p:spPr bwMode="auto">
            <a:xfrm>
              <a:off x="8188807" y="2246793"/>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File Share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cxnSp>
          <p:nvCxnSpPr>
            <p:cNvPr id="29" name="Straight Arrow Connector 28"/>
            <p:cNvCxnSpPr/>
            <p:nvPr/>
          </p:nvCxnSpPr>
          <p:spPr>
            <a:xfrm flipV="1">
              <a:off x="8619401"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9601480"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165229" y="1176786"/>
              <a:ext cx="984885"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SMB</a:t>
              </a:r>
            </a:p>
          </p:txBody>
        </p:sp>
      </p:grpSp>
      <p:sp>
        <p:nvSpPr>
          <p:cNvPr id="2" name="Rectangle 1"/>
          <p:cNvSpPr/>
          <p:nvPr/>
        </p:nvSpPr>
        <p:spPr>
          <a:xfrm>
            <a:off x="79197" y="6016417"/>
            <a:ext cx="12017648" cy="693970"/>
          </a:xfrm>
          <a:prstGeom prst="rect">
            <a:avLst/>
          </a:prstGeom>
        </p:spPr>
        <p:txBody>
          <a:bodyPr wrap="square">
            <a:spAutoFit/>
          </a:bodyPr>
          <a:lstStyle/>
          <a:p>
            <a:pPr marL="457183" lvl="1" defTabSz="914367"/>
            <a:r>
              <a:rPr lang="en-US" sz="1961" smtClean="0">
                <a:solidFill>
                  <a:srgbClr val="FFFFFF"/>
                </a:solidFill>
                <a:hlinkClick r:id="rId2"/>
              </a:rPr>
              <a:t>“Microsoft Azure </a:t>
            </a:r>
            <a:r>
              <a:rPr lang="en-US" sz="1961" dirty="0">
                <a:solidFill>
                  <a:srgbClr val="FFFFFF"/>
                </a:solidFill>
                <a:hlinkClick r:id="rId2"/>
              </a:rPr>
              <a:t>Storage: A Highly Available Cloud Storage Service with Strong Consistency”,  ACM Symposium on Operating System Principals (SOSP), Oct. 2011</a:t>
            </a:r>
            <a:endParaRPr lang="en-US" sz="1961" dirty="0">
              <a:solidFill>
                <a:srgbClr val="FFFFFF"/>
              </a:solidFill>
            </a:endParaRPr>
          </a:p>
        </p:txBody>
      </p:sp>
    </p:spTree>
    <p:extLst>
      <p:ext uri="{BB962C8B-B14F-4D97-AF65-F5344CB8AC3E}">
        <p14:creationId xmlns:p14="http://schemas.microsoft.com/office/powerpoint/2010/main" val="3782904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Table Storage Concepts</a:t>
            </a:r>
            <a:br>
              <a:rPr lang="en-US" smtClean="0"/>
            </a:br>
            <a:endParaRPr lang="en-US" dirty="0"/>
          </a:p>
        </p:txBody>
      </p:sp>
      <p:grpSp>
        <p:nvGrpSpPr>
          <p:cNvPr id="45" name="Group 4"/>
          <p:cNvGrpSpPr/>
          <p:nvPr/>
        </p:nvGrpSpPr>
        <p:grpSpPr>
          <a:xfrm>
            <a:off x="5599179" y="1446213"/>
            <a:ext cx="2200710" cy="4297680"/>
            <a:chOff x="5685541" y="393698"/>
            <a:chExt cx="2303725" cy="4297680"/>
          </a:xfrm>
        </p:grpSpPr>
        <p:sp>
          <p:nvSpPr>
            <p:cNvPr id="46"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47"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Entity</a:t>
              </a:r>
            </a:p>
          </p:txBody>
        </p:sp>
      </p:grpSp>
      <p:grpSp>
        <p:nvGrpSpPr>
          <p:cNvPr id="48" name="Group 5"/>
          <p:cNvGrpSpPr/>
          <p:nvPr/>
        </p:nvGrpSpPr>
        <p:grpSpPr>
          <a:xfrm>
            <a:off x="3010474" y="1446214"/>
            <a:ext cx="2460078" cy="4297680"/>
            <a:chOff x="2983350" y="355599"/>
            <a:chExt cx="2318237" cy="4297680"/>
          </a:xfrm>
        </p:grpSpPr>
        <p:sp>
          <p:nvSpPr>
            <p:cNvPr id="49"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50"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Table</a:t>
              </a:r>
            </a:p>
          </p:txBody>
        </p:sp>
      </p:grpSp>
      <p:grpSp>
        <p:nvGrpSpPr>
          <p:cNvPr id="51" name="Group 6"/>
          <p:cNvGrpSpPr/>
          <p:nvPr/>
        </p:nvGrpSpPr>
        <p:grpSpPr>
          <a:xfrm>
            <a:off x="520701" y="1446214"/>
            <a:ext cx="2361146" cy="4297680"/>
            <a:chOff x="222249" y="355599"/>
            <a:chExt cx="2303725" cy="4297680"/>
          </a:xfrm>
        </p:grpSpPr>
        <p:sp>
          <p:nvSpPr>
            <p:cNvPr id="52"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53"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57" name="Straight Connector 56"/>
          <p:cNvCxnSpPr/>
          <p:nvPr/>
        </p:nvCxnSpPr>
        <p:spPr>
          <a:xfrm>
            <a:off x="2262875" y="3867665"/>
            <a:ext cx="1482811" cy="108739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337016" y="3039763"/>
            <a:ext cx="1322173" cy="100089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58296" y="3602527"/>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61" name="Straight Connector 60"/>
          <p:cNvCxnSpPr/>
          <p:nvPr/>
        </p:nvCxnSpPr>
        <p:spPr>
          <a:xfrm>
            <a:off x="4808367" y="3101546"/>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845437" y="2656705"/>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906592"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Name =…</a:t>
            </a:r>
          </a:p>
          <a:p>
            <a:r>
              <a:rPr lang="en-US" dirty="0">
                <a:solidFill>
                  <a:schemeClr val="lt1">
                    <a:alpha val="99000"/>
                  </a:schemeClr>
                </a:solidFill>
              </a:rPr>
              <a:t>Email = …</a:t>
            </a:r>
          </a:p>
        </p:txBody>
      </p:sp>
      <p:sp>
        <p:nvSpPr>
          <p:cNvPr id="68" name="Rectangle 67"/>
          <p:cNvSpPr/>
          <p:nvPr/>
        </p:nvSpPr>
        <p:spPr>
          <a:xfrm>
            <a:off x="5906591"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Name =…</a:t>
            </a:r>
          </a:p>
          <a:p>
            <a:r>
              <a:rPr lang="en-US" dirty="0" err="1">
                <a:solidFill>
                  <a:schemeClr val="lt1">
                    <a:alpha val="99000"/>
                  </a:schemeClr>
                </a:solidFill>
              </a:rPr>
              <a:t>EMailAdd</a:t>
            </a:r>
            <a:r>
              <a:rPr lang="en-US" dirty="0">
                <a:solidFill>
                  <a:schemeClr val="lt1">
                    <a:alpha val="99000"/>
                  </a:schemeClr>
                </a:solidFill>
              </a:rPr>
              <a:t>= </a:t>
            </a:r>
          </a:p>
        </p:txBody>
      </p:sp>
      <p:sp>
        <p:nvSpPr>
          <p:cNvPr id="69" name="Rectangle 68"/>
          <p:cNvSpPr/>
          <p:nvPr/>
        </p:nvSpPr>
        <p:spPr>
          <a:xfrm>
            <a:off x="3521808"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customers</a:t>
            </a:r>
          </a:p>
        </p:txBody>
      </p:sp>
      <p:cxnSp>
        <p:nvCxnSpPr>
          <p:cNvPr id="74" name="Straight Connector 73"/>
          <p:cNvCxnSpPr/>
          <p:nvPr/>
        </p:nvCxnSpPr>
        <p:spPr>
          <a:xfrm>
            <a:off x="4808367" y="4769708"/>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845437" y="4324867"/>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ounded Rectangle 97"/>
          <p:cNvSpPr/>
          <p:nvPr/>
        </p:nvSpPr>
        <p:spPr>
          <a:xfrm>
            <a:off x="5906592"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Photo ID =…</a:t>
            </a:r>
          </a:p>
          <a:p>
            <a:r>
              <a:rPr lang="en-US" dirty="0">
                <a:solidFill>
                  <a:schemeClr val="lt1">
                    <a:alpha val="99000"/>
                  </a:schemeClr>
                </a:solidFill>
              </a:rPr>
              <a:t>Date =…</a:t>
            </a:r>
          </a:p>
        </p:txBody>
      </p:sp>
      <p:sp>
        <p:nvSpPr>
          <p:cNvPr id="71" name="Rectangle 70"/>
          <p:cNvSpPr/>
          <p:nvPr/>
        </p:nvSpPr>
        <p:spPr>
          <a:xfrm>
            <a:off x="3521809"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photos</a:t>
            </a:r>
          </a:p>
        </p:txBody>
      </p:sp>
      <p:sp>
        <p:nvSpPr>
          <p:cNvPr id="72" name="Rounded Rectangle 97"/>
          <p:cNvSpPr/>
          <p:nvPr/>
        </p:nvSpPr>
        <p:spPr>
          <a:xfrm>
            <a:off x="5906592"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Photo ID =…</a:t>
            </a:r>
          </a:p>
          <a:p>
            <a:r>
              <a:rPr lang="en-US" dirty="0">
                <a:solidFill>
                  <a:schemeClr val="lt1">
                    <a:alpha val="99000"/>
                  </a:schemeClr>
                </a:solidFill>
              </a:rPr>
              <a:t>Date =…</a:t>
            </a:r>
          </a:p>
        </p:txBody>
      </p:sp>
    </p:spTree>
    <p:extLst>
      <p:ext uri="{BB962C8B-B14F-4D97-AF65-F5344CB8AC3E}">
        <p14:creationId xmlns:p14="http://schemas.microsoft.com/office/powerpoint/2010/main" val="333164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Table</a:t>
            </a:r>
            <a:r>
              <a:rPr lang="en-US" dirty="0" smtClean="0"/>
              <a:t> </a:t>
            </a:r>
            <a:r>
              <a:rPr lang="en-US" dirty="0" smtClean="0">
                <a:solidFill>
                  <a:schemeClr val="bg1"/>
                </a:solidFill>
              </a:rPr>
              <a:t>Details</a:t>
            </a:r>
            <a:endParaRPr lang="en-US" dirty="0">
              <a:solidFill>
                <a:schemeClr val="bg1"/>
              </a:solid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20257" y="6372547"/>
            <a:ext cx="1681921" cy="195501"/>
          </a:xfrm>
          <a:prstGeom prst="rect">
            <a:avLst/>
          </a:prstGeom>
        </p:spPr>
      </p:pic>
      <p:sp>
        <p:nvSpPr>
          <p:cNvPr id="14" name="Content Placeholder 2"/>
          <p:cNvSpPr txBox="1">
            <a:spLocks/>
          </p:cNvSpPr>
          <p:nvPr/>
        </p:nvSpPr>
        <p:spPr>
          <a:xfrm>
            <a:off x="4865418" y="3028951"/>
            <a:ext cx="6811597" cy="3597275"/>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Insert</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Update </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Merge – Partial update</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Replace – Update entire entity</a:t>
            </a:r>
            <a:endParaRPr lang="en-US" sz="16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err="1">
                <a:solidFill>
                  <a:schemeClr val="bg1">
                    <a:alpha val="99000"/>
                  </a:schemeClr>
                </a:solidFill>
                <a:latin typeface="+mn-lt"/>
                <a:cs typeface="Segoe UI" pitchFamily="34" charset="0"/>
              </a:rPr>
              <a:t>Upsert</a:t>
            </a:r>
            <a:endParaRPr lang="en-US" sz="20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Delete</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Query</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Entity Group Transactions</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Multiple CUD Operations in a single atomic transaction</a:t>
            </a:r>
          </a:p>
        </p:txBody>
      </p:sp>
      <p:sp>
        <p:nvSpPr>
          <p:cNvPr id="15" name="Content Placeholder 2"/>
          <p:cNvSpPr txBox="1">
            <a:spLocks/>
          </p:cNvSpPr>
          <p:nvPr/>
        </p:nvSpPr>
        <p:spPr>
          <a:xfrm>
            <a:off x="4866054" y="1308101"/>
            <a:ext cx="6811597"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Create, Query, Delete</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Tables can have metadata</a:t>
            </a:r>
          </a:p>
        </p:txBody>
      </p:sp>
      <p:cxnSp>
        <p:nvCxnSpPr>
          <p:cNvPr id="22" name="Straight Connector 21"/>
          <p:cNvCxnSpPr/>
          <p:nvPr/>
        </p:nvCxnSpPr>
        <p:spPr>
          <a:xfrm>
            <a:off x="1589" y="2924473"/>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602272" y="1599367"/>
            <a:ext cx="3698943" cy="984885"/>
            <a:chOff x="600683" y="1599366"/>
            <a:chExt cx="3698943" cy="984885"/>
          </a:xfrm>
        </p:grpSpPr>
        <p:sp>
          <p:nvSpPr>
            <p:cNvPr id="20" name="TextBox 19"/>
            <p:cNvSpPr txBox="1"/>
            <p:nvPr/>
          </p:nvSpPr>
          <p:spPr>
            <a:xfrm>
              <a:off x="1650019" y="1599366"/>
              <a:ext cx="2649607" cy="984885"/>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Not an RDBMS! </a:t>
              </a:r>
              <a:br>
                <a:rPr lang="en-US" sz="3200" spc="-100" dirty="0">
                  <a:solidFill>
                    <a:schemeClr val="bg1">
                      <a:alpha val="99000"/>
                    </a:schemeClr>
                  </a:solidFill>
                  <a:latin typeface="Segoe UI" pitchFamily="34" charset="0"/>
                  <a:ea typeface="Segoe UI" pitchFamily="34" charset="0"/>
                  <a:cs typeface="Segoe UI" pitchFamily="34" charset="0"/>
                </a:rPr>
              </a:br>
              <a:r>
                <a:rPr lang="en-US" sz="3200" spc="-100" dirty="0">
                  <a:solidFill>
                    <a:schemeClr val="bg1">
                      <a:alpha val="99000"/>
                    </a:schemeClr>
                  </a:solidFill>
                  <a:latin typeface="Segoe UI" pitchFamily="34" charset="0"/>
                  <a:ea typeface="Segoe UI" pitchFamily="34" charset="0"/>
                  <a:cs typeface="Segoe UI" pitchFamily="34" charset="0"/>
                </a:rPr>
                <a:t>Table</a:t>
              </a:r>
            </a:p>
          </p:txBody>
        </p:sp>
        <p:sp>
          <p:nvSpPr>
            <p:cNvPr id="23" name="Freeform 7"/>
            <p:cNvSpPr>
              <a:spLocks noEditPoints="1"/>
            </p:cNvSpPr>
            <p:nvPr/>
          </p:nvSpPr>
          <p:spPr bwMode="auto">
            <a:xfrm>
              <a:off x="600683" y="1754605"/>
              <a:ext cx="741734" cy="60600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75166" y="4093317"/>
            <a:ext cx="2722363" cy="790728"/>
            <a:chOff x="573577" y="4093317"/>
            <a:chExt cx="2722363" cy="790728"/>
          </a:xfrm>
        </p:grpSpPr>
        <p:sp>
          <p:nvSpPr>
            <p:cNvPr id="17" name="TextBox 16"/>
            <p:cNvSpPr txBox="1"/>
            <p:nvPr/>
          </p:nvSpPr>
          <p:spPr>
            <a:xfrm>
              <a:off x="1650020" y="4292880"/>
              <a:ext cx="1645920" cy="393954"/>
            </a:xfrm>
            <a:prstGeom prst="rect">
              <a:avLst/>
            </a:prstGeom>
            <a:noFill/>
          </p:spPr>
          <p:txBody>
            <a:bodyPr wrap="square" lIns="0" tIns="0" rIns="0" bIns="0" rtlCol="0">
              <a:spAutoFit/>
            </a:bodyPr>
            <a:lstStyle/>
            <a:p>
              <a:pPr>
                <a:lnSpc>
                  <a:spcPct val="80000"/>
                </a:lnSpc>
              </a:pPr>
              <a:r>
                <a:rPr lang="en-US" sz="3200" spc="-100" dirty="0">
                  <a:solidFill>
                    <a:schemeClr val="bg1">
                      <a:alpha val="99000"/>
                    </a:schemeClr>
                  </a:solidFill>
                  <a:latin typeface="Segoe UI" pitchFamily="34" charset="0"/>
                  <a:ea typeface="Segoe UI" pitchFamily="34" charset="0"/>
                  <a:cs typeface="Segoe UI" pitchFamily="34" charset="0"/>
                </a:rPr>
                <a:t>Entities</a:t>
              </a:r>
            </a:p>
          </p:txBody>
        </p:sp>
        <p:grpSp>
          <p:nvGrpSpPr>
            <p:cNvPr id="24" name="Group 23"/>
            <p:cNvGrpSpPr/>
            <p:nvPr/>
          </p:nvGrpSpPr>
          <p:grpSpPr>
            <a:xfrm>
              <a:off x="573577" y="4093317"/>
              <a:ext cx="873770" cy="790728"/>
              <a:chOff x="7871395" y="3393689"/>
              <a:chExt cx="2527474" cy="2287264"/>
            </a:xfrm>
            <a:solidFill>
              <a:schemeClr val="bg1"/>
            </a:solidFill>
          </p:grpSpPr>
          <p:sp>
            <p:nvSpPr>
              <p:cNvPr id="25"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8"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spTree>
    <p:extLst>
      <p:ext uri="{BB962C8B-B14F-4D97-AF65-F5344CB8AC3E}">
        <p14:creationId xmlns:p14="http://schemas.microsoft.com/office/powerpoint/2010/main" val="56083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Entity Properties</a:t>
            </a:r>
            <a:endParaRPr lang="en-US" dirty="0"/>
          </a:p>
        </p:txBody>
      </p:sp>
      <p:sp>
        <p:nvSpPr>
          <p:cNvPr id="3" name="Content Placeholder 2"/>
          <p:cNvSpPr>
            <a:spLocks noGrp="1"/>
          </p:cNvSpPr>
          <p:nvPr>
            <p:ph type="body" sz="quarter" idx="10"/>
          </p:nvPr>
        </p:nvSpPr>
        <p:spPr>
          <a:xfrm>
            <a:off x="520701" y="1163902"/>
            <a:ext cx="5575301" cy="4876720"/>
          </a:xfrm>
        </p:spPr>
        <p:txBody>
          <a:bodyPr>
            <a:normAutofit lnSpcReduction="10000"/>
          </a:bodyPr>
          <a:lstStyle/>
          <a:p>
            <a:r>
              <a:rPr lang="en-US" sz="2800" dirty="0">
                <a:solidFill>
                  <a:schemeClr val="accent3">
                    <a:alpha val="99000"/>
                  </a:schemeClr>
                </a:solidFill>
              </a:rPr>
              <a:t>Entity can have up to 255 properties</a:t>
            </a:r>
          </a:p>
          <a:p>
            <a:pPr lvl="1"/>
            <a:r>
              <a:rPr lang="en-US" dirty="0" smtClean="0"/>
              <a:t>Up to 1MB per entity</a:t>
            </a:r>
          </a:p>
          <a:p>
            <a:pPr lvl="1"/>
            <a:endParaRPr lang="en-US" sz="1800" dirty="0"/>
          </a:p>
          <a:p>
            <a:r>
              <a:rPr lang="en-US" sz="2800" dirty="0">
                <a:solidFill>
                  <a:schemeClr val="accent3">
                    <a:alpha val="99000"/>
                  </a:schemeClr>
                </a:solidFill>
              </a:rPr>
              <a:t>Mandatory Properties for every entity</a:t>
            </a:r>
          </a:p>
          <a:p>
            <a:pPr lvl="1"/>
            <a:r>
              <a:rPr lang="en-US" dirty="0" err="1" smtClean="0"/>
              <a:t>PartitionKey</a:t>
            </a:r>
            <a:r>
              <a:rPr lang="en-US" dirty="0" smtClean="0"/>
              <a:t> &amp; </a:t>
            </a:r>
            <a:r>
              <a:rPr lang="en-US" dirty="0" err="1" smtClean="0"/>
              <a:t>RowKey</a:t>
            </a:r>
            <a:r>
              <a:rPr lang="en-US" dirty="0" smtClean="0"/>
              <a:t> (only indexed properties)</a:t>
            </a:r>
          </a:p>
          <a:p>
            <a:pPr lvl="1"/>
            <a:r>
              <a:rPr lang="en-US" sz="1600" dirty="0"/>
              <a:t>Uniquely identifies an entity</a:t>
            </a:r>
          </a:p>
          <a:p>
            <a:pPr lvl="1">
              <a:spcAft>
                <a:spcPts val="1200"/>
              </a:spcAft>
            </a:pPr>
            <a:r>
              <a:rPr lang="en-US" sz="1600" dirty="0"/>
              <a:t>Defines the sort order</a:t>
            </a:r>
          </a:p>
          <a:p>
            <a:pPr lvl="1"/>
            <a:r>
              <a:rPr lang="en-US" dirty="0" smtClean="0"/>
              <a:t>Timestamp </a:t>
            </a:r>
          </a:p>
          <a:p>
            <a:pPr lvl="1"/>
            <a:r>
              <a:rPr lang="en-US" sz="1600" dirty="0"/>
              <a:t>Optimistic Concurrency</a:t>
            </a:r>
          </a:p>
          <a:p>
            <a:pPr lvl="1"/>
            <a:r>
              <a:rPr lang="en-US" sz="1600" dirty="0"/>
              <a:t>Exposed as an HTTP </a:t>
            </a:r>
            <a:r>
              <a:rPr lang="en-US" sz="1600" dirty="0" err="1"/>
              <a:t>Etag</a:t>
            </a:r>
            <a:endParaRPr lang="en-US" sz="1600" dirty="0"/>
          </a:p>
          <a:p>
            <a:pPr lvl="1"/>
            <a:endParaRPr lang="en-US" sz="1800" dirty="0"/>
          </a:p>
          <a:p>
            <a:r>
              <a:rPr lang="en-US" sz="2800" dirty="0">
                <a:solidFill>
                  <a:schemeClr val="accent3">
                    <a:alpha val="99000"/>
                  </a:schemeClr>
                </a:solidFill>
              </a:rPr>
              <a:t>No fixed schema for other properties</a:t>
            </a:r>
          </a:p>
          <a:p>
            <a:pPr lvl="1"/>
            <a:r>
              <a:rPr lang="en-US" sz="1800" dirty="0"/>
              <a:t>Each property is stored as a &lt;name, typed value&gt; pair</a:t>
            </a:r>
          </a:p>
          <a:p>
            <a:pPr lvl="1"/>
            <a:r>
              <a:rPr lang="en-US" sz="1800" dirty="0"/>
              <a:t>No schema stored for a table</a:t>
            </a:r>
          </a:p>
          <a:p>
            <a:pPr lvl="1"/>
            <a:r>
              <a:rPr lang="en-US" sz="1800" dirty="0"/>
              <a:t>Properties can be the standard .NET types </a:t>
            </a:r>
          </a:p>
          <a:p>
            <a:pPr lvl="1"/>
            <a:r>
              <a:rPr lang="en-US" sz="1800" dirty="0"/>
              <a:t>String, binary, </a:t>
            </a:r>
            <a:r>
              <a:rPr lang="en-US" sz="1800" dirty="0" err="1"/>
              <a:t>bool</a:t>
            </a:r>
            <a:r>
              <a:rPr lang="en-US" sz="1800" dirty="0"/>
              <a:t>, </a:t>
            </a:r>
            <a:r>
              <a:rPr lang="en-US" sz="1800" dirty="0" err="1"/>
              <a:t>DateTime</a:t>
            </a:r>
            <a:r>
              <a:rPr lang="en-US" sz="1800" dirty="0"/>
              <a:t>, GUID, </a:t>
            </a:r>
            <a:r>
              <a:rPr lang="en-US" sz="1800" dirty="0" err="1"/>
              <a:t>int</a:t>
            </a:r>
            <a:r>
              <a:rPr lang="en-US" sz="1800" dirty="0"/>
              <a:t>, int64, and double</a:t>
            </a:r>
          </a:p>
        </p:txBody>
      </p:sp>
      <p:grpSp>
        <p:nvGrpSpPr>
          <p:cNvPr id="10" name="Group 9"/>
          <p:cNvGrpSpPr/>
          <p:nvPr/>
        </p:nvGrpSpPr>
        <p:grpSpPr>
          <a:xfrm>
            <a:off x="7595266" y="2276531"/>
            <a:ext cx="3725963" cy="3371849"/>
            <a:chOff x="7871395" y="3393689"/>
            <a:chExt cx="2527474" cy="2287264"/>
          </a:xfrm>
        </p:grpSpPr>
        <p:sp>
          <p:nvSpPr>
            <p:cNvPr id="6"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7"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9"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03190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p:nvPr>
        </p:nvSpPr>
        <p:spPr/>
        <p:txBody>
          <a:bodyPr/>
          <a:lstStyle/>
          <a:p>
            <a:r>
              <a:rPr lang="en-NZ" smtClean="0"/>
              <a:t>No Fixed Schema</a:t>
            </a:r>
            <a:endParaRPr lang="en-NZ" dirty="0"/>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8815"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8" name="Rectangle 17"/>
          <p:cNvSpPr/>
          <p:nvPr/>
        </p:nvSpPr>
        <p:spPr>
          <a:xfrm>
            <a:off x="8181183" y="2360614"/>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NZ" sz="1600" b="1" cap="all" dirty="0">
                <a:solidFill>
                  <a:srgbClr val="FFFFFF">
                    <a:alpha val="99000"/>
                  </a:srgbClr>
                </a:solidFill>
              </a:rPr>
              <a:t>FAV SPORT</a:t>
            </a:r>
            <a:endParaRPr lang="en-US" sz="1900" b="1" dirty="0">
              <a:solidFill>
                <a:schemeClr val="bg1">
                  <a:alpha val="99000"/>
                </a:schemeClr>
              </a:solidFill>
            </a:endParaRPr>
          </a:p>
        </p:txBody>
      </p:sp>
      <p:sp>
        <p:nvSpPr>
          <p:cNvPr id="19" name="Rectangle 18"/>
          <p:cNvSpPr/>
          <p:nvPr/>
        </p:nvSpPr>
        <p:spPr>
          <a:xfrm>
            <a:off x="8178801"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US" sz="1400" dirty="0">
                <a:solidFill>
                  <a:schemeClr val="tx2">
                    <a:lumMod val="75000"/>
                    <a:alpha val="99000"/>
                  </a:schemeClr>
                </a:solidFill>
              </a:rPr>
              <a:t>Canoeing</a:t>
            </a:r>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34574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p:nvPr>
        </p:nvSpPr>
        <p:spPr/>
        <p:txBody>
          <a:bodyPr/>
          <a:lstStyle/>
          <a:p>
            <a:r>
              <a:rPr lang="en-NZ" dirty="0"/>
              <a:t>Querying</a:t>
            </a:r>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Rounded Rectangle 16"/>
          <p:cNvSpPr/>
          <p:nvPr/>
        </p:nvSpPr>
        <p:spPr>
          <a:xfrm>
            <a:off x="1995760" y="3005036"/>
            <a:ext cx="6196518" cy="847928"/>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23" name="TextBox 15"/>
          <p:cNvSpPr txBox="1"/>
          <p:nvPr/>
        </p:nvSpPr>
        <p:spPr>
          <a:xfrm>
            <a:off x="6143963" y="1375433"/>
            <a:ext cx="4112015" cy="461663"/>
          </a:xfrm>
          <a:prstGeom prst="rect">
            <a:avLst/>
          </a:prstGeom>
        </p:spPr>
        <p:txBody>
          <a:bodyPr wrap="none" lIns="91436" tIns="45719" rIns="91436" bIns="4571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pc="-100" dirty="0">
                <a:solidFill>
                  <a:schemeClr val="bg1">
                    <a:alpha val="99000"/>
                  </a:schemeClr>
                </a:solidFill>
                <a:latin typeface="Consolas" pitchFamily="49" charset="0"/>
                <a:cs typeface="Consolas" pitchFamily="49" charset="0"/>
              </a:rPr>
              <a:t>?$filter=Last </a:t>
            </a:r>
            <a:r>
              <a:rPr lang="en-US" sz="2400" spc="-100" dirty="0" err="1">
                <a:solidFill>
                  <a:schemeClr val="bg1">
                    <a:alpha val="99000"/>
                  </a:schemeClr>
                </a:solidFill>
                <a:latin typeface="Consolas" pitchFamily="49" charset="0"/>
                <a:cs typeface="Consolas" pitchFamily="49" charset="0"/>
              </a:rPr>
              <a:t>eq</a:t>
            </a:r>
            <a:r>
              <a:rPr lang="en-US" sz="2400" spc="-100" dirty="0">
                <a:solidFill>
                  <a:schemeClr val="bg1">
                    <a:alpha val="99000"/>
                  </a:schemeClr>
                </a:solidFill>
                <a:latin typeface="Consolas" pitchFamily="49" charset="0"/>
                <a:cs typeface="Consolas" pitchFamily="49" charset="0"/>
              </a:rPr>
              <a:t> ‘Wegner’</a:t>
            </a:r>
          </a:p>
        </p:txBody>
      </p:sp>
    </p:spTree>
    <p:extLst>
      <p:ext uri="{BB962C8B-B14F-4D97-AF65-F5344CB8AC3E}">
        <p14:creationId xmlns:p14="http://schemas.microsoft.com/office/powerpoint/2010/main" val="272259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6248" y="1189495"/>
            <a:ext cx="11645688" cy="2490104"/>
          </a:xfrm>
          <a:prstGeom prst="rect">
            <a:avLst/>
          </a:prstGeom>
        </p:spPr>
        <p:txBody>
          <a:bodyPr>
            <a:normAutofit fontScale="55000" lnSpcReduction="20000"/>
          </a:bodyPr>
          <a:lstStyle/>
          <a:p>
            <a:pPr>
              <a:buFont typeface="Arial" panose="020B0604020202020204" pitchFamily="34" charset="0"/>
              <a:buChar char="•"/>
            </a:pPr>
            <a:r>
              <a:rPr lang="en-US" dirty="0" smtClean="0"/>
              <a:t>Setup an </a:t>
            </a:r>
            <a:r>
              <a:rPr lang="en-US" dirty="0" err="1" smtClean="0"/>
              <a:t>IaaS</a:t>
            </a:r>
            <a:r>
              <a:rPr lang="en-US" dirty="0" smtClean="0"/>
              <a:t> VM to host a File Share backed by an </a:t>
            </a:r>
            <a:r>
              <a:rPr lang="en-US" dirty="0" err="1" smtClean="0"/>
              <a:t>IaaS</a:t>
            </a:r>
            <a:r>
              <a:rPr lang="en-US" dirty="0" smtClean="0"/>
              <a:t> Disk</a:t>
            </a:r>
          </a:p>
          <a:p>
            <a:pPr>
              <a:buFont typeface="Arial" panose="020B0604020202020204" pitchFamily="34" charset="0"/>
              <a:buChar char="•"/>
            </a:pPr>
            <a:r>
              <a:rPr lang="en-US" dirty="0" smtClean="0"/>
              <a:t>Write code to find the </a:t>
            </a:r>
            <a:r>
              <a:rPr lang="en-US" dirty="0" err="1" smtClean="0"/>
              <a:t>IaaS</a:t>
            </a:r>
            <a:r>
              <a:rPr lang="en-US" dirty="0" smtClean="0"/>
              <a:t> File Share from the rest of the VMs in your service.</a:t>
            </a:r>
          </a:p>
          <a:p>
            <a:pPr>
              <a:buFont typeface="Arial" panose="020B0604020202020204" pitchFamily="34" charset="0"/>
              <a:buChar char="•"/>
            </a:pPr>
            <a:r>
              <a:rPr lang="en-US" dirty="0" smtClean="0"/>
              <a:t>Write some code to provide high availability </a:t>
            </a:r>
            <a:endParaRPr lang="en-US" dirty="0"/>
          </a:p>
          <a:p>
            <a:pPr lvl="1">
              <a:buFont typeface="Arial" panose="020B0604020202020204" pitchFamily="34" charset="0"/>
              <a:buChar char="•"/>
            </a:pPr>
            <a:r>
              <a:rPr lang="en-US" dirty="0" smtClean="0"/>
              <a:t>Handle host upgrades, node failures</a:t>
            </a:r>
          </a:p>
          <a:p>
            <a:pPr>
              <a:buFont typeface="Arial" panose="020B0604020202020204" pitchFamily="34" charset="0"/>
              <a:buChar char="•"/>
            </a:pPr>
            <a:r>
              <a:rPr lang="en-US" dirty="0" smtClean="0"/>
              <a:t>You can only access the File Share from other VMs</a:t>
            </a:r>
          </a:p>
        </p:txBody>
      </p:sp>
      <p:sp>
        <p:nvSpPr>
          <p:cNvPr id="3" name="Title 2"/>
          <p:cNvSpPr>
            <a:spLocks noGrp="1"/>
          </p:cNvSpPr>
          <p:nvPr>
            <p:ph type="title"/>
          </p:nvPr>
        </p:nvSpPr>
        <p:spPr/>
        <p:txBody>
          <a:bodyPr/>
          <a:lstStyle/>
          <a:p>
            <a:r>
              <a:rPr lang="en-US" dirty="0" smtClean="0"/>
              <a:t>Sharing Files – The old way</a:t>
            </a:r>
            <a:endParaRPr lang="en-US" dirty="0"/>
          </a:p>
        </p:txBody>
      </p:sp>
      <p:sp>
        <p:nvSpPr>
          <p:cNvPr id="4" name="Flowchart: Process 3"/>
          <p:cNvSpPr/>
          <p:nvPr/>
        </p:nvSpPr>
        <p:spPr bwMode="auto">
          <a:xfrm>
            <a:off x="2549606"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5" name="Flowchart: Process 4"/>
          <p:cNvSpPr/>
          <p:nvPr/>
        </p:nvSpPr>
        <p:spPr bwMode="auto">
          <a:xfrm>
            <a:off x="4156979"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6" name="Flowchart: Process 5"/>
          <p:cNvSpPr/>
          <p:nvPr/>
        </p:nvSpPr>
        <p:spPr bwMode="auto">
          <a:xfrm>
            <a:off x="5726959"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7299203"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cxnSp>
        <p:nvCxnSpPr>
          <p:cNvPr id="9" name="Straight Arrow Connector 8"/>
          <p:cNvCxnSpPr/>
          <p:nvPr/>
        </p:nvCxnSpPr>
        <p:spPr>
          <a:xfrm>
            <a:off x="3236934" y="4737888"/>
            <a:ext cx="1685121" cy="74951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p:cNvCxnSpPr>
          <p:nvPr/>
        </p:nvCxnSpPr>
        <p:spPr>
          <a:xfrm>
            <a:off x="4874010" y="4751131"/>
            <a:ext cx="352319" cy="736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516219" y="4751131"/>
            <a:ext cx="940514" cy="736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87874" y="4789325"/>
            <a:ext cx="2092549" cy="6980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p:cNvSpPr/>
          <p:nvPr/>
        </p:nvSpPr>
        <p:spPr bwMode="auto">
          <a:xfrm>
            <a:off x="3542693" y="5522023"/>
            <a:ext cx="3617497" cy="1195371"/>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(Sharing </a:t>
            </a: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Disk)</a:t>
            </a:r>
          </a:p>
        </p:txBody>
      </p:sp>
      <p:sp>
        <p:nvSpPr>
          <p:cNvPr id="22" name="Flowchart: Process 21"/>
          <p:cNvSpPr/>
          <p:nvPr/>
        </p:nvSpPr>
        <p:spPr bwMode="auto">
          <a:xfrm>
            <a:off x="7487498" y="5522023"/>
            <a:ext cx="3077043" cy="1195371"/>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Backup </a:t>
            </a: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VMs </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(Mount/Share after failover)</a:t>
            </a:r>
          </a:p>
        </p:txBody>
      </p:sp>
    </p:spTree>
    <p:extLst>
      <p:ext uri="{BB962C8B-B14F-4D97-AF65-F5344CB8AC3E}">
        <p14:creationId xmlns:p14="http://schemas.microsoft.com/office/powerpoint/2010/main" val="399476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Purpose of the </a:t>
            </a:r>
            <a:r>
              <a:rPr lang="en-US" dirty="0" err="1"/>
              <a:t>PartitionKey</a:t>
            </a:r>
            <a:endParaRPr lang="en-US" dirty="0"/>
          </a:p>
        </p:txBody>
      </p:sp>
      <p:sp>
        <p:nvSpPr>
          <p:cNvPr id="3" name="Content Placeholder 2"/>
          <p:cNvSpPr>
            <a:spLocks noGrp="1"/>
          </p:cNvSpPr>
          <p:nvPr>
            <p:ph type="body" sz="quarter" idx="10"/>
          </p:nvPr>
        </p:nvSpPr>
        <p:spPr>
          <a:xfrm>
            <a:off x="533401" y="1295401"/>
            <a:ext cx="11149013" cy="4191917"/>
          </a:xfrm>
        </p:spPr>
        <p:txBody>
          <a:bodyPr>
            <a:normAutofit lnSpcReduction="10000"/>
          </a:bodyPr>
          <a:lstStyle/>
          <a:p>
            <a:pPr marL="0" defTabSz="888926">
              <a:spcBef>
                <a:spcPct val="0"/>
              </a:spcBef>
              <a:spcAft>
                <a:spcPts val="600"/>
              </a:spcAft>
            </a:pPr>
            <a:r>
              <a:rPr lang="en-US" sz="3200" dirty="0">
                <a:solidFill>
                  <a:schemeClr val="accent2">
                    <a:alpha val="99000"/>
                  </a:schemeClr>
                </a:solidFill>
              </a:rPr>
              <a:t>Entity Locality</a:t>
            </a:r>
          </a:p>
          <a:p>
            <a:pPr lvl="1"/>
            <a:r>
              <a:rPr lang="en-US" spc="-51" dirty="0"/>
              <a:t>Entities in the same partition will be stored together</a:t>
            </a:r>
          </a:p>
          <a:p>
            <a:pPr lvl="1"/>
            <a:r>
              <a:rPr lang="en-US" sz="1400" spc="-51" dirty="0"/>
              <a:t>Efficient querying and cache locality</a:t>
            </a:r>
          </a:p>
          <a:p>
            <a:pPr lvl="1"/>
            <a:r>
              <a:rPr lang="en-US" sz="1400" spc="-51" dirty="0"/>
              <a:t>Endeavour to include partition key in all queries</a:t>
            </a:r>
          </a:p>
          <a:p>
            <a:pPr lvl="1"/>
            <a:endParaRPr lang="en-US" sz="1400" spc="-51" dirty="0"/>
          </a:p>
          <a:p>
            <a:pPr marL="0" defTabSz="888926">
              <a:spcBef>
                <a:spcPct val="0"/>
              </a:spcBef>
              <a:spcAft>
                <a:spcPts val="600"/>
              </a:spcAft>
            </a:pPr>
            <a:r>
              <a:rPr lang="en-US" sz="3200" dirty="0">
                <a:solidFill>
                  <a:schemeClr val="accent2">
                    <a:alpha val="99000"/>
                  </a:schemeClr>
                </a:solidFill>
              </a:rPr>
              <a:t>Entity Group Transactions</a:t>
            </a:r>
          </a:p>
          <a:p>
            <a:pPr lvl="1"/>
            <a:r>
              <a:rPr lang="en-US" spc="-51" dirty="0"/>
              <a:t>Atomic multiple Insert/Update/Delete in same partition in a single transaction</a:t>
            </a:r>
          </a:p>
          <a:p>
            <a:pPr lvl="1"/>
            <a:endParaRPr lang="en-US" spc="-51" dirty="0"/>
          </a:p>
          <a:p>
            <a:pPr marL="0" defTabSz="888926">
              <a:spcBef>
                <a:spcPct val="0"/>
              </a:spcBef>
              <a:spcAft>
                <a:spcPts val="600"/>
              </a:spcAft>
            </a:pPr>
            <a:r>
              <a:rPr lang="en-US" sz="3200" dirty="0">
                <a:solidFill>
                  <a:schemeClr val="accent2">
                    <a:alpha val="99000"/>
                  </a:schemeClr>
                </a:solidFill>
              </a:rPr>
              <a:t>Table Scalability</a:t>
            </a:r>
          </a:p>
          <a:p>
            <a:pPr lvl="1"/>
            <a:r>
              <a:rPr lang="en-US" spc="-51" dirty="0"/>
              <a:t>Target throughput – 500 </a:t>
            </a:r>
            <a:r>
              <a:rPr lang="en-US" spc="-51" dirty="0" err="1"/>
              <a:t>tps</a:t>
            </a:r>
            <a:r>
              <a:rPr lang="en-US" spc="-51" dirty="0"/>
              <a:t>/partition, several thousand </a:t>
            </a:r>
            <a:r>
              <a:rPr lang="en-US" spc="-51" dirty="0" err="1"/>
              <a:t>tps</a:t>
            </a:r>
            <a:r>
              <a:rPr lang="en-US" spc="-51" dirty="0"/>
              <a:t>/account</a:t>
            </a:r>
          </a:p>
          <a:p>
            <a:pPr lvl="1"/>
            <a:r>
              <a:rPr lang="en-US" spc="-51" smtClean="0"/>
              <a:t>Microsoft Azure </a:t>
            </a:r>
            <a:r>
              <a:rPr lang="en-US" spc="-51" dirty="0"/>
              <a:t>monitors the usage patterns of partitions</a:t>
            </a:r>
          </a:p>
          <a:p>
            <a:pPr lvl="1"/>
            <a:r>
              <a:rPr lang="en-US" spc="-51" dirty="0"/>
              <a:t>Automatically load balance partitions</a:t>
            </a:r>
          </a:p>
          <a:p>
            <a:pPr lvl="1"/>
            <a:r>
              <a:rPr lang="en-US" sz="1400" spc="-51" dirty="0"/>
              <a:t>Each partition can be served by a different storage node</a:t>
            </a:r>
          </a:p>
          <a:p>
            <a:pPr lvl="1"/>
            <a:r>
              <a:rPr lang="en-US" sz="1400" spc="-51" dirty="0"/>
              <a:t>Scale to meet the traffic needs of your table</a:t>
            </a:r>
          </a:p>
        </p:txBody>
      </p:sp>
    </p:spTree>
    <p:extLst>
      <p:ext uri="{BB962C8B-B14F-4D97-AF65-F5344CB8AC3E}">
        <p14:creationId xmlns:p14="http://schemas.microsoft.com/office/powerpoint/2010/main" val="92801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2841470" y="1088075"/>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9" name="Table 38"/>
          <p:cNvGraphicFramePr>
            <a:graphicFrameLocks noGrp="1"/>
          </p:cNvGraphicFramePr>
          <p:nvPr>
            <p:extLst/>
          </p:nvPr>
        </p:nvGraphicFramePr>
        <p:xfrm>
          <a:off x="2841470" y="3808697"/>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8" name="Table 37"/>
          <p:cNvGraphicFramePr>
            <a:graphicFrameLocks noGrp="1"/>
          </p:cNvGraphicFramePr>
          <p:nvPr>
            <p:extLst/>
          </p:nvPr>
        </p:nvGraphicFramePr>
        <p:xfrm>
          <a:off x="2841470" y="1088075"/>
          <a:ext cx="8831419" cy="4614116"/>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sp>
        <p:nvSpPr>
          <p:cNvPr id="22" name="Rounded Rectangle 21"/>
          <p:cNvSpPr/>
          <p:nvPr/>
        </p:nvSpPr>
        <p:spPr>
          <a:xfrm>
            <a:off x="2853449" y="1614792"/>
            <a:ext cx="8816798" cy="1054751"/>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7" name="Rounded Rectangle 36"/>
          <p:cNvSpPr/>
          <p:nvPr/>
        </p:nvSpPr>
        <p:spPr>
          <a:xfrm>
            <a:off x="2853449" y="3010326"/>
            <a:ext cx="8816798" cy="731661"/>
          </a:xfrm>
          <a:prstGeom prst="roundRect">
            <a:avLst>
              <a:gd name="adj" fmla="val 14017"/>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2" name="Title 1"/>
          <p:cNvSpPr>
            <a:spLocks noGrp="1"/>
          </p:cNvSpPr>
          <p:nvPr>
            <p:ph type="title"/>
          </p:nvPr>
        </p:nvSpPr>
        <p:spPr/>
        <p:txBody>
          <a:bodyPr/>
          <a:lstStyle/>
          <a:p>
            <a:r>
              <a:rPr lang="en-US" smtClean="0"/>
              <a:t>Partitions and Partition Ranges</a:t>
            </a:r>
            <a:endParaRPr lang="en-US" dirty="0"/>
          </a:p>
        </p:txBody>
      </p:sp>
      <p:grpSp>
        <p:nvGrpSpPr>
          <p:cNvPr id="30" name="Group 33"/>
          <p:cNvGrpSpPr/>
          <p:nvPr/>
        </p:nvGrpSpPr>
        <p:grpSpPr>
          <a:xfrm>
            <a:off x="520702" y="2791533"/>
            <a:ext cx="2323417" cy="1673352"/>
            <a:chOff x="317101" y="2670048"/>
            <a:chExt cx="2531690" cy="1673352"/>
          </a:xfrm>
        </p:grpSpPr>
        <p:sp>
          <p:nvSpPr>
            <p:cNvPr id="34" name="Right Arrow 33"/>
            <p:cNvSpPr/>
            <p:nvPr/>
          </p:nvSpPr>
          <p:spPr bwMode="auto">
            <a:xfrm>
              <a:off x="2090853" y="3325368"/>
              <a:ext cx="757938" cy="484632"/>
            </a:xfrm>
            <a:prstGeom prst="rightArrow">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Can 32"/>
            <p:cNvSpPr/>
            <p:nvPr/>
          </p:nvSpPr>
          <p:spPr bwMode="auto">
            <a:xfrm>
              <a:off x="317101" y="2670048"/>
              <a:ext cx="1905000" cy="1673352"/>
            </a:xfrm>
            <a:prstGeom prst="can">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p:txBody>
        </p:sp>
      </p:grpSp>
      <p:grpSp>
        <p:nvGrpSpPr>
          <p:cNvPr id="23" name="Group 32"/>
          <p:cNvGrpSpPr/>
          <p:nvPr/>
        </p:nvGrpSpPr>
        <p:grpSpPr>
          <a:xfrm>
            <a:off x="520702" y="1723563"/>
            <a:ext cx="2336977" cy="4032504"/>
            <a:chOff x="427732" y="1603248"/>
            <a:chExt cx="2546464" cy="4032504"/>
          </a:xfrm>
          <a:solidFill>
            <a:schemeClr val="accent4"/>
          </a:solidFill>
        </p:grpSpPr>
        <p:sp>
          <p:nvSpPr>
            <p:cNvPr id="26" name="Right Arrow 25"/>
            <p:cNvSpPr/>
            <p:nvPr/>
          </p:nvSpPr>
          <p:spPr bwMode="auto">
            <a:xfrm>
              <a:off x="2209801" y="4620768"/>
              <a:ext cx="752092"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2209800" y="2258568"/>
              <a:ext cx="764396"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Can 23"/>
            <p:cNvSpPr/>
            <p:nvPr/>
          </p:nvSpPr>
          <p:spPr bwMode="auto">
            <a:xfrm>
              <a:off x="427732" y="3962400"/>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sp>
          <p:nvSpPr>
            <p:cNvPr id="25" name="Can 24"/>
            <p:cNvSpPr/>
            <p:nvPr/>
          </p:nvSpPr>
          <p:spPr bwMode="auto">
            <a:xfrm>
              <a:off x="427732" y="1603248"/>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grpSp>
      <p:sp>
        <p:nvSpPr>
          <p:cNvPr id="36" name="Oval 35"/>
          <p:cNvSpPr/>
          <p:nvPr/>
        </p:nvSpPr>
        <p:spPr bwMode="auto">
          <a:xfrm>
            <a:off x="520702" y="2712512"/>
            <a:ext cx="1738489" cy="442452"/>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5" name="Oval 34"/>
          <p:cNvSpPr/>
          <p:nvPr/>
        </p:nvSpPr>
        <p:spPr bwMode="auto">
          <a:xfrm>
            <a:off x="520702" y="5049444"/>
            <a:ext cx="1738489" cy="486429"/>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Tree>
    <p:custDataLst>
      <p:tags r:id="rId1"/>
    </p:custDataLst>
    <p:extLst>
      <p:ext uri="{BB962C8B-B14F-4D97-AF65-F5344CB8AC3E}">
        <p14:creationId xmlns:p14="http://schemas.microsoft.com/office/powerpoint/2010/main" val="428126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
                                        </p:tgtEl>
                                      </p:cBhvr>
                                    </p:animEffect>
                                    <p:set>
                                      <p:cBhvr>
                                        <p:cTn id="26" dur="1" fill="hold">
                                          <p:stCondLst>
                                            <p:cond delay="499"/>
                                          </p:stCondLst>
                                        </p:cTn>
                                        <p:tgtEl>
                                          <p:spTgt spid="3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7" grpId="0" animBg="1"/>
      <p:bldP spid="37" grpId="1" animBg="1"/>
      <p:bldP spid="36" grpId="0" animBg="1"/>
      <p:bldP spid="3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Microsoft Azure</a:t>
            </a:r>
            <a:r>
              <a:rPr lang="en-US" sz="11500" dirty="0" smtClean="0"/>
              <a:t/>
            </a:r>
            <a:br>
              <a:rPr lang="en-US" sz="11500" dirty="0" smtClean="0"/>
            </a:br>
            <a:r>
              <a:rPr lang="en-US" sz="11500" dirty="0" err="1" smtClean="0"/>
              <a:t>StorSimple</a:t>
            </a:r>
            <a:endParaRPr lang="en-US" sz="11500" dirty="0"/>
          </a:p>
        </p:txBody>
      </p:sp>
      <p:pic>
        <p:nvPicPr>
          <p:cNvPr id="5" name="Picture 4"/>
          <p:cNvPicPr>
            <a:picLocks noChangeAspect="1"/>
          </p:cNvPicPr>
          <p:nvPr/>
        </p:nvPicPr>
        <p:blipFill>
          <a:blip r:embed="rId2"/>
          <a:stretch>
            <a:fillRect/>
          </a:stretch>
        </p:blipFill>
        <p:spPr>
          <a:xfrm>
            <a:off x="5475083" y="500212"/>
            <a:ext cx="1216971" cy="1073755"/>
          </a:xfrm>
          <a:prstGeom prst="rect">
            <a:avLst/>
          </a:prstGeom>
        </p:spPr>
      </p:pic>
    </p:spTree>
    <p:extLst>
      <p:ext uri="{BB962C8B-B14F-4D97-AF65-F5344CB8AC3E}">
        <p14:creationId xmlns:p14="http://schemas.microsoft.com/office/powerpoint/2010/main" val="15763614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76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a:t>
            </a:r>
            <a:endParaRPr lang="en-US" sz="1765" dirty="0">
              <a:gradFill>
                <a:gsLst>
                  <a:gs pos="1250">
                    <a:schemeClr val="tx2"/>
                  </a:gs>
                  <a:gs pos="100000">
                    <a:schemeClr val="tx2"/>
                  </a:gs>
                </a:gsLst>
                <a:lin ang="5400000" scaled="0"/>
              </a:gradFill>
            </a:endParaRPr>
          </a:p>
        </p:txBody>
      </p:sp>
      <p:sp>
        <p:nvSpPr>
          <p:cNvPr id="4" name="Content Placeholder 2"/>
          <p:cNvSpPr txBox="1">
            <a:spLocks/>
          </p:cNvSpPr>
          <p:nvPr/>
        </p:nvSpPr>
        <p:spPr>
          <a:xfrm>
            <a:off x="270066" y="1189814"/>
            <a:ext cx="11651870" cy="7240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Shared Network File Storage for Azure</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Availability, durability, scalability are managed automatically</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Supports two interfaces: SMB and REST</a:t>
            </a:r>
          </a:p>
          <a:p>
            <a:pPr>
              <a:buClr>
                <a:srgbClr val="FFFFFF"/>
              </a:buClr>
              <a:buFont typeface="Arial" panose="020B0604020202020204" pitchFamily="34" charset="0"/>
              <a:buChar char="•"/>
            </a:pPr>
            <a:endParaRPr lang="en-US" sz="3920" dirty="0">
              <a:gradFill>
                <a:gsLst>
                  <a:gs pos="1250">
                    <a:srgbClr val="FFFFFF"/>
                  </a:gs>
                  <a:gs pos="100000">
                    <a:srgbClr val="FFFFFF"/>
                  </a:gs>
                </a:gsLst>
                <a:lin ang="5400000" scaled="0"/>
              </a:gradFill>
            </a:endParaRPr>
          </a:p>
        </p:txBody>
      </p:sp>
      <p:sp>
        <p:nvSpPr>
          <p:cNvPr id="5" name="Flowchart: Process 4"/>
          <p:cNvSpPr/>
          <p:nvPr/>
        </p:nvSpPr>
        <p:spPr bwMode="auto">
          <a:xfrm>
            <a:off x="2549607"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415698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8" name="Flowchart: Process 7"/>
          <p:cNvSpPr/>
          <p:nvPr/>
        </p:nvSpPr>
        <p:spPr bwMode="auto">
          <a:xfrm>
            <a:off x="572696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9" name="Flowchart: Process 8"/>
          <p:cNvSpPr/>
          <p:nvPr/>
        </p:nvSpPr>
        <p:spPr bwMode="auto">
          <a:xfrm>
            <a:off x="7299204"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10" name="Cloud 9"/>
          <p:cNvSpPr/>
          <p:nvPr/>
        </p:nvSpPr>
        <p:spPr bwMode="auto">
          <a:xfrm>
            <a:off x="3409354" y="4790187"/>
            <a:ext cx="4212554" cy="1575124"/>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t>
            </a: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a:t>
            </a:r>
          </a:p>
        </p:txBody>
      </p:sp>
      <p:cxnSp>
        <p:nvCxnSpPr>
          <p:cNvPr id="12" name="Straight Arrow Connector 11"/>
          <p:cNvCxnSpPr/>
          <p:nvPr/>
        </p:nvCxnSpPr>
        <p:spPr>
          <a:xfrm>
            <a:off x="3236936" y="4290607"/>
            <a:ext cx="746733" cy="640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4874010" y="4303849"/>
            <a:ext cx="0" cy="5377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56733" y="4303849"/>
            <a:ext cx="0" cy="4863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295458" y="4342044"/>
            <a:ext cx="684966" cy="4995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19564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2"/>
            <a:ext cx="11651870" cy="4224169"/>
          </a:xfrm>
          <a:prstGeom prst="rect">
            <a:avLst/>
          </a:prstGeom>
        </p:spPr>
        <p:txBody>
          <a:bodyPr>
            <a:normAutofit fontScale="85000" lnSpcReduction="20000"/>
          </a:bodyPr>
          <a:lstStyle/>
          <a:p>
            <a:pPr>
              <a:buFont typeface="Arial" panose="020B0604020202020204" pitchFamily="34" charset="0"/>
              <a:buChar char="•"/>
            </a:pPr>
            <a:r>
              <a:rPr lang="en-US" dirty="0" smtClean="0"/>
              <a:t>Share </a:t>
            </a:r>
            <a:r>
              <a:rPr lang="en-US" dirty="0"/>
              <a:t>data </a:t>
            </a:r>
            <a:r>
              <a:rPr lang="en-US" dirty="0" smtClean="0"/>
              <a:t>across VMs and applications</a:t>
            </a:r>
          </a:p>
          <a:p>
            <a:pPr lvl="1">
              <a:buFont typeface="Arial" panose="020B0604020202020204" pitchFamily="34" charset="0"/>
              <a:buChar char="•"/>
            </a:pPr>
            <a:r>
              <a:rPr lang="en-US" dirty="0" smtClean="0"/>
              <a:t>Multiple writers, multiple readers using standard file system semantics.</a:t>
            </a:r>
          </a:p>
          <a:p>
            <a:pPr>
              <a:buFont typeface="Arial" panose="020B0604020202020204" pitchFamily="34" charset="0"/>
              <a:buChar char="•"/>
            </a:pPr>
            <a:r>
              <a:rPr lang="en-US" dirty="0" smtClean="0"/>
              <a:t>Share settings throughout services</a:t>
            </a:r>
          </a:p>
          <a:p>
            <a:pPr lvl="1">
              <a:buFont typeface="Arial" panose="020B0604020202020204" pitchFamily="34" charset="0"/>
              <a:buChar char="•"/>
            </a:pPr>
            <a:r>
              <a:rPr lang="en-US" dirty="0" smtClean="0"/>
              <a:t>VMs can read settings and files from a common, shared location.  These can be updated externally via REST.</a:t>
            </a:r>
          </a:p>
          <a:p>
            <a:pPr>
              <a:buFont typeface="Arial" panose="020B0604020202020204" pitchFamily="34" charset="0"/>
              <a:buChar char="•"/>
            </a:pPr>
            <a:r>
              <a:rPr lang="en-US" dirty="0" smtClean="0"/>
              <a:t>Dev/Test/Debug</a:t>
            </a:r>
          </a:p>
          <a:p>
            <a:pPr lvl="1">
              <a:buFont typeface="Arial" panose="020B0604020202020204" pitchFamily="34" charset="0"/>
              <a:buChar char="•"/>
            </a:pPr>
            <a:r>
              <a:rPr lang="en-US" dirty="0" smtClean="0"/>
              <a:t>Very useful to have a shared location for installing applications, setting up VMs, running tools, and keeping notes while developing, testing, and debugging cloud services.</a:t>
            </a:r>
          </a:p>
        </p:txBody>
      </p:sp>
      <p:sp>
        <p:nvSpPr>
          <p:cNvPr id="3" name="Title 2"/>
          <p:cNvSpPr>
            <a:spLocks noGrp="1"/>
          </p:cNvSpPr>
          <p:nvPr>
            <p:ph type="title"/>
          </p:nvPr>
        </p:nvSpPr>
        <p:spPr/>
        <p:txBody>
          <a:bodyPr/>
          <a:lstStyle/>
          <a:p>
            <a:r>
              <a:rPr lang="en-US" dirty="0" smtClean="0"/>
              <a:t>Azure Files - Scenarios</a:t>
            </a:r>
            <a:endParaRPr lang="en-US" dirty="0"/>
          </a:p>
        </p:txBody>
      </p:sp>
    </p:spTree>
    <p:extLst>
      <p:ext uri="{BB962C8B-B14F-4D97-AF65-F5344CB8AC3E}">
        <p14:creationId xmlns:p14="http://schemas.microsoft.com/office/powerpoint/2010/main" val="631908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 SMB 2.1 Protocol</a:t>
            </a:r>
            <a:endParaRPr lang="en-US" dirty="0"/>
          </a:p>
        </p:txBody>
      </p:sp>
      <p:sp>
        <p:nvSpPr>
          <p:cNvPr id="4" name="Content Placeholder 2"/>
          <p:cNvSpPr txBox="1">
            <a:spLocks/>
          </p:cNvSpPr>
          <p:nvPr/>
        </p:nvSpPr>
        <p:spPr>
          <a:xfrm>
            <a:off x="270066" y="1189812"/>
            <a:ext cx="11651870" cy="50176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Enables moving on-premises applications that rely on shared file storage to Azure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Azure VMs can “net use” to a share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Natively supported by OS APIs, libraries, and tools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Windows (</a:t>
            </a:r>
            <a:r>
              <a:rPr lang="en-US" sz="2000" dirty="0" err="1">
                <a:gradFill>
                  <a:gsLst>
                    <a:gs pos="1250">
                      <a:srgbClr val="FFFFFF"/>
                    </a:gs>
                    <a:gs pos="100000">
                      <a:srgbClr val="FFFFFF"/>
                    </a:gs>
                  </a:gsLst>
                  <a:lin ang="5400000" scaled="0"/>
                </a:gradFill>
              </a:rPr>
              <a:t>CreateFile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ReadFile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WriteFile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CRTs (</a:t>
            </a:r>
            <a:r>
              <a:rPr lang="en-US" sz="2000" dirty="0" err="1">
                <a:gradFill>
                  <a:gsLst>
                    <a:gs pos="1250">
                      <a:srgbClr val="FFFFFF"/>
                    </a:gs>
                    <a:gs pos="100000">
                      <a:srgbClr val="FFFFFF"/>
                    </a:gs>
                  </a:gsLst>
                  <a:lin ang="5400000" scaled="0"/>
                </a:gradFill>
              </a:rPr>
              <a:t>fopen</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err="1">
                <a:gradFill>
                  <a:gsLst>
                    <a:gs pos="1250">
                      <a:srgbClr val="FFFFFF"/>
                    </a:gs>
                    <a:gs pos="100000">
                      <a:srgbClr val="FFFFFF"/>
                    </a:gs>
                  </a:gsLst>
                  <a:lin ang="5400000" scaled="0"/>
                </a:gradFill>
              </a:rPr>
              <a:t>.Net</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Many more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Supports standard file system semantics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Move and rename files and directories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Read-only, write through, overlapped</a:t>
            </a:r>
          </a:p>
          <a:p>
            <a:pPr lvl="1">
              <a:buClr>
                <a:srgbClr val="FFFFFF"/>
              </a:buClr>
              <a:buFont typeface="Arial" panose="020B0604020202020204" pitchFamily="34" charset="0"/>
              <a:buChar char="•"/>
            </a:pPr>
            <a:r>
              <a:rPr lang="en-US" sz="2000" dirty="0">
                <a:solidFill>
                  <a:srgbClr val="FFFFFF"/>
                </a:solidFill>
              </a:rPr>
              <a:t>Change notifications</a:t>
            </a:r>
          </a:p>
        </p:txBody>
      </p:sp>
    </p:spTree>
    <p:extLst>
      <p:ext uri="{BB962C8B-B14F-4D97-AF65-F5344CB8AC3E}">
        <p14:creationId xmlns:p14="http://schemas.microsoft.com/office/powerpoint/2010/main" val="370969998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4"/>
            <a:ext cx="11651870" cy="3644854"/>
          </a:xfrm>
          <a:prstGeom prst="rect">
            <a:avLst/>
          </a:prstGeom>
        </p:spPr>
        <p:txBody>
          <a:bodyPr>
            <a:normAutofit fontScale="70000" lnSpcReduction="20000"/>
          </a:bodyPr>
          <a:lstStyle/>
          <a:p>
            <a:pPr>
              <a:buFont typeface="Arial" panose="020B0604020202020204" pitchFamily="34" charset="0"/>
              <a:buChar char="•"/>
            </a:pPr>
            <a:r>
              <a:rPr lang="en-US" dirty="0" smtClean="0"/>
              <a:t>Allows internet </a:t>
            </a:r>
            <a:r>
              <a:rPr lang="en-US" dirty="0"/>
              <a:t>access to the same shared file system</a:t>
            </a:r>
          </a:p>
          <a:p>
            <a:pPr>
              <a:buFont typeface="Arial" panose="020B0604020202020204" pitchFamily="34" charset="0"/>
              <a:buChar char="•"/>
            </a:pPr>
            <a:r>
              <a:rPr lang="en-US" dirty="0"/>
              <a:t>Build hybrid applications (on premises + cloud)</a:t>
            </a:r>
          </a:p>
          <a:p>
            <a:pPr>
              <a:buFont typeface="Arial" panose="020B0604020202020204" pitchFamily="34" charset="0"/>
              <a:buChar char="•"/>
            </a:pPr>
            <a:r>
              <a:rPr lang="en-US" dirty="0" smtClean="0"/>
              <a:t>Supports a variety of common APIs:</a:t>
            </a:r>
          </a:p>
          <a:p>
            <a:pPr lvl="1">
              <a:buFont typeface="Arial" panose="020B0604020202020204" pitchFamily="34" charset="0"/>
              <a:buChar char="•"/>
            </a:pPr>
            <a:r>
              <a:rPr lang="en-US" dirty="0" smtClean="0"/>
              <a:t>Create/Delete Files and Directories</a:t>
            </a:r>
          </a:p>
          <a:p>
            <a:pPr lvl="1">
              <a:buFont typeface="Arial" panose="020B0604020202020204" pitchFamily="34" charset="0"/>
              <a:buChar char="•"/>
            </a:pPr>
            <a:r>
              <a:rPr lang="en-US" dirty="0" smtClean="0"/>
              <a:t>Write/Read Files</a:t>
            </a:r>
          </a:p>
          <a:p>
            <a:pPr lvl="1">
              <a:buFont typeface="Arial" panose="020B0604020202020204" pitchFamily="34" charset="0"/>
              <a:buChar char="•"/>
            </a:pPr>
            <a:r>
              <a:rPr lang="en-US" dirty="0" smtClean="0"/>
              <a:t>Get File and Directory properties</a:t>
            </a:r>
          </a:p>
          <a:p>
            <a:pPr lvl="1">
              <a:buFont typeface="Arial" panose="020B0604020202020204" pitchFamily="34" charset="0"/>
              <a:buChar char="•"/>
            </a:pPr>
            <a:r>
              <a:rPr lang="en-US" dirty="0" smtClean="0"/>
              <a:t>List Files</a:t>
            </a:r>
          </a:p>
        </p:txBody>
      </p:sp>
      <p:sp>
        <p:nvSpPr>
          <p:cNvPr id="3" name="Title 2"/>
          <p:cNvSpPr>
            <a:spLocks noGrp="1"/>
          </p:cNvSpPr>
          <p:nvPr>
            <p:ph type="title"/>
          </p:nvPr>
        </p:nvSpPr>
        <p:spPr/>
        <p:txBody>
          <a:bodyPr/>
          <a:lstStyle/>
          <a:p>
            <a:r>
              <a:rPr lang="en-US" dirty="0" smtClean="0"/>
              <a:t>Azure Files - File REST APIs</a:t>
            </a:r>
            <a:endParaRPr lang="en-US" dirty="0"/>
          </a:p>
        </p:txBody>
      </p:sp>
    </p:spTree>
    <p:extLst>
      <p:ext uri="{BB962C8B-B14F-4D97-AF65-F5344CB8AC3E}">
        <p14:creationId xmlns:p14="http://schemas.microsoft.com/office/powerpoint/2010/main" val="746496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B030EFEA-9AEA-457C-BAA8-93C4281792F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ee586e5-3c92-48eb-9898-42915e590ada"/>
    <ds:schemaRef ds:uri="http://www.w3.org/XML/1998/namespace"/>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5572</TotalTime>
  <Words>5449</Words>
  <Application>Microsoft Office PowerPoint</Application>
  <PresentationFormat>Widescreen</PresentationFormat>
  <Paragraphs>1068</Paragraphs>
  <Slides>57</Slides>
  <Notes>33</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メイリオ</vt:lpstr>
      <vt:lpstr>Arial</vt:lpstr>
      <vt:lpstr>Calibri</vt:lpstr>
      <vt:lpstr>Consolas</vt:lpstr>
      <vt:lpstr>Segoe UI</vt:lpstr>
      <vt:lpstr>Segoe UI Light</vt:lpstr>
      <vt:lpstr>Segoe UI Symbol</vt:lpstr>
      <vt:lpstr>Times New Roman</vt:lpstr>
      <vt:lpstr>Azure Medium</vt:lpstr>
      <vt:lpstr>Azure Data Storage</vt:lpstr>
      <vt:lpstr>Agenda</vt:lpstr>
      <vt:lpstr>Microsoft Azure Storage Files</vt:lpstr>
      <vt:lpstr>Azure Files – Customer Quotes</vt:lpstr>
      <vt:lpstr>Sharing Files – The old way</vt:lpstr>
      <vt:lpstr>Azure Files</vt:lpstr>
      <vt:lpstr>Azure Files - Scenarios</vt:lpstr>
      <vt:lpstr>Azure Files - SMB 2.1 Protocol</vt:lpstr>
      <vt:lpstr>Azure Files - File REST APIs</vt:lpstr>
      <vt:lpstr>Demo: Azure Files – Part 1</vt:lpstr>
      <vt:lpstr>Azure Files</vt:lpstr>
      <vt:lpstr>Azure Files</vt:lpstr>
      <vt:lpstr>Azure Files</vt:lpstr>
      <vt:lpstr>Azure Files vs Blobs</vt:lpstr>
      <vt:lpstr>Azure Files vs Disks</vt:lpstr>
      <vt:lpstr>Azure Files – Client OS Support</vt:lpstr>
      <vt:lpstr>Azure Files: Getting Started</vt:lpstr>
      <vt:lpstr>Demo: Azure Files – Part 2</vt:lpstr>
      <vt:lpstr>Website Served From Azure File Share</vt:lpstr>
      <vt:lpstr>Azure Files</vt:lpstr>
      <vt:lpstr>PowerPoint Presentation</vt:lpstr>
      <vt:lpstr>Microsoft Azure Storage Blob</vt:lpstr>
      <vt:lpstr>Blob Storage Concepts</vt:lpstr>
      <vt:lpstr>Blob Details</vt:lpstr>
      <vt:lpstr>Blob Details</vt:lpstr>
      <vt:lpstr>Blob Details</vt:lpstr>
      <vt:lpstr>Blob Containers</vt:lpstr>
      <vt:lpstr>Enumerating Blobs</vt:lpstr>
      <vt:lpstr>Pagination</vt:lpstr>
      <vt:lpstr>Tour of the Blob Service</vt:lpstr>
      <vt:lpstr>Two Types of Blobs Under the Hood</vt:lpstr>
      <vt:lpstr>Uploading a Block Blob</vt:lpstr>
      <vt:lpstr>Page Blob – Random Read/Write</vt:lpstr>
      <vt:lpstr>Shared Access Signatures</vt:lpstr>
      <vt:lpstr>Ad Hoc Signatures</vt:lpstr>
      <vt:lpstr>Policy Based Signatures</vt:lpstr>
      <vt:lpstr>Microsoft Azure Storage Queue</vt:lpstr>
      <vt:lpstr>Components</vt:lpstr>
      <vt:lpstr>URL Format</vt:lpstr>
      <vt:lpstr>Queue Considerations</vt:lpstr>
      <vt:lpstr>Queue</vt:lpstr>
      <vt:lpstr>Why use Queue?</vt:lpstr>
      <vt:lpstr>Microsoft Azure Storage Table</vt:lpstr>
      <vt:lpstr>Azure Storage Architecture</vt:lpstr>
      <vt:lpstr>Table Storage Concepts </vt:lpstr>
      <vt:lpstr>Table Details</vt:lpstr>
      <vt:lpstr>Entity Properties</vt:lpstr>
      <vt:lpstr>No Fixed Schema</vt:lpstr>
      <vt:lpstr>Querying</vt:lpstr>
      <vt:lpstr>Purpose of the PartitionKey</vt:lpstr>
      <vt:lpstr>Partitions and Partition Ranges</vt:lpstr>
      <vt:lpstr>Microsoft Azure StorSimple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Magnus Mårtensson</cp:lastModifiedBy>
  <cp:revision>344</cp:revision>
  <cp:lastPrinted>2014-03-26T17:46:13Z</cp:lastPrinted>
  <dcterms:created xsi:type="dcterms:W3CDTF">2014-03-19T23:21:38Z</dcterms:created>
  <dcterms:modified xsi:type="dcterms:W3CDTF">2014-12-03T15:27:56Z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