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heme/themeOverride1.xml" ContentType="application/vnd.openxmlformats-officedocument.themeOverride+xml"/>
  <Override PartName="/ppt/notesSlides/notesSlide56.xml" ContentType="application/vnd.openxmlformats-officedocument.presentationml.notesSlide+xml"/>
  <Override PartName="/ppt/theme/themeOverride2.xml" ContentType="application/vnd.openxmlformats-officedocument.themeOverride+xml"/>
  <Override PartName="/ppt/notesSlides/notesSlide57.xml" ContentType="application/vnd.openxmlformats-officedocument.presentationml.notesSlide+xml"/>
  <Override PartName="/ppt/theme/themeOverride3.xml" ContentType="application/vnd.openxmlformats-officedocument.themeOverride+xml"/>
  <Override PartName="/ppt/notesSlides/notesSlide58.xml" ContentType="application/vnd.openxmlformats-officedocument.presentationml.notesSlide+xml"/>
  <Override PartName="/ppt/theme/themeOverride4.xml" ContentType="application/vnd.openxmlformats-officedocument.themeOverr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1.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1"/>
  </p:notesMasterIdLst>
  <p:sldIdLst>
    <p:sldId id="256" r:id="rId5"/>
    <p:sldId id="575" r:id="rId6"/>
    <p:sldId id="660" r:id="rId7"/>
    <p:sldId id="679" r:id="rId8"/>
    <p:sldId id="586" r:id="rId9"/>
    <p:sldId id="684" r:id="rId10"/>
    <p:sldId id="685" r:id="rId11"/>
    <p:sldId id="686" r:id="rId12"/>
    <p:sldId id="587" r:id="rId13"/>
    <p:sldId id="630" r:id="rId14"/>
    <p:sldId id="626" r:id="rId15"/>
    <p:sldId id="625" r:id="rId16"/>
    <p:sldId id="627" r:id="rId17"/>
    <p:sldId id="588" r:id="rId18"/>
    <p:sldId id="631" r:id="rId19"/>
    <p:sldId id="589" r:id="rId20"/>
    <p:sldId id="632" r:id="rId21"/>
    <p:sldId id="624" r:id="rId22"/>
    <p:sldId id="628" r:id="rId23"/>
    <p:sldId id="629" r:id="rId24"/>
    <p:sldId id="676" r:id="rId25"/>
    <p:sldId id="633" r:id="rId26"/>
    <p:sldId id="634" r:id="rId27"/>
    <p:sldId id="596" r:id="rId28"/>
    <p:sldId id="688" r:id="rId29"/>
    <p:sldId id="644" r:id="rId30"/>
    <p:sldId id="597" r:id="rId31"/>
    <p:sldId id="598" r:id="rId32"/>
    <p:sldId id="648" r:id="rId33"/>
    <p:sldId id="647" r:id="rId34"/>
    <p:sldId id="649" r:id="rId35"/>
    <p:sldId id="650" r:id="rId36"/>
    <p:sldId id="599" r:id="rId37"/>
    <p:sldId id="651" r:id="rId38"/>
    <p:sldId id="652" r:id="rId39"/>
    <p:sldId id="653" r:id="rId40"/>
    <p:sldId id="600" r:id="rId41"/>
    <p:sldId id="657" r:id="rId42"/>
    <p:sldId id="680" r:id="rId43"/>
    <p:sldId id="623" r:id="rId44"/>
    <p:sldId id="523" r:id="rId45"/>
    <p:sldId id="524" r:id="rId46"/>
    <p:sldId id="525" r:id="rId47"/>
    <p:sldId id="659" r:id="rId48"/>
    <p:sldId id="681" r:id="rId49"/>
    <p:sldId id="620" r:id="rId50"/>
    <p:sldId id="608" r:id="rId51"/>
    <p:sldId id="609" r:id="rId52"/>
    <p:sldId id="611" r:id="rId53"/>
    <p:sldId id="654" r:id="rId54"/>
    <p:sldId id="636" r:id="rId55"/>
    <p:sldId id="607" r:id="rId56"/>
    <p:sldId id="655" r:id="rId57"/>
    <p:sldId id="656" r:id="rId58"/>
    <p:sldId id="637" r:id="rId59"/>
    <p:sldId id="682" r:id="rId60"/>
    <p:sldId id="621" r:id="rId61"/>
    <p:sldId id="579" r:id="rId62"/>
    <p:sldId id="661" r:id="rId63"/>
    <p:sldId id="664" r:id="rId64"/>
    <p:sldId id="667" r:id="rId65"/>
    <p:sldId id="639" r:id="rId66"/>
    <p:sldId id="669" r:id="rId67"/>
    <p:sldId id="671" r:id="rId68"/>
    <p:sldId id="673" r:id="rId69"/>
    <p:sldId id="672" r:id="rId70"/>
    <p:sldId id="665" r:id="rId71"/>
    <p:sldId id="666" r:id="rId72"/>
    <p:sldId id="640" r:id="rId73"/>
    <p:sldId id="662" r:id="rId74"/>
    <p:sldId id="683" r:id="rId75"/>
    <p:sldId id="622" r:id="rId76"/>
    <p:sldId id="675" r:id="rId77"/>
    <p:sldId id="678" r:id="rId78"/>
    <p:sldId id="619" r:id="rId79"/>
    <p:sldId id="702" r:id="rId80"/>
    <p:sldId id="689" r:id="rId81"/>
    <p:sldId id="690" r:id="rId82"/>
    <p:sldId id="691" r:id="rId83"/>
    <p:sldId id="692" r:id="rId84"/>
    <p:sldId id="693" r:id="rId85"/>
    <p:sldId id="694" r:id="rId86"/>
    <p:sldId id="695" r:id="rId87"/>
    <p:sldId id="696" r:id="rId88"/>
    <p:sldId id="697" r:id="rId89"/>
    <p:sldId id="698" r:id="rId90"/>
    <p:sldId id="699" r:id="rId91"/>
    <p:sldId id="700" r:id="rId92"/>
    <p:sldId id="701" r:id="rId93"/>
    <p:sldId id="703" r:id="rId94"/>
    <p:sldId id="704" r:id="rId95"/>
    <p:sldId id="705" r:id="rId96"/>
    <p:sldId id="337" r:id="rId97"/>
    <p:sldId id="496" r:id="rId98"/>
    <p:sldId id="492" r:id="rId99"/>
    <p:sldId id="495" r:id="rId10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4714972-6486-4087-9E5C-8365BEAF11E5}">
          <p14:sldIdLst>
            <p14:sldId id="256"/>
            <p14:sldId id="575"/>
            <p14:sldId id="660"/>
          </p14:sldIdLst>
        </p14:section>
        <p14:section name="Blobs" id="{9537C4D5-6085-485D-980C-7A4EE7AE1F14}">
          <p14:sldIdLst>
            <p14:sldId id="679"/>
            <p14:sldId id="586"/>
            <p14:sldId id="684"/>
            <p14:sldId id="685"/>
            <p14:sldId id="686"/>
            <p14:sldId id="587"/>
            <p14:sldId id="630"/>
            <p14:sldId id="626"/>
            <p14:sldId id="625"/>
            <p14:sldId id="627"/>
            <p14:sldId id="588"/>
            <p14:sldId id="631"/>
            <p14:sldId id="589"/>
            <p14:sldId id="632"/>
            <p14:sldId id="624"/>
            <p14:sldId id="628"/>
            <p14:sldId id="629"/>
            <p14:sldId id="676"/>
            <p14:sldId id="633"/>
            <p14:sldId id="634"/>
            <p14:sldId id="596"/>
            <p14:sldId id="688"/>
            <p14:sldId id="644"/>
            <p14:sldId id="597"/>
          </p14:sldIdLst>
        </p14:section>
        <p14:section name="Shared Access Signatures" id="{A23CFAFA-70B9-4705-BF10-04C7C2B33D84}">
          <p14:sldIdLst>
            <p14:sldId id="598"/>
            <p14:sldId id="648"/>
            <p14:sldId id="647"/>
            <p14:sldId id="649"/>
            <p14:sldId id="650"/>
            <p14:sldId id="599"/>
            <p14:sldId id="651"/>
            <p14:sldId id="652"/>
            <p14:sldId id="653"/>
            <p14:sldId id="600"/>
            <p14:sldId id="657"/>
          </p14:sldIdLst>
        </p14:section>
        <p14:section name="Files" id="{C9D34251-6C05-4BEA-9595-9887443B4C61}">
          <p14:sldIdLst>
            <p14:sldId id="680"/>
            <p14:sldId id="623"/>
            <p14:sldId id="523"/>
            <p14:sldId id="524"/>
            <p14:sldId id="525"/>
            <p14:sldId id="659"/>
          </p14:sldIdLst>
        </p14:section>
        <p14:section name="Queues" id="{0F6597B3-7F0A-4FCA-8DD0-560CE2292A49}">
          <p14:sldIdLst>
            <p14:sldId id="681"/>
            <p14:sldId id="620"/>
            <p14:sldId id="608"/>
            <p14:sldId id="609"/>
            <p14:sldId id="611"/>
            <p14:sldId id="654"/>
            <p14:sldId id="636"/>
            <p14:sldId id="607"/>
            <p14:sldId id="655"/>
            <p14:sldId id="656"/>
            <p14:sldId id="637"/>
          </p14:sldIdLst>
        </p14:section>
        <p14:section name="Tables" id="{CF6DFC42-D1C6-4C1D-8417-D121290B8A38}">
          <p14:sldIdLst>
            <p14:sldId id="682"/>
            <p14:sldId id="621"/>
            <p14:sldId id="579"/>
            <p14:sldId id="661"/>
            <p14:sldId id="664"/>
            <p14:sldId id="667"/>
            <p14:sldId id="639"/>
            <p14:sldId id="669"/>
            <p14:sldId id="671"/>
            <p14:sldId id="673"/>
            <p14:sldId id="672"/>
            <p14:sldId id="665"/>
            <p14:sldId id="666"/>
            <p14:sldId id="640"/>
            <p14:sldId id="662"/>
          </p14:sldIdLst>
        </p14:section>
        <p14:section name="StorSimple" id="{6F8815BA-B23D-4208-B5D4-E317A15D928F}">
          <p14:sldIdLst>
            <p14:sldId id="683"/>
            <p14:sldId id="622"/>
            <p14:sldId id="675"/>
          </p14:sldIdLst>
        </p14:section>
        <p14:section name="Close" id="{00D3D8B1-E403-4E21-9A68-5DB578B087B8}">
          <p14:sldIdLst>
            <p14:sldId id="678"/>
            <p14:sldId id="619"/>
          </p14:sldIdLst>
        </p14:section>
        <p14:section name="Files extra slides" id="{A63B79FB-EFB5-4403-9F08-C4D42CB5D71D}">
          <p14:sldIdLst>
            <p14:sldId id="702"/>
            <p14:sldId id="689"/>
            <p14:sldId id="690"/>
            <p14:sldId id="691"/>
            <p14:sldId id="692"/>
            <p14:sldId id="693"/>
            <p14:sldId id="694"/>
            <p14:sldId id="695"/>
            <p14:sldId id="696"/>
            <p14:sldId id="697"/>
            <p14:sldId id="698"/>
            <p14:sldId id="699"/>
            <p14:sldId id="700"/>
            <p14:sldId id="701"/>
          </p14:sldIdLst>
        </p14:section>
        <p14:section name="Tables extra slides" id="{0A4CC727-3B71-49A7-B916-53BD67D9ED19}">
          <p14:sldIdLst>
            <p14:sldId id="703"/>
            <p14:sldId id="704"/>
            <p14:sldId id="705"/>
          </p14:sldIdLst>
        </p14:section>
        <p14:section name="Extra slides" id="{FD6797D5-E70A-4ED9-93AC-7D33CDAA9F17}">
          <p14:sldIdLst>
            <p14:sldId id="337"/>
            <p14:sldId id="496"/>
            <p14:sldId id="492"/>
            <p14:sldId id="4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000000"/>
    <a:srgbClr val="A5A5A5"/>
    <a:srgbClr val="E4E4E4"/>
    <a:srgbClr val="658E00"/>
    <a:srgbClr val="E86E1A"/>
    <a:srgbClr val="ED7D31"/>
    <a:srgbClr val="FFC000"/>
    <a:srgbClr val="00B05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70" autoAdjust="0"/>
    <p:restoredTop sz="78825" autoAdjust="0"/>
  </p:normalViewPr>
  <p:slideViewPr>
    <p:cSldViewPr snapToGrid="0">
      <p:cViewPr>
        <p:scale>
          <a:sx n="100" d="100"/>
          <a:sy n="100" d="100"/>
        </p:scale>
        <p:origin x="-2140" y="48"/>
      </p:cViewPr>
      <p:guideLst/>
    </p:cSldViewPr>
  </p:slideViewPr>
  <p:notesTextViewPr>
    <p:cViewPr>
      <p:scale>
        <a:sx n="125" d="100"/>
        <a:sy n="125" d="100"/>
      </p:scale>
      <p:origin x="0" y="0"/>
    </p:cViewPr>
  </p:notesTextViewPr>
  <p:sorterViewPr>
    <p:cViewPr>
      <p:scale>
        <a:sx n="50" d="100"/>
        <a:sy n="50" d="100"/>
      </p:scale>
      <p:origin x="0" y="0"/>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commentAuthors" Target="commentAuthor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pt>
    <dgm:pt modelId="{CEC54D13-4755-4244-A066-2AD999D9A241}" type="sibTrans" cxnId="{A8400A42-8D03-46C7-9D22-47E7630C908A}">
      <dgm:prSet/>
      <dgm:spPr/>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4F7318C2-A8B3-4958-8672-958DDB46B0DC}" srcId="{FAB1662F-7421-4F7B-A5C0-57390BFE5777}" destId="{B0CA9EE9-6316-49F2-8575-5F9A5455E0B6}" srcOrd="3" destOrd="0" parTransId="{F41CC963-4042-42B0-9A2E-80370354ED5C}" sibTransId="{99D6F52E-AED9-4D67-8FF4-AD6AA441598A}"/>
    <dgm:cxn modelId="{105FA87B-71BE-449B-9935-8CFA626CC7DF}" srcId="{FAB1662F-7421-4F7B-A5C0-57390BFE5777}" destId="{580EFD37-C613-4988-B0E8-5C5EE01E7728}" srcOrd="1" destOrd="0" parTransId="{1E53C8EA-6CB3-40D9-A734-253563C83020}" sibTransId="{7AE1ED33-5BDF-4D1B-BB6D-176C9253D8D8}"/>
    <dgm:cxn modelId="{2668A383-39D7-40B4-BA62-3FC0617AED0F}" type="presOf" srcId="{B0CA9EE9-6316-49F2-8575-5F9A5455E0B6}" destId="{66D9549B-2C0B-4DD0-84F1-F631B1D3B518}" srcOrd="0" destOrd="0" presId="urn:microsoft.com/office/officeart/2005/8/layout/default"/>
    <dgm:cxn modelId="{B96A1799-2D86-4AF7-A5B3-9E5BF83C3E57}" type="presOf" srcId="{FAB1662F-7421-4F7B-A5C0-57390BFE5777}" destId="{2AFE754E-A9BE-43F0-99CC-FD0E25860E09}" srcOrd="0" destOrd="0" presId="urn:microsoft.com/office/officeart/2005/8/layout/default"/>
    <dgm:cxn modelId="{8EA81EAA-0C3D-4CEE-A885-57E189EB9081}" type="presOf" srcId="{74B70E5F-85FA-42B8-A7FE-FD42B697C579}" destId="{AD9EF522-A474-43A3-8895-E1B5C946DABC}" srcOrd="0" destOrd="0" presId="urn:microsoft.com/office/officeart/2005/8/layout/default"/>
    <dgm:cxn modelId="{40247F23-BC0F-429C-8DCC-5208DA33D175}" type="presOf" srcId="{580EFD37-C613-4988-B0E8-5C5EE01E7728}" destId="{E0980EF2-B319-4BA5-B75F-359B4A7D053B}" srcOrd="0" destOrd="0" presId="urn:microsoft.com/office/officeart/2005/8/layout/default"/>
    <dgm:cxn modelId="{423C7067-A79D-496B-92B9-B53CC89A3443}"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D683A6DF-30D0-4E8C-BB8D-EDEDF86FCFE7}" type="presOf" srcId="{531110E4-6D55-4962-93D0-4E603B05B24B}" destId="{2F601865-3E58-4139-BFA9-1AF94B35BE81}"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F059DFAD-3473-4686-92B5-8534745B486F}" srcId="{FAB1662F-7421-4F7B-A5C0-57390BFE5777}" destId="{74B70E5F-85FA-42B8-A7FE-FD42B697C579}" srcOrd="0" destOrd="0" parTransId="{606FCD52-B795-4D11-9A2E-065852207DB8}" sibTransId="{799BB488-3E9F-4420-817A-B2F52C536B57}"/>
    <dgm:cxn modelId="{6B10F417-AE09-4F98-832F-B920674F4A51}" type="presParOf" srcId="{2AFE754E-A9BE-43F0-99CC-FD0E25860E09}" destId="{AD9EF522-A474-43A3-8895-E1B5C946DABC}" srcOrd="0" destOrd="0" presId="urn:microsoft.com/office/officeart/2005/8/layout/default"/>
    <dgm:cxn modelId="{F6324F9B-14B3-4909-9C77-B58F9DF801B7}" type="presParOf" srcId="{2AFE754E-A9BE-43F0-99CC-FD0E25860E09}" destId="{0337DDA8-12A4-4D35-A6BA-A52F916C71F9}" srcOrd="1" destOrd="0" presId="urn:microsoft.com/office/officeart/2005/8/layout/default"/>
    <dgm:cxn modelId="{F3F00E0F-2FEF-4726-AF2B-DE54A16B5584}" type="presParOf" srcId="{2AFE754E-A9BE-43F0-99CC-FD0E25860E09}" destId="{E0980EF2-B319-4BA5-B75F-359B4A7D053B}" srcOrd="2" destOrd="0" presId="urn:microsoft.com/office/officeart/2005/8/layout/default"/>
    <dgm:cxn modelId="{2AFA2341-AE27-4875-910C-D61F659266EB}" type="presParOf" srcId="{2AFE754E-A9BE-43F0-99CC-FD0E25860E09}" destId="{C7A769F2-CA1B-4FA4-BEAF-44CE4DDF200C}" srcOrd="3" destOrd="0" presId="urn:microsoft.com/office/officeart/2005/8/layout/default"/>
    <dgm:cxn modelId="{C495CED7-2E4A-49AF-855C-5CDA79E8CE12}" type="presParOf" srcId="{2AFE754E-A9BE-43F0-99CC-FD0E25860E09}" destId="{2F601865-3E58-4139-BFA9-1AF94B35BE81}" srcOrd="4" destOrd="0" presId="urn:microsoft.com/office/officeart/2005/8/layout/default"/>
    <dgm:cxn modelId="{D3F80EB6-75C6-4837-AD92-CC203C8AFEB8}" type="presParOf" srcId="{2AFE754E-A9BE-43F0-99CC-FD0E25860E09}" destId="{ED8DD377-82C0-423A-B9C7-ADE99AB22F3F}" srcOrd="5" destOrd="0" presId="urn:microsoft.com/office/officeart/2005/8/layout/default"/>
    <dgm:cxn modelId="{587427B3-45F9-41D3-8DE4-456A8C1E4464}" type="presParOf" srcId="{2AFE754E-A9BE-43F0-99CC-FD0E25860E09}" destId="{66D9549B-2C0B-4DD0-84F1-F631B1D3B518}" srcOrd="6" destOrd="0" presId="urn:microsoft.com/office/officeart/2005/8/layout/default"/>
    <dgm:cxn modelId="{E7F22438-766D-4BE8-8379-78E7DC6FBF01}" type="presParOf" srcId="{2AFE754E-A9BE-43F0-99CC-FD0E25860E09}" destId="{CF8E7A5E-BA66-4CDB-81EA-D786FEF504C8}" srcOrd="7" destOrd="0" presId="urn:microsoft.com/office/officeart/2005/8/layout/default"/>
    <dgm:cxn modelId="{A0680EA1-CA00-4495-A748-7CA7218D51C3}"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7E1F40C4-108D-47D0-8013-EF6E5853F4B5}" type="presOf" srcId="{B0CA9EE9-6316-49F2-8575-5F9A5455E0B6}" destId="{66D9549B-2C0B-4DD0-84F1-F631B1D3B518}" srcOrd="0" destOrd="0" presId="urn:microsoft.com/office/officeart/2005/8/layout/default"/>
    <dgm:cxn modelId="{F87036E7-9402-4161-9E5D-7E1C6D8B9A37}" type="presOf" srcId="{74B70E5F-85FA-42B8-A7FE-FD42B697C579}" destId="{AD9EF522-A474-43A3-8895-E1B5C946DABC}" srcOrd="0" destOrd="0" presId="urn:microsoft.com/office/officeart/2005/8/layout/default"/>
    <dgm:cxn modelId="{86B19E2A-D5B7-448E-A377-227551822A29}" type="presOf" srcId="{DB546BCF-1362-4A4F-929E-4AEDE42A9DA0}" destId="{21DCB6CE-4246-4C7F-A1D3-5BECFE73CC9C}"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04D4232D-2C84-4978-B766-61DED5F03A9B}" type="presOf" srcId="{531110E4-6D55-4962-93D0-4E603B05B24B}" destId="{2F601865-3E58-4139-BFA9-1AF94B35BE81}"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5E547920-9D3B-473F-9A11-E60112ACD717}" type="presOf" srcId="{FAB1662F-7421-4F7B-A5C0-57390BFE5777}" destId="{2AFE754E-A9BE-43F0-99CC-FD0E25860E09}"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A8400A42-8D03-46C7-9D22-47E7630C908A}" srcId="{FAB1662F-7421-4F7B-A5C0-57390BFE5777}" destId="{531110E4-6D55-4962-93D0-4E603B05B24B}" srcOrd="2" destOrd="0" parTransId="{7E8AABE9-DBF2-4736-BF42-2061E839978F}" sibTransId="{CEC54D13-4755-4244-A066-2AD999D9A241}"/>
    <dgm:cxn modelId="{70998C2B-F851-46C6-9484-9566B828A3B1}" type="presOf" srcId="{580EFD37-C613-4988-B0E8-5C5EE01E7728}" destId="{E0980EF2-B319-4BA5-B75F-359B4A7D053B}" srcOrd="0" destOrd="0" presId="urn:microsoft.com/office/officeart/2005/8/layout/default"/>
    <dgm:cxn modelId="{105FA87B-71BE-449B-9935-8CFA626CC7DF}" srcId="{FAB1662F-7421-4F7B-A5C0-57390BFE5777}" destId="{580EFD37-C613-4988-B0E8-5C5EE01E7728}" srcOrd="1" destOrd="0" parTransId="{1E53C8EA-6CB3-40D9-A734-253563C83020}" sibTransId="{7AE1ED33-5BDF-4D1B-BB6D-176C9253D8D8}"/>
    <dgm:cxn modelId="{0011BD60-B2BA-4578-A67C-E8E5235D358A}" type="presParOf" srcId="{2AFE754E-A9BE-43F0-99CC-FD0E25860E09}" destId="{AD9EF522-A474-43A3-8895-E1B5C946DABC}" srcOrd="0" destOrd="0" presId="urn:microsoft.com/office/officeart/2005/8/layout/default"/>
    <dgm:cxn modelId="{CBA90679-88B6-434E-979D-D88DD91EC479}" type="presParOf" srcId="{2AFE754E-A9BE-43F0-99CC-FD0E25860E09}" destId="{0337DDA8-12A4-4D35-A6BA-A52F916C71F9}" srcOrd="1" destOrd="0" presId="urn:microsoft.com/office/officeart/2005/8/layout/default"/>
    <dgm:cxn modelId="{B76A6666-3DC9-40F4-AE99-C48F680C972B}" type="presParOf" srcId="{2AFE754E-A9BE-43F0-99CC-FD0E25860E09}" destId="{E0980EF2-B319-4BA5-B75F-359B4A7D053B}" srcOrd="2" destOrd="0" presId="urn:microsoft.com/office/officeart/2005/8/layout/default"/>
    <dgm:cxn modelId="{6ED57B3A-F714-4DB8-B744-A0FB816CBA55}" type="presParOf" srcId="{2AFE754E-A9BE-43F0-99CC-FD0E25860E09}" destId="{C7A769F2-CA1B-4FA4-BEAF-44CE4DDF200C}" srcOrd="3" destOrd="0" presId="urn:microsoft.com/office/officeart/2005/8/layout/default"/>
    <dgm:cxn modelId="{0FBC7C83-A1B0-46C3-B624-8CEEF16E1BF5}" type="presParOf" srcId="{2AFE754E-A9BE-43F0-99CC-FD0E25860E09}" destId="{2F601865-3E58-4139-BFA9-1AF94B35BE81}" srcOrd="4" destOrd="0" presId="urn:microsoft.com/office/officeart/2005/8/layout/default"/>
    <dgm:cxn modelId="{DAA82C69-0B9F-493A-B517-079D9FE49600}" type="presParOf" srcId="{2AFE754E-A9BE-43F0-99CC-FD0E25860E09}" destId="{ED8DD377-82C0-423A-B9C7-ADE99AB22F3F}" srcOrd="5" destOrd="0" presId="urn:microsoft.com/office/officeart/2005/8/layout/default"/>
    <dgm:cxn modelId="{F39778D9-0A4D-4852-B4D9-6F61DB7CDD57}" type="presParOf" srcId="{2AFE754E-A9BE-43F0-99CC-FD0E25860E09}" destId="{66D9549B-2C0B-4DD0-84F1-F631B1D3B518}" srcOrd="6" destOrd="0" presId="urn:microsoft.com/office/officeart/2005/8/layout/default"/>
    <dgm:cxn modelId="{AE9CC6AD-6F06-4CDA-82FA-4C28E3B5C26C}" type="presParOf" srcId="{2AFE754E-A9BE-43F0-99CC-FD0E25860E09}" destId="{CF8E7A5E-BA66-4CDB-81EA-D786FEF504C8}" srcOrd="7" destOrd="0" presId="urn:microsoft.com/office/officeart/2005/8/layout/default"/>
    <dgm:cxn modelId="{C99158B7-4370-4C31-B3AE-3CC9B46ED867}"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3AC3584B-2D71-4829-B0E2-4F3164E20A43}" type="presOf" srcId="{74B70E5F-85FA-42B8-A7FE-FD42B697C579}" destId="{AD9EF522-A474-43A3-8895-E1B5C946DABC}" srcOrd="0" destOrd="0" presId="urn:microsoft.com/office/officeart/2005/8/layout/default"/>
    <dgm:cxn modelId="{E9C90DBC-82DB-43C0-8CED-57B340CCB8FB}" type="presOf" srcId="{580EFD37-C613-4988-B0E8-5C5EE01E7728}" destId="{E0980EF2-B319-4BA5-B75F-359B4A7D053B}" srcOrd="0" destOrd="0" presId="urn:microsoft.com/office/officeart/2005/8/layout/default"/>
    <dgm:cxn modelId="{88C2FB04-0EF5-4585-BF93-FA76D5920BA7}" type="presOf" srcId="{B0CA9EE9-6316-49F2-8575-5F9A5455E0B6}" destId="{66D9549B-2C0B-4DD0-84F1-F631B1D3B518}"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4F7318C2-A8B3-4958-8672-958DDB46B0DC}" srcId="{FAB1662F-7421-4F7B-A5C0-57390BFE5777}" destId="{B0CA9EE9-6316-49F2-8575-5F9A5455E0B6}" srcOrd="3" destOrd="0" parTransId="{F41CC963-4042-42B0-9A2E-80370354ED5C}" sibTransId="{99D6F52E-AED9-4D67-8FF4-AD6AA441598A}"/>
    <dgm:cxn modelId="{5D24DE4B-C1EA-4893-BF03-68A1DB79C157}" type="presOf" srcId="{FAB1662F-7421-4F7B-A5C0-57390BFE5777}" destId="{2AFE754E-A9BE-43F0-99CC-FD0E25860E09}"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C30EBC8E-2A4B-4338-A1E8-01B19B0C0E61}"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105FA87B-71BE-449B-9935-8CFA626CC7DF}" srcId="{FAB1662F-7421-4F7B-A5C0-57390BFE5777}" destId="{580EFD37-C613-4988-B0E8-5C5EE01E7728}" srcOrd="1" destOrd="0" parTransId="{1E53C8EA-6CB3-40D9-A734-253563C83020}" sibTransId="{7AE1ED33-5BDF-4D1B-BB6D-176C9253D8D8}"/>
    <dgm:cxn modelId="{0561ACCF-CA46-4835-B14E-B6B456BD1BE6}" type="presOf" srcId="{531110E4-6D55-4962-93D0-4E603B05B24B}" destId="{2F601865-3E58-4139-BFA9-1AF94B35BE81}" srcOrd="0" destOrd="0" presId="urn:microsoft.com/office/officeart/2005/8/layout/default"/>
    <dgm:cxn modelId="{E2A0A26D-990C-4683-A933-38CB901B4DC0}" type="presParOf" srcId="{2AFE754E-A9BE-43F0-99CC-FD0E25860E09}" destId="{AD9EF522-A474-43A3-8895-E1B5C946DABC}" srcOrd="0" destOrd="0" presId="urn:microsoft.com/office/officeart/2005/8/layout/default"/>
    <dgm:cxn modelId="{26565A82-53EE-4780-88AD-D1F975DACAC6}" type="presParOf" srcId="{2AFE754E-A9BE-43F0-99CC-FD0E25860E09}" destId="{0337DDA8-12A4-4D35-A6BA-A52F916C71F9}" srcOrd="1" destOrd="0" presId="urn:microsoft.com/office/officeart/2005/8/layout/default"/>
    <dgm:cxn modelId="{B71DA2CE-6821-4683-AD0D-211AB352AE32}" type="presParOf" srcId="{2AFE754E-A9BE-43F0-99CC-FD0E25860E09}" destId="{E0980EF2-B319-4BA5-B75F-359B4A7D053B}" srcOrd="2" destOrd="0" presId="urn:microsoft.com/office/officeart/2005/8/layout/default"/>
    <dgm:cxn modelId="{CFE278E6-7365-4089-A722-E424B5A38E15}" type="presParOf" srcId="{2AFE754E-A9BE-43F0-99CC-FD0E25860E09}" destId="{C7A769F2-CA1B-4FA4-BEAF-44CE4DDF200C}" srcOrd="3" destOrd="0" presId="urn:microsoft.com/office/officeart/2005/8/layout/default"/>
    <dgm:cxn modelId="{D285D9AD-C704-467F-BA37-4DBC4975C01D}" type="presParOf" srcId="{2AFE754E-A9BE-43F0-99CC-FD0E25860E09}" destId="{2F601865-3E58-4139-BFA9-1AF94B35BE81}" srcOrd="4" destOrd="0" presId="urn:microsoft.com/office/officeart/2005/8/layout/default"/>
    <dgm:cxn modelId="{6A98BA54-21B7-4630-BE74-C554BF26B9FC}" type="presParOf" srcId="{2AFE754E-A9BE-43F0-99CC-FD0E25860E09}" destId="{ED8DD377-82C0-423A-B9C7-ADE99AB22F3F}" srcOrd="5" destOrd="0" presId="urn:microsoft.com/office/officeart/2005/8/layout/default"/>
    <dgm:cxn modelId="{EA9F795D-67B5-425D-80C3-6DB04A6AA650}" type="presParOf" srcId="{2AFE754E-A9BE-43F0-99CC-FD0E25860E09}" destId="{66D9549B-2C0B-4DD0-84F1-F631B1D3B518}" srcOrd="6" destOrd="0" presId="urn:microsoft.com/office/officeart/2005/8/layout/default"/>
    <dgm:cxn modelId="{1D133B6F-E927-4084-99DE-A9C4E380C69B}" type="presParOf" srcId="{2AFE754E-A9BE-43F0-99CC-FD0E25860E09}" destId="{CF8E7A5E-BA66-4CDB-81EA-D786FEF504C8}" srcOrd="7" destOrd="0" presId="urn:microsoft.com/office/officeart/2005/8/layout/default"/>
    <dgm:cxn modelId="{215D694B-C8D8-4B83-89AA-A5FF05480E4E}"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CAA2D8CC-B022-44C5-88D0-C9137DC7C56C}" type="presOf" srcId="{B0CA9EE9-6316-49F2-8575-5F9A5455E0B6}" destId="{66D9549B-2C0B-4DD0-84F1-F631B1D3B518}"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0B5B251B-7737-4921-8461-82EEC47DC897}" type="presOf" srcId="{FAB1662F-7421-4F7B-A5C0-57390BFE5777}" destId="{2AFE754E-A9BE-43F0-99CC-FD0E25860E09}"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568B6F46-E3EC-4E3E-96EA-90B3730DC828}" type="presOf" srcId="{580EFD37-C613-4988-B0E8-5C5EE01E7728}" destId="{E0980EF2-B319-4BA5-B75F-359B4A7D053B}" srcOrd="0" destOrd="0" presId="urn:microsoft.com/office/officeart/2005/8/layout/default"/>
    <dgm:cxn modelId="{24B1FE14-0DB3-479B-9EB5-C6DF6B8BE5A2}" type="presOf" srcId="{74B70E5F-85FA-42B8-A7FE-FD42B697C579}" destId="{AD9EF522-A474-43A3-8895-E1B5C946DABC}"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79182267-EFAE-441C-88E1-C5275D68B1E9}" type="presOf" srcId="{531110E4-6D55-4962-93D0-4E603B05B24B}" destId="{2F601865-3E58-4139-BFA9-1AF94B35BE81}" srcOrd="0" destOrd="0" presId="urn:microsoft.com/office/officeart/2005/8/layout/default"/>
    <dgm:cxn modelId="{6A2B30C5-AB52-427C-BCA2-BFD137B33219}"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105FA87B-71BE-449B-9935-8CFA626CC7DF}" srcId="{FAB1662F-7421-4F7B-A5C0-57390BFE5777}" destId="{580EFD37-C613-4988-B0E8-5C5EE01E7728}" srcOrd="1" destOrd="0" parTransId="{1E53C8EA-6CB3-40D9-A734-253563C83020}" sibTransId="{7AE1ED33-5BDF-4D1B-BB6D-176C9253D8D8}"/>
    <dgm:cxn modelId="{CE33DD1A-6E99-48EB-909D-58E18976BB30}" type="presParOf" srcId="{2AFE754E-A9BE-43F0-99CC-FD0E25860E09}" destId="{AD9EF522-A474-43A3-8895-E1B5C946DABC}" srcOrd="0" destOrd="0" presId="urn:microsoft.com/office/officeart/2005/8/layout/default"/>
    <dgm:cxn modelId="{D96967B2-C25B-4A03-B26C-E13616C5E2EB}" type="presParOf" srcId="{2AFE754E-A9BE-43F0-99CC-FD0E25860E09}" destId="{0337DDA8-12A4-4D35-A6BA-A52F916C71F9}" srcOrd="1" destOrd="0" presId="urn:microsoft.com/office/officeart/2005/8/layout/default"/>
    <dgm:cxn modelId="{0C6E2A8C-7C0F-4382-A294-32B9B998CBA8}" type="presParOf" srcId="{2AFE754E-A9BE-43F0-99CC-FD0E25860E09}" destId="{E0980EF2-B319-4BA5-B75F-359B4A7D053B}" srcOrd="2" destOrd="0" presId="urn:microsoft.com/office/officeart/2005/8/layout/default"/>
    <dgm:cxn modelId="{A247F79A-F321-4EB9-B517-B834DD9E4741}" type="presParOf" srcId="{2AFE754E-A9BE-43F0-99CC-FD0E25860E09}" destId="{C7A769F2-CA1B-4FA4-BEAF-44CE4DDF200C}" srcOrd="3" destOrd="0" presId="urn:microsoft.com/office/officeart/2005/8/layout/default"/>
    <dgm:cxn modelId="{57E7F3A5-3EBC-4AAF-A5F6-A1CB1CB927A4}" type="presParOf" srcId="{2AFE754E-A9BE-43F0-99CC-FD0E25860E09}" destId="{2F601865-3E58-4139-BFA9-1AF94B35BE81}" srcOrd="4" destOrd="0" presId="urn:microsoft.com/office/officeart/2005/8/layout/default"/>
    <dgm:cxn modelId="{19D87E91-7640-4FE4-9693-C8DDB3F85AE3}" type="presParOf" srcId="{2AFE754E-A9BE-43F0-99CC-FD0E25860E09}" destId="{ED8DD377-82C0-423A-B9C7-ADE99AB22F3F}" srcOrd="5" destOrd="0" presId="urn:microsoft.com/office/officeart/2005/8/layout/default"/>
    <dgm:cxn modelId="{F083F917-497E-4AC2-A192-4FEFBB8B7E01}" type="presParOf" srcId="{2AFE754E-A9BE-43F0-99CC-FD0E25860E09}" destId="{66D9549B-2C0B-4DD0-84F1-F631B1D3B518}" srcOrd="6" destOrd="0" presId="urn:microsoft.com/office/officeart/2005/8/layout/default"/>
    <dgm:cxn modelId="{7E1FF1D5-C89F-4406-B911-EF9E6282DB9F}" type="presParOf" srcId="{2AFE754E-A9BE-43F0-99CC-FD0E25860E09}" destId="{CF8E7A5E-BA66-4CDB-81EA-D786FEF504C8}" srcOrd="7" destOrd="0" presId="urn:microsoft.com/office/officeart/2005/8/layout/default"/>
    <dgm:cxn modelId="{C9C2F988-AD2D-4AED-A09B-E7A10159957D}"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F059DFAD-3473-4686-92B5-8534745B486F}" srcId="{FAB1662F-7421-4F7B-A5C0-57390BFE5777}" destId="{74B70E5F-85FA-42B8-A7FE-FD42B697C579}" srcOrd="0" destOrd="0" parTransId="{606FCD52-B795-4D11-9A2E-065852207DB8}" sibTransId="{799BB488-3E9F-4420-817A-B2F52C536B57}"/>
    <dgm:cxn modelId="{D9AEDFA6-F56C-4A46-9CD6-4BC0F988A0AF}" type="presOf" srcId="{DB546BCF-1362-4A4F-929E-4AEDE42A9DA0}" destId="{21DCB6CE-4246-4C7F-A1D3-5BECFE73CC9C}"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5A5EF956-A29B-4971-AAD7-FA41DD1D4470}" type="presOf" srcId="{531110E4-6D55-4962-93D0-4E603B05B24B}" destId="{2F601865-3E58-4139-BFA9-1AF94B35BE81}" srcOrd="0" destOrd="0" presId="urn:microsoft.com/office/officeart/2005/8/layout/default"/>
    <dgm:cxn modelId="{E29B07E7-DB3F-4C67-974C-C2A93AA66A6F}" type="presOf" srcId="{580EFD37-C613-4988-B0E8-5C5EE01E7728}" destId="{E0980EF2-B319-4BA5-B75F-359B4A7D053B}" srcOrd="0" destOrd="0" presId="urn:microsoft.com/office/officeart/2005/8/layout/default"/>
    <dgm:cxn modelId="{C63869AA-F175-4D6D-BCC0-036BEBB4D395}" type="presOf" srcId="{74B70E5F-85FA-42B8-A7FE-FD42B697C579}" destId="{AD9EF522-A474-43A3-8895-E1B5C946DABC}"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A8400A42-8D03-46C7-9D22-47E7630C908A}" srcId="{FAB1662F-7421-4F7B-A5C0-57390BFE5777}" destId="{531110E4-6D55-4962-93D0-4E603B05B24B}" srcOrd="2" destOrd="0" parTransId="{7E8AABE9-DBF2-4736-BF42-2061E839978F}" sibTransId="{CEC54D13-4755-4244-A066-2AD999D9A241}"/>
    <dgm:cxn modelId="{707D927B-55F8-4D14-A516-2B651B3A7314}" type="presOf" srcId="{B0CA9EE9-6316-49F2-8575-5F9A5455E0B6}" destId="{66D9549B-2C0B-4DD0-84F1-F631B1D3B518}" srcOrd="0" destOrd="0" presId="urn:microsoft.com/office/officeart/2005/8/layout/default"/>
    <dgm:cxn modelId="{105FA87B-71BE-449B-9935-8CFA626CC7DF}" srcId="{FAB1662F-7421-4F7B-A5C0-57390BFE5777}" destId="{580EFD37-C613-4988-B0E8-5C5EE01E7728}" srcOrd="1" destOrd="0" parTransId="{1E53C8EA-6CB3-40D9-A734-253563C83020}" sibTransId="{7AE1ED33-5BDF-4D1B-BB6D-176C9253D8D8}"/>
    <dgm:cxn modelId="{3903DBC1-36E3-49E2-A53B-6DD507E528CA}" type="presOf" srcId="{FAB1662F-7421-4F7B-A5C0-57390BFE5777}" destId="{2AFE754E-A9BE-43F0-99CC-FD0E25860E09}" srcOrd="0" destOrd="0" presId="urn:microsoft.com/office/officeart/2005/8/layout/default"/>
    <dgm:cxn modelId="{D1FF986A-E3B3-4CFE-86E8-561CAE7D4A48}" type="presParOf" srcId="{2AFE754E-A9BE-43F0-99CC-FD0E25860E09}" destId="{AD9EF522-A474-43A3-8895-E1B5C946DABC}" srcOrd="0" destOrd="0" presId="urn:microsoft.com/office/officeart/2005/8/layout/default"/>
    <dgm:cxn modelId="{129C39E0-7424-4625-BB07-24252A0A48BD}" type="presParOf" srcId="{2AFE754E-A9BE-43F0-99CC-FD0E25860E09}" destId="{0337DDA8-12A4-4D35-A6BA-A52F916C71F9}" srcOrd="1" destOrd="0" presId="urn:microsoft.com/office/officeart/2005/8/layout/default"/>
    <dgm:cxn modelId="{3D2416B3-C534-4098-A7B4-3AA5EB729634}" type="presParOf" srcId="{2AFE754E-A9BE-43F0-99CC-FD0E25860E09}" destId="{E0980EF2-B319-4BA5-B75F-359B4A7D053B}" srcOrd="2" destOrd="0" presId="urn:microsoft.com/office/officeart/2005/8/layout/default"/>
    <dgm:cxn modelId="{FC1D2093-CB26-4AAA-AF64-3BB39488D79C}" type="presParOf" srcId="{2AFE754E-A9BE-43F0-99CC-FD0E25860E09}" destId="{C7A769F2-CA1B-4FA4-BEAF-44CE4DDF200C}" srcOrd="3" destOrd="0" presId="urn:microsoft.com/office/officeart/2005/8/layout/default"/>
    <dgm:cxn modelId="{A0C35ECD-0F73-4707-9307-C428CC2C258B}" type="presParOf" srcId="{2AFE754E-A9BE-43F0-99CC-FD0E25860E09}" destId="{2F601865-3E58-4139-BFA9-1AF94B35BE81}" srcOrd="4" destOrd="0" presId="urn:microsoft.com/office/officeart/2005/8/layout/default"/>
    <dgm:cxn modelId="{81DD15E0-AF64-47DF-A875-A22619F7FEEB}" type="presParOf" srcId="{2AFE754E-A9BE-43F0-99CC-FD0E25860E09}" destId="{ED8DD377-82C0-423A-B9C7-ADE99AB22F3F}" srcOrd="5" destOrd="0" presId="urn:microsoft.com/office/officeart/2005/8/layout/default"/>
    <dgm:cxn modelId="{F8897F54-458D-44F6-A3E9-2D9B93228FBF}" type="presParOf" srcId="{2AFE754E-A9BE-43F0-99CC-FD0E25860E09}" destId="{66D9549B-2C0B-4DD0-84F1-F631B1D3B518}" srcOrd="6" destOrd="0" presId="urn:microsoft.com/office/officeart/2005/8/layout/default"/>
    <dgm:cxn modelId="{41C0E9D8-9139-473D-B09E-A72BF63DA351}" type="presParOf" srcId="{2AFE754E-A9BE-43F0-99CC-FD0E25860E09}" destId="{CF8E7A5E-BA66-4CDB-81EA-D786FEF504C8}" srcOrd="7" destOrd="0" presId="urn:microsoft.com/office/officeart/2005/8/layout/default"/>
    <dgm:cxn modelId="{96A98075-442E-496D-A3C3-FEAEDEBE0378}"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69FADF49-6995-41DD-9D67-4E70E2124787}" type="presOf" srcId="{B0CA9EE9-6316-49F2-8575-5F9A5455E0B6}" destId="{66D9549B-2C0B-4DD0-84F1-F631B1D3B518}"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105FA87B-71BE-449B-9935-8CFA626CC7DF}" srcId="{FAB1662F-7421-4F7B-A5C0-57390BFE5777}" destId="{580EFD37-C613-4988-B0E8-5C5EE01E7728}" srcOrd="1" destOrd="0" parTransId="{1E53C8EA-6CB3-40D9-A734-253563C83020}" sibTransId="{7AE1ED33-5BDF-4D1B-BB6D-176C9253D8D8}"/>
    <dgm:cxn modelId="{7BD17650-D113-4E74-B9D1-65B6046BBD9A}" type="presOf" srcId="{531110E4-6D55-4962-93D0-4E603B05B24B}" destId="{2F601865-3E58-4139-BFA9-1AF94B35BE81}" srcOrd="0" destOrd="0" presId="urn:microsoft.com/office/officeart/2005/8/layout/default"/>
    <dgm:cxn modelId="{52BE83C6-3122-4E59-A6AC-364866CAC3F2}"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2D456736-8275-4E97-BA87-2CBFACB8FF7B}" srcId="{FAB1662F-7421-4F7B-A5C0-57390BFE5777}" destId="{DB546BCF-1362-4A4F-929E-4AEDE42A9DA0}" srcOrd="4" destOrd="0" parTransId="{D1B776D1-5204-4198-B719-950ABDCDF8DD}" sibTransId="{C2FEA942-5227-43E3-A4F9-C754AC1B3569}"/>
    <dgm:cxn modelId="{86A146DB-0C50-4CB2-9D16-A1BCC262AB4D}" type="presOf" srcId="{FAB1662F-7421-4F7B-A5C0-57390BFE5777}" destId="{2AFE754E-A9BE-43F0-99CC-FD0E25860E09}"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D40D9E4C-9F3E-4EAF-A4CB-DA4CC4FBE245}" type="presOf" srcId="{74B70E5F-85FA-42B8-A7FE-FD42B697C579}" destId="{AD9EF522-A474-43A3-8895-E1B5C946DABC}" srcOrd="0" destOrd="0" presId="urn:microsoft.com/office/officeart/2005/8/layout/default"/>
    <dgm:cxn modelId="{D902FA0F-B3B0-40E9-8E83-885CD6F0F821}" type="presOf" srcId="{580EFD37-C613-4988-B0E8-5C5EE01E7728}" destId="{E0980EF2-B319-4BA5-B75F-359B4A7D053B}" srcOrd="0" destOrd="0" presId="urn:microsoft.com/office/officeart/2005/8/layout/default"/>
    <dgm:cxn modelId="{05600870-89BC-4621-A850-68276913EB8D}" type="presParOf" srcId="{2AFE754E-A9BE-43F0-99CC-FD0E25860E09}" destId="{AD9EF522-A474-43A3-8895-E1B5C946DABC}" srcOrd="0" destOrd="0" presId="urn:microsoft.com/office/officeart/2005/8/layout/default"/>
    <dgm:cxn modelId="{4D097B42-5333-4A4B-B829-DDF4882B644C}" type="presParOf" srcId="{2AFE754E-A9BE-43F0-99CC-FD0E25860E09}" destId="{0337DDA8-12A4-4D35-A6BA-A52F916C71F9}" srcOrd="1" destOrd="0" presId="urn:microsoft.com/office/officeart/2005/8/layout/default"/>
    <dgm:cxn modelId="{6D967BCB-B5A1-4AB1-BFAC-87DA8C3E3439}" type="presParOf" srcId="{2AFE754E-A9BE-43F0-99CC-FD0E25860E09}" destId="{E0980EF2-B319-4BA5-B75F-359B4A7D053B}" srcOrd="2" destOrd="0" presId="urn:microsoft.com/office/officeart/2005/8/layout/default"/>
    <dgm:cxn modelId="{1DE006F7-EE7B-4104-9AFD-9CA0D2FF47E4}" type="presParOf" srcId="{2AFE754E-A9BE-43F0-99CC-FD0E25860E09}" destId="{C7A769F2-CA1B-4FA4-BEAF-44CE4DDF200C}" srcOrd="3" destOrd="0" presId="urn:microsoft.com/office/officeart/2005/8/layout/default"/>
    <dgm:cxn modelId="{13980084-D5E4-4558-9B80-53388AD5730D}" type="presParOf" srcId="{2AFE754E-A9BE-43F0-99CC-FD0E25860E09}" destId="{2F601865-3E58-4139-BFA9-1AF94B35BE81}" srcOrd="4" destOrd="0" presId="urn:microsoft.com/office/officeart/2005/8/layout/default"/>
    <dgm:cxn modelId="{EBFB5170-0BF4-4C77-BF6F-CAF7F652A396}" type="presParOf" srcId="{2AFE754E-A9BE-43F0-99CC-FD0E25860E09}" destId="{ED8DD377-82C0-423A-B9C7-ADE99AB22F3F}" srcOrd="5" destOrd="0" presId="urn:microsoft.com/office/officeart/2005/8/layout/default"/>
    <dgm:cxn modelId="{AA03911A-166C-45C8-9F81-B93016AE422B}" type="presParOf" srcId="{2AFE754E-A9BE-43F0-99CC-FD0E25860E09}" destId="{66D9549B-2C0B-4DD0-84F1-F631B1D3B518}" srcOrd="6" destOrd="0" presId="urn:microsoft.com/office/officeart/2005/8/layout/default"/>
    <dgm:cxn modelId="{26EC9B2A-0AB1-48CA-B2F4-C0B9CC25BD57}" type="presParOf" srcId="{2AFE754E-A9BE-43F0-99CC-FD0E25860E09}" destId="{CF8E7A5E-BA66-4CDB-81EA-D786FEF504C8}" srcOrd="7" destOrd="0" presId="urn:microsoft.com/office/officeart/2005/8/layout/default"/>
    <dgm:cxn modelId="{4F25F660-5E9A-4152-9661-44AE77BBE722}"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pt>
    <dgm:pt modelId="{CEC54D13-4755-4244-A066-2AD999D9A241}" type="sibTrans" cxnId="{A8400A42-8D03-46C7-9D22-47E7630C908A}">
      <dgm:prSet/>
      <dgm:spPr/>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2906EAB2-2940-49C0-8989-82C132660B8A}" type="presOf" srcId="{531110E4-6D55-4962-93D0-4E603B05B24B}" destId="{2F601865-3E58-4139-BFA9-1AF94B35BE81}" srcOrd="0" destOrd="0" presId="urn:microsoft.com/office/officeart/2005/8/layout/default"/>
    <dgm:cxn modelId="{C9CD7327-769B-49E1-83DF-69A32C8C36AD}" type="presOf" srcId="{580EFD37-C613-4988-B0E8-5C5EE01E7728}" destId="{E0980EF2-B319-4BA5-B75F-359B4A7D053B}"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4F7318C2-A8B3-4958-8672-958DDB46B0DC}" srcId="{FAB1662F-7421-4F7B-A5C0-57390BFE5777}" destId="{B0CA9EE9-6316-49F2-8575-5F9A5455E0B6}" srcOrd="3" destOrd="0" parTransId="{F41CC963-4042-42B0-9A2E-80370354ED5C}" sibTransId="{99D6F52E-AED9-4D67-8FF4-AD6AA441598A}"/>
    <dgm:cxn modelId="{2D456736-8275-4E97-BA87-2CBFACB8FF7B}" srcId="{FAB1662F-7421-4F7B-A5C0-57390BFE5777}" destId="{DB546BCF-1362-4A4F-929E-4AEDE42A9DA0}" srcOrd="4" destOrd="0" parTransId="{D1B776D1-5204-4198-B719-950ABDCDF8DD}" sibTransId="{C2FEA942-5227-43E3-A4F9-C754AC1B3569}"/>
    <dgm:cxn modelId="{C037A3CD-A2CC-44DC-B0FA-75E39E92EFAB}"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6F5A985C-D210-401B-94C4-23A4D1EBDF45}" type="presOf" srcId="{74B70E5F-85FA-42B8-A7FE-FD42B697C579}" destId="{AD9EF522-A474-43A3-8895-E1B5C946DABC}" srcOrd="0" destOrd="0" presId="urn:microsoft.com/office/officeart/2005/8/layout/default"/>
    <dgm:cxn modelId="{B70CFA3C-9027-4D37-82FE-1956DB21C085}" type="presOf" srcId="{FAB1662F-7421-4F7B-A5C0-57390BFE5777}" destId="{2AFE754E-A9BE-43F0-99CC-FD0E25860E09}" srcOrd="0" destOrd="0" presId="urn:microsoft.com/office/officeart/2005/8/layout/default"/>
    <dgm:cxn modelId="{08C773B5-AF7B-4387-AE69-23C8E0ED7767}" type="presOf" srcId="{B0CA9EE9-6316-49F2-8575-5F9A5455E0B6}" destId="{66D9549B-2C0B-4DD0-84F1-F631B1D3B518}" srcOrd="0" destOrd="0" presId="urn:microsoft.com/office/officeart/2005/8/layout/default"/>
    <dgm:cxn modelId="{105FA87B-71BE-449B-9935-8CFA626CC7DF}" srcId="{FAB1662F-7421-4F7B-A5C0-57390BFE5777}" destId="{580EFD37-C613-4988-B0E8-5C5EE01E7728}" srcOrd="1" destOrd="0" parTransId="{1E53C8EA-6CB3-40D9-A734-253563C83020}" sibTransId="{7AE1ED33-5BDF-4D1B-BB6D-176C9253D8D8}"/>
    <dgm:cxn modelId="{5F5A8B4F-FA35-4CB2-A96E-602F1B5DFF39}" type="presParOf" srcId="{2AFE754E-A9BE-43F0-99CC-FD0E25860E09}" destId="{AD9EF522-A474-43A3-8895-E1B5C946DABC}" srcOrd="0" destOrd="0" presId="urn:microsoft.com/office/officeart/2005/8/layout/default"/>
    <dgm:cxn modelId="{A50634FD-255B-4EFB-BBDB-2D5D1907433E}" type="presParOf" srcId="{2AFE754E-A9BE-43F0-99CC-FD0E25860E09}" destId="{0337DDA8-12A4-4D35-A6BA-A52F916C71F9}" srcOrd="1" destOrd="0" presId="urn:microsoft.com/office/officeart/2005/8/layout/default"/>
    <dgm:cxn modelId="{7C1B86C5-623D-4BCC-A2E1-149D5280AF6C}" type="presParOf" srcId="{2AFE754E-A9BE-43F0-99CC-FD0E25860E09}" destId="{E0980EF2-B319-4BA5-B75F-359B4A7D053B}" srcOrd="2" destOrd="0" presId="urn:microsoft.com/office/officeart/2005/8/layout/default"/>
    <dgm:cxn modelId="{26D96645-C826-467E-9250-C378859A64DA}" type="presParOf" srcId="{2AFE754E-A9BE-43F0-99CC-FD0E25860E09}" destId="{C7A769F2-CA1B-4FA4-BEAF-44CE4DDF200C}" srcOrd="3" destOrd="0" presId="urn:microsoft.com/office/officeart/2005/8/layout/default"/>
    <dgm:cxn modelId="{92C98C34-64F3-4633-821D-712BA64DE699}" type="presParOf" srcId="{2AFE754E-A9BE-43F0-99CC-FD0E25860E09}" destId="{2F601865-3E58-4139-BFA9-1AF94B35BE81}" srcOrd="4" destOrd="0" presId="urn:microsoft.com/office/officeart/2005/8/layout/default"/>
    <dgm:cxn modelId="{0854332D-61E0-4C88-B1B1-95954A9426D7}" type="presParOf" srcId="{2AFE754E-A9BE-43F0-99CC-FD0E25860E09}" destId="{ED8DD377-82C0-423A-B9C7-ADE99AB22F3F}" srcOrd="5" destOrd="0" presId="urn:microsoft.com/office/officeart/2005/8/layout/default"/>
    <dgm:cxn modelId="{52769BEE-420F-4878-A749-06480FA96FD2}" type="presParOf" srcId="{2AFE754E-A9BE-43F0-99CC-FD0E25860E09}" destId="{66D9549B-2C0B-4DD0-84F1-F631B1D3B518}" srcOrd="6" destOrd="0" presId="urn:microsoft.com/office/officeart/2005/8/layout/default"/>
    <dgm:cxn modelId="{579ADDF2-4CC5-46E7-8E4F-527497315EE2}" type="presParOf" srcId="{2AFE754E-A9BE-43F0-99CC-FD0E25860E09}" destId="{CF8E7A5E-BA66-4CDB-81EA-D786FEF504C8}" srcOrd="7" destOrd="0" presId="urn:microsoft.com/office/officeart/2005/8/layout/default"/>
    <dgm:cxn modelId="{F6F0310A-0974-4ED1-B942-B32567E7027A}"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7B9DFE8A-3520-410F-8CC7-0A59ABF6DC42}" type="presOf" srcId="{DB546BCF-1362-4A4F-929E-4AEDE42A9DA0}" destId="{21DCB6CE-4246-4C7F-A1D3-5BECFE73CC9C}" srcOrd="0" destOrd="0" presId="urn:microsoft.com/office/officeart/2005/8/layout/default"/>
    <dgm:cxn modelId="{A4750483-BDB9-4B67-AB3F-2F374F53745E}" type="presOf" srcId="{74B70E5F-85FA-42B8-A7FE-FD42B697C579}" destId="{AD9EF522-A474-43A3-8895-E1B5C946DABC}"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700D2B54-7B99-4C9C-B7A0-4AB3AEFC2CF0}" type="presOf" srcId="{FAB1662F-7421-4F7B-A5C0-57390BFE5777}" destId="{2AFE754E-A9BE-43F0-99CC-FD0E25860E09}"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2D456736-8275-4E97-BA87-2CBFACB8FF7B}" srcId="{FAB1662F-7421-4F7B-A5C0-57390BFE5777}" destId="{DB546BCF-1362-4A4F-929E-4AEDE42A9DA0}" srcOrd="4" destOrd="0" parTransId="{D1B776D1-5204-4198-B719-950ABDCDF8DD}" sibTransId="{C2FEA942-5227-43E3-A4F9-C754AC1B3569}"/>
    <dgm:cxn modelId="{C41B41C2-1A5B-40B4-AB59-C986C5A3DCF6}" type="presOf" srcId="{580EFD37-C613-4988-B0E8-5C5EE01E7728}" destId="{E0980EF2-B319-4BA5-B75F-359B4A7D053B}" srcOrd="0" destOrd="0" presId="urn:microsoft.com/office/officeart/2005/8/layout/default"/>
    <dgm:cxn modelId="{25D28CEC-9E1C-4CE9-924D-8395EC550997}" type="presOf" srcId="{531110E4-6D55-4962-93D0-4E603B05B24B}" destId="{2F601865-3E58-4139-BFA9-1AF94B35BE81}"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105FA87B-71BE-449B-9935-8CFA626CC7DF}" srcId="{FAB1662F-7421-4F7B-A5C0-57390BFE5777}" destId="{580EFD37-C613-4988-B0E8-5C5EE01E7728}" srcOrd="1" destOrd="0" parTransId="{1E53C8EA-6CB3-40D9-A734-253563C83020}" sibTransId="{7AE1ED33-5BDF-4D1B-BB6D-176C9253D8D8}"/>
    <dgm:cxn modelId="{596B658A-3BD8-4FA5-959B-4E3DFC124C7B}" type="presOf" srcId="{B0CA9EE9-6316-49F2-8575-5F9A5455E0B6}" destId="{66D9549B-2C0B-4DD0-84F1-F631B1D3B518}" srcOrd="0" destOrd="0" presId="urn:microsoft.com/office/officeart/2005/8/layout/default"/>
    <dgm:cxn modelId="{3E0CC716-6CDB-4506-A0F9-FDB0C0F189CD}" type="presParOf" srcId="{2AFE754E-A9BE-43F0-99CC-FD0E25860E09}" destId="{AD9EF522-A474-43A3-8895-E1B5C946DABC}" srcOrd="0" destOrd="0" presId="urn:microsoft.com/office/officeart/2005/8/layout/default"/>
    <dgm:cxn modelId="{12B3A44E-14DF-49ED-BDA2-0F6B948892DE}" type="presParOf" srcId="{2AFE754E-A9BE-43F0-99CC-FD0E25860E09}" destId="{0337DDA8-12A4-4D35-A6BA-A52F916C71F9}" srcOrd="1" destOrd="0" presId="urn:microsoft.com/office/officeart/2005/8/layout/default"/>
    <dgm:cxn modelId="{C53D40EC-A69A-4BCB-B7F0-8D6047849019}" type="presParOf" srcId="{2AFE754E-A9BE-43F0-99CC-FD0E25860E09}" destId="{E0980EF2-B319-4BA5-B75F-359B4A7D053B}" srcOrd="2" destOrd="0" presId="urn:microsoft.com/office/officeart/2005/8/layout/default"/>
    <dgm:cxn modelId="{41247479-B205-42AD-A079-AFA1F95A0F34}" type="presParOf" srcId="{2AFE754E-A9BE-43F0-99CC-FD0E25860E09}" destId="{C7A769F2-CA1B-4FA4-BEAF-44CE4DDF200C}" srcOrd="3" destOrd="0" presId="urn:microsoft.com/office/officeart/2005/8/layout/default"/>
    <dgm:cxn modelId="{CA95EC0A-A481-478E-9E90-9A71F659592B}" type="presParOf" srcId="{2AFE754E-A9BE-43F0-99CC-FD0E25860E09}" destId="{2F601865-3E58-4139-BFA9-1AF94B35BE81}" srcOrd="4" destOrd="0" presId="urn:microsoft.com/office/officeart/2005/8/layout/default"/>
    <dgm:cxn modelId="{7343C4CB-1AA0-40E3-B222-30187A0770EA}" type="presParOf" srcId="{2AFE754E-A9BE-43F0-99CC-FD0E25860E09}" destId="{ED8DD377-82C0-423A-B9C7-ADE99AB22F3F}" srcOrd="5" destOrd="0" presId="urn:microsoft.com/office/officeart/2005/8/layout/default"/>
    <dgm:cxn modelId="{9504F421-2B0D-4EEA-9AB9-A4549A967DF6}" type="presParOf" srcId="{2AFE754E-A9BE-43F0-99CC-FD0E25860E09}" destId="{66D9549B-2C0B-4DD0-84F1-F631B1D3B518}" srcOrd="6" destOrd="0" presId="urn:microsoft.com/office/officeart/2005/8/layout/default"/>
    <dgm:cxn modelId="{BAAE6DC4-4BA4-40F4-8271-8F17BAEC36A9}" type="presParOf" srcId="{2AFE754E-A9BE-43F0-99CC-FD0E25860E09}" destId="{CF8E7A5E-BA66-4CDB-81EA-D786FEF504C8}" srcOrd="7" destOrd="0" presId="urn:microsoft.com/office/officeart/2005/8/layout/default"/>
    <dgm:cxn modelId="{444EBD5C-9AC3-4A2C-843E-238FA791636D}"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1/13/2015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msdn.microsoft.com/en-us/library/ee691975.aspx"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FFFF"/>
                </a:solidFill>
              </a:rPr>
              <a:t>Preparation material: </a:t>
            </a:r>
            <a:r>
              <a:rPr lang="en-US" sz="1200" dirty="0" smtClean="0">
                <a:solidFill>
                  <a:srgbClr val="FFFFFF"/>
                </a:solidFill>
              </a:rPr>
              <a:t>“Microsoft Azure Storage: A Highly Available Cloud Storage Service with Strong Consistency”,  ACM Symposium on Operating System Principals (SOSP), Oct. 2011 </a:t>
            </a:r>
            <a:r>
              <a:rPr lang="en-US" dirty="0" smtClean="0"/>
              <a:t>http://</a:t>
            </a:r>
            <a:r>
              <a:rPr lang="en-US" dirty="0" smtClean="0"/>
              <a:t>blogs.msdn.com/b/windowsazurestorage/archive/2011/11/20/windows-azure-storage-a-highly-available-cloud-storage-service-with-strong-consistency.aspx</a:t>
            </a: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888047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13</a:t>
            </a:fld>
            <a:endParaRPr lang="en-US" dirty="0"/>
          </a:p>
        </p:txBody>
      </p:sp>
    </p:spTree>
    <p:extLst>
      <p:ext uri="{BB962C8B-B14F-4D97-AF65-F5344CB8AC3E}">
        <p14:creationId xmlns:p14="http://schemas.microsoft.com/office/powerpoint/2010/main" val="1991530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14</a:t>
            </a:fld>
            <a:endParaRPr lang="en-US" dirty="0"/>
          </a:p>
        </p:txBody>
      </p:sp>
    </p:spTree>
    <p:extLst>
      <p:ext uri="{BB962C8B-B14F-4D97-AF65-F5344CB8AC3E}">
        <p14:creationId xmlns:p14="http://schemas.microsoft.com/office/powerpoint/2010/main" val="1929062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Unit</a:t>
            </a:r>
            <a:r>
              <a:rPr lang="sv-SE" baseline="0" noProof="0" dirty="0" smtClean="0"/>
              <a:t> tests </a:t>
            </a:r>
            <a:r>
              <a:rPr lang="sv-SE" baseline="0" noProof="0" dirty="0" err="1" smtClean="0"/>
              <a:t>that</a:t>
            </a:r>
            <a:r>
              <a:rPr lang="sv-SE" baseline="0" noProof="0" dirty="0" smtClean="0"/>
              <a:t> </a:t>
            </a:r>
            <a:r>
              <a:rPr lang="sv-SE" baseline="0" noProof="0" dirty="0" err="1" smtClean="0"/>
              <a:t>upload</a:t>
            </a:r>
            <a:r>
              <a:rPr lang="sv-SE" baseline="0" noProof="0" dirty="0" smtClean="0"/>
              <a:t> a </a:t>
            </a:r>
            <a:r>
              <a:rPr lang="sv-SE" baseline="0" noProof="0" dirty="0" err="1" smtClean="0"/>
              <a:t>custom</a:t>
            </a:r>
            <a:r>
              <a:rPr lang="sv-SE" baseline="0" noProof="0" dirty="0" smtClean="0"/>
              <a:t> </a:t>
            </a:r>
            <a:r>
              <a:rPr lang="sv-SE" baseline="0" noProof="0" dirty="0" err="1" smtClean="0"/>
              <a:t>blob</a:t>
            </a:r>
            <a:r>
              <a:rPr lang="sv-SE" baseline="0" noProof="0" dirty="0" smtClean="0"/>
              <a:t> </a:t>
            </a:r>
            <a:r>
              <a:rPr lang="sv-SE" baseline="0" noProof="0" dirty="0" err="1" smtClean="0"/>
              <a:t>with</a:t>
            </a:r>
            <a:r>
              <a:rPr lang="sv-SE" baseline="0" noProof="0" dirty="0" smtClean="0"/>
              <a:t> metadata.</a:t>
            </a:r>
          </a:p>
          <a:p>
            <a:r>
              <a:rPr lang="sv-SE" baseline="0" noProof="0" dirty="0" err="1" smtClean="0"/>
              <a:t>Run</a:t>
            </a:r>
            <a:r>
              <a:rPr lang="sv-SE" baseline="0" noProof="0" dirty="0" smtClean="0"/>
              <a:t> the test and </a:t>
            </a:r>
            <a:r>
              <a:rPr lang="sv-SE" baseline="0" noProof="0" dirty="0" err="1" smtClean="0"/>
              <a:t>see</a:t>
            </a:r>
            <a:r>
              <a:rPr lang="sv-SE" baseline="0" noProof="0" dirty="0" smtClean="0"/>
              <a:t> the </a:t>
            </a:r>
            <a:r>
              <a:rPr lang="sv-SE" baseline="0" noProof="0" dirty="0" err="1" smtClean="0"/>
              <a:t>blob</a:t>
            </a:r>
            <a:r>
              <a:rPr lang="sv-SE" baseline="0" noProof="0" dirty="0" smtClean="0"/>
              <a:t> in the </a:t>
            </a:r>
            <a:r>
              <a:rPr lang="sv-SE" baseline="0" noProof="0" dirty="0" err="1" smtClean="0"/>
              <a:t>storage</a:t>
            </a:r>
            <a:r>
              <a:rPr lang="sv-SE" baseline="0" noProof="0" dirty="0" smtClean="0"/>
              <a:t> </a:t>
            </a:r>
            <a:r>
              <a:rPr lang="sv-SE" baseline="0" noProof="0" dirty="0" err="1" smtClean="0"/>
              <a:t>explorer</a:t>
            </a:r>
            <a:r>
              <a:rPr lang="sv-SE" baseline="0" noProof="0" dirty="0" smtClean="0"/>
              <a:t>.</a:t>
            </a:r>
          </a:p>
          <a:p>
            <a:r>
              <a:rPr lang="sv-SE" baseline="0" noProof="0" dirty="0" err="1" smtClean="0"/>
              <a:t>Use</a:t>
            </a:r>
            <a:r>
              <a:rPr lang="sv-SE" baseline="0" noProof="0" dirty="0" smtClean="0"/>
              <a:t> the metadata later.</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4055335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16</a:t>
            </a:fld>
            <a:endParaRPr lang="en-US" dirty="0"/>
          </a:p>
        </p:txBody>
      </p:sp>
    </p:spTree>
    <p:extLst>
      <p:ext uri="{BB962C8B-B14F-4D97-AF65-F5344CB8AC3E}">
        <p14:creationId xmlns:p14="http://schemas.microsoft.com/office/powerpoint/2010/main" val="2319748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Check</a:t>
            </a:r>
            <a:r>
              <a:rPr lang="sv-SE" baseline="0" noProof="0" dirty="0" smtClean="0"/>
              <a:t> the metadata on the </a:t>
            </a:r>
            <a:r>
              <a:rPr lang="sv-SE" baseline="0" noProof="0" dirty="0" err="1" smtClean="0"/>
              <a:t>blob</a:t>
            </a:r>
            <a:r>
              <a:rPr lang="sv-SE" baseline="0" noProof="0" dirty="0" smtClean="0"/>
              <a:t> </a:t>
            </a:r>
            <a:r>
              <a:rPr lang="sv-SE" baseline="0" noProof="0" dirty="0" err="1" smtClean="0"/>
              <a:t>uploaded</a:t>
            </a:r>
            <a:r>
              <a:rPr lang="sv-SE" baseline="0" noProof="0" dirty="0" smtClean="0"/>
              <a:t> </a:t>
            </a:r>
            <a:r>
              <a:rPr lang="sv-SE" baseline="0" noProof="0" dirty="0" err="1" smtClean="0"/>
              <a:t>before</a:t>
            </a:r>
            <a:r>
              <a:rPr lang="sv-SE" baseline="0" noProof="0" dirty="0" smtClean="0"/>
              <a:t>.</a:t>
            </a:r>
          </a:p>
          <a:p>
            <a:r>
              <a:rPr lang="sv-SE" baseline="0" noProof="0" dirty="0" smtClean="0"/>
              <a:t>Change the metadata and </a:t>
            </a:r>
            <a:r>
              <a:rPr lang="sv-SE" baseline="0" noProof="0" dirty="0" err="1" smtClean="0"/>
              <a:t>upload</a:t>
            </a:r>
            <a:r>
              <a:rPr lang="sv-SE" baseline="0" noProof="0" dirty="0" smtClean="0"/>
              <a:t> again.</a:t>
            </a:r>
          </a:p>
          <a:p>
            <a:r>
              <a:rPr lang="sv-SE" baseline="0" noProof="0" dirty="0" smtClean="0"/>
              <a:t>Check the new metadata.</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2347599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err="1" smtClean="0"/>
              <a:t>SnapShot</a:t>
            </a:r>
            <a:r>
              <a:rPr lang="en-NZ" dirty="0" smtClean="0"/>
              <a: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err="1" smtClean="0"/>
              <a:t>MyGroup</a:t>
            </a:r>
            <a:r>
              <a:rPr lang="en-NZ" i="1" dirty="0" smtClean="0"/>
              <a:t>/MyBlob1</a:t>
            </a:r>
            <a:r>
              <a:rPr lang="en-NZ" dirty="0" smtClean="0"/>
              <a:t> and </a:t>
            </a:r>
            <a:r>
              <a:rPr lang="en-NZ" i="1" dirty="0" err="1" smtClean="0"/>
              <a:t>MyGroup</a:t>
            </a:r>
            <a:r>
              <a:rPr lang="en-NZ" i="1" dirty="0" smtClean="0"/>
              <a:t>/MyBlob2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err="1" smtClean="0"/>
              <a:t>MyGroup</a:t>
            </a:r>
            <a:r>
              <a:rPr lang="en-NZ" i="1" dirty="0" smtClean="0"/>
              <a:t>/</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a:t>
            </a:r>
            <a:r>
              <a:rPr lang="en-NZ" dirty="0" err="1" smtClean="0"/>
              <a:t>MyGroup</a:t>
            </a:r>
            <a:r>
              <a:rPr lang="en-NZ" dirty="0" smtClean="0"/>
              <a:t>/MyBlob1 and </a:t>
            </a:r>
            <a:r>
              <a:rPr lang="en-NZ" dirty="0" err="1" smtClean="0"/>
              <a:t>MyGroup</a:t>
            </a:r>
            <a:r>
              <a:rPr lang="en-NZ" dirty="0" smtClean="0"/>
              <a:t>/MyBlob2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dirty="0" err="1" smtClean="0"/>
              <a:t>MyGroup</a:t>
            </a:r>
            <a:r>
              <a:rPr lang="en-NZ" dirty="0" smtClean="0"/>
              <a:t>/.</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18</a:t>
            </a:fld>
            <a:endParaRPr lang="en-US" dirty="0"/>
          </a:p>
        </p:txBody>
      </p:sp>
    </p:spTree>
    <p:extLst>
      <p:ext uri="{BB962C8B-B14F-4D97-AF65-F5344CB8AC3E}">
        <p14:creationId xmlns:p14="http://schemas.microsoft.com/office/powerpoint/2010/main" val="1510306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19</a:t>
            </a:fld>
            <a:endParaRPr lang="en-US" dirty="0"/>
          </a:p>
        </p:txBody>
      </p:sp>
    </p:spTree>
    <p:extLst>
      <p:ext uri="{BB962C8B-B14F-4D97-AF65-F5344CB8AC3E}">
        <p14:creationId xmlns:p14="http://schemas.microsoft.com/office/powerpoint/2010/main" val="2518326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20</a:t>
            </a:fld>
            <a:endParaRPr lang="en-US" dirty="0"/>
          </a:p>
        </p:txBody>
      </p:sp>
    </p:spTree>
    <p:extLst>
      <p:ext uri="{BB962C8B-B14F-4D97-AF65-F5344CB8AC3E}">
        <p14:creationId xmlns:p14="http://schemas.microsoft.com/office/powerpoint/2010/main" val="1195709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21</a:t>
            </a:fld>
            <a:endParaRPr lang="en-US" dirty="0"/>
          </a:p>
        </p:txBody>
      </p:sp>
    </p:spTree>
    <p:extLst>
      <p:ext uri="{BB962C8B-B14F-4D97-AF65-F5344CB8AC3E}">
        <p14:creationId xmlns:p14="http://schemas.microsoft.com/office/powerpoint/2010/main" val="3053212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22</a:t>
            </a:fld>
            <a:endParaRPr lang="en-US" dirty="0"/>
          </a:p>
        </p:txBody>
      </p:sp>
    </p:spTree>
    <p:extLst>
      <p:ext uri="{BB962C8B-B14F-4D97-AF65-F5344CB8AC3E}">
        <p14:creationId xmlns:p14="http://schemas.microsoft.com/office/powerpoint/2010/main" val="907340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Storing</a:t>
            </a:r>
            <a:r>
              <a:rPr lang="sv-SE" baseline="0" dirty="0" smtClean="0"/>
              <a:t> </a:t>
            </a:r>
            <a:r>
              <a:rPr lang="sv-SE" baseline="0" dirty="0" err="1" smtClean="0"/>
              <a:t>files</a:t>
            </a:r>
            <a:r>
              <a:rPr lang="sv-SE" baseline="0" dirty="0" smtClean="0"/>
              <a:t> in the Cloud is </a:t>
            </a:r>
            <a:r>
              <a:rPr lang="sv-SE" baseline="0" dirty="0" err="1" smtClean="0"/>
              <a:t>perhaps</a:t>
            </a:r>
            <a:r>
              <a:rPr lang="sv-SE" baseline="0" dirty="0" smtClean="0"/>
              <a:t> the </a:t>
            </a:r>
            <a:r>
              <a:rPr lang="sv-SE" baseline="0" dirty="0" err="1" smtClean="0"/>
              <a:t>most</a:t>
            </a:r>
            <a:r>
              <a:rPr lang="sv-SE" baseline="0" dirty="0" smtClean="0"/>
              <a:t> fundamental of </a:t>
            </a:r>
            <a:r>
              <a:rPr lang="sv-SE" baseline="0" dirty="0" err="1" smtClean="0"/>
              <a:t>jobs</a:t>
            </a:r>
            <a:r>
              <a:rPr lang="sv-SE" baseline="0" dirty="0" smtClean="0"/>
              <a:t>. In Azure Storage </a:t>
            </a:r>
            <a:r>
              <a:rPr lang="sv-SE" baseline="0" dirty="0" err="1" smtClean="0"/>
              <a:t>you</a:t>
            </a:r>
            <a:r>
              <a:rPr lang="sv-SE" baseline="0" dirty="0" smtClean="0"/>
              <a:t> </a:t>
            </a:r>
            <a:r>
              <a:rPr lang="sv-SE" baseline="0" dirty="0" err="1" smtClean="0"/>
              <a:t>can</a:t>
            </a:r>
            <a:r>
              <a:rPr lang="sv-SE" baseline="0" dirty="0" smtClean="0"/>
              <a:t> store </a:t>
            </a:r>
            <a:r>
              <a:rPr lang="sv-SE" baseline="0" dirty="0" err="1" smtClean="0"/>
              <a:t>both</a:t>
            </a:r>
            <a:r>
              <a:rPr lang="sv-SE" baseline="0" dirty="0" smtClean="0"/>
              <a:t> </a:t>
            </a:r>
            <a:r>
              <a:rPr lang="sv-SE" baseline="0" dirty="0" err="1" smtClean="0"/>
              <a:t>individual</a:t>
            </a:r>
            <a:r>
              <a:rPr lang="sv-SE" baseline="0" dirty="0" smtClean="0"/>
              <a:t> </a:t>
            </a:r>
            <a:r>
              <a:rPr lang="sv-SE" baseline="0" dirty="0" err="1" smtClean="0"/>
              <a:t>files</a:t>
            </a:r>
            <a:r>
              <a:rPr lang="sv-SE" baseline="0" dirty="0" smtClean="0"/>
              <a:t> and VHD drives </a:t>
            </a:r>
            <a:r>
              <a:rPr lang="sv-SE" baseline="0" dirty="0" err="1" smtClean="0"/>
              <a:t>used</a:t>
            </a:r>
            <a:r>
              <a:rPr lang="sv-SE" baseline="0" dirty="0" smtClean="0"/>
              <a:t> to back </a:t>
            </a:r>
            <a:r>
              <a:rPr lang="sv-SE" baseline="0" dirty="0" err="1" smtClean="0"/>
              <a:t>harddisks</a:t>
            </a:r>
            <a:r>
              <a:rPr lang="sv-SE" baseline="0" dirty="0" smtClean="0"/>
              <a:t> on </a:t>
            </a:r>
            <a:r>
              <a:rPr lang="sv-SE" baseline="0" dirty="0" err="1" smtClean="0"/>
              <a:t>Virtual</a:t>
            </a:r>
            <a:r>
              <a:rPr lang="sv-SE" baseline="0" dirty="0" smtClean="0"/>
              <a:t> Machines.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2689517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23</a:t>
            </a:fld>
            <a:endParaRPr lang="en-US" dirty="0"/>
          </a:p>
        </p:txBody>
      </p:sp>
    </p:spTree>
    <p:extLst>
      <p:ext uri="{BB962C8B-B14F-4D97-AF65-F5344CB8AC3E}">
        <p14:creationId xmlns:p14="http://schemas.microsoft.com/office/powerpoint/2010/main" val="810282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uploading a block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Block blobs let you upload large blobs efficiently. Block blobs are comprised of blocks, each of which is identified by a block ID.</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When you upload a block to a blob in your storage account, it is associated with the specified block blob, but it does not become part of the blob until you commit a list of blocks that includes the new block's ID. </a:t>
            </a:r>
          </a:p>
          <a:p>
            <a:pPr marL="285750" indent="-285750">
              <a:buFont typeface="Arial" pitchFamily="34" charset="0"/>
              <a:buChar char="•"/>
            </a:pPr>
            <a:r>
              <a:rPr lang="en-US" dirty="0" smtClean="0"/>
              <a:t>New blocks remain in an uncommitted state until they are specifically committed or discarded. </a:t>
            </a:r>
          </a:p>
          <a:p>
            <a:pPr marL="285750" indent="-285750">
              <a:buFont typeface="Arial" pitchFamily="34" charset="0"/>
              <a:buChar char="•"/>
            </a:pPr>
            <a:r>
              <a:rPr lang="en-US" dirty="0" smtClean="0"/>
              <a:t>Writing a block does not update the last modified time of an existing blob.</a:t>
            </a:r>
          </a:p>
          <a:p>
            <a:pPr marL="285750" indent="-285750">
              <a:buFont typeface="Arial" pitchFamily="34" charset="0"/>
              <a:buChar char="•"/>
            </a:pPr>
            <a:r>
              <a:rPr lang="en-US" dirty="0" smtClean="0"/>
              <a:t>With a block blob, you can upload multiple blocks in parallel to decrease upload time. </a:t>
            </a:r>
          </a:p>
          <a:p>
            <a:pPr marL="285750" indent="-285750">
              <a:buFont typeface="Arial" pitchFamily="34" charset="0"/>
              <a:buChar char="•"/>
            </a:pPr>
            <a:r>
              <a:rPr lang="en-US" dirty="0" smtClean="0"/>
              <a:t>Each block can include an MD5 hash to verify the transfer, so you can track upload progress and re-send blocks as needed. </a:t>
            </a:r>
          </a:p>
          <a:p>
            <a:pPr marL="285750" indent="-285750">
              <a:buFont typeface="Arial" pitchFamily="34" charset="0"/>
              <a:buChar char="•"/>
            </a:pPr>
            <a:r>
              <a:rPr lang="en-US" dirty="0" smtClean="0"/>
              <a:t>You can upload blocks in any order, and determine their sequence in the final block list commitment step.</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57060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25</a:t>
            </a:fld>
            <a:endParaRPr lang="en-US" dirty="0"/>
          </a:p>
        </p:txBody>
      </p:sp>
    </p:spTree>
    <p:extLst>
      <p:ext uri="{BB962C8B-B14F-4D97-AF65-F5344CB8AC3E}">
        <p14:creationId xmlns:p14="http://schemas.microsoft.com/office/powerpoint/2010/main" val="418347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961909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962770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50478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017283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413069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247224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827405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that there are two</a:t>
            </a:r>
            <a:r>
              <a:rPr lang="en-US" b="0" baseline="0" dirty="0" smtClean="0"/>
              <a:t> </a:t>
            </a:r>
            <a:r>
              <a:rPr lang="en-US" b="0" dirty="0" smtClean="0"/>
              <a:t>blob types</a:t>
            </a:r>
          </a:p>
          <a:p>
            <a:endParaRPr lang="en-US" b="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232073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4075539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967337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3583655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890998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914455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Demo</a:t>
            </a:r>
            <a:r>
              <a:rPr lang="sv-SE" baseline="0" noProof="0" dirty="0" smtClean="0"/>
              <a:t> on </a:t>
            </a:r>
            <a:r>
              <a:rPr lang="sv-SE" baseline="0" noProof="0" dirty="0" err="1" smtClean="0"/>
              <a:t>accessing</a:t>
            </a:r>
            <a:r>
              <a:rPr lang="sv-SE" baseline="0" noProof="0" dirty="0" smtClean="0"/>
              <a:t> data </a:t>
            </a:r>
            <a:r>
              <a:rPr lang="sv-SE" baseline="0" noProof="0" dirty="0" err="1" smtClean="0"/>
              <a:t>using</a:t>
            </a:r>
            <a:r>
              <a:rPr lang="sv-SE" baseline="0" noProof="0" dirty="0" smtClean="0"/>
              <a:t> a SAS </a:t>
            </a:r>
            <a:r>
              <a:rPr lang="sv-SE" baseline="0" noProof="0" dirty="0" err="1" smtClean="0"/>
              <a:t>key</a:t>
            </a:r>
            <a:r>
              <a:rPr lang="sv-SE" baseline="0" noProof="0" dirty="0" smtClean="0"/>
              <a: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38</a:t>
            </a:fld>
            <a:endParaRPr lang="en-US"/>
          </a:p>
        </p:txBody>
      </p:sp>
    </p:spTree>
    <p:extLst>
      <p:ext uri="{BB962C8B-B14F-4D97-AF65-F5344CB8AC3E}">
        <p14:creationId xmlns:p14="http://schemas.microsoft.com/office/powerpoint/2010/main" val="5558089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Azure </a:t>
            </a:r>
            <a:r>
              <a:rPr lang="sv-SE" dirty="0" err="1" smtClean="0"/>
              <a:t>Files</a:t>
            </a:r>
            <a:r>
              <a:rPr lang="sv-SE" dirty="0" smtClean="0"/>
              <a:t> is a </a:t>
            </a:r>
            <a:r>
              <a:rPr lang="sv-SE" dirty="0" err="1" smtClean="0"/>
              <a:t>relatively</a:t>
            </a:r>
            <a:r>
              <a:rPr lang="sv-SE" dirty="0" smtClean="0"/>
              <a:t> new</a:t>
            </a:r>
            <a:r>
              <a:rPr lang="sv-SE" baseline="0" dirty="0" smtClean="0"/>
              <a:t> Azur Storage Service </a:t>
            </a:r>
            <a:r>
              <a:rPr lang="sv-SE" baseline="0" dirty="0" err="1" smtClean="0"/>
              <a:t>which</a:t>
            </a:r>
            <a:r>
              <a:rPr lang="sv-SE" baseline="0" dirty="0" smtClean="0"/>
              <a:t> supports the SMB 2.1 </a:t>
            </a:r>
            <a:r>
              <a:rPr lang="sv-SE" baseline="0" dirty="0" err="1" smtClean="0"/>
              <a:t>protocol</a:t>
            </a:r>
            <a:r>
              <a:rPr lang="sv-SE" baseline="0" dirty="0" smtClean="0"/>
              <a:t> </a:t>
            </a:r>
            <a:r>
              <a:rPr lang="sv-SE" baseline="0" dirty="0" err="1" smtClean="0"/>
              <a:t>which</a:t>
            </a:r>
            <a:r>
              <a:rPr lang="sv-SE" baseline="0" dirty="0" smtClean="0"/>
              <a:t> for </a:t>
            </a:r>
            <a:r>
              <a:rPr lang="sv-SE" baseline="0" dirty="0" err="1" smtClean="0"/>
              <a:t>instance</a:t>
            </a:r>
            <a:r>
              <a:rPr lang="sv-SE" baseline="0" dirty="0" smtClean="0"/>
              <a:t> </a:t>
            </a:r>
            <a:r>
              <a:rPr lang="sv-SE" baseline="0" dirty="0" err="1" smtClean="0"/>
              <a:t>enables</a:t>
            </a:r>
            <a:r>
              <a:rPr lang="sv-SE" baseline="0" dirty="0" smtClean="0"/>
              <a:t> migration of </a:t>
            </a:r>
            <a:r>
              <a:rPr lang="sv-SE" baseline="0" dirty="0" err="1" smtClean="0"/>
              <a:t>legacy</a:t>
            </a:r>
            <a:r>
              <a:rPr lang="sv-SE" baseline="0" dirty="0" smtClean="0"/>
              <a:t> </a:t>
            </a:r>
            <a:r>
              <a:rPr lang="sv-SE" baseline="0" dirty="0" err="1" smtClean="0"/>
              <a:t>applications</a:t>
            </a:r>
            <a:r>
              <a:rPr lang="sv-SE" baseline="0" dirty="0" smtClean="0"/>
              <a:t> </a:t>
            </a:r>
            <a:r>
              <a:rPr lang="sv-SE" baseline="0" dirty="0" err="1" smtClean="0"/>
              <a:t>direct</a:t>
            </a:r>
            <a:r>
              <a:rPr lang="sv-SE" baseline="0" dirty="0" smtClean="0"/>
              <a:t> to Azure.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39</a:t>
            </a:fld>
            <a:endParaRPr lang="en-US"/>
          </a:p>
        </p:txBody>
      </p:sp>
    </p:spTree>
    <p:extLst>
      <p:ext uri="{BB962C8B-B14F-4D97-AF65-F5344CB8AC3E}">
        <p14:creationId xmlns:p14="http://schemas.microsoft.com/office/powerpoint/2010/main" val="1026920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The </a:t>
            </a:r>
            <a:r>
              <a:rPr lang="sv-SE" dirty="0" err="1" smtClean="0"/>
              <a:t>intent</a:t>
            </a:r>
            <a:r>
              <a:rPr lang="sv-SE" dirty="0" smtClean="0"/>
              <a:t> of </a:t>
            </a:r>
            <a:r>
              <a:rPr lang="sv-SE" dirty="0" err="1" smtClean="0"/>
              <a:t>this</a:t>
            </a:r>
            <a:r>
              <a:rPr lang="sv-SE" dirty="0" smtClean="0"/>
              <a:t> </a:t>
            </a:r>
            <a:r>
              <a:rPr lang="sv-SE" dirty="0" err="1" smtClean="0"/>
              <a:t>slide</a:t>
            </a:r>
            <a:r>
              <a:rPr lang="sv-SE" dirty="0" smtClean="0"/>
              <a:t> is to </a:t>
            </a:r>
            <a:r>
              <a:rPr lang="sv-SE" dirty="0" err="1" smtClean="0"/>
              <a:t>provide</a:t>
            </a:r>
            <a:r>
              <a:rPr lang="sv-SE" dirty="0" smtClean="0"/>
              <a:t> an </a:t>
            </a:r>
            <a:r>
              <a:rPr lang="sv-SE" dirty="0" err="1" smtClean="0"/>
              <a:t>overwhelming</a:t>
            </a:r>
            <a:r>
              <a:rPr lang="sv-SE" baseline="0" dirty="0" smtClean="0"/>
              <a:t> </a:t>
            </a:r>
            <a:r>
              <a:rPr lang="sv-SE" baseline="0" dirty="0" err="1" smtClean="0"/>
              <a:t>amount</a:t>
            </a:r>
            <a:r>
              <a:rPr lang="sv-SE" baseline="0" dirty="0" smtClean="0"/>
              <a:t> of information! Do not go </a:t>
            </a:r>
            <a:r>
              <a:rPr lang="sv-SE" baseline="0" dirty="0" err="1" smtClean="0"/>
              <a:t>through</a:t>
            </a:r>
            <a:r>
              <a:rPr lang="sv-SE" baseline="0" dirty="0" smtClean="0"/>
              <a:t> </a:t>
            </a:r>
            <a:r>
              <a:rPr lang="sv-SE" baseline="0" dirty="0" err="1" smtClean="0"/>
              <a:t>this</a:t>
            </a:r>
            <a:r>
              <a:rPr lang="sv-SE" baseline="0" dirty="0" smtClean="0"/>
              <a:t> in </a:t>
            </a:r>
            <a:r>
              <a:rPr lang="sv-SE" baseline="0" dirty="0" err="1" smtClean="0"/>
              <a:t>detail</a:t>
            </a:r>
            <a:r>
              <a:rPr lang="sv-SE" baseline="0" dirty="0" smtClean="0"/>
              <a:t>! </a:t>
            </a:r>
            <a:r>
              <a:rPr lang="sv-SE" baseline="0" dirty="0" err="1" smtClean="0"/>
              <a:t>Rather</a:t>
            </a:r>
            <a:r>
              <a:rPr lang="sv-SE" baseline="0" dirty="0" smtClean="0"/>
              <a:t> just cover the text </a:t>
            </a:r>
            <a:r>
              <a:rPr lang="sv-SE" baseline="0" dirty="0" err="1" smtClean="0"/>
              <a:t>with</a:t>
            </a:r>
            <a:r>
              <a:rPr lang="sv-SE" baseline="0" dirty="0" smtClean="0"/>
              <a:t> a </a:t>
            </a:r>
            <a:r>
              <a:rPr lang="sv-SE" baseline="0" dirty="0" err="1" smtClean="0"/>
              <a:t>mouse</a:t>
            </a:r>
            <a:r>
              <a:rPr lang="sv-SE" baseline="0" dirty="0" smtClean="0"/>
              <a:t> </a:t>
            </a:r>
            <a:r>
              <a:rPr lang="sv-SE" baseline="0" dirty="0" err="1" smtClean="0"/>
              <a:t>click</a:t>
            </a:r>
            <a:r>
              <a:rPr lang="sv-SE" baseline="0" dirty="0" smtClean="0"/>
              <a:t> and </a:t>
            </a:r>
            <a:r>
              <a:rPr lang="sv-SE" baseline="0" dirty="0" err="1" smtClean="0"/>
              <a:t>inform</a:t>
            </a:r>
            <a:r>
              <a:rPr lang="sv-SE" baseline="0" dirty="0" smtClean="0"/>
              <a:t> </a:t>
            </a:r>
            <a:r>
              <a:rPr lang="sv-SE" baseline="0" dirty="0" err="1" smtClean="0"/>
              <a:t>that</a:t>
            </a:r>
            <a:r>
              <a:rPr lang="sv-SE" baseline="0" dirty="0" smtClean="0"/>
              <a:t> </a:t>
            </a:r>
            <a:r>
              <a:rPr lang="sv-SE" baseline="0" dirty="0" err="1" smtClean="0"/>
              <a:t>there</a:t>
            </a:r>
            <a:r>
              <a:rPr lang="sv-SE" baseline="0" dirty="0" smtClean="0"/>
              <a:t> </a:t>
            </a:r>
            <a:r>
              <a:rPr lang="sv-SE" baseline="0" dirty="0" err="1" smtClean="0"/>
              <a:t>was</a:t>
            </a:r>
            <a:r>
              <a:rPr lang="sv-SE" baseline="0" dirty="0" smtClean="0"/>
              <a:t> a </a:t>
            </a:r>
            <a:r>
              <a:rPr lang="sv-SE" baseline="0" dirty="0" err="1" smtClean="0"/>
              <a:t>lot</a:t>
            </a:r>
            <a:r>
              <a:rPr lang="sv-SE" baseline="0" dirty="0" smtClean="0"/>
              <a:t> of stuff </a:t>
            </a:r>
            <a:r>
              <a:rPr lang="sv-SE" baseline="0" dirty="0" err="1" smtClean="0"/>
              <a:t>you</a:t>
            </a:r>
            <a:r>
              <a:rPr lang="sv-SE" baseline="0" dirty="0" smtClean="0"/>
              <a:t> </a:t>
            </a:r>
            <a:r>
              <a:rPr lang="sv-SE" baseline="0" dirty="0" err="1" smtClean="0"/>
              <a:t>needed</a:t>
            </a:r>
            <a:r>
              <a:rPr lang="sv-SE" baseline="0" dirty="0" smtClean="0"/>
              <a:t> to do in the </a:t>
            </a:r>
            <a:r>
              <a:rPr lang="sv-SE" baseline="0" dirty="0" err="1" smtClean="0"/>
              <a:t>passed</a:t>
            </a:r>
            <a:r>
              <a:rPr lang="sv-SE" baseline="0" dirty="0" smtClean="0"/>
              <a:t> </a:t>
            </a:r>
            <a:r>
              <a:rPr lang="sv-SE" baseline="0" dirty="0" err="1" smtClean="0"/>
              <a:t>which</a:t>
            </a:r>
            <a:r>
              <a:rPr lang="sv-SE" baseline="0" dirty="0" smtClean="0"/>
              <a:t> is different </a:t>
            </a:r>
            <a:r>
              <a:rPr lang="sv-SE" baseline="0" dirty="0" err="1" smtClean="0"/>
              <a:t>now</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42</a:t>
            </a:fld>
            <a:endParaRPr lang="en-US"/>
          </a:p>
        </p:txBody>
      </p:sp>
    </p:spTree>
    <p:extLst>
      <p:ext uri="{BB962C8B-B14F-4D97-AF65-F5344CB8AC3E}">
        <p14:creationId xmlns:p14="http://schemas.microsoft.com/office/powerpoint/2010/main" val="684721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49546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smtClean="0"/>
              <a:t> Share data across VMs and applications: Multiple writers, multiple readers using standard file system semantics.</a:t>
            </a:r>
          </a:p>
          <a:p>
            <a:pPr>
              <a:buFont typeface="Arial" panose="020B0604020202020204" pitchFamily="34" charset="0"/>
              <a:buChar char="•"/>
            </a:pPr>
            <a:r>
              <a:rPr lang="en-US" dirty="0" smtClean="0"/>
              <a:t> Share settings throughout services: VMs can read settings and files from a common, shared location.  These can be updated externally via REST.</a:t>
            </a:r>
          </a:p>
          <a:p>
            <a:pPr>
              <a:buFont typeface="Arial" panose="020B0604020202020204" pitchFamily="34" charset="0"/>
              <a:buChar char="•"/>
            </a:pPr>
            <a:r>
              <a:rPr lang="en-US" dirty="0" smtClean="0"/>
              <a:t> Dev/Test/Debug: Very useful to have a shared location for installing applications, setting up VMs, running tools, and keeping notes while developing, testing, and debugging cloud services.</a:t>
            </a:r>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6036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block</a:t>
            </a:r>
            <a:r>
              <a:rPr lang="en-US" b="0" baseline="0" dirty="0" smtClean="0"/>
              <a:t> </a:t>
            </a:r>
            <a:r>
              <a:rPr lang="en-US" b="0" dirty="0" smtClean="0"/>
              <a:t>blob</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0" indent="0">
              <a:buFont typeface="Arial" pitchFamily="34" charset="0"/>
              <a:buNone/>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4305439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Azure </a:t>
            </a:r>
            <a:r>
              <a:rPr lang="sv-SE" dirty="0" err="1" smtClean="0"/>
              <a:t>Queues</a:t>
            </a:r>
            <a:r>
              <a:rPr lang="sv-SE" baseline="0" dirty="0" smtClean="0"/>
              <a:t> is a </a:t>
            </a:r>
            <a:r>
              <a:rPr lang="sv-SE" baseline="0" dirty="0" err="1" smtClean="0"/>
              <a:t>very</a:t>
            </a:r>
            <a:r>
              <a:rPr lang="sv-SE" baseline="0" dirty="0" smtClean="0"/>
              <a:t> straight forward </a:t>
            </a:r>
            <a:r>
              <a:rPr lang="sv-SE" baseline="0" dirty="0" err="1" smtClean="0"/>
              <a:t>yet</a:t>
            </a:r>
            <a:r>
              <a:rPr lang="sv-SE" baseline="0" dirty="0" smtClean="0"/>
              <a:t> feature </a:t>
            </a:r>
            <a:r>
              <a:rPr lang="sv-SE" baseline="0" dirty="0" err="1" smtClean="0"/>
              <a:t>rich</a:t>
            </a:r>
            <a:r>
              <a:rPr lang="sv-SE" baseline="0" dirty="0" smtClean="0"/>
              <a:t> </a:t>
            </a:r>
            <a:r>
              <a:rPr lang="sv-SE" baseline="0" dirty="0" err="1" smtClean="0"/>
              <a:t>mechanism</a:t>
            </a:r>
            <a:r>
              <a:rPr lang="sv-SE" baseline="0" dirty="0" smtClean="0"/>
              <a:t> in Azure Storage for </a:t>
            </a:r>
            <a:r>
              <a:rPr lang="sv-SE" baseline="0" dirty="0" err="1" smtClean="0"/>
              <a:t>queueing</a:t>
            </a:r>
            <a:r>
              <a:rPr lang="sv-SE" baseline="0" dirty="0" smtClean="0"/>
              <a:t> of </a:t>
            </a:r>
            <a:r>
              <a:rPr lang="sv-SE" baseline="0" dirty="0" err="1" smtClean="0"/>
              <a:t>workloads</a:t>
            </a:r>
            <a:r>
              <a:rPr lang="sv-SE" baseline="0" dirty="0" smtClean="0"/>
              <a:t> for </a:t>
            </a:r>
            <a:r>
              <a:rPr lang="sv-SE" baseline="0" dirty="0" err="1" smtClean="0"/>
              <a:t>asynchronous</a:t>
            </a:r>
            <a:r>
              <a:rPr lang="sv-SE" baseline="0" dirty="0" smtClean="0"/>
              <a:t> </a:t>
            </a:r>
            <a:r>
              <a:rPr lang="sv-SE" baseline="0" dirty="0" err="1" smtClean="0"/>
              <a:t>batch</a:t>
            </a:r>
            <a:r>
              <a:rPr lang="sv-SE" baseline="0" dirty="0" smtClean="0"/>
              <a:t>/</a:t>
            </a:r>
            <a:r>
              <a:rPr lang="sv-SE" baseline="0" dirty="0" err="1" smtClean="0"/>
              <a:t>backend</a:t>
            </a:r>
            <a:r>
              <a:rPr lang="sv-SE" baseline="0" dirty="0" smtClean="0"/>
              <a:t> </a:t>
            </a:r>
            <a:r>
              <a:rPr lang="sv-SE" baseline="0" dirty="0" err="1" smtClean="0"/>
              <a:t>processing</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45</a:t>
            </a:fld>
            <a:endParaRPr lang="en-US"/>
          </a:p>
        </p:txBody>
      </p:sp>
    </p:spTree>
    <p:extLst>
      <p:ext uri="{BB962C8B-B14F-4D97-AF65-F5344CB8AC3E}">
        <p14:creationId xmlns:p14="http://schemas.microsoft.com/office/powerpoint/2010/main" val="37865978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of all, the queue length directly reflects how well the backend processing nodes are catching up with the overall workload.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the use of queues decouples different parts of the application, making it easier to scale different parts of the application independently.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use of queues allows the flexibility of efficient resource usage within an application, allowing the application to scale more efficiently.  That is, separate queues can be used for work items of different priorities and/or different weights, and separate pools of backend servers can process these different queues.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Queues provide buffering to absorb traffic bursts and reduce the impact of individual component failures. </a:t>
            </a:r>
            <a:endParaRPr lang="en-US" dirty="0" smtClean="0"/>
          </a:p>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47</a:t>
            </a:fld>
            <a:endParaRPr lang="en-US"/>
          </a:p>
        </p:txBody>
      </p:sp>
    </p:spTree>
    <p:extLst>
      <p:ext uri="{BB962C8B-B14F-4D97-AF65-F5344CB8AC3E}">
        <p14:creationId xmlns:p14="http://schemas.microsoft.com/office/powerpoint/2010/main" val="11596321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48</a:t>
            </a:fld>
            <a:endParaRPr lang="en-US"/>
          </a:p>
        </p:txBody>
      </p:sp>
    </p:spTree>
    <p:extLst>
      <p:ext uri="{BB962C8B-B14F-4D97-AF65-F5344CB8AC3E}">
        <p14:creationId xmlns:p14="http://schemas.microsoft.com/office/powerpoint/2010/main" val="31606375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49</a:t>
            </a:fld>
            <a:endParaRPr lang="en-US"/>
          </a:p>
        </p:txBody>
      </p:sp>
    </p:spTree>
    <p:extLst>
      <p:ext uri="{BB962C8B-B14F-4D97-AF65-F5344CB8AC3E}">
        <p14:creationId xmlns:p14="http://schemas.microsoft.com/office/powerpoint/2010/main" val="8765138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50</a:t>
            </a:fld>
            <a:endParaRPr lang="en-US"/>
          </a:p>
        </p:txBody>
      </p:sp>
    </p:spTree>
    <p:extLst>
      <p:ext uri="{BB962C8B-B14F-4D97-AF65-F5344CB8AC3E}">
        <p14:creationId xmlns:p14="http://schemas.microsoft.com/office/powerpoint/2010/main" val="29384854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a:t>
            </a:r>
            <a:r>
              <a:rPr lang="sv-SE" noProof="0" dirty="0" err="1" smtClean="0"/>
              <a:t>queue</a:t>
            </a:r>
            <a:r>
              <a:rPr lang="sv-SE" noProof="0" dirty="0" smtClean="0"/>
              <a:t> to make a web form submission faster.</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51</a:t>
            </a:fld>
            <a:endParaRPr lang="en-US"/>
          </a:p>
        </p:txBody>
      </p:sp>
    </p:spTree>
    <p:extLst>
      <p:ext uri="{BB962C8B-B14F-4D97-AF65-F5344CB8AC3E}">
        <p14:creationId xmlns:p14="http://schemas.microsoft.com/office/powerpoint/2010/main" val="1240683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52</a:t>
            </a:fld>
            <a:endParaRPr lang="en-US"/>
          </a:p>
        </p:txBody>
      </p:sp>
    </p:spTree>
    <p:extLst>
      <p:ext uri="{BB962C8B-B14F-4D97-AF65-F5344CB8AC3E}">
        <p14:creationId xmlns:p14="http://schemas.microsoft.com/office/powerpoint/2010/main" val="5790122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53</a:t>
            </a:fld>
            <a:endParaRPr lang="en-US"/>
          </a:p>
        </p:txBody>
      </p:sp>
    </p:spTree>
    <p:extLst>
      <p:ext uri="{BB962C8B-B14F-4D97-AF65-F5344CB8AC3E}">
        <p14:creationId xmlns:p14="http://schemas.microsoft.com/office/powerpoint/2010/main" val="22300128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54</a:t>
            </a:fld>
            <a:endParaRPr lang="en-US"/>
          </a:p>
        </p:txBody>
      </p:sp>
    </p:spTree>
    <p:extLst>
      <p:ext uri="{BB962C8B-B14F-4D97-AF65-F5344CB8AC3E}">
        <p14:creationId xmlns:p14="http://schemas.microsoft.com/office/powerpoint/2010/main" val="38504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a:t>
            </a:r>
            <a:r>
              <a:rPr lang="sv-SE" baseline="0" noProof="0" dirty="0" smtClean="0"/>
              <a:t> </a:t>
            </a:r>
            <a:r>
              <a:rPr lang="sv-SE" baseline="0" noProof="0" dirty="0" err="1" smtClean="0"/>
              <a:t>queue</a:t>
            </a:r>
            <a:r>
              <a:rPr lang="sv-SE" baseline="0" noProof="0" dirty="0" smtClean="0"/>
              <a:t> from a </a:t>
            </a:r>
            <a:r>
              <a:rPr lang="sv-SE" baseline="0" noProof="0" dirty="0" err="1" smtClean="0"/>
              <a:t>few</a:t>
            </a:r>
            <a:r>
              <a:rPr lang="sv-SE" baseline="0" noProof="0" dirty="0" smtClean="0"/>
              <a:t> </a:t>
            </a:r>
            <a:r>
              <a:rPr lang="sv-SE" baseline="0" noProof="0" dirty="0" err="1" smtClean="0"/>
              <a:t>unit</a:t>
            </a:r>
            <a:r>
              <a:rPr lang="sv-SE" baseline="0" noProof="0" dirty="0" smtClean="0"/>
              <a:t> tests</a:t>
            </a:r>
            <a:r>
              <a:rPr lang="sv-SE" noProof="0" dirty="0" smtClean="0"/>
              <a: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55</a:t>
            </a:fld>
            <a:endParaRPr lang="en-US"/>
          </a:p>
        </p:txBody>
      </p:sp>
    </p:spTree>
    <p:extLst>
      <p:ext uri="{BB962C8B-B14F-4D97-AF65-F5344CB8AC3E}">
        <p14:creationId xmlns:p14="http://schemas.microsoft.com/office/powerpoint/2010/main" val="298114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page blob</a:t>
            </a:r>
          </a:p>
          <a:p>
            <a:endParaRPr lang="en-US" b="0" dirty="0" smtClean="0"/>
          </a:p>
          <a:p>
            <a:r>
              <a:rPr lang="en-US" b="1" dirty="0" smtClean="0"/>
              <a:t>Speaker Notes</a:t>
            </a:r>
          </a:p>
          <a:p>
            <a:pPr marL="0" indent="0">
              <a:buFont typeface="Arial" pitchFamily="34" charset="0"/>
              <a:buNone/>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4"/>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2384702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Storage</a:t>
            </a:r>
            <a:r>
              <a:rPr lang="sv-SE" baseline="0" dirty="0" smtClean="0"/>
              <a:t> </a:t>
            </a:r>
            <a:r>
              <a:rPr lang="sv-SE" baseline="0" dirty="0" err="1" smtClean="0"/>
              <a:t>Tables</a:t>
            </a:r>
            <a:r>
              <a:rPr lang="sv-SE" baseline="0" dirty="0" smtClean="0"/>
              <a:t> is a Big Table NOSQL style </a:t>
            </a:r>
            <a:r>
              <a:rPr lang="sv-SE" baseline="0" dirty="0" err="1" smtClean="0"/>
              <a:t>Entity</a:t>
            </a:r>
            <a:r>
              <a:rPr lang="sv-SE" baseline="0" dirty="0" smtClean="0"/>
              <a:t> Store in Azure. The </a:t>
            </a:r>
            <a:r>
              <a:rPr lang="sv-SE" baseline="0" dirty="0" err="1" smtClean="0"/>
              <a:t>mindset</a:t>
            </a:r>
            <a:r>
              <a:rPr lang="sv-SE" baseline="0" dirty="0" smtClean="0"/>
              <a:t> </a:t>
            </a:r>
            <a:r>
              <a:rPr lang="sv-SE" baseline="0" dirty="0" err="1" smtClean="0"/>
              <a:t>here</a:t>
            </a:r>
            <a:r>
              <a:rPr lang="sv-SE" baseline="0" dirty="0" smtClean="0"/>
              <a:t> is to </a:t>
            </a:r>
            <a:r>
              <a:rPr lang="sv-SE" baseline="0" dirty="0" err="1" smtClean="0"/>
              <a:t>think</a:t>
            </a:r>
            <a:r>
              <a:rPr lang="sv-SE" baseline="0" dirty="0" smtClean="0"/>
              <a:t> </a:t>
            </a:r>
            <a:r>
              <a:rPr lang="sv-SE" baseline="0" dirty="0" err="1" smtClean="0"/>
              <a:t>Entities</a:t>
            </a:r>
            <a:r>
              <a:rPr lang="sv-SE" baseline="0" dirty="0" smtClean="0"/>
              <a:t> and not a </a:t>
            </a:r>
            <a:r>
              <a:rPr lang="sv-SE" baseline="0" dirty="0" err="1" smtClean="0"/>
              <a:t>relational</a:t>
            </a:r>
            <a:r>
              <a:rPr lang="sv-SE" baseline="0" dirty="0" smtClean="0"/>
              <a:t> data </a:t>
            </a:r>
            <a:r>
              <a:rPr lang="sv-SE" baseline="0" dirty="0" err="1" smtClean="0"/>
              <a:t>storage</a:t>
            </a:r>
            <a:r>
              <a:rPr lang="sv-SE" baseline="0" dirty="0" smtClean="0"/>
              <a:t> </a:t>
            </a:r>
            <a:r>
              <a:rPr lang="sv-SE" baseline="0" dirty="0" err="1" smtClean="0"/>
              <a:t>model</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56</a:t>
            </a:fld>
            <a:endParaRPr lang="en-US"/>
          </a:p>
        </p:txBody>
      </p:sp>
    </p:spTree>
    <p:extLst>
      <p:ext uri="{BB962C8B-B14F-4D97-AF65-F5344CB8AC3E}">
        <p14:creationId xmlns:p14="http://schemas.microsoft.com/office/powerpoint/2010/main" val="22643109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58</a:t>
            </a:fld>
            <a:endParaRPr lang="en-US" dirty="0"/>
          </a:p>
        </p:txBody>
      </p:sp>
    </p:spTree>
    <p:extLst>
      <p:ext uri="{BB962C8B-B14F-4D97-AF65-F5344CB8AC3E}">
        <p14:creationId xmlns:p14="http://schemas.microsoft.com/office/powerpoint/2010/main" val="27698912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Tree>
    <p:extLst>
      <p:ext uri="{BB962C8B-B14F-4D97-AF65-F5344CB8AC3E}">
        <p14:creationId xmlns:p14="http://schemas.microsoft.com/office/powerpoint/2010/main" val="8260084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60</a:t>
            </a:fld>
            <a:endParaRPr lang="en-US" dirty="0"/>
          </a:p>
        </p:txBody>
      </p:sp>
    </p:spTree>
    <p:extLst>
      <p:ext uri="{BB962C8B-B14F-4D97-AF65-F5344CB8AC3E}">
        <p14:creationId xmlns:p14="http://schemas.microsoft.com/office/powerpoint/2010/main" val="19558604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61</a:t>
            </a:fld>
            <a:endParaRPr lang="en-US" dirty="0"/>
          </a:p>
        </p:txBody>
      </p:sp>
    </p:spTree>
    <p:extLst>
      <p:ext uri="{BB962C8B-B14F-4D97-AF65-F5344CB8AC3E}">
        <p14:creationId xmlns:p14="http://schemas.microsoft.com/office/powerpoint/2010/main" val="17330032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table to </a:t>
            </a:r>
            <a:r>
              <a:rPr lang="sv-SE" noProof="0" dirty="0" err="1" smtClean="0"/>
              <a:t>send</a:t>
            </a:r>
            <a:r>
              <a:rPr lang="sv-SE" noProof="0" dirty="0" smtClean="0"/>
              <a:t> </a:t>
            </a:r>
            <a:r>
              <a:rPr lang="sv-SE" noProof="0" dirty="0" err="1" smtClean="0"/>
              <a:t>entities</a:t>
            </a:r>
            <a:r>
              <a:rPr lang="sv-SE" noProof="0" dirty="0" smtClean="0"/>
              <a:t> </a:t>
            </a:r>
            <a:r>
              <a:rPr lang="sv-SE" noProof="0" dirty="0" err="1" smtClean="0"/>
              <a:t>into</a:t>
            </a:r>
            <a:r>
              <a:rPr lang="sv-SE" noProof="0" dirty="0" smtClean="0"/>
              <a:t> it.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62</a:t>
            </a:fld>
            <a:endParaRPr lang="en-US"/>
          </a:p>
        </p:txBody>
      </p:sp>
    </p:spTree>
    <p:extLst>
      <p:ext uri="{BB962C8B-B14F-4D97-AF65-F5344CB8AC3E}">
        <p14:creationId xmlns:p14="http://schemas.microsoft.com/office/powerpoint/2010/main" val="24119926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63</a:t>
            </a:fld>
            <a:endParaRPr lang="en-US" dirty="0"/>
          </a:p>
        </p:txBody>
      </p:sp>
    </p:spTree>
    <p:extLst>
      <p:ext uri="{BB962C8B-B14F-4D97-AF65-F5344CB8AC3E}">
        <p14:creationId xmlns:p14="http://schemas.microsoft.com/office/powerpoint/2010/main" val="34899395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64</a:t>
            </a:fld>
            <a:endParaRPr lang="en-US" dirty="0"/>
          </a:p>
        </p:txBody>
      </p:sp>
    </p:spTree>
    <p:extLst>
      <p:ext uri="{BB962C8B-B14F-4D97-AF65-F5344CB8AC3E}">
        <p14:creationId xmlns:p14="http://schemas.microsoft.com/office/powerpoint/2010/main" val="42506558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65</a:t>
            </a:fld>
            <a:endParaRPr lang="en-US" dirty="0"/>
          </a:p>
        </p:txBody>
      </p:sp>
    </p:spTree>
    <p:extLst>
      <p:ext uri="{BB962C8B-B14F-4D97-AF65-F5344CB8AC3E}">
        <p14:creationId xmlns:p14="http://schemas.microsoft.com/office/powerpoint/2010/main" val="40843822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66</a:t>
            </a:fld>
            <a:endParaRPr lang="en-US" dirty="0"/>
          </a:p>
        </p:txBody>
      </p:sp>
    </p:spTree>
    <p:extLst>
      <p:ext uri="{BB962C8B-B14F-4D97-AF65-F5344CB8AC3E}">
        <p14:creationId xmlns:p14="http://schemas.microsoft.com/office/powerpoint/2010/main" val="1684142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7994587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67</a:t>
            </a:fld>
            <a:endParaRPr lang="en-US" dirty="0"/>
          </a:p>
        </p:txBody>
      </p:sp>
    </p:spTree>
    <p:extLst>
      <p:ext uri="{BB962C8B-B14F-4D97-AF65-F5344CB8AC3E}">
        <p14:creationId xmlns:p14="http://schemas.microsoft.com/office/powerpoint/2010/main" val="21936598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68</a:t>
            </a:fld>
            <a:endParaRPr lang="en-US" dirty="0"/>
          </a:p>
        </p:txBody>
      </p:sp>
    </p:spTree>
    <p:extLst>
      <p:ext uri="{BB962C8B-B14F-4D97-AF65-F5344CB8AC3E}">
        <p14:creationId xmlns:p14="http://schemas.microsoft.com/office/powerpoint/2010/main" val="30891961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table to </a:t>
            </a:r>
            <a:r>
              <a:rPr lang="sv-SE" noProof="0" dirty="0" err="1" smtClean="0"/>
              <a:t>send</a:t>
            </a:r>
            <a:r>
              <a:rPr lang="sv-SE" noProof="0" dirty="0" smtClean="0"/>
              <a:t> data </a:t>
            </a:r>
            <a:r>
              <a:rPr lang="sv-SE" noProof="0" dirty="0" err="1" smtClean="0"/>
              <a:t>into</a:t>
            </a:r>
            <a:r>
              <a:rPr lang="sv-SE" noProof="0" dirty="0" smtClean="0"/>
              <a:t> it.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69</a:t>
            </a:fld>
            <a:endParaRPr lang="en-US"/>
          </a:p>
        </p:txBody>
      </p:sp>
    </p:spTree>
    <p:extLst>
      <p:ext uri="{BB962C8B-B14F-4D97-AF65-F5344CB8AC3E}">
        <p14:creationId xmlns:p14="http://schemas.microsoft.com/office/powerpoint/2010/main" val="15419360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smtClean="0"/>
              <a:t>http://msdn.microsoft.com/en-us/library/dd573356.aspx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70</a:t>
            </a:fld>
            <a:endParaRPr lang="en-US" dirty="0"/>
          </a:p>
        </p:txBody>
      </p:sp>
    </p:spTree>
    <p:extLst>
      <p:ext uri="{BB962C8B-B14F-4D97-AF65-F5344CB8AC3E}">
        <p14:creationId xmlns:p14="http://schemas.microsoft.com/office/powerpoint/2010/main" val="25913397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StorSimple</a:t>
            </a:r>
            <a:r>
              <a:rPr lang="sv-SE" baseline="0" dirty="0" smtClean="0"/>
              <a:t> is Microsofts offring in Azure </a:t>
            </a:r>
            <a:r>
              <a:rPr lang="en-US" sz="1200" kern="1200" dirty="0" smtClean="0">
                <a:solidFill>
                  <a:schemeClr val="tx1"/>
                </a:solidFill>
                <a:effectLst/>
                <a:latin typeface="+mn-lt"/>
                <a:ea typeface="+mn-ea"/>
                <a:cs typeface="+mn-cs"/>
              </a:rPr>
              <a:t>which offers a unique hybrid cloud storage solution which provides primary storage, archive and disaster recovery. This solution optimizes total storage costs and data protection for enterprises.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71</a:t>
            </a:fld>
            <a:endParaRPr lang="en-US"/>
          </a:p>
        </p:txBody>
      </p:sp>
    </p:spTree>
    <p:extLst>
      <p:ext uri="{BB962C8B-B14F-4D97-AF65-F5344CB8AC3E}">
        <p14:creationId xmlns:p14="http://schemas.microsoft.com/office/powerpoint/2010/main" val="28232496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Files</a:t>
            </a:r>
            <a:r>
              <a:rPr lang="sv-SE" dirty="0" smtClean="0"/>
              <a:t> Extra </a:t>
            </a:r>
            <a:r>
              <a:rPr lang="sv-SE" dirty="0" err="1" smtClean="0"/>
              <a:t>slides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76</a:t>
            </a:fld>
            <a:endParaRPr lang="en-US"/>
          </a:p>
        </p:txBody>
      </p:sp>
    </p:spTree>
    <p:extLst>
      <p:ext uri="{BB962C8B-B14F-4D97-AF65-F5344CB8AC3E}">
        <p14:creationId xmlns:p14="http://schemas.microsoft.com/office/powerpoint/2010/main" val="17525817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84976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1/13/2015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84</a:t>
            </a:fld>
            <a:endParaRPr lang="en-US" dirty="0">
              <a:solidFill>
                <a:prstClr val="black"/>
              </a:solidFill>
            </a:endParaRPr>
          </a:p>
        </p:txBody>
      </p:sp>
    </p:spTree>
    <p:extLst>
      <p:ext uri="{BB962C8B-B14F-4D97-AF65-F5344CB8AC3E}">
        <p14:creationId xmlns:p14="http://schemas.microsoft.com/office/powerpoint/2010/main" val="6765775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90</a:t>
            </a:fld>
            <a:endParaRPr lang="en-US" dirty="0"/>
          </a:p>
        </p:txBody>
      </p:sp>
    </p:spTree>
    <p:extLst>
      <p:ext uri="{BB962C8B-B14F-4D97-AF65-F5344CB8AC3E}">
        <p14:creationId xmlns:p14="http://schemas.microsoft.com/office/powerpoint/2010/main" val="17783324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91</a:t>
            </a:fld>
            <a:endParaRPr lang="en-US" dirty="0"/>
          </a:p>
        </p:txBody>
      </p:sp>
    </p:spTree>
    <p:extLst>
      <p:ext uri="{BB962C8B-B14F-4D97-AF65-F5344CB8AC3E}">
        <p14:creationId xmlns:p14="http://schemas.microsoft.com/office/powerpoint/2010/main" val="357821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Setup: Create an</a:t>
            </a:r>
            <a:r>
              <a:rPr lang="en-US" baseline="0" noProof="0" dirty="0" smtClean="0"/>
              <a:t> Azure S</a:t>
            </a:r>
            <a:r>
              <a:rPr lang="en-US" noProof="0" dirty="0" smtClean="0"/>
              <a:t>torage account for demos</a:t>
            </a:r>
          </a:p>
          <a:p>
            <a:pPr marL="228600" indent="-228600">
              <a:buAutoNum type="arabicParenR"/>
            </a:pPr>
            <a:r>
              <a:rPr lang="sv-SE" noProof="0" dirty="0" err="1" smtClean="0"/>
              <a:t>Create</a:t>
            </a:r>
            <a:r>
              <a:rPr lang="sv-SE" baseline="0" noProof="0" dirty="0" smtClean="0"/>
              <a:t> a container</a:t>
            </a:r>
          </a:p>
          <a:p>
            <a:pPr marL="228600" indent="-228600">
              <a:buAutoNum type="arabicParenR"/>
            </a:pPr>
            <a:r>
              <a:rPr lang="sv-SE" baseline="0" noProof="0" dirty="0" err="1" smtClean="0"/>
              <a:t>Upload</a:t>
            </a:r>
            <a:r>
              <a:rPr lang="sv-SE" baseline="0" noProof="0" dirty="0" smtClean="0"/>
              <a:t> a </a:t>
            </a:r>
            <a:r>
              <a:rPr lang="sv-SE" baseline="0" noProof="0" dirty="0" err="1" smtClean="0"/>
              <a:t>file</a:t>
            </a:r>
            <a:r>
              <a:rPr lang="sv-SE" baseline="0" noProof="0" dirty="0" smtClean="0"/>
              <a:t> for </a:t>
            </a:r>
            <a:r>
              <a:rPr lang="sv-SE" baseline="0" noProof="0" dirty="0" err="1" smtClean="0"/>
              <a:t>instance</a:t>
            </a:r>
            <a:r>
              <a:rPr lang="sv-SE" baseline="0" noProof="0" dirty="0" smtClean="0"/>
              <a:t> an image. (It </a:t>
            </a:r>
            <a:r>
              <a:rPr lang="sv-SE" baseline="0" noProof="0" dirty="0" err="1" smtClean="0"/>
              <a:t>can</a:t>
            </a:r>
            <a:r>
              <a:rPr lang="sv-SE" baseline="0" noProof="0" dirty="0" smtClean="0"/>
              <a:t> be </a:t>
            </a:r>
            <a:r>
              <a:rPr lang="sv-SE" baseline="0" noProof="0" dirty="0" err="1" smtClean="0"/>
              <a:t>any</a:t>
            </a:r>
            <a:r>
              <a:rPr lang="sv-SE" baseline="0" noProof="0" dirty="0" smtClean="0"/>
              <a:t> image </a:t>
            </a:r>
            <a:r>
              <a:rPr lang="sv-SE" baseline="0" noProof="0" dirty="0" err="1" smtClean="0"/>
              <a:t>you</a:t>
            </a:r>
            <a:r>
              <a:rPr lang="sv-SE" baseline="0" noProof="0" dirty="0" smtClean="0"/>
              <a:t> </a:t>
            </a:r>
            <a:r>
              <a:rPr lang="sv-SE" baseline="0" noProof="0" dirty="0" err="1" smtClean="0"/>
              <a:t>feel</a:t>
            </a:r>
            <a:r>
              <a:rPr lang="sv-SE" baseline="0" noProof="0" dirty="0" smtClean="0"/>
              <a:t> like </a:t>
            </a:r>
            <a:r>
              <a:rPr lang="sv-SE" baseline="0" noProof="0" dirty="0" err="1" smtClean="0"/>
              <a:t>sharing</a:t>
            </a:r>
            <a:r>
              <a:rPr lang="sv-SE" baseline="0" noProof="0" dirty="0" smtClean="0"/>
              <a:t>.)</a:t>
            </a:r>
          </a:p>
          <a:p>
            <a:pPr marL="228600" indent="-228600">
              <a:buAutoNum type="arabicParenR"/>
            </a:pPr>
            <a:r>
              <a:rPr lang="sv-SE" baseline="0" noProof="0" dirty="0" smtClean="0"/>
              <a:t>Copy the URL to the </a:t>
            </a:r>
            <a:r>
              <a:rPr lang="sv-SE" baseline="0" noProof="0" dirty="0" err="1" smtClean="0"/>
              <a:t>file</a:t>
            </a:r>
            <a:r>
              <a:rPr lang="sv-SE" baseline="0" noProof="0" dirty="0" smtClean="0"/>
              <a:t> and </a:t>
            </a:r>
            <a:r>
              <a:rPr lang="sv-SE" baseline="0" noProof="0" dirty="0" err="1" smtClean="0"/>
              <a:t>browse</a:t>
            </a:r>
            <a:r>
              <a:rPr lang="sv-SE" baseline="0" noProof="0" dirty="0" smtClean="0"/>
              <a:t> to it. Does not </a:t>
            </a:r>
            <a:r>
              <a:rPr lang="sv-SE" baseline="0" noProof="0" dirty="0" err="1" smtClean="0"/>
              <a:t>work</a:t>
            </a:r>
            <a:r>
              <a:rPr lang="sv-SE" baseline="0" noProof="0" dirty="0" smtClean="0"/>
              <a:t>.</a:t>
            </a:r>
          </a:p>
          <a:p>
            <a:pPr marL="228600" indent="-228600">
              <a:buAutoNum type="arabicParenR"/>
            </a:pPr>
            <a:r>
              <a:rPr lang="sv-SE" baseline="0" noProof="0" dirty="0" smtClean="0"/>
              <a:t>Change the container access permissions to </a:t>
            </a:r>
            <a:r>
              <a:rPr lang="sv-SE" baseline="0" noProof="0" dirty="0" err="1" smtClean="0"/>
              <a:t>allow</a:t>
            </a:r>
            <a:r>
              <a:rPr lang="sv-SE" baseline="0" noProof="0" dirty="0" smtClean="0"/>
              <a:t> public read access and try </a:t>
            </a:r>
            <a:r>
              <a:rPr lang="sv-SE" baseline="0" noProof="0" dirty="0" err="1" smtClean="0"/>
              <a:t>browsing</a:t>
            </a:r>
            <a:r>
              <a:rPr lang="sv-SE" baseline="0" noProof="0" dirty="0" smtClean="0"/>
              <a:t> to the </a:t>
            </a:r>
            <a:r>
              <a:rPr lang="sv-SE" baseline="0" noProof="0" dirty="0" err="1" smtClean="0"/>
              <a:t>blob</a:t>
            </a:r>
            <a:r>
              <a:rPr lang="sv-SE" baseline="0" noProof="0" dirty="0" smtClean="0"/>
              <a:t> again. It </a:t>
            </a:r>
            <a:r>
              <a:rPr lang="sv-SE" baseline="0" noProof="0" dirty="0" err="1" smtClean="0"/>
              <a:t>works</a:t>
            </a:r>
            <a:r>
              <a:rPr lang="sv-SE" baseline="0" noProof="0" dirty="0" smtClean="0"/>
              <a:t>.</a:t>
            </a:r>
          </a:p>
          <a:p>
            <a:pPr marL="228600" indent="-228600">
              <a:buAutoNum type="arabicParenR"/>
            </a:pPr>
            <a:r>
              <a:rPr lang="sv-SE" baseline="0" noProof="0" dirty="0" err="1" smtClean="0"/>
              <a:t>Upload</a:t>
            </a:r>
            <a:r>
              <a:rPr lang="sv-SE" baseline="0" noProof="0" dirty="0" smtClean="0"/>
              <a:t> a small video </a:t>
            </a:r>
            <a:r>
              <a:rPr lang="sv-SE" baseline="0" noProof="0" dirty="0" err="1" smtClean="0"/>
              <a:t>file</a:t>
            </a:r>
            <a:r>
              <a:rPr lang="sv-SE" baseline="0" noProof="0" dirty="0" smtClean="0"/>
              <a:t>, copy the URL to it and </a:t>
            </a:r>
            <a:r>
              <a:rPr lang="sv-SE" baseline="0" noProof="0" dirty="0" err="1" smtClean="0"/>
              <a:t>open</a:t>
            </a:r>
            <a:r>
              <a:rPr lang="sv-SE" baseline="0" noProof="0" dirty="0" smtClean="0"/>
              <a:t> it in Media </a:t>
            </a:r>
            <a:r>
              <a:rPr lang="sv-SE" baseline="0" noProof="0" dirty="0" err="1" smtClean="0"/>
              <a:t>Player</a:t>
            </a:r>
            <a:r>
              <a:rPr lang="sv-SE" baseline="0" noProof="0" dirty="0" smtClean="0"/>
              <a:t>. Streaming of the </a:t>
            </a:r>
            <a:r>
              <a:rPr lang="sv-SE" baseline="0" noProof="0" dirty="0" err="1" smtClean="0"/>
              <a:t>blob</a:t>
            </a:r>
            <a:r>
              <a:rPr lang="sv-SE" baseline="0" noProof="0" dirty="0" smtClean="0"/>
              <a:t> </a:t>
            </a:r>
            <a:r>
              <a:rPr lang="sv-SE" baseline="0" noProof="0" dirty="0" err="1" smtClean="0"/>
              <a:t>should</a:t>
            </a:r>
            <a:r>
              <a:rPr lang="sv-SE" baseline="0" noProof="0" dirty="0" smtClean="0"/>
              <a:t> </a:t>
            </a:r>
            <a:r>
              <a:rPr lang="sv-SE" baseline="0" noProof="0" dirty="0" err="1" smtClean="0"/>
              <a:t>happen</a:t>
            </a:r>
            <a:r>
              <a:rPr lang="sv-SE" baseline="0" noProof="0" dirty="0" smtClean="0"/>
              <a: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26435689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Partition Ranges</a:t>
            </a:r>
          </a:p>
          <a:p>
            <a:endParaRPr lang="en-US" dirty="0" smtClean="0"/>
          </a:p>
          <a:p>
            <a:r>
              <a:rPr lang="en-US" b="1" dirty="0" smtClean="0"/>
              <a:t>Speaker Notes</a:t>
            </a:r>
          </a:p>
          <a:p>
            <a:pPr marL="285750" indent="-285750">
              <a:buFont typeface="Arial" pitchFamily="34" charset="0"/>
              <a:buChar char="•"/>
            </a:pPr>
            <a:r>
              <a:rPr lang="en-US" baseline="0" dirty="0" smtClean="0"/>
              <a:t>DON’T use unique </a:t>
            </a:r>
            <a:r>
              <a:rPr lang="en-US" baseline="0" dirty="0" err="1" smtClean="0"/>
              <a:t>PartionKey</a:t>
            </a:r>
            <a:r>
              <a:rPr lang="en-US" baseline="0" dirty="0" smtClean="0"/>
              <a:t> values for your entities – each entity will then belong to its own partition</a:t>
            </a:r>
          </a:p>
          <a:p>
            <a:pPr marL="285750" indent="-285750">
              <a:buFont typeface="Arial" pitchFamily="34" charset="0"/>
              <a:buChar char="•"/>
            </a:pPr>
            <a:r>
              <a:rPr lang="en-US" dirty="0" smtClean="0"/>
              <a:t>Range partitions group entities that have sequentially, unique PartitionKey values to improve the performance of range queries. </a:t>
            </a:r>
          </a:p>
          <a:p>
            <a:pPr marL="285750" indent="-285750">
              <a:buFont typeface="Arial" pitchFamily="34" charset="0"/>
              <a:buChar char="•"/>
            </a:pPr>
            <a:r>
              <a:rPr lang="en-US" dirty="0" smtClean="0"/>
              <a:t>Without range partitions, a range query will need to cross partition boundaries or server boundaries, which can decrease the performance of the query. </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508C3800-5C46-4493-B456-B5C0A0B190CA}" type="slidenum">
              <a:rPr lang="en-US" smtClean="0"/>
              <a:pPr/>
              <a:t>92</a:t>
            </a:fld>
            <a:endParaRPr lang="en-US" dirty="0"/>
          </a:p>
        </p:txBody>
      </p:sp>
    </p:spTree>
    <p:extLst>
      <p:ext uri="{BB962C8B-B14F-4D97-AF65-F5344CB8AC3E}">
        <p14:creationId xmlns:p14="http://schemas.microsoft.com/office/powerpoint/2010/main" val="2389948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1/13/2015 1:44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93</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94</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95</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96</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11</a:t>
            </a:fld>
            <a:endParaRPr lang="en-US" dirty="0"/>
          </a:p>
        </p:txBody>
      </p:sp>
    </p:spTree>
    <p:extLst>
      <p:ext uri="{BB962C8B-B14F-4D97-AF65-F5344CB8AC3E}">
        <p14:creationId xmlns:p14="http://schemas.microsoft.com/office/powerpoint/2010/main" val="2193588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12</a:t>
            </a:fld>
            <a:endParaRPr lang="en-US" dirty="0"/>
          </a:p>
        </p:txBody>
      </p:sp>
    </p:spTree>
    <p:extLst>
      <p:ext uri="{BB962C8B-B14F-4D97-AF65-F5344CB8AC3E}">
        <p14:creationId xmlns:p14="http://schemas.microsoft.com/office/powerpoint/2010/main" val="74569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10319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3597670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smtClean="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5" r:id="rId4"/>
    <p:sldLayoutId id="2147483662" r:id="rId5"/>
    <p:sldLayoutId id="2147483693" r:id="rId6"/>
    <p:sldLayoutId id="2147483696" r:id="rId7"/>
    <p:sldLayoutId id="2147483666" r:id="rId8"/>
    <p:sldLayoutId id="2147483692" r:id="rId9"/>
    <p:sldLayoutId id="2147483703" r:id="rId10"/>
    <p:sldLayoutId id="2147483704" r:id="rId11"/>
    <p:sldLayoutId id="2147483705" r:id="rId12"/>
    <p:sldLayoutId id="2147483706" r:id="rId13"/>
    <p:sldLayoutId id="2147483707" r:id="rId14"/>
    <p:sldLayoutId id="2147483708" r:id="rId15"/>
    <p:sldLayoutId id="2147483709" r:id="rId16"/>
    <p:sldLayoutId id="2147483711" r:id="rId17"/>
    <p:sldLayoutId id="2147483712" r:id="rId18"/>
    <p:sldLayoutId id="2147483688" r:id="rId19"/>
    <p:sldLayoutId id="2147483701" r:id="rId20"/>
  </p:sldLayoutIdLst>
  <p:timing>
    <p:tnLst>
      <p:par>
        <p:cTn id="1" dur="indefinite" restart="never" nodeType="tmRoot"/>
      </p:par>
    </p:tnLst>
  </p:timing>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1.xml"/><Relationship Id="rId5" Type="http://schemas.openxmlformats.org/officeDocument/2006/relationships/image" Target="../media/image6.emf"/><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1.xml"/><Relationship Id="rId5" Type="http://schemas.openxmlformats.org/officeDocument/2006/relationships/image" Target="../media/image6.emf"/><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0.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17.xml"/><Relationship Id="rId4" Type="http://schemas.openxmlformats.org/officeDocument/2006/relationships/image" Target="../media/image11.emf"/></Relationships>
</file>

<file path=ppt/slides/_rels/slide4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0.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9.xml"/><Relationship Id="rId1" Type="http://schemas.openxmlformats.org/officeDocument/2006/relationships/themeOverride" Target="../theme/themeOverride1.xml"/><Relationship Id="rId4" Type="http://schemas.openxmlformats.org/officeDocument/2006/relationships/image" Target="../media/image13.emf"/></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9.xml"/><Relationship Id="rId1" Type="http://schemas.openxmlformats.org/officeDocument/2006/relationships/themeOverride" Target="../theme/themeOverride2.xml"/><Relationship Id="rId4" Type="http://schemas.openxmlformats.org/officeDocument/2006/relationships/image" Target="../media/image13.e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9.xml"/><Relationship Id="rId1" Type="http://schemas.openxmlformats.org/officeDocument/2006/relationships/themeOverride" Target="../theme/themeOverride3.xml"/><Relationship Id="rId4" Type="http://schemas.openxmlformats.org/officeDocument/2006/relationships/image" Target="../media/image13.emf"/></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9.xml"/><Relationship Id="rId1" Type="http://schemas.openxmlformats.org/officeDocument/2006/relationships/themeOverride" Target="../theme/themeOverride4.xml"/><Relationship Id="rId4" Type="http://schemas.openxmlformats.org/officeDocument/2006/relationships/image" Target="../media/image13.emf"/></Relationships>
</file>

<file path=ppt/slides/_rels/slide6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4.xml"/><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5.xml"/><Relationship Id="rId1" Type="http://schemas.openxmlformats.org/officeDocument/2006/relationships/slideLayout" Target="../slideLayouts/slideLayout9.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hyperlink" Target="http://myaccount.blob.core.windows.net/mycontainer/myblob" TargetMode="External"/><Relationship Id="rId2" Type="http://schemas.openxmlformats.org/officeDocument/2006/relationships/notesSlide" Target="../notesSlides/notesSlide66.xml"/><Relationship Id="rId1" Type="http://schemas.openxmlformats.org/officeDocument/2006/relationships/slideLayout" Target="../slideLayouts/slideLayout12.xml"/><Relationship Id="rId6" Type="http://schemas.openxmlformats.org/officeDocument/2006/relationships/image" Target="../media/image9.emf"/><Relationship Id="rId5" Type="http://schemas.openxmlformats.org/officeDocument/2006/relationships/hyperlink" Target="http://myaccount.file.core.windows.net/myshare/myfile.txt" TargetMode="External"/><Relationship Id="rId4" Type="http://schemas.openxmlformats.org/officeDocument/2006/relationships/hyperlink" Target="file:///\\myaccount.file.core.windows.net\myshare\myfile.txt" TargetMode="External"/></Relationships>
</file>

<file path=ppt/slides/_rels/slide8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8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9.xml"/><Relationship Id="rId1" Type="http://schemas.openxmlformats.org/officeDocument/2006/relationships/tags" Target="../tags/tag1.xml"/><Relationship Id="rId4" Type="http://schemas.openxmlformats.org/officeDocument/2006/relationships/image" Target="../media/image13.em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4.xml"/><Relationship Id="rId1" Type="http://schemas.openxmlformats.org/officeDocument/2006/relationships/slideLayout" Target="../slideLayouts/slideLayout19.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2235200"/>
            <a:ext cx="12210662" cy="2387600"/>
          </a:xfrm>
        </p:spPr>
        <p:txBody>
          <a:bodyPr anchor="ctr">
            <a:noAutofit/>
          </a:bodyPr>
          <a:lstStyle/>
          <a:p>
            <a:pPr algn="l"/>
            <a:r>
              <a:rPr lang="en-US" sz="9600" dirty="0" smtClean="0">
                <a:solidFill>
                  <a:schemeClr val="bg1"/>
                </a:solidFill>
              </a:rPr>
              <a:t>Azure Data Storage</a:t>
            </a:r>
            <a:endParaRPr lang="en-US" sz="9600" dirty="0">
              <a:solidFill>
                <a:schemeClr val="bg1"/>
              </a:solidFill>
            </a:endParaRPr>
          </a:p>
        </p:txBody>
      </p:sp>
      <p:sp>
        <p:nvSpPr>
          <p:cNvPr id="3" name="Subtitle 2"/>
          <p:cNvSpPr>
            <a:spLocks noGrp="1"/>
          </p:cNvSpPr>
          <p:nvPr>
            <p:ph type="subTitle" idx="1"/>
          </p:nvPr>
        </p:nvSpPr>
        <p:spPr>
          <a:xfrm>
            <a:off x="-18663" y="4261447"/>
            <a:ext cx="12210662" cy="1655762"/>
          </a:xfrm>
        </p:spPr>
        <p:txBody>
          <a:bodyPr>
            <a:normAutofit/>
          </a:bodyPr>
          <a:lstStyle/>
          <a:p>
            <a:pPr marL="252000" algn="l"/>
            <a:r>
              <a:rPr lang="en-US" sz="4400" dirty="0" smtClean="0">
                <a:solidFill>
                  <a:srgbClr val="00B0F0"/>
                </a:solidFill>
                <a:latin typeface="+mj-lt"/>
              </a:rPr>
              <a:t>Presenter Name</a:t>
            </a:r>
          </a:p>
          <a:p>
            <a:pPr marL="252000"/>
            <a:r>
              <a:rPr lang="en-US" sz="2800" dirty="0" smtClean="0">
                <a:solidFill>
                  <a:schemeClr val="bg1"/>
                </a:solidFill>
                <a:latin typeface="+mj-lt"/>
              </a:rPr>
              <a:t>Position or role</a:t>
            </a: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dirty="0" smtClean="0">
                <a:latin typeface="+mj-lt"/>
              </a:rPr>
              <a:t>Interacting with blobs</a:t>
            </a:r>
            <a:endParaRPr lang="en-US"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5330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Details – </a:t>
            </a:r>
            <a:r>
              <a:rPr lang="en-US" dirty="0">
                <a:solidFill>
                  <a:schemeClr val="bg1">
                    <a:alpha val="99000"/>
                  </a:schemeClr>
                </a:solidFill>
              </a:rPr>
              <a:t>Containers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Multiple Containers per </a:t>
            </a:r>
            <a:r>
              <a:rPr lang="en-US" sz="4400" dirty="0" smtClean="0">
                <a:gradFill>
                  <a:gsLst>
                    <a:gs pos="0">
                      <a:srgbClr val="FFFFFF"/>
                    </a:gs>
                    <a:gs pos="100000">
                      <a:srgbClr val="FFFFFF"/>
                    </a:gs>
                  </a:gsLst>
                  <a:lin ang="5400000" scaled="0"/>
                </a:gradFill>
                <a:latin typeface="+mj-lt"/>
              </a:rPr>
              <a:t>Account</a:t>
            </a:r>
          </a:p>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Special </a:t>
            </a:r>
            <a:r>
              <a:rPr lang="en-US" sz="4400" dirty="0">
                <a:gradFill>
                  <a:gsLst>
                    <a:gs pos="0">
                      <a:srgbClr val="FFFFFF"/>
                    </a:gs>
                    <a:gs pos="100000">
                      <a:srgbClr val="FFFFFF"/>
                    </a:gs>
                  </a:gsLst>
                  <a:lin ang="5400000" scaled="0"/>
                </a:gradFill>
                <a:latin typeface="+mj-lt"/>
              </a:rPr>
              <a:t>$root </a:t>
            </a:r>
            <a:r>
              <a:rPr lang="en-US" sz="4400" dirty="0" smtClean="0">
                <a:gradFill>
                  <a:gsLst>
                    <a:gs pos="0">
                      <a:srgbClr val="FFFFFF"/>
                    </a:gs>
                    <a:gs pos="100000">
                      <a:srgbClr val="FFFFFF"/>
                    </a:gs>
                  </a:gsLst>
                  <a:lin ang="5400000" scaled="0"/>
                </a:gradFill>
                <a:latin typeface="+mj-lt"/>
              </a:rPr>
              <a:t>container</a:t>
            </a:r>
            <a:endParaRPr lang="en-US" sz="44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60973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Details – </a:t>
            </a:r>
            <a:r>
              <a:rPr lang="en-US" dirty="0">
                <a:solidFill>
                  <a:schemeClr val="bg1">
                    <a:alpha val="99000"/>
                  </a:schemeClr>
                </a:solidFill>
              </a:rPr>
              <a:t>Containers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A </a:t>
            </a:r>
            <a:r>
              <a:rPr lang="en-US" sz="4400" dirty="0">
                <a:gradFill>
                  <a:gsLst>
                    <a:gs pos="0">
                      <a:srgbClr val="FFFFFF"/>
                    </a:gs>
                    <a:gs pos="100000">
                      <a:srgbClr val="FFFFFF"/>
                    </a:gs>
                  </a:gsLst>
                  <a:lin ang="5400000" scaled="0"/>
                </a:gradFill>
                <a:latin typeface="+mj-lt"/>
              </a:rPr>
              <a:t>container holds a set of blobs</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Set access policies at the container level </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Associate Metadata with Container</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List the blobs in a container</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Including Blob Metadata and MD5 </a:t>
            </a:r>
            <a:r>
              <a:rPr lang="en-US" sz="4400" dirty="0" smtClean="0">
                <a:gradFill>
                  <a:gsLst>
                    <a:gs pos="0">
                      <a:srgbClr val="FFFFFF"/>
                    </a:gs>
                    <a:gs pos="100000">
                      <a:srgbClr val="FFFFFF"/>
                    </a:gs>
                  </a:gsLst>
                  <a:lin ang="5400000" scaled="0"/>
                </a:gradFill>
                <a:latin typeface="+mj-lt"/>
              </a:rPr>
              <a:t/>
            </a:r>
            <a:br>
              <a:rPr lang="en-US" sz="4400" dirty="0" smtClean="0">
                <a:gradFill>
                  <a:gsLst>
                    <a:gs pos="0">
                      <a:srgbClr val="FFFFFF"/>
                    </a:gs>
                    <a:gs pos="100000">
                      <a:srgbClr val="FFFFFF"/>
                    </a:gs>
                  </a:gsLst>
                  <a:lin ang="5400000" scaled="0"/>
                </a:gradFill>
                <a:latin typeface="+mj-lt"/>
              </a:rPr>
            </a:br>
            <a:r>
              <a:rPr lang="en-US" sz="4400" dirty="0" smtClean="0">
                <a:gradFill>
                  <a:gsLst>
                    <a:gs pos="0">
                      <a:srgbClr val="FFFFFF"/>
                    </a:gs>
                    <a:gs pos="100000">
                      <a:srgbClr val="FFFFFF"/>
                    </a:gs>
                  </a:gsLst>
                  <a:lin ang="5400000" scaled="0"/>
                </a:gradFill>
                <a:latin typeface="+mj-lt"/>
              </a:rPr>
              <a:t>	</a:t>
            </a:r>
            <a:r>
              <a:rPr lang="en-US" sz="3600" dirty="0" smtClean="0">
                <a:gradFill>
                  <a:gsLst>
                    <a:gs pos="0">
                      <a:srgbClr val="FFFFFF"/>
                    </a:gs>
                    <a:gs pos="100000">
                      <a:srgbClr val="FFFFFF"/>
                    </a:gs>
                  </a:gsLst>
                  <a:lin ang="5400000" scaled="0"/>
                </a:gradFill>
                <a:latin typeface="+mj-lt"/>
              </a:rPr>
              <a:t>no search on metadata </a:t>
            </a:r>
            <a:r>
              <a:rPr lang="en-US" sz="3600" dirty="0">
                <a:gradFill>
                  <a:gsLst>
                    <a:gs pos="0">
                      <a:srgbClr val="FFFFFF"/>
                    </a:gs>
                    <a:gs pos="100000">
                      <a:srgbClr val="FFFFFF"/>
                    </a:gs>
                  </a:gsLst>
                  <a:lin ang="5400000" scaled="0"/>
                </a:gradFill>
                <a:latin typeface="+mj-lt"/>
              </a:rPr>
              <a:t>WHERE </a:t>
            </a:r>
            <a:r>
              <a:rPr lang="en-US" sz="3600" dirty="0" err="1">
                <a:gradFill>
                  <a:gsLst>
                    <a:gs pos="0">
                      <a:srgbClr val="FFFFFF"/>
                    </a:gs>
                    <a:gs pos="100000">
                      <a:srgbClr val="FFFFFF"/>
                    </a:gs>
                  </a:gsLst>
                  <a:lin ang="5400000" scaled="0"/>
                </a:gradFill>
                <a:latin typeface="+mj-lt"/>
              </a:rPr>
              <a:t>MetadataValue</a:t>
            </a:r>
            <a:r>
              <a:rPr lang="en-US" sz="3600" dirty="0">
                <a:gradFill>
                  <a:gsLst>
                    <a:gs pos="0">
                      <a:srgbClr val="FFFFFF"/>
                    </a:gs>
                    <a:gs pos="100000">
                      <a:srgbClr val="FFFFFF"/>
                    </a:gs>
                  </a:gsLst>
                  <a:lin ang="5400000" scaled="0"/>
                </a:gradFill>
                <a:latin typeface="+mj-lt"/>
              </a:rPr>
              <a:t> = </a:t>
            </a:r>
            <a:r>
              <a:rPr lang="en-US" sz="3600" dirty="0" smtClean="0">
                <a:gradFill>
                  <a:gsLst>
                    <a:gs pos="0">
                      <a:srgbClr val="FFFFFF"/>
                    </a:gs>
                    <a:gs pos="100000">
                      <a:srgbClr val="FFFFFF"/>
                    </a:gs>
                  </a:gsLst>
                  <a:lin ang="5400000" scaled="0"/>
                </a:gradFill>
                <a:latin typeface="+mj-lt"/>
              </a:rPr>
              <a:t>?</a:t>
            </a:r>
            <a:endParaRPr lang="en-US" sz="44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35742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Details – </a:t>
            </a:r>
            <a:r>
              <a:rPr lang="en-US" dirty="0">
                <a:gradFill>
                  <a:gsLst>
                    <a:gs pos="0">
                      <a:srgbClr val="FFFFFF"/>
                    </a:gs>
                    <a:gs pos="100000">
                      <a:srgbClr val="FFFFFF"/>
                    </a:gs>
                  </a:gsLst>
                  <a:lin ang="5400000" scaled="0"/>
                </a:gradFill>
              </a:rPr>
              <a:t>Throughput</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Effectively </a:t>
            </a:r>
            <a:r>
              <a:rPr lang="en-US" sz="4400" dirty="0">
                <a:gradFill>
                  <a:gsLst>
                    <a:gs pos="0">
                      <a:srgbClr val="FFFFFF"/>
                    </a:gs>
                    <a:gs pos="100000">
                      <a:srgbClr val="FFFFFF"/>
                    </a:gs>
                  </a:gsLst>
                  <a:lin ang="5400000" scaled="0"/>
                </a:gradFill>
                <a:latin typeface="+mj-lt"/>
              </a:rPr>
              <a:t>in Partition of </a:t>
            </a:r>
            <a:r>
              <a:rPr lang="en-US" sz="4400" dirty="0" smtClean="0">
                <a:gradFill>
                  <a:gsLst>
                    <a:gs pos="0">
                      <a:srgbClr val="FFFFFF"/>
                    </a:gs>
                    <a:gs pos="100000">
                      <a:srgbClr val="FFFFFF"/>
                    </a:gs>
                  </a:gsLst>
                  <a:lin ang="5400000" scaled="0"/>
                </a:gradFill>
                <a:latin typeface="+mj-lt"/>
              </a:rPr>
              <a:t>1</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Target of 60MB/s per Blob</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2790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Details – </a:t>
            </a:r>
            <a:r>
              <a:rPr lang="en-US" dirty="0" smtClean="0">
                <a:solidFill>
                  <a:schemeClr val="bg1">
                    <a:alpha val="99000"/>
                  </a:schemeClr>
                </a:solidFill>
              </a:rPr>
              <a:t>Main </a:t>
            </a:r>
            <a:r>
              <a:rPr lang="en-US" dirty="0">
                <a:solidFill>
                  <a:schemeClr val="bg1">
                    <a:alpha val="99000"/>
                  </a:schemeClr>
                </a:solidFill>
              </a:rPr>
              <a:t>Web Service </a:t>
            </a:r>
            <a:r>
              <a:rPr lang="en-US" dirty="0" smtClean="0">
                <a:solidFill>
                  <a:schemeClr val="bg1">
                    <a:alpha val="99000"/>
                  </a:schemeClr>
                </a:solidFill>
              </a:rPr>
              <a:t>Operations</a:t>
            </a:r>
            <a:endParaRPr lang="en-US" dirty="0"/>
          </a:p>
        </p:txBody>
      </p:sp>
      <p:pic>
        <p:nvPicPr>
          <p:cNvPr id="9" name="Picture 8"/>
          <p:cNvPicPr>
            <a:picLocks noChangeAspect="1"/>
          </p:cNvPicPr>
          <p:nvPr/>
        </p:nvPicPr>
        <p:blipFill>
          <a:blip r:embed="rId3"/>
          <a:stretch>
            <a:fillRect/>
          </a:stretch>
        </p:blipFill>
        <p:spPr>
          <a:xfrm>
            <a:off x="11394301" y="128971"/>
            <a:ext cx="638984" cy="554858"/>
          </a:xfrm>
          <a:prstGeom prst="rect">
            <a:avLst/>
          </a:prstGeom>
        </p:spPr>
      </p:pic>
      <p:sp>
        <p:nvSpPr>
          <p:cNvPr id="11" name="Rectangle 10"/>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PutBlob</a:t>
            </a: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GetBlob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DeleteBlob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CopyBlob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SnapshotBlob</a:t>
            </a:r>
            <a:r>
              <a:rPr lang="en-US" sz="4400" dirty="0">
                <a:gradFill>
                  <a:gsLst>
                    <a:gs pos="0">
                      <a:srgbClr val="FFFFFF"/>
                    </a:gs>
                    <a:gs pos="100000">
                      <a:srgbClr val="FFFFFF"/>
                    </a:gs>
                  </a:gsLst>
                  <a:lin ang="5400000" scaled="0"/>
                </a:gradFill>
                <a:latin typeface="+mj-lt"/>
              </a:rPr>
              <a:t> </a:t>
            </a: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LeaseBlob</a:t>
            </a:r>
            <a:r>
              <a:rPr lang="en-US" sz="4400" dirty="0">
                <a:gradFill>
                  <a:gsLst>
                    <a:gs pos="0">
                      <a:srgbClr val="FFFFFF"/>
                    </a:gs>
                    <a:gs pos="100000">
                      <a:srgbClr val="FFFFFF"/>
                    </a:gs>
                  </a:gsLst>
                  <a:lin ang="5400000" scaled="0"/>
                </a:gradFill>
                <a:latin typeface="+mj-lt"/>
              </a:rPr>
              <a:t> </a:t>
            </a:r>
          </a:p>
        </p:txBody>
      </p:sp>
    </p:spTree>
    <p:extLst>
      <p:ext uri="{BB962C8B-B14F-4D97-AF65-F5344CB8AC3E}">
        <p14:creationId xmlns:p14="http://schemas.microsoft.com/office/powerpoint/2010/main" val="10919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5400" dirty="0">
                <a:latin typeface="Courier New" panose="02070309020205020404" pitchFamily="49" charset="0"/>
                <a:cs typeface="Courier New" panose="02070309020205020404" pitchFamily="49" charset="0"/>
              </a:rPr>
              <a:t>Interacting with </a:t>
            </a:r>
            <a:r>
              <a:rPr lang="en-US" sz="5400" dirty="0" smtClean="0">
                <a:latin typeface="Courier New" panose="02070309020205020404" pitchFamily="49" charset="0"/>
                <a:cs typeface="Courier New" panose="02070309020205020404" pitchFamily="49" charset="0"/>
              </a:rPr>
              <a:t>blobs</a:t>
            </a:r>
          </a:p>
          <a:p>
            <a:r>
              <a:rPr lang="en-US" sz="5400" dirty="0" smtClean="0">
                <a:latin typeface="Courier New" panose="02070309020205020404" pitchFamily="49" charset="0"/>
                <a:cs typeface="Courier New" panose="02070309020205020404" pitchFamily="49" charset="0"/>
              </a:rPr>
              <a:t>through </a:t>
            </a:r>
            <a:r>
              <a:rPr lang="en-US" sz="5400" dirty="0">
                <a:latin typeface="Courier New" panose="02070309020205020404" pitchFamily="49" charset="0"/>
                <a:cs typeface="Courier New" panose="02070309020205020404" pitchFamily="49" charset="0"/>
              </a:rPr>
              <a:t>code</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11519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a:t>
            </a:r>
            <a:r>
              <a:rPr lang="en-US" dirty="0"/>
              <a:t>Details – </a:t>
            </a:r>
            <a:r>
              <a:rPr lang="en-US" dirty="0">
                <a:solidFill>
                  <a:schemeClr val="bg1">
                    <a:alpha val="99000"/>
                  </a:schemeClr>
                </a:solidFill>
              </a:rPr>
              <a:t>Associate metadata with blob</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Standard </a:t>
            </a:r>
            <a:r>
              <a:rPr lang="en-US" sz="4400" dirty="0">
                <a:gradFill>
                  <a:gsLst>
                    <a:gs pos="0">
                      <a:srgbClr val="FFFFFF"/>
                    </a:gs>
                    <a:gs pos="100000">
                      <a:srgbClr val="FFFFFF"/>
                    </a:gs>
                  </a:gsLst>
                  <a:lin ang="5400000" scaled="0"/>
                </a:gradFill>
                <a:latin typeface="+mj-lt"/>
              </a:rPr>
              <a:t>HTTP metadata/headers </a:t>
            </a:r>
            <a:br>
              <a:rPr lang="en-US" sz="4400" dirty="0">
                <a:gradFill>
                  <a:gsLst>
                    <a:gs pos="0">
                      <a:srgbClr val="FFFFFF"/>
                    </a:gs>
                    <a:gs pos="100000">
                      <a:srgbClr val="FFFFFF"/>
                    </a:gs>
                  </a:gsLst>
                  <a:lin ang="5400000" scaled="0"/>
                </a:gradFill>
                <a:latin typeface="+mj-lt"/>
              </a:rPr>
            </a:br>
            <a:r>
              <a:rPr lang="en-US" sz="3200" dirty="0">
                <a:gradFill>
                  <a:gsLst>
                    <a:gs pos="0">
                      <a:srgbClr val="FFFFFF"/>
                    </a:gs>
                    <a:gs pos="100000">
                      <a:srgbClr val="FFFFFF"/>
                    </a:gs>
                  </a:gsLst>
                  <a:lin ang="5400000" scaled="0"/>
                </a:gradFill>
                <a:latin typeface="+mj-lt"/>
              </a:rPr>
              <a:t>(Cache-Control, Content-Encoding, Content-Type, </a:t>
            </a:r>
            <a:r>
              <a:rPr lang="en-US" sz="3200" dirty="0" err="1">
                <a:gradFill>
                  <a:gsLst>
                    <a:gs pos="0">
                      <a:srgbClr val="FFFFFF"/>
                    </a:gs>
                    <a:gs pos="100000">
                      <a:srgbClr val="FFFFFF"/>
                    </a:gs>
                  </a:gsLst>
                  <a:lin ang="5400000" scaled="0"/>
                </a:gradFill>
                <a:latin typeface="+mj-lt"/>
              </a:rPr>
              <a:t>etc</a:t>
            </a:r>
            <a:r>
              <a:rPr lang="en-US" sz="3200" dirty="0" smtClean="0">
                <a:gradFill>
                  <a:gsLst>
                    <a:gs pos="0">
                      <a:srgbClr val="FFFFFF"/>
                    </a:gs>
                    <a:gs pos="100000">
                      <a:srgbClr val="FFFFFF"/>
                    </a:gs>
                  </a:gsLst>
                  <a:lin ang="5400000" scaled="0"/>
                </a:gradFill>
                <a:latin typeface="+mj-lt"/>
              </a:rPr>
              <a:t>)</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Metadata is &lt;name, value&gt; pairs, up to 8KB per </a:t>
            </a:r>
            <a:r>
              <a:rPr lang="en-US" sz="4400" dirty="0" smtClean="0">
                <a:gradFill>
                  <a:gsLst>
                    <a:gs pos="0">
                      <a:srgbClr val="FFFFFF"/>
                    </a:gs>
                    <a:gs pos="100000">
                      <a:srgbClr val="FFFFFF"/>
                    </a:gs>
                  </a:gsLst>
                  <a:lin ang="5400000" scaled="0"/>
                </a:gradFill>
                <a:latin typeface="+mj-lt"/>
              </a:rPr>
              <a:t>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Either as part of </a:t>
            </a:r>
            <a:r>
              <a:rPr lang="en-US" sz="4400" dirty="0" err="1">
                <a:gradFill>
                  <a:gsLst>
                    <a:gs pos="0">
                      <a:srgbClr val="FFFFFF"/>
                    </a:gs>
                    <a:gs pos="100000">
                      <a:srgbClr val="FFFFFF"/>
                    </a:gs>
                  </a:gsLst>
                  <a:lin ang="5400000" scaled="0"/>
                </a:gradFill>
                <a:latin typeface="+mj-lt"/>
              </a:rPr>
              <a:t>PutBlob</a:t>
            </a:r>
            <a:r>
              <a:rPr lang="en-US" sz="4400" dirty="0">
                <a:gradFill>
                  <a:gsLst>
                    <a:gs pos="0">
                      <a:srgbClr val="FFFFFF"/>
                    </a:gs>
                    <a:gs pos="100000">
                      <a:srgbClr val="FFFFFF"/>
                    </a:gs>
                  </a:gsLst>
                  <a:lin ang="5400000" scaled="0"/>
                </a:gradFill>
                <a:latin typeface="+mj-lt"/>
              </a:rPr>
              <a:t> or independently</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19321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dirty="0"/>
              <a:t>Blob metadata</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86227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Details – </a:t>
            </a:r>
            <a:r>
              <a:rPr lang="en-US" dirty="0">
                <a:solidFill>
                  <a:schemeClr val="bg1">
                    <a:alpha val="99000"/>
                  </a:schemeClr>
                </a:solidFill>
              </a:rPr>
              <a:t>Blob always accessed by name</a:t>
            </a:r>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Can include ‘/‘ or other </a:t>
            </a:r>
            <a:r>
              <a:rPr lang="en-US" sz="4400" dirty="0" smtClean="0">
                <a:gradFill>
                  <a:gsLst>
                    <a:gs pos="0">
                      <a:srgbClr val="FFFFFF"/>
                    </a:gs>
                    <a:gs pos="100000">
                      <a:srgbClr val="FFFFFF"/>
                    </a:gs>
                  </a:gsLst>
                  <a:lin ang="5400000" scaled="0"/>
                </a:gradFill>
                <a:latin typeface="+mj-lt"/>
              </a:rPr>
              <a:t>delimiter </a:t>
            </a:r>
            <a:r>
              <a:rPr lang="en-US" sz="4400" dirty="0">
                <a:gradFill>
                  <a:gsLst>
                    <a:gs pos="0">
                      <a:srgbClr val="FFFFFF"/>
                    </a:gs>
                    <a:gs pos="100000">
                      <a:srgbClr val="FFFFFF"/>
                    </a:gs>
                  </a:gsLst>
                  <a:lin ang="5400000" scaled="0"/>
                </a:gradFill>
                <a:latin typeface="+mj-lt"/>
              </a:rPr>
              <a:t>in </a:t>
            </a:r>
            <a:r>
              <a:rPr lang="en-US" sz="4400" dirty="0" smtClean="0">
                <a:gradFill>
                  <a:gsLst>
                    <a:gs pos="0">
                      <a:srgbClr val="FFFFFF"/>
                    </a:gs>
                    <a:gs pos="100000">
                      <a:srgbClr val="FFFFFF"/>
                    </a:gs>
                  </a:gsLst>
                  <a:lin ang="5400000" scaled="0"/>
                </a:gradFill>
                <a:latin typeface="+mj-lt"/>
              </a:rPr>
              <a:t>name</a:t>
            </a:r>
            <a:r>
              <a:rPr lang="en-US" sz="4400" dirty="0">
                <a:gradFill>
                  <a:gsLst>
                    <a:gs pos="0">
                      <a:srgbClr val="FFFFFF"/>
                    </a:gs>
                    <a:gs pos="100000">
                      <a:srgbClr val="FFFFFF"/>
                    </a:gs>
                  </a:gsLst>
                  <a:lin ang="5400000" scaled="0"/>
                </a:gradFill>
                <a:latin typeface="+mj-lt"/>
              </a:rPr>
              <a:t/>
            </a:r>
            <a:br>
              <a:rPr lang="en-US" sz="4400" dirty="0">
                <a:gradFill>
                  <a:gsLst>
                    <a:gs pos="0">
                      <a:srgbClr val="FFFFFF"/>
                    </a:gs>
                    <a:gs pos="100000">
                      <a:srgbClr val="FFFFFF"/>
                    </a:gs>
                  </a:gsLst>
                  <a:lin ang="5400000" scaled="0"/>
                </a:gradFill>
                <a:latin typeface="+mj-lt"/>
              </a:rPr>
            </a:br>
            <a:r>
              <a:rPr lang="en-US" sz="3600" dirty="0">
                <a:gradFill>
                  <a:gsLst>
                    <a:gs pos="0">
                      <a:srgbClr val="FFFFFF"/>
                    </a:gs>
                    <a:gs pos="100000">
                      <a:srgbClr val="FFFFFF"/>
                    </a:gs>
                  </a:gsLst>
                  <a:lin ang="5400000" scaled="0"/>
                </a:gradFill>
                <a:latin typeface="+mj-lt"/>
              </a:rPr>
              <a:t>e.g. /&lt;container&gt;/</a:t>
            </a:r>
            <a:r>
              <a:rPr lang="en-US" sz="3600" dirty="0" err="1" smtClean="0">
                <a:gradFill>
                  <a:gsLst>
                    <a:gs pos="0">
                      <a:srgbClr val="FFFFFF"/>
                    </a:gs>
                    <a:gs pos="100000">
                      <a:srgbClr val="FFFFFF"/>
                    </a:gs>
                  </a:gsLst>
                  <a:lin ang="5400000" scaled="0"/>
                </a:gradFill>
                <a:latin typeface="+mj-lt"/>
              </a:rPr>
              <a:t>myblob</a:t>
            </a:r>
            <a:r>
              <a:rPr lang="en-US" sz="3600" dirty="0" err="1">
                <a:gradFill>
                  <a:gsLst>
                    <a:gs pos="0">
                      <a:srgbClr val="FFFFFF"/>
                    </a:gs>
                    <a:gs pos="100000">
                      <a:srgbClr val="FFFFFF"/>
                    </a:gs>
                  </a:gsLst>
                  <a:lin ang="5400000" scaled="0"/>
                </a:gradFill>
                <a:latin typeface="+mj-lt"/>
              </a:rPr>
              <a:t>s</a:t>
            </a:r>
            <a:r>
              <a:rPr lang="en-US" sz="3600" dirty="0">
                <a:gradFill>
                  <a:gsLst>
                    <a:gs pos="0">
                      <a:srgbClr val="FFFFFF"/>
                    </a:gs>
                    <a:gs pos="100000">
                      <a:srgbClr val="FFFFFF"/>
                    </a:gs>
                  </a:gsLst>
                  <a:lin ang="5400000" scaled="0"/>
                </a:gradFill>
                <a:latin typeface="+mj-lt"/>
              </a:rPr>
              <a:t>/sm</a:t>
            </a:r>
            <a:r>
              <a:rPr lang="en-US" sz="3600" dirty="0" smtClean="0">
                <a:gradFill>
                  <a:gsLst>
                    <a:gs pos="0">
                      <a:srgbClr val="FFFFFF"/>
                    </a:gs>
                    <a:gs pos="100000">
                      <a:srgbClr val="FFFFFF"/>
                    </a:gs>
                  </a:gsLst>
                  <a:lin ang="5400000" scaled="0"/>
                </a:gradFill>
                <a:latin typeface="+mj-lt"/>
              </a:rPr>
              <a:t>urf.png</a:t>
            </a:r>
            <a:endParaRPr lang="en-US" sz="36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Left Brace 2"/>
          <p:cNvSpPr/>
          <p:nvPr/>
        </p:nvSpPr>
        <p:spPr>
          <a:xfrm rot="16200000">
            <a:off x="5417393" y="2510286"/>
            <a:ext cx="560714" cy="3735238"/>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4451233" y="4727283"/>
            <a:ext cx="2493034" cy="646331"/>
          </a:xfrm>
          <a:prstGeom prst="rect">
            <a:avLst/>
          </a:prstGeom>
          <a:noFill/>
        </p:spPr>
        <p:txBody>
          <a:bodyPr wrap="square" rtlCol="0">
            <a:spAutoFit/>
          </a:bodyPr>
          <a:lstStyle/>
          <a:p>
            <a:pPr algn="ctr"/>
            <a:r>
              <a:rPr lang="sv-SE" sz="3600" dirty="0" err="1">
                <a:gradFill>
                  <a:gsLst>
                    <a:gs pos="0">
                      <a:srgbClr val="FFFFFF"/>
                    </a:gs>
                    <a:gs pos="100000">
                      <a:srgbClr val="FFFFFF"/>
                    </a:gs>
                  </a:gsLst>
                  <a:lin ang="5400000" scaled="0"/>
                </a:gradFill>
                <a:latin typeface="+mj-lt"/>
              </a:rPr>
              <a:t>blob</a:t>
            </a:r>
            <a:r>
              <a:rPr lang="sv-SE" sz="3600" dirty="0">
                <a:gradFill>
                  <a:gsLst>
                    <a:gs pos="0">
                      <a:srgbClr val="FFFFFF"/>
                    </a:gs>
                    <a:gs pos="100000">
                      <a:srgbClr val="FFFFFF"/>
                    </a:gs>
                  </a:gsLst>
                  <a:lin ang="5400000" scaled="0"/>
                </a:gradFill>
                <a:latin typeface="+mj-lt"/>
              </a:rPr>
              <a:t> </a:t>
            </a:r>
            <a:r>
              <a:rPr lang="sv-SE" sz="3600" dirty="0" err="1">
                <a:gradFill>
                  <a:gsLst>
                    <a:gs pos="0">
                      <a:srgbClr val="FFFFFF"/>
                    </a:gs>
                    <a:gs pos="100000">
                      <a:srgbClr val="FFFFFF"/>
                    </a:gs>
                  </a:gsLst>
                  <a:lin ang="5400000" scaled="0"/>
                </a:gradFill>
                <a:latin typeface="+mj-lt"/>
              </a:rPr>
              <a:t>name</a:t>
            </a:r>
            <a:endParaRPr lang="en-US" sz="3600" dirty="0">
              <a:gradFill>
                <a:gsLst>
                  <a:gs pos="0">
                    <a:srgbClr val="FFFFFF"/>
                  </a:gs>
                  <a:gs pos="100000">
                    <a:srgbClr val="FFFFFF"/>
                  </a:gs>
                </a:gsLst>
                <a:lin ang="5400000" scaled="0"/>
              </a:gradFill>
              <a:latin typeface="+mj-lt"/>
            </a:endParaRPr>
          </a:p>
        </p:txBody>
      </p:sp>
    </p:spTree>
    <p:extLst>
      <p:ext uri="{BB962C8B-B14F-4D97-AF65-F5344CB8AC3E}">
        <p14:creationId xmlns:p14="http://schemas.microsoft.com/office/powerpoint/2010/main" val="365032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Details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3200" dirty="0">
                <a:gradFill>
                  <a:gsLst>
                    <a:gs pos="0">
                      <a:srgbClr val="FFFFFF"/>
                    </a:gs>
                    <a:gs pos="100000">
                      <a:srgbClr val="FFFFFF"/>
                    </a:gs>
                  </a:gsLst>
                  <a:lin ang="5400000" scaled="0"/>
                </a:gradFill>
                <a:latin typeface="+mj-lt"/>
              </a:rPr>
              <a:t>GET Blob operation takes parameters</a:t>
            </a:r>
          </a:p>
          <a:p>
            <a:pPr marL="709200" lvl="1" defTabSz="914099" fontAlgn="base">
              <a:spcBef>
                <a:spcPts val="1200"/>
              </a:spcBef>
              <a:spcAft>
                <a:spcPct val="0"/>
              </a:spcAft>
            </a:pPr>
            <a:r>
              <a:rPr lang="en-US" sz="4800" dirty="0">
                <a:gradFill>
                  <a:gsLst>
                    <a:gs pos="0">
                      <a:srgbClr val="FFFFFF"/>
                    </a:gs>
                    <a:gs pos="100000">
                      <a:srgbClr val="FFFFFF"/>
                    </a:gs>
                  </a:gsLst>
                  <a:lin ang="5400000" scaled="0"/>
                </a:gradFill>
                <a:latin typeface="+mj-lt"/>
              </a:rPr>
              <a:t>Prefix</a:t>
            </a:r>
          </a:p>
          <a:p>
            <a:pPr marL="709200" lvl="1" defTabSz="914099" fontAlgn="base">
              <a:spcBef>
                <a:spcPts val="1200"/>
              </a:spcBef>
              <a:spcAft>
                <a:spcPct val="0"/>
              </a:spcAft>
            </a:pPr>
            <a:r>
              <a:rPr lang="en-US" sz="4800" dirty="0">
                <a:gradFill>
                  <a:gsLst>
                    <a:gs pos="0">
                      <a:srgbClr val="FFFFFF"/>
                    </a:gs>
                    <a:gs pos="100000">
                      <a:srgbClr val="FFFFFF"/>
                    </a:gs>
                  </a:gsLst>
                  <a:lin ang="5400000" scaled="0"/>
                </a:gradFill>
                <a:latin typeface="+mj-lt"/>
              </a:rPr>
              <a:t>Delimiter</a:t>
            </a:r>
          </a:p>
          <a:p>
            <a:pPr marL="709200" lvl="1" defTabSz="914099" fontAlgn="base">
              <a:spcBef>
                <a:spcPts val="1200"/>
              </a:spcBef>
              <a:spcAft>
                <a:spcPct val="0"/>
              </a:spcAft>
            </a:pPr>
            <a:r>
              <a:rPr lang="en-US" sz="4800" dirty="0" smtClean="0">
                <a:gradFill>
                  <a:gsLst>
                    <a:gs pos="0">
                      <a:srgbClr val="FFFFFF"/>
                    </a:gs>
                    <a:gs pos="100000">
                      <a:srgbClr val="FFFFFF"/>
                    </a:gs>
                  </a:gsLst>
                  <a:lin ang="5400000" scaled="0"/>
                </a:gradFill>
                <a:latin typeface="+mj-lt"/>
              </a:rPr>
              <a:t>Include = </a:t>
            </a:r>
            <a:r>
              <a:rPr lang="en-US" sz="4800" dirty="0">
                <a:gradFill>
                  <a:gsLst>
                    <a:gs pos="0">
                      <a:srgbClr val="FFFFFF"/>
                    </a:gs>
                    <a:gs pos="100000">
                      <a:srgbClr val="FFFFFF"/>
                    </a:gs>
                  </a:gsLst>
                  <a:lin ang="5400000" scaled="0"/>
                </a:gradFill>
                <a:latin typeface="+mj-lt"/>
              </a:rPr>
              <a:t>(snapshots, metadata etc…)</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56992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ext uri="{D42A27DB-BD31-4B8C-83A1-F6EECF244321}">
                <p14:modId xmlns:p14="http://schemas.microsoft.com/office/powerpoint/2010/main" val="4235262362"/>
              </p:ext>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95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sample listing</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Rectangle 2"/>
          <p:cNvSpPr/>
          <p:nvPr/>
        </p:nvSpPr>
        <p:spPr>
          <a:xfrm>
            <a:off x="3058434" y="743531"/>
            <a:ext cx="6075133"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latin typeface="+mj-lt"/>
                <a:cs typeface="Consolas" pitchFamily="49" charset="0"/>
              </a:rPr>
              <a:t>	Products/Canoes/Flatwater.jpg</a:t>
            </a:r>
          </a:p>
          <a:p>
            <a:pPr defTabSz="914061"/>
            <a:r>
              <a:rPr lang="en-NZ" sz="2400" dirty="0">
                <a:solidFill>
                  <a:schemeClr val="bg1">
                    <a:alpha val="99000"/>
                  </a:schemeClr>
                </a:solidFill>
                <a:latin typeface="+mj-lt"/>
                <a:cs typeface="Consolas" pitchFamily="49" charset="0"/>
              </a:rPr>
              <a:t>	Products/Canoes/Whitewater.jpg</a:t>
            </a:r>
          </a:p>
          <a:p>
            <a:pPr defTabSz="914061"/>
            <a:r>
              <a:rPr lang="en-NZ" sz="2400" dirty="0" smtClean="0">
                <a:solidFill>
                  <a:schemeClr val="bg1">
                    <a:alpha val="99000"/>
                  </a:schemeClr>
                </a:solidFill>
                <a:latin typeface="+mj-lt"/>
                <a:cs typeface="Consolas" pitchFamily="49" charset="0"/>
              </a:rPr>
              <a:t>	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
        <p:nvSpPr>
          <p:cNvPr id="4" name="Rectangle 3"/>
          <p:cNvSpPr/>
          <p:nvPr/>
        </p:nvSpPr>
        <p:spPr>
          <a:xfrm>
            <a:off x="0" y="4113921"/>
            <a:ext cx="12192000" cy="646331"/>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GET http://.../</a:t>
            </a:r>
            <a:r>
              <a:rPr lang="en-US" sz="3600" dirty="0" err="1" smtClean="0">
                <a:solidFill>
                  <a:schemeClr val="bg1">
                    <a:alpha val="99000"/>
                  </a:schemeClr>
                </a:solidFill>
                <a:latin typeface="+mj-lt"/>
                <a:cs typeface="Consolas" pitchFamily="49" charset="0"/>
              </a:rPr>
              <a:t>products?comp</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list&amp;prefix</a:t>
            </a:r>
            <a:r>
              <a:rPr lang="en-US" sz="3600" dirty="0" smtClean="0">
                <a:solidFill>
                  <a:schemeClr val="bg1">
                    <a:alpha val="99000"/>
                  </a:schemeClr>
                </a:solidFill>
                <a:latin typeface="+mj-lt"/>
                <a:cs typeface="Consolas" pitchFamily="49" charset="0"/>
              </a:rPr>
              <a:t>=Tents</a:t>
            </a:r>
            <a:endParaRPr lang="en-US" sz="3600" dirty="0">
              <a:solidFill>
                <a:schemeClr val="bg1">
                  <a:alpha val="99000"/>
                </a:schemeClr>
              </a:solidFill>
              <a:latin typeface="+mj-lt"/>
              <a:cs typeface="Consolas" pitchFamily="49" charset="0"/>
            </a:endParaRPr>
          </a:p>
        </p:txBody>
      </p:sp>
      <p:sp>
        <p:nvSpPr>
          <p:cNvPr id="8" name="Rectangle 7"/>
          <p:cNvSpPr/>
          <p:nvPr/>
        </p:nvSpPr>
        <p:spPr>
          <a:xfrm>
            <a:off x="1779112" y="5261921"/>
            <a:ext cx="8633776" cy="1569660"/>
          </a:xfrm>
          <a:prstGeom prst="rect">
            <a:avLst/>
          </a:prstGeom>
        </p:spPr>
        <p:txBody>
          <a:bodyPr wrap="square">
            <a:spAutoFit/>
          </a:bodyPr>
          <a:lstStyle/>
          <a:p>
            <a:r>
              <a:rPr lang="en-NZ" sz="2400" dirty="0">
                <a:solidFill>
                  <a:schemeClr val="bg1">
                    <a:alpha val="99000"/>
                  </a:schemeClr>
                </a:solidFill>
                <a:latin typeface="+mj-lt"/>
                <a:cs typeface="Consolas" pitchFamily="49" charset="0"/>
              </a:rPr>
              <a:t>&lt;Blobs</a:t>
            </a:r>
            <a:r>
              <a:rPr lang="en-NZ" sz="2400" dirty="0" smtClean="0">
                <a:solidFill>
                  <a:schemeClr val="bg1">
                    <a:alpha val="99000"/>
                  </a:schemeClr>
                </a:solidFill>
                <a:latin typeface="+mj-lt"/>
                <a:cs typeface="Consolas" pitchFamily="49" charset="0"/>
              </a:rPr>
              <a:t>&gt;</a:t>
            </a:r>
          </a:p>
          <a:p>
            <a:r>
              <a:rPr lang="en-NZ" sz="2400" dirty="0" smtClean="0">
                <a:solidFill>
                  <a:schemeClr val="bg1">
                    <a:alpha val="99000"/>
                  </a:schemeClr>
                </a:solidFill>
                <a:latin typeface="+mj-lt"/>
                <a:cs typeface="Consolas" pitchFamily="49" charset="0"/>
              </a:rPr>
              <a:t>	&lt;Blob&gt;&lt;</a:t>
            </a:r>
            <a:r>
              <a:rPr lang="en-NZ" sz="2400" dirty="0">
                <a:solidFill>
                  <a:schemeClr val="bg1">
                    <a:alpha val="99000"/>
                  </a:schemeClr>
                </a:solidFill>
                <a:latin typeface="+mj-lt"/>
                <a:cs typeface="Consolas" pitchFamily="49" charset="0"/>
              </a:rPr>
              <a:t>Name&gt;Tents/PalaceTent.jpg&lt;/Name</a:t>
            </a:r>
            <a:r>
              <a:rPr lang="en-NZ" sz="2400" dirty="0" smtClean="0">
                <a:solidFill>
                  <a:schemeClr val="bg1">
                    <a:alpha val="99000"/>
                  </a:schemeClr>
                </a:solidFill>
                <a:latin typeface="+mj-lt"/>
                <a:cs typeface="Consolas" pitchFamily="49" charset="0"/>
              </a:rPr>
              <a:t>&gt;[…]&lt;/</a:t>
            </a:r>
            <a:r>
              <a:rPr lang="en-NZ" sz="2400" dirty="0">
                <a:solidFill>
                  <a:schemeClr val="bg1">
                    <a:alpha val="99000"/>
                  </a:schemeClr>
                </a:solidFill>
                <a:latin typeface="+mj-lt"/>
                <a:cs typeface="Consolas" pitchFamily="49" charset="0"/>
              </a:rPr>
              <a:t>Blob&gt;</a:t>
            </a:r>
          </a:p>
          <a:p>
            <a:r>
              <a:rPr lang="en-NZ" sz="2400" dirty="0">
                <a:solidFill>
                  <a:schemeClr val="bg1">
                    <a:alpha val="99000"/>
                  </a:schemeClr>
                </a:solidFill>
                <a:latin typeface="+mj-lt"/>
                <a:cs typeface="Consolas" pitchFamily="49" charset="0"/>
              </a:rPr>
              <a:t>	&lt;Blob</a:t>
            </a:r>
            <a:r>
              <a:rPr lang="en-NZ" sz="2400" dirty="0" smtClean="0">
                <a:solidFill>
                  <a:schemeClr val="bg1">
                    <a:alpha val="99000"/>
                  </a:schemeClr>
                </a:solidFill>
                <a:latin typeface="+mj-lt"/>
                <a:cs typeface="Consolas" pitchFamily="49" charset="0"/>
              </a:rPr>
              <a:t>&gt;&lt;</a:t>
            </a:r>
            <a:r>
              <a:rPr lang="en-NZ" sz="2400" dirty="0">
                <a:solidFill>
                  <a:schemeClr val="bg1">
                    <a:alpha val="99000"/>
                  </a:schemeClr>
                </a:solidFill>
                <a:latin typeface="+mj-lt"/>
                <a:cs typeface="Consolas" pitchFamily="49" charset="0"/>
              </a:rPr>
              <a:t>Name&gt;Tents/ShedTent.jpg&lt;/Name&gt;[…]&lt;/Blob&gt;</a:t>
            </a:r>
          </a:p>
          <a:p>
            <a:r>
              <a:rPr lang="en-NZ" sz="2400" dirty="0">
                <a:solidFill>
                  <a:schemeClr val="bg1">
                    <a:alpha val="99000"/>
                  </a:schemeClr>
                </a:solidFill>
                <a:latin typeface="+mj-lt"/>
                <a:cs typeface="Consolas" pitchFamily="49" charset="0"/>
              </a:rPr>
              <a:t>&lt;/Blobs&gt;</a:t>
            </a:r>
          </a:p>
        </p:txBody>
      </p:sp>
    </p:spTree>
    <p:extLst>
      <p:ext uri="{BB962C8B-B14F-4D97-AF65-F5344CB8AC3E}">
        <p14:creationId xmlns:p14="http://schemas.microsoft.com/office/powerpoint/2010/main" val="100428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500"/>
                                        <p:tgtEl>
                                          <p:spTgt spid="8">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sample </a:t>
            </a:r>
            <a:r>
              <a:rPr lang="en-US" dirty="0" smtClean="0"/>
              <a:t>listing full response</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Rectangle 2"/>
          <p:cNvSpPr/>
          <p:nvPr/>
        </p:nvSpPr>
        <p:spPr>
          <a:xfrm>
            <a:off x="-9525" y="671691"/>
            <a:ext cx="12211049" cy="6186309"/>
          </a:xfrm>
          <a:prstGeom prst="rect">
            <a:avLst/>
          </a:prstGeom>
        </p:spPr>
        <p:txBody>
          <a:bodyPr wrap="square">
            <a:spAutoFit/>
          </a:bodyPr>
          <a:lstStyle/>
          <a:p>
            <a:pPr marL="252000" defTabSz="914061"/>
            <a:r>
              <a:rPr lang="en-NZ" dirty="0">
                <a:solidFill>
                  <a:schemeClr val="bg1">
                    <a:alpha val="99000"/>
                  </a:schemeClr>
                </a:solidFill>
                <a:latin typeface="+mj-lt"/>
                <a:cs typeface="Consolas" pitchFamily="49" charset="0"/>
              </a:rPr>
              <a:t>&lt;Blobs&gt;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		&lt;Name&gt;Tents/PalaceTent.jpg&lt;/Name&gt;</a:t>
            </a:r>
          </a:p>
          <a:p>
            <a:pPr marL="252000" defTabSz="914061"/>
            <a:r>
              <a:rPr lang="en-NZ" dirty="0">
                <a:solidFill>
                  <a:schemeClr val="bg1">
                    <a:alpha val="99000"/>
                  </a:schemeClr>
                </a:solidFill>
                <a:latin typeface="+mj-lt"/>
                <a:cs typeface="Consolas" pitchFamily="49" charset="0"/>
              </a:rPr>
              <a:t>	</a:t>
            </a:r>
            <a:r>
              <a:rPr lang="en-NZ" dirty="0" smtClean="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Url</a:t>
            </a:r>
            <a:r>
              <a:rPr lang="en-NZ" dirty="0">
                <a:solidFill>
                  <a:schemeClr val="bg1">
                    <a:alpha val="99000"/>
                  </a:schemeClr>
                </a:solidFill>
                <a:latin typeface="+mj-lt"/>
                <a:cs typeface="Consolas" pitchFamily="49" charset="0"/>
              </a:rPr>
              <a:t>&gt;https://readinesscloudcamp.blob.core.windows.net/products/Tents/PalaceTent.jpg&lt;/Url&gt;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&gt;Wed, 17 Dec 2014 09:00:26 GMT&lt;/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&lt;Etag&gt;0x8D1E7EF08F31520&lt;/Etag&gt;</a:t>
            </a:r>
          </a:p>
          <a:p>
            <a:pPr marL="252000" defTabSz="914061"/>
            <a:r>
              <a:rPr lang="en-NZ" dirty="0">
                <a:solidFill>
                  <a:schemeClr val="bg1">
                    <a:alpha val="99000"/>
                  </a:schemeClr>
                </a:solidFill>
                <a:latin typeface="+mj-lt"/>
                <a:cs typeface="Consolas" pitchFamily="49" charset="0"/>
              </a:rPr>
              <a:t>		&lt;Size&gt;150027&lt;/Size&gt;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&gt;image/jpeg&lt;/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ContentEncoding</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ContentLanguage</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		&lt;Name&gt;Tents/ShedTent.jpg&lt;/Name&gt;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Url</a:t>
            </a:r>
            <a:r>
              <a:rPr lang="en-NZ" dirty="0">
                <a:solidFill>
                  <a:schemeClr val="bg1">
                    <a:alpha val="99000"/>
                  </a:schemeClr>
                </a:solidFill>
                <a:latin typeface="+mj-lt"/>
                <a:cs typeface="Consolas" pitchFamily="49" charset="0"/>
              </a:rPr>
              <a:t>&gt;https://readinesscloudcamp.blob.core.windows.net/products/Tents/ShedTent.jpg&lt;/Url&gt;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&gt;Wed, 17 Dec 2014 09:00:26 GMT&lt;/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&lt;Etag&gt;0x8D1E7EF08EA6257&lt;/Etag&gt;</a:t>
            </a:r>
          </a:p>
          <a:p>
            <a:pPr marL="252000" defTabSz="914061"/>
            <a:r>
              <a:rPr lang="en-NZ" dirty="0">
                <a:solidFill>
                  <a:schemeClr val="bg1">
                    <a:alpha val="99000"/>
                  </a:schemeClr>
                </a:solidFill>
                <a:latin typeface="+mj-lt"/>
                <a:cs typeface="Consolas" pitchFamily="49" charset="0"/>
              </a:rPr>
              <a:t>		&lt;Size&gt;150027&lt;/Size&gt;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&gt;image/jpeg&lt;/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ContentEncoding</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ContentLanguage</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&lt;/Blobs&gt;</a:t>
            </a:r>
          </a:p>
        </p:txBody>
      </p:sp>
    </p:spTree>
    <p:extLst>
      <p:ext uri="{BB962C8B-B14F-4D97-AF65-F5344CB8AC3E}">
        <p14:creationId xmlns:p14="http://schemas.microsoft.com/office/powerpoint/2010/main" val="132602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sample </a:t>
            </a:r>
            <a:r>
              <a:rPr lang="en-US" dirty="0" smtClean="0"/>
              <a:t>listing with </a:t>
            </a:r>
            <a:r>
              <a:rPr lang="en-US" dirty="0" err="1" smtClean="0"/>
              <a:t>maxresults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4" name="Rectangle 3"/>
          <p:cNvSpPr/>
          <p:nvPr/>
        </p:nvSpPr>
        <p:spPr>
          <a:xfrm>
            <a:off x="0" y="4113921"/>
            <a:ext cx="12192000" cy="646331"/>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http://.../</a:t>
            </a:r>
            <a:r>
              <a:rPr lang="en-US" sz="3600" dirty="0" err="1" smtClean="0">
                <a:solidFill>
                  <a:schemeClr val="bg1">
                    <a:alpha val="99000"/>
                  </a:schemeClr>
                </a:solidFill>
                <a:latin typeface="+mj-lt"/>
                <a:cs typeface="Consolas" pitchFamily="49" charset="0"/>
              </a:rPr>
              <a:t>products?comp</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list&amp;prefix</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Canoes&amp;maxresults</a:t>
            </a:r>
            <a:r>
              <a:rPr lang="en-US" sz="3600" dirty="0" smtClean="0">
                <a:solidFill>
                  <a:schemeClr val="bg1">
                    <a:alpha val="99000"/>
                  </a:schemeClr>
                </a:solidFill>
                <a:latin typeface="+mj-lt"/>
                <a:cs typeface="Consolas" pitchFamily="49" charset="0"/>
              </a:rPr>
              <a:t>=2</a:t>
            </a:r>
            <a:endParaRPr lang="en-US" sz="3600" dirty="0">
              <a:solidFill>
                <a:schemeClr val="bg1">
                  <a:alpha val="99000"/>
                </a:schemeClr>
              </a:solidFill>
              <a:latin typeface="+mj-lt"/>
              <a:cs typeface="Consolas" pitchFamily="49" charset="0"/>
            </a:endParaRPr>
          </a:p>
        </p:txBody>
      </p:sp>
      <p:sp>
        <p:nvSpPr>
          <p:cNvPr id="8" name="Rectangle 7"/>
          <p:cNvSpPr/>
          <p:nvPr/>
        </p:nvSpPr>
        <p:spPr>
          <a:xfrm>
            <a:off x="1559638" y="5208962"/>
            <a:ext cx="9072724" cy="1200329"/>
          </a:xfrm>
          <a:prstGeom prst="rect">
            <a:avLst/>
          </a:prstGeom>
        </p:spPr>
        <p:txBody>
          <a:bodyPr wrap="square">
            <a:spAutoFit/>
          </a:bodyPr>
          <a:lstStyle/>
          <a:p>
            <a:r>
              <a:rPr lang="en-NZ" sz="2400" dirty="0" smtClean="0">
                <a:solidFill>
                  <a:schemeClr val="bg1">
                    <a:alpha val="99000"/>
                  </a:schemeClr>
                </a:solidFill>
                <a:latin typeface="+mj-lt"/>
                <a:cs typeface="Consolas" pitchFamily="49" charset="0"/>
              </a:rPr>
              <a:t>&lt;Blob&gt;Canoes/Hybrid.jpg</a:t>
            </a:r>
            <a:r>
              <a:rPr lang="en-NZ" sz="2400" dirty="0">
                <a:solidFill>
                  <a:schemeClr val="bg1">
                    <a:alpha val="99000"/>
                  </a:schemeClr>
                </a:solidFill>
                <a:latin typeface="+mj-lt"/>
                <a:cs typeface="Consolas" pitchFamily="49" charset="0"/>
              </a:rPr>
              <a:t>&lt;/Blob&gt;</a:t>
            </a:r>
          </a:p>
          <a:p>
            <a:r>
              <a:rPr lang="en-NZ" sz="2400" dirty="0" smtClean="0">
                <a:solidFill>
                  <a:schemeClr val="bg1">
                    <a:alpha val="99000"/>
                  </a:schemeClr>
                </a:solidFill>
                <a:latin typeface="+mj-lt"/>
                <a:cs typeface="Consolas" pitchFamily="49" charset="0"/>
              </a:rPr>
              <a:t>&lt;</a:t>
            </a:r>
            <a:r>
              <a:rPr lang="en-NZ" sz="2400" dirty="0">
                <a:solidFill>
                  <a:schemeClr val="bg1">
                    <a:alpha val="99000"/>
                  </a:schemeClr>
                </a:solidFill>
                <a:latin typeface="+mj-lt"/>
                <a:cs typeface="Consolas" pitchFamily="49" charset="0"/>
              </a:rPr>
              <a:t>Blob&gt;Canoes/Flatwater.jpg&lt;/Blob&gt;</a:t>
            </a:r>
          </a:p>
          <a:p>
            <a:r>
              <a:rPr lang="en-NZ" sz="2400" dirty="0" smtClean="0">
                <a:solidFill>
                  <a:schemeClr val="bg1">
                    <a:alpha val="99000"/>
                  </a:schemeClr>
                </a:solidFill>
                <a:latin typeface="+mj-lt"/>
                <a:cs typeface="Consolas" pitchFamily="49" charset="0"/>
              </a:rPr>
              <a:t>&lt;</a:t>
            </a:r>
            <a:r>
              <a:rPr lang="en-NZ" sz="2400" dirty="0" err="1">
                <a:solidFill>
                  <a:schemeClr val="bg1">
                    <a:alpha val="99000"/>
                  </a:schemeClr>
                </a:solidFill>
                <a:latin typeface="+mj-lt"/>
                <a:cs typeface="Consolas" pitchFamily="49" charset="0"/>
              </a:rPr>
              <a:t>NextMarker</a:t>
            </a:r>
            <a:r>
              <a:rPr lang="en-NZ" sz="2400" dirty="0">
                <a:solidFill>
                  <a:schemeClr val="bg1">
                    <a:alpha val="99000"/>
                  </a:schemeClr>
                </a:solidFill>
                <a:latin typeface="+mj-lt"/>
                <a:cs typeface="Consolas" pitchFamily="49" charset="0"/>
              </a:rPr>
              <a:t>&gt;1!28!Q2Fub2VzL1doaXRld2F0ZXIuanBn&lt;/</a:t>
            </a:r>
            <a:r>
              <a:rPr lang="en-NZ" sz="2400" dirty="0" err="1">
                <a:solidFill>
                  <a:schemeClr val="bg1">
                    <a:alpha val="99000"/>
                  </a:schemeClr>
                </a:solidFill>
                <a:latin typeface="+mj-lt"/>
                <a:cs typeface="Consolas" pitchFamily="49" charset="0"/>
              </a:rPr>
              <a:t>NextMarker</a:t>
            </a:r>
            <a:r>
              <a:rPr lang="en-NZ" sz="2400" dirty="0">
                <a:solidFill>
                  <a:schemeClr val="bg1">
                    <a:alpha val="99000"/>
                  </a:schemeClr>
                </a:solidFill>
                <a:latin typeface="+mj-lt"/>
                <a:cs typeface="Consolas" pitchFamily="49" charset="0"/>
              </a:rPr>
              <a:t>&gt;</a:t>
            </a:r>
          </a:p>
        </p:txBody>
      </p:sp>
      <p:sp>
        <p:nvSpPr>
          <p:cNvPr id="13" name="Rectangle 12"/>
          <p:cNvSpPr/>
          <p:nvPr/>
        </p:nvSpPr>
        <p:spPr>
          <a:xfrm>
            <a:off x="3058434" y="743531"/>
            <a:ext cx="6075133"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latin typeface="+mj-lt"/>
                <a:cs typeface="Consolas" pitchFamily="49" charset="0"/>
              </a:rPr>
              <a:t>	Products/Canoes/Flatwater.jpg</a:t>
            </a:r>
          </a:p>
          <a:p>
            <a:pPr defTabSz="914061"/>
            <a:r>
              <a:rPr lang="en-NZ" sz="2400" dirty="0">
                <a:solidFill>
                  <a:schemeClr val="bg1">
                    <a:alpha val="99000"/>
                  </a:schemeClr>
                </a:solidFill>
                <a:latin typeface="+mj-lt"/>
                <a:cs typeface="Consolas" pitchFamily="49" charset="0"/>
              </a:rPr>
              <a:t>	Products/Canoes/Whitewater.jpg</a:t>
            </a:r>
          </a:p>
          <a:p>
            <a:pPr defTabSz="914061"/>
            <a:r>
              <a:rPr lang="en-NZ" sz="2400" dirty="0" smtClean="0">
                <a:solidFill>
                  <a:schemeClr val="bg1">
                    <a:alpha val="99000"/>
                  </a:schemeClr>
                </a:solidFill>
                <a:latin typeface="+mj-lt"/>
                <a:cs typeface="Consolas" pitchFamily="49" charset="0"/>
              </a:rPr>
              <a:t>	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Tree>
    <p:extLst>
      <p:ext uri="{BB962C8B-B14F-4D97-AF65-F5344CB8AC3E}">
        <p14:creationId xmlns:p14="http://schemas.microsoft.com/office/powerpoint/2010/main" val="71676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sample listing with </a:t>
            </a:r>
            <a:r>
              <a:rPr lang="en-US" dirty="0" err="1"/>
              <a:t>maxresults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4" name="Rectangle 3"/>
          <p:cNvSpPr/>
          <p:nvPr/>
        </p:nvSpPr>
        <p:spPr>
          <a:xfrm>
            <a:off x="0" y="4113921"/>
            <a:ext cx="12192000" cy="1200329"/>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http://.../</a:t>
            </a:r>
            <a:r>
              <a:rPr lang="en-US" sz="3600" dirty="0" err="1">
                <a:solidFill>
                  <a:schemeClr val="bg1">
                    <a:alpha val="99000"/>
                  </a:schemeClr>
                </a:solidFill>
                <a:latin typeface="+mj-lt"/>
                <a:cs typeface="Consolas" pitchFamily="49" charset="0"/>
              </a:rPr>
              <a:t>products?comp</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list&amp;prefix</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Canoes&amp;maxresults</a:t>
            </a:r>
            <a:r>
              <a:rPr lang="en-US" sz="3600" dirty="0">
                <a:solidFill>
                  <a:schemeClr val="bg1">
                    <a:alpha val="99000"/>
                  </a:schemeClr>
                </a:solidFill>
                <a:latin typeface="+mj-lt"/>
                <a:cs typeface="Consolas" pitchFamily="49" charset="0"/>
              </a:rPr>
              <a:t>=2</a:t>
            </a:r>
            <a:br>
              <a:rPr lang="en-US" sz="3600" dirty="0">
                <a:solidFill>
                  <a:schemeClr val="bg1">
                    <a:alpha val="99000"/>
                  </a:schemeClr>
                </a:solidFill>
                <a:latin typeface="+mj-lt"/>
                <a:cs typeface="Consolas" pitchFamily="49" charset="0"/>
              </a:rPr>
            </a:br>
            <a:r>
              <a:rPr lang="en-US" sz="3600" dirty="0">
                <a:solidFill>
                  <a:schemeClr val="bg1">
                    <a:alpha val="99000"/>
                  </a:schemeClr>
                </a:solidFill>
                <a:latin typeface="+mj-lt"/>
                <a:cs typeface="Consolas" pitchFamily="49" charset="0"/>
              </a:rPr>
              <a:t>	&amp;marker=1!28!Q2Fub2VzL1doaXRld2F0ZXIuanBn</a:t>
            </a:r>
          </a:p>
        </p:txBody>
      </p:sp>
      <p:sp>
        <p:nvSpPr>
          <p:cNvPr id="8" name="Rectangle 7"/>
          <p:cNvSpPr/>
          <p:nvPr/>
        </p:nvSpPr>
        <p:spPr>
          <a:xfrm>
            <a:off x="3508955" y="5670627"/>
            <a:ext cx="5174090" cy="830997"/>
          </a:xfrm>
          <a:prstGeom prst="rect">
            <a:avLst/>
          </a:prstGeom>
        </p:spPr>
        <p:txBody>
          <a:bodyPr wrap="square">
            <a:spAutoFit/>
          </a:bodyPr>
          <a:lstStyle/>
          <a:p>
            <a:r>
              <a:rPr lang="en-NZ" sz="2400" dirty="0" smtClean="0">
                <a:solidFill>
                  <a:schemeClr val="bg1">
                    <a:alpha val="99000"/>
                  </a:schemeClr>
                </a:solidFill>
                <a:latin typeface="+mj-lt"/>
                <a:cs typeface="Consolas" pitchFamily="49" charset="0"/>
              </a:rPr>
              <a:t>&lt;</a:t>
            </a:r>
            <a:r>
              <a:rPr lang="en-NZ" sz="2400" dirty="0">
                <a:solidFill>
                  <a:schemeClr val="bg1">
                    <a:alpha val="99000"/>
                  </a:schemeClr>
                </a:solidFill>
                <a:latin typeface="+mj-lt"/>
                <a:cs typeface="Consolas" pitchFamily="49" charset="0"/>
              </a:rPr>
              <a:t>Blob&gt;Canoes/Whitewater.jpg&lt;/Blob</a:t>
            </a:r>
            <a:r>
              <a:rPr lang="en-NZ" sz="2400" dirty="0" smtClean="0">
                <a:solidFill>
                  <a:schemeClr val="bg1">
                    <a:alpha val="99000"/>
                  </a:schemeClr>
                </a:solidFill>
                <a:latin typeface="+mj-lt"/>
                <a:cs typeface="Consolas" pitchFamily="49" charset="0"/>
              </a:rPr>
              <a:t>&gt;</a:t>
            </a:r>
          </a:p>
          <a:p>
            <a:r>
              <a:rPr lang="en-NZ" sz="2400" dirty="0" smtClean="0">
                <a:solidFill>
                  <a:schemeClr val="bg1">
                    <a:alpha val="99000"/>
                  </a:schemeClr>
                </a:solidFill>
                <a:latin typeface="+mj-lt"/>
                <a:cs typeface="Consolas" pitchFamily="49" charset="0"/>
              </a:rPr>
              <a:t>&lt;/</a:t>
            </a:r>
            <a:r>
              <a:rPr lang="en-NZ" sz="2400" dirty="0" err="1">
                <a:solidFill>
                  <a:schemeClr val="bg1">
                    <a:alpha val="99000"/>
                  </a:schemeClr>
                </a:solidFill>
                <a:latin typeface="+mj-lt"/>
                <a:cs typeface="Consolas" pitchFamily="49" charset="0"/>
              </a:rPr>
              <a:t>NextMarker</a:t>
            </a:r>
            <a:r>
              <a:rPr lang="en-NZ" sz="2400" dirty="0" smtClean="0">
                <a:solidFill>
                  <a:schemeClr val="bg1">
                    <a:alpha val="99000"/>
                  </a:schemeClr>
                </a:solidFill>
                <a:latin typeface="+mj-lt"/>
                <a:cs typeface="Consolas" pitchFamily="49" charset="0"/>
              </a:rPr>
              <a:t>&gt;</a:t>
            </a:r>
            <a:endParaRPr lang="en-NZ" sz="2400" dirty="0">
              <a:solidFill>
                <a:schemeClr val="bg1">
                  <a:alpha val="99000"/>
                </a:schemeClr>
              </a:solidFill>
              <a:latin typeface="+mj-lt"/>
              <a:cs typeface="Consolas" pitchFamily="49" charset="0"/>
            </a:endParaRPr>
          </a:p>
        </p:txBody>
      </p:sp>
      <p:sp>
        <p:nvSpPr>
          <p:cNvPr id="9" name="Rectangle 8"/>
          <p:cNvSpPr/>
          <p:nvPr/>
        </p:nvSpPr>
        <p:spPr>
          <a:xfrm>
            <a:off x="3058434" y="743531"/>
            <a:ext cx="6075133"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latin typeface="+mj-lt"/>
                <a:cs typeface="Consolas" pitchFamily="49" charset="0"/>
              </a:rPr>
              <a:t>	Products/Canoes/Flatwater.jpg</a:t>
            </a:r>
          </a:p>
          <a:p>
            <a:pPr defTabSz="914061"/>
            <a:r>
              <a:rPr lang="en-NZ" sz="2400" dirty="0">
                <a:solidFill>
                  <a:schemeClr val="bg1">
                    <a:alpha val="99000"/>
                  </a:schemeClr>
                </a:solidFill>
                <a:latin typeface="+mj-lt"/>
                <a:cs typeface="Consolas" pitchFamily="49" charset="0"/>
              </a:rPr>
              <a:t>	Products/Canoes/Whitewater.jpg</a:t>
            </a:r>
          </a:p>
          <a:p>
            <a:pPr defTabSz="914061"/>
            <a:r>
              <a:rPr lang="en-NZ" sz="2400" dirty="0" smtClean="0">
                <a:solidFill>
                  <a:schemeClr val="bg1">
                    <a:alpha val="99000"/>
                  </a:schemeClr>
                </a:solidFill>
                <a:latin typeface="+mj-lt"/>
                <a:cs typeface="Consolas" pitchFamily="49" charset="0"/>
              </a:rPr>
              <a:t>	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Tree>
    <p:extLst>
      <p:ext uri="{BB962C8B-B14F-4D97-AF65-F5344CB8AC3E}">
        <p14:creationId xmlns:p14="http://schemas.microsoft.com/office/powerpoint/2010/main" val="46562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6402388"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a:solidFill>
                  <a:srgbClr val="FFFFFF">
                    <a:alpha val="99000"/>
                  </a:srgbClr>
                </a:solidFill>
              </a:rPr>
              <a:t>TheBlob.wmv</a:t>
            </a:r>
          </a:p>
        </p:txBody>
      </p:sp>
      <p:sp>
        <p:nvSpPr>
          <p:cNvPr id="2" name="Title 1"/>
          <p:cNvSpPr>
            <a:spLocks noGrp="1"/>
          </p:cNvSpPr>
          <p:nvPr>
            <p:ph type="title" idx="4294967295"/>
          </p:nvPr>
        </p:nvSpPr>
        <p:spPr>
          <a:xfrm>
            <a:off x="-9525" y="0"/>
            <a:ext cx="12201525" cy="812800"/>
          </a:xfrm>
        </p:spPr>
        <p:txBody>
          <a:bodyPr>
            <a:normAutofit/>
          </a:bodyPr>
          <a:lstStyle/>
          <a:p>
            <a:r>
              <a:rPr lang="en-US" dirty="0" smtClean="0"/>
              <a:t>Uploading a Block Blob</a:t>
            </a:r>
            <a:endParaRPr lang="en-US" dirty="0"/>
          </a:p>
        </p:txBody>
      </p:sp>
      <p:sp>
        <p:nvSpPr>
          <p:cNvPr id="4" name="Content Placeholder 3"/>
          <p:cNvSpPr>
            <a:spLocks noGrp="1"/>
          </p:cNvSpPr>
          <p:nvPr>
            <p:ph type="body" sz="quarter" idx="4294967295"/>
          </p:nvPr>
        </p:nvSpPr>
        <p:spPr>
          <a:xfrm>
            <a:off x="0" y="1447800"/>
            <a:ext cx="8185212" cy="946150"/>
          </a:xfrm>
        </p:spPr>
        <p:txBody>
          <a:bodyPr/>
          <a:lstStyle/>
          <a:p>
            <a:pPr marL="0" indent="0">
              <a:buNone/>
            </a:pPr>
            <a:r>
              <a:rPr lang="en-US" dirty="0" smtClean="0"/>
              <a:t>Uploading</a:t>
            </a:r>
            <a:endParaRPr lang="en-US" dirty="0"/>
          </a:p>
        </p:txBody>
      </p:sp>
      <p:sp>
        <p:nvSpPr>
          <p:cNvPr id="45" name="Rectangle 44"/>
          <p:cNvSpPr/>
          <p:nvPr/>
        </p:nvSpPr>
        <p:spPr>
          <a:xfrm>
            <a:off x="2187476"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10 GB Movie</a:t>
            </a:r>
          </a:p>
        </p:txBody>
      </p:sp>
      <p:sp>
        <p:nvSpPr>
          <p:cNvPr id="63" name="Rectangle 62"/>
          <p:cNvSpPr/>
          <p:nvPr/>
        </p:nvSpPr>
        <p:spPr>
          <a:xfrm>
            <a:off x="1823384"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8610" y="3367972"/>
            <a:ext cx="4095869" cy="975429"/>
            <a:chOff x="830818" y="3047300"/>
            <a:chExt cx="4095869" cy="975429"/>
          </a:xfrm>
        </p:grpSpPr>
        <p:sp>
          <p:nvSpPr>
            <p:cNvPr id="65" name="TextBox 64"/>
            <p:cNvSpPr txBox="1"/>
            <p:nvPr/>
          </p:nvSpPr>
          <p:spPr>
            <a:xfrm>
              <a:off x="830818" y="3079360"/>
              <a:ext cx="430887" cy="892232"/>
            </a:xfrm>
            <a:prstGeom prst="rect">
              <a:avLst/>
            </a:prstGeom>
            <a:noFill/>
          </p:spPr>
          <p:txBody>
            <a:bodyPr vert="vert270" wrap="none" rtlCol="0">
              <a:spAutoFit/>
            </a:bodyPr>
            <a:lstStyle/>
            <a:p>
              <a:r>
                <a:rPr lang="en-US" sz="1600" b="1" dirty="0">
                  <a:solidFill>
                    <a:schemeClr val="bg1">
                      <a:alpha val="99000"/>
                    </a:schemeClr>
                  </a:solidFill>
                  <a:latin typeface="+mj-lt"/>
                </a:rPr>
                <a:t>Block Id 1</a:t>
              </a:r>
            </a:p>
          </p:txBody>
        </p:sp>
        <p:sp>
          <p:nvSpPr>
            <p:cNvPr id="66" name="TextBox 65"/>
            <p:cNvSpPr txBox="1"/>
            <p:nvPr/>
          </p:nvSpPr>
          <p:spPr>
            <a:xfrm>
              <a:off x="1126093" y="3047300"/>
              <a:ext cx="430887" cy="924292"/>
            </a:xfrm>
            <a:prstGeom prst="rect">
              <a:avLst/>
            </a:prstGeom>
            <a:noFill/>
          </p:spPr>
          <p:txBody>
            <a:bodyPr vert="vert270" wrap="none" rtlCol="0">
              <a:spAutoFit/>
            </a:bodyPr>
            <a:lstStyle/>
            <a:p>
              <a:r>
                <a:rPr lang="en-US" sz="1600" b="1" dirty="0">
                  <a:solidFill>
                    <a:schemeClr val="bg1">
                      <a:alpha val="99000"/>
                    </a:schemeClr>
                  </a:solidFill>
                  <a:latin typeface="+mj-lt"/>
                </a:rPr>
                <a:t>Block Id 2</a:t>
              </a:r>
            </a:p>
          </p:txBody>
        </p:sp>
        <p:sp>
          <p:nvSpPr>
            <p:cNvPr id="67" name="TextBox 66"/>
            <p:cNvSpPr txBox="1"/>
            <p:nvPr/>
          </p:nvSpPr>
          <p:spPr>
            <a:xfrm>
              <a:off x="1459468" y="3047300"/>
              <a:ext cx="430887" cy="924292"/>
            </a:xfrm>
            <a:prstGeom prst="rect">
              <a:avLst/>
            </a:prstGeom>
            <a:noFill/>
          </p:spPr>
          <p:txBody>
            <a:bodyPr vert="vert270" wrap="none" rtlCol="0">
              <a:spAutoFit/>
            </a:bodyPr>
            <a:lstStyle/>
            <a:p>
              <a:r>
                <a:rPr lang="en-US" sz="1600" b="1" dirty="0">
                  <a:solidFill>
                    <a:schemeClr val="bg1">
                      <a:alpha val="99000"/>
                    </a:schemeClr>
                  </a:solidFill>
                  <a:latin typeface="+mj-lt"/>
                </a:rPr>
                <a:t>Block Id 3</a:t>
              </a:r>
            </a:p>
          </p:txBody>
        </p:sp>
        <p:sp>
          <p:nvSpPr>
            <p:cNvPr id="68" name="TextBox 67"/>
            <p:cNvSpPr txBox="1"/>
            <p:nvPr/>
          </p:nvSpPr>
          <p:spPr>
            <a:xfrm>
              <a:off x="4495800" y="3058362"/>
              <a:ext cx="430887" cy="964367"/>
            </a:xfrm>
            <a:prstGeom prst="rect">
              <a:avLst/>
            </a:prstGeom>
            <a:noFill/>
          </p:spPr>
          <p:txBody>
            <a:bodyPr vert="vert270" wrap="none" rtlCol="0">
              <a:spAutoFit/>
            </a:bodyPr>
            <a:lstStyle/>
            <a:p>
              <a:r>
                <a:rPr lang="en-US" sz="1600" b="1" dirty="0">
                  <a:solidFill>
                    <a:schemeClr val="bg1">
                      <a:alpha val="99000"/>
                    </a:schemeClr>
                  </a:solidFill>
                  <a:latin typeface="+mj-lt"/>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3750"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700" dirty="0">
                <a:solidFill>
                  <a:srgbClr val="595959">
                    <a:alpha val="99000"/>
                  </a:srgbClr>
                </a:solidFill>
                <a:latin typeface="+mj-lt"/>
              </a:rPr>
              <a:t>blobName = “TheBlob.wmv”;</a:t>
            </a:r>
          </a:p>
          <a:p>
            <a:pPr defTabSz="914061" fontAlgn="base">
              <a:spcBef>
                <a:spcPct val="0"/>
              </a:spcBef>
              <a:spcAft>
                <a:spcPct val="0"/>
              </a:spcAft>
            </a:pPr>
            <a:r>
              <a:rPr lang="en-US" sz="1700" dirty="0">
                <a:solidFill>
                  <a:srgbClr val="595959">
                    <a:alpha val="99000"/>
                  </a:srgbClr>
                </a:solidFill>
                <a:latin typeface="+mj-lt"/>
              </a:rPr>
              <a:t>PutBlock(blobName, blockId1, block1Bits);</a:t>
            </a:r>
          </a:p>
          <a:p>
            <a:pPr defTabSz="914061" fontAlgn="base">
              <a:spcBef>
                <a:spcPct val="0"/>
              </a:spcBef>
              <a:spcAft>
                <a:spcPct val="0"/>
              </a:spcAft>
            </a:pPr>
            <a:r>
              <a:rPr lang="en-US" sz="1700" dirty="0">
                <a:solidFill>
                  <a:srgbClr val="595959">
                    <a:alpha val="99000"/>
                  </a:srgbClr>
                </a:solidFill>
                <a:latin typeface="+mj-lt"/>
              </a:rPr>
              <a:t>PutBlock(blobName, blockId2, block2Bits);</a:t>
            </a:r>
          </a:p>
          <a:p>
            <a:pPr defTabSz="914061" fontAlgn="base">
              <a:spcBef>
                <a:spcPct val="0"/>
              </a:spcBef>
              <a:spcAft>
                <a:spcPct val="0"/>
              </a:spcAft>
            </a:pPr>
            <a:r>
              <a:rPr lang="en-US" sz="1700" dirty="0">
                <a:solidFill>
                  <a:srgbClr val="595959">
                    <a:alpha val="99000"/>
                  </a:srgbClr>
                </a:solidFill>
                <a:latin typeface="+mj-lt"/>
              </a:rPr>
              <a:t>…………</a:t>
            </a:r>
          </a:p>
          <a:p>
            <a:pPr defTabSz="914061" fontAlgn="base">
              <a:spcBef>
                <a:spcPct val="0"/>
              </a:spcBef>
              <a:spcAft>
                <a:spcPct val="0"/>
              </a:spcAft>
            </a:pPr>
            <a:r>
              <a:rPr lang="en-US" sz="1700" dirty="0">
                <a:solidFill>
                  <a:srgbClr val="595959">
                    <a:alpha val="99000"/>
                  </a:srgbClr>
                </a:solidFill>
                <a:latin typeface="+mj-lt"/>
              </a:rPr>
              <a:t>PutBlock(blobName, blockIdN, blockNBits);</a:t>
            </a:r>
          </a:p>
          <a:p>
            <a:pPr defTabSz="914061" fontAlgn="base">
              <a:spcBef>
                <a:spcPct val="0"/>
              </a:spcBef>
              <a:spcAft>
                <a:spcPct val="0"/>
              </a:spcAft>
            </a:pPr>
            <a:r>
              <a:rPr lang="en-US" sz="1700" b="1" dirty="0">
                <a:solidFill>
                  <a:srgbClr val="595959">
                    <a:alpha val="99000"/>
                  </a:srgbClr>
                </a:solidFill>
                <a:latin typeface="+mj-lt"/>
              </a:rPr>
              <a:t>PutBlockList(blobName,</a:t>
            </a:r>
          </a:p>
          <a:p>
            <a:pPr defTabSz="914061" fontAlgn="base">
              <a:spcBef>
                <a:spcPct val="0"/>
              </a:spcBef>
              <a:spcAft>
                <a:spcPct val="0"/>
              </a:spcAft>
            </a:pPr>
            <a:r>
              <a:rPr lang="en-US" sz="1700" b="1" dirty="0">
                <a:solidFill>
                  <a:srgbClr val="595959">
                    <a:alpha val="99000"/>
                  </a:srgbClr>
                </a:solidFill>
                <a:latin typeface="+mj-lt"/>
              </a:rPr>
              <a:t>	       blockId1,…,blockIdN);</a:t>
            </a:r>
          </a:p>
        </p:txBody>
      </p:sp>
      <p:sp>
        <p:nvSpPr>
          <p:cNvPr id="71" name="Rectangle 70"/>
          <p:cNvSpPr/>
          <p:nvPr/>
        </p:nvSpPr>
        <p:spPr>
          <a:xfrm>
            <a:off x="21758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4801"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86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7430"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TheBlob.wmv</a:t>
            </a:r>
          </a:p>
        </p:txBody>
      </p:sp>
      <p:sp>
        <p:nvSpPr>
          <p:cNvPr id="77" name="Oval 76"/>
          <p:cNvSpPr/>
          <p:nvPr/>
        </p:nvSpPr>
        <p:spPr bwMode="auto">
          <a:xfrm>
            <a:off x="5797529" y="3600663"/>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37" name="Content Placeholder 3"/>
          <p:cNvSpPr txBox="1">
            <a:spLocks/>
          </p:cNvSpPr>
          <p:nvPr/>
        </p:nvSpPr>
        <p:spPr>
          <a:xfrm>
            <a:off x="6397637" y="1643876"/>
            <a:ext cx="2746364" cy="553998"/>
          </a:xfrm>
          <a:prstGeom prst="rect">
            <a:avLst/>
          </a:prstGeom>
        </p:spPr>
        <p:txBody>
          <a:bodyPr vert="horz" wrap="square" lIns="0" tIns="0" rIns="0" bIns="0" rtlCol="0" anchor="b">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solidFill>
                  <a:schemeClr val="accent2">
                    <a:alpha val="99000"/>
                  </a:schemeClr>
                </a:solidFill>
                <a:latin typeface="+mj-lt"/>
                <a:ea typeface="Segoe UI" pitchFamily="34" charset="0"/>
                <a:cs typeface="Segoe UI" pitchFamily="34" charset="0"/>
              </a:rPr>
              <a:t>THE BLOB</a:t>
            </a:r>
          </a:p>
        </p:txBody>
      </p:sp>
      <p:grpSp>
        <p:nvGrpSpPr>
          <p:cNvPr id="3" name="Group 2"/>
          <p:cNvGrpSpPr/>
          <p:nvPr/>
        </p:nvGrpSpPr>
        <p:grpSpPr>
          <a:xfrm>
            <a:off x="1882677"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grpSp>
      <p:pic>
        <p:nvPicPr>
          <p:cNvPr id="34" name="Picture 33"/>
          <p:cNvPicPr>
            <a:picLocks noChangeAspect="1"/>
          </p:cNvPicPr>
          <p:nvPr/>
        </p:nvPicPr>
        <p:blipFill>
          <a:blip r:embed="rId4"/>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20446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45"/>
                                        </p:tgtEl>
                                      </p:cBhvr>
                                    </p:animEffect>
                                    <p:set>
                                      <p:cBhvr>
                                        <p:cTn id="16" dur="1" fill="hold">
                                          <p:stCondLst>
                                            <p:cond delay="499"/>
                                          </p:stCondLst>
                                        </p:cTn>
                                        <p:tgtEl>
                                          <p:spTgt spid="45"/>
                                        </p:tgtEl>
                                        <p:attrNameLst>
                                          <p:attrName>style.visibility</p:attrName>
                                        </p:attrNameLst>
                                      </p:cBhvr>
                                      <p:to>
                                        <p:strVal val="hidden"/>
                                      </p:to>
                                    </p:set>
                                  </p:childTnLst>
                                </p:cTn>
                              </p:par>
                            </p:childTnLst>
                          </p:cTn>
                        </p:par>
                        <p:par>
                          <p:cTn id="17" fill="hold">
                            <p:stCondLst>
                              <p:cond delay="500"/>
                            </p:stCondLst>
                            <p:childTnLst>
                              <p:par>
                                <p:cTn id="18" presetID="55"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ppt_w</p:attrName>
                                        </p:attrNameLst>
                                      </p:cBhvr>
                                      <p:tavLst>
                                        <p:tav tm="0">
                                          <p:val>
                                            <p:strVal val="#ppt_w*0.70"/>
                                          </p:val>
                                        </p:tav>
                                        <p:tav tm="100000">
                                          <p:val>
                                            <p:strVal val="#ppt_w"/>
                                          </p:val>
                                        </p:tav>
                                      </p:tavLst>
                                    </p:anim>
                                    <p:anim calcmode="lin" valueType="num">
                                      <p:cBhvr>
                                        <p:cTn id="21" dur="1000" fill="hold"/>
                                        <p:tgtEl>
                                          <p:spTgt spid="3"/>
                                        </p:tgtEl>
                                        <p:attrNameLst>
                                          <p:attrName>ppt_h</p:attrName>
                                        </p:attrNameLst>
                                      </p:cBhvr>
                                      <p:tavLst>
                                        <p:tav tm="0">
                                          <p:val>
                                            <p:strVal val="#ppt_h"/>
                                          </p:val>
                                        </p:tav>
                                        <p:tav tm="100000">
                                          <p:val>
                                            <p:strVal val="#ppt_h"/>
                                          </p:val>
                                        </p:tav>
                                      </p:tavLst>
                                    </p:anim>
                                    <p:animEffect transition="in" filter="fade">
                                      <p:cBhvr>
                                        <p:cTn id="22" dur="1000"/>
                                        <p:tgtEl>
                                          <p:spTgt spid="3"/>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1000"/>
                                        <p:tgtEl>
                                          <p:spTgt spid="6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0">
                                            <p:txEl>
                                              <p:pRg st="1" end="1"/>
                                            </p:txEl>
                                          </p:spTgt>
                                        </p:tgtEl>
                                        <p:attrNameLst>
                                          <p:attrName>style.visibility</p:attrName>
                                        </p:attrNameLst>
                                      </p:cBhvr>
                                      <p:to>
                                        <p:strVal val="visible"/>
                                      </p:to>
                                    </p:set>
                                    <p:animEffect transition="in" filter="fade">
                                      <p:cBhvr>
                                        <p:cTn id="31" dur="500"/>
                                        <p:tgtEl>
                                          <p:spTgt spid="70">
                                            <p:txEl>
                                              <p:pRg st="1" end="1"/>
                                            </p:txEl>
                                          </p:spTgt>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par>
                          <p:cTn id="35" fill="hold">
                            <p:stCondLst>
                              <p:cond delay="500"/>
                            </p:stCondLst>
                            <p:childTnLst>
                              <p:par>
                                <p:cTn id="36"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37" dur="2000" fill="hold"/>
                                        <p:tgtEl>
                                          <p:spTgt spid="63"/>
                                        </p:tgtEl>
                                        <p:attrNameLst>
                                          <p:attrName>ppt_x</p:attrName>
                                          <p:attrName>ppt_y</p:attrName>
                                        </p:attrNameLst>
                                      </p:cBhvr>
                                      <p:rCtr x="24300" y="20800"/>
                                    </p:animMotion>
                                  </p:childTnLst>
                                </p:cTn>
                              </p:par>
                            </p:childTnLst>
                          </p:cTn>
                        </p:par>
                        <p:par>
                          <p:cTn id="38" fill="hold">
                            <p:stCondLst>
                              <p:cond delay="2500"/>
                            </p:stCondLst>
                            <p:childTnLst>
                              <p:par>
                                <p:cTn id="39" presetID="10" presetClass="exit" presetSubtype="0" fill="hold" nodeType="afterEffect">
                                  <p:stCondLst>
                                    <p:cond delay="0"/>
                                  </p:stCondLst>
                                  <p:childTnLst>
                                    <p:animEffect transition="out" filter="fade">
                                      <p:cBhvr>
                                        <p:cTn id="40" dur="2000"/>
                                        <p:tgtEl>
                                          <p:spTgt spid="63"/>
                                        </p:tgtEl>
                                      </p:cBhvr>
                                    </p:animEffect>
                                    <p:set>
                                      <p:cBhvr>
                                        <p:cTn id="41" dur="1" fill="hold">
                                          <p:stCondLst>
                                            <p:cond delay="1999"/>
                                          </p:stCondLst>
                                        </p:cTn>
                                        <p:tgtEl>
                                          <p:spTgt spid="6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0">
                                            <p:txEl>
                                              <p:pRg st="2" end="2"/>
                                            </p:txEl>
                                          </p:spTgt>
                                        </p:tgtEl>
                                        <p:attrNameLst>
                                          <p:attrName>style.visibility</p:attrName>
                                        </p:attrNameLst>
                                      </p:cBhvr>
                                      <p:to>
                                        <p:strVal val="visible"/>
                                      </p:to>
                                    </p:set>
                                    <p:animEffect transition="in" filter="fade">
                                      <p:cBhvr>
                                        <p:cTn id="46" dur="500"/>
                                        <p:tgtEl>
                                          <p:spTgt spid="70">
                                            <p:txEl>
                                              <p:pRg st="2" end="2"/>
                                            </p:txEl>
                                          </p:spTgt>
                                        </p:tgtEl>
                                      </p:cBhvr>
                                    </p:animEffect>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0"/>
                                          </p:stCondLst>
                                        </p:cTn>
                                        <p:tgtEl>
                                          <p:spTgt spid="71"/>
                                        </p:tgtEl>
                                        <p:attrNameLst>
                                          <p:attrName>style.visibility</p:attrName>
                                        </p:attrNameLst>
                                      </p:cBhvr>
                                      <p:to>
                                        <p:strVal val="visible"/>
                                      </p:to>
                                    </p:set>
                                  </p:childTnLst>
                                </p:cTn>
                              </p:par>
                            </p:childTnLst>
                          </p:cTn>
                        </p:par>
                        <p:par>
                          <p:cTn id="50" fill="hold">
                            <p:stCondLst>
                              <p:cond delay="500"/>
                            </p:stCondLst>
                            <p:childTnLst>
                              <p:par>
                                <p:cTn id="51"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2" dur="2000" fill="hold"/>
                                        <p:tgtEl>
                                          <p:spTgt spid="71"/>
                                        </p:tgtEl>
                                        <p:attrNameLst>
                                          <p:attrName>ppt_x</p:attrName>
                                          <p:attrName>ppt_y</p:attrName>
                                        </p:attrNameLst>
                                      </p:cBhvr>
                                      <p:rCtr x="22700" y="20300"/>
                                    </p:animMotion>
                                  </p:childTnLst>
                                </p:cTn>
                              </p:par>
                            </p:childTnLst>
                          </p:cTn>
                        </p:par>
                        <p:par>
                          <p:cTn id="53" fill="hold">
                            <p:stCondLst>
                              <p:cond delay="2500"/>
                            </p:stCondLst>
                            <p:childTnLst>
                              <p:par>
                                <p:cTn id="54" presetID="10" presetClass="exit" presetSubtype="0" fill="hold" grpId="1" nodeType="afterEffect">
                                  <p:stCondLst>
                                    <p:cond delay="0"/>
                                  </p:stCondLst>
                                  <p:childTnLst>
                                    <p:animEffect transition="out" filter="fade">
                                      <p:cBhvr>
                                        <p:cTn id="55" dur="2000"/>
                                        <p:tgtEl>
                                          <p:spTgt spid="71"/>
                                        </p:tgtEl>
                                      </p:cBhvr>
                                    </p:animEffect>
                                    <p:set>
                                      <p:cBhvr>
                                        <p:cTn id="56" dur="1" fill="hold">
                                          <p:stCondLst>
                                            <p:cond delay="1999"/>
                                          </p:stCondLst>
                                        </p:cTn>
                                        <p:tgtEl>
                                          <p:spTgt spid="7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0">
                                            <p:txEl>
                                              <p:pRg st="3" end="3"/>
                                            </p:txEl>
                                          </p:spTgt>
                                        </p:tgtEl>
                                        <p:attrNameLst>
                                          <p:attrName>style.visibility</p:attrName>
                                        </p:attrNameLst>
                                      </p:cBhvr>
                                      <p:to>
                                        <p:strVal val="visible"/>
                                      </p:to>
                                    </p:set>
                                    <p:animEffect transition="in" filter="fade">
                                      <p:cBhvr>
                                        <p:cTn id="61" dur="500"/>
                                        <p:tgtEl>
                                          <p:spTgt spid="70">
                                            <p:txEl>
                                              <p:pRg st="3" end="3"/>
                                            </p:txEl>
                                          </p:spTgt>
                                        </p:tgtEl>
                                      </p:cBhvr>
                                    </p:animEffec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childTnLst>
                          </p:cTn>
                        </p:par>
                        <p:par>
                          <p:cTn id="65" fill="hold">
                            <p:stCondLst>
                              <p:cond delay="500"/>
                            </p:stCondLst>
                            <p:childTnLst>
                              <p:par>
                                <p:cTn id="66"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67" dur="2000" fill="hold"/>
                                        <p:tgtEl>
                                          <p:spTgt spid="72"/>
                                        </p:tgtEl>
                                        <p:attrNameLst>
                                          <p:attrName>ppt_x</p:attrName>
                                          <p:attrName>ppt_y</p:attrName>
                                        </p:attrNameLst>
                                      </p:cBhvr>
                                      <p:rCtr x="21000" y="19700"/>
                                    </p:animMotion>
                                  </p:childTnLst>
                                </p:cTn>
                              </p:par>
                            </p:childTnLst>
                          </p:cTn>
                        </p:par>
                        <p:par>
                          <p:cTn id="68" fill="hold">
                            <p:stCondLst>
                              <p:cond delay="2500"/>
                            </p:stCondLst>
                            <p:childTnLst>
                              <p:par>
                                <p:cTn id="69" presetID="10" presetClass="exit" presetSubtype="0" fill="hold" grpId="1" nodeType="afterEffect">
                                  <p:stCondLst>
                                    <p:cond delay="0"/>
                                  </p:stCondLst>
                                  <p:childTnLst>
                                    <p:animEffect transition="out" filter="fade">
                                      <p:cBhvr>
                                        <p:cTn id="70" dur="2000"/>
                                        <p:tgtEl>
                                          <p:spTgt spid="72"/>
                                        </p:tgtEl>
                                      </p:cBhvr>
                                    </p:animEffect>
                                    <p:set>
                                      <p:cBhvr>
                                        <p:cTn id="71" dur="1" fill="hold">
                                          <p:stCondLst>
                                            <p:cond delay="1999"/>
                                          </p:stCondLst>
                                        </p:cTn>
                                        <p:tgtEl>
                                          <p:spTgt spid="7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70">
                                            <p:txEl>
                                              <p:pRg st="4" end="4"/>
                                            </p:txEl>
                                          </p:spTgt>
                                        </p:tgtEl>
                                        <p:attrNameLst>
                                          <p:attrName>style.visibility</p:attrName>
                                        </p:attrNameLst>
                                      </p:cBhvr>
                                      <p:to>
                                        <p:strVal val="visible"/>
                                      </p:to>
                                    </p:set>
                                    <p:animEffect transition="in" filter="fade">
                                      <p:cBhvr>
                                        <p:cTn id="76" dur="500"/>
                                        <p:tgtEl>
                                          <p:spTgt spid="70">
                                            <p:txEl>
                                              <p:pRg st="4" end="4"/>
                                            </p:txEl>
                                          </p:spTgt>
                                        </p:tgtEl>
                                      </p:cBhvr>
                                    </p:animEffect>
                                  </p:childTnLst>
                                </p:cTn>
                              </p:par>
                            </p:childTnLst>
                          </p:cTn>
                        </p:par>
                        <p:par>
                          <p:cTn id="77" fill="hold">
                            <p:stCondLst>
                              <p:cond delay="500"/>
                            </p:stCondLst>
                            <p:childTnLst>
                              <p:par>
                                <p:cTn id="78" presetID="1" presetClass="entr" presetSubtype="0" fill="hold" grpId="2" nodeType="afterEffect">
                                  <p:stCondLst>
                                    <p:cond delay="0"/>
                                  </p:stCondLst>
                                  <p:childTnLst>
                                    <p:set>
                                      <p:cBhvr>
                                        <p:cTn id="79" dur="1" fill="hold">
                                          <p:stCondLst>
                                            <p:cond delay="0"/>
                                          </p:stCondLst>
                                        </p:cTn>
                                        <p:tgtEl>
                                          <p:spTgt spid="73"/>
                                        </p:tgtEl>
                                        <p:attrNameLst>
                                          <p:attrName>style.visibility</p:attrName>
                                        </p:attrNameLst>
                                      </p:cBhvr>
                                      <p:to>
                                        <p:strVal val="visible"/>
                                      </p:to>
                                    </p:set>
                                  </p:childTnLst>
                                </p:cTn>
                              </p:par>
                            </p:childTnLst>
                          </p:cTn>
                        </p:par>
                        <p:par>
                          <p:cTn id="80" fill="hold">
                            <p:stCondLst>
                              <p:cond delay="500"/>
                            </p:stCondLst>
                            <p:childTnLst>
                              <p:par>
                                <p:cTn id="81"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2" dur="2000" fill="hold"/>
                                        <p:tgtEl>
                                          <p:spTgt spid="73"/>
                                        </p:tgtEl>
                                        <p:attrNameLst>
                                          <p:attrName>ppt_x</p:attrName>
                                          <p:attrName>ppt_y</p:attrName>
                                        </p:attrNameLst>
                                      </p:cBhvr>
                                      <p:rCtr x="6267" y="19861"/>
                                    </p:animMotion>
                                  </p:childTnLst>
                                </p:cTn>
                              </p:par>
                            </p:childTnLst>
                          </p:cTn>
                        </p:par>
                        <p:par>
                          <p:cTn id="83" fill="hold">
                            <p:stCondLst>
                              <p:cond delay="2500"/>
                            </p:stCondLst>
                            <p:childTnLst>
                              <p:par>
                                <p:cTn id="84" presetID="10" presetClass="exit" presetSubtype="0" fill="hold" grpId="1" nodeType="afterEffect">
                                  <p:stCondLst>
                                    <p:cond delay="0"/>
                                  </p:stCondLst>
                                  <p:childTnLst>
                                    <p:animEffect transition="out" filter="fade">
                                      <p:cBhvr>
                                        <p:cTn id="85" dur="2000"/>
                                        <p:tgtEl>
                                          <p:spTgt spid="73"/>
                                        </p:tgtEl>
                                      </p:cBhvr>
                                    </p:animEffect>
                                    <p:set>
                                      <p:cBhvr>
                                        <p:cTn id="86" dur="1" fill="hold">
                                          <p:stCondLst>
                                            <p:cond delay="1999"/>
                                          </p:stCondLst>
                                        </p:cTn>
                                        <p:tgtEl>
                                          <p:spTgt spid="7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70">
                                            <p:txEl>
                                              <p:pRg st="5" end="5"/>
                                            </p:txEl>
                                          </p:spTgt>
                                        </p:tgtEl>
                                        <p:attrNameLst>
                                          <p:attrName>style.visibility</p:attrName>
                                        </p:attrNameLst>
                                      </p:cBhvr>
                                      <p:to>
                                        <p:strVal val="visible"/>
                                      </p:to>
                                    </p:set>
                                    <p:animEffect transition="in" filter="fade">
                                      <p:cBhvr>
                                        <p:cTn id="91" dur="500"/>
                                        <p:tgtEl>
                                          <p:spTgt spid="70">
                                            <p:txEl>
                                              <p:pRg st="5" end="5"/>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70">
                                            <p:txEl>
                                              <p:pRg st="6" end="6"/>
                                            </p:txEl>
                                          </p:spTgt>
                                        </p:tgtEl>
                                        <p:attrNameLst>
                                          <p:attrName>style.visibility</p:attrName>
                                        </p:attrNameLst>
                                      </p:cBhvr>
                                      <p:to>
                                        <p:strVal val="visible"/>
                                      </p:to>
                                    </p:set>
                                    <p:animEffect transition="in" filter="fade">
                                      <p:cBhvr>
                                        <p:cTn id="94" dur="500"/>
                                        <p:tgtEl>
                                          <p:spTgt spid="70">
                                            <p:txEl>
                                              <p:pRg st="6" end="6"/>
                                            </p:txEl>
                                          </p:spTgt>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750"/>
                                        <p:tgtEl>
                                          <p:spTgt spid="7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fade">
                                      <p:cBhvr>
                                        <p:cTn id="101" dur="500"/>
                                        <p:tgtEl>
                                          <p:spTgt spid="77"/>
                                        </p:tgtEl>
                                      </p:cBhvr>
                                    </p:animEffect>
                                  </p:childTnLst>
                                </p:cTn>
                              </p:par>
                              <p:par>
                                <p:cTn id="102" presetID="10" presetClass="exit" presetSubtype="0" fill="hold" grpId="1" nodeType="withEffect">
                                  <p:stCondLst>
                                    <p:cond delay="0"/>
                                  </p:stCondLst>
                                  <p:childTnLst>
                                    <p:animEffect transition="out" filter="fade">
                                      <p:cBhvr>
                                        <p:cTn id="103" dur="500"/>
                                        <p:tgtEl>
                                          <p:spTgt spid="77"/>
                                        </p:tgtEl>
                                      </p:cBhvr>
                                    </p:animEffect>
                                    <p:set>
                                      <p:cBhvr>
                                        <p:cTn id="104" dur="1" fill="hold">
                                          <p:stCondLst>
                                            <p:cond delay="499"/>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block uploading benefits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Efficient continuation and retry</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Parallel and out of order upload of blocks</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3436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52000" y="1668544"/>
            <a:ext cx="2837468" cy="4147794"/>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idx="4294967295"/>
          </p:nvPr>
        </p:nvSpPr>
        <p:spPr>
          <a:xfrm>
            <a:off x="-9525" y="0"/>
            <a:ext cx="12201525" cy="812800"/>
          </a:xfrm>
        </p:spPr>
        <p:txBody>
          <a:bodyPr/>
          <a:lstStyle/>
          <a:p>
            <a:r>
              <a:rPr lang="en-US" dirty="0" smtClean="0"/>
              <a:t>Page Blob – Random Read/Write</a:t>
            </a:r>
            <a:endParaRPr lang="en-US" dirty="0"/>
          </a:p>
        </p:txBody>
      </p:sp>
      <p:sp>
        <p:nvSpPr>
          <p:cNvPr id="40" name="Content Placeholder 2"/>
          <p:cNvSpPr txBox="1">
            <a:spLocks/>
          </p:cNvSpPr>
          <p:nvPr/>
        </p:nvSpPr>
        <p:spPr>
          <a:xfrm>
            <a:off x="3654979" y="527900"/>
            <a:ext cx="8537021" cy="6330099"/>
          </a:xfrm>
          <a:prstGeom prst="rect">
            <a:avLst/>
          </a:prstGeom>
        </p:spPr>
        <p:txBody>
          <a:bodyPr vert="horz" wrap="square" lIns="0" tIns="0" rIns="0" bIns="0" rtlCol="0" anchor="ctr">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lvl="1" indent="0">
              <a:spcBef>
                <a:spcPts val="600"/>
              </a:spcBef>
              <a:buNone/>
            </a:pPr>
            <a:r>
              <a:rPr lang="en-US" sz="3000" dirty="0" smtClean="0">
                <a:solidFill>
                  <a:schemeClr val="bg1">
                    <a:alpha val="99000"/>
                  </a:schemeClr>
                </a:solidFill>
                <a:latin typeface="+mj-lt"/>
              </a:rPr>
              <a:t>Create blob and specify </a:t>
            </a:r>
            <a:r>
              <a:rPr lang="en-US" sz="3000" dirty="0">
                <a:solidFill>
                  <a:schemeClr val="bg1">
                    <a:alpha val="99000"/>
                  </a:schemeClr>
                </a:solidFill>
                <a:latin typeface="+mj-lt"/>
              </a:rPr>
              <a:t>Blob Size = 10 </a:t>
            </a:r>
            <a:r>
              <a:rPr lang="en-US" sz="3000" dirty="0" err="1" smtClean="0">
                <a:solidFill>
                  <a:schemeClr val="bg1">
                    <a:alpha val="99000"/>
                  </a:schemeClr>
                </a:solidFill>
                <a:latin typeface="+mj-lt"/>
              </a:rPr>
              <a:t>Gbytes</a:t>
            </a:r>
            <a:endParaRPr lang="en-US" sz="3000" dirty="0">
              <a:solidFill>
                <a:schemeClr val="bg1">
                  <a:alpha val="99000"/>
                </a:schemeClr>
              </a:solidFill>
              <a:latin typeface="+mj-lt"/>
            </a:endParaRPr>
          </a:p>
          <a:p>
            <a:pPr marL="0" indent="0">
              <a:spcBef>
                <a:spcPts val="600"/>
              </a:spcBef>
              <a:buNone/>
            </a:pPr>
            <a:r>
              <a:rPr lang="en-US" sz="3000" dirty="0">
                <a:solidFill>
                  <a:schemeClr val="bg1">
                    <a:alpha val="99000"/>
                  </a:schemeClr>
                </a:solidFill>
                <a:latin typeface="+mj-lt"/>
              </a:rPr>
              <a:t>Fixed Page Size = 512 bytes</a:t>
            </a:r>
          </a:p>
          <a:p>
            <a:pPr marL="0" indent="0">
              <a:spcBef>
                <a:spcPts val="600"/>
              </a:spcBef>
              <a:buNone/>
            </a:pPr>
            <a:r>
              <a:rPr lang="en-US" sz="3000" dirty="0">
                <a:solidFill>
                  <a:schemeClr val="bg1">
                    <a:alpha val="99000"/>
                  </a:schemeClr>
                </a:solidFill>
                <a:latin typeface="+mj-lt"/>
              </a:rPr>
              <a:t>Random Access </a:t>
            </a:r>
            <a:r>
              <a:rPr lang="en-US" sz="3000" dirty="0" smtClean="0">
                <a:solidFill>
                  <a:schemeClr val="bg1">
                    <a:alpha val="99000"/>
                  </a:schemeClr>
                </a:solidFill>
                <a:latin typeface="+mj-lt"/>
              </a:rPr>
              <a:t>Operations:</a:t>
            </a:r>
            <a:endParaRPr lang="en-US" sz="3000" dirty="0">
              <a:solidFill>
                <a:schemeClr val="bg1">
                  <a:alpha val="99000"/>
                </a:schemeClr>
              </a:solidFill>
              <a:latin typeface="+mj-lt"/>
            </a:endParaRPr>
          </a:p>
          <a:p>
            <a:pPr marL="0" lvl="1" indent="0">
              <a:spcBef>
                <a:spcPts val="600"/>
              </a:spcBef>
              <a:buNone/>
            </a:pPr>
            <a:r>
              <a:rPr lang="en-US" sz="3000" dirty="0" err="1">
                <a:solidFill>
                  <a:srgbClr val="FFC000"/>
                </a:solidFill>
                <a:latin typeface="+mj-lt"/>
              </a:rPr>
              <a:t>PutPage</a:t>
            </a:r>
            <a:r>
              <a:rPr lang="en-US" sz="3000" dirty="0">
                <a:solidFill>
                  <a:srgbClr val="FFC000"/>
                </a:solidFill>
                <a:latin typeface="+mj-lt"/>
              </a:rPr>
              <a:t>[512, 2048)</a:t>
            </a:r>
          </a:p>
          <a:p>
            <a:pPr marL="0" lvl="1" indent="0">
              <a:spcBef>
                <a:spcPts val="600"/>
              </a:spcBef>
              <a:buNone/>
            </a:pPr>
            <a:r>
              <a:rPr lang="en-US" sz="3000" dirty="0" err="1">
                <a:solidFill>
                  <a:schemeClr val="accent2">
                    <a:lumMod val="50000"/>
                  </a:schemeClr>
                </a:solidFill>
                <a:latin typeface="+mj-lt"/>
              </a:rPr>
              <a:t>PutPage</a:t>
            </a:r>
            <a:r>
              <a:rPr lang="en-US" sz="3000" dirty="0">
                <a:solidFill>
                  <a:schemeClr val="accent2">
                    <a:lumMod val="50000"/>
                  </a:schemeClr>
                </a:solidFill>
                <a:latin typeface="+mj-lt"/>
              </a:rPr>
              <a:t>[0, 1024)</a:t>
            </a:r>
          </a:p>
          <a:p>
            <a:pPr marL="0" lvl="1" indent="0">
              <a:spcBef>
                <a:spcPts val="600"/>
              </a:spcBef>
              <a:buNone/>
            </a:pPr>
            <a:r>
              <a:rPr lang="en-US" sz="3000" dirty="0" err="1">
                <a:solidFill>
                  <a:srgbClr val="4472C4"/>
                </a:solidFill>
                <a:latin typeface="+mj-lt"/>
              </a:rPr>
              <a:t>ClearPage</a:t>
            </a:r>
            <a:r>
              <a:rPr lang="en-US" sz="3000" dirty="0">
                <a:solidFill>
                  <a:srgbClr val="4472C4"/>
                </a:solidFill>
                <a:latin typeface="+mj-lt"/>
              </a:rPr>
              <a:t>[512, 1536)</a:t>
            </a:r>
          </a:p>
          <a:p>
            <a:pPr marL="0" lvl="1" indent="0">
              <a:spcBef>
                <a:spcPts val="600"/>
              </a:spcBef>
              <a:buNone/>
            </a:pPr>
            <a:r>
              <a:rPr lang="en-US" sz="3000" dirty="0" err="1">
                <a:solidFill>
                  <a:srgbClr val="00B050"/>
                </a:solidFill>
                <a:latin typeface="+mj-lt"/>
              </a:rPr>
              <a:t>PutPage</a:t>
            </a:r>
            <a:r>
              <a:rPr lang="en-US" sz="3000" dirty="0">
                <a:solidFill>
                  <a:srgbClr val="00B050"/>
                </a:solidFill>
                <a:latin typeface="+mj-lt"/>
              </a:rPr>
              <a:t>[2048,2560)</a:t>
            </a:r>
          </a:p>
          <a:p>
            <a:pPr marL="0" indent="0">
              <a:spcBef>
                <a:spcPts val="600"/>
              </a:spcBef>
              <a:buNone/>
            </a:pPr>
            <a:r>
              <a:rPr lang="en-US" sz="3000" dirty="0" err="1">
                <a:solidFill>
                  <a:schemeClr val="bg1">
                    <a:alpha val="99000"/>
                  </a:schemeClr>
                </a:solidFill>
                <a:latin typeface="+mj-lt"/>
              </a:rPr>
              <a:t>GetPageRange</a:t>
            </a:r>
            <a:r>
              <a:rPr lang="en-US" sz="3000" dirty="0">
                <a:solidFill>
                  <a:schemeClr val="bg1">
                    <a:alpha val="99000"/>
                  </a:schemeClr>
                </a:solidFill>
                <a:latin typeface="+mj-lt"/>
              </a:rPr>
              <a:t>[0, 4096) returns valid data ranges:</a:t>
            </a:r>
          </a:p>
          <a:p>
            <a:pPr marL="0" lvl="1" indent="0">
              <a:spcBef>
                <a:spcPts val="600"/>
              </a:spcBef>
              <a:buNone/>
            </a:pPr>
            <a:r>
              <a:rPr lang="en-US" sz="3000" dirty="0">
                <a:solidFill>
                  <a:schemeClr val="bg1">
                    <a:alpha val="99000"/>
                  </a:schemeClr>
                </a:solidFill>
                <a:latin typeface="+mj-lt"/>
              </a:rPr>
              <a:t>[0,512) , [1536,2560)</a:t>
            </a:r>
          </a:p>
          <a:p>
            <a:pPr marL="0" indent="0">
              <a:spcBef>
                <a:spcPts val="600"/>
              </a:spcBef>
              <a:buNone/>
            </a:pPr>
            <a:r>
              <a:rPr lang="en-US" sz="3000" dirty="0" err="1">
                <a:solidFill>
                  <a:schemeClr val="bg1">
                    <a:alpha val="99000"/>
                  </a:schemeClr>
                </a:solidFill>
                <a:latin typeface="+mj-lt"/>
              </a:rPr>
              <a:t>GetBlob</a:t>
            </a:r>
            <a:r>
              <a:rPr lang="en-US" sz="3000" dirty="0">
                <a:solidFill>
                  <a:schemeClr val="bg1">
                    <a:alpha val="99000"/>
                  </a:schemeClr>
                </a:solidFill>
                <a:latin typeface="+mj-lt"/>
              </a:rPr>
              <a:t>[1000, 2048) </a:t>
            </a:r>
            <a:r>
              <a:rPr lang="en-US" sz="3000" dirty="0" smtClean="0">
                <a:solidFill>
                  <a:schemeClr val="bg1">
                    <a:alpha val="99000"/>
                  </a:schemeClr>
                </a:solidFill>
                <a:latin typeface="+mj-lt"/>
              </a:rPr>
              <a:t>returns:</a:t>
            </a:r>
            <a:endParaRPr lang="en-US" sz="3000" dirty="0">
              <a:solidFill>
                <a:schemeClr val="bg1">
                  <a:alpha val="99000"/>
                </a:schemeClr>
              </a:solidFill>
              <a:latin typeface="+mj-lt"/>
            </a:endParaRPr>
          </a:p>
          <a:p>
            <a:pPr marL="0" lvl="1" indent="0">
              <a:spcBef>
                <a:spcPts val="600"/>
              </a:spcBef>
              <a:buNone/>
            </a:pPr>
            <a:r>
              <a:rPr lang="en-US" sz="3000" dirty="0">
                <a:solidFill>
                  <a:schemeClr val="bg1">
                    <a:alpha val="99000"/>
                  </a:schemeClr>
                </a:solidFill>
                <a:latin typeface="+mj-lt"/>
              </a:rPr>
              <a:t>All 0 for first 536 bytes</a:t>
            </a:r>
          </a:p>
          <a:p>
            <a:pPr marL="0" lvl="1" indent="0">
              <a:spcBef>
                <a:spcPts val="600"/>
              </a:spcBef>
              <a:buNone/>
            </a:pPr>
            <a:r>
              <a:rPr lang="en-US" sz="3000" dirty="0">
                <a:solidFill>
                  <a:schemeClr val="bg1">
                    <a:alpha val="99000"/>
                  </a:schemeClr>
                </a:solidFill>
                <a:latin typeface="+mj-lt"/>
              </a:rPr>
              <a:t>Next 512 bytes </a:t>
            </a:r>
            <a:r>
              <a:rPr lang="en-US" sz="3000" dirty="0" smtClean="0">
                <a:solidFill>
                  <a:schemeClr val="bg1">
                    <a:alpha val="99000"/>
                  </a:schemeClr>
                </a:solidFill>
                <a:latin typeface="+mj-lt"/>
              </a:rPr>
              <a:t>data </a:t>
            </a:r>
            <a:r>
              <a:rPr lang="en-US" sz="3000" dirty="0">
                <a:solidFill>
                  <a:schemeClr val="bg1">
                    <a:alpha val="99000"/>
                  </a:schemeClr>
                </a:solidFill>
                <a:latin typeface="+mj-lt"/>
              </a:rPr>
              <a:t>stored in [</a:t>
            </a:r>
            <a:r>
              <a:rPr lang="en-US" sz="3000" dirty="0" smtClean="0">
                <a:solidFill>
                  <a:schemeClr val="bg1">
                    <a:alpha val="99000"/>
                  </a:schemeClr>
                </a:solidFill>
                <a:latin typeface="+mj-lt"/>
              </a:rPr>
              <a:t>1536,2048)</a:t>
            </a:r>
            <a:endParaRPr lang="en-US" sz="3000" dirty="0">
              <a:solidFill>
                <a:schemeClr val="bg1">
                  <a:alpha val="99000"/>
                </a:schemeClr>
              </a:solidFill>
              <a:latin typeface="+mj-lt"/>
            </a:endParaRPr>
          </a:p>
        </p:txBody>
      </p:sp>
      <p:sp>
        <p:nvSpPr>
          <p:cNvPr id="41" name="TextBox 40"/>
          <p:cNvSpPr txBox="1"/>
          <p:nvPr/>
        </p:nvSpPr>
        <p:spPr>
          <a:xfrm>
            <a:off x="663507"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latin typeface="+mj-lt"/>
              </a:rPr>
              <a:t>0</a:t>
            </a:r>
          </a:p>
        </p:txBody>
      </p:sp>
      <p:sp>
        <p:nvSpPr>
          <p:cNvPr id="43" name="Rectangle 42"/>
          <p:cNvSpPr/>
          <p:nvPr/>
        </p:nvSpPr>
        <p:spPr>
          <a:xfrm>
            <a:off x="444558" y="5431652"/>
            <a:ext cx="545333" cy="276997"/>
          </a:xfrm>
          <a:prstGeom prst="rect">
            <a:avLst/>
          </a:prstGeom>
        </p:spPr>
        <p:txBody>
          <a:bodyPr wrap="none" lIns="91436" tIns="45719" rIns="91436" bIns="45719">
            <a:spAutoFit/>
          </a:bodyPr>
          <a:lstStyle/>
          <a:p>
            <a:pPr algn="r"/>
            <a:r>
              <a:rPr lang="en-US" sz="1200" dirty="0">
                <a:solidFill>
                  <a:srgbClr val="595959">
                    <a:alpha val="99000"/>
                  </a:srgbClr>
                </a:solidFill>
                <a:latin typeface="+mj-lt"/>
              </a:rPr>
              <a:t>10 GB</a:t>
            </a:r>
            <a:endParaRPr lang="en-US" sz="1200" baseline="30000" dirty="0">
              <a:solidFill>
                <a:srgbClr val="595959">
                  <a:alpha val="99000"/>
                </a:srgbClr>
              </a:solidFill>
              <a:latin typeface="+mj-lt"/>
            </a:endParaRPr>
          </a:p>
        </p:txBody>
      </p:sp>
      <p:sp>
        <p:nvSpPr>
          <p:cNvPr id="47" name="Rectangle 46"/>
          <p:cNvSpPr/>
          <p:nvPr/>
        </p:nvSpPr>
        <p:spPr>
          <a:xfrm rot="5400000">
            <a:off x="-91358" y="3003549"/>
            <a:ext cx="3657600" cy="1447800"/>
          </a:xfrm>
          <a:prstGeom prst="rect">
            <a:avLst/>
          </a:prstGeom>
          <a:solidFill>
            <a:schemeClr val="accent4">
              <a:lumMod val="75000"/>
            </a:schemeClr>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13667"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04507" y="2078850"/>
            <a:ext cx="427019"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512</a:t>
            </a:r>
          </a:p>
        </p:txBody>
      </p:sp>
      <p:sp>
        <p:nvSpPr>
          <p:cNvPr id="53" name="Rectangle 52"/>
          <p:cNvSpPr/>
          <p:nvPr/>
        </p:nvSpPr>
        <p:spPr>
          <a:xfrm>
            <a:off x="422754" y="2383650"/>
            <a:ext cx="508772"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1024</a:t>
            </a:r>
          </a:p>
        </p:txBody>
      </p:sp>
      <p:cxnSp>
        <p:nvCxnSpPr>
          <p:cNvPr id="55" name="Straight Connector 54"/>
          <p:cNvCxnSpPr/>
          <p:nvPr/>
        </p:nvCxnSpPr>
        <p:spPr>
          <a:xfrm>
            <a:off x="1013543"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13543"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13543"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13543"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3543"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3543"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13543"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13543"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13543"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13543"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13543"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25960" y="2684094"/>
            <a:ext cx="505566"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1536</a:t>
            </a:r>
          </a:p>
        </p:txBody>
      </p:sp>
      <p:sp>
        <p:nvSpPr>
          <p:cNvPr id="77" name="Rectangle 76"/>
          <p:cNvSpPr/>
          <p:nvPr/>
        </p:nvSpPr>
        <p:spPr>
          <a:xfrm>
            <a:off x="382679"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2048</a:t>
            </a:r>
          </a:p>
        </p:txBody>
      </p:sp>
      <p:sp>
        <p:nvSpPr>
          <p:cNvPr id="78" name="Rectangle 77"/>
          <p:cNvSpPr/>
          <p:nvPr/>
        </p:nvSpPr>
        <p:spPr>
          <a:xfrm>
            <a:off x="382679"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2560</a:t>
            </a:r>
          </a:p>
        </p:txBody>
      </p:sp>
      <p:grpSp>
        <p:nvGrpSpPr>
          <p:cNvPr id="87" name="Group 103"/>
          <p:cNvGrpSpPr/>
          <p:nvPr/>
        </p:nvGrpSpPr>
        <p:grpSpPr>
          <a:xfrm>
            <a:off x="2613743"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2613743" y="2425700"/>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661403" y="3545276"/>
            <a:ext cx="2204642" cy="369332"/>
          </a:xfrm>
          <a:prstGeom prst="rect">
            <a:avLst/>
          </a:prstGeom>
        </p:spPr>
        <p:txBody>
          <a:bodyPr wrap="none">
            <a:spAutoFit/>
          </a:bodyPr>
          <a:lstStyle/>
          <a:p>
            <a:pPr algn="ctr" defTabSz="914061"/>
            <a:r>
              <a:rPr lang="en-US" dirty="0">
                <a:solidFill>
                  <a:srgbClr val="FFFFFF">
                    <a:alpha val="99000"/>
                  </a:srgbClr>
                </a:solidFill>
                <a:latin typeface="+mj-lt"/>
              </a:rPr>
              <a:t>10 GB Address Space</a:t>
            </a:r>
          </a:p>
        </p:txBody>
      </p:sp>
      <p:sp>
        <p:nvSpPr>
          <p:cNvPr id="79" name="Rectangle 78"/>
          <p:cNvSpPr/>
          <p:nvPr/>
        </p:nvSpPr>
        <p:spPr>
          <a:xfrm rot="5400000">
            <a:off x="1280243"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1432643"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1013544"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1585043"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3" name="Rectangle 2"/>
          <p:cNvSpPr/>
          <p:nvPr/>
        </p:nvSpPr>
        <p:spPr>
          <a:xfrm>
            <a:off x="3431357" y="803373"/>
            <a:ext cx="8760643" cy="1400076"/>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431357" y="2286179"/>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431357" y="2770611"/>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313090" y="3238567"/>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404864" y="3767086"/>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339583" y="4251518"/>
            <a:ext cx="8760643" cy="911546"/>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p:cNvPicPr>
            <a:picLocks noChangeAspect="1"/>
          </p:cNvPicPr>
          <p:nvPr/>
        </p:nvPicPr>
        <p:blipFill>
          <a:blip r:embed="rId5"/>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285582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0">
                                            <p:txEl>
                                              <p:pRg st="2" end="2"/>
                                            </p:txEl>
                                          </p:spTgt>
                                        </p:tgtEl>
                                        <p:attrNameLst>
                                          <p:attrName>style.visibility</p:attrName>
                                        </p:attrNameLst>
                                      </p:cBhvr>
                                      <p:to>
                                        <p:strVal val="visible"/>
                                      </p:to>
                                    </p:set>
                                    <p:animEffect transition="in" filter="fade">
                                      <p:cBhvr>
                                        <p:cTn id="18" dur="500"/>
                                        <p:tgtEl>
                                          <p:spTgt spid="40">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xEl>
                                              <p:pRg st="3" end="3"/>
                                            </p:txEl>
                                          </p:spTgt>
                                        </p:tgtEl>
                                        <p:attrNameLst>
                                          <p:attrName>style.visibility</p:attrName>
                                        </p:attrNameLst>
                                      </p:cBhvr>
                                      <p:to>
                                        <p:strVal val="visible"/>
                                      </p:to>
                                    </p:set>
                                    <p:animEffect transition="in" filter="fade">
                                      <p:cBhvr>
                                        <p:cTn id="23" dur="500"/>
                                        <p:tgtEl>
                                          <p:spTgt spid="40">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fade">
                                      <p:cBhvr>
                                        <p:cTn id="29" dur="1000"/>
                                        <p:tgtEl>
                                          <p:spTgt spid="7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4" end="4"/>
                                            </p:txEl>
                                          </p:spTgt>
                                        </p:tgtEl>
                                        <p:attrNameLst>
                                          <p:attrName>style.visibility</p:attrName>
                                        </p:attrNameLst>
                                      </p:cBhvr>
                                      <p:to>
                                        <p:strVal val="visible"/>
                                      </p:to>
                                    </p:set>
                                    <p:animEffect transition="in" filter="fade">
                                      <p:cBhvr>
                                        <p:cTn id="34" dur="500"/>
                                        <p:tgtEl>
                                          <p:spTgt spid="40">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10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0">
                                            <p:txEl>
                                              <p:pRg st="5" end="5"/>
                                            </p:txEl>
                                          </p:spTgt>
                                        </p:tgtEl>
                                        <p:attrNameLst>
                                          <p:attrName>style.visibility</p:attrName>
                                        </p:attrNameLst>
                                      </p:cBhvr>
                                      <p:to>
                                        <p:strVal val="visible"/>
                                      </p:to>
                                    </p:set>
                                    <p:animEffect transition="in" filter="fade">
                                      <p:cBhvr>
                                        <p:cTn id="45" dur="500"/>
                                        <p:tgtEl>
                                          <p:spTgt spid="40">
                                            <p:txEl>
                                              <p:pRg st="5" end="5"/>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fade">
                                      <p:cBhvr>
                                        <p:cTn id="51" dur="1000"/>
                                        <p:tgtEl>
                                          <p:spTgt spid="8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0">
                                            <p:txEl>
                                              <p:pRg st="6" end="6"/>
                                            </p:txEl>
                                          </p:spTgt>
                                        </p:tgtEl>
                                        <p:attrNameLst>
                                          <p:attrName>style.visibility</p:attrName>
                                        </p:attrNameLst>
                                      </p:cBhvr>
                                      <p:to>
                                        <p:strVal val="visible"/>
                                      </p:to>
                                    </p:set>
                                    <p:animEffect transition="in" filter="fade">
                                      <p:cBhvr>
                                        <p:cTn id="56" dur="500"/>
                                        <p:tgtEl>
                                          <p:spTgt spid="40">
                                            <p:txEl>
                                              <p:pRg st="6" end="6"/>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fade">
                                      <p:cBhvr>
                                        <p:cTn id="62" dur="1000"/>
                                        <p:tgtEl>
                                          <p:spTgt spid="8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0">
                                            <p:txEl>
                                              <p:pRg st="7" end="7"/>
                                            </p:txEl>
                                          </p:spTgt>
                                        </p:tgtEl>
                                        <p:attrNameLst>
                                          <p:attrName>style.visibility</p:attrName>
                                        </p:attrNameLst>
                                      </p:cBhvr>
                                      <p:to>
                                        <p:strVal val="visible"/>
                                      </p:to>
                                    </p:set>
                                    <p:animEffect transition="in" filter="fade">
                                      <p:cBhvr>
                                        <p:cTn id="67" dur="500"/>
                                        <p:tgtEl>
                                          <p:spTgt spid="40">
                                            <p:txEl>
                                              <p:pRg st="7" end="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0">
                                            <p:txEl>
                                              <p:pRg st="8" end="8"/>
                                            </p:txEl>
                                          </p:spTgt>
                                        </p:tgtEl>
                                        <p:attrNameLst>
                                          <p:attrName>style.visibility</p:attrName>
                                        </p:attrNameLst>
                                      </p:cBhvr>
                                      <p:to>
                                        <p:strVal val="visible"/>
                                      </p:to>
                                    </p:set>
                                    <p:animEffect transition="in" filter="fade">
                                      <p:cBhvr>
                                        <p:cTn id="70" dur="500"/>
                                        <p:tgtEl>
                                          <p:spTgt spid="40">
                                            <p:txEl>
                                              <p:pRg st="8" end="8"/>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500"/>
                                        <p:tgtEl>
                                          <p:spTgt spid="46"/>
                                        </p:tgtEl>
                                      </p:cBhvr>
                                    </p:animEffect>
                                  </p:childTnLst>
                                </p:cTn>
                              </p:par>
                            </p:childTnLst>
                          </p:cTn>
                        </p:par>
                        <p:par>
                          <p:cTn id="74" fill="hold">
                            <p:stCondLst>
                              <p:cond delay="500"/>
                            </p:stCondLst>
                            <p:childTnLst>
                              <p:par>
                                <p:cTn id="75" presetID="10" presetClass="entr" presetSubtype="0" fill="hold" nodeType="after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250"/>
                                        <p:tgtEl>
                                          <p:spTgt spid="8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0">
                                            <p:txEl>
                                              <p:pRg st="9" end="9"/>
                                            </p:txEl>
                                          </p:spTgt>
                                        </p:tgtEl>
                                        <p:attrNameLst>
                                          <p:attrName>style.visibility</p:attrName>
                                        </p:attrNameLst>
                                      </p:cBhvr>
                                      <p:to>
                                        <p:strVal val="visible"/>
                                      </p:to>
                                    </p:set>
                                    <p:animEffect transition="in" filter="fade">
                                      <p:cBhvr>
                                        <p:cTn id="82" dur="500"/>
                                        <p:tgtEl>
                                          <p:spTgt spid="40">
                                            <p:txEl>
                                              <p:pRg st="9" end="9"/>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500"/>
                                        <p:tgtEl>
                                          <p:spTgt spid="48"/>
                                        </p:tgtEl>
                                      </p:cBhvr>
                                    </p:animEffect>
                                  </p:childTnLst>
                                </p:cTn>
                              </p:par>
                              <p:par>
                                <p:cTn id="86" presetID="10" presetClass="entr" presetSubtype="0" fill="hold" nodeType="withEffect">
                                  <p:stCondLst>
                                    <p:cond delay="0"/>
                                  </p:stCondLst>
                                  <p:childTnLst>
                                    <p:set>
                                      <p:cBhvr>
                                        <p:cTn id="87" dur="1" fill="hold">
                                          <p:stCondLst>
                                            <p:cond delay="0"/>
                                          </p:stCondLst>
                                        </p:cTn>
                                        <p:tgtEl>
                                          <p:spTgt spid="40">
                                            <p:txEl>
                                              <p:pRg st="10" end="10"/>
                                            </p:txEl>
                                          </p:spTgt>
                                        </p:tgtEl>
                                        <p:attrNameLst>
                                          <p:attrName>style.visibility</p:attrName>
                                        </p:attrNameLst>
                                      </p:cBhvr>
                                      <p:to>
                                        <p:strVal val="visible"/>
                                      </p:to>
                                    </p:set>
                                    <p:animEffect transition="in" filter="fade">
                                      <p:cBhvr>
                                        <p:cTn id="88" dur="500"/>
                                        <p:tgtEl>
                                          <p:spTgt spid="40">
                                            <p:txEl>
                                              <p:pRg st="10" end="10"/>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40">
                                            <p:txEl>
                                              <p:pRg st="11" end="11"/>
                                            </p:txEl>
                                          </p:spTgt>
                                        </p:tgtEl>
                                        <p:attrNameLst>
                                          <p:attrName>style.visibility</p:attrName>
                                        </p:attrNameLst>
                                      </p:cBhvr>
                                      <p:to>
                                        <p:strVal val="visible"/>
                                      </p:to>
                                    </p:set>
                                    <p:animEffect transition="in" filter="fade">
                                      <p:cBhvr>
                                        <p:cTn id="91" dur="500"/>
                                        <p:tgtEl>
                                          <p:spTgt spid="40">
                                            <p:txEl>
                                              <p:pRg st="11" end="11"/>
                                            </p:txEl>
                                          </p:spTgt>
                                        </p:tgtEl>
                                      </p:cBhvr>
                                    </p:animEffect>
                                  </p:childTnLst>
                                </p:cTn>
                              </p:par>
                              <p:par>
                                <p:cTn id="92" presetID="10" presetClass="exit" presetSubtype="0" fill="hold" nodeType="withEffect">
                                  <p:stCondLst>
                                    <p:cond delay="0"/>
                                  </p:stCondLst>
                                  <p:childTnLst>
                                    <p:animEffect transition="out" filter="fade">
                                      <p:cBhvr>
                                        <p:cTn id="93" dur="500"/>
                                        <p:tgtEl>
                                          <p:spTgt spid="87"/>
                                        </p:tgtEl>
                                      </p:cBhvr>
                                    </p:animEffect>
                                    <p:set>
                                      <p:cBhvr>
                                        <p:cTn id="94" dur="1" fill="hold">
                                          <p:stCondLst>
                                            <p:cond delay="499"/>
                                          </p:stCondLst>
                                        </p:cTn>
                                        <p:tgtEl>
                                          <p:spTgt spid="87"/>
                                        </p:tgtEl>
                                        <p:attrNameLst>
                                          <p:attrName>style.visibility</p:attrName>
                                        </p:attrNameLst>
                                      </p:cBhvr>
                                      <p:to>
                                        <p:strVal val="hidden"/>
                                      </p:to>
                                    </p:se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90"/>
                                        </p:tgtEl>
                                        <p:attrNameLst>
                                          <p:attrName>style.visibility</p:attrName>
                                        </p:attrNameLst>
                                      </p:cBhvr>
                                      <p:to>
                                        <p:strVal val="visible"/>
                                      </p:to>
                                    </p:set>
                                    <p:animEffect transition="in" filter="fade">
                                      <p:cBhvr>
                                        <p:cTn id="9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90" grpId="0" animBg="1"/>
      <p:bldP spid="79" grpId="0" animBg="1"/>
      <p:bldP spid="80" grpId="0" animBg="1"/>
      <p:bldP spid="86" grpId="0" animBg="1"/>
      <p:bldP spid="3" grpId="0" animBg="1"/>
      <p:bldP spid="42" grpId="0" animBg="1"/>
      <p:bldP spid="44" grpId="0" animBg="1"/>
      <p:bldP spid="45" grpId="0" animBg="1"/>
      <p:bldP spid="46" grpId="0" animBg="1"/>
      <p:bldP spid="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52000" y="1668544"/>
            <a:ext cx="2837468" cy="4147794"/>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idx="4294967295"/>
          </p:nvPr>
        </p:nvSpPr>
        <p:spPr>
          <a:xfrm>
            <a:off x="-9525" y="0"/>
            <a:ext cx="12201525" cy="812800"/>
          </a:xfrm>
        </p:spPr>
        <p:txBody>
          <a:bodyPr/>
          <a:lstStyle/>
          <a:p>
            <a:r>
              <a:rPr lang="en-US" dirty="0" smtClean="0"/>
              <a:t>Page Blob – Random Read/Write</a:t>
            </a:r>
            <a:endParaRPr lang="en-US" dirty="0"/>
          </a:p>
        </p:txBody>
      </p:sp>
      <p:sp>
        <p:nvSpPr>
          <p:cNvPr id="41" name="TextBox 40"/>
          <p:cNvSpPr txBox="1"/>
          <p:nvPr/>
        </p:nvSpPr>
        <p:spPr>
          <a:xfrm>
            <a:off x="663507"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latin typeface="+mj-lt"/>
              </a:rPr>
              <a:t>0</a:t>
            </a:r>
          </a:p>
        </p:txBody>
      </p:sp>
      <p:sp>
        <p:nvSpPr>
          <p:cNvPr id="43" name="Rectangle 42"/>
          <p:cNvSpPr/>
          <p:nvPr/>
        </p:nvSpPr>
        <p:spPr>
          <a:xfrm>
            <a:off x="444558" y="5431652"/>
            <a:ext cx="545333" cy="276997"/>
          </a:xfrm>
          <a:prstGeom prst="rect">
            <a:avLst/>
          </a:prstGeom>
        </p:spPr>
        <p:txBody>
          <a:bodyPr wrap="none" lIns="91436" tIns="45719" rIns="91436" bIns="45719">
            <a:spAutoFit/>
          </a:bodyPr>
          <a:lstStyle/>
          <a:p>
            <a:pPr algn="r"/>
            <a:r>
              <a:rPr lang="en-US" sz="1200" dirty="0">
                <a:solidFill>
                  <a:srgbClr val="595959">
                    <a:alpha val="99000"/>
                  </a:srgbClr>
                </a:solidFill>
                <a:latin typeface="+mj-lt"/>
              </a:rPr>
              <a:t>10 GB</a:t>
            </a:r>
            <a:endParaRPr lang="en-US" sz="1200" baseline="30000" dirty="0">
              <a:solidFill>
                <a:srgbClr val="595959">
                  <a:alpha val="99000"/>
                </a:srgbClr>
              </a:solidFill>
              <a:latin typeface="+mj-lt"/>
            </a:endParaRPr>
          </a:p>
        </p:txBody>
      </p:sp>
      <p:sp>
        <p:nvSpPr>
          <p:cNvPr id="47" name="Rectangle 46"/>
          <p:cNvSpPr/>
          <p:nvPr/>
        </p:nvSpPr>
        <p:spPr>
          <a:xfrm rot="5400000">
            <a:off x="-91358"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13667"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04507" y="2078850"/>
            <a:ext cx="427019"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512</a:t>
            </a:r>
          </a:p>
        </p:txBody>
      </p:sp>
      <p:sp>
        <p:nvSpPr>
          <p:cNvPr id="53" name="Rectangle 52"/>
          <p:cNvSpPr/>
          <p:nvPr/>
        </p:nvSpPr>
        <p:spPr>
          <a:xfrm>
            <a:off x="422754" y="2383650"/>
            <a:ext cx="508772"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1024</a:t>
            </a:r>
          </a:p>
        </p:txBody>
      </p:sp>
      <p:cxnSp>
        <p:nvCxnSpPr>
          <p:cNvPr id="55" name="Straight Connector 54"/>
          <p:cNvCxnSpPr/>
          <p:nvPr/>
        </p:nvCxnSpPr>
        <p:spPr>
          <a:xfrm>
            <a:off x="1013543"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13543"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13543"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13543"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3543"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3543"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13543"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13543"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13543"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13543"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13543"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25960" y="2684094"/>
            <a:ext cx="505566"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1536</a:t>
            </a:r>
          </a:p>
        </p:txBody>
      </p:sp>
      <p:sp>
        <p:nvSpPr>
          <p:cNvPr id="77" name="Rectangle 76"/>
          <p:cNvSpPr/>
          <p:nvPr/>
        </p:nvSpPr>
        <p:spPr>
          <a:xfrm>
            <a:off x="382679"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2048</a:t>
            </a:r>
          </a:p>
        </p:txBody>
      </p:sp>
      <p:sp>
        <p:nvSpPr>
          <p:cNvPr id="78" name="Rectangle 77"/>
          <p:cNvSpPr/>
          <p:nvPr/>
        </p:nvSpPr>
        <p:spPr>
          <a:xfrm>
            <a:off x="382679"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2560</a:t>
            </a:r>
          </a:p>
        </p:txBody>
      </p:sp>
      <p:grpSp>
        <p:nvGrpSpPr>
          <p:cNvPr id="87" name="Group 103"/>
          <p:cNvGrpSpPr/>
          <p:nvPr/>
        </p:nvGrpSpPr>
        <p:grpSpPr>
          <a:xfrm>
            <a:off x="2613743"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6" name="Rectangle 5"/>
          <p:cNvSpPr/>
          <p:nvPr/>
        </p:nvSpPr>
        <p:spPr>
          <a:xfrm rot="5400000">
            <a:off x="661403" y="3545276"/>
            <a:ext cx="2204642" cy="369332"/>
          </a:xfrm>
          <a:prstGeom prst="rect">
            <a:avLst/>
          </a:prstGeom>
        </p:spPr>
        <p:txBody>
          <a:bodyPr wrap="none">
            <a:spAutoFit/>
          </a:bodyPr>
          <a:lstStyle/>
          <a:p>
            <a:pPr algn="ctr" defTabSz="914061"/>
            <a:r>
              <a:rPr lang="en-US" dirty="0">
                <a:solidFill>
                  <a:srgbClr val="FFFFFF">
                    <a:alpha val="99000"/>
                  </a:srgbClr>
                </a:solidFill>
                <a:latin typeface="+mj-lt"/>
              </a:rPr>
              <a:t>10 GB Address Space</a:t>
            </a:r>
          </a:p>
        </p:txBody>
      </p:sp>
      <p:sp>
        <p:nvSpPr>
          <p:cNvPr id="79" name="Rectangle 78"/>
          <p:cNvSpPr/>
          <p:nvPr/>
        </p:nvSpPr>
        <p:spPr>
          <a:xfrm rot="5400000">
            <a:off x="1280243"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1432643"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1013544"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1585043"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39" name="Content Placeholder 2"/>
          <p:cNvSpPr txBox="1">
            <a:spLocks/>
          </p:cNvSpPr>
          <p:nvPr/>
        </p:nvSpPr>
        <p:spPr>
          <a:xfrm>
            <a:off x="3184405" y="2627621"/>
            <a:ext cx="9007595" cy="2229640"/>
          </a:xfrm>
          <a:prstGeom prst="rect">
            <a:avLst/>
          </a:prstGeom>
        </p:spPr>
        <p:txBody>
          <a:bodyPr vert="horz" wrap="square" lIns="0" tIns="0" rIns="0" bIns="0" rtlCol="0" anchor="ctr">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52000" lvl="1" indent="0">
              <a:spcBef>
                <a:spcPts val="0"/>
              </a:spcBef>
              <a:buNone/>
            </a:pPr>
            <a:r>
              <a:rPr lang="en-US" sz="4400" dirty="0" smtClean="0">
                <a:solidFill>
                  <a:schemeClr val="bg1">
                    <a:alpha val="99000"/>
                  </a:schemeClr>
                </a:solidFill>
                <a:latin typeface="+mj-lt"/>
              </a:rPr>
              <a:t>Sparse storage:</a:t>
            </a:r>
          </a:p>
          <a:p>
            <a:pPr marL="252000" lvl="1" indent="0">
              <a:spcBef>
                <a:spcPts val="0"/>
              </a:spcBef>
              <a:buNone/>
            </a:pPr>
            <a:r>
              <a:rPr lang="en-US" sz="4400" dirty="0" smtClean="0">
                <a:solidFill>
                  <a:schemeClr val="bg1">
                    <a:alpha val="99000"/>
                  </a:schemeClr>
                </a:solidFill>
                <a:latin typeface="+mj-lt"/>
              </a:rPr>
              <a:t>Only </a:t>
            </a:r>
            <a:r>
              <a:rPr lang="en-US" sz="4400" dirty="0">
                <a:solidFill>
                  <a:schemeClr val="bg1">
                    <a:alpha val="99000"/>
                  </a:schemeClr>
                </a:solidFill>
                <a:latin typeface="+mj-lt"/>
              </a:rPr>
              <a:t>charged for pages with data stored in </a:t>
            </a:r>
            <a:r>
              <a:rPr lang="en-US" sz="4400" dirty="0" smtClean="0">
                <a:solidFill>
                  <a:schemeClr val="bg1">
                    <a:alpha val="99000"/>
                  </a:schemeClr>
                </a:solidFill>
                <a:latin typeface="+mj-lt"/>
              </a:rPr>
              <a:t>them</a:t>
            </a:r>
            <a:endParaRPr lang="en-US" sz="4400" dirty="0">
              <a:solidFill>
                <a:schemeClr val="bg1">
                  <a:alpha val="99000"/>
                </a:schemeClr>
              </a:solidFill>
              <a:latin typeface="+mj-lt"/>
            </a:endParaRPr>
          </a:p>
        </p:txBody>
      </p:sp>
      <p:pic>
        <p:nvPicPr>
          <p:cNvPr id="37" name="Picture 36"/>
          <p:cNvPicPr>
            <a:picLocks noChangeAspect="1"/>
          </p:cNvPicPr>
          <p:nvPr/>
        </p:nvPicPr>
        <p:blipFill>
          <a:blip r:embed="rId5"/>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99154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a:t>
            </a:r>
            <a:r>
              <a:rPr lang="en-NZ" dirty="0"/>
              <a:t>Signatures</a:t>
            </a:r>
          </a:p>
        </p:txBody>
      </p:sp>
      <p:sp>
        <p:nvSpPr>
          <p:cNvPr id="3" name="Content Placeholder 2"/>
          <p:cNvSpPr>
            <a:spLocks noGrp="1"/>
          </p:cNvSpPr>
          <p:nvPr>
            <p:ph type="body" sz="quarter" idx="4294967295"/>
          </p:nvPr>
        </p:nvSpPr>
        <p:spPr>
          <a:xfrm>
            <a:off x="0" y="0"/>
            <a:ext cx="12192000" cy="6858000"/>
          </a:xfrm>
        </p:spPr>
        <p:txBody>
          <a:bodyPr>
            <a:normAutofit/>
          </a:bodyPr>
          <a:lstStyle/>
          <a:p>
            <a:pPr marL="252000" indent="0" algn="l">
              <a:spcBef>
                <a:spcPts val="1200"/>
              </a:spcBef>
              <a:buNone/>
            </a:pPr>
            <a:r>
              <a:rPr lang="en-NZ" sz="4400" dirty="0">
                <a:gradFill>
                  <a:gsLst>
                    <a:gs pos="0">
                      <a:srgbClr val="FFFFFF"/>
                    </a:gs>
                    <a:gs pos="100000">
                      <a:srgbClr val="FFFFFF"/>
                    </a:gs>
                  </a:gsLst>
                  <a:lin ang="5400000" scaled="0"/>
                </a:gradFill>
              </a:rPr>
              <a:t>Fine grain access rights to blobs and containers</a:t>
            </a:r>
          </a:p>
          <a:p>
            <a:pPr marL="252000" indent="0" algn="l">
              <a:spcBef>
                <a:spcPts val="1200"/>
              </a:spcBef>
              <a:buNone/>
            </a:pPr>
            <a:r>
              <a:rPr lang="en-NZ" sz="4400" dirty="0">
                <a:gradFill>
                  <a:gsLst>
                    <a:gs pos="0">
                      <a:srgbClr val="FFFFFF"/>
                    </a:gs>
                    <a:gs pos="100000">
                      <a:srgbClr val="FFFFFF"/>
                    </a:gs>
                  </a:gsLst>
                  <a:lin ang="5400000" scaled="0"/>
                </a:gradFill>
              </a:rPr>
              <a:t>Sign URL with storage key – permit elevated rights</a:t>
            </a: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13742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a:t>
            </a:r>
            <a:r>
              <a:rPr lang="en-NZ" dirty="0"/>
              <a:t>Signatures </a:t>
            </a:r>
            <a:r>
              <a:rPr lang="en-NZ" dirty="0" smtClean="0"/>
              <a:t>– Two </a:t>
            </a:r>
            <a:r>
              <a:rPr lang="en-NZ" dirty="0"/>
              <a:t>broad approaches</a:t>
            </a:r>
          </a:p>
        </p:txBody>
      </p:sp>
      <p:sp>
        <p:nvSpPr>
          <p:cNvPr id="3" name="Content Placeholder 2"/>
          <p:cNvSpPr>
            <a:spLocks noGrp="1"/>
          </p:cNvSpPr>
          <p:nvPr>
            <p:ph type="body" sz="quarter" idx="4294967295"/>
          </p:nvPr>
        </p:nvSpPr>
        <p:spPr>
          <a:xfrm>
            <a:off x="6427433" y="0"/>
            <a:ext cx="5764566" cy="6858000"/>
          </a:xfrm>
        </p:spPr>
        <p:txBody>
          <a:bodyPr>
            <a:normAutofit/>
          </a:bodyPr>
          <a:lstStyle/>
          <a:p>
            <a:pPr marL="252000" algn="l"/>
            <a:r>
              <a:rPr lang="en-NZ" sz="3600" spc="-51" dirty="0" smtClean="0">
                <a:latin typeface="+mj-lt"/>
              </a:rPr>
              <a:t>Policy </a:t>
            </a:r>
            <a:r>
              <a:rPr lang="en-NZ" sz="3600" spc="-51" dirty="0">
                <a:latin typeface="+mj-lt"/>
              </a:rPr>
              <a:t>based</a:t>
            </a:r>
            <a:r>
              <a:rPr lang="en-NZ" sz="3600" spc="-51" dirty="0" smtClean="0">
                <a:latin typeface="+mj-lt"/>
              </a:rPr>
              <a:t>:</a:t>
            </a:r>
            <a:r>
              <a:rPr lang="en-NZ" sz="4400" spc="-51" dirty="0" smtClean="0">
                <a:latin typeface="+mj-lt"/>
              </a:rPr>
              <a:t/>
            </a:r>
            <a:br>
              <a:rPr lang="en-NZ" sz="4400" spc="-51" dirty="0" smtClean="0">
                <a:latin typeface="+mj-lt"/>
              </a:rPr>
            </a:br>
            <a:r>
              <a:rPr lang="en-NZ" sz="4400" spc="-51" dirty="0" smtClean="0">
                <a:latin typeface="+mj-lt"/>
              </a:rPr>
              <a:t>Stored </a:t>
            </a:r>
            <a:r>
              <a:rPr lang="en-NZ" sz="4400" spc="-51" dirty="0">
                <a:latin typeface="+mj-lt"/>
              </a:rPr>
              <a:t>Access </a:t>
            </a:r>
            <a:r>
              <a:rPr lang="en-NZ" sz="4400" spc="-51" dirty="0" smtClean="0">
                <a:latin typeface="+mj-lt"/>
              </a:rPr>
              <a:t>Policy</a:t>
            </a:r>
            <a:endParaRPr lang="en-NZ" sz="4400" spc="-51" dirty="0">
              <a:latin typeface="+mj-lt"/>
            </a:endParaRPr>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6" name="Content Placeholder 2"/>
          <p:cNvSpPr txBox="1">
            <a:spLocks/>
          </p:cNvSpPr>
          <p:nvPr/>
        </p:nvSpPr>
        <p:spPr>
          <a:xfrm>
            <a:off x="0" y="0"/>
            <a:ext cx="6045694" cy="6858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algn="l"/>
            <a:r>
              <a:rPr lang="en-NZ" sz="3600" spc="-51" dirty="0" smtClean="0"/>
              <a:t>Ad-hoc:</a:t>
            </a:r>
            <a:r>
              <a:rPr lang="en-NZ" sz="4400" spc="-51" dirty="0" smtClean="0"/>
              <a:t/>
            </a:r>
            <a:br>
              <a:rPr lang="en-NZ" sz="4400" spc="-51" dirty="0" smtClean="0"/>
            </a:br>
            <a:r>
              <a:rPr lang="en-NZ" sz="4400" spc="-51" dirty="0" smtClean="0"/>
              <a:t>Shared Access Signature</a:t>
            </a:r>
          </a:p>
        </p:txBody>
      </p:sp>
    </p:spTree>
    <p:extLst>
      <p:ext uri="{BB962C8B-B14F-4D97-AF65-F5344CB8AC3E}">
        <p14:creationId xmlns:p14="http://schemas.microsoft.com/office/powerpoint/2010/main" val="409484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normAutofit/>
          </a:bodyPr>
          <a:lstStyle/>
          <a:p>
            <a:r>
              <a:rPr lang="en-US" dirty="0"/>
              <a:t>Azure Storage Architecture</a:t>
            </a:r>
          </a:p>
        </p:txBody>
      </p:sp>
      <p:sp>
        <p:nvSpPr>
          <p:cNvPr id="20" name="TextBox 19"/>
          <p:cNvSpPr txBox="1"/>
          <p:nvPr/>
        </p:nvSpPr>
        <p:spPr>
          <a:xfrm>
            <a:off x="872295" y="1792211"/>
            <a:ext cx="1444225"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REST</a:t>
            </a:r>
          </a:p>
        </p:txBody>
      </p:sp>
      <p:sp>
        <p:nvSpPr>
          <p:cNvPr id="31" name="TextBox 30"/>
          <p:cNvSpPr txBox="1"/>
          <p:nvPr/>
        </p:nvSpPr>
        <p:spPr>
          <a:xfrm>
            <a:off x="3451600" y="1792211"/>
            <a:ext cx="1444225"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REST</a:t>
            </a:r>
          </a:p>
        </p:txBody>
      </p:sp>
      <p:sp>
        <p:nvSpPr>
          <p:cNvPr id="32" name="TextBox 31"/>
          <p:cNvSpPr txBox="1"/>
          <p:nvPr/>
        </p:nvSpPr>
        <p:spPr>
          <a:xfrm>
            <a:off x="6235923" y="1792211"/>
            <a:ext cx="1444225"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REST</a:t>
            </a:r>
          </a:p>
        </p:txBody>
      </p:sp>
      <p:cxnSp>
        <p:nvCxnSpPr>
          <p:cNvPr id="14" name="Straight Arrow Connector 13"/>
          <p:cNvCxnSpPr>
            <a:stCxn id="7" idx="0"/>
            <a:endCxn id="20" idx="2"/>
          </p:cNvCxnSpPr>
          <p:nvPr/>
        </p:nvCxnSpPr>
        <p:spPr>
          <a:xfrm flipV="1">
            <a:off x="1594407" y="2170980"/>
            <a:ext cx="1" cy="584938"/>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0"/>
            <a:endCxn id="32" idx="2"/>
          </p:cNvCxnSpPr>
          <p:nvPr/>
        </p:nvCxnSpPr>
        <p:spPr>
          <a:xfrm flipV="1">
            <a:off x="6958036" y="2170980"/>
            <a:ext cx="0" cy="584938"/>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0"/>
            <a:endCxn id="31" idx="2"/>
          </p:cNvCxnSpPr>
          <p:nvPr/>
        </p:nvCxnSpPr>
        <p:spPr>
          <a:xfrm flipV="1">
            <a:off x="4173712" y="2170980"/>
            <a:ext cx="1" cy="584938"/>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bwMode="auto">
          <a:xfrm>
            <a:off x="361059" y="3507235"/>
            <a:ext cx="11469883" cy="71176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a:gradFill>
                  <a:gsLst>
                    <a:gs pos="0">
                      <a:srgbClr val="FFFFFF"/>
                    </a:gs>
                    <a:gs pos="100000">
                      <a:srgbClr val="FFFFFF"/>
                    </a:gs>
                  </a:gsLst>
                  <a:lin ang="5400000" scaled="0"/>
                </a:gradFill>
                <a:latin typeface="+mj-lt"/>
                <a:ea typeface="Segoe UI" pitchFamily="34" charset="0"/>
                <a:cs typeface="Segoe UI" pitchFamily="34" charset="0"/>
              </a:rPr>
              <a:t>Massive Scale Out &amp; Auto Load Balancing </a:t>
            </a: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Index </a:t>
            </a:r>
            <a:r>
              <a:rPr lang="en-US" sz="3600" dirty="0">
                <a:gradFill>
                  <a:gsLst>
                    <a:gs pos="0">
                      <a:srgbClr val="FFFFFF"/>
                    </a:gs>
                    <a:gs pos="100000">
                      <a:srgbClr val="FFFFFF"/>
                    </a:gs>
                  </a:gsLst>
                  <a:lin ang="5400000" scaled="0"/>
                </a:gradFill>
                <a:latin typeface="+mj-lt"/>
                <a:ea typeface="Segoe UI" pitchFamily="34" charset="0"/>
                <a:cs typeface="Segoe UI" pitchFamily="34" charset="0"/>
              </a:rPr>
              <a:t>Layer</a:t>
            </a:r>
          </a:p>
        </p:txBody>
      </p:sp>
      <p:sp>
        <p:nvSpPr>
          <p:cNvPr id="6" name="Rectangle 5"/>
          <p:cNvSpPr/>
          <p:nvPr/>
        </p:nvSpPr>
        <p:spPr bwMode="auto">
          <a:xfrm>
            <a:off x="361059" y="4291079"/>
            <a:ext cx="11469883" cy="7747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a:gradFill>
                  <a:gsLst>
                    <a:gs pos="0">
                      <a:srgbClr val="FFFFFF"/>
                    </a:gs>
                    <a:gs pos="100000">
                      <a:srgbClr val="FFFFFF"/>
                    </a:gs>
                  </a:gsLst>
                  <a:lin ang="5400000" scaled="0"/>
                </a:gradFill>
                <a:latin typeface="+mj-lt"/>
                <a:ea typeface="Segoe UI" pitchFamily="34" charset="0"/>
                <a:cs typeface="Segoe UI" pitchFamily="34" charset="0"/>
              </a:rPr>
              <a:t>Distributed Replication Layer</a:t>
            </a:r>
          </a:p>
        </p:txBody>
      </p:sp>
      <p:sp>
        <p:nvSpPr>
          <p:cNvPr id="7" name="Rectangle 6"/>
          <p:cNvSpPr/>
          <p:nvPr/>
        </p:nvSpPr>
        <p:spPr bwMode="auto">
          <a:xfrm>
            <a:off x="361059" y="2755918"/>
            <a:ext cx="2466696"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Blob Head</a:t>
            </a: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 name="Rectangle 8"/>
          <p:cNvSpPr/>
          <p:nvPr/>
        </p:nvSpPr>
        <p:spPr bwMode="auto">
          <a:xfrm>
            <a:off x="5519669" y="2755918"/>
            <a:ext cx="2876733"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Queue Head</a:t>
            </a: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0" name="Rectangle 9"/>
          <p:cNvSpPr/>
          <p:nvPr/>
        </p:nvSpPr>
        <p:spPr bwMode="auto">
          <a:xfrm>
            <a:off x="2904615" y="2755918"/>
            <a:ext cx="2538194"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Table Head</a:t>
            </a: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grpSp>
        <p:nvGrpSpPr>
          <p:cNvPr id="170" name="Group 169"/>
          <p:cNvGrpSpPr/>
          <p:nvPr/>
        </p:nvGrpSpPr>
        <p:grpSpPr>
          <a:xfrm>
            <a:off x="8473262" y="1792211"/>
            <a:ext cx="3357680" cy="1642948"/>
            <a:chOff x="8473262" y="1792211"/>
            <a:chExt cx="3357680" cy="1642948"/>
          </a:xfrm>
        </p:grpSpPr>
        <p:sp>
          <p:nvSpPr>
            <p:cNvPr id="11" name="Rectangle 10"/>
            <p:cNvSpPr/>
            <p:nvPr/>
          </p:nvSpPr>
          <p:spPr bwMode="auto">
            <a:xfrm>
              <a:off x="8473262" y="2755918"/>
              <a:ext cx="3357680"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File Share Head</a:t>
              </a: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33" name="TextBox 32"/>
            <p:cNvSpPr txBox="1"/>
            <p:nvPr/>
          </p:nvSpPr>
          <p:spPr>
            <a:xfrm>
              <a:off x="8707352" y="1793574"/>
              <a:ext cx="1444226"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REST</a:t>
              </a:r>
            </a:p>
          </p:txBody>
        </p:sp>
        <p:sp>
          <p:nvSpPr>
            <p:cNvPr id="34" name="TextBox 33"/>
            <p:cNvSpPr txBox="1"/>
            <p:nvPr/>
          </p:nvSpPr>
          <p:spPr>
            <a:xfrm>
              <a:off x="10275526" y="1792211"/>
              <a:ext cx="1321326" cy="381494"/>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SMB</a:t>
              </a:r>
            </a:p>
          </p:txBody>
        </p:sp>
        <p:cxnSp>
          <p:nvCxnSpPr>
            <p:cNvPr id="29" name="Straight Arrow Connector 28"/>
            <p:cNvCxnSpPr>
              <a:stCxn id="11" idx="0"/>
              <a:endCxn id="33" idx="2"/>
            </p:cNvCxnSpPr>
            <p:nvPr/>
          </p:nvCxnSpPr>
          <p:spPr>
            <a:xfrm flipH="1" flipV="1">
              <a:off x="9429465" y="2172343"/>
              <a:ext cx="722637" cy="583575"/>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0"/>
              <a:endCxn id="34" idx="2"/>
            </p:cNvCxnSpPr>
            <p:nvPr/>
          </p:nvCxnSpPr>
          <p:spPr>
            <a:xfrm flipV="1">
              <a:off x="10152102" y="2173705"/>
              <a:ext cx="784087" cy="582213"/>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348096" y="3435159"/>
            <a:ext cx="11482845" cy="783844"/>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25756" y="1792211"/>
            <a:ext cx="8070646" cy="1642948"/>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1059" y="4291079"/>
            <a:ext cx="11469882" cy="77471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24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xit" presetSubtype="0" fill="hold" grpId="0" nodeType="withEffect">
                                  <p:stCondLst>
                                    <p:cond delay="0"/>
                                  </p:stCondLst>
                                  <p:childTnLst>
                                    <p:animEffect transition="out" filter="fade">
                                      <p:cBhvr>
                                        <p:cTn id="9" dur="500"/>
                                        <p:tgtEl>
                                          <p:spTgt spid="21"/>
                                        </p:tgtEl>
                                      </p:cBhvr>
                                    </p:animEffect>
                                    <p:set>
                                      <p:cBhvr>
                                        <p:cTn id="10" dur="1" fill="hold">
                                          <p:stCondLst>
                                            <p:cond delay="499"/>
                                          </p:stCondLst>
                                        </p:cTn>
                                        <p:tgtEl>
                                          <p:spTgt spid="2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xit" presetSubtype="0" fill="hold" grpId="0" nodeType="withEffect">
                                  <p:stCondLst>
                                    <p:cond delay="0"/>
                                  </p:stCondLst>
                                  <p:childTnLst>
                                    <p:animEffect transition="out" filter="fade">
                                      <p:cBhvr>
                                        <p:cTn id="17" dur="500"/>
                                        <p:tgtEl>
                                          <p:spTgt spid="24"/>
                                        </p:tgtEl>
                                      </p:cBhvr>
                                    </p:animEffect>
                                    <p:set>
                                      <p:cBhvr>
                                        <p:cTn id="18" dur="1" fill="hold">
                                          <p:stCondLst>
                                            <p:cond delay="499"/>
                                          </p:stCondLst>
                                        </p:cTn>
                                        <p:tgtEl>
                                          <p:spTgt spid="24"/>
                                        </p:tgtEl>
                                        <p:attrNameLst>
                                          <p:attrName>style.visibility</p:attrName>
                                        </p:attrNameLst>
                                      </p:cBhvr>
                                      <p:to>
                                        <p:strVal val="hidden"/>
                                      </p:to>
                                    </p:set>
                                  </p:childTnLst>
                                </p:cTn>
                              </p:par>
                              <p:par>
                                <p:cTn id="19" presetID="10" presetClass="entr" presetSubtype="0" fill="hold" grpId="1"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170"/>
                                        </p:tgtEl>
                                        <p:attrNameLst>
                                          <p:attrName>style.visibility</p:attrName>
                                        </p:attrNameLst>
                                      </p:cBhvr>
                                      <p:to>
                                        <p:strVal val="visible"/>
                                      </p:to>
                                    </p:set>
                                    <p:anim calcmode="lin" valueType="num">
                                      <p:cBhvr additive="base">
                                        <p:cTn id="26" dur="500" fill="hold"/>
                                        <p:tgtEl>
                                          <p:spTgt spid="170"/>
                                        </p:tgtEl>
                                        <p:attrNameLst>
                                          <p:attrName>ppt_x</p:attrName>
                                        </p:attrNameLst>
                                      </p:cBhvr>
                                      <p:tavLst>
                                        <p:tav tm="0">
                                          <p:val>
                                            <p:strVal val="1+#ppt_w/2"/>
                                          </p:val>
                                        </p:tav>
                                        <p:tav tm="100000">
                                          <p:val>
                                            <p:strVal val="#ppt_x"/>
                                          </p:val>
                                        </p:tav>
                                      </p:tavLst>
                                    </p:anim>
                                    <p:anim calcmode="lin" valueType="num">
                                      <p:cBhvr additive="base">
                                        <p:cTn id="27" dur="500" fill="hold"/>
                                        <p:tgtEl>
                                          <p:spTgt spid="170"/>
                                        </p:tgtEl>
                                        <p:attrNameLst>
                                          <p:attrName>ppt_y</p:attrName>
                                        </p:attrNameLst>
                                      </p:cBhvr>
                                      <p:tavLst>
                                        <p:tav tm="0">
                                          <p:val>
                                            <p:strVal val="#ppt_y"/>
                                          </p:val>
                                        </p:tav>
                                        <p:tav tm="100000">
                                          <p:val>
                                            <p:strVal val="#ppt_y"/>
                                          </p:val>
                                        </p:tav>
                                      </p:tavLst>
                                    </p:anim>
                                  </p:childTnLst>
                                </p:cTn>
                              </p:par>
                              <p:par>
                                <p:cTn id="28" presetID="10" presetClass="entr" presetSubtype="0" fill="hold" grpId="3"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23"/>
                                        </p:tgtEl>
                                      </p:cBhvr>
                                    </p:animEffect>
                                    <p:set>
                                      <p:cBhvr>
                                        <p:cTn id="35" dur="1" fill="hold">
                                          <p:stCondLst>
                                            <p:cond delay="499"/>
                                          </p:stCondLst>
                                        </p:cTn>
                                        <p:tgtEl>
                                          <p:spTgt spid="23"/>
                                        </p:tgtEl>
                                        <p:attrNameLst>
                                          <p:attrName>style.visibility</p:attrName>
                                        </p:attrNameLst>
                                      </p:cBhvr>
                                      <p:to>
                                        <p:strVal val="hidden"/>
                                      </p:to>
                                    </p:set>
                                  </p:childTnLst>
                                </p:cTn>
                              </p:par>
                              <p:par>
                                <p:cTn id="36" presetID="10" presetClass="exit" presetSubtype="0" fill="hold" grpId="2" nodeType="withEffect">
                                  <p:stCondLst>
                                    <p:cond delay="0"/>
                                  </p:stCondLst>
                                  <p:childTnLst>
                                    <p:animEffect transition="out" filter="fade">
                                      <p:cBhvr>
                                        <p:cTn id="37" dur="500"/>
                                        <p:tgtEl>
                                          <p:spTgt spid="21"/>
                                        </p:tgtEl>
                                      </p:cBhvr>
                                    </p:animEffect>
                                    <p:set>
                                      <p:cBhvr>
                                        <p:cTn id="38" dur="1" fill="hold">
                                          <p:stCondLst>
                                            <p:cond delay="499"/>
                                          </p:stCondLst>
                                        </p:cTn>
                                        <p:tgtEl>
                                          <p:spTgt spid="21"/>
                                        </p:tgtEl>
                                        <p:attrNameLst>
                                          <p:attrName>style.visibility</p:attrName>
                                        </p:attrNameLst>
                                      </p:cBhvr>
                                      <p:to>
                                        <p:strVal val="hidden"/>
                                      </p:to>
                                    </p:set>
                                  </p:childTnLst>
                                </p:cTn>
                              </p:par>
                              <p:par>
                                <p:cTn id="39" presetID="10" presetClass="exit" presetSubtype="0" fill="hold" grpId="2" nodeType="withEffect">
                                  <p:stCondLst>
                                    <p:cond delay="0"/>
                                  </p:stCondLst>
                                  <p:childTnLst>
                                    <p:animEffect transition="out" filter="fade">
                                      <p:cBhvr>
                                        <p:cTn id="40" dur="500"/>
                                        <p:tgtEl>
                                          <p:spTgt spid="24"/>
                                        </p:tgtEl>
                                      </p:cBhvr>
                                    </p:animEffect>
                                    <p:set>
                                      <p:cBhvr>
                                        <p:cTn id="41"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3" grpId="0" animBg="1"/>
      <p:bldP spid="23" grpId="1" animBg="1"/>
      <p:bldP spid="24" grpId="0" animBg="1"/>
      <p:bldP spid="24" grpId="1" animBg="1"/>
      <p:bldP spid="24" grpId="2" animBg="1"/>
      <p:bldP spid="24" grpId="3"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Signatures </a:t>
            </a:r>
            <a:r>
              <a:rPr lang="en-NZ" dirty="0"/>
              <a:t>– Revocation</a:t>
            </a:r>
          </a:p>
        </p:txBody>
      </p:sp>
      <p:sp>
        <p:nvSpPr>
          <p:cNvPr id="3" name="Content Placeholder 2"/>
          <p:cNvSpPr>
            <a:spLocks noGrp="1"/>
          </p:cNvSpPr>
          <p:nvPr>
            <p:ph type="body" sz="quarter" idx="4294967295"/>
          </p:nvPr>
        </p:nvSpPr>
        <p:spPr>
          <a:xfrm>
            <a:off x="0" y="0"/>
            <a:ext cx="12192000" cy="6858000"/>
          </a:xfrm>
        </p:spPr>
        <p:txBody>
          <a:bodyPr>
            <a:normAutofit/>
          </a:bodyPr>
          <a:lstStyle/>
          <a:p>
            <a:pPr marL="252000" lvl="1" indent="0">
              <a:spcBef>
                <a:spcPts val="1200"/>
              </a:spcBef>
              <a:buNone/>
            </a:pPr>
            <a:r>
              <a:rPr lang="en-NZ" sz="4400" spc="-51" dirty="0" smtClean="0">
                <a:latin typeface="+mj-lt"/>
              </a:rPr>
              <a:t>Use </a:t>
            </a:r>
            <a:r>
              <a:rPr lang="en-NZ" sz="4400" spc="-51" dirty="0">
                <a:latin typeface="+mj-lt"/>
              </a:rPr>
              <a:t>short time periods and re-issue</a:t>
            </a:r>
          </a:p>
          <a:p>
            <a:pPr marL="252000" lvl="1" indent="0">
              <a:spcBef>
                <a:spcPts val="1200"/>
              </a:spcBef>
              <a:buNone/>
            </a:pPr>
            <a:r>
              <a:rPr lang="en-NZ" sz="4400" spc="-51" dirty="0">
                <a:latin typeface="+mj-lt"/>
              </a:rPr>
              <a:t>Use container level policy that can be </a:t>
            </a:r>
            <a:r>
              <a:rPr lang="en-NZ" sz="4400" spc="-51" dirty="0" smtClean="0">
                <a:latin typeface="+mj-lt"/>
              </a:rPr>
              <a:t>deleted</a:t>
            </a:r>
            <a:endParaRPr lang="en-NZ" sz="4400" spc="-51" dirty="0">
              <a:latin typeface="+mj-lt"/>
            </a:endParaRPr>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17498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Signatures – Ad Hoc </a:t>
            </a:r>
            <a:r>
              <a:rPr lang="en-NZ" dirty="0"/>
              <a:t>Signatures</a:t>
            </a:r>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pPr>
            <a:r>
              <a:rPr lang="en-NZ" sz="3000" dirty="0"/>
              <a:t>Create Short Dated Shared Access Signature</a:t>
            </a:r>
          </a:p>
          <a:p>
            <a:pPr marL="252000" lvl="1" indent="0">
              <a:lnSpc>
                <a:spcPct val="110000"/>
              </a:lnSpc>
              <a:spcBef>
                <a:spcPts val="1200"/>
              </a:spcBef>
              <a:buNone/>
            </a:pPr>
            <a:r>
              <a:rPr lang="en-US" sz="4400" spc="-51" dirty="0" smtClean="0">
                <a:latin typeface="+mj-lt"/>
              </a:rPr>
              <a:t>Signed resource </a:t>
            </a:r>
            <a:r>
              <a:rPr lang="en-NZ" sz="4400" spc="-51" dirty="0">
                <a:latin typeface="+mj-lt"/>
              </a:rPr>
              <a:t>Blob or Container</a:t>
            </a:r>
          </a:p>
          <a:p>
            <a:pPr marL="252000" lvl="1" indent="0">
              <a:lnSpc>
                <a:spcPct val="110000"/>
              </a:lnSpc>
              <a:spcBef>
                <a:spcPts val="1200"/>
              </a:spcBef>
              <a:buNone/>
            </a:pPr>
            <a:r>
              <a:rPr lang="en-US" sz="4400" spc="-51" dirty="0" err="1">
                <a:latin typeface="+mj-lt"/>
              </a:rPr>
              <a:t>AccessPolicy</a:t>
            </a:r>
            <a:r>
              <a:rPr lang="en-US" sz="4400" spc="-51" dirty="0">
                <a:latin typeface="+mj-lt"/>
              </a:rPr>
              <a:t> </a:t>
            </a:r>
            <a:r>
              <a:rPr lang="en-NZ" sz="4400" spc="-51" dirty="0">
                <a:latin typeface="+mj-lt"/>
              </a:rPr>
              <a:t>Start, Expiry and Permissions</a:t>
            </a:r>
          </a:p>
          <a:p>
            <a:pPr marL="252000" lvl="1" indent="0">
              <a:lnSpc>
                <a:spcPct val="110000"/>
              </a:lnSpc>
              <a:spcBef>
                <a:spcPts val="1200"/>
              </a:spcBef>
              <a:buNone/>
            </a:pPr>
            <a:r>
              <a:rPr lang="en-US" sz="4400" spc="-51" dirty="0">
                <a:latin typeface="+mj-lt"/>
              </a:rPr>
              <a:t>Signature </a:t>
            </a:r>
            <a:r>
              <a:rPr lang="en-NZ" sz="4400" spc="-51" dirty="0">
                <a:latin typeface="+mj-lt"/>
              </a:rPr>
              <a:t>HMAC-SHA256 of above </a:t>
            </a:r>
            <a:r>
              <a:rPr lang="en-NZ" sz="4400" spc="-51" dirty="0" smtClean="0">
                <a:latin typeface="+mj-lt"/>
              </a:rPr>
              <a:t>fields</a:t>
            </a:r>
            <a:endParaRPr lang="en-NZ" sz="4400" dirty="0" smtClean="0">
              <a:latin typeface="+mj-lt"/>
            </a:endParaRP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398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Signatures – Ad Hoc </a:t>
            </a:r>
            <a:r>
              <a:rPr lang="en-NZ" dirty="0"/>
              <a:t>Signatures</a:t>
            </a:r>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pPr>
            <a:r>
              <a:rPr lang="en-NZ" sz="3000" dirty="0" smtClean="0"/>
              <a:t>Use </a:t>
            </a:r>
            <a:r>
              <a:rPr lang="en-NZ" sz="3000" dirty="0"/>
              <a:t>case</a:t>
            </a:r>
          </a:p>
          <a:p>
            <a:pPr marL="252000" lvl="1" indent="0">
              <a:lnSpc>
                <a:spcPct val="110000"/>
              </a:lnSpc>
              <a:spcBef>
                <a:spcPts val="1200"/>
              </a:spcBef>
              <a:buNone/>
            </a:pPr>
            <a:r>
              <a:rPr lang="en-NZ" sz="4400" spc="-51" dirty="0">
                <a:latin typeface="+mj-lt"/>
              </a:rPr>
              <a:t>Single use URLs</a:t>
            </a:r>
          </a:p>
          <a:p>
            <a:pPr marL="252000" lvl="1" indent="0">
              <a:lnSpc>
                <a:spcPct val="110000"/>
              </a:lnSpc>
              <a:spcBef>
                <a:spcPts val="1200"/>
              </a:spcBef>
              <a:buNone/>
            </a:pPr>
            <a:r>
              <a:rPr lang="en-NZ" sz="4400" spc="-51" dirty="0">
                <a:latin typeface="+mj-lt"/>
              </a:rPr>
              <a:t>E.g. Provide URL to mobile client to upload to container </a:t>
            </a: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2496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a:t>Shared Access Signatures – Ad Hoc Signatures</a:t>
            </a:r>
          </a:p>
        </p:txBody>
      </p:sp>
      <p:sp>
        <p:nvSpPr>
          <p:cNvPr id="5" name="Rectangle 4"/>
          <p:cNvSpPr/>
          <p:nvPr/>
        </p:nvSpPr>
        <p:spPr bwMode="auto">
          <a:xfrm>
            <a:off x="-9524" y="2379905"/>
            <a:ext cx="12201524" cy="2098190"/>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800" spc="-51" dirty="0">
                <a:solidFill>
                  <a:srgbClr val="000000"/>
                </a:solidFill>
                <a:latin typeface="Courier New" panose="02070309020205020404" pitchFamily="49" charset="0"/>
                <a:cs typeface="Courier New" panose="02070309020205020404" pitchFamily="49" charset="0"/>
              </a:rPr>
              <a:t>http://...blob.../pics/image.jpg?</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sr=c&amp;st=2009-02-09T08:20Z&amp;se=2009-02-10T08:30Z&amp;sp=w</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&amp;sig= </a:t>
            </a:r>
            <a:r>
              <a:rPr lang="en-NZ" sz="2800" spc="-51" dirty="0" smtClean="0">
                <a:solidFill>
                  <a:srgbClr val="000000"/>
                </a:solidFill>
                <a:latin typeface="Courier New" panose="02070309020205020404" pitchFamily="49" charset="0"/>
                <a:cs typeface="Courier New" panose="02070309020205020404" pitchFamily="49" charset="0"/>
              </a:rPr>
              <a:t>dD80ihBh5jfNpymO5Hg1IdiJIEvHcJpCMiCMnN%2fRnbI%3d</a:t>
            </a:r>
            <a:endParaRPr lang="en-US" sz="2800" spc="-51" dirty="0">
              <a:solidFill>
                <a:srgbClr val="000000"/>
              </a:solidFill>
              <a:latin typeface="Courier New" panose="02070309020205020404" pitchFamily="49" charset="0"/>
              <a:cs typeface="Courier New" panose="02070309020205020404" pitchFamily="49" charset="0"/>
            </a:endParaRPr>
          </a:p>
        </p:txBody>
      </p:sp>
      <p:sp>
        <p:nvSpPr>
          <p:cNvPr id="10"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0346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Store Access Policy </a:t>
            </a:r>
            <a:r>
              <a:rPr lang="en-NZ" dirty="0"/>
              <a:t>– Policy Based Signatures</a:t>
            </a:r>
            <a:endParaRPr lang="en-NZ" b="1" dirty="0"/>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r>
              <a:rPr lang="en-NZ" sz="3000" dirty="0" smtClean="0"/>
              <a:t>Create </a:t>
            </a:r>
            <a:r>
              <a:rPr lang="en-NZ" sz="3000" dirty="0"/>
              <a:t>Container Level </a:t>
            </a:r>
            <a:r>
              <a:rPr lang="en-NZ" sz="3000" dirty="0" smtClean="0"/>
              <a:t>Policy</a:t>
            </a:r>
          </a:p>
          <a:p>
            <a:pPr marL="252000" algn="l"/>
            <a:r>
              <a:rPr lang="en-NZ" sz="4400" spc="-51" dirty="0" smtClean="0">
                <a:latin typeface="+mj-lt"/>
              </a:rPr>
              <a:t>Specify </a:t>
            </a:r>
            <a:r>
              <a:rPr lang="en-US" sz="4400" spc="-51" dirty="0" err="1">
                <a:latin typeface="+mj-lt"/>
              </a:rPr>
              <a:t>StartTime</a:t>
            </a:r>
            <a:r>
              <a:rPr lang="en-US" sz="4400" spc="-51" dirty="0">
                <a:latin typeface="+mj-lt"/>
              </a:rPr>
              <a:t>, </a:t>
            </a:r>
            <a:r>
              <a:rPr lang="en-US" sz="4400" spc="-51" dirty="0" err="1">
                <a:latin typeface="+mj-lt"/>
              </a:rPr>
              <a:t>ExpiryTime</a:t>
            </a:r>
            <a:r>
              <a:rPr lang="en-US" sz="4400" spc="-51" dirty="0">
                <a:latin typeface="+mj-lt"/>
              </a:rPr>
              <a:t>, Permissions</a:t>
            </a:r>
            <a:endParaRPr lang="en-NZ" sz="4400" spc="-51" dirty="0">
              <a:latin typeface="+mj-lt"/>
            </a:endParaRP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30225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Store Access Policy </a:t>
            </a:r>
            <a:r>
              <a:rPr lang="en-NZ" dirty="0"/>
              <a:t>– Policy Based Signatures</a:t>
            </a:r>
            <a:endParaRPr lang="en-NZ" b="1" dirty="0"/>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pPr>
            <a:r>
              <a:rPr lang="en-NZ" sz="3000" dirty="0" smtClean="0"/>
              <a:t>Create </a:t>
            </a:r>
            <a:r>
              <a:rPr lang="en-NZ" sz="3000" dirty="0"/>
              <a:t>Shared Access Signature URL</a:t>
            </a:r>
          </a:p>
          <a:p>
            <a:pPr marL="252000" lvl="1" indent="0">
              <a:lnSpc>
                <a:spcPct val="110000"/>
              </a:lnSpc>
              <a:spcBef>
                <a:spcPts val="1200"/>
              </a:spcBef>
              <a:buNone/>
            </a:pPr>
            <a:r>
              <a:rPr lang="en-US" sz="4000" spc="-51" dirty="0" smtClean="0">
                <a:latin typeface="+mj-lt"/>
              </a:rPr>
              <a:t>Signed resource </a:t>
            </a:r>
            <a:r>
              <a:rPr lang="en-NZ" sz="4000" spc="-51" dirty="0">
                <a:latin typeface="+mj-lt"/>
              </a:rPr>
              <a:t>Blob or Container</a:t>
            </a:r>
          </a:p>
          <a:p>
            <a:pPr marL="252000" lvl="1" indent="0">
              <a:lnSpc>
                <a:spcPct val="110000"/>
              </a:lnSpc>
              <a:spcBef>
                <a:spcPts val="1200"/>
              </a:spcBef>
              <a:buNone/>
            </a:pPr>
            <a:r>
              <a:rPr lang="en-US" sz="4000" spc="-51" dirty="0" smtClean="0">
                <a:latin typeface="+mj-lt"/>
              </a:rPr>
              <a:t>Signed identifier </a:t>
            </a:r>
            <a:r>
              <a:rPr lang="en-NZ" sz="4000" spc="-51" dirty="0">
                <a:latin typeface="+mj-lt"/>
              </a:rPr>
              <a:t>Optional pointer to container policy</a:t>
            </a:r>
          </a:p>
          <a:p>
            <a:pPr marL="252000" lvl="1" indent="0">
              <a:lnSpc>
                <a:spcPct val="110000"/>
              </a:lnSpc>
              <a:spcBef>
                <a:spcPts val="1200"/>
              </a:spcBef>
              <a:buNone/>
            </a:pPr>
            <a:r>
              <a:rPr lang="en-US" sz="4000" spc="-51" dirty="0">
                <a:latin typeface="+mj-lt"/>
              </a:rPr>
              <a:t>Signature </a:t>
            </a:r>
            <a:r>
              <a:rPr lang="en-NZ" sz="4000" spc="-51" dirty="0">
                <a:latin typeface="+mj-lt"/>
              </a:rPr>
              <a:t>HMAC-SHA256 of above </a:t>
            </a:r>
            <a:r>
              <a:rPr lang="en-NZ" sz="4000" spc="-51" dirty="0" smtClean="0">
                <a:latin typeface="+mj-lt"/>
              </a:rPr>
              <a:t>fields</a:t>
            </a:r>
            <a:endParaRPr lang="en-NZ" sz="4000" spc="-51" dirty="0">
              <a:latin typeface="+mj-lt"/>
            </a:endParaRP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6835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Store Access Policy </a:t>
            </a:r>
            <a:r>
              <a:rPr lang="en-NZ" dirty="0"/>
              <a:t>– Policy Based Signatures</a:t>
            </a:r>
            <a:endParaRPr lang="en-NZ" b="1" dirty="0"/>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spcAft>
                <a:spcPts val="900"/>
              </a:spcAft>
            </a:pPr>
            <a:r>
              <a:rPr lang="en-NZ" sz="3000" dirty="0" smtClean="0"/>
              <a:t>Use </a:t>
            </a:r>
            <a:r>
              <a:rPr lang="en-NZ" sz="3000" dirty="0"/>
              <a:t>case</a:t>
            </a:r>
          </a:p>
          <a:p>
            <a:pPr marL="252000" lvl="1" indent="0">
              <a:lnSpc>
                <a:spcPct val="110000"/>
              </a:lnSpc>
              <a:spcBef>
                <a:spcPts val="1200"/>
              </a:spcBef>
              <a:buNone/>
            </a:pPr>
            <a:r>
              <a:rPr lang="en-NZ" sz="4400" spc="-51" dirty="0">
                <a:latin typeface="+mj-lt"/>
              </a:rPr>
              <a:t>Providing revocable permissions to </a:t>
            </a:r>
            <a:r>
              <a:rPr lang="en-NZ" sz="4400" spc="-51" dirty="0" smtClean="0">
                <a:latin typeface="+mj-lt"/>
              </a:rPr>
              <a:t>certain users/groups</a:t>
            </a:r>
            <a:endParaRPr lang="en-NZ" sz="4400" spc="-51" dirty="0">
              <a:latin typeface="+mj-lt"/>
            </a:endParaRPr>
          </a:p>
          <a:p>
            <a:pPr marL="252000" lvl="1" indent="0">
              <a:lnSpc>
                <a:spcPct val="110000"/>
              </a:lnSpc>
              <a:spcBef>
                <a:spcPts val="1200"/>
              </a:spcBef>
              <a:buNone/>
            </a:pPr>
            <a:r>
              <a:rPr lang="en-NZ" sz="4400" spc="-51" dirty="0">
                <a:latin typeface="+mj-lt"/>
              </a:rPr>
              <a:t>To revoke: Delete or update container </a:t>
            </a:r>
            <a:r>
              <a:rPr lang="en-NZ" sz="4400" spc="-51" dirty="0" smtClean="0">
                <a:latin typeface="+mj-lt"/>
              </a:rPr>
              <a:t>policy</a:t>
            </a:r>
            <a:endParaRPr lang="en-NZ" sz="4400" spc="-51" dirty="0">
              <a:latin typeface="+mj-lt"/>
            </a:endParaRP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8443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9524" y="2379905"/>
            <a:ext cx="12201524" cy="2098190"/>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800" spc="-51" dirty="0">
                <a:solidFill>
                  <a:srgbClr val="000000"/>
                </a:solidFill>
                <a:latin typeface="Courier New" panose="02070309020205020404" pitchFamily="49" charset="0"/>
                <a:cs typeface="Courier New" panose="02070309020205020404" pitchFamily="49" charset="0"/>
              </a:rPr>
              <a:t>http://...blob.../pics/image.jpg?</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err="1">
                <a:solidFill>
                  <a:srgbClr val="000000"/>
                </a:solidFill>
                <a:latin typeface="Courier New" panose="02070309020205020404" pitchFamily="49" charset="0"/>
                <a:cs typeface="Courier New" panose="02070309020205020404" pitchFamily="49" charset="0"/>
              </a:rPr>
              <a:t>sr</a:t>
            </a:r>
            <a:r>
              <a:rPr lang="en-NZ" sz="2800" spc="-51" dirty="0">
                <a:solidFill>
                  <a:srgbClr val="000000"/>
                </a:solidFill>
                <a:latin typeface="Courier New" panose="02070309020205020404" pitchFamily="49" charset="0"/>
                <a:cs typeface="Courier New" panose="02070309020205020404" pitchFamily="49" charset="0"/>
              </a:rPr>
              <a:t>=</a:t>
            </a:r>
            <a:r>
              <a:rPr lang="en-NZ" sz="2800" spc="-51" dirty="0" err="1">
                <a:solidFill>
                  <a:srgbClr val="000000"/>
                </a:solidFill>
                <a:latin typeface="Courier New" panose="02070309020205020404" pitchFamily="49" charset="0"/>
                <a:cs typeface="Courier New" panose="02070309020205020404" pitchFamily="49" charset="0"/>
              </a:rPr>
              <a:t>c&amp;si</a:t>
            </a:r>
            <a:r>
              <a:rPr lang="en-NZ" sz="2800" spc="-51" dirty="0">
                <a:solidFill>
                  <a:srgbClr val="000000"/>
                </a:solidFill>
                <a:latin typeface="Courier New" panose="02070309020205020404" pitchFamily="49" charset="0"/>
                <a:cs typeface="Courier New" panose="02070309020205020404" pitchFamily="49" charset="0"/>
              </a:rPr>
              <a:t>=MyUploadPolicyForUserID12345</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&amp;sig=dD80ihBh5jfNpymO5Hg1IdiJIEvHcJpCMiCMnN%2fRnbI%3d</a:t>
            </a:r>
          </a:p>
        </p:txBody>
      </p:sp>
      <p:sp>
        <p:nvSpPr>
          <p:cNvPr id="2" name="Title 1"/>
          <p:cNvSpPr>
            <a:spLocks noGrp="1"/>
          </p:cNvSpPr>
          <p:nvPr>
            <p:ph type="title" idx="4294967295"/>
          </p:nvPr>
        </p:nvSpPr>
        <p:spPr>
          <a:xfrm>
            <a:off x="-9525" y="0"/>
            <a:ext cx="12201525" cy="812800"/>
          </a:xfrm>
        </p:spPr>
        <p:txBody>
          <a:bodyPr>
            <a:normAutofit/>
          </a:bodyPr>
          <a:lstStyle/>
          <a:p>
            <a:r>
              <a:rPr lang="en-NZ" dirty="0"/>
              <a:t>Store Access Policy – Policy Based Signatures</a:t>
            </a:r>
          </a:p>
        </p:txBody>
      </p:sp>
      <p:sp>
        <p:nvSpPr>
          <p:cNvPr id="7"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4614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t>Shared Access Signatures</a:t>
            </a:r>
            <a:endParaRPr lang="en-US" sz="44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99001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8001000" y="1473200"/>
            <a:ext cx="38963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80" y="1473200"/>
            <a:ext cx="37947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67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4307840" y="147320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0484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solidFill>
                  <a:srgbClr val="000000"/>
                </a:solidFill>
              </a:rPr>
              <a:t>Microsoft Azure</a:t>
            </a:r>
            <a:r>
              <a:rPr lang="en-US" sz="11500" dirty="0" smtClean="0">
                <a:solidFill>
                  <a:srgbClr val="000000"/>
                </a:solidFill>
              </a:rPr>
              <a:t/>
            </a:r>
            <a:br>
              <a:rPr lang="en-US" sz="11500" dirty="0" smtClean="0">
                <a:solidFill>
                  <a:srgbClr val="000000"/>
                </a:solidFill>
              </a:rPr>
            </a:br>
            <a:r>
              <a:rPr lang="en-US" sz="11500" dirty="0" smtClean="0">
                <a:solidFill>
                  <a:srgbClr val="000000"/>
                </a:solidFill>
              </a:rPr>
              <a:t>Storage Files</a:t>
            </a:r>
            <a:endParaRPr lang="en-US" sz="11500" dirty="0">
              <a:solidFill>
                <a:srgbClr val="000000"/>
              </a:solidFill>
            </a:endParaRPr>
          </a:p>
        </p:txBody>
      </p:sp>
      <p:pic>
        <p:nvPicPr>
          <p:cNvPr id="6" name="Picture 5"/>
          <p:cNvPicPr>
            <a:picLocks noChangeAspect="1"/>
          </p:cNvPicPr>
          <p:nvPr/>
        </p:nvPicPr>
        <p:blipFill>
          <a:blip r:embed="rId2"/>
          <a:stretch>
            <a:fillRect/>
          </a:stretch>
        </p:blipFill>
        <p:spPr>
          <a:xfrm>
            <a:off x="5282241" y="381093"/>
            <a:ext cx="1627518" cy="1409102"/>
          </a:xfrm>
          <a:prstGeom prst="rect">
            <a:avLst/>
          </a:prstGeom>
        </p:spPr>
      </p:pic>
    </p:spTree>
    <p:extLst>
      <p:ext uri="{BB962C8B-B14F-4D97-AF65-F5344CB8AC3E}">
        <p14:creationId xmlns:p14="http://schemas.microsoft.com/office/powerpoint/2010/main" val="19920065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2191999" cy="1509712"/>
          </a:xfrm>
          <a:prstGeom prst="rect">
            <a:avLst/>
          </a:prstGeom>
        </p:spPr>
        <p:txBody>
          <a:bodyPr/>
          <a:lstStyle/>
          <a:p>
            <a:pPr marL="252000" indent="0" algn="l">
              <a:spcBef>
                <a:spcPts val="0"/>
              </a:spcBef>
              <a:buNone/>
            </a:pPr>
            <a:r>
              <a:rPr lang="en-US" sz="3196" dirty="0">
                <a:solidFill>
                  <a:srgbClr val="000000"/>
                </a:solidFill>
              </a:rPr>
              <a:t>“I wish I could go to storage and provision a cloud drive, giving it a namespace, and that drive would then be UNC-addressable by the </a:t>
            </a:r>
            <a:r>
              <a:rPr lang="en-US" sz="3196" dirty="0" err="1">
                <a:solidFill>
                  <a:srgbClr val="000000"/>
                </a:solidFill>
              </a:rPr>
              <a:t>OSes</a:t>
            </a:r>
            <a:r>
              <a:rPr lang="en-US" sz="3196" dirty="0">
                <a:solidFill>
                  <a:srgbClr val="000000"/>
                </a:solidFill>
              </a:rPr>
              <a:t>.”</a:t>
            </a:r>
          </a:p>
        </p:txBody>
      </p:sp>
      <p:sp>
        <p:nvSpPr>
          <p:cNvPr id="5" name="Text Placeholder 1"/>
          <p:cNvSpPr txBox="1">
            <a:spLocks/>
          </p:cNvSpPr>
          <p:nvPr/>
        </p:nvSpPr>
        <p:spPr>
          <a:xfrm>
            <a:off x="198" y="3093740"/>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buNone/>
            </a:pPr>
            <a:r>
              <a:rPr lang="en-US" dirty="0">
                <a:solidFill>
                  <a:srgbClr val="000000"/>
                </a:solidFill>
                <a:latin typeface="Segoe UI Light"/>
              </a:rPr>
              <a:t>“I need two VM's running with a shared drive. One will write to the drive, the other will read [it].”</a:t>
            </a:r>
          </a:p>
        </p:txBody>
      </p:sp>
      <p:sp>
        <p:nvSpPr>
          <p:cNvPr id="6" name="Text Placeholder 1"/>
          <p:cNvSpPr txBox="1">
            <a:spLocks/>
          </p:cNvSpPr>
          <p:nvPr/>
        </p:nvSpPr>
        <p:spPr>
          <a:xfrm>
            <a:off x="198" y="4375127"/>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0"/>
              </a:spcBef>
              <a:buNone/>
            </a:pPr>
            <a:r>
              <a:rPr lang="en-US" dirty="0">
                <a:solidFill>
                  <a:srgbClr val="000000"/>
                </a:solidFill>
                <a:latin typeface="Segoe UI Light"/>
              </a:rPr>
              <a:t>“Hi, I have two VM's in Microsoft Azure. All I want to do is set up a file share between them. Is this possible?”</a:t>
            </a:r>
          </a:p>
        </p:txBody>
      </p:sp>
      <p:sp>
        <p:nvSpPr>
          <p:cNvPr id="7" name="Text Placeholder 1"/>
          <p:cNvSpPr txBox="1">
            <a:spLocks/>
          </p:cNvSpPr>
          <p:nvPr/>
        </p:nvSpPr>
        <p:spPr>
          <a:xfrm>
            <a:off x="198" y="5656514"/>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0"/>
              </a:spcBef>
              <a:buNone/>
            </a:pPr>
            <a:r>
              <a:rPr lang="en-US" dirty="0">
                <a:solidFill>
                  <a:srgbClr val="000000"/>
                </a:solidFill>
                <a:latin typeface="Segoe UI Light"/>
              </a:rPr>
              <a:t>“Is it possible to share a secondary disk between different VM instances?”</a:t>
            </a:r>
          </a:p>
        </p:txBody>
      </p:sp>
      <p:sp>
        <p:nvSpPr>
          <p:cNvPr id="8" name="Rectangle 7"/>
          <p:cNvSpPr/>
          <p:nvPr/>
        </p:nvSpPr>
        <p:spPr>
          <a:xfrm>
            <a:off x="270066" y="2889169"/>
            <a:ext cx="11651870" cy="1090968"/>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9" name="Rectangle 8"/>
          <p:cNvSpPr/>
          <p:nvPr/>
        </p:nvSpPr>
        <p:spPr>
          <a:xfrm>
            <a:off x="270066" y="3980137"/>
            <a:ext cx="11651870" cy="1281387"/>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0" name="Rectangle 9"/>
          <p:cNvSpPr/>
          <p:nvPr/>
        </p:nvSpPr>
        <p:spPr>
          <a:xfrm>
            <a:off x="270066" y="5328170"/>
            <a:ext cx="11651870" cy="1281387"/>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1" name="Rectangle 10"/>
          <p:cNvSpPr/>
          <p:nvPr/>
        </p:nvSpPr>
        <p:spPr>
          <a:xfrm>
            <a:off x="270066" y="1293116"/>
            <a:ext cx="11651870" cy="1472280"/>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4" name="Title 2"/>
          <p:cNvSpPr txBox="1">
            <a:spLocks/>
          </p:cNvSpPr>
          <p:nvPr/>
        </p:nvSpPr>
        <p:spPr>
          <a:xfrm>
            <a:off x="0"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mtClean="0">
                <a:solidFill>
                  <a:srgbClr val="000000"/>
                </a:solidFill>
              </a:rPr>
              <a:t>Azure Files – Customer Quotes</a:t>
            </a:r>
            <a:endParaRPr lang="en-US" dirty="0">
              <a:solidFill>
                <a:srgbClr val="000000"/>
              </a:solidFill>
            </a:endParaRPr>
          </a:p>
        </p:txBody>
      </p:sp>
      <p:pic>
        <p:nvPicPr>
          <p:cNvPr id="15" name="Picture 14"/>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90049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xit" presetSubtype="0" fill="hold" grpId="0"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812800"/>
            <a:ext cx="12192000" cy="3985703"/>
          </a:xfrm>
          <a:prstGeom prst="rect">
            <a:avLst/>
          </a:prstGeom>
        </p:spPr>
        <p:txBody>
          <a:bodyPr>
            <a:noAutofit/>
          </a:bodyPr>
          <a:lstStyle/>
          <a:p>
            <a:pPr marL="252000" algn="l">
              <a:spcBef>
                <a:spcPts val="600"/>
              </a:spcBef>
            </a:pPr>
            <a:r>
              <a:rPr lang="en-US" sz="4000" dirty="0" smtClean="0">
                <a:solidFill>
                  <a:srgbClr val="000000"/>
                </a:solidFill>
              </a:rPr>
              <a:t>Setup an </a:t>
            </a:r>
            <a:r>
              <a:rPr lang="en-US" sz="4000" dirty="0" err="1" smtClean="0">
                <a:solidFill>
                  <a:srgbClr val="000000"/>
                </a:solidFill>
              </a:rPr>
              <a:t>IaaS</a:t>
            </a:r>
            <a:r>
              <a:rPr lang="en-US" sz="4000" dirty="0" smtClean="0">
                <a:solidFill>
                  <a:srgbClr val="000000"/>
                </a:solidFill>
              </a:rPr>
              <a:t> VM to host a File Share backed by an </a:t>
            </a:r>
            <a:r>
              <a:rPr lang="en-US" sz="4000" dirty="0" err="1" smtClean="0">
                <a:solidFill>
                  <a:srgbClr val="000000"/>
                </a:solidFill>
              </a:rPr>
              <a:t>IaaS</a:t>
            </a:r>
            <a:r>
              <a:rPr lang="en-US" sz="4000" dirty="0" smtClean="0">
                <a:solidFill>
                  <a:srgbClr val="000000"/>
                </a:solidFill>
              </a:rPr>
              <a:t> Disk</a:t>
            </a:r>
          </a:p>
          <a:p>
            <a:pPr marL="252000" algn="l">
              <a:spcBef>
                <a:spcPts val="600"/>
              </a:spcBef>
            </a:pPr>
            <a:r>
              <a:rPr lang="en-US" sz="4000" dirty="0" smtClean="0">
                <a:solidFill>
                  <a:srgbClr val="000000"/>
                </a:solidFill>
              </a:rPr>
              <a:t>Write code to find the </a:t>
            </a:r>
            <a:r>
              <a:rPr lang="en-US" sz="4000" dirty="0" err="1" smtClean="0">
                <a:solidFill>
                  <a:srgbClr val="000000"/>
                </a:solidFill>
              </a:rPr>
              <a:t>IaaS</a:t>
            </a:r>
            <a:r>
              <a:rPr lang="en-US" sz="4000" dirty="0" smtClean="0">
                <a:solidFill>
                  <a:srgbClr val="000000"/>
                </a:solidFill>
              </a:rPr>
              <a:t> File Share from the rest of the VMs in your service.</a:t>
            </a:r>
          </a:p>
          <a:p>
            <a:pPr marL="252000" algn="l">
              <a:spcBef>
                <a:spcPts val="600"/>
              </a:spcBef>
            </a:pPr>
            <a:r>
              <a:rPr lang="en-US" sz="4000" dirty="0" smtClean="0">
                <a:solidFill>
                  <a:srgbClr val="000000"/>
                </a:solidFill>
              </a:rPr>
              <a:t>Write some code to provide high availability </a:t>
            </a:r>
            <a:endParaRPr lang="en-US" sz="4000" dirty="0">
              <a:solidFill>
                <a:srgbClr val="000000"/>
              </a:solidFill>
            </a:endParaRPr>
          </a:p>
          <a:p>
            <a:pPr marL="252000" lvl="1" indent="0">
              <a:spcBef>
                <a:spcPts val="600"/>
              </a:spcBef>
              <a:buNone/>
            </a:pPr>
            <a:r>
              <a:rPr lang="en-US" sz="4000" dirty="0" smtClean="0">
                <a:solidFill>
                  <a:srgbClr val="000000"/>
                </a:solidFill>
                <a:latin typeface="+mj-lt"/>
              </a:rPr>
              <a:t>Handle host upgrades, node failures</a:t>
            </a:r>
          </a:p>
          <a:p>
            <a:pPr marL="252000" algn="l">
              <a:spcBef>
                <a:spcPts val="600"/>
              </a:spcBef>
            </a:pPr>
            <a:r>
              <a:rPr lang="en-US" sz="4000" dirty="0" smtClean="0">
                <a:solidFill>
                  <a:srgbClr val="000000"/>
                </a:solidFill>
              </a:rPr>
              <a:t>You can only access the File Share from other VMs</a:t>
            </a:r>
          </a:p>
        </p:txBody>
      </p:sp>
      <p:sp>
        <p:nvSpPr>
          <p:cNvPr id="3" name="Title 2"/>
          <p:cNvSpPr>
            <a:spLocks noGrp="1"/>
          </p:cNvSpPr>
          <p:nvPr>
            <p:ph type="title" idx="4294967295"/>
          </p:nvPr>
        </p:nvSpPr>
        <p:spPr>
          <a:xfrm>
            <a:off x="0" y="0"/>
            <a:ext cx="12201525" cy="812800"/>
          </a:xfrm>
        </p:spPr>
        <p:txBody>
          <a:bodyPr/>
          <a:lstStyle/>
          <a:p>
            <a:r>
              <a:rPr lang="en-US" dirty="0" smtClean="0">
                <a:solidFill>
                  <a:srgbClr val="000000"/>
                </a:solidFill>
              </a:rPr>
              <a:t>Sharing Files – The old way</a:t>
            </a:r>
            <a:endParaRPr lang="en-US" dirty="0">
              <a:solidFill>
                <a:srgbClr val="000000"/>
              </a:solidFill>
            </a:endParaRPr>
          </a:p>
        </p:txBody>
      </p:sp>
      <p:cxnSp>
        <p:nvCxnSpPr>
          <p:cNvPr id="9" name="Straight Arrow Connector 8"/>
          <p:cNvCxnSpPr>
            <a:stCxn id="4" idx="2"/>
            <a:endCxn id="21" idx="0"/>
          </p:cNvCxnSpPr>
          <p:nvPr/>
        </p:nvCxnSpPr>
        <p:spPr>
          <a:xfrm>
            <a:off x="2332662" y="5774588"/>
            <a:ext cx="2001487"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21" idx="0"/>
          </p:cNvCxnSpPr>
          <p:nvPr/>
        </p:nvCxnSpPr>
        <p:spPr>
          <a:xfrm>
            <a:off x="3666987" y="5774588"/>
            <a:ext cx="667162"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21" idx="0"/>
          </p:cNvCxnSpPr>
          <p:nvPr/>
        </p:nvCxnSpPr>
        <p:spPr>
          <a:xfrm flipH="1">
            <a:off x="4334149" y="5774588"/>
            <a:ext cx="667163"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21" idx="0"/>
          </p:cNvCxnSpPr>
          <p:nvPr/>
        </p:nvCxnSpPr>
        <p:spPr>
          <a:xfrm flipH="1">
            <a:off x="4334149" y="5774588"/>
            <a:ext cx="2001489"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1829484" y="5092118"/>
            <a:ext cx="8533032" cy="1728132"/>
            <a:chOff x="3161221" y="4890782"/>
            <a:chExt cx="8533032" cy="1728132"/>
          </a:xfrm>
        </p:grpSpPr>
        <p:grpSp>
          <p:nvGrpSpPr>
            <p:cNvPr id="58" name="Group 57"/>
            <p:cNvGrpSpPr/>
            <p:nvPr/>
          </p:nvGrpSpPr>
          <p:grpSpPr>
            <a:xfrm>
              <a:off x="3161221" y="4890782"/>
              <a:ext cx="5009331" cy="682470"/>
              <a:chOff x="3287056" y="4798503"/>
              <a:chExt cx="5009331" cy="682470"/>
            </a:xfrm>
          </p:grpSpPr>
          <p:sp>
            <p:nvSpPr>
              <p:cNvPr id="4" name="Flowchart: Process 3"/>
              <p:cNvSpPr/>
              <p:nvPr/>
            </p:nvSpPr>
            <p:spPr bwMode="auto">
              <a:xfrm>
                <a:off x="3287056"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5" name="Flowchart: Process 4"/>
              <p:cNvSpPr/>
              <p:nvPr/>
            </p:nvSpPr>
            <p:spPr bwMode="auto">
              <a:xfrm>
                <a:off x="4621381"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6" name="Flowchart: Process 5"/>
              <p:cNvSpPr/>
              <p:nvPr/>
            </p:nvSpPr>
            <p:spPr bwMode="auto">
              <a:xfrm>
                <a:off x="5955706"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7" name="Flowchart: Process 6"/>
              <p:cNvSpPr/>
              <p:nvPr/>
            </p:nvSpPr>
            <p:spPr bwMode="auto">
              <a:xfrm>
                <a:off x="7290032"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grpSp>
        <p:sp>
          <p:nvSpPr>
            <p:cNvPr id="21" name="Flowchart: Process 20"/>
            <p:cNvSpPr/>
            <p:nvPr/>
          </p:nvSpPr>
          <p:spPr bwMode="auto">
            <a:xfrm>
              <a:off x="4248308" y="5821959"/>
              <a:ext cx="2835156" cy="796955"/>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(Sharing </a:t>
              </a: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Disk)</a:t>
              </a:r>
            </a:p>
          </p:txBody>
        </p:sp>
        <p:sp>
          <p:nvSpPr>
            <p:cNvPr id="22" name="Flowchart: Process 21"/>
            <p:cNvSpPr/>
            <p:nvPr/>
          </p:nvSpPr>
          <p:spPr bwMode="auto">
            <a:xfrm>
              <a:off x="7604943" y="5821959"/>
              <a:ext cx="4089310" cy="796955"/>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Backup </a:t>
              </a: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VMs </a:t>
              </a:r>
              <a:br>
                <a:rPr lang="en-US" sz="2353" dirty="0">
                  <a:gradFill>
                    <a:gsLst>
                      <a:gs pos="0">
                        <a:srgbClr val="FFFFFF"/>
                      </a:gs>
                      <a:gs pos="100000">
                        <a:srgbClr val="FFFFFF"/>
                      </a:gs>
                    </a:gsLst>
                    <a:lin ang="5400000" scaled="0"/>
                  </a:gradFill>
                  <a:latin typeface="+mj-lt"/>
                  <a:ea typeface="Segoe UI" pitchFamily="34" charset="0"/>
                  <a:cs typeface="Segoe UI" pitchFamily="34" charset="0"/>
                </a:rPr>
              </a:br>
              <a:r>
                <a:rPr lang="en-US" sz="2353" dirty="0">
                  <a:gradFill>
                    <a:gsLst>
                      <a:gs pos="0">
                        <a:srgbClr val="FFFFFF"/>
                      </a:gs>
                      <a:gs pos="100000">
                        <a:srgbClr val="FFFFFF"/>
                      </a:gs>
                    </a:gsLst>
                    <a:lin ang="5400000" scaled="0"/>
                  </a:gradFill>
                  <a:latin typeface="+mj-lt"/>
                  <a:ea typeface="Segoe UI" pitchFamily="34" charset="0"/>
                  <a:cs typeface="Segoe UI" pitchFamily="34" charset="0"/>
                </a:rPr>
                <a:t>(Mount/Share after failover)</a:t>
              </a:r>
            </a:p>
          </p:txBody>
        </p:sp>
      </p:grpSp>
      <p:sp>
        <p:nvSpPr>
          <p:cNvPr id="64" name="Rectangle 63"/>
          <p:cNvSpPr/>
          <p:nvPr/>
        </p:nvSpPr>
        <p:spPr>
          <a:xfrm>
            <a:off x="0" y="662730"/>
            <a:ext cx="12201525" cy="4314903"/>
          </a:xfrm>
          <a:prstGeom prst="rect">
            <a:avLst/>
          </a:prstGeom>
          <a:solidFill>
            <a:srgbClr val="A5A5A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99476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solidFill>
                  <a:srgbClr val="000000"/>
                </a:solidFill>
              </a:rPr>
              <a:t>Azure Files</a:t>
            </a:r>
            <a:endParaRPr lang="en-US" sz="1765" dirty="0">
              <a:solidFill>
                <a:srgbClr val="000000"/>
              </a:solidFill>
            </a:endParaRPr>
          </a:p>
        </p:txBody>
      </p:sp>
      <p:sp>
        <p:nvSpPr>
          <p:cNvPr id="4" name="Content Placeholder 2"/>
          <p:cNvSpPr txBox="1">
            <a:spLocks/>
          </p:cNvSpPr>
          <p:nvPr/>
        </p:nvSpPr>
        <p:spPr>
          <a:xfrm>
            <a:off x="0" y="0"/>
            <a:ext cx="12192000" cy="532589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1200"/>
              </a:spcBef>
              <a:buClr>
                <a:srgbClr val="FFFFFF"/>
              </a:buClr>
              <a:buNone/>
            </a:pPr>
            <a:r>
              <a:rPr lang="en-US" sz="3600" dirty="0">
                <a:solidFill>
                  <a:srgbClr val="000000"/>
                </a:solidFill>
              </a:rPr>
              <a:t>Shared Network File Storage for Azure</a:t>
            </a:r>
          </a:p>
          <a:p>
            <a:pPr marL="252000" indent="0">
              <a:spcBef>
                <a:spcPts val="1200"/>
              </a:spcBef>
              <a:buClr>
                <a:srgbClr val="FFFFFF"/>
              </a:buClr>
              <a:buNone/>
            </a:pPr>
            <a:r>
              <a:rPr lang="en-US" sz="3600" dirty="0">
                <a:solidFill>
                  <a:srgbClr val="000000"/>
                </a:solidFill>
              </a:rPr>
              <a:t>Availability, durability, scalability are managed automatically</a:t>
            </a:r>
          </a:p>
          <a:p>
            <a:pPr marL="252000" indent="0">
              <a:spcBef>
                <a:spcPts val="1200"/>
              </a:spcBef>
              <a:buClr>
                <a:srgbClr val="FFFFFF"/>
              </a:buClr>
              <a:buNone/>
            </a:pPr>
            <a:r>
              <a:rPr lang="en-US" sz="3600" dirty="0">
                <a:solidFill>
                  <a:srgbClr val="000000"/>
                </a:solidFill>
              </a:rPr>
              <a:t>Supports two interfaces: SMB and </a:t>
            </a:r>
            <a:r>
              <a:rPr lang="en-US" sz="3600" dirty="0" smtClean="0">
                <a:solidFill>
                  <a:srgbClr val="000000"/>
                </a:solidFill>
              </a:rPr>
              <a:t>REST</a:t>
            </a:r>
            <a:endParaRPr lang="en-US" sz="3600" dirty="0">
              <a:solidFill>
                <a:srgbClr val="000000"/>
              </a:solidFill>
            </a:endParaRPr>
          </a:p>
        </p:txBody>
      </p:sp>
      <p:grpSp>
        <p:nvGrpSpPr>
          <p:cNvPr id="24" name="Group 23"/>
          <p:cNvGrpSpPr/>
          <p:nvPr/>
        </p:nvGrpSpPr>
        <p:grpSpPr>
          <a:xfrm>
            <a:off x="3729036" y="4359555"/>
            <a:ext cx="4733929" cy="710904"/>
            <a:chOff x="3666828" y="3592945"/>
            <a:chExt cx="4733929" cy="710904"/>
          </a:xfrm>
        </p:grpSpPr>
        <p:sp>
          <p:nvSpPr>
            <p:cNvPr id="5" name="Flowchart: Process 4"/>
            <p:cNvSpPr/>
            <p:nvPr/>
          </p:nvSpPr>
          <p:spPr bwMode="auto">
            <a:xfrm>
              <a:off x="3666828"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7" name="Flowchart: Process 6"/>
            <p:cNvSpPr/>
            <p:nvPr/>
          </p:nvSpPr>
          <p:spPr bwMode="auto">
            <a:xfrm>
              <a:off x="4908285"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smtClean="0">
                  <a:gradFill>
                    <a:gsLst>
                      <a:gs pos="0">
                        <a:srgbClr val="FFFFFF"/>
                      </a:gs>
                      <a:gs pos="100000">
                        <a:srgbClr val="FFFFFF"/>
                      </a:gs>
                    </a:gsLst>
                    <a:lin ang="5400000" scaled="0"/>
                  </a:gradFill>
                  <a:latin typeface="+mj-lt"/>
                  <a:ea typeface="Segoe UI" pitchFamily="34" charset="0"/>
                  <a:cs typeface="Segoe UI" pitchFamily="34" charset="0"/>
                </a:rPr>
                <a:t>IaaS </a:t>
              </a:r>
              <a:r>
                <a:rPr lang="en-US" sz="2353" dirty="0">
                  <a:gradFill>
                    <a:gsLst>
                      <a:gs pos="0">
                        <a:srgbClr val="FFFFFF"/>
                      </a:gs>
                      <a:gs pos="100000">
                        <a:srgbClr val="FFFFFF"/>
                      </a:gs>
                    </a:gsLst>
                    <a:lin ang="5400000" scaled="0"/>
                  </a:gradFill>
                  <a:latin typeface="+mj-lt"/>
                  <a:ea typeface="Segoe UI" pitchFamily="34" charset="0"/>
                  <a:cs typeface="Segoe UI" pitchFamily="34" charset="0"/>
                </a:rPr>
                <a:t>VM</a:t>
              </a:r>
            </a:p>
          </p:txBody>
        </p:sp>
        <p:sp>
          <p:nvSpPr>
            <p:cNvPr id="8" name="Flowchart: Process 7"/>
            <p:cNvSpPr/>
            <p:nvPr/>
          </p:nvSpPr>
          <p:spPr bwMode="auto">
            <a:xfrm>
              <a:off x="6149742"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9" name="Flowchart: Process 8"/>
            <p:cNvSpPr/>
            <p:nvPr/>
          </p:nvSpPr>
          <p:spPr bwMode="auto">
            <a:xfrm>
              <a:off x="7391199"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grpSp>
      <p:sp>
        <p:nvSpPr>
          <p:cNvPr id="10" name="Cloud 9"/>
          <p:cNvSpPr/>
          <p:nvPr/>
        </p:nvSpPr>
        <p:spPr bwMode="auto">
          <a:xfrm>
            <a:off x="3989723" y="5325894"/>
            <a:ext cx="4212554" cy="1194977"/>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600" dirty="0" smtClean="0">
                <a:gradFill>
                  <a:gsLst>
                    <a:gs pos="0">
                      <a:srgbClr val="FFFFFF"/>
                    </a:gs>
                    <a:gs pos="100000">
                      <a:srgbClr val="FFFFFF"/>
                    </a:gs>
                  </a:gsLst>
                  <a:lin ang="5400000" scaled="0"/>
                </a:gradFill>
                <a:latin typeface="+mj-lt"/>
                <a:ea typeface="Segoe UI" pitchFamily="34" charset="0"/>
                <a:cs typeface="Segoe UI" pitchFamily="34" charset="0"/>
              </a:rPr>
              <a:t>Azure </a:t>
            </a:r>
            <a:r>
              <a:rPr lang="en-US" sz="2600" dirty="0">
                <a:gradFill>
                  <a:gsLst>
                    <a:gs pos="0">
                      <a:srgbClr val="FFFFFF"/>
                    </a:gs>
                    <a:gs pos="100000">
                      <a:srgbClr val="FFFFFF"/>
                    </a:gs>
                  </a:gsLst>
                  <a:lin ang="5400000" scaled="0"/>
                </a:gradFill>
                <a:latin typeface="+mj-lt"/>
                <a:ea typeface="Segoe UI" pitchFamily="34" charset="0"/>
                <a:cs typeface="Segoe UI" pitchFamily="34" charset="0"/>
              </a:rPr>
              <a:t>File Share</a:t>
            </a:r>
          </a:p>
          <a:p>
            <a:pPr algn="ctr" defTabSz="913927" fontAlgn="base">
              <a:lnSpc>
                <a:spcPct val="90000"/>
              </a:lnSpc>
              <a:spcBef>
                <a:spcPct val="0"/>
              </a:spcBef>
              <a:spcAft>
                <a:spcPct val="0"/>
              </a:spcAft>
            </a:pPr>
            <a:r>
              <a:rPr lang="en-US" sz="2600" dirty="0">
                <a:gradFill>
                  <a:gsLst>
                    <a:gs pos="0">
                      <a:srgbClr val="FFFFFF"/>
                    </a:gs>
                    <a:gs pos="100000">
                      <a:srgbClr val="FFFFFF"/>
                    </a:gs>
                  </a:gsLst>
                  <a:lin ang="5400000" scaled="0"/>
                </a:gradFill>
                <a:latin typeface="+mj-lt"/>
                <a:ea typeface="Segoe UI" pitchFamily="34" charset="0"/>
                <a:cs typeface="Segoe UI" pitchFamily="34" charset="0"/>
              </a:rPr>
              <a:t>(</a:t>
            </a:r>
            <a:r>
              <a:rPr lang="en-US" sz="2600"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600" dirty="0">
                <a:gradFill>
                  <a:gsLst>
                    <a:gs pos="0">
                      <a:srgbClr val="FFFFFF"/>
                    </a:gs>
                    <a:gs pos="100000">
                      <a:srgbClr val="FFFFFF"/>
                    </a:gs>
                  </a:gsLst>
                  <a:lin ang="5400000" scaled="0"/>
                </a:gradFill>
                <a:latin typeface="+mj-lt"/>
                <a:ea typeface="Segoe UI" pitchFamily="34" charset="0"/>
                <a:cs typeface="Segoe UI" pitchFamily="34" charset="0"/>
              </a:rPr>
              <a:t>)</a:t>
            </a:r>
          </a:p>
        </p:txBody>
      </p:sp>
      <p:cxnSp>
        <p:nvCxnSpPr>
          <p:cNvPr id="12" name="Straight Arrow Connector 11"/>
          <p:cNvCxnSpPr>
            <a:stCxn id="5" idx="2"/>
            <a:endCxn id="10" idx="3"/>
          </p:cNvCxnSpPr>
          <p:nvPr/>
        </p:nvCxnSpPr>
        <p:spPr>
          <a:xfrm>
            <a:off x="4233815" y="5070459"/>
            <a:ext cx="1862185"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10" idx="3"/>
          </p:cNvCxnSpPr>
          <p:nvPr/>
        </p:nvCxnSpPr>
        <p:spPr>
          <a:xfrm>
            <a:off x="5475272" y="5070459"/>
            <a:ext cx="620728"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10" idx="3"/>
          </p:cNvCxnSpPr>
          <p:nvPr/>
        </p:nvCxnSpPr>
        <p:spPr>
          <a:xfrm flipH="1">
            <a:off x="6096000" y="5070459"/>
            <a:ext cx="620729"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a:endCxn id="10" idx="3"/>
          </p:cNvCxnSpPr>
          <p:nvPr/>
        </p:nvCxnSpPr>
        <p:spPr>
          <a:xfrm flipH="1">
            <a:off x="6096000" y="5070459"/>
            <a:ext cx="1862186"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899195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solidFill>
                  <a:srgbClr val="000000"/>
                </a:solidFill>
              </a:rPr>
              <a:t>Azure Files – Usage</a:t>
            </a:r>
            <a:endParaRPr lang="en-US" sz="1765" dirty="0">
              <a:solidFill>
                <a:srgbClr val="000000"/>
              </a:solidFill>
            </a:endParaRPr>
          </a:p>
        </p:txBody>
      </p:sp>
      <p:sp>
        <p:nvSpPr>
          <p:cNvPr id="4" name="Content Placeholder 2"/>
          <p:cNvSpPr txBox="1">
            <a:spLocks/>
          </p:cNvSpPr>
          <p:nvPr/>
        </p:nvSpPr>
        <p:spPr>
          <a:xfrm>
            <a:off x="0" y="0"/>
            <a:ext cx="12192000" cy="6858000"/>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1200"/>
              </a:spcBef>
              <a:buClr>
                <a:srgbClr val="FFFFFF"/>
              </a:buClr>
              <a:buNone/>
            </a:pPr>
            <a:r>
              <a:rPr lang="en-US" sz="4800" dirty="0" smtClean="0">
                <a:solidFill>
                  <a:srgbClr val="000000"/>
                </a:solidFill>
              </a:rPr>
              <a:t>Share </a:t>
            </a:r>
            <a:r>
              <a:rPr lang="en-US" sz="4800" dirty="0">
                <a:solidFill>
                  <a:srgbClr val="000000"/>
                </a:solidFill>
              </a:rPr>
              <a:t>data across VMs and applications</a:t>
            </a:r>
          </a:p>
          <a:p>
            <a:pPr marL="252000" indent="0">
              <a:spcBef>
                <a:spcPts val="1200"/>
              </a:spcBef>
              <a:buClr>
                <a:srgbClr val="FFFFFF"/>
              </a:buClr>
              <a:buNone/>
            </a:pPr>
            <a:r>
              <a:rPr lang="en-US" sz="4800" dirty="0" smtClean="0">
                <a:solidFill>
                  <a:srgbClr val="000000"/>
                </a:solidFill>
              </a:rPr>
              <a:t>Share </a:t>
            </a:r>
            <a:r>
              <a:rPr lang="en-US" sz="4800" dirty="0">
                <a:solidFill>
                  <a:srgbClr val="000000"/>
                </a:solidFill>
              </a:rPr>
              <a:t>settings throughout services</a:t>
            </a:r>
          </a:p>
          <a:p>
            <a:pPr marL="252000" indent="0">
              <a:spcBef>
                <a:spcPts val="1200"/>
              </a:spcBef>
              <a:buClr>
                <a:srgbClr val="FFFFFF"/>
              </a:buClr>
              <a:buNone/>
            </a:pPr>
            <a:r>
              <a:rPr lang="en-US" sz="4800" dirty="0" smtClean="0">
                <a:solidFill>
                  <a:srgbClr val="000000"/>
                </a:solidFill>
              </a:rPr>
              <a:t>Dev/Test/Debug</a:t>
            </a:r>
            <a:endParaRPr lang="en-US" sz="4800" dirty="0">
              <a:solidFill>
                <a:srgbClr val="000000"/>
              </a:solidFill>
            </a:endParaRPr>
          </a:p>
        </p:txBody>
      </p:sp>
      <p:pic>
        <p:nvPicPr>
          <p:cNvPr id="30" name="Picture 29"/>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17695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80" y="1473200"/>
            <a:ext cx="74879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143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Queue</a:t>
            </a:r>
            <a:endParaRPr lang="en-US" sz="11500" dirty="0"/>
          </a:p>
        </p:txBody>
      </p:sp>
      <p:pic>
        <p:nvPicPr>
          <p:cNvPr id="6" name="Picture 5"/>
          <p:cNvPicPr>
            <a:picLocks noChangeAspect="1"/>
          </p:cNvPicPr>
          <p:nvPr/>
        </p:nvPicPr>
        <p:blipFill>
          <a:blip r:embed="rId2"/>
          <a:stretch>
            <a:fillRect/>
          </a:stretch>
        </p:blipFill>
        <p:spPr>
          <a:xfrm>
            <a:off x="5475085" y="500212"/>
            <a:ext cx="1238670" cy="1073755"/>
          </a:xfrm>
          <a:prstGeom prst="rect">
            <a:avLst/>
          </a:prstGeom>
        </p:spPr>
      </p:pic>
    </p:spTree>
    <p:extLst>
      <p:ext uri="{BB962C8B-B14F-4D97-AF65-F5344CB8AC3E}">
        <p14:creationId xmlns:p14="http://schemas.microsoft.com/office/powerpoint/2010/main" val="32239064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 y="1"/>
            <a:ext cx="12191999" cy="6858000"/>
          </a:xfrm>
        </p:spPr>
        <p:txBody>
          <a:bodyPr>
            <a:noAutofit/>
          </a:bodyPr>
          <a:lstStyle/>
          <a:p>
            <a:pPr marL="252000" algn="l">
              <a:spcBef>
                <a:spcPts val="1200"/>
              </a:spcBef>
            </a:pPr>
            <a:r>
              <a:rPr lang="en-US" sz="3900" dirty="0" smtClean="0"/>
              <a:t>Queue </a:t>
            </a:r>
            <a:r>
              <a:rPr lang="en-US" sz="3900" dirty="0"/>
              <a:t>length </a:t>
            </a:r>
            <a:r>
              <a:rPr lang="en-US" sz="3900" dirty="0" smtClean="0"/>
              <a:t>reflects </a:t>
            </a:r>
            <a:r>
              <a:rPr lang="en-US" sz="3900" dirty="0"/>
              <a:t>how well the backend processing nodes are </a:t>
            </a:r>
            <a:r>
              <a:rPr lang="en-US" sz="3900" dirty="0" smtClean="0"/>
              <a:t>doing. </a:t>
            </a:r>
            <a:endParaRPr lang="en-US" sz="3900" dirty="0"/>
          </a:p>
          <a:p>
            <a:pPr marL="252000" algn="l">
              <a:spcBef>
                <a:spcPts val="1200"/>
              </a:spcBef>
            </a:pPr>
            <a:r>
              <a:rPr lang="en-US" sz="3900" dirty="0"/>
              <a:t>Decouples </a:t>
            </a:r>
            <a:r>
              <a:rPr lang="en-US" sz="3900" dirty="0" smtClean="0"/>
              <a:t>the </a:t>
            </a:r>
            <a:r>
              <a:rPr lang="en-US" sz="3900" dirty="0"/>
              <a:t>application</a:t>
            </a:r>
            <a:r>
              <a:rPr lang="en-US" sz="3900" dirty="0" smtClean="0"/>
              <a:t>.</a:t>
            </a:r>
            <a:endParaRPr lang="en-US" sz="3900" dirty="0"/>
          </a:p>
          <a:p>
            <a:pPr marL="252000" algn="l">
              <a:spcBef>
                <a:spcPts val="1200"/>
              </a:spcBef>
            </a:pPr>
            <a:r>
              <a:rPr lang="en-US" sz="3900" dirty="0" smtClean="0"/>
              <a:t>Flexibility </a:t>
            </a:r>
            <a:r>
              <a:rPr lang="en-US" sz="3900" dirty="0"/>
              <a:t>of efficient resource usage within an </a:t>
            </a:r>
            <a:r>
              <a:rPr lang="en-US" sz="3900" dirty="0" smtClean="0"/>
              <a:t>application.</a:t>
            </a:r>
            <a:endParaRPr lang="en-US" sz="3900" dirty="0"/>
          </a:p>
          <a:p>
            <a:pPr marL="252000" algn="l">
              <a:spcBef>
                <a:spcPts val="1200"/>
              </a:spcBef>
            </a:pPr>
            <a:r>
              <a:rPr lang="en-US" sz="3900" dirty="0" smtClean="0"/>
              <a:t>Absorb </a:t>
            </a:r>
            <a:r>
              <a:rPr lang="en-US" sz="3900" dirty="0"/>
              <a:t>traffic bursts and reduce the impact of individual component failures. </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Why use a Queue?</a:t>
            </a:r>
            <a:endParaRPr lang="en-US" dirty="0"/>
          </a:p>
        </p:txBody>
      </p:sp>
      <p:sp>
        <p:nvSpPr>
          <p:cNvPr id="5" name="Rectangle 4"/>
          <p:cNvSpPr/>
          <p:nvPr/>
        </p:nvSpPr>
        <p:spPr>
          <a:xfrm>
            <a:off x="0" y="981512"/>
            <a:ext cx="12191999" cy="1477603"/>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 y="3222595"/>
            <a:ext cx="12191999" cy="1162974"/>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583403"/>
            <a:ext cx="12191999" cy="514904"/>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 y="4385569"/>
            <a:ext cx="12191999" cy="1173018"/>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77184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xit" presetSubtype="0" fill="hold" grpId="0"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grpId="0"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xit" presetSubtype="0" fill="hold" grpId="2"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6" grpId="2" animBg="1"/>
      <p:bldP spid="7" grpId="0" animBg="1"/>
      <p:bldP spid="7" grpId="1" animBg="1"/>
      <p:bldP spid="7" grpId="2"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252823" y="949454"/>
            <a:ext cx="3676828" cy="2292694"/>
          </a:xfrm>
          <a:ln w="76200">
            <a:solidFill>
              <a:schemeClr val="bg1"/>
            </a:solidFill>
          </a:ln>
        </p:spPr>
      </p:pic>
      <p:sp>
        <p:nvSpPr>
          <p:cNvPr id="6" name="Rectangle 5"/>
          <p:cNvSpPr/>
          <p:nvPr/>
        </p:nvSpPr>
        <p:spPr>
          <a:xfrm>
            <a:off x="-9524" y="3378802"/>
            <a:ext cx="12201524" cy="3479199"/>
          </a:xfrm>
          <a:prstGeom prst="rect">
            <a:avLst/>
          </a:prstGeom>
        </p:spPr>
        <p:txBody>
          <a:bodyPr wrap="square" anchor="ctr">
            <a:noAutofit/>
          </a:bodyPr>
          <a:lstStyle/>
          <a:p>
            <a:pPr marL="252000">
              <a:spcBef>
                <a:spcPts val="1200"/>
              </a:spcBef>
            </a:pPr>
            <a:r>
              <a:rPr lang="en-US" sz="3600" b="1" dirty="0" smtClean="0">
                <a:solidFill>
                  <a:schemeClr val="bg2"/>
                </a:solidFill>
                <a:latin typeface="+mj-lt"/>
              </a:rPr>
              <a:t>Storage </a:t>
            </a:r>
            <a:r>
              <a:rPr lang="en-US" sz="3600" b="1" dirty="0">
                <a:solidFill>
                  <a:schemeClr val="bg2"/>
                </a:solidFill>
                <a:latin typeface="+mj-lt"/>
              </a:rPr>
              <a:t>Account:</a:t>
            </a:r>
            <a:r>
              <a:rPr lang="en-US" sz="3600" dirty="0">
                <a:solidFill>
                  <a:schemeClr val="bg2"/>
                </a:solidFill>
                <a:latin typeface="+mj-lt"/>
              </a:rPr>
              <a:t> All access to Azure Storage is done through a storage account. </a:t>
            </a:r>
            <a:endParaRPr lang="en-US" sz="3600" dirty="0" smtClean="0">
              <a:solidFill>
                <a:schemeClr val="bg2"/>
              </a:solidFill>
              <a:latin typeface="+mj-lt"/>
            </a:endParaRPr>
          </a:p>
          <a:p>
            <a:pPr marL="252000">
              <a:spcBef>
                <a:spcPts val="1200"/>
              </a:spcBef>
            </a:pPr>
            <a:r>
              <a:rPr lang="en-US" sz="3600" b="1" dirty="0" smtClean="0">
                <a:solidFill>
                  <a:schemeClr val="bg2"/>
                </a:solidFill>
                <a:latin typeface="+mj-lt"/>
              </a:rPr>
              <a:t>Queue</a:t>
            </a:r>
            <a:r>
              <a:rPr lang="en-US" sz="3600" b="1" dirty="0">
                <a:solidFill>
                  <a:schemeClr val="bg2"/>
                </a:solidFill>
                <a:latin typeface="+mj-lt"/>
              </a:rPr>
              <a:t>: </a:t>
            </a:r>
            <a:r>
              <a:rPr lang="en-US" sz="3600" dirty="0">
                <a:solidFill>
                  <a:schemeClr val="bg2"/>
                </a:solidFill>
                <a:latin typeface="+mj-lt"/>
              </a:rPr>
              <a:t>A queue contains a set of messages</a:t>
            </a:r>
            <a:r>
              <a:rPr lang="en-US" sz="3600" dirty="0" smtClean="0">
                <a:solidFill>
                  <a:schemeClr val="bg2"/>
                </a:solidFill>
                <a:latin typeface="+mj-lt"/>
              </a:rPr>
              <a:t>.</a:t>
            </a:r>
            <a:endParaRPr lang="en-US" sz="3600" b="1" dirty="0">
              <a:solidFill>
                <a:schemeClr val="bg2"/>
              </a:solidFill>
              <a:latin typeface="+mj-lt"/>
            </a:endParaRPr>
          </a:p>
          <a:p>
            <a:pPr marL="252000">
              <a:spcBef>
                <a:spcPts val="1200"/>
              </a:spcBef>
            </a:pPr>
            <a:r>
              <a:rPr lang="en-US" sz="3600" b="1" dirty="0" smtClean="0">
                <a:solidFill>
                  <a:schemeClr val="bg2"/>
                </a:solidFill>
                <a:latin typeface="+mj-lt"/>
              </a:rPr>
              <a:t>Message</a:t>
            </a:r>
            <a:r>
              <a:rPr lang="en-US" sz="3600" b="1" dirty="0">
                <a:solidFill>
                  <a:schemeClr val="bg2"/>
                </a:solidFill>
                <a:latin typeface="+mj-lt"/>
              </a:rPr>
              <a:t>: </a:t>
            </a:r>
            <a:r>
              <a:rPr lang="en-US" sz="3600" dirty="0">
                <a:solidFill>
                  <a:schemeClr val="bg2"/>
                </a:solidFill>
                <a:latin typeface="+mj-lt"/>
              </a:rPr>
              <a:t>A message, in any format, of up to 64KB.</a:t>
            </a:r>
          </a:p>
        </p:txBody>
      </p:sp>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Components</a:t>
            </a:r>
            <a:endParaRPr lang="en-NZ" dirty="0"/>
          </a:p>
        </p:txBody>
      </p:sp>
      <p:sp>
        <p:nvSpPr>
          <p:cNvPr id="2" name="Rectangle 1"/>
          <p:cNvSpPr/>
          <p:nvPr/>
        </p:nvSpPr>
        <p:spPr>
          <a:xfrm>
            <a:off x="0" y="3928794"/>
            <a:ext cx="12192000" cy="1189607"/>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043638"/>
            <a:ext cx="12192000" cy="764512"/>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5808150"/>
            <a:ext cx="12192000" cy="1049851"/>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27108" y="702644"/>
            <a:ext cx="4081112" cy="2676157"/>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stretch>
            <a:fillRect/>
          </a:stretch>
        </p:blipFill>
        <p:spPr>
          <a:xfrm>
            <a:off x="11272964" y="65992"/>
            <a:ext cx="862570" cy="747728"/>
          </a:xfrm>
          <a:prstGeom prst="rect">
            <a:avLst/>
          </a:prstGeom>
        </p:spPr>
      </p:pic>
    </p:spTree>
    <p:extLst>
      <p:ext uri="{BB962C8B-B14F-4D97-AF65-F5344CB8AC3E}">
        <p14:creationId xmlns:p14="http://schemas.microsoft.com/office/powerpoint/2010/main" val="84409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xit" presetSubtype="0" fill="hold" grpId="0"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2" nodeType="click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9" grpId="0" animBg="1"/>
      <p:bldP spid="9" grpId="1" animBg="1"/>
      <p:bldP spid="9" grpId="2" animBg="1"/>
      <p:bldP spid="10" grpId="0" animBg="1"/>
      <p:bldP spid="11" grpId="0" animBg="1"/>
      <p:bldP spid="11"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526" y="0"/>
            <a:ext cx="12201525" cy="6858000"/>
          </a:xfrm>
          <a:prstGeom prst="rect">
            <a:avLst/>
          </a:prstGeom>
        </p:spPr>
        <p:txBody>
          <a:bodyPr wrap="square" anchor="ctr">
            <a:noAutofit/>
          </a:bodyPr>
          <a:lstStyle/>
          <a:p>
            <a:pPr algn="ctr">
              <a:spcBef>
                <a:spcPts val="1200"/>
              </a:spcBef>
            </a:pPr>
            <a:r>
              <a:rPr lang="en-US" sz="3600" dirty="0" smtClean="0">
                <a:solidFill>
                  <a:schemeClr val="bg2"/>
                </a:solidFill>
                <a:latin typeface="+mj-lt"/>
              </a:rPr>
              <a:t>Queues </a:t>
            </a:r>
            <a:r>
              <a:rPr lang="en-US" sz="3600" dirty="0">
                <a:solidFill>
                  <a:schemeClr val="bg2"/>
                </a:solidFill>
                <a:latin typeface="+mj-lt"/>
              </a:rPr>
              <a:t>are addressable using the following URL format:</a:t>
            </a:r>
          </a:p>
          <a:p>
            <a:pPr algn="ctr">
              <a:spcBef>
                <a:spcPts val="1200"/>
              </a:spcBef>
            </a:pPr>
            <a:r>
              <a:rPr lang="en-US" sz="3600" dirty="0">
                <a:solidFill>
                  <a:schemeClr val="bg2"/>
                </a:solidFill>
                <a:latin typeface="+mj-lt"/>
              </a:rPr>
              <a:t> http</a:t>
            </a:r>
            <a:r>
              <a:rPr lang="en-US" sz="3600" dirty="0" smtClean="0">
                <a:solidFill>
                  <a:schemeClr val="bg2"/>
                </a:solidFill>
                <a:latin typeface="+mj-lt"/>
              </a:rPr>
              <a:t>://{storage-account}.</a:t>
            </a:r>
            <a:r>
              <a:rPr lang="en-US" sz="3600" dirty="0">
                <a:solidFill>
                  <a:schemeClr val="bg2"/>
                </a:solidFill>
                <a:latin typeface="+mj-lt"/>
              </a:rPr>
              <a:t>queue.core.windows.net</a:t>
            </a:r>
            <a:r>
              <a:rPr lang="en-US" sz="3600" dirty="0" smtClean="0">
                <a:solidFill>
                  <a:schemeClr val="bg2"/>
                </a:solidFill>
                <a:latin typeface="+mj-lt"/>
              </a:rPr>
              <a:t>/{queue}</a:t>
            </a:r>
            <a:endParaRPr lang="en-US" sz="3600" dirty="0">
              <a:solidFill>
                <a:schemeClr val="bg2"/>
              </a:solidFill>
              <a:latin typeface="+mj-lt"/>
            </a:endParaRPr>
          </a:p>
        </p:txBody>
      </p:sp>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URL format</a:t>
            </a:r>
            <a:endParaRPr lang="en-NZ" dirty="0"/>
          </a:p>
        </p:txBody>
      </p:sp>
      <p:pic>
        <p:nvPicPr>
          <p:cNvPr id="4" name="Picture 3"/>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529656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Blob</a:t>
            </a:r>
            <a:endParaRPr lang="en-US" sz="11500" dirty="0"/>
          </a:p>
        </p:txBody>
      </p:sp>
      <p:pic>
        <p:nvPicPr>
          <p:cNvPr id="3" name="Picture 2"/>
          <p:cNvPicPr>
            <a:picLocks noChangeAspect="1"/>
          </p:cNvPicPr>
          <p:nvPr/>
        </p:nvPicPr>
        <p:blipFill>
          <a:blip r:embed="rId2"/>
          <a:stretch>
            <a:fillRect/>
          </a:stretch>
        </p:blipFill>
        <p:spPr>
          <a:xfrm>
            <a:off x="5475084" y="500212"/>
            <a:ext cx="1241832" cy="1073755"/>
          </a:xfrm>
          <a:prstGeom prst="rect">
            <a:avLst/>
          </a:prstGeom>
        </p:spPr>
      </p:pic>
    </p:spTree>
    <p:extLst>
      <p:ext uri="{BB962C8B-B14F-4D97-AF65-F5344CB8AC3E}">
        <p14:creationId xmlns:p14="http://schemas.microsoft.com/office/powerpoint/2010/main" val="34566275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URL format</a:t>
            </a:r>
            <a:endParaRPr lang="en-NZ" dirty="0"/>
          </a:p>
        </p:txBody>
      </p:sp>
      <p:sp>
        <p:nvSpPr>
          <p:cNvPr id="4" name="Rectangle 3"/>
          <p:cNvSpPr/>
          <p:nvPr/>
        </p:nvSpPr>
        <p:spPr>
          <a:xfrm>
            <a:off x="0" y="0"/>
            <a:ext cx="12192001" cy="6857999"/>
          </a:xfrm>
          <a:prstGeom prst="rect">
            <a:avLst/>
          </a:prstGeom>
        </p:spPr>
        <p:txBody>
          <a:bodyPr wrap="square" anchor="ctr">
            <a:noAutofit/>
          </a:bodyPr>
          <a:lstStyle/>
          <a:p>
            <a:pPr algn="ctr">
              <a:spcBef>
                <a:spcPts val="1200"/>
              </a:spcBef>
            </a:pPr>
            <a:r>
              <a:rPr lang="en-US" sz="3400" dirty="0" smtClean="0">
                <a:solidFill>
                  <a:schemeClr val="bg2"/>
                </a:solidFill>
                <a:latin typeface="+mj-lt"/>
              </a:rPr>
              <a:t>Example:</a:t>
            </a:r>
            <a:endParaRPr lang="en-US" sz="3400" dirty="0">
              <a:solidFill>
                <a:schemeClr val="bg2"/>
              </a:solidFill>
              <a:latin typeface="+mj-lt"/>
            </a:endParaRPr>
          </a:p>
          <a:p>
            <a:pPr algn="ctr">
              <a:spcBef>
                <a:spcPts val="1200"/>
              </a:spcBef>
            </a:pPr>
            <a:r>
              <a:rPr lang="en-US" sz="3400" dirty="0">
                <a:solidFill>
                  <a:schemeClr val="bg2"/>
                </a:solidFill>
                <a:latin typeface="+mj-lt"/>
              </a:rPr>
              <a:t> http://myaccount.queue.core.windows.net/imagesToDownload</a:t>
            </a:r>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400740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Faster Web Applications with queues</a:t>
            </a:r>
          </a:p>
          <a:p>
            <a:r>
              <a:rPr lang="en-US" sz="4400" dirty="0" smtClean="0">
                <a:latin typeface="+mj-lt"/>
              </a:rPr>
              <a:t>using asynchronous workloads</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110510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stCxn id="16" idx="5"/>
            <a:endCxn id="44" idx="1"/>
          </p:cNvCxnSpPr>
          <p:nvPr/>
        </p:nvCxnSpPr>
        <p:spPr>
          <a:xfrm>
            <a:off x="3934028" y="2988969"/>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7" idx="7"/>
            <a:endCxn id="44" idx="1"/>
          </p:cNvCxnSpPr>
          <p:nvPr/>
        </p:nvCxnSpPr>
        <p:spPr>
          <a:xfrm flipV="1">
            <a:off x="3934028" y="3429000"/>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TextBox 23"/>
          <p:cNvSpPr txBox="1"/>
          <p:nvPr/>
        </p:nvSpPr>
        <p:spPr>
          <a:xfrm>
            <a:off x="2150500" y="1075003"/>
            <a:ext cx="1903726"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chemeClr val="bg1"/>
                </a:solidFill>
                <a:latin typeface="+mj-lt"/>
              </a:rPr>
              <a:t>Producers</a:t>
            </a:r>
          </a:p>
        </p:txBody>
      </p:sp>
      <p:sp>
        <p:nvSpPr>
          <p:cNvPr id="15" name="TextBox 26"/>
          <p:cNvSpPr txBox="1"/>
          <p:nvPr/>
        </p:nvSpPr>
        <p:spPr>
          <a:xfrm>
            <a:off x="8034285" y="1075003"/>
            <a:ext cx="2110706"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chemeClr val="bg1"/>
                </a:solidFill>
                <a:latin typeface="+mj-lt"/>
              </a:rPr>
              <a:t>Consumers</a:t>
            </a:r>
          </a:p>
        </p:txBody>
      </p:sp>
      <p:cxnSp>
        <p:nvCxnSpPr>
          <p:cNvPr id="19" name="Straight Arrow Connector 18"/>
          <p:cNvCxnSpPr>
            <a:stCxn id="46" idx="3"/>
            <a:endCxn id="6" idx="3"/>
          </p:cNvCxnSpPr>
          <p:nvPr/>
        </p:nvCxnSpPr>
        <p:spPr>
          <a:xfrm flipV="1">
            <a:off x="7008640" y="2988969"/>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6" idx="3"/>
            <a:endCxn id="7" idx="1"/>
          </p:cNvCxnSpPr>
          <p:nvPr/>
        </p:nvCxnSpPr>
        <p:spPr>
          <a:xfrm>
            <a:off x="7008640" y="3429000"/>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9" name="TextBox 23"/>
          <p:cNvSpPr txBox="1"/>
          <p:nvPr/>
        </p:nvSpPr>
        <p:spPr>
          <a:xfrm>
            <a:off x="5411961" y="2404194"/>
            <a:ext cx="1346844"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smtClean="0">
                <a:solidFill>
                  <a:schemeClr val="bg1"/>
                </a:solidFill>
                <a:latin typeface="+mj-lt"/>
              </a:rPr>
              <a:t>Queue</a:t>
            </a:r>
            <a:endParaRPr lang="en-US" sz="3200" dirty="0">
              <a:solidFill>
                <a:schemeClr val="bg1"/>
              </a:solidFill>
              <a:latin typeface="+mj-lt"/>
            </a:endParaRPr>
          </a:p>
        </p:txBody>
      </p:sp>
      <p:grpSp>
        <p:nvGrpSpPr>
          <p:cNvPr id="60" name="Group 59"/>
          <p:cNvGrpSpPr/>
          <p:nvPr/>
        </p:nvGrpSpPr>
        <p:grpSpPr>
          <a:xfrm>
            <a:off x="1926211" y="1659778"/>
            <a:ext cx="8339579" cy="3538444"/>
            <a:chOff x="1926211" y="1966810"/>
            <a:chExt cx="8339579" cy="3538444"/>
          </a:xfrm>
        </p:grpSpPr>
        <p:grpSp>
          <p:nvGrpSpPr>
            <p:cNvPr id="58" name="Group 57"/>
            <p:cNvGrpSpPr/>
            <p:nvPr/>
          </p:nvGrpSpPr>
          <p:grpSpPr>
            <a:xfrm>
              <a:off x="7913486" y="1966810"/>
              <a:ext cx="2352304" cy="3538444"/>
              <a:chOff x="7913486" y="1966810"/>
              <a:chExt cx="2352304" cy="3538444"/>
            </a:xfrm>
          </p:grpSpPr>
          <p:sp>
            <p:nvSpPr>
              <p:cNvPr id="6" name="Oval 5"/>
              <p:cNvSpPr/>
              <p:nvPr/>
            </p:nvSpPr>
            <p:spPr>
              <a:xfrm>
                <a:off x="7913486" y="1966810"/>
                <a:ext cx="2352304" cy="1557244"/>
              </a:xfrm>
              <a:prstGeom prst="ellipse">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a:solidFill>
                      <a:schemeClr val="bg1"/>
                    </a:solidFill>
                    <a:latin typeface="+mj-lt"/>
                  </a:rPr>
                  <a:t>C</a:t>
                </a:r>
                <a:r>
                  <a:rPr lang="en-US" sz="4800" baseline="-25000" dirty="0">
                    <a:solidFill>
                      <a:schemeClr val="bg1"/>
                    </a:solidFill>
                    <a:latin typeface="+mj-lt"/>
                  </a:rPr>
                  <a:t>1</a:t>
                </a:r>
              </a:p>
            </p:txBody>
          </p:sp>
          <p:sp>
            <p:nvSpPr>
              <p:cNvPr id="7" name="Oval 6"/>
              <p:cNvSpPr/>
              <p:nvPr/>
            </p:nvSpPr>
            <p:spPr>
              <a:xfrm>
                <a:off x="7913486" y="3948010"/>
                <a:ext cx="2352304" cy="1557244"/>
              </a:xfrm>
              <a:prstGeom prst="ellipse">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C</a:t>
                </a:r>
                <a:r>
                  <a:rPr lang="en-US" sz="4800" baseline="-25000" dirty="0">
                    <a:solidFill>
                      <a:schemeClr val="bg1"/>
                    </a:solidFill>
                    <a:latin typeface="+mj-lt"/>
                  </a:rPr>
                  <a:t>2</a:t>
                </a:r>
              </a:p>
            </p:txBody>
          </p:sp>
        </p:grpSp>
        <p:grpSp>
          <p:nvGrpSpPr>
            <p:cNvPr id="59" name="Group 58"/>
            <p:cNvGrpSpPr/>
            <p:nvPr/>
          </p:nvGrpSpPr>
          <p:grpSpPr>
            <a:xfrm>
              <a:off x="1926211" y="1966810"/>
              <a:ext cx="2352304" cy="3538444"/>
              <a:chOff x="1926211" y="1966810"/>
              <a:chExt cx="2352304" cy="3538444"/>
            </a:xfrm>
          </p:grpSpPr>
          <p:sp>
            <p:nvSpPr>
              <p:cNvPr id="16" name="Oval 15"/>
              <p:cNvSpPr/>
              <p:nvPr/>
            </p:nvSpPr>
            <p:spPr>
              <a:xfrm>
                <a:off x="1926211" y="1966810"/>
                <a:ext cx="2352304" cy="1557244"/>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smtClean="0">
                    <a:solidFill>
                      <a:schemeClr val="bg1"/>
                    </a:solidFill>
                    <a:latin typeface="+mj-lt"/>
                  </a:rPr>
                  <a:t>P</a:t>
                </a:r>
                <a:r>
                  <a:rPr lang="en-US" sz="4800" baseline="-25000" dirty="0" smtClean="0">
                    <a:solidFill>
                      <a:schemeClr val="bg1"/>
                    </a:solidFill>
                    <a:latin typeface="+mj-lt"/>
                  </a:rPr>
                  <a:t>1</a:t>
                </a:r>
                <a:endParaRPr lang="en-US" sz="4800" baseline="-25000" dirty="0">
                  <a:solidFill>
                    <a:schemeClr val="bg1"/>
                  </a:solidFill>
                  <a:latin typeface="+mj-lt"/>
                </a:endParaRPr>
              </a:p>
            </p:txBody>
          </p:sp>
          <p:sp>
            <p:nvSpPr>
              <p:cNvPr id="17" name="Oval 16"/>
              <p:cNvSpPr/>
              <p:nvPr/>
            </p:nvSpPr>
            <p:spPr>
              <a:xfrm>
                <a:off x="1926211" y="3948010"/>
                <a:ext cx="2352304" cy="1557244"/>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smtClean="0">
                    <a:solidFill>
                      <a:schemeClr val="bg1"/>
                    </a:solidFill>
                    <a:latin typeface="+mj-lt"/>
                  </a:rPr>
                  <a:t>P</a:t>
                </a:r>
                <a:r>
                  <a:rPr lang="en-US" sz="4800" baseline="-25000" dirty="0">
                    <a:solidFill>
                      <a:schemeClr val="bg1"/>
                    </a:solidFill>
                    <a:latin typeface="+mj-lt"/>
                  </a:rPr>
                  <a:t>2</a:t>
                </a:r>
              </a:p>
            </p:txBody>
          </p:sp>
        </p:grpSp>
        <p:grpSp>
          <p:nvGrpSpPr>
            <p:cNvPr id="57" name="Group 56"/>
            <p:cNvGrpSpPr/>
            <p:nvPr/>
          </p:nvGrpSpPr>
          <p:grpSpPr>
            <a:xfrm>
              <a:off x="5183361" y="3316932"/>
              <a:ext cx="1825279" cy="838200"/>
              <a:chOff x="5183361" y="3390632"/>
              <a:chExt cx="1825279" cy="838200"/>
            </a:xfrm>
          </p:grpSpPr>
          <p:sp>
            <p:nvSpPr>
              <p:cNvPr id="44" name="Rectangle 43"/>
              <p:cNvSpPr/>
              <p:nvPr/>
            </p:nvSpPr>
            <p:spPr>
              <a:xfrm>
                <a:off x="5183361"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4</a:t>
                </a:r>
              </a:p>
            </p:txBody>
          </p:sp>
          <p:sp>
            <p:nvSpPr>
              <p:cNvPr id="45" name="Rectangle 44"/>
              <p:cNvSpPr/>
              <p:nvPr/>
            </p:nvSpPr>
            <p:spPr>
              <a:xfrm>
                <a:off x="5640561"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3</a:t>
                </a:r>
              </a:p>
            </p:txBody>
          </p:sp>
          <p:sp>
            <p:nvSpPr>
              <p:cNvPr id="46" name="Rectangle 45"/>
              <p:cNvSpPr/>
              <p:nvPr/>
            </p:nvSpPr>
            <p:spPr>
              <a:xfrm>
                <a:off x="6551440"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1</a:t>
                </a:r>
              </a:p>
            </p:txBody>
          </p:sp>
          <p:sp>
            <p:nvSpPr>
              <p:cNvPr id="47" name="Rectangle 46"/>
              <p:cNvSpPr/>
              <p:nvPr/>
            </p:nvSpPr>
            <p:spPr>
              <a:xfrm>
                <a:off x="6097761"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smtClean="0">
                    <a:solidFill>
                      <a:schemeClr val="bg1"/>
                    </a:solidFill>
                    <a:latin typeface="+mj-lt"/>
                  </a:rPr>
                  <a:t>2</a:t>
                </a:r>
                <a:endParaRPr lang="en-US" sz="4800" dirty="0">
                  <a:solidFill>
                    <a:schemeClr val="bg1"/>
                  </a:solidFill>
                  <a:latin typeface="+mj-lt"/>
                </a:endParaRPr>
              </a:p>
            </p:txBody>
          </p:sp>
        </p:grpSp>
      </p:grpSp>
      <p:sp>
        <p:nvSpPr>
          <p:cNvPr id="61"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a:t>Queue-based Load </a:t>
            </a:r>
            <a:r>
              <a:rPr lang="en-NZ" dirty="0" smtClean="0"/>
              <a:t>Levelling </a:t>
            </a:r>
            <a:r>
              <a:rPr lang="en-NZ" dirty="0"/>
              <a:t>Pattern</a:t>
            </a:r>
          </a:p>
        </p:txBody>
      </p:sp>
      <p:pic>
        <p:nvPicPr>
          <p:cNvPr id="22" name="Picture 21"/>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22293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pPr marL="252000" algn="l">
              <a:spcBef>
                <a:spcPts val="1200"/>
              </a:spcBef>
            </a:pPr>
            <a:r>
              <a:rPr lang="en-US" sz="4600" dirty="0"/>
              <a:t>Messages are </a:t>
            </a:r>
            <a:r>
              <a:rPr lang="en-US" sz="4600" dirty="0" smtClean="0"/>
              <a:t>ordered but not guaranteed FIFO.</a:t>
            </a:r>
            <a:endParaRPr lang="en-US" sz="4600" dirty="0"/>
          </a:p>
          <a:p>
            <a:pPr marL="252000" algn="l">
              <a:spcBef>
                <a:spcPts val="1200"/>
              </a:spcBef>
            </a:pPr>
            <a:r>
              <a:rPr lang="en-US" sz="4600" dirty="0" smtClean="0"/>
              <a:t>Message will </a:t>
            </a:r>
            <a:r>
              <a:rPr lang="en-US" sz="4600" dirty="0"/>
              <a:t>be processed at least </a:t>
            </a:r>
            <a:r>
              <a:rPr lang="en-US" sz="4600" dirty="0" smtClean="0"/>
              <a:t>once.</a:t>
            </a:r>
            <a:endParaRPr lang="en-US" sz="4600" dirty="0"/>
          </a:p>
          <a:p>
            <a:pPr marL="252000" algn="l">
              <a:spcBef>
                <a:spcPts val="1200"/>
              </a:spcBef>
            </a:pPr>
            <a:r>
              <a:rPr lang="en-US" sz="4600" dirty="0" smtClean="0"/>
              <a:t>Message may be processed more </a:t>
            </a:r>
            <a:r>
              <a:rPr lang="en-US" sz="4600" dirty="0"/>
              <a:t>than </a:t>
            </a:r>
            <a:r>
              <a:rPr lang="en-US" sz="4600" dirty="0" smtClean="0"/>
              <a:t>once.</a:t>
            </a:r>
          </a:p>
          <a:p>
            <a:pPr marL="252000" algn="l">
              <a:spcBef>
                <a:spcPts val="1200"/>
              </a:spcBef>
            </a:pPr>
            <a:r>
              <a:rPr lang="en-US" sz="4600" dirty="0" smtClean="0"/>
              <a:t>.</a:t>
            </a:r>
            <a:r>
              <a:rPr lang="en-US" sz="4600" dirty="0" err="1" smtClean="0"/>
              <a:t>DequeueCount</a:t>
            </a:r>
            <a:r>
              <a:rPr lang="en-US" sz="4600" dirty="0" smtClean="0"/>
              <a:t> increases every time.</a:t>
            </a:r>
          </a:p>
          <a:p>
            <a:pPr marL="252000" algn="l">
              <a:spcBef>
                <a:spcPts val="1200"/>
              </a:spcBef>
            </a:pPr>
            <a:r>
              <a:rPr lang="en-US" sz="4600" dirty="0" smtClean="0"/>
              <a:t>Message processing must be idempotent.</a:t>
            </a:r>
            <a:endParaRPr lang="en-US" sz="46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Queue Considerations</a:t>
            </a:r>
          </a:p>
        </p:txBody>
      </p:sp>
      <p:sp>
        <p:nvSpPr>
          <p:cNvPr id="2" name="Rectangle 1"/>
          <p:cNvSpPr/>
          <p:nvPr/>
        </p:nvSpPr>
        <p:spPr>
          <a:xfrm>
            <a:off x="0" y="1347537"/>
            <a:ext cx="12192000" cy="933650"/>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1187"/>
            <a:ext cx="12192000" cy="741146"/>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3022333"/>
            <a:ext cx="12192000" cy="741146"/>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763479"/>
            <a:ext cx="12192000" cy="827772"/>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4591251"/>
            <a:ext cx="12192000" cy="827772"/>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188033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xit" presetSubtype="0" fill="hold" grpId="0"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grpId="0"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xit" presetSubtype="0" fill="hold" grpId="0"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par>
                                <p:cTn id="40" presetID="10" presetClass="exit" presetSubtype="0" fill="hold" grpId="2" nodeType="with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par>
                                <p:cTn id="43" presetID="10" presetClass="exit" presetSubtype="0" fill="hold" grpId="2" nodeType="withEffect">
                                  <p:stCondLst>
                                    <p:cond delay="0"/>
                                  </p:stCondLst>
                                  <p:childTnLst>
                                    <p:animEffect transition="out" filter="fade">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par>
                                <p:cTn id="46" presetID="10" presetClass="exit" presetSubtype="0" fill="hold" grpId="2" nodeType="withEffect">
                                  <p:stCondLst>
                                    <p:cond delay="0"/>
                                  </p:stCondLst>
                                  <p:childTnLst>
                                    <p:animEffect transition="out" filter="fade">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5" grpId="2" animBg="1"/>
      <p:bldP spid="6" grpId="0" animBg="1"/>
      <p:bldP spid="6" grpId="1" animBg="1"/>
      <p:bldP spid="6" grpId="2" animBg="1"/>
      <p:bldP spid="7" grpId="0" animBg="1"/>
      <p:bldP spid="7" grpId="1" animBg="1"/>
      <p:bldP spid="7" grpId="2" animBg="1"/>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pPr marL="252000" algn="l">
              <a:spcBef>
                <a:spcPts val="1200"/>
              </a:spcBef>
            </a:pPr>
            <a:r>
              <a:rPr lang="en-US" sz="4600" dirty="0" smtClean="0"/>
              <a:t>Messages are stored </a:t>
            </a:r>
            <a:r>
              <a:rPr lang="en-US" sz="4600" dirty="0"/>
              <a:t>up to 7 days</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Queue Considerations</a:t>
            </a:r>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03929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Courier New" panose="02070309020205020404" pitchFamily="49" charset="0"/>
                <a:cs typeface="Courier New" panose="02070309020205020404" pitchFamily="49" charset="0"/>
              </a:rPr>
              <a:t>Queues in code</a:t>
            </a:r>
            <a:endParaRPr lang="en-US" sz="4400" dirty="0">
              <a:latin typeface="Courier New" panose="02070309020205020404" pitchFamily="49" charset="0"/>
              <a:cs typeface="Courier New" panose="02070309020205020404" pitchFamily="49" charset="0"/>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345788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6117771" y="3850640"/>
            <a:ext cx="3768226"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79" y="1473200"/>
            <a:ext cx="11341463"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132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Table</a:t>
            </a:r>
            <a:endParaRPr lang="en-US" sz="11500" dirty="0"/>
          </a:p>
        </p:txBody>
      </p:sp>
      <p:pic>
        <p:nvPicPr>
          <p:cNvPr id="7" name="Picture 6"/>
          <p:cNvPicPr>
            <a:picLocks noChangeAspect="1"/>
          </p:cNvPicPr>
          <p:nvPr/>
        </p:nvPicPr>
        <p:blipFill>
          <a:blip r:embed="rId2"/>
          <a:stretch>
            <a:fillRect/>
          </a:stretch>
        </p:blipFill>
        <p:spPr>
          <a:xfrm>
            <a:off x="5475085" y="496464"/>
            <a:ext cx="1242589" cy="1077503"/>
          </a:xfrm>
          <a:prstGeom prst="rect">
            <a:avLst/>
          </a:prstGeom>
        </p:spPr>
      </p:pic>
    </p:spTree>
    <p:extLst>
      <p:ext uri="{BB962C8B-B14F-4D97-AF65-F5344CB8AC3E}">
        <p14:creationId xmlns:p14="http://schemas.microsoft.com/office/powerpoint/2010/main" val="208452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fontScale="90000"/>
          </a:bodyPr>
          <a:lstStyle/>
          <a:p>
            <a:r>
              <a:rPr lang="en-US" dirty="0" smtClean="0"/>
              <a:t>Table Storage Concepts</a:t>
            </a:r>
            <a:br>
              <a:rPr lang="en-US" dirty="0" smtClean="0"/>
            </a:br>
            <a:endParaRPr lang="en-US" dirty="0"/>
          </a:p>
        </p:txBody>
      </p:sp>
      <p:sp>
        <p:nvSpPr>
          <p:cNvPr id="46" name="Rounded Rectangle 65"/>
          <p:cNvSpPr/>
          <p:nvPr/>
        </p:nvSpPr>
        <p:spPr>
          <a:xfrm>
            <a:off x="7534884" y="1280160"/>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47" name="Rounded Rectangle 4"/>
          <p:cNvSpPr/>
          <p:nvPr/>
        </p:nvSpPr>
        <p:spPr>
          <a:xfrm>
            <a:off x="7534884" y="1280160"/>
            <a:ext cx="220071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Entity</a:t>
            </a:r>
            <a:endParaRPr lang="en-US" sz="2800" dirty="0">
              <a:solidFill>
                <a:srgbClr val="595959">
                  <a:alpha val="98824"/>
                </a:srgbClr>
              </a:solidFill>
              <a:latin typeface="Segoe UI Light" pitchFamily="34" charset="0"/>
            </a:endParaRPr>
          </a:p>
        </p:txBody>
      </p:sp>
      <p:sp>
        <p:nvSpPr>
          <p:cNvPr id="49" name="Rounded Rectangle 68"/>
          <p:cNvSpPr/>
          <p:nvPr/>
        </p:nvSpPr>
        <p:spPr>
          <a:xfrm>
            <a:off x="4995645" y="1280161"/>
            <a:ext cx="219960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50" name="Rounded Rectangle 6"/>
          <p:cNvSpPr/>
          <p:nvPr/>
        </p:nvSpPr>
        <p:spPr>
          <a:xfrm>
            <a:off x="4995645" y="1280161"/>
            <a:ext cx="219960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sp>
        <p:nvSpPr>
          <p:cNvPr id="52" name="Rounded Rectangle 71"/>
          <p:cNvSpPr/>
          <p:nvPr/>
        </p:nvSpPr>
        <p:spPr>
          <a:xfrm>
            <a:off x="2456406" y="1280161"/>
            <a:ext cx="219960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53" name="Rounded Rectangle 8"/>
          <p:cNvSpPr/>
          <p:nvPr/>
        </p:nvSpPr>
        <p:spPr>
          <a:xfrm>
            <a:off x="2456406" y="1280161"/>
            <a:ext cx="218236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cxnSp>
        <p:nvCxnSpPr>
          <p:cNvPr id="57" name="Straight Connector 56"/>
          <p:cNvCxnSpPr>
            <a:stCxn id="59" idx="3"/>
            <a:endCxn id="71" idx="1"/>
          </p:cNvCxnSpPr>
          <p:nvPr/>
        </p:nvCxnSpPr>
        <p:spPr>
          <a:xfrm>
            <a:off x="4299184" y="3809770"/>
            <a:ext cx="1077556" cy="82794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9" idx="3"/>
            <a:endCxn id="69" idx="1"/>
          </p:cNvCxnSpPr>
          <p:nvPr/>
        </p:nvCxnSpPr>
        <p:spPr>
          <a:xfrm flipV="1">
            <a:off x="4299184" y="2981827"/>
            <a:ext cx="1077556" cy="82794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813228" y="343647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rgbClr val="000000">
                    <a:alpha val="99000"/>
                  </a:srgbClr>
                </a:solidFill>
                <a:latin typeface="+mj-lt"/>
              </a:rPr>
              <a:t>contoso</a:t>
            </a:r>
            <a:endParaRPr lang="en-US" sz="2000" dirty="0">
              <a:solidFill>
                <a:srgbClr val="000000">
                  <a:alpha val="99000"/>
                </a:srgbClr>
              </a:solidFill>
              <a:latin typeface="+mj-lt"/>
            </a:endParaRPr>
          </a:p>
        </p:txBody>
      </p:sp>
      <p:cxnSp>
        <p:nvCxnSpPr>
          <p:cNvPr id="61" name="Straight Connector 60"/>
          <p:cNvCxnSpPr>
            <a:stCxn id="69" idx="3"/>
            <a:endCxn id="68" idx="1"/>
          </p:cNvCxnSpPr>
          <p:nvPr/>
        </p:nvCxnSpPr>
        <p:spPr>
          <a:xfrm>
            <a:off x="6814150" y="2981827"/>
            <a:ext cx="1028146" cy="41397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9" idx="3"/>
            <a:endCxn id="65" idx="1"/>
          </p:cNvCxnSpPr>
          <p:nvPr/>
        </p:nvCxnSpPr>
        <p:spPr>
          <a:xfrm flipV="1">
            <a:off x="6814150" y="2567856"/>
            <a:ext cx="1028147"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1" idx="3"/>
            <a:endCxn id="70" idx="1"/>
          </p:cNvCxnSpPr>
          <p:nvPr/>
        </p:nvCxnSpPr>
        <p:spPr>
          <a:xfrm>
            <a:off x="6814151" y="4637713"/>
            <a:ext cx="1028146"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1" idx="3"/>
            <a:endCxn id="72" idx="1"/>
          </p:cNvCxnSpPr>
          <p:nvPr/>
        </p:nvCxnSpPr>
        <p:spPr>
          <a:xfrm flipV="1">
            <a:off x="6814151" y="4223742"/>
            <a:ext cx="1028146"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376740" y="2608531"/>
            <a:ext cx="1437411" cy="2402478"/>
            <a:chOff x="3406969" y="2774584"/>
            <a:chExt cx="1437411" cy="2402478"/>
          </a:xfrm>
        </p:grpSpPr>
        <p:sp>
          <p:nvSpPr>
            <p:cNvPr id="69" name="Rectangle 68"/>
            <p:cNvSpPr/>
            <p:nvPr/>
          </p:nvSpPr>
          <p:spPr>
            <a:xfrm>
              <a:off x="3406969"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rgbClr val="000000">
                      <a:alpha val="99000"/>
                    </a:srgbClr>
                  </a:solidFill>
                  <a:latin typeface="+mj-lt"/>
                </a:rPr>
                <a:t>customers</a:t>
              </a:r>
            </a:p>
          </p:txBody>
        </p:sp>
        <p:sp>
          <p:nvSpPr>
            <p:cNvPr id="71" name="Rectangle 70"/>
            <p:cNvSpPr/>
            <p:nvPr/>
          </p:nvSpPr>
          <p:spPr>
            <a:xfrm>
              <a:off x="3406969"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rgbClr val="000000">
                      <a:alpha val="99000"/>
                    </a:srgbClr>
                  </a:solidFill>
                  <a:latin typeface="+mj-lt"/>
                </a:rPr>
                <a:t>photos</a:t>
              </a:r>
            </a:p>
          </p:txBody>
        </p:sp>
      </p:grpSp>
      <p:grpSp>
        <p:nvGrpSpPr>
          <p:cNvPr id="21" name="Group 20"/>
          <p:cNvGrpSpPr/>
          <p:nvPr/>
        </p:nvGrpSpPr>
        <p:grpSpPr>
          <a:xfrm>
            <a:off x="7842296" y="2194560"/>
            <a:ext cx="1585886" cy="1574535"/>
            <a:chOff x="5906591" y="2360613"/>
            <a:chExt cx="1585886" cy="1574535"/>
          </a:xfrm>
        </p:grpSpPr>
        <p:sp>
          <p:nvSpPr>
            <p:cNvPr id="65" name="Rectangle 64"/>
            <p:cNvSpPr/>
            <p:nvPr/>
          </p:nvSpPr>
          <p:spPr>
            <a:xfrm>
              <a:off x="5906592"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Name =…</a:t>
              </a:r>
            </a:p>
            <a:p>
              <a:r>
                <a:rPr lang="en-US" dirty="0">
                  <a:solidFill>
                    <a:srgbClr val="000000">
                      <a:alpha val="99000"/>
                    </a:srgbClr>
                  </a:solidFill>
                  <a:latin typeface="+mj-lt"/>
                </a:rPr>
                <a:t>Email = …</a:t>
              </a:r>
            </a:p>
          </p:txBody>
        </p:sp>
        <p:sp>
          <p:nvSpPr>
            <p:cNvPr id="68" name="Rectangle 67"/>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Name =…</a:t>
              </a:r>
            </a:p>
            <a:p>
              <a:r>
                <a:rPr lang="en-US" dirty="0" err="1">
                  <a:solidFill>
                    <a:srgbClr val="000000">
                      <a:alpha val="99000"/>
                    </a:srgbClr>
                  </a:solidFill>
                  <a:latin typeface="+mj-lt"/>
                </a:rPr>
                <a:t>EMailAdd</a:t>
              </a:r>
              <a:r>
                <a:rPr lang="en-US" dirty="0">
                  <a:solidFill>
                    <a:srgbClr val="000000">
                      <a:alpha val="99000"/>
                    </a:srgbClr>
                  </a:solidFill>
                  <a:latin typeface="+mj-lt"/>
                </a:rPr>
                <a:t>= </a:t>
              </a:r>
            </a:p>
          </p:txBody>
        </p:sp>
      </p:grpSp>
      <p:grpSp>
        <p:nvGrpSpPr>
          <p:cNvPr id="22" name="Group 21"/>
          <p:cNvGrpSpPr/>
          <p:nvPr/>
        </p:nvGrpSpPr>
        <p:grpSpPr>
          <a:xfrm>
            <a:off x="7842297" y="3850446"/>
            <a:ext cx="1585884" cy="1574534"/>
            <a:chOff x="5906592" y="4016499"/>
            <a:chExt cx="1585884" cy="1574534"/>
          </a:xfrm>
        </p:grpSpPr>
        <p:sp>
          <p:nvSpPr>
            <p:cNvPr id="70" name="Rounded Rectangle 97"/>
            <p:cNvSpPr/>
            <p:nvPr/>
          </p:nvSpPr>
          <p:spPr>
            <a:xfrm>
              <a:off x="5906592"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Photo ID =…</a:t>
              </a:r>
            </a:p>
            <a:p>
              <a:r>
                <a:rPr lang="en-US" dirty="0">
                  <a:solidFill>
                    <a:srgbClr val="000000">
                      <a:alpha val="99000"/>
                    </a:srgbClr>
                  </a:solidFill>
                  <a:latin typeface="+mj-lt"/>
                </a:rPr>
                <a:t>Date =…</a:t>
              </a:r>
            </a:p>
          </p:txBody>
        </p:sp>
        <p:sp>
          <p:nvSpPr>
            <p:cNvPr id="72"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Photo ID =…</a:t>
              </a:r>
            </a:p>
            <a:p>
              <a:r>
                <a:rPr lang="en-US" dirty="0">
                  <a:solidFill>
                    <a:srgbClr val="000000">
                      <a:alpha val="99000"/>
                    </a:srgbClr>
                  </a:solidFill>
                  <a:latin typeface="+mj-lt"/>
                </a:rPr>
                <a:t>Date =…</a:t>
              </a:r>
            </a:p>
          </p:txBody>
        </p:sp>
      </p:grpSp>
      <p:pic>
        <p:nvPicPr>
          <p:cNvPr id="56" name="Picture 55"/>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33164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algn="ctr"/>
            <a:r>
              <a:rPr lang="en-US" sz="6000" spc="-100" dirty="0">
                <a:solidFill>
                  <a:schemeClr val="bg1">
                    <a:alpha val="99000"/>
                  </a:schemeClr>
                </a:solidFill>
                <a:latin typeface="+mj-lt"/>
                <a:ea typeface="Segoe UI" pitchFamily="34" charset="0"/>
                <a:cs typeface="Segoe UI" pitchFamily="34" charset="0"/>
              </a:rPr>
              <a:t>Not an </a:t>
            </a:r>
            <a:r>
              <a:rPr lang="en-US" sz="6000" spc="-100" dirty="0" smtClean="0">
                <a:solidFill>
                  <a:schemeClr val="bg1">
                    <a:alpha val="99000"/>
                  </a:schemeClr>
                </a:solidFill>
                <a:latin typeface="+mj-lt"/>
                <a:ea typeface="Segoe UI" pitchFamily="34" charset="0"/>
                <a:cs typeface="Segoe UI" pitchFamily="34" charset="0"/>
              </a:rPr>
              <a:t>RDBMS Table!</a:t>
            </a:r>
          </a:p>
          <a:p>
            <a:pPr algn="ctr"/>
            <a:r>
              <a:rPr lang="en-US" sz="6000" spc="-100" dirty="0">
                <a:solidFill>
                  <a:schemeClr val="bg1">
                    <a:alpha val="99000"/>
                  </a:schemeClr>
                </a:solidFill>
                <a:latin typeface="+mj-lt"/>
                <a:ea typeface="Segoe UI" pitchFamily="34" charset="0"/>
                <a:cs typeface="Segoe UI" pitchFamily="34" charset="0"/>
              </a:rPr>
              <a:t>The mental picture is ‘Entities</a:t>
            </a:r>
            <a:r>
              <a:rPr lang="en-US" sz="6000" spc="-100" dirty="0" smtClean="0">
                <a:solidFill>
                  <a:schemeClr val="bg1">
                    <a:alpha val="99000"/>
                  </a:schemeClr>
                </a:solidFill>
                <a:latin typeface="+mj-lt"/>
                <a:ea typeface="Segoe UI" pitchFamily="34" charset="0"/>
                <a:cs typeface="Segoe UI" pitchFamily="34" charset="0"/>
              </a:rPr>
              <a:t>’</a:t>
            </a:r>
            <a:endParaRPr lang="en-US" sz="60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sp>
        <p:nvSpPr>
          <p:cNvPr id="23" name="Freeform 7"/>
          <p:cNvSpPr>
            <a:spLocks noEditPoints="1"/>
          </p:cNvSpPr>
          <p:nvPr/>
        </p:nvSpPr>
        <p:spPr bwMode="auto">
          <a:xfrm>
            <a:off x="5729895" y="1627628"/>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3816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fade">
                                      <p:cBhvr>
                                        <p:cTn id="7"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9525" y="0"/>
            <a:ext cx="12201525" cy="812800"/>
          </a:xfrm>
        </p:spPr>
        <p:txBody>
          <a:bodyPr/>
          <a:lstStyle/>
          <a:p>
            <a:r>
              <a:rPr lang="en-US" dirty="0" smtClean="0"/>
              <a:t>Two Types of Blobs Under the Hood</a:t>
            </a:r>
            <a:endParaRPr lang="en-US" dirty="0"/>
          </a:p>
        </p:txBody>
      </p:sp>
      <p:grpSp>
        <p:nvGrpSpPr>
          <p:cNvPr id="2" name="Group 1"/>
          <p:cNvGrpSpPr/>
          <p:nvPr/>
        </p:nvGrpSpPr>
        <p:grpSpPr>
          <a:xfrm>
            <a:off x="1431287" y="0"/>
            <a:ext cx="9329426" cy="6858000"/>
            <a:chOff x="1058912" y="0"/>
            <a:chExt cx="9329426" cy="6858000"/>
          </a:xfrm>
        </p:grpSpPr>
        <p:sp>
          <p:nvSpPr>
            <p:cNvPr id="7" name="Rectangle 6"/>
            <p:cNvSpPr/>
            <p:nvPr/>
          </p:nvSpPr>
          <p:spPr bwMode="auto">
            <a:xfrm>
              <a:off x="1058912" y="1"/>
              <a:ext cx="3927868" cy="6857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Block </a:t>
              </a:r>
              <a:r>
                <a:rPr lang="en-US" sz="6600" dirty="0" smtClean="0">
                  <a:gradFill>
                    <a:gsLst>
                      <a:gs pos="0">
                        <a:srgbClr val="FFFFFF"/>
                      </a:gs>
                      <a:gs pos="100000">
                        <a:srgbClr val="FFFFFF"/>
                      </a:gs>
                    </a:gsLst>
                    <a:lin ang="5400000" scaled="0"/>
                  </a:gradFill>
                  <a:latin typeface="Segoe UI Light" pitchFamily="34" charset="0"/>
                </a:rPr>
                <a:t>Blob</a:t>
              </a:r>
              <a:endParaRPr lang="en-US" sz="6000" dirty="0">
                <a:gradFill>
                  <a:gsLst>
                    <a:gs pos="0">
                      <a:srgbClr val="FFFFFF"/>
                    </a:gs>
                    <a:gs pos="100000">
                      <a:srgbClr val="FFFFFF"/>
                    </a:gs>
                  </a:gsLst>
                  <a:lin ang="5400000" scaled="0"/>
                </a:gradFill>
                <a:latin typeface="Segoe UI Light" pitchFamily="34" charset="0"/>
              </a:endParaRPr>
            </a:p>
          </p:txBody>
        </p:sp>
        <p:sp>
          <p:nvSpPr>
            <p:cNvPr id="8" name="Rectangle 7"/>
            <p:cNvSpPr/>
            <p:nvPr/>
          </p:nvSpPr>
          <p:spPr bwMode="auto">
            <a:xfrm>
              <a:off x="6498222" y="0"/>
              <a:ext cx="3890116"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Page </a:t>
              </a:r>
              <a:r>
                <a:rPr lang="en-US" sz="6600" dirty="0" smtClean="0">
                  <a:gradFill>
                    <a:gsLst>
                      <a:gs pos="0">
                        <a:srgbClr val="FFFFFF"/>
                      </a:gs>
                      <a:gs pos="100000">
                        <a:srgbClr val="FFFFFF"/>
                      </a:gs>
                    </a:gsLst>
                    <a:lin ang="5400000" scaled="0"/>
                  </a:gradFill>
                  <a:latin typeface="Segoe UI Light" pitchFamily="34" charset="0"/>
                </a:rPr>
                <a:t>Blob</a:t>
              </a:r>
              <a:endParaRPr lang="en-US" sz="6600" dirty="0">
                <a:gradFill>
                  <a:gsLst>
                    <a:gs pos="0">
                      <a:srgbClr val="FFFFFF"/>
                    </a:gs>
                    <a:gs pos="100000">
                      <a:srgbClr val="FFFFFF"/>
                    </a:gs>
                  </a:gsLst>
                  <a:lin ang="5400000" scaled="0"/>
                </a:gradFill>
                <a:latin typeface="Segoe UI Light" pitchFamily="34" charset="0"/>
              </a:endParaRPr>
            </a:p>
          </p:txBody>
        </p:sp>
      </p:grpSp>
      <p:pic>
        <p:nvPicPr>
          <p:cNvPr id="6" name="Picture 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37242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r>
              <a:rPr lang="en-US" sz="4800" spc="-100" dirty="0">
                <a:solidFill>
                  <a:schemeClr val="bg1">
                    <a:alpha val="99000"/>
                  </a:schemeClr>
                </a:solidFill>
                <a:latin typeface="+mj-lt"/>
                <a:ea typeface="Segoe UI" pitchFamily="34" charset="0"/>
                <a:cs typeface="Segoe UI" pitchFamily="34" charset="0"/>
              </a:rPr>
              <a:t>Entity can have up to 255 properties</a:t>
            </a:r>
          </a:p>
          <a:p>
            <a:pPr marL="252000"/>
            <a:r>
              <a:rPr lang="en-US" sz="4800" spc="-100" dirty="0">
                <a:solidFill>
                  <a:schemeClr val="bg1">
                    <a:alpha val="99000"/>
                  </a:schemeClr>
                </a:solidFill>
                <a:latin typeface="+mj-lt"/>
                <a:ea typeface="Segoe UI" pitchFamily="34" charset="0"/>
                <a:cs typeface="Segoe UI" pitchFamily="34" charset="0"/>
              </a:rPr>
              <a:t>Up to 1MB per entity</a:t>
            </a: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40636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b="1" spc="-100" dirty="0">
                <a:solidFill>
                  <a:schemeClr val="bg1">
                    <a:alpha val="99000"/>
                  </a:schemeClr>
                </a:solidFill>
                <a:latin typeface="+mj-lt"/>
                <a:ea typeface="Segoe UI" pitchFamily="34" charset="0"/>
                <a:cs typeface="Segoe UI" pitchFamily="34" charset="0"/>
              </a:rPr>
              <a:t>PartitionKey</a:t>
            </a:r>
            <a:r>
              <a:rPr lang="en-US" sz="4800" spc="-100" dirty="0">
                <a:solidFill>
                  <a:schemeClr val="bg1">
                    <a:alpha val="99000"/>
                  </a:schemeClr>
                </a:solidFill>
                <a:latin typeface="+mj-lt"/>
                <a:ea typeface="Segoe UI" pitchFamily="34" charset="0"/>
                <a:cs typeface="Segoe UI" pitchFamily="34" charset="0"/>
              </a:rPr>
              <a:t> &amp; </a:t>
            </a:r>
            <a:r>
              <a:rPr lang="en-US" sz="4800" b="1" spc="-100" dirty="0" smtClean="0">
                <a:solidFill>
                  <a:schemeClr val="bg1">
                    <a:alpha val="99000"/>
                  </a:schemeClr>
                </a:solidFill>
                <a:latin typeface="+mj-lt"/>
                <a:ea typeface="Segoe UI" pitchFamily="34" charset="0"/>
                <a:cs typeface="Segoe UI" pitchFamily="34" charset="0"/>
              </a:rPr>
              <a:t>RowKey</a:t>
            </a:r>
            <a:r>
              <a:rPr lang="en-US" sz="4800" spc="-100" dirty="0" smtClean="0">
                <a:solidFill>
                  <a:schemeClr val="bg1">
                    <a:alpha val="99000"/>
                  </a:schemeClr>
                </a:solidFill>
                <a:latin typeface="+mj-lt"/>
                <a:ea typeface="Segoe UI" pitchFamily="34" charset="0"/>
                <a:cs typeface="Segoe UI" pitchFamily="34" charset="0"/>
              </a:rPr>
              <a:t> are mandatory properties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Composite key which uniquely identifies an entity</a:t>
            </a: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They are the only indexed properties</a:t>
            </a: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Defines </a:t>
            </a:r>
            <a:r>
              <a:rPr lang="en-US" sz="4800" spc="-100" dirty="0">
                <a:solidFill>
                  <a:schemeClr val="bg1">
                    <a:alpha val="99000"/>
                  </a:schemeClr>
                </a:solidFill>
                <a:latin typeface="+mj-lt"/>
                <a:ea typeface="Segoe UI" pitchFamily="34" charset="0"/>
                <a:cs typeface="Segoe UI" pitchFamily="34" charset="0"/>
              </a:rPr>
              <a:t>the sort </a:t>
            </a:r>
            <a:r>
              <a:rPr lang="en-US" sz="4800" spc="-100" dirty="0" smtClean="0">
                <a:solidFill>
                  <a:schemeClr val="bg1">
                    <a:alpha val="99000"/>
                  </a:schemeClr>
                </a:solidFill>
                <a:latin typeface="+mj-lt"/>
                <a:ea typeface="Segoe UI" pitchFamily="34" charset="0"/>
                <a:cs typeface="Segoe UI" pitchFamily="34" charset="0"/>
              </a:rPr>
              <a:t>order</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 –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37144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Enter Entities into a table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27704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3600" spc="-100" dirty="0">
                <a:solidFill>
                  <a:srgbClr val="FFFFFF">
                    <a:alpha val="99000"/>
                  </a:srgbClr>
                </a:solidFill>
                <a:latin typeface="Segoe UI Light"/>
                <a:ea typeface="Segoe UI" pitchFamily="34" charset="0"/>
                <a:cs typeface="Segoe UI" pitchFamily="34" charset="0"/>
              </a:rPr>
              <a:t>Purpose of the PartitionKey:</a:t>
            </a:r>
            <a:r>
              <a:rPr lang="en-US" sz="3600" spc="-100" dirty="0" smtClean="0">
                <a:solidFill>
                  <a:srgbClr val="FFFFFF">
                    <a:alpha val="99000"/>
                  </a:srgbClr>
                </a:solidFill>
                <a:latin typeface="Segoe UI Light"/>
                <a:ea typeface="Segoe UI" pitchFamily="34" charset="0"/>
                <a:cs typeface="Segoe UI" pitchFamily="34" charset="0"/>
              </a:rPr>
              <a:t/>
            </a:r>
            <a:br>
              <a:rPr lang="en-US" sz="3600" spc="-100" dirty="0" smtClean="0">
                <a:solidFill>
                  <a:srgbClr val="FFFFFF">
                    <a:alpha val="99000"/>
                  </a:srgbClr>
                </a:solidFill>
                <a:latin typeface="Segoe UI Light"/>
                <a:ea typeface="Segoe UI" pitchFamily="34" charset="0"/>
                <a:cs typeface="Segoe UI" pitchFamily="34" charset="0"/>
              </a:rPr>
            </a:br>
            <a:r>
              <a:rPr lang="en-US" sz="4800" spc="-100" dirty="0" smtClean="0">
                <a:solidFill>
                  <a:schemeClr val="bg1">
                    <a:alpha val="99000"/>
                  </a:schemeClr>
                </a:solidFill>
                <a:latin typeface="+mj-lt"/>
                <a:ea typeface="Segoe UI" pitchFamily="34" charset="0"/>
                <a:cs typeface="Segoe UI" pitchFamily="34" charset="0"/>
              </a:rPr>
              <a:t>Entity </a:t>
            </a:r>
            <a:r>
              <a:rPr lang="en-US" sz="4800" spc="-100" dirty="0">
                <a:solidFill>
                  <a:schemeClr val="bg1">
                    <a:alpha val="99000"/>
                  </a:schemeClr>
                </a:solidFill>
                <a:latin typeface="+mj-lt"/>
                <a:ea typeface="Segoe UI" pitchFamily="34" charset="0"/>
                <a:cs typeface="Segoe UI" pitchFamily="34" charset="0"/>
              </a:rPr>
              <a:t>Locality</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Entity Group Transactions</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Table Scalability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1536960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Entities in the same partition will be stored together</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Efficient querying and cache locality</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Endeavour to include partition key in all </a:t>
            </a:r>
            <a:r>
              <a:rPr lang="en-US" sz="4800" spc="-100" dirty="0" smtClean="0">
                <a:solidFill>
                  <a:schemeClr val="bg1">
                    <a:alpha val="99000"/>
                  </a:schemeClr>
                </a:solidFill>
                <a:latin typeface="+mj-lt"/>
                <a:ea typeface="Segoe UI" pitchFamily="34" charset="0"/>
                <a:cs typeface="Segoe UI" pitchFamily="34" charset="0"/>
              </a:rPr>
              <a:t>queries</a:t>
            </a:r>
            <a:endParaRPr lang="en-US" sz="4800" spc="-100" dirty="0">
              <a:solidFill>
                <a:schemeClr val="bg1">
                  <a:alpha val="99000"/>
                </a:schemeClr>
              </a:solidFill>
              <a:latin typeface="+mj-lt"/>
              <a:ea typeface="Segoe UI" pitchFamily="34" charset="0"/>
              <a:cs typeface="Segoe UI" pitchFamily="34" charset="0"/>
            </a:endParaRPr>
          </a:p>
        </p:txBody>
      </p:sp>
      <p:sp>
        <p:nvSpPr>
          <p:cNvPr id="5" name="TextBox 4"/>
          <p:cNvSpPr txBox="1"/>
          <p:nvPr/>
        </p:nvSpPr>
        <p:spPr>
          <a:xfrm>
            <a:off x="0" y="0"/>
            <a:ext cx="12192000" cy="3347207"/>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Entity Locality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562559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5" name="TextBox 4"/>
          <p:cNvSpPr txBox="1"/>
          <p:nvPr/>
        </p:nvSpPr>
        <p:spPr>
          <a:xfrm>
            <a:off x="1" y="-1"/>
            <a:ext cx="12192000" cy="4983062"/>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Entity Group Transactions</a:t>
            </a:r>
          </a:p>
        </p:txBody>
      </p:sp>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Atomic multiple </a:t>
            </a:r>
            <a:r>
              <a:rPr lang="en-US" sz="4800" spc="-100" dirty="0" smtClean="0">
                <a:solidFill>
                  <a:schemeClr val="bg1">
                    <a:alpha val="99000"/>
                  </a:schemeClr>
                </a:solidFill>
                <a:latin typeface="+mj-lt"/>
                <a:ea typeface="Segoe UI" pitchFamily="34" charset="0"/>
                <a:cs typeface="Segoe UI" pitchFamily="34" charset="0"/>
              </a:rPr>
              <a:t>CRUD </a:t>
            </a:r>
            <a:r>
              <a:rPr lang="en-US" sz="4800" spc="-100" dirty="0">
                <a:solidFill>
                  <a:schemeClr val="bg1">
                    <a:alpha val="99000"/>
                  </a:schemeClr>
                </a:solidFill>
                <a:latin typeface="+mj-lt"/>
                <a:ea typeface="Segoe UI" pitchFamily="34" charset="0"/>
                <a:cs typeface="Segoe UI" pitchFamily="34" charset="0"/>
              </a:rPr>
              <a:t>in same partition in a single transaction</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5950068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Target throughput – 500 </a:t>
            </a:r>
            <a:r>
              <a:rPr lang="en-US" sz="4000" spc="-100" dirty="0" err="1">
                <a:solidFill>
                  <a:schemeClr val="bg1">
                    <a:alpha val="99000"/>
                  </a:schemeClr>
                </a:solidFill>
                <a:latin typeface="+mj-lt"/>
                <a:ea typeface="Segoe UI" pitchFamily="34" charset="0"/>
                <a:cs typeface="Segoe UI" pitchFamily="34" charset="0"/>
              </a:rPr>
              <a:t>tps</a:t>
            </a:r>
            <a:r>
              <a:rPr lang="en-US" sz="4000" spc="-100" dirty="0">
                <a:solidFill>
                  <a:schemeClr val="bg1">
                    <a:alpha val="99000"/>
                  </a:schemeClr>
                </a:solidFill>
                <a:latin typeface="+mj-lt"/>
                <a:ea typeface="Segoe UI" pitchFamily="34" charset="0"/>
                <a:cs typeface="Segoe UI" pitchFamily="34" charset="0"/>
              </a:rPr>
              <a:t>/partition, several thousand </a:t>
            </a:r>
            <a:r>
              <a:rPr lang="en-US" sz="4000" spc="-100" dirty="0" err="1">
                <a:solidFill>
                  <a:schemeClr val="bg1">
                    <a:alpha val="99000"/>
                  </a:schemeClr>
                </a:solidFill>
                <a:latin typeface="+mj-lt"/>
                <a:ea typeface="Segoe UI" pitchFamily="34" charset="0"/>
                <a:cs typeface="Segoe UI" pitchFamily="34" charset="0"/>
              </a:rPr>
              <a:t>tps</a:t>
            </a:r>
            <a:r>
              <a:rPr lang="en-US" sz="4000" spc="-100" dirty="0">
                <a:solidFill>
                  <a:schemeClr val="bg1">
                    <a:alpha val="99000"/>
                  </a:schemeClr>
                </a:solidFill>
                <a:latin typeface="+mj-lt"/>
                <a:ea typeface="Segoe UI" pitchFamily="34" charset="0"/>
                <a:cs typeface="Segoe UI" pitchFamily="34" charset="0"/>
              </a:rPr>
              <a:t>/account</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Microsoft Azure monitors the usage patterns of partitions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Automatically load balance partitions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Each partition can be served by a different storage node</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Scale to meet the traffic needs of your table</a:t>
            </a:r>
          </a:p>
        </p:txBody>
      </p:sp>
      <p:sp>
        <p:nvSpPr>
          <p:cNvPr id="5" name="TextBox 4"/>
          <p:cNvSpPr txBox="1"/>
          <p:nvPr/>
        </p:nvSpPr>
        <p:spPr>
          <a:xfrm>
            <a:off x="1" y="-2"/>
            <a:ext cx="12192000" cy="2214695"/>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Table Scalability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5232010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3600" spc="-100" dirty="0" smtClean="0">
                <a:solidFill>
                  <a:schemeClr val="bg1">
                    <a:alpha val="99000"/>
                  </a:schemeClr>
                </a:solidFill>
                <a:latin typeface="+mj-lt"/>
                <a:ea typeface="Segoe UI" pitchFamily="34" charset="0"/>
                <a:cs typeface="Segoe UI" pitchFamily="34" charset="0"/>
              </a:rPr>
              <a:t>Timestamp property</a:t>
            </a:r>
            <a:endParaRPr lang="en-US" sz="3600" spc="-100" dirty="0">
              <a:solidFill>
                <a:schemeClr val="bg1">
                  <a:alpha val="99000"/>
                </a:schemeClr>
              </a:solidFill>
              <a:latin typeface="+mj-lt"/>
              <a:ea typeface="Segoe UI" pitchFamily="34" charset="0"/>
              <a:cs typeface="Segoe UI" pitchFamily="34" charset="0"/>
            </a:endParaRP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Optimistic Concurrency</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Exposed as an HTTP </a:t>
            </a:r>
            <a:r>
              <a:rPr lang="en-US" sz="4800" spc="-100" dirty="0" smtClean="0">
                <a:solidFill>
                  <a:schemeClr val="bg1">
                    <a:alpha val="99000"/>
                  </a:schemeClr>
                </a:solidFill>
                <a:latin typeface="+mj-lt"/>
                <a:ea typeface="Segoe UI" pitchFamily="34" charset="0"/>
                <a:cs typeface="Segoe UI" pitchFamily="34" charset="0"/>
              </a:rPr>
              <a:t>Etag</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t>Table Storage </a:t>
            </a:r>
            <a:r>
              <a:rPr lang="en-US" dirty="0" smtClean="0"/>
              <a:t>Details </a:t>
            </a:r>
            <a:r>
              <a:rPr lang="en-US" dirty="0"/>
              <a:t>–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77354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No </a:t>
            </a:r>
            <a:r>
              <a:rPr lang="en-US" sz="4800" spc="-100" dirty="0">
                <a:solidFill>
                  <a:schemeClr val="bg1">
                    <a:alpha val="99000"/>
                  </a:schemeClr>
                </a:solidFill>
                <a:latin typeface="+mj-lt"/>
                <a:ea typeface="Segoe UI" pitchFamily="34" charset="0"/>
                <a:cs typeface="Segoe UI" pitchFamily="34" charset="0"/>
              </a:rPr>
              <a:t>fixed schema for other properties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Each property is stored </a:t>
            </a:r>
            <a:r>
              <a:rPr lang="en-US" sz="4800" spc="-100" dirty="0" smtClean="0">
                <a:solidFill>
                  <a:schemeClr val="bg1">
                    <a:alpha val="99000"/>
                  </a:schemeClr>
                </a:solidFill>
                <a:latin typeface="+mj-lt"/>
                <a:ea typeface="Segoe UI" pitchFamily="34" charset="0"/>
                <a:cs typeface="Segoe UI" pitchFamily="34" charset="0"/>
              </a:rPr>
              <a:t>as:</a:t>
            </a:r>
            <a:r>
              <a:rPr lang="en-US" sz="4800" spc="-100" dirty="0">
                <a:solidFill>
                  <a:schemeClr val="bg1">
                    <a:alpha val="99000"/>
                  </a:schemeClr>
                </a:solidFill>
                <a:latin typeface="+mj-lt"/>
                <a:ea typeface="Segoe UI" pitchFamily="34" charset="0"/>
                <a:cs typeface="Segoe UI" pitchFamily="34" charset="0"/>
              </a:rPr>
              <a:t> </a:t>
            </a:r>
            <a:r>
              <a:rPr lang="en-US" sz="4800" spc="-100" dirty="0" smtClean="0">
                <a:solidFill>
                  <a:schemeClr val="bg1">
                    <a:alpha val="99000"/>
                  </a:schemeClr>
                </a:solidFill>
                <a:latin typeface="+mj-lt"/>
                <a:ea typeface="Segoe UI" pitchFamily="34" charset="0"/>
                <a:cs typeface="Segoe UI" pitchFamily="34" charset="0"/>
              </a:rPr>
              <a:t>&lt;</a:t>
            </a:r>
            <a:r>
              <a:rPr lang="en-US" sz="4800" spc="-100" dirty="0">
                <a:solidFill>
                  <a:schemeClr val="bg1">
                    <a:alpha val="99000"/>
                  </a:schemeClr>
                </a:solidFill>
                <a:latin typeface="+mj-lt"/>
                <a:ea typeface="Segoe UI" pitchFamily="34" charset="0"/>
                <a:cs typeface="Segoe UI" pitchFamily="34" charset="0"/>
              </a:rPr>
              <a:t>name, typed value</a:t>
            </a:r>
            <a:r>
              <a:rPr lang="en-US" sz="4800" spc="-100" dirty="0" smtClean="0">
                <a:solidFill>
                  <a:schemeClr val="bg1">
                    <a:alpha val="99000"/>
                  </a:schemeClr>
                </a:solidFill>
                <a:latin typeface="+mj-lt"/>
                <a:ea typeface="Segoe UI" pitchFamily="34" charset="0"/>
                <a:cs typeface="Segoe UI" pitchFamily="34" charset="0"/>
              </a:rPr>
              <a:t>&gt;</a:t>
            </a:r>
            <a:endParaRPr lang="en-US" sz="4800" spc="-100" dirty="0">
              <a:solidFill>
                <a:schemeClr val="bg1">
                  <a:alpha val="99000"/>
                </a:schemeClr>
              </a:solidFill>
              <a:latin typeface="+mj-lt"/>
              <a:ea typeface="Segoe UI" pitchFamily="34" charset="0"/>
              <a:cs typeface="Segoe UI" pitchFamily="34" charset="0"/>
            </a:endParaRP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Properties </a:t>
            </a:r>
            <a:r>
              <a:rPr lang="en-US" sz="4800" spc="-100" dirty="0">
                <a:solidFill>
                  <a:schemeClr val="bg1">
                    <a:alpha val="99000"/>
                  </a:schemeClr>
                </a:solidFill>
                <a:latin typeface="+mj-lt"/>
                <a:ea typeface="Segoe UI" pitchFamily="34" charset="0"/>
                <a:cs typeface="Segoe UI" pitchFamily="34" charset="0"/>
              </a:rPr>
              <a:t>can be the standard .NET </a:t>
            </a:r>
            <a:r>
              <a:rPr lang="en-US" sz="4800" spc="-100" dirty="0" smtClean="0">
                <a:solidFill>
                  <a:schemeClr val="bg1">
                    <a:alpha val="99000"/>
                  </a:schemeClr>
                </a:solidFill>
                <a:latin typeface="+mj-lt"/>
                <a:ea typeface="Segoe UI" pitchFamily="34" charset="0"/>
                <a:cs typeface="Segoe UI" pitchFamily="34" charset="0"/>
              </a:rPr>
              <a:t>types:</a:t>
            </a:r>
            <a:endParaRPr lang="en-US" sz="40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t>Table Storage </a:t>
            </a:r>
            <a:r>
              <a:rPr lang="en-US" dirty="0" smtClean="0"/>
              <a:t>Details </a:t>
            </a:r>
            <a:r>
              <a:rPr lang="en-US" dirty="0"/>
              <a:t>–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
        <p:nvSpPr>
          <p:cNvPr id="5" name="TextBox 4"/>
          <p:cNvSpPr txBox="1"/>
          <p:nvPr/>
        </p:nvSpPr>
        <p:spPr>
          <a:xfrm>
            <a:off x="0" y="2956264"/>
            <a:ext cx="12201525" cy="3901736"/>
          </a:xfrm>
          <a:prstGeom prst="rect">
            <a:avLst/>
          </a:prstGeom>
          <a:noFill/>
        </p:spPr>
        <p:txBody>
          <a:bodyPr wrap="square" lIns="0" tIns="0" rIns="0" bIns="0" rtlCol="0" anchor="ctr">
            <a:noAutofit/>
          </a:bodyPr>
          <a:lstStyle/>
          <a:p>
            <a:pPr marL="252000">
              <a:spcBef>
                <a:spcPts val="1200"/>
              </a:spcBef>
            </a:pPr>
            <a:r>
              <a:rPr lang="en-US" sz="4000" spc="-100" dirty="0" smtClean="0">
                <a:solidFill>
                  <a:schemeClr val="bg1">
                    <a:alpha val="99000"/>
                  </a:schemeClr>
                </a:solidFill>
                <a:latin typeface="+mj-lt"/>
                <a:ea typeface="Segoe UI" pitchFamily="34" charset="0"/>
                <a:cs typeface="Segoe UI" pitchFamily="34" charset="0"/>
              </a:rPr>
              <a:t>	string</a:t>
            </a:r>
            <a:r>
              <a:rPr lang="en-US" sz="4000" spc="-100" dirty="0">
                <a:solidFill>
                  <a:schemeClr val="bg1">
                    <a:alpha val="99000"/>
                  </a:schemeClr>
                </a:solidFill>
                <a:latin typeface="+mj-lt"/>
                <a:ea typeface="Segoe UI" pitchFamily="34" charset="0"/>
                <a:cs typeface="Segoe UI" pitchFamily="34" charset="0"/>
              </a:rPr>
              <a:t>, binary, </a:t>
            </a:r>
            <a:r>
              <a:rPr lang="en-US" sz="4000" spc="-100" dirty="0" err="1">
                <a:solidFill>
                  <a:schemeClr val="bg1">
                    <a:alpha val="99000"/>
                  </a:schemeClr>
                </a:solidFill>
                <a:latin typeface="+mj-lt"/>
                <a:ea typeface="Segoe UI" pitchFamily="34" charset="0"/>
                <a:cs typeface="Segoe UI" pitchFamily="34" charset="0"/>
              </a:rPr>
              <a:t>bool</a:t>
            </a:r>
            <a:r>
              <a:rPr lang="en-US" sz="4000" spc="-100" dirty="0">
                <a:solidFill>
                  <a:schemeClr val="bg1">
                    <a:alpha val="99000"/>
                  </a:schemeClr>
                </a:solidFill>
                <a:latin typeface="+mj-lt"/>
                <a:ea typeface="Segoe UI" pitchFamily="34" charset="0"/>
                <a:cs typeface="Segoe UI" pitchFamily="34" charset="0"/>
              </a:rPr>
              <a:t>, </a:t>
            </a:r>
            <a:r>
              <a:rPr lang="en-US" sz="4000" spc="-100" dirty="0" err="1">
                <a:solidFill>
                  <a:schemeClr val="bg1">
                    <a:alpha val="99000"/>
                  </a:schemeClr>
                </a:solidFill>
                <a:latin typeface="+mj-lt"/>
                <a:ea typeface="Segoe UI" pitchFamily="34" charset="0"/>
                <a:cs typeface="Segoe UI" pitchFamily="34" charset="0"/>
              </a:rPr>
              <a:t>DateTime</a:t>
            </a:r>
            <a:r>
              <a:rPr lang="en-US" sz="4000" spc="-100" dirty="0">
                <a:solidFill>
                  <a:schemeClr val="bg1">
                    <a:alpha val="99000"/>
                  </a:schemeClr>
                </a:solidFill>
                <a:latin typeface="+mj-lt"/>
                <a:ea typeface="Segoe UI" pitchFamily="34" charset="0"/>
                <a:cs typeface="Segoe UI" pitchFamily="34" charset="0"/>
              </a:rPr>
              <a:t>, GUID, </a:t>
            </a:r>
            <a:r>
              <a:rPr lang="en-US" sz="4000" spc="-100" dirty="0" err="1">
                <a:solidFill>
                  <a:schemeClr val="bg1">
                    <a:alpha val="99000"/>
                  </a:schemeClr>
                </a:solidFill>
                <a:latin typeface="+mj-lt"/>
                <a:ea typeface="Segoe UI" pitchFamily="34" charset="0"/>
                <a:cs typeface="Segoe UI" pitchFamily="34" charset="0"/>
              </a:rPr>
              <a:t>int</a:t>
            </a:r>
            <a:r>
              <a:rPr lang="en-US" sz="4000" spc="-100" dirty="0">
                <a:solidFill>
                  <a:schemeClr val="bg1">
                    <a:alpha val="99000"/>
                  </a:schemeClr>
                </a:solidFill>
                <a:latin typeface="+mj-lt"/>
                <a:ea typeface="Segoe UI" pitchFamily="34" charset="0"/>
                <a:cs typeface="Segoe UI" pitchFamily="34" charset="0"/>
              </a:rPr>
              <a:t>, </a:t>
            </a:r>
            <a:r>
              <a:rPr lang="en-US" sz="4000" spc="-100" dirty="0" smtClean="0">
                <a:solidFill>
                  <a:schemeClr val="bg1">
                    <a:alpha val="99000"/>
                  </a:schemeClr>
                </a:solidFill>
                <a:latin typeface="+mj-lt"/>
                <a:ea typeface="Segoe UI" pitchFamily="34" charset="0"/>
                <a:cs typeface="Segoe UI" pitchFamily="34" charset="0"/>
              </a:rPr>
              <a:t>int64,</a:t>
            </a:r>
            <a:r>
              <a:rPr lang="en-US" sz="4000" spc="-100" dirty="0">
                <a:solidFill>
                  <a:schemeClr val="bg1">
                    <a:alpha val="99000"/>
                  </a:schemeClr>
                </a:solidFill>
                <a:latin typeface="+mj-lt"/>
                <a:ea typeface="Segoe UI" pitchFamily="34" charset="0"/>
                <a:cs typeface="Segoe UI" pitchFamily="34" charset="0"/>
              </a:rPr>
              <a:t> </a:t>
            </a:r>
            <a:r>
              <a:rPr lang="en-US" sz="4000" spc="-100" dirty="0" smtClean="0">
                <a:solidFill>
                  <a:schemeClr val="bg1">
                    <a:alpha val="99000"/>
                  </a:schemeClr>
                </a:solidFill>
                <a:latin typeface="+mj-lt"/>
                <a:ea typeface="Segoe UI" pitchFamily="34" charset="0"/>
                <a:cs typeface="Segoe UI" pitchFamily="34" charset="0"/>
              </a:rPr>
              <a:t>double</a:t>
            </a:r>
            <a:endParaRPr lang="en-US" sz="4000" spc="-100" dirty="0">
              <a:solidFill>
                <a:schemeClr val="bg1">
                  <a:alpha val="99000"/>
                </a:schemeClr>
              </a:solidFill>
              <a:latin typeface="+mj-lt"/>
              <a:ea typeface="Segoe UI" pitchFamily="34" charset="0"/>
              <a:cs typeface="Segoe UI" pitchFamily="34" charset="0"/>
            </a:endParaRPr>
          </a:p>
        </p:txBody>
      </p:sp>
    </p:spTree>
    <p:extLst>
      <p:ext uri="{BB962C8B-B14F-4D97-AF65-F5344CB8AC3E}">
        <p14:creationId xmlns:p14="http://schemas.microsoft.com/office/powerpoint/2010/main" val="2058316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Enter “data” </a:t>
            </a:r>
            <a:r>
              <a:rPr lang="en-US" sz="4400" dirty="0" smtClean="0"/>
              <a:t>with varying shape </a:t>
            </a:r>
            <a:r>
              <a:rPr lang="en-US" sz="4400" dirty="0" smtClean="0">
                <a:latin typeface="+mj-lt"/>
              </a:rPr>
              <a:t>into a table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6954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9525" y="0"/>
            <a:ext cx="12201525" cy="812800"/>
          </a:xfrm>
        </p:spPr>
        <p:txBody>
          <a:bodyPr>
            <a:normAutofit/>
          </a:bodyPr>
          <a:lstStyle/>
          <a:p>
            <a:r>
              <a:rPr lang="en-US" dirty="0" smtClean="0"/>
              <a:t>Two Types of Blobs Under the Hood</a:t>
            </a:r>
            <a:endParaRPr lang="en-US" dirty="0"/>
          </a:p>
        </p:txBody>
      </p:sp>
      <p:sp>
        <p:nvSpPr>
          <p:cNvPr id="7" name="Rectangle 6"/>
          <p:cNvSpPr/>
          <p:nvPr/>
        </p:nvSpPr>
        <p:spPr bwMode="auto">
          <a:xfrm>
            <a:off x="-9524" y="0"/>
            <a:ext cx="12201524"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252000" defTabSz="914099" fontAlgn="base">
              <a:spcAft>
                <a:spcPts val="1200"/>
              </a:spcAft>
            </a:pPr>
            <a:r>
              <a:rPr lang="en-US" sz="4000" dirty="0">
                <a:gradFill>
                  <a:gsLst>
                    <a:gs pos="0">
                      <a:srgbClr val="FFFFFF"/>
                    </a:gs>
                    <a:gs pos="100000">
                      <a:srgbClr val="FFFFFF"/>
                    </a:gs>
                  </a:gsLst>
                  <a:lin ang="5400000" scaled="0"/>
                </a:gradFill>
                <a:latin typeface="+mj-lt"/>
              </a:rPr>
              <a:t>Targeted at streaming workloads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blob consists of a sequence of blocks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block is identified by a Block ID</a:t>
            </a:r>
          </a:p>
          <a:p>
            <a:pPr marL="252000" defTabSz="914099" fontAlgn="base">
              <a:spcAft>
                <a:spcPts val="1200"/>
              </a:spcAft>
            </a:pPr>
            <a:r>
              <a:rPr lang="en-US" sz="4000" dirty="0">
                <a:gradFill>
                  <a:gsLst>
                    <a:gs pos="0">
                      <a:srgbClr val="FFFFFF"/>
                    </a:gs>
                    <a:gs pos="100000">
                      <a:srgbClr val="FFFFFF"/>
                    </a:gs>
                  </a:gsLst>
                  <a:lin ang="5400000" scaled="0"/>
                </a:gradFill>
                <a:latin typeface="+mj-lt"/>
              </a:rPr>
              <a:t>Size limit 200GB per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Optimistic Concurrency via </a:t>
            </a:r>
            <a:r>
              <a:rPr lang="en-US" sz="4000" dirty="0" err="1">
                <a:gradFill>
                  <a:gsLst>
                    <a:gs pos="0">
                      <a:srgbClr val="FFFFFF"/>
                    </a:gs>
                    <a:gs pos="100000">
                      <a:srgbClr val="FFFFFF"/>
                    </a:gs>
                  </a:gsLst>
                  <a:lin ang="5400000" scaled="0"/>
                </a:gradFill>
                <a:latin typeface="+mj-lt"/>
              </a:rPr>
              <a:t>Etags</a:t>
            </a:r>
            <a:endParaRPr lang="en-US" sz="4000" dirty="0">
              <a:gradFill>
                <a:gsLst>
                  <a:gs pos="0">
                    <a:srgbClr val="FFFFFF"/>
                  </a:gs>
                  <a:gs pos="100000">
                    <a:srgbClr val="FFFFFF"/>
                  </a:gs>
                </a:gsLst>
                <a:lin ang="5400000" scaled="0"/>
              </a:gradFill>
              <a:latin typeface="+mj-lt"/>
            </a:endParaRPr>
          </a:p>
        </p:txBody>
      </p:sp>
      <p:sp>
        <p:nvSpPr>
          <p:cNvPr id="5" name="Title 2"/>
          <p:cNvSpPr txBox="1">
            <a:spLocks/>
          </p:cNvSpPr>
          <p:nvPr/>
        </p:nvSpPr>
        <p:spPr>
          <a:xfrm>
            <a:off x="0" y="81280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z="3200" dirty="0" smtClean="0"/>
              <a:t>Block Blob:</a:t>
            </a:r>
            <a:endParaRPr lang="en-US" sz="3200" dirty="0"/>
          </a:p>
        </p:txBody>
      </p:sp>
      <p:pic>
        <p:nvPicPr>
          <p:cNvPr id="6" name="Picture 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80566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a:solidFill>
                  <a:schemeClr val="bg1">
                    <a:alpha val="99000"/>
                  </a:schemeClr>
                </a:solidFill>
                <a:latin typeface="+mj-lt"/>
                <a:ea typeface="Segoe UI" pitchFamily="34" charset="0"/>
                <a:cs typeface="Segoe UI" pitchFamily="34" charset="0"/>
              </a:rPr>
              <a:t>Supports full manipulation (CRUD)</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Including Upsert and Entity Group Transactions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Tables can have metadata</a:t>
            </a: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17789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2415584" y="3850640"/>
            <a:ext cx="3768226"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79" y="1473200"/>
            <a:ext cx="11341463"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05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err="1" smtClean="0"/>
              <a:t>StorSimple</a:t>
            </a:r>
            <a:endParaRPr lang="en-US" sz="11500" dirty="0"/>
          </a:p>
        </p:txBody>
      </p:sp>
      <p:pic>
        <p:nvPicPr>
          <p:cNvPr id="5" name="Picture 4"/>
          <p:cNvPicPr>
            <a:picLocks noChangeAspect="1"/>
          </p:cNvPicPr>
          <p:nvPr/>
        </p:nvPicPr>
        <p:blipFill>
          <a:blip r:embed="rId2"/>
          <a:stretch>
            <a:fillRect/>
          </a:stretch>
        </p:blipFill>
        <p:spPr>
          <a:xfrm>
            <a:off x="5475083" y="500212"/>
            <a:ext cx="1216971" cy="1073755"/>
          </a:xfrm>
          <a:prstGeom prst="rect">
            <a:avLst/>
          </a:prstGeom>
        </p:spPr>
      </p:pic>
    </p:spTree>
    <p:extLst>
      <p:ext uri="{BB962C8B-B14F-4D97-AF65-F5344CB8AC3E}">
        <p14:creationId xmlns:p14="http://schemas.microsoft.com/office/powerpoint/2010/main" val="15763614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Reduce storage costs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Simplify storage management</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Improve disaster recovery capability and efficiency</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Provide data mobility.</a:t>
            </a:r>
          </a:p>
        </p:txBody>
      </p:sp>
      <p:pic>
        <p:nvPicPr>
          <p:cNvPr id="7" name="Picture 6"/>
          <p:cNvPicPr>
            <a:picLocks noChangeAspect="1"/>
          </p:cNvPicPr>
          <p:nvPr/>
        </p:nvPicPr>
        <p:blipFill>
          <a:blip r:embed="rId2"/>
          <a:stretch>
            <a:fillRect/>
          </a:stretch>
        </p:blipFill>
        <p:spPr>
          <a:xfrm>
            <a:off x="11289118" y="65994"/>
            <a:ext cx="846416" cy="746808"/>
          </a:xfrm>
          <a:prstGeom prst="rect">
            <a:avLst/>
          </a:prstGeom>
        </p:spPr>
      </p:pic>
      <p:sp>
        <p:nvSpPr>
          <p:cNvPr id="8"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err="1" smtClean="0"/>
              <a:t>StorSimple</a:t>
            </a:r>
            <a:endParaRPr lang="en-US" dirty="0"/>
          </a:p>
        </p:txBody>
      </p:sp>
      <p:sp>
        <p:nvSpPr>
          <p:cNvPr id="9" name="TextBox 8"/>
          <p:cNvSpPr txBox="1"/>
          <p:nvPr/>
        </p:nvSpPr>
        <p:spPr>
          <a:xfrm>
            <a:off x="1" y="1342237"/>
            <a:ext cx="12192000" cy="595618"/>
          </a:xfrm>
          <a:prstGeom prst="rect">
            <a:avLst/>
          </a:prstGeom>
          <a:noFill/>
        </p:spPr>
        <p:txBody>
          <a:bodyPr wrap="square" lIns="0" tIns="0" rIns="0" bIns="0" rtlCol="0" anchor="ctr">
            <a:noAutofit/>
          </a:bodyPr>
          <a:lstStyle/>
          <a:p>
            <a:pPr marL="252000" defTabSz="888926">
              <a:spcBef>
                <a:spcPts val="1200"/>
              </a:spcBef>
            </a:pPr>
            <a:r>
              <a:rPr lang="en-US" sz="3200" spc="-100" dirty="0" smtClean="0">
                <a:solidFill>
                  <a:schemeClr val="bg1">
                    <a:alpha val="99000"/>
                  </a:schemeClr>
                </a:solidFill>
                <a:latin typeface="+mj-lt"/>
                <a:ea typeface="Segoe UI" pitchFamily="34" charset="0"/>
                <a:cs typeface="Segoe UI" pitchFamily="34" charset="0"/>
              </a:rPr>
              <a:t>Designed to:</a:t>
            </a:r>
            <a:endParaRPr lang="en-US" sz="3200" spc="-100" dirty="0">
              <a:solidFill>
                <a:schemeClr val="bg1">
                  <a:alpha val="99000"/>
                </a:schemeClr>
              </a:solidFill>
              <a:latin typeface="+mj-lt"/>
              <a:ea typeface="Segoe UI" pitchFamily="34" charset="0"/>
              <a:cs typeface="Segoe UI" pitchFamily="34" charset="0"/>
            </a:endParaRPr>
          </a:p>
        </p:txBody>
      </p:sp>
    </p:spTree>
    <p:extLst>
      <p:ext uri="{BB962C8B-B14F-4D97-AF65-F5344CB8AC3E}">
        <p14:creationId xmlns:p14="http://schemas.microsoft.com/office/powerpoint/2010/main" val="740022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394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8001000" y="1473200"/>
            <a:ext cx="38963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80" y="1473200"/>
            <a:ext cx="37947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817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Azure Files - SMB 2.1 Protocol</a:t>
            </a:r>
            <a:endParaRPr lang="en-US" dirty="0"/>
          </a:p>
        </p:txBody>
      </p:sp>
      <p:sp>
        <p:nvSpPr>
          <p:cNvPr id="4" name="Content Placeholder 2"/>
          <p:cNvSpPr txBox="1">
            <a:spLocks/>
          </p:cNvSpPr>
          <p:nvPr/>
        </p:nvSpPr>
        <p:spPr>
          <a:xfrm>
            <a:off x="270066" y="1189812"/>
            <a:ext cx="11651870" cy="50176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Enables moving on-premises applications that rely on shared file storage to Azure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Azure VMs can “net use” to a share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Natively supported by OS APIs, libraries, and tools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Windows (</a:t>
            </a:r>
            <a:r>
              <a:rPr lang="en-US" sz="2000" dirty="0" err="1">
                <a:gradFill>
                  <a:gsLst>
                    <a:gs pos="1250">
                      <a:srgbClr val="FFFFFF"/>
                    </a:gs>
                    <a:gs pos="100000">
                      <a:srgbClr val="FFFFFF"/>
                    </a:gs>
                  </a:gsLst>
                  <a:lin ang="5400000" scaled="0"/>
                </a:gradFill>
              </a:rPr>
              <a:t>CreateFile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ReadFile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WriteFile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CRTs (</a:t>
            </a:r>
            <a:r>
              <a:rPr lang="en-US" sz="2000" dirty="0" err="1">
                <a:gradFill>
                  <a:gsLst>
                    <a:gs pos="1250">
                      <a:srgbClr val="FFFFFF"/>
                    </a:gs>
                    <a:gs pos="100000">
                      <a:srgbClr val="FFFFFF"/>
                    </a:gs>
                  </a:gsLst>
                  <a:lin ang="5400000" scaled="0"/>
                </a:gradFill>
              </a:rPr>
              <a:t>fopen</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err="1">
                <a:gradFill>
                  <a:gsLst>
                    <a:gs pos="1250">
                      <a:srgbClr val="FFFFFF"/>
                    </a:gs>
                    <a:gs pos="100000">
                      <a:srgbClr val="FFFFFF"/>
                    </a:gs>
                  </a:gsLst>
                  <a:lin ang="5400000" scaled="0"/>
                </a:gradFill>
              </a:rPr>
              <a:t>.Net</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Many more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Supports standard file system semantics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Move and rename files and directories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Read-only, write through, overlapped</a:t>
            </a:r>
          </a:p>
          <a:p>
            <a:pPr lvl="1">
              <a:buClr>
                <a:srgbClr val="FFFFFF"/>
              </a:buClr>
              <a:buFont typeface="Arial" panose="020B0604020202020204" pitchFamily="34" charset="0"/>
              <a:buChar char="•"/>
            </a:pPr>
            <a:r>
              <a:rPr lang="en-US" sz="2000" dirty="0">
                <a:solidFill>
                  <a:srgbClr val="FFFFFF"/>
                </a:solidFill>
              </a:rPr>
              <a:t>Change notifications</a:t>
            </a:r>
          </a:p>
        </p:txBody>
      </p:sp>
      <p:pic>
        <p:nvPicPr>
          <p:cNvPr id="5" name="Picture 4"/>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848907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1652250" cy="3644900"/>
          </a:xfrm>
          <a:prstGeom prst="rect">
            <a:avLst/>
          </a:prstGeom>
        </p:spPr>
        <p:txBody>
          <a:bodyPr>
            <a:normAutofit fontScale="70000" lnSpcReduction="20000"/>
          </a:bodyPr>
          <a:lstStyle/>
          <a:p>
            <a:pPr>
              <a:buFont typeface="Arial" panose="020B0604020202020204" pitchFamily="34" charset="0"/>
              <a:buChar char="•"/>
            </a:pPr>
            <a:r>
              <a:rPr lang="en-US" dirty="0" smtClean="0"/>
              <a:t>Allows internet </a:t>
            </a:r>
            <a:r>
              <a:rPr lang="en-US" dirty="0"/>
              <a:t>access to the same shared file system</a:t>
            </a:r>
          </a:p>
          <a:p>
            <a:pPr>
              <a:buFont typeface="Arial" panose="020B0604020202020204" pitchFamily="34" charset="0"/>
              <a:buChar char="•"/>
            </a:pPr>
            <a:r>
              <a:rPr lang="en-US" dirty="0"/>
              <a:t>Build hybrid applications (on premises + cloud)</a:t>
            </a:r>
          </a:p>
          <a:p>
            <a:pPr>
              <a:buFont typeface="Arial" panose="020B0604020202020204" pitchFamily="34" charset="0"/>
              <a:buChar char="•"/>
            </a:pPr>
            <a:r>
              <a:rPr lang="en-US" dirty="0" smtClean="0"/>
              <a:t>Supports a variety of common APIs:</a:t>
            </a:r>
          </a:p>
          <a:p>
            <a:pPr lvl="1">
              <a:buFont typeface="Arial" panose="020B0604020202020204" pitchFamily="34" charset="0"/>
              <a:buChar char="•"/>
            </a:pPr>
            <a:r>
              <a:rPr lang="en-US" dirty="0" smtClean="0"/>
              <a:t>Create/Delete Files and Directories</a:t>
            </a:r>
          </a:p>
          <a:p>
            <a:pPr lvl="1">
              <a:buFont typeface="Arial" panose="020B0604020202020204" pitchFamily="34" charset="0"/>
              <a:buChar char="•"/>
            </a:pPr>
            <a:r>
              <a:rPr lang="en-US" dirty="0" smtClean="0"/>
              <a:t>Write/Read Files</a:t>
            </a:r>
          </a:p>
          <a:p>
            <a:pPr lvl="1">
              <a:buFont typeface="Arial" panose="020B0604020202020204" pitchFamily="34" charset="0"/>
              <a:buChar char="•"/>
            </a:pPr>
            <a:r>
              <a:rPr lang="en-US" dirty="0" smtClean="0"/>
              <a:t>Get File and Directory properties</a:t>
            </a:r>
          </a:p>
          <a:p>
            <a:pPr lvl="1">
              <a:buFont typeface="Arial" panose="020B0604020202020204" pitchFamily="34" charset="0"/>
              <a:buChar char="•"/>
            </a:pPr>
            <a:r>
              <a:rPr lang="en-US" dirty="0" smtClean="0"/>
              <a:t>List Files</a:t>
            </a:r>
          </a:p>
        </p:txBody>
      </p:sp>
      <p:sp>
        <p:nvSpPr>
          <p:cNvPr id="3" name="Title 2"/>
          <p:cNvSpPr>
            <a:spLocks noGrp="1"/>
          </p:cNvSpPr>
          <p:nvPr>
            <p:ph type="title" idx="4294967295"/>
          </p:nvPr>
        </p:nvSpPr>
        <p:spPr>
          <a:xfrm>
            <a:off x="0" y="0"/>
            <a:ext cx="12201525" cy="812800"/>
          </a:xfrm>
        </p:spPr>
        <p:txBody>
          <a:bodyPr/>
          <a:lstStyle/>
          <a:p>
            <a:r>
              <a:rPr lang="en-US" dirty="0" smtClean="0"/>
              <a:t>Azure Files - File REST APIs</a:t>
            </a:r>
            <a:endParaRPr lang="en-US" dirty="0"/>
          </a:p>
        </p:txBody>
      </p:sp>
      <p:pic>
        <p:nvPicPr>
          <p:cNvPr id="4" name="Picture 3"/>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986576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25513"/>
          </a:xfrm>
        </p:spPr>
        <p:txBody>
          <a:bodyPr/>
          <a:lstStyle/>
          <a:p>
            <a:r>
              <a:rPr lang="en-US" dirty="0" smtClean="0"/>
              <a:t>Demo: Azure Files – Part 1</a:t>
            </a:r>
            <a:endParaRPr lang="en-US" dirty="0"/>
          </a:p>
        </p:txBody>
      </p:sp>
    </p:spTree>
    <p:extLst>
      <p:ext uri="{BB962C8B-B14F-4D97-AF65-F5344CB8AC3E}">
        <p14:creationId xmlns:p14="http://schemas.microsoft.com/office/powerpoint/2010/main" val="722114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9525" y="0"/>
            <a:ext cx="12201525" cy="812800"/>
          </a:xfrm>
        </p:spPr>
        <p:txBody>
          <a:bodyPr>
            <a:normAutofit/>
          </a:bodyPr>
          <a:lstStyle/>
          <a:p>
            <a:r>
              <a:rPr lang="en-US" dirty="0"/>
              <a:t>Two Types of Blobs Under the </a:t>
            </a:r>
            <a:r>
              <a:rPr lang="en-US" dirty="0" smtClean="0"/>
              <a:t>Hood</a:t>
            </a:r>
            <a:endParaRPr lang="en-US" dirty="0"/>
          </a:p>
        </p:txBody>
      </p:sp>
      <p:sp>
        <p:nvSpPr>
          <p:cNvPr id="7" name="Rectangle 6"/>
          <p:cNvSpPr/>
          <p:nvPr/>
        </p:nvSpPr>
        <p:spPr bwMode="auto">
          <a:xfrm>
            <a:off x="-9524" y="1008668"/>
            <a:ext cx="12201524" cy="584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252000" defTabSz="914099" fontAlgn="base">
              <a:spcAft>
                <a:spcPts val="1200"/>
              </a:spcAft>
            </a:pPr>
            <a:r>
              <a:rPr lang="en-US" sz="4000" dirty="0">
                <a:gradFill>
                  <a:gsLst>
                    <a:gs pos="0">
                      <a:srgbClr val="FFFFFF"/>
                    </a:gs>
                    <a:gs pos="100000">
                      <a:srgbClr val="FFFFFF"/>
                    </a:gs>
                  </a:gsLst>
                  <a:lin ang="5400000" scaled="0"/>
                </a:gradFill>
                <a:latin typeface="+mj-lt"/>
              </a:rPr>
              <a:t>Targeted at random read/write workloads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blob consists of an array of pages </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page is identified by its offset from the start of the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Size limit 1TB per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Optimistic or Pessimistic (locking) concurrency via leases</a:t>
            </a:r>
          </a:p>
        </p:txBody>
      </p:sp>
      <p:sp>
        <p:nvSpPr>
          <p:cNvPr id="4" name="Title 2"/>
          <p:cNvSpPr txBox="1">
            <a:spLocks/>
          </p:cNvSpPr>
          <p:nvPr/>
        </p:nvSpPr>
        <p:spPr>
          <a:xfrm>
            <a:off x="0" y="81280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z="3200" dirty="0" smtClean="0"/>
              <a:t>Page Blob:</a:t>
            </a:r>
            <a:endParaRPr lang="en-US" sz="3200"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49991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1115835" y="1189495"/>
            <a:ext cx="9958745" cy="5053251"/>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375071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2" name="Picture 1"/>
          <p:cNvPicPr>
            <a:picLocks noChangeAspect="1"/>
          </p:cNvPicPr>
          <p:nvPr/>
        </p:nvPicPr>
        <p:blipFill>
          <a:blip r:embed="rId2"/>
          <a:stretch>
            <a:fillRect/>
          </a:stretch>
        </p:blipFill>
        <p:spPr>
          <a:xfrm>
            <a:off x="2859311" y="1173731"/>
            <a:ext cx="5779832" cy="5317974"/>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325071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675302" y="1332627"/>
            <a:ext cx="10839812" cy="4311113"/>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5688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575" y="112713"/>
            <a:ext cx="11655425" cy="898525"/>
          </a:xfrm>
        </p:spPr>
        <p:txBody>
          <a:bodyPr/>
          <a:lstStyle/>
          <a:p>
            <a:r>
              <a:rPr lang="en-US" dirty="0" smtClean="0"/>
              <a:t>Azure Files vs Blobs</a:t>
            </a:r>
            <a:endParaRPr lang="en-US" sz="1765" dirty="0">
              <a:gradFill>
                <a:gsLst>
                  <a:gs pos="1250">
                    <a:schemeClr val="tx2"/>
                  </a:gs>
                  <a:gs pos="100000">
                    <a:schemeClr val="tx2"/>
                  </a:gs>
                </a:gsLst>
                <a:lin ang="5400000" scaled="0"/>
              </a:gradFill>
            </a:endParaRPr>
          </a:p>
        </p:txBody>
      </p:sp>
      <p:graphicFrame>
        <p:nvGraphicFramePr>
          <p:cNvPr id="3" name="Table 2"/>
          <p:cNvGraphicFramePr>
            <a:graphicFrameLocks noGrp="1"/>
          </p:cNvGraphicFramePr>
          <p:nvPr>
            <p:extLst/>
          </p:nvPr>
        </p:nvGraphicFramePr>
        <p:xfrm>
          <a:off x="512672" y="1011802"/>
          <a:ext cx="11294830" cy="5808108"/>
        </p:xfrm>
        <a:graphic>
          <a:graphicData uri="http://schemas.openxmlformats.org/drawingml/2006/table">
            <a:tbl>
              <a:tblPr firstRow="1">
                <a:tableStyleId>{5C22544A-7EE6-4342-B048-85BDC9FD1C3A}</a:tableStyleId>
              </a:tblPr>
              <a:tblGrid>
                <a:gridCol w="2383209"/>
                <a:gridCol w="3411039"/>
                <a:gridCol w="5500582"/>
              </a:tblGrid>
              <a:tr h="429715">
                <a:tc>
                  <a:txBody>
                    <a:bodyPr/>
                    <a:lstStyle/>
                    <a:p>
                      <a:pPr marL="0" marR="0" algn="l">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Azure Blobs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Durability  </a:t>
                      </a:r>
                      <a:br>
                        <a:rPr lang="en-US" sz="1400" b="1">
                          <a:solidFill>
                            <a:schemeClr val="tx1"/>
                          </a:solidFill>
                          <a:effectLst/>
                        </a:rPr>
                      </a:br>
                      <a:r>
                        <a:rPr lang="en-US" sz="1400" b="1">
                          <a:solidFill>
                            <a:schemeClr val="tx1"/>
                          </a:solidFill>
                          <a:effectLst/>
                        </a:rPr>
                        <a:t>Options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LRS, ZRS, GRS (and  RA-GRS for higher availability)</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LRS, GRS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Accessibility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APIs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(standard file system APIs)</a:t>
                      </a:r>
                      <a:br>
                        <a:rPr lang="en-US" sz="1400">
                          <a:effectLst/>
                        </a:rPr>
                      </a:br>
                      <a:r>
                        <a:rPr lang="en-US" sz="1400">
                          <a:effectLst/>
                        </a:rPr>
                        <a:t>REST APIs </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Connectivity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 Worldwide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 Within region</a:t>
                      </a:r>
                      <a:br>
                        <a:rPr lang="en-US" sz="1400">
                          <a:effectLst/>
                        </a:rPr>
                      </a:br>
                      <a:r>
                        <a:rPr lang="en-US" sz="1400">
                          <a:effectLst/>
                        </a:rPr>
                        <a:t>REST – Worldwide</a:t>
                      </a:r>
                      <a:endParaRPr lang="en-US" sz="1400">
                        <a:effectLst/>
                        <a:latin typeface="Calibri"/>
                        <a:ea typeface="Calibri"/>
                        <a:cs typeface="Times New Roman"/>
                      </a:endParaRPr>
                    </a:p>
                  </a:txBody>
                  <a:tcPr marL="64227" marR="64227" marT="32113" marB="32113" anchor="ctr"/>
                </a:tc>
              </a:tr>
              <a:tr h="791502">
                <a:tc>
                  <a:txBody>
                    <a:bodyPr/>
                    <a:lstStyle/>
                    <a:p>
                      <a:pPr marL="0" marR="0" algn="l">
                        <a:lnSpc>
                          <a:spcPct val="115000"/>
                        </a:lnSpc>
                        <a:spcBef>
                          <a:spcPts val="0"/>
                        </a:spcBef>
                        <a:spcAft>
                          <a:spcPts val="1000"/>
                        </a:spcAft>
                      </a:pPr>
                      <a:r>
                        <a:rPr lang="en-US" sz="1400" b="1">
                          <a:solidFill>
                            <a:schemeClr val="tx1"/>
                          </a:solidFill>
                          <a:effectLst/>
                        </a:rPr>
                        <a:t>Endpoints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u="sng">
                          <a:effectLst/>
                          <a:hlinkClick r:id="rId3"/>
                        </a:rPr>
                        <a:t>http://myaccount.blob.core.windows.net/mycontainer/myblob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u="sng">
                          <a:effectLst/>
                          <a:hlinkClick r:id="rId4"/>
                        </a:rPr>
                        <a:t>\\myaccount.file.core.windows.net\myshare\myfile.txt</a:t>
                      </a:r>
                      <a:endParaRPr lang="en-US" sz="1400">
                        <a:effectLst/>
                      </a:endParaRPr>
                    </a:p>
                    <a:p>
                      <a:pPr marL="0" marR="0" algn="l">
                        <a:lnSpc>
                          <a:spcPct val="115000"/>
                        </a:lnSpc>
                        <a:spcBef>
                          <a:spcPts val="0"/>
                        </a:spcBef>
                        <a:spcAft>
                          <a:spcPts val="1000"/>
                        </a:spcAft>
                      </a:pPr>
                      <a:r>
                        <a:rPr lang="en-US" sz="1400" u="sng">
                          <a:effectLst/>
                          <a:hlinkClick r:id="rId5"/>
                        </a:rPr>
                        <a:t>http://myaccount.file.core.windows.net/myshare/myfile.txt</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Directories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Flat namespace  however prefix listing can simulate virtual directories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True directory objects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Case Sensitivity of Names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Case sensitive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Case insensitive, but case preserving</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Capacity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500TB containers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5TB file shares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Throughput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60 MB/s per 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60 MB/s per share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Object size </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1 TB/blob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1 TB/file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solidFill>
                            <a:schemeClr val="tx1"/>
                          </a:solidFill>
                          <a:effectLst/>
                        </a:rPr>
                        <a:t>Billed capacity</a:t>
                      </a:r>
                      <a:endParaRPr lang="en-US" sz="1400" b="1"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Based on bytes written</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Based on file size</a:t>
                      </a:r>
                      <a:endParaRPr lang="en-US" sz="1400" dirty="0">
                        <a:effectLst/>
                        <a:latin typeface="Calibri"/>
                        <a:ea typeface="Calibri"/>
                        <a:cs typeface="Times New Roman"/>
                      </a:endParaRPr>
                    </a:p>
                  </a:txBody>
                  <a:tcPr marL="64227" marR="64227" marT="32113" marB="32113" anchor="ctr"/>
                </a:tc>
              </a:tr>
            </a:tbl>
          </a:graphicData>
        </a:graphic>
      </p:graphicFrame>
      <p:pic>
        <p:nvPicPr>
          <p:cNvPr id="4" name="Picture 3"/>
          <p:cNvPicPr>
            <a:picLocks noChangeAspect="1"/>
          </p:cNvPicPr>
          <p:nvPr/>
        </p:nvPicPr>
        <p:blipFill>
          <a:blip r:embed="rId6"/>
          <a:stretch>
            <a:fillRect/>
          </a:stretch>
        </p:blipFill>
        <p:spPr>
          <a:xfrm>
            <a:off x="11272965" y="65991"/>
            <a:ext cx="862569" cy="746810"/>
          </a:xfrm>
          <a:prstGeom prst="rect">
            <a:avLst/>
          </a:prstGeom>
        </p:spPr>
      </p:pic>
    </p:spTree>
    <p:extLst>
      <p:ext uri="{BB962C8B-B14F-4D97-AF65-F5344CB8AC3E}">
        <p14:creationId xmlns:p14="http://schemas.microsoft.com/office/powerpoint/2010/main" val="595536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Azure Files vs Disks</a:t>
            </a:r>
            <a:endParaRPr lang="en-US" dirty="0"/>
          </a:p>
        </p:txBody>
      </p:sp>
      <p:graphicFrame>
        <p:nvGraphicFramePr>
          <p:cNvPr id="3" name="Table 2"/>
          <p:cNvGraphicFramePr>
            <a:graphicFrameLocks noGrp="1"/>
          </p:cNvGraphicFramePr>
          <p:nvPr>
            <p:extLst/>
          </p:nvPr>
        </p:nvGraphicFramePr>
        <p:xfrm>
          <a:off x="358943" y="1150341"/>
          <a:ext cx="11384471" cy="5742286"/>
        </p:xfrm>
        <a:graphic>
          <a:graphicData uri="http://schemas.openxmlformats.org/drawingml/2006/table">
            <a:tbl>
              <a:tblPr firstRow="1">
                <a:tableStyleId>{5C22544A-7EE6-4342-B048-85BDC9FD1C3A}</a:tableStyleId>
              </a:tblPr>
              <a:tblGrid>
                <a:gridCol w="2258679"/>
                <a:gridCol w="5360850"/>
                <a:gridCol w="3764942"/>
              </a:tblGrid>
              <a:tr h="487507">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481081">
                <a:tc>
                  <a:txBody>
                    <a:bodyPr/>
                    <a:lstStyle/>
                    <a:p>
                      <a:pPr marL="0" marR="0">
                        <a:lnSpc>
                          <a:spcPct val="115000"/>
                        </a:lnSpc>
                        <a:spcBef>
                          <a:spcPts val="0"/>
                        </a:spcBef>
                        <a:spcAft>
                          <a:spcPts val="1000"/>
                        </a:spcAft>
                      </a:pPr>
                      <a:r>
                        <a:rPr lang="en-US" sz="1400" b="1">
                          <a:solidFill>
                            <a:schemeClr val="tx1"/>
                          </a:solidFill>
                          <a:effectLst/>
                        </a:rPr>
                        <a:t>Relationship with Azure VMs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Required for booting (OS Disk)</a:t>
                      </a:r>
                      <a:endParaRPr lang="en-US" sz="1400">
                        <a:effectLst/>
                        <a:latin typeface="Calibri"/>
                        <a:ea typeface="Calibri"/>
                        <a:cs typeface="Times New Roman"/>
                      </a:endParaRPr>
                    </a:p>
                  </a:txBody>
                  <a:tcPr marL="64162" marR="64162" marT="32082" marB="32082" anchor="ctr"/>
                </a:tc>
                <a:tc>
                  <a:txBody>
                    <a:bodyPr/>
                    <a:lstStyle/>
                    <a:p>
                      <a:pPr>
                        <a:lnSpc>
                          <a:spcPct val="107000"/>
                        </a:lnSpc>
                      </a:pPr>
                      <a:endParaRPr lang="en-US" sz="1400">
                        <a:effectLst/>
                        <a:latin typeface="Calibri"/>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Scope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Exclusive/Isolated to a single VM</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Shared access across multiple VMs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Snapshots and Copy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Yes </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No</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Configuration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Configured via portal/Management APIs and available at boot time</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Connect after boot (via net use on windows)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Built-in authentication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Built-in authentication</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Set up authentication on net use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Cleanup</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Resources can be cleaned up with VM if needed</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Manually via standard file APIs or REST APIs</a:t>
                      </a:r>
                      <a:endParaRPr lang="en-US" sz="1400">
                        <a:effectLst/>
                        <a:latin typeface="Calibri"/>
                        <a:ea typeface="Calibri"/>
                        <a:cs typeface="Times New Roman"/>
                      </a:endParaRPr>
                    </a:p>
                  </a:txBody>
                  <a:tcPr marL="64162" marR="64162" marT="32082" marB="32082" anchor="ctr"/>
                </a:tc>
              </a:tr>
              <a:tr h="545245">
                <a:tc>
                  <a:txBody>
                    <a:bodyPr/>
                    <a:lstStyle/>
                    <a:p>
                      <a:pPr marL="0" marR="0">
                        <a:lnSpc>
                          <a:spcPct val="115000"/>
                        </a:lnSpc>
                        <a:spcBef>
                          <a:spcPts val="0"/>
                        </a:spcBef>
                        <a:spcAft>
                          <a:spcPts val="1000"/>
                        </a:spcAft>
                      </a:pPr>
                      <a:r>
                        <a:rPr lang="en-US" sz="1400" b="1">
                          <a:solidFill>
                            <a:schemeClr val="tx1"/>
                          </a:solidFill>
                          <a:effectLst/>
                        </a:rPr>
                        <a:t>Access via REST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Can only access as fixed formatted VHD (single blob) via REST. Files stored in VHD cannot be accessed via REST.</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Individual files stored in share are accessible via REST</a:t>
                      </a:r>
                      <a:endParaRPr lang="en-US" sz="1400">
                        <a:effectLst/>
                        <a:latin typeface="Calibri"/>
                        <a:ea typeface="Calibri"/>
                        <a:cs typeface="Times New Roman"/>
                      </a:endParaRPr>
                    </a:p>
                  </a:txBody>
                  <a:tcPr marL="64162" marR="64162" marT="32082" marB="32082" anchor="ctr"/>
                </a:tc>
              </a:tr>
              <a:tr h="796857">
                <a:tc>
                  <a:txBody>
                    <a:bodyPr/>
                    <a:lstStyle/>
                    <a:p>
                      <a:pPr marL="0" marR="0">
                        <a:lnSpc>
                          <a:spcPct val="115000"/>
                        </a:lnSpc>
                        <a:spcBef>
                          <a:spcPts val="0"/>
                        </a:spcBef>
                        <a:spcAft>
                          <a:spcPts val="1000"/>
                        </a:spcAft>
                      </a:pPr>
                      <a:r>
                        <a:rPr lang="en-US" sz="1400" b="1">
                          <a:solidFill>
                            <a:schemeClr val="tx1"/>
                          </a:solidFill>
                          <a:effectLst/>
                        </a:rPr>
                        <a:t>Max Size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1TB 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5TB File Share</a:t>
                      </a:r>
                    </a:p>
                    <a:p>
                      <a:pPr marL="0" marR="0">
                        <a:lnSpc>
                          <a:spcPct val="115000"/>
                        </a:lnSpc>
                        <a:spcBef>
                          <a:spcPts val="0"/>
                        </a:spcBef>
                        <a:spcAft>
                          <a:spcPts val="1000"/>
                        </a:spcAft>
                      </a:pPr>
                      <a:r>
                        <a:rPr lang="en-US" sz="1400">
                          <a:effectLst/>
                        </a:rPr>
                        <a:t>1TB file within share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Max 8KB IOps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500 IOps</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1000 IOps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u="none" dirty="0">
                          <a:solidFill>
                            <a:schemeClr val="tx1"/>
                          </a:solidFill>
                          <a:effectLst/>
                        </a:rPr>
                        <a:t>Throughput</a:t>
                      </a:r>
                      <a:endParaRPr lang="en-US" sz="1400" b="1" u="none"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effectLst/>
                        </a:rPr>
                        <a:t>Up to 60 MB/s per Disk</a:t>
                      </a:r>
                      <a:endParaRPr lang="en-US" sz="1400" u="none">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effectLst/>
                        </a:rPr>
                        <a:t>Up to 60 MB/s per File Share</a:t>
                      </a:r>
                      <a:endParaRPr lang="en-US" sz="1400" u="none" dirty="0">
                        <a:effectLst/>
                        <a:latin typeface="Calibri"/>
                        <a:ea typeface="Calibri"/>
                        <a:cs typeface="Times New Roman"/>
                      </a:endParaRPr>
                    </a:p>
                  </a:txBody>
                  <a:tcPr marL="64162" marR="64162" marT="32082" marB="32082" anchor="ctr"/>
                </a:tc>
              </a:tr>
            </a:tbl>
          </a:graphicData>
        </a:graphic>
      </p:graphicFrame>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555867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1652250" cy="3829050"/>
          </a:xfrm>
          <a:prstGeom prst="rect">
            <a:avLst/>
          </a:prstGeom>
        </p:spPr>
        <p:txBody>
          <a:bodyPr>
            <a:normAutofit fontScale="92500" lnSpcReduction="20000"/>
          </a:bodyPr>
          <a:lstStyle/>
          <a:p>
            <a:pPr>
              <a:buFont typeface="Arial" panose="020B0604020202020204" pitchFamily="34" charset="0"/>
              <a:buChar char="•"/>
            </a:pPr>
            <a:r>
              <a:rPr lang="en-US" dirty="0" smtClean="0"/>
              <a:t>Windows Supported:</a:t>
            </a:r>
          </a:p>
          <a:p>
            <a:pPr lvl="1">
              <a:buFont typeface="Arial" panose="020B0604020202020204" pitchFamily="34" charset="0"/>
              <a:buChar char="•"/>
            </a:pPr>
            <a:r>
              <a:rPr lang="en-US" dirty="0" smtClean="0"/>
              <a:t>Windows Server 2008 R2</a:t>
            </a:r>
          </a:p>
          <a:p>
            <a:pPr lvl="1">
              <a:buFont typeface="Arial" panose="020B0604020202020204" pitchFamily="34" charset="0"/>
              <a:buChar char="•"/>
            </a:pPr>
            <a:r>
              <a:rPr lang="en-US" dirty="0"/>
              <a:t>Windows </a:t>
            </a:r>
            <a:r>
              <a:rPr lang="en-US" dirty="0" smtClean="0"/>
              <a:t>Server 2012</a:t>
            </a:r>
          </a:p>
          <a:p>
            <a:pPr lvl="1">
              <a:buFont typeface="Arial" panose="020B0604020202020204" pitchFamily="34" charset="0"/>
              <a:buChar char="•"/>
            </a:pPr>
            <a:r>
              <a:rPr lang="en-US" dirty="0"/>
              <a:t>Windows Server </a:t>
            </a:r>
            <a:r>
              <a:rPr lang="en-US" dirty="0" smtClean="0"/>
              <a:t>2012 R2</a:t>
            </a:r>
          </a:p>
          <a:p>
            <a:pPr lvl="1">
              <a:buFont typeface="Arial" panose="020B0604020202020204" pitchFamily="34" charset="0"/>
              <a:buChar char="•"/>
            </a:pPr>
            <a:endParaRPr lang="en-US" dirty="0" smtClean="0"/>
          </a:p>
          <a:p>
            <a:pPr>
              <a:buFont typeface="Arial" panose="020B0604020202020204" pitchFamily="34" charset="0"/>
              <a:buChar char="•"/>
            </a:pPr>
            <a:r>
              <a:rPr lang="en-US" dirty="0" smtClean="0"/>
              <a:t>Investigating Linux Support:</a:t>
            </a:r>
          </a:p>
          <a:p>
            <a:pPr lvl="1">
              <a:buFont typeface="Arial" panose="020B0604020202020204" pitchFamily="34" charset="0"/>
              <a:buChar char="•"/>
            </a:pPr>
            <a:r>
              <a:rPr lang="en-US" dirty="0" smtClean="0"/>
              <a:t>Ubuntu 13.10</a:t>
            </a:r>
          </a:p>
          <a:p>
            <a:pPr lvl="1">
              <a:buFont typeface="Arial" panose="020B0604020202020204" pitchFamily="34" charset="0"/>
              <a:buChar char="•"/>
            </a:pPr>
            <a:r>
              <a:rPr lang="en-US" dirty="0" smtClean="0"/>
              <a:t>Ubuntu 14.04 LTS</a:t>
            </a:r>
            <a:endParaRPr lang="en-US" dirty="0"/>
          </a:p>
        </p:txBody>
      </p:sp>
      <p:sp>
        <p:nvSpPr>
          <p:cNvPr id="3" name="Title 2"/>
          <p:cNvSpPr>
            <a:spLocks noGrp="1"/>
          </p:cNvSpPr>
          <p:nvPr>
            <p:ph type="title" idx="4294967295"/>
          </p:nvPr>
        </p:nvSpPr>
        <p:spPr>
          <a:xfrm>
            <a:off x="-9525" y="0"/>
            <a:ext cx="12201525" cy="812800"/>
          </a:xfrm>
        </p:spPr>
        <p:txBody>
          <a:bodyPr/>
          <a:lstStyle/>
          <a:p>
            <a:r>
              <a:rPr lang="en-US" dirty="0" smtClean="0"/>
              <a:t>Azure Files – Client OS Support</a:t>
            </a:r>
            <a:endParaRPr lang="en-US" dirty="0"/>
          </a:p>
        </p:txBody>
      </p:sp>
      <p:pic>
        <p:nvPicPr>
          <p:cNvPr id="4" name="Picture 3"/>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35891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25513"/>
          </a:xfrm>
        </p:spPr>
        <p:txBody>
          <a:bodyPr/>
          <a:lstStyle/>
          <a:p>
            <a:r>
              <a:rPr lang="en-US" dirty="0" smtClean="0"/>
              <a:t>Demo: Azure Files – Part 2</a:t>
            </a:r>
            <a:endParaRPr lang="en-US" dirty="0"/>
          </a:p>
        </p:txBody>
      </p:sp>
    </p:spTree>
    <p:extLst>
      <p:ext uri="{BB962C8B-B14F-4D97-AF65-F5344CB8AC3E}">
        <p14:creationId xmlns:p14="http://schemas.microsoft.com/office/powerpoint/2010/main" val="1129305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Website Served From Azure File Share</a:t>
            </a:r>
            <a:endParaRPr lang="en-US" dirty="0"/>
          </a:p>
        </p:txBody>
      </p:sp>
      <p:sp>
        <p:nvSpPr>
          <p:cNvPr id="4" name="Rectangle 3"/>
          <p:cNvSpPr/>
          <p:nvPr/>
        </p:nvSpPr>
        <p:spPr>
          <a:xfrm>
            <a:off x="3989723" y="2396282"/>
            <a:ext cx="4212555" cy="799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400" dirty="0">
                <a:solidFill>
                  <a:srgbClr val="FFFFFF"/>
                </a:solidFill>
                <a:latin typeface="+mj-lt"/>
              </a:rPr>
              <a:t>Load Balancer</a:t>
            </a:r>
          </a:p>
        </p:txBody>
      </p:sp>
      <p:grpSp>
        <p:nvGrpSpPr>
          <p:cNvPr id="5" name="Group 4"/>
          <p:cNvGrpSpPr/>
          <p:nvPr/>
        </p:nvGrpSpPr>
        <p:grpSpPr>
          <a:xfrm>
            <a:off x="5047268" y="3612640"/>
            <a:ext cx="2097464" cy="914270"/>
            <a:chOff x="4969889" y="3612640"/>
            <a:chExt cx="2097464" cy="914270"/>
          </a:xfrm>
        </p:grpSpPr>
        <p:sp>
          <p:nvSpPr>
            <p:cNvPr id="8" name="Rectangle 7"/>
            <p:cNvSpPr/>
            <p:nvPr/>
          </p:nvSpPr>
          <p:spPr>
            <a:xfrm>
              <a:off x="4969889"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000" dirty="0">
                  <a:solidFill>
                    <a:srgbClr val="FFFFFF"/>
                  </a:solidFill>
                  <a:latin typeface="+mj-lt"/>
                </a:rPr>
                <a:t>Azure VM</a:t>
              </a:r>
            </a:p>
          </p:txBody>
        </p:sp>
        <p:sp>
          <p:nvSpPr>
            <p:cNvPr id="9" name="Rectangle 8"/>
            <p:cNvSpPr/>
            <p:nvPr/>
          </p:nvSpPr>
          <p:spPr>
            <a:xfrm>
              <a:off x="6153083"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000" dirty="0">
                  <a:solidFill>
                    <a:srgbClr val="FFFFFF"/>
                  </a:solidFill>
                  <a:latin typeface="+mj-lt"/>
                </a:rPr>
                <a:t>Azure VM</a:t>
              </a:r>
            </a:p>
          </p:txBody>
        </p:sp>
      </p:grpSp>
      <p:sp>
        <p:nvSpPr>
          <p:cNvPr id="12" name="Cloud 11"/>
          <p:cNvSpPr/>
          <p:nvPr/>
        </p:nvSpPr>
        <p:spPr bwMode="auto">
          <a:xfrm>
            <a:off x="4281901" y="4972626"/>
            <a:ext cx="3628199" cy="1248001"/>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200" dirty="0">
                <a:gradFill>
                  <a:gsLst>
                    <a:gs pos="0">
                      <a:srgbClr val="FFFFFF"/>
                    </a:gs>
                    <a:gs pos="100000">
                      <a:srgbClr val="FFFFFF"/>
                    </a:gs>
                  </a:gsLst>
                  <a:lin ang="5400000" scaled="0"/>
                </a:gradFill>
                <a:latin typeface="+mj-lt"/>
                <a:ea typeface="Segoe UI" pitchFamily="34" charset="0"/>
                <a:cs typeface="Segoe UI" pitchFamily="34" charset="0"/>
              </a:rPr>
              <a:t>Azure File Share</a:t>
            </a:r>
          </a:p>
        </p:txBody>
      </p:sp>
      <p:pic>
        <p:nvPicPr>
          <p:cNvPr id="13" name="Picture 2" descr="C:\Program Files (x86)\Microsoft Office\MEDIA\CAGCAT10\j0292020.wmf"/>
          <p:cNvPicPr>
            <a:picLocks noChangeAspect="1" noChangeArrowheads="1"/>
          </p:cNvPicPr>
          <p:nvPr/>
        </p:nvPicPr>
        <p:blipFill>
          <a:blip r:embed="rId2" cstate="print"/>
          <a:srcRect/>
          <a:stretch>
            <a:fillRect/>
          </a:stretch>
        </p:blipFill>
        <p:spPr bwMode="auto">
          <a:xfrm>
            <a:off x="6515783" y="1025194"/>
            <a:ext cx="854111" cy="810653"/>
          </a:xfrm>
          <a:prstGeom prst="rect">
            <a:avLst/>
          </a:prstGeom>
          <a:noFill/>
        </p:spPr>
      </p:pic>
      <p:pic>
        <p:nvPicPr>
          <p:cNvPr id="14" name="Picture 2" descr="C:\Program Files (x86)\Microsoft Office\MEDIA\CAGCAT10\j0292020.wmf"/>
          <p:cNvPicPr>
            <a:picLocks noChangeAspect="1" noChangeArrowheads="1"/>
          </p:cNvPicPr>
          <p:nvPr/>
        </p:nvPicPr>
        <p:blipFill>
          <a:blip r:embed="rId2" cstate="print"/>
          <a:srcRect/>
          <a:stretch>
            <a:fillRect/>
          </a:stretch>
        </p:blipFill>
        <p:spPr bwMode="auto">
          <a:xfrm>
            <a:off x="4753952" y="1021593"/>
            <a:ext cx="854111" cy="810653"/>
          </a:xfrm>
          <a:prstGeom prst="rect">
            <a:avLst/>
          </a:prstGeom>
          <a:noFill/>
        </p:spPr>
      </p:pic>
      <p:sp>
        <p:nvSpPr>
          <p:cNvPr id="15" name="Rectangle 14"/>
          <p:cNvSpPr/>
          <p:nvPr/>
        </p:nvSpPr>
        <p:spPr>
          <a:xfrm>
            <a:off x="5628212" y="1214254"/>
            <a:ext cx="976607" cy="405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4400" dirty="0">
                <a:solidFill>
                  <a:srgbClr val="0072C6">
                    <a:lumMod val="50000"/>
                  </a:srgbClr>
                </a:solidFill>
                <a:latin typeface="+mj-lt"/>
              </a:rPr>
              <a:t>…</a:t>
            </a:r>
            <a:endParaRPr lang="en-US" dirty="0">
              <a:solidFill>
                <a:srgbClr val="0072C6">
                  <a:lumMod val="50000"/>
                </a:srgbClr>
              </a:solidFill>
              <a:latin typeface="+mj-lt"/>
            </a:endParaRPr>
          </a:p>
        </p:txBody>
      </p:sp>
      <p:cxnSp>
        <p:nvCxnSpPr>
          <p:cNvPr id="17" name="Straight Arrow Connector 16"/>
          <p:cNvCxnSpPr>
            <a:stCxn id="14" idx="2"/>
            <a:endCxn id="4" idx="0"/>
          </p:cNvCxnSpPr>
          <p:nvPr/>
        </p:nvCxnSpPr>
        <p:spPr>
          <a:xfrm>
            <a:off x="5181008" y="1832246"/>
            <a:ext cx="914993" cy="56403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4" idx="0"/>
          </p:cNvCxnSpPr>
          <p:nvPr/>
        </p:nvCxnSpPr>
        <p:spPr>
          <a:xfrm flipH="1">
            <a:off x="6096001" y="1835847"/>
            <a:ext cx="846838" cy="560435"/>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2"/>
            <a:endCxn id="9" idx="0"/>
          </p:cNvCxnSpPr>
          <p:nvPr/>
        </p:nvCxnSpPr>
        <p:spPr>
          <a:xfrm>
            <a:off x="6096001" y="3196269"/>
            <a:ext cx="591596" cy="41637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2"/>
            <a:endCxn id="12" idx="3"/>
          </p:cNvCxnSpPr>
          <p:nvPr/>
        </p:nvCxnSpPr>
        <p:spPr>
          <a:xfrm>
            <a:off x="5504403" y="4526910"/>
            <a:ext cx="591598" cy="517072"/>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6096001" y="4526910"/>
            <a:ext cx="591596" cy="517072"/>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2" idx="2"/>
          </p:cNvCxnSpPr>
          <p:nvPr/>
        </p:nvCxnSpPr>
        <p:spPr>
          <a:xfrm>
            <a:off x="2919760" y="5596627"/>
            <a:ext cx="1373395" cy="0"/>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7" name="Picture 8"/>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64261" y="5067570"/>
            <a:ext cx="615581" cy="1058113"/>
          </a:xfrm>
          <a:prstGeom prst="rect">
            <a:avLst/>
          </a:prstGeom>
          <a:solidFill>
            <a:schemeClr val="bg2"/>
          </a:solidFill>
          <a:ln w="9525">
            <a:noFill/>
            <a:miter lim="800000"/>
            <a:headEnd/>
            <a:tailEnd/>
          </a:ln>
          <a:effectLst/>
          <a:extLst/>
        </p:spPr>
      </p:pic>
      <p:sp>
        <p:nvSpPr>
          <p:cNvPr id="3" name="TextBox 2"/>
          <p:cNvSpPr txBox="1"/>
          <p:nvPr/>
        </p:nvSpPr>
        <p:spPr>
          <a:xfrm>
            <a:off x="2935831" y="5688750"/>
            <a:ext cx="1330000" cy="307777"/>
          </a:xfrm>
          <a:prstGeom prst="rect">
            <a:avLst/>
          </a:prstGeom>
          <a:noFill/>
        </p:spPr>
        <p:txBody>
          <a:bodyPr wrap="square" lIns="0" tIns="0" rIns="0" bIns="0" rtlCol="0">
            <a:spAutoFit/>
          </a:bodyPr>
          <a:lstStyle/>
          <a:p>
            <a:pPr algn="ctr" defTabSz="914367"/>
            <a:r>
              <a:rPr lang="en-US" sz="2000" b="1" dirty="0">
                <a:gradFill>
                  <a:gsLst>
                    <a:gs pos="0">
                      <a:srgbClr val="FFFFFF"/>
                    </a:gs>
                    <a:gs pos="86000">
                      <a:srgbClr val="FFFFFF"/>
                    </a:gs>
                  </a:gsLst>
                  <a:lin ang="5400000" scaled="0"/>
                </a:gradFill>
                <a:latin typeface="+mj-lt"/>
              </a:rPr>
              <a:t>REST APIs</a:t>
            </a:r>
          </a:p>
        </p:txBody>
      </p:sp>
      <p:sp>
        <p:nvSpPr>
          <p:cNvPr id="29" name="TextBox 28"/>
          <p:cNvSpPr txBox="1"/>
          <p:nvPr/>
        </p:nvSpPr>
        <p:spPr>
          <a:xfrm>
            <a:off x="6515477" y="4631558"/>
            <a:ext cx="1258509"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mj-lt"/>
              </a:rPr>
              <a:t>   SMB 2.1</a:t>
            </a:r>
          </a:p>
        </p:txBody>
      </p:sp>
      <p:cxnSp>
        <p:nvCxnSpPr>
          <p:cNvPr id="33" name="Straight Arrow Connector 32"/>
          <p:cNvCxnSpPr>
            <a:stCxn id="4" idx="2"/>
            <a:endCxn id="8" idx="0"/>
          </p:cNvCxnSpPr>
          <p:nvPr/>
        </p:nvCxnSpPr>
        <p:spPr>
          <a:xfrm flipH="1">
            <a:off x="5504403" y="3196269"/>
            <a:ext cx="591598" cy="41637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075257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3686" y="1705220"/>
            <a:ext cx="7904629" cy="3447561"/>
          </a:xfrm>
          <a:prstGeom prst="rect">
            <a:avLst/>
          </a:prstGeom>
        </p:spPr>
      </p:pic>
      <p:sp>
        <p:nvSpPr>
          <p:cNvPr id="6" name="Title 2"/>
          <p:cNvSpPr>
            <a:spLocks noGrp="1"/>
          </p:cNvSpPr>
          <p:nvPr>
            <p:ph type="title" idx="4294967295"/>
          </p:nvPr>
        </p:nvSpPr>
        <p:spPr>
          <a:xfrm>
            <a:off x="0" y="228600"/>
            <a:ext cx="11149013" cy="747713"/>
          </a:xfrm>
        </p:spPr>
        <p:txBody>
          <a:bodyPr>
            <a:normAutofit/>
          </a:bodyPr>
          <a:lstStyle/>
          <a:p>
            <a:r>
              <a:rPr lang="en-US" dirty="0" smtClean="0"/>
              <a:t>Azure Files</a:t>
            </a:r>
            <a:endParaRPr lang="en-US" dirty="0"/>
          </a:p>
        </p:txBody>
      </p:sp>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573635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97234" y="1341346"/>
            <a:ext cx="9195946" cy="4728876"/>
          </a:xfrm>
          <a:prstGeom prst="rect">
            <a:avLst/>
          </a:prstGeom>
        </p:spPr>
      </p:pic>
      <p:sp>
        <p:nvSpPr>
          <p:cNvPr id="6" name="Title 2"/>
          <p:cNvSpPr txBox="1">
            <a:spLocks/>
          </p:cNvSpPr>
          <p:nvPr/>
        </p:nvSpPr>
        <p:spPr>
          <a:xfrm>
            <a:off x="520041" y="229060"/>
            <a:ext cx="11150336" cy="747791"/>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sz="5399">
                <a:gradFill flip="none" rotWithShape="1">
                  <a:gsLst>
                    <a:gs pos="0">
                      <a:srgbClr val="FFFFFF">
                        <a:lumMod val="75000"/>
                        <a:lumOff val="25000"/>
                      </a:srgbClr>
                    </a:gs>
                    <a:gs pos="86000">
                      <a:srgbClr val="FFFFFF">
                        <a:lumMod val="75000"/>
                        <a:lumOff val="25000"/>
                      </a:srgbClr>
                    </a:gs>
                  </a:gsLst>
                  <a:lin ang="5400000" scaled="0"/>
                  <a:tileRect/>
                </a:gradFill>
              </a:rPr>
              <a:t>Azure Files</a:t>
            </a:r>
          </a:p>
        </p:txBody>
      </p:sp>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753923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Blob Storage Concepts</a:t>
            </a:r>
            <a:endParaRPr lang="en-US" dirty="0"/>
          </a:p>
        </p:txBody>
      </p:sp>
      <p:sp>
        <p:nvSpPr>
          <p:cNvPr id="66" name="Rounded Rectangle 65"/>
          <p:cNvSpPr/>
          <p:nvPr/>
        </p:nvSpPr>
        <p:spPr>
          <a:xfrm>
            <a:off x="6160441"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587136"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1081963"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175223"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a:t>
            </a:r>
            <a:r>
              <a:rPr lang="en-US" sz="2000" dirty="0" smtClean="0">
                <a:solidFill>
                  <a:srgbClr val="FFFFFF">
                    <a:alpha val="99000"/>
                  </a:srgbClr>
                </a:solidFill>
                <a:latin typeface="Consolas" pitchFamily="49" charset="0"/>
                <a:cs typeface="Consolas" pitchFamily="49" charset="0"/>
              </a:rPr>
              <a:t>://{account}.</a:t>
            </a:r>
            <a:r>
              <a:rPr lang="en-US" sz="2000" i="1" dirty="0" smtClean="0">
                <a:solidFill>
                  <a:srgbClr val="FFFFFF">
                    <a:alpha val="99000"/>
                  </a:srgbClr>
                </a:solidFill>
                <a:latin typeface="Consolas" pitchFamily="49" charset="0"/>
                <a:cs typeface="Consolas" pitchFamily="49" charset="0"/>
              </a:rPr>
              <a:t>blob.core.windows.net</a:t>
            </a:r>
            <a:r>
              <a:rPr lang="en-US" sz="2000" dirty="0">
                <a:solidFill>
                  <a:srgbClr val="FFFFFF">
                    <a:alpha val="99000"/>
                  </a:srgbClr>
                </a:solidFill>
                <a:latin typeface="Consolas" pitchFamily="49" charset="0"/>
                <a:cs typeface="Consolas" pitchFamily="49" charset="0"/>
              </a:rPr>
              <a:t>/{</a:t>
            </a:r>
            <a:r>
              <a:rPr lang="en-US" sz="2000" dirty="0" smtClean="0">
                <a:solidFill>
                  <a:srgbClr val="FFFFFF">
                    <a:alpha val="99000"/>
                  </a:srgbClr>
                </a:solidFill>
                <a:latin typeface="Consolas" pitchFamily="49" charset="0"/>
                <a:cs typeface="Consolas" pitchFamily="49" charset="0"/>
              </a:rPr>
              <a:t>container</a:t>
            </a:r>
            <a:r>
              <a:rPr lang="en-US" sz="2000" dirty="0">
                <a:solidFill>
                  <a:srgbClr val="FFFFFF">
                    <a:alpha val="99000"/>
                  </a:srgbClr>
                </a:solidFill>
                <a:latin typeface="Consolas" pitchFamily="49" charset="0"/>
                <a:cs typeface="Consolas" pitchFamily="49" charset="0"/>
              </a:rPr>
              <a:t>}</a:t>
            </a:r>
            <a:r>
              <a:rPr lang="en-US" sz="2000" dirty="0" smtClean="0">
                <a:solidFill>
                  <a:srgbClr val="FFFFFF">
                    <a:alpha val="99000"/>
                  </a:srgbClr>
                </a:solidFill>
                <a:latin typeface="Consolas" pitchFamily="49" charset="0"/>
                <a:cs typeface="Consolas" pitchFamily="49" charset="0"/>
              </a:rPr>
              <a:t>/{blobname</a:t>
            </a:r>
            <a:r>
              <a:rPr lang="en-US" sz="2000" dirty="0">
                <a:solidFill>
                  <a:srgbClr val="FFFFFF">
                    <a:alpha val="99000"/>
                  </a:srgbClr>
                </a:solidFill>
                <a:latin typeface="Consolas" pitchFamily="49" charset="0"/>
                <a:cs typeface="Consolas" pitchFamily="49" charset="0"/>
              </a:rPr>
              <a:t>}</a:t>
            </a:r>
            <a:endParaRPr lang="en-US" sz="2000" dirty="0">
              <a:solidFill>
                <a:srgbClr val="FFFFFF">
                  <a:alpha val="99000"/>
                </a:srgbClr>
              </a:solidFill>
              <a:latin typeface="Consolas" pitchFamily="49" charset="0"/>
              <a:cs typeface="Consolas" pitchFamily="49" charset="0"/>
            </a:endParaRPr>
          </a:p>
        </p:txBody>
      </p:sp>
      <p:sp>
        <p:nvSpPr>
          <p:cNvPr id="101" name="Down Arrow 100"/>
          <p:cNvSpPr/>
          <p:nvPr/>
        </p:nvSpPr>
        <p:spPr bwMode="auto">
          <a:xfrm rot="10800000">
            <a:off x="1700188" y="15077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2917701">
            <a:off x="5550609" y="1469990"/>
            <a:ext cx="302165" cy="46248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8492219" y="1803400"/>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Pages/Blocks</a:t>
            </a:r>
            <a:endParaRPr lang="en-US" sz="2800" dirty="0">
              <a:solidFill>
                <a:srgbClr val="595959">
                  <a:alpha val="98824"/>
                </a:srgbClr>
              </a:solidFill>
              <a:latin typeface="Segoe UI Light" pitchFamily="34" charset="0"/>
            </a:endParaRPr>
          </a:p>
        </p:txBody>
      </p:sp>
      <p:sp>
        <p:nvSpPr>
          <p:cNvPr id="103" name="Down Arrow 102"/>
          <p:cNvSpPr/>
          <p:nvPr/>
        </p:nvSpPr>
        <p:spPr bwMode="auto">
          <a:xfrm rot="12330302">
            <a:off x="7722944" y="1493579"/>
            <a:ext cx="302165" cy="387925"/>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858809" y="4551219"/>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848419"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1519558"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5456536"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383801" y="3709555"/>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383800"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888010"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877618"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467854"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888639"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888429"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6467853"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PIC02.JPG</a:t>
            </a:r>
          </a:p>
        </p:txBody>
      </p:sp>
      <p:sp>
        <p:nvSpPr>
          <p:cNvPr id="79" name="Rectangle 78"/>
          <p:cNvSpPr/>
          <p:nvPr/>
        </p:nvSpPr>
        <p:spPr>
          <a:xfrm>
            <a:off x="4083070"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6467854"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VID1.AVI</a:t>
            </a:r>
          </a:p>
        </p:txBody>
      </p:sp>
      <p:sp>
        <p:nvSpPr>
          <p:cNvPr id="92" name="Rectangle 91"/>
          <p:cNvSpPr/>
          <p:nvPr/>
        </p:nvSpPr>
        <p:spPr>
          <a:xfrm>
            <a:off x="4083071"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pic>
        <p:nvPicPr>
          <p:cNvPr id="26" name="Picture 2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697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par>
                                <p:cTn id="13" presetID="10"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fade">
                                      <p:cBhvr>
                                        <p:cTn id="15" dur="1000"/>
                                        <p:tgtEl>
                                          <p:spTgt spid="101"/>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2000" tmFilter="0, 0; .2, .5; .8, .5; 1, 0"/>
                                        <p:tgtEl>
                                          <p:spTgt spid="69"/>
                                        </p:tgtEl>
                                      </p:cBhvr>
                                    </p:animEffect>
                                    <p:animScale>
                                      <p:cBhvr>
                                        <p:cTn id="20" dur="1000" autoRev="1" fill="hold"/>
                                        <p:tgtEl>
                                          <p:spTgt spid="69"/>
                                        </p:tgtEl>
                                      </p:cBhvr>
                                      <p:by x="105000" y="105000"/>
                                    </p:animScale>
                                  </p:childTnLst>
                                </p:cTn>
                              </p:par>
                              <p:par>
                                <p:cTn id="21" presetID="10" presetClass="entr" presetSubtype="0" fill="hold" grpId="0" nodeType="with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mph" presetSubtype="0" fill="hold" grpId="0" nodeType="clickEffect">
                                  <p:stCondLst>
                                    <p:cond delay="0"/>
                                  </p:stCondLst>
                                  <p:childTnLst>
                                    <p:animEffect transition="out" filter="fade">
                                      <p:cBhvr>
                                        <p:cTn id="27" dur="2000" tmFilter="0, 0; .2, .5; .8, .5; 1, 0"/>
                                        <p:tgtEl>
                                          <p:spTgt spid="66"/>
                                        </p:tgtEl>
                                      </p:cBhvr>
                                    </p:animEffect>
                                    <p:animScale>
                                      <p:cBhvr>
                                        <p:cTn id="28" dur="1000" autoRev="1" fill="hold"/>
                                        <p:tgtEl>
                                          <p:spTgt spid="66"/>
                                        </p:tgtEl>
                                      </p:cBhvr>
                                      <p:by x="105000" y="105000"/>
                                    </p:animScale>
                                  </p:childTnLst>
                                </p:cTn>
                              </p:par>
                              <p:par>
                                <p:cTn id="29" presetID="10"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fade">
                                      <p:cBhvr>
                                        <p:cTn id="31"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idx="4294967295"/>
          </p:nvPr>
        </p:nvSpPr>
        <p:spPr>
          <a:xfrm>
            <a:off x="0" y="0"/>
            <a:ext cx="12201525" cy="812800"/>
          </a:xfrm>
        </p:spPr>
        <p:txBody>
          <a:bodyPr/>
          <a:lstStyle/>
          <a:p>
            <a:r>
              <a:rPr lang="en-NZ" smtClean="0"/>
              <a:t>No Fixed Schema</a:t>
            </a:r>
            <a:endParaRPr lang="en-NZ" dirty="0"/>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8815"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81183" y="2360614"/>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8801"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pic>
        <p:nvPicPr>
          <p:cNvPr id="23" name="Picture 22"/>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417772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idx="4294967295"/>
          </p:nvPr>
        </p:nvSpPr>
        <p:spPr>
          <a:xfrm>
            <a:off x="0" y="0"/>
            <a:ext cx="12201525" cy="812800"/>
          </a:xfrm>
        </p:spPr>
        <p:txBody>
          <a:bodyPr/>
          <a:lstStyle/>
          <a:p>
            <a:r>
              <a:rPr lang="en-NZ" dirty="0"/>
              <a:t>Querying</a:t>
            </a:r>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5760"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3963" y="1375433"/>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pic>
        <p:nvPicPr>
          <p:cNvPr id="22" name="Picture 21"/>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6408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2841470"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nvPr>
        </p:nvGraphicFramePr>
        <p:xfrm>
          <a:off x="2841470"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nvPr>
        </p:nvGraphicFramePr>
        <p:xfrm>
          <a:off x="2841470"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3449" y="1614792"/>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7" name="Rounded Rectangle 36"/>
          <p:cNvSpPr/>
          <p:nvPr/>
        </p:nvSpPr>
        <p:spPr>
          <a:xfrm>
            <a:off x="2853449" y="3010326"/>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2" name="Title 1"/>
          <p:cNvSpPr>
            <a:spLocks noGrp="1"/>
          </p:cNvSpPr>
          <p:nvPr>
            <p:ph type="title" idx="4294967295"/>
          </p:nvPr>
        </p:nvSpPr>
        <p:spPr>
          <a:xfrm>
            <a:off x="0" y="0"/>
            <a:ext cx="12201525" cy="812800"/>
          </a:xfrm>
        </p:spPr>
        <p:txBody>
          <a:bodyPr/>
          <a:lstStyle/>
          <a:p>
            <a:r>
              <a:rPr lang="en-US" smtClean="0"/>
              <a:t>Partitions and Partition Ranges</a:t>
            </a:r>
            <a:endParaRPr lang="en-US" dirty="0"/>
          </a:p>
        </p:txBody>
      </p:sp>
      <p:grpSp>
        <p:nvGrpSpPr>
          <p:cNvPr id="30" name="Group 33"/>
          <p:cNvGrpSpPr/>
          <p:nvPr/>
        </p:nvGrpSpPr>
        <p:grpSpPr>
          <a:xfrm>
            <a:off x="520702"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20702"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20702"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5" name="Oval 34"/>
          <p:cNvSpPr/>
          <p:nvPr/>
        </p:nvSpPr>
        <p:spPr bwMode="auto">
          <a:xfrm>
            <a:off x="520702" y="5049444"/>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pic>
        <p:nvPicPr>
          <p:cNvPr id="19" name="Picture 18"/>
          <p:cNvPicPr>
            <a:picLocks noChangeAspect="1"/>
          </p:cNvPicPr>
          <p:nvPr/>
        </p:nvPicPr>
        <p:blipFill>
          <a:blip r:embed="rId4"/>
          <a:stretch>
            <a:fillRect/>
          </a:stretch>
        </p:blipFill>
        <p:spPr>
          <a:xfrm>
            <a:off x="11274306" y="65993"/>
            <a:ext cx="861228" cy="746808"/>
          </a:xfrm>
          <a:prstGeom prst="rect">
            <a:avLst/>
          </a:prstGeom>
        </p:spPr>
      </p:pic>
    </p:spTree>
    <p:custDataLst>
      <p:tags r:id="rId1"/>
    </p:custDataLst>
    <p:extLst>
      <p:ext uri="{BB962C8B-B14F-4D97-AF65-F5344CB8AC3E}">
        <p14:creationId xmlns:p14="http://schemas.microsoft.com/office/powerpoint/2010/main" val="66441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B030EFEA-9AEA-457C-BAA8-93C4281792F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ee586e5-3c92-48eb-9898-42915e590ad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6963</TotalTime>
  <Words>7356</Words>
  <Application>Microsoft Office PowerPoint</Application>
  <PresentationFormat>Widescreen</PresentationFormat>
  <Paragraphs>1381</Paragraphs>
  <Slides>96</Slides>
  <Notes>74</Notes>
  <HiddenSlides>21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96</vt:i4>
      </vt:variant>
    </vt:vector>
  </HeadingPairs>
  <TitlesOfParts>
    <vt:vector size="105" baseType="lpstr">
      <vt:lpstr>メイリオ</vt:lpstr>
      <vt:lpstr>Arial</vt:lpstr>
      <vt:lpstr>Calibri</vt:lpstr>
      <vt:lpstr>Consolas</vt:lpstr>
      <vt:lpstr>Courier New</vt:lpstr>
      <vt:lpstr>Segoe UI</vt:lpstr>
      <vt:lpstr>Segoe UI Light</vt:lpstr>
      <vt:lpstr>Times New Roman</vt:lpstr>
      <vt:lpstr>Azure Medium</vt:lpstr>
      <vt:lpstr>Azure Data Storage</vt:lpstr>
      <vt:lpstr>Agenda</vt:lpstr>
      <vt:lpstr>Azure Storage Architecture</vt:lpstr>
      <vt:lpstr>Agenda</vt:lpstr>
      <vt:lpstr>Microsoft Azure Storage Blob</vt:lpstr>
      <vt:lpstr>Two Types of Blobs Under the Hood</vt:lpstr>
      <vt:lpstr>Two Types of Blobs Under the Hood</vt:lpstr>
      <vt:lpstr>Two Types of Blobs Under the Hood</vt:lpstr>
      <vt:lpstr>Blob Storage Concepts</vt:lpstr>
      <vt:lpstr>PowerPoint Presentation</vt:lpstr>
      <vt:lpstr>Blob Details – Containers</vt:lpstr>
      <vt:lpstr>Blob Details – Containers</vt:lpstr>
      <vt:lpstr>Blob Details – Throughput</vt:lpstr>
      <vt:lpstr>Blob Details – Main Web Service Operations</vt:lpstr>
      <vt:lpstr>PowerPoint Presentation</vt:lpstr>
      <vt:lpstr>Blob Details – Associate metadata with blob</vt:lpstr>
      <vt:lpstr>PowerPoint Presentation</vt:lpstr>
      <vt:lpstr>Blob Details – Blob always accessed by name</vt:lpstr>
      <vt:lpstr>Blob Details</vt:lpstr>
      <vt:lpstr>Blob sample listing</vt:lpstr>
      <vt:lpstr>Blob sample listing full response</vt:lpstr>
      <vt:lpstr>Blob sample listing with maxresults</vt:lpstr>
      <vt:lpstr>Blob sample listing with maxresults</vt:lpstr>
      <vt:lpstr>Uploading a Block Blob</vt:lpstr>
      <vt:lpstr>Blob block uploading benefits</vt:lpstr>
      <vt:lpstr>Page Blob – Random Read/Write</vt:lpstr>
      <vt:lpstr>Page Blob – Random Read/Write</vt:lpstr>
      <vt:lpstr>Shared Access Signatures</vt:lpstr>
      <vt:lpstr>Shared Access Signatures – Two broad approaches</vt:lpstr>
      <vt:lpstr>Shared Access Signatures – Revocation</vt:lpstr>
      <vt:lpstr>Shared Access Signatures – Ad Hoc Signatures</vt:lpstr>
      <vt:lpstr>Shared Access Signatures – Ad Hoc Signatures</vt:lpstr>
      <vt:lpstr>Shared Access Signatures – Ad Hoc Signatures</vt:lpstr>
      <vt:lpstr>Store Access Policy – Policy Based Signatures</vt:lpstr>
      <vt:lpstr>Store Access Policy – Policy Based Signatures</vt:lpstr>
      <vt:lpstr>Store Access Policy – Policy Based Signatures</vt:lpstr>
      <vt:lpstr>Store Access Policy – Policy Based Signatures</vt:lpstr>
      <vt:lpstr>PowerPoint Presentation</vt:lpstr>
      <vt:lpstr>Agenda</vt:lpstr>
      <vt:lpstr>Microsoft Azure Storage Files</vt:lpstr>
      <vt:lpstr>PowerPoint Presentation</vt:lpstr>
      <vt:lpstr>Sharing Files – The old way</vt:lpstr>
      <vt:lpstr>Azure Files</vt:lpstr>
      <vt:lpstr>Azure Files – Usage</vt:lpstr>
      <vt:lpstr>Agenda</vt:lpstr>
      <vt:lpstr>Microsoft Azure Storage 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Microsoft Azure Storage Table</vt:lpstr>
      <vt:lpstr>Table Storage Concepts </vt:lpstr>
      <vt:lpstr>Table Storage Details</vt:lpstr>
      <vt:lpstr>Table Storage Details</vt:lpstr>
      <vt:lpstr>Table Storage Details – Entity Properties</vt:lpstr>
      <vt:lpstr>PowerPoint Presentation</vt:lpstr>
      <vt:lpstr>Table Storage Details</vt:lpstr>
      <vt:lpstr>Table Storage Details – Purpose of the PartitionKey</vt:lpstr>
      <vt:lpstr>Table Storage Details – Purpose of the PartitionKey</vt:lpstr>
      <vt:lpstr>Table Storage Details – Purpose of the PartitionKey</vt:lpstr>
      <vt:lpstr>Table Storage Details – Entity Properties</vt:lpstr>
      <vt:lpstr>Table Storage Details – Entity Properties</vt:lpstr>
      <vt:lpstr>PowerPoint Presentation</vt:lpstr>
      <vt:lpstr>Table Storage Details</vt:lpstr>
      <vt:lpstr>Agenda</vt:lpstr>
      <vt:lpstr>Microsoft Azure StorSimple</vt:lpstr>
      <vt:lpstr>PowerPoint Presentation</vt:lpstr>
      <vt:lpstr>Agenda</vt:lpstr>
      <vt:lpstr>PowerPoint Presentation</vt:lpstr>
      <vt:lpstr>Agenda</vt:lpstr>
      <vt:lpstr>Azure Files - SMB 2.1 Protocol</vt:lpstr>
      <vt:lpstr>Azure Files - File REST APIs</vt:lpstr>
      <vt:lpstr>Demo: Azure Files – Part 1</vt:lpstr>
      <vt:lpstr>Azure Files</vt:lpstr>
      <vt:lpstr>Azure Files</vt:lpstr>
      <vt:lpstr>Azure Files</vt:lpstr>
      <vt:lpstr>Azure Files vs Blobs</vt:lpstr>
      <vt:lpstr>Azure Files vs Disks</vt:lpstr>
      <vt:lpstr>Azure Files – Client OS Support</vt:lpstr>
      <vt:lpstr>Demo: Azure Files – Part 2</vt:lpstr>
      <vt:lpstr>Website Served From Azure File Share</vt:lpstr>
      <vt:lpstr>Azure Files</vt:lpstr>
      <vt:lpstr>PowerPoint Presentation</vt:lpstr>
      <vt:lpstr>No Fixed Schema</vt:lpstr>
      <vt:lpstr>Querying</vt:lpstr>
      <vt:lpstr>Partitions and Partition Ranges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Magnus Mårtensson</cp:lastModifiedBy>
  <cp:revision>425</cp:revision>
  <cp:lastPrinted>2014-03-26T17:46:13Z</cp:lastPrinted>
  <dcterms:created xsi:type="dcterms:W3CDTF">2014-03-19T23:21:38Z</dcterms:created>
  <dcterms:modified xsi:type="dcterms:W3CDTF">2015-01-13T13:10:24Z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