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xml" ContentType="application/vnd.openxmlformats-officedocument.themeOverride+xml"/>
  <Override PartName="/ppt/notesSlides/notesSlide56.xml" ContentType="application/vnd.openxmlformats-officedocument.presentationml.notesSlide+xml"/>
  <Override PartName="/ppt/theme/themeOverride2.xml" ContentType="application/vnd.openxmlformats-officedocument.themeOverride+xml"/>
  <Override PartName="/ppt/notesSlides/notesSlide57.xml" ContentType="application/vnd.openxmlformats-officedocument.presentationml.notesSlide+xml"/>
  <Override PartName="/ppt/theme/themeOverride3.xml" ContentType="application/vnd.openxmlformats-officedocument.themeOverr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1"/>
  </p:notesMasterIdLst>
  <p:sldIdLst>
    <p:sldId id="256" r:id="rId5"/>
    <p:sldId id="575" r:id="rId6"/>
    <p:sldId id="660" r:id="rId7"/>
    <p:sldId id="679" r:id="rId8"/>
    <p:sldId id="586" r:id="rId9"/>
    <p:sldId id="684" r:id="rId10"/>
    <p:sldId id="685" r:id="rId11"/>
    <p:sldId id="686" r:id="rId12"/>
    <p:sldId id="587" r:id="rId13"/>
    <p:sldId id="630" r:id="rId14"/>
    <p:sldId id="626" r:id="rId15"/>
    <p:sldId id="625" r:id="rId16"/>
    <p:sldId id="627" r:id="rId17"/>
    <p:sldId id="588" r:id="rId18"/>
    <p:sldId id="631" r:id="rId19"/>
    <p:sldId id="589" r:id="rId20"/>
    <p:sldId id="632" r:id="rId21"/>
    <p:sldId id="624" r:id="rId22"/>
    <p:sldId id="628" r:id="rId23"/>
    <p:sldId id="629" r:id="rId24"/>
    <p:sldId id="676" r:id="rId25"/>
    <p:sldId id="633" r:id="rId26"/>
    <p:sldId id="634" r:id="rId27"/>
    <p:sldId id="596" r:id="rId28"/>
    <p:sldId id="688" r:id="rId29"/>
    <p:sldId id="644" r:id="rId30"/>
    <p:sldId id="597" r:id="rId31"/>
    <p:sldId id="598" r:id="rId32"/>
    <p:sldId id="648" r:id="rId33"/>
    <p:sldId id="647" r:id="rId34"/>
    <p:sldId id="649" r:id="rId35"/>
    <p:sldId id="650" r:id="rId36"/>
    <p:sldId id="599" r:id="rId37"/>
    <p:sldId id="651" r:id="rId38"/>
    <p:sldId id="652" r:id="rId39"/>
    <p:sldId id="653" r:id="rId40"/>
    <p:sldId id="600" r:id="rId41"/>
    <p:sldId id="657" r:id="rId42"/>
    <p:sldId id="680" r:id="rId43"/>
    <p:sldId id="623" r:id="rId44"/>
    <p:sldId id="523" r:id="rId45"/>
    <p:sldId id="524" r:id="rId46"/>
    <p:sldId id="525" r:id="rId47"/>
    <p:sldId id="659" r:id="rId48"/>
    <p:sldId id="681" r:id="rId49"/>
    <p:sldId id="620" r:id="rId50"/>
    <p:sldId id="608" r:id="rId51"/>
    <p:sldId id="609" r:id="rId52"/>
    <p:sldId id="611" r:id="rId53"/>
    <p:sldId id="654" r:id="rId54"/>
    <p:sldId id="636" r:id="rId55"/>
    <p:sldId id="607" r:id="rId56"/>
    <p:sldId id="655" r:id="rId57"/>
    <p:sldId id="656" r:id="rId58"/>
    <p:sldId id="637" r:id="rId59"/>
    <p:sldId id="682" r:id="rId60"/>
    <p:sldId id="621" r:id="rId61"/>
    <p:sldId id="579" r:id="rId62"/>
    <p:sldId id="661" r:id="rId63"/>
    <p:sldId id="664" r:id="rId64"/>
    <p:sldId id="667" r:id="rId65"/>
    <p:sldId id="639" r:id="rId66"/>
    <p:sldId id="669" r:id="rId67"/>
    <p:sldId id="671" r:id="rId68"/>
    <p:sldId id="673" r:id="rId69"/>
    <p:sldId id="672" r:id="rId70"/>
    <p:sldId id="665" r:id="rId71"/>
    <p:sldId id="666" r:id="rId72"/>
    <p:sldId id="640" r:id="rId73"/>
    <p:sldId id="662" r:id="rId74"/>
    <p:sldId id="683" r:id="rId75"/>
    <p:sldId id="622" r:id="rId76"/>
    <p:sldId id="675" r:id="rId77"/>
    <p:sldId id="678" r:id="rId78"/>
    <p:sldId id="619" r:id="rId79"/>
    <p:sldId id="702" r:id="rId80"/>
    <p:sldId id="689" r:id="rId81"/>
    <p:sldId id="690" r:id="rId82"/>
    <p:sldId id="691" r:id="rId83"/>
    <p:sldId id="692" r:id="rId84"/>
    <p:sldId id="693" r:id="rId85"/>
    <p:sldId id="694" r:id="rId86"/>
    <p:sldId id="695" r:id="rId87"/>
    <p:sldId id="696" r:id="rId88"/>
    <p:sldId id="697" r:id="rId89"/>
    <p:sldId id="698" r:id="rId90"/>
    <p:sldId id="699" r:id="rId91"/>
    <p:sldId id="700" r:id="rId92"/>
    <p:sldId id="701" r:id="rId93"/>
    <p:sldId id="703" r:id="rId94"/>
    <p:sldId id="704" r:id="rId95"/>
    <p:sldId id="705" r:id="rId96"/>
    <p:sldId id="337" r:id="rId97"/>
    <p:sldId id="496" r:id="rId98"/>
    <p:sldId id="492" r:id="rId99"/>
    <p:sldId id="495" r:id="rId10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660"/>
          </p14:sldIdLst>
        </p14:section>
        <p14:section name="Blobs" id="{9537C4D5-6085-485D-980C-7A4EE7AE1F14}">
          <p14:sldIdLst>
            <p14:sldId id="679"/>
            <p14:sldId id="586"/>
            <p14:sldId id="684"/>
            <p14:sldId id="685"/>
            <p14:sldId id="686"/>
            <p14:sldId id="587"/>
            <p14:sldId id="630"/>
            <p14:sldId id="626"/>
            <p14:sldId id="625"/>
            <p14:sldId id="627"/>
            <p14:sldId id="588"/>
            <p14:sldId id="631"/>
            <p14:sldId id="589"/>
            <p14:sldId id="632"/>
            <p14:sldId id="624"/>
            <p14:sldId id="628"/>
            <p14:sldId id="629"/>
            <p14:sldId id="676"/>
            <p14:sldId id="633"/>
            <p14:sldId id="634"/>
            <p14:sldId id="596"/>
            <p14:sldId id="688"/>
            <p14:sldId id="644"/>
            <p14:sldId id="597"/>
          </p14:sldIdLst>
        </p14:section>
        <p14:section name="Shared Access Signatures" id="{A23CFAFA-70B9-4705-BF10-04C7C2B33D84}">
          <p14:sldIdLst>
            <p14:sldId id="598"/>
            <p14:sldId id="648"/>
            <p14:sldId id="647"/>
            <p14:sldId id="649"/>
            <p14:sldId id="650"/>
            <p14:sldId id="599"/>
            <p14:sldId id="651"/>
            <p14:sldId id="652"/>
            <p14:sldId id="653"/>
            <p14:sldId id="600"/>
            <p14:sldId id="657"/>
          </p14:sldIdLst>
        </p14:section>
        <p14:section name="Files" id="{C9D34251-6C05-4BEA-9595-9887443B4C61}">
          <p14:sldIdLst>
            <p14:sldId id="680"/>
            <p14:sldId id="623"/>
            <p14:sldId id="523"/>
            <p14:sldId id="524"/>
            <p14:sldId id="525"/>
            <p14:sldId id="659"/>
          </p14:sldIdLst>
        </p14:section>
        <p14:section name="Queues" id="{0F6597B3-7F0A-4FCA-8DD0-560CE2292A49}">
          <p14:sldIdLst>
            <p14:sldId id="681"/>
            <p14:sldId id="620"/>
            <p14:sldId id="608"/>
            <p14:sldId id="609"/>
            <p14:sldId id="611"/>
            <p14:sldId id="654"/>
            <p14:sldId id="636"/>
            <p14:sldId id="607"/>
            <p14:sldId id="655"/>
            <p14:sldId id="656"/>
            <p14:sldId id="637"/>
          </p14:sldIdLst>
        </p14:section>
        <p14:section name="Tables" id="{CF6DFC42-D1C6-4C1D-8417-D121290B8A38}">
          <p14:sldIdLst>
            <p14:sldId id="682"/>
            <p14:sldId id="621"/>
            <p14:sldId id="579"/>
            <p14:sldId id="661"/>
            <p14:sldId id="664"/>
            <p14:sldId id="667"/>
            <p14:sldId id="639"/>
            <p14:sldId id="669"/>
            <p14:sldId id="671"/>
            <p14:sldId id="673"/>
            <p14:sldId id="672"/>
            <p14:sldId id="665"/>
            <p14:sldId id="666"/>
            <p14:sldId id="640"/>
            <p14:sldId id="662"/>
          </p14:sldIdLst>
        </p14:section>
        <p14:section name="StorSimple" id="{6F8815BA-B23D-4208-B5D4-E317A15D928F}">
          <p14:sldIdLst>
            <p14:sldId id="683"/>
            <p14:sldId id="622"/>
            <p14:sldId id="675"/>
          </p14:sldIdLst>
        </p14:section>
        <p14:section name="Close" id="{00D3D8B1-E403-4E21-9A68-5DB578B087B8}">
          <p14:sldIdLst>
            <p14:sldId id="678"/>
            <p14:sldId id="619"/>
          </p14:sldIdLst>
        </p14:section>
        <p14:section name="Files extra slides" id="{A63B79FB-EFB5-4403-9F08-C4D42CB5D71D}">
          <p14:sldIdLst>
            <p14:sldId id="702"/>
            <p14:sldId id="689"/>
            <p14:sldId id="690"/>
            <p14:sldId id="691"/>
            <p14:sldId id="692"/>
            <p14:sldId id="693"/>
            <p14:sldId id="694"/>
            <p14:sldId id="695"/>
            <p14:sldId id="696"/>
            <p14:sldId id="697"/>
            <p14:sldId id="698"/>
            <p14:sldId id="699"/>
            <p14:sldId id="700"/>
            <p14:sldId id="701"/>
          </p14:sldIdLst>
        </p14:section>
        <p14:section name="Tables extra slides" id="{0A4CC727-3B71-49A7-B916-53BD67D9ED19}">
          <p14:sldIdLst>
            <p14:sldId id="703"/>
            <p14:sldId id="704"/>
            <p14:sldId id="705"/>
          </p14:sldIdLst>
        </p14:section>
        <p14:section name="Extra slides"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000000"/>
    <a:srgbClr val="A5A5A5"/>
    <a:srgbClr val="E4E4E4"/>
    <a:srgbClr val="658E00"/>
    <a:srgbClr val="E86E1A"/>
    <a:srgbClr val="ED7D31"/>
    <a:srgbClr val="FFC000"/>
    <a:srgbClr val="00B05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0" autoAdjust="0"/>
    <p:restoredTop sz="78825" autoAdjust="0"/>
  </p:normalViewPr>
  <p:slideViewPr>
    <p:cSldViewPr snapToGrid="0">
      <p:cViewPr>
        <p:scale>
          <a:sx n="50" d="100"/>
          <a:sy n="50" d="100"/>
        </p:scale>
        <p:origin x="876" y="612"/>
      </p:cViewPr>
      <p:guideLst/>
    </p:cSldViewPr>
  </p:slideViewPr>
  <p:notesTextViewPr>
    <p:cViewPr>
      <p:scale>
        <a:sx n="125" d="100"/>
        <a:sy n="125" d="100"/>
      </p:scale>
      <p:origin x="0" y="0"/>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E1F40C4-108D-47D0-8013-EF6E5853F4B5}" type="presOf" srcId="{B0CA9EE9-6316-49F2-8575-5F9A5455E0B6}" destId="{66D9549B-2C0B-4DD0-84F1-F631B1D3B518}" srcOrd="0" destOrd="0" presId="urn:microsoft.com/office/officeart/2005/8/layout/default"/>
    <dgm:cxn modelId="{F87036E7-9402-4161-9E5D-7E1C6D8B9A37}" type="presOf" srcId="{74B70E5F-85FA-42B8-A7FE-FD42B697C579}" destId="{AD9EF522-A474-43A3-8895-E1B5C946DABC}" srcOrd="0" destOrd="0" presId="urn:microsoft.com/office/officeart/2005/8/layout/default"/>
    <dgm:cxn modelId="{86B19E2A-D5B7-448E-A377-227551822A29}"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4D4232D-2C84-4978-B766-61DED5F03A9B}" type="presOf" srcId="{531110E4-6D55-4962-93D0-4E603B05B24B}" destId="{2F601865-3E58-4139-BFA9-1AF94B35BE81}"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E547920-9D3B-473F-9A11-E60112ACD71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998C2B-F851-46C6-9484-9566B828A3B1}" type="presOf" srcId="{580EFD37-C613-4988-B0E8-5C5EE01E7728}" destId="{E0980EF2-B319-4BA5-B75F-359B4A7D053B}"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0011BD60-B2BA-4578-A67C-E8E5235D358A}" type="presParOf" srcId="{2AFE754E-A9BE-43F0-99CC-FD0E25860E09}" destId="{AD9EF522-A474-43A3-8895-E1B5C946DABC}" srcOrd="0" destOrd="0" presId="urn:microsoft.com/office/officeart/2005/8/layout/default"/>
    <dgm:cxn modelId="{CBA90679-88B6-434E-979D-D88DD91EC479}" type="presParOf" srcId="{2AFE754E-A9BE-43F0-99CC-FD0E25860E09}" destId="{0337DDA8-12A4-4D35-A6BA-A52F916C71F9}" srcOrd="1" destOrd="0" presId="urn:microsoft.com/office/officeart/2005/8/layout/default"/>
    <dgm:cxn modelId="{B76A6666-3DC9-40F4-AE99-C48F680C972B}" type="presParOf" srcId="{2AFE754E-A9BE-43F0-99CC-FD0E25860E09}" destId="{E0980EF2-B319-4BA5-B75F-359B4A7D053B}" srcOrd="2" destOrd="0" presId="urn:microsoft.com/office/officeart/2005/8/layout/default"/>
    <dgm:cxn modelId="{6ED57B3A-F714-4DB8-B744-A0FB816CBA55}" type="presParOf" srcId="{2AFE754E-A9BE-43F0-99CC-FD0E25860E09}" destId="{C7A769F2-CA1B-4FA4-BEAF-44CE4DDF200C}" srcOrd="3" destOrd="0" presId="urn:microsoft.com/office/officeart/2005/8/layout/default"/>
    <dgm:cxn modelId="{0FBC7C83-A1B0-46C3-B624-8CEEF16E1BF5}" type="presParOf" srcId="{2AFE754E-A9BE-43F0-99CC-FD0E25860E09}" destId="{2F601865-3E58-4139-BFA9-1AF94B35BE81}" srcOrd="4" destOrd="0" presId="urn:microsoft.com/office/officeart/2005/8/layout/default"/>
    <dgm:cxn modelId="{DAA82C69-0B9F-493A-B517-079D9FE49600}" type="presParOf" srcId="{2AFE754E-A9BE-43F0-99CC-FD0E25860E09}" destId="{ED8DD377-82C0-423A-B9C7-ADE99AB22F3F}" srcOrd="5" destOrd="0" presId="urn:microsoft.com/office/officeart/2005/8/layout/default"/>
    <dgm:cxn modelId="{F39778D9-0A4D-4852-B4D9-6F61DB7CDD57}" type="presParOf" srcId="{2AFE754E-A9BE-43F0-99CC-FD0E25860E09}" destId="{66D9549B-2C0B-4DD0-84F1-F631B1D3B518}" srcOrd="6" destOrd="0" presId="urn:microsoft.com/office/officeart/2005/8/layout/default"/>
    <dgm:cxn modelId="{AE9CC6AD-6F06-4CDA-82FA-4C28E3B5C26C}" type="presParOf" srcId="{2AFE754E-A9BE-43F0-99CC-FD0E25860E09}" destId="{CF8E7A5E-BA66-4CDB-81EA-D786FEF504C8}" srcOrd="7" destOrd="0" presId="urn:microsoft.com/office/officeart/2005/8/layout/default"/>
    <dgm:cxn modelId="{C99158B7-4370-4C31-B3AE-3CC9B46ED867}"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3AC3584B-2D71-4829-B0E2-4F3164E20A43}" type="presOf" srcId="{74B70E5F-85FA-42B8-A7FE-FD42B697C579}" destId="{AD9EF522-A474-43A3-8895-E1B5C946DABC}" srcOrd="0" destOrd="0" presId="urn:microsoft.com/office/officeart/2005/8/layout/default"/>
    <dgm:cxn modelId="{E9C90DBC-82DB-43C0-8CED-57B340CCB8FB}" type="presOf" srcId="{580EFD37-C613-4988-B0E8-5C5EE01E7728}" destId="{E0980EF2-B319-4BA5-B75F-359B4A7D053B}" srcOrd="0" destOrd="0" presId="urn:microsoft.com/office/officeart/2005/8/layout/default"/>
    <dgm:cxn modelId="{88C2FB04-0EF5-4585-BF93-FA76D5920BA7}"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5D24DE4B-C1EA-4893-BF03-68A1DB79C15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C30EBC8E-2A4B-4338-A1E8-01B19B0C0E61}"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0561ACCF-CA46-4835-B14E-B6B456BD1BE6}" type="presOf" srcId="{531110E4-6D55-4962-93D0-4E603B05B24B}" destId="{2F601865-3E58-4139-BFA9-1AF94B35BE81}" srcOrd="0" destOrd="0" presId="urn:microsoft.com/office/officeart/2005/8/layout/default"/>
    <dgm:cxn modelId="{E2A0A26D-990C-4683-A933-38CB901B4DC0}" type="presParOf" srcId="{2AFE754E-A9BE-43F0-99CC-FD0E25860E09}" destId="{AD9EF522-A474-43A3-8895-E1B5C946DABC}" srcOrd="0" destOrd="0" presId="urn:microsoft.com/office/officeart/2005/8/layout/default"/>
    <dgm:cxn modelId="{26565A82-53EE-4780-88AD-D1F975DACAC6}" type="presParOf" srcId="{2AFE754E-A9BE-43F0-99CC-FD0E25860E09}" destId="{0337DDA8-12A4-4D35-A6BA-A52F916C71F9}" srcOrd="1" destOrd="0" presId="urn:microsoft.com/office/officeart/2005/8/layout/default"/>
    <dgm:cxn modelId="{B71DA2CE-6821-4683-AD0D-211AB352AE32}" type="presParOf" srcId="{2AFE754E-A9BE-43F0-99CC-FD0E25860E09}" destId="{E0980EF2-B319-4BA5-B75F-359B4A7D053B}" srcOrd="2" destOrd="0" presId="urn:microsoft.com/office/officeart/2005/8/layout/default"/>
    <dgm:cxn modelId="{CFE278E6-7365-4089-A722-E424B5A38E15}" type="presParOf" srcId="{2AFE754E-A9BE-43F0-99CC-FD0E25860E09}" destId="{C7A769F2-CA1B-4FA4-BEAF-44CE4DDF200C}" srcOrd="3" destOrd="0" presId="urn:microsoft.com/office/officeart/2005/8/layout/default"/>
    <dgm:cxn modelId="{D285D9AD-C704-467F-BA37-4DBC4975C01D}" type="presParOf" srcId="{2AFE754E-A9BE-43F0-99CC-FD0E25860E09}" destId="{2F601865-3E58-4139-BFA9-1AF94B35BE81}" srcOrd="4" destOrd="0" presId="urn:microsoft.com/office/officeart/2005/8/layout/default"/>
    <dgm:cxn modelId="{6A98BA54-21B7-4630-BE74-C554BF26B9FC}" type="presParOf" srcId="{2AFE754E-A9BE-43F0-99CC-FD0E25860E09}" destId="{ED8DD377-82C0-423A-B9C7-ADE99AB22F3F}" srcOrd="5" destOrd="0" presId="urn:microsoft.com/office/officeart/2005/8/layout/default"/>
    <dgm:cxn modelId="{EA9F795D-67B5-425D-80C3-6DB04A6AA650}" type="presParOf" srcId="{2AFE754E-A9BE-43F0-99CC-FD0E25860E09}" destId="{66D9549B-2C0B-4DD0-84F1-F631B1D3B518}" srcOrd="6" destOrd="0" presId="urn:microsoft.com/office/officeart/2005/8/layout/default"/>
    <dgm:cxn modelId="{1D133B6F-E927-4084-99DE-A9C4E380C69B}" type="presParOf" srcId="{2AFE754E-A9BE-43F0-99CC-FD0E25860E09}" destId="{CF8E7A5E-BA66-4CDB-81EA-D786FEF504C8}" srcOrd="7" destOrd="0" presId="urn:microsoft.com/office/officeart/2005/8/layout/default"/>
    <dgm:cxn modelId="{215D694B-C8D8-4B83-89AA-A5FF05480E4E}"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CAA2D8CC-B022-44C5-88D0-C9137DC7C56C}"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B5B251B-7737-4921-8461-82EEC47DC897}"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68B6F46-E3EC-4E3E-96EA-90B3730DC828}" type="presOf" srcId="{580EFD37-C613-4988-B0E8-5C5EE01E7728}" destId="{E0980EF2-B319-4BA5-B75F-359B4A7D053B}" srcOrd="0" destOrd="0" presId="urn:microsoft.com/office/officeart/2005/8/layout/default"/>
    <dgm:cxn modelId="{24B1FE14-0DB3-479B-9EB5-C6DF6B8BE5A2}"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79182267-EFAE-441C-88E1-C5275D68B1E9}" type="presOf" srcId="{531110E4-6D55-4962-93D0-4E603B05B24B}" destId="{2F601865-3E58-4139-BFA9-1AF94B35BE81}" srcOrd="0" destOrd="0" presId="urn:microsoft.com/office/officeart/2005/8/layout/default"/>
    <dgm:cxn modelId="{6A2B30C5-AB52-427C-BCA2-BFD137B33219}"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CE33DD1A-6E99-48EB-909D-58E18976BB30}" type="presParOf" srcId="{2AFE754E-A9BE-43F0-99CC-FD0E25860E09}" destId="{AD9EF522-A474-43A3-8895-E1B5C946DABC}" srcOrd="0" destOrd="0" presId="urn:microsoft.com/office/officeart/2005/8/layout/default"/>
    <dgm:cxn modelId="{D96967B2-C25B-4A03-B26C-E13616C5E2EB}" type="presParOf" srcId="{2AFE754E-A9BE-43F0-99CC-FD0E25860E09}" destId="{0337DDA8-12A4-4D35-A6BA-A52F916C71F9}" srcOrd="1" destOrd="0" presId="urn:microsoft.com/office/officeart/2005/8/layout/default"/>
    <dgm:cxn modelId="{0C6E2A8C-7C0F-4382-A294-32B9B998CBA8}" type="presParOf" srcId="{2AFE754E-A9BE-43F0-99CC-FD0E25860E09}" destId="{E0980EF2-B319-4BA5-B75F-359B4A7D053B}" srcOrd="2" destOrd="0" presId="urn:microsoft.com/office/officeart/2005/8/layout/default"/>
    <dgm:cxn modelId="{A247F79A-F321-4EB9-B517-B834DD9E4741}" type="presParOf" srcId="{2AFE754E-A9BE-43F0-99CC-FD0E25860E09}" destId="{C7A769F2-CA1B-4FA4-BEAF-44CE4DDF200C}" srcOrd="3" destOrd="0" presId="urn:microsoft.com/office/officeart/2005/8/layout/default"/>
    <dgm:cxn modelId="{57E7F3A5-3EBC-4AAF-A5F6-A1CB1CB927A4}" type="presParOf" srcId="{2AFE754E-A9BE-43F0-99CC-FD0E25860E09}" destId="{2F601865-3E58-4139-BFA9-1AF94B35BE81}" srcOrd="4" destOrd="0" presId="urn:microsoft.com/office/officeart/2005/8/layout/default"/>
    <dgm:cxn modelId="{19D87E91-7640-4FE4-9693-C8DDB3F85AE3}" type="presParOf" srcId="{2AFE754E-A9BE-43F0-99CC-FD0E25860E09}" destId="{ED8DD377-82C0-423A-B9C7-ADE99AB22F3F}" srcOrd="5" destOrd="0" presId="urn:microsoft.com/office/officeart/2005/8/layout/default"/>
    <dgm:cxn modelId="{F083F917-497E-4AC2-A192-4FEFBB8B7E01}" type="presParOf" srcId="{2AFE754E-A9BE-43F0-99CC-FD0E25860E09}" destId="{66D9549B-2C0B-4DD0-84F1-F631B1D3B518}" srcOrd="6" destOrd="0" presId="urn:microsoft.com/office/officeart/2005/8/layout/default"/>
    <dgm:cxn modelId="{7E1FF1D5-C89F-4406-B911-EF9E6282DB9F}" type="presParOf" srcId="{2AFE754E-A9BE-43F0-99CC-FD0E25860E09}" destId="{CF8E7A5E-BA66-4CDB-81EA-D786FEF504C8}" srcOrd="7" destOrd="0" presId="urn:microsoft.com/office/officeart/2005/8/layout/default"/>
    <dgm:cxn modelId="{C9C2F988-AD2D-4AED-A09B-E7A10159957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F059DFAD-3473-4686-92B5-8534745B486F}" srcId="{FAB1662F-7421-4F7B-A5C0-57390BFE5777}" destId="{74B70E5F-85FA-42B8-A7FE-FD42B697C579}" srcOrd="0" destOrd="0" parTransId="{606FCD52-B795-4D11-9A2E-065852207DB8}" sibTransId="{799BB488-3E9F-4420-817A-B2F52C536B57}"/>
    <dgm:cxn modelId="{D9AEDFA6-F56C-4A46-9CD6-4BC0F988A0AF}" type="presOf" srcId="{DB546BCF-1362-4A4F-929E-4AEDE42A9DA0}" destId="{21DCB6CE-4246-4C7F-A1D3-5BECFE73CC9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A5EF956-A29B-4971-AAD7-FA41DD1D4470}" type="presOf" srcId="{531110E4-6D55-4962-93D0-4E603B05B24B}" destId="{2F601865-3E58-4139-BFA9-1AF94B35BE81}" srcOrd="0" destOrd="0" presId="urn:microsoft.com/office/officeart/2005/8/layout/default"/>
    <dgm:cxn modelId="{E29B07E7-DB3F-4C67-974C-C2A93AA66A6F}" type="presOf" srcId="{580EFD37-C613-4988-B0E8-5C5EE01E7728}" destId="{E0980EF2-B319-4BA5-B75F-359B4A7D053B}" srcOrd="0" destOrd="0" presId="urn:microsoft.com/office/officeart/2005/8/layout/default"/>
    <dgm:cxn modelId="{C63869AA-F175-4D6D-BCC0-036BEBB4D395}"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7D927B-55F8-4D14-A516-2B651B3A7314}"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3903DBC1-36E3-49E2-A53B-6DD507E528CA}" type="presOf" srcId="{FAB1662F-7421-4F7B-A5C0-57390BFE5777}" destId="{2AFE754E-A9BE-43F0-99CC-FD0E25860E09}" srcOrd="0" destOrd="0" presId="urn:microsoft.com/office/officeart/2005/8/layout/default"/>
    <dgm:cxn modelId="{D1FF986A-E3B3-4CFE-86E8-561CAE7D4A48}" type="presParOf" srcId="{2AFE754E-A9BE-43F0-99CC-FD0E25860E09}" destId="{AD9EF522-A474-43A3-8895-E1B5C946DABC}" srcOrd="0" destOrd="0" presId="urn:microsoft.com/office/officeart/2005/8/layout/default"/>
    <dgm:cxn modelId="{129C39E0-7424-4625-BB07-24252A0A48BD}" type="presParOf" srcId="{2AFE754E-A9BE-43F0-99CC-FD0E25860E09}" destId="{0337DDA8-12A4-4D35-A6BA-A52F916C71F9}" srcOrd="1" destOrd="0" presId="urn:microsoft.com/office/officeart/2005/8/layout/default"/>
    <dgm:cxn modelId="{3D2416B3-C534-4098-A7B4-3AA5EB729634}" type="presParOf" srcId="{2AFE754E-A9BE-43F0-99CC-FD0E25860E09}" destId="{E0980EF2-B319-4BA5-B75F-359B4A7D053B}" srcOrd="2" destOrd="0" presId="urn:microsoft.com/office/officeart/2005/8/layout/default"/>
    <dgm:cxn modelId="{FC1D2093-CB26-4AAA-AF64-3BB39488D79C}" type="presParOf" srcId="{2AFE754E-A9BE-43F0-99CC-FD0E25860E09}" destId="{C7A769F2-CA1B-4FA4-BEAF-44CE4DDF200C}" srcOrd="3" destOrd="0" presId="urn:microsoft.com/office/officeart/2005/8/layout/default"/>
    <dgm:cxn modelId="{A0C35ECD-0F73-4707-9307-C428CC2C258B}" type="presParOf" srcId="{2AFE754E-A9BE-43F0-99CC-FD0E25860E09}" destId="{2F601865-3E58-4139-BFA9-1AF94B35BE81}" srcOrd="4" destOrd="0" presId="urn:microsoft.com/office/officeart/2005/8/layout/default"/>
    <dgm:cxn modelId="{81DD15E0-AF64-47DF-A875-A22619F7FEEB}" type="presParOf" srcId="{2AFE754E-A9BE-43F0-99CC-FD0E25860E09}" destId="{ED8DD377-82C0-423A-B9C7-ADE99AB22F3F}" srcOrd="5" destOrd="0" presId="urn:microsoft.com/office/officeart/2005/8/layout/default"/>
    <dgm:cxn modelId="{F8897F54-458D-44F6-A3E9-2D9B93228FBF}" type="presParOf" srcId="{2AFE754E-A9BE-43F0-99CC-FD0E25860E09}" destId="{66D9549B-2C0B-4DD0-84F1-F631B1D3B518}" srcOrd="6" destOrd="0" presId="urn:microsoft.com/office/officeart/2005/8/layout/default"/>
    <dgm:cxn modelId="{41C0E9D8-9139-473D-B09E-A72BF63DA351}" type="presParOf" srcId="{2AFE754E-A9BE-43F0-99CC-FD0E25860E09}" destId="{CF8E7A5E-BA66-4CDB-81EA-D786FEF504C8}" srcOrd="7" destOrd="0" presId="urn:microsoft.com/office/officeart/2005/8/layout/default"/>
    <dgm:cxn modelId="{96A98075-442E-496D-A3C3-FEAEDEBE0378}"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69FADF49-6995-41DD-9D67-4E70E2124787}" type="presOf" srcId="{B0CA9EE9-6316-49F2-8575-5F9A5455E0B6}" destId="{66D9549B-2C0B-4DD0-84F1-F631B1D3B518}"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7BD17650-D113-4E74-B9D1-65B6046BBD9A}" type="presOf" srcId="{531110E4-6D55-4962-93D0-4E603B05B24B}" destId="{2F601865-3E58-4139-BFA9-1AF94B35BE81}" srcOrd="0" destOrd="0" presId="urn:microsoft.com/office/officeart/2005/8/layout/default"/>
    <dgm:cxn modelId="{52BE83C6-3122-4E59-A6AC-364866CAC3F2}"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2D456736-8275-4E97-BA87-2CBFACB8FF7B}" srcId="{FAB1662F-7421-4F7B-A5C0-57390BFE5777}" destId="{DB546BCF-1362-4A4F-929E-4AEDE42A9DA0}" srcOrd="4" destOrd="0" parTransId="{D1B776D1-5204-4198-B719-950ABDCDF8DD}" sibTransId="{C2FEA942-5227-43E3-A4F9-C754AC1B3569}"/>
    <dgm:cxn modelId="{86A146DB-0C50-4CB2-9D16-A1BCC262AB4D}"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D40D9E4C-9F3E-4EAF-A4CB-DA4CC4FBE245}" type="presOf" srcId="{74B70E5F-85FA-42B8-A7FE-FD42B697C579}" destId="{AD9EF522-A474-43A3-8895-E1B5C946DABC}" srcOrd="0" destOrd="0" presId="urn:microsoft.com/office/officeart/2005/8/layout/default"/>
    <dgm:cxn modelId="{D902FA0F-B3B0-40E9-8E83-885CD6F0F821}" type="presOf" srcId="{580EFD37-C613-4988-B0E8-5C5EE01E7728}" destId="{E0980EF2-B319-4BA5-B75F-359B4A7D053B}" srcOrd="0" destOrd="0" presId="urn:microsoft.com/office/officeart/2005/8/layout/default"/>
    <dgm:cxn modelId="{05600870-89BC-4621-A850-68276913EB8D}" type="presParOf" srcId="{2AFE754E-A9BE-43F0-99CC-FD0E25860E09}" destId="{AD9EF522-A474-43A3-8895-E1B5C946DABC}" srcOrd="0" destOrd="0" presId="urn:microsoft.com/office/officeart/2005/8/layout/default"/>
    <dgm:cxn modelId="{4D097B42-5333-4A4B-B829-DDF4882B644C}" type="presParOf" srcId="{2AFE754E-A9BE-43F0-99CC-FD0E25860E09}" destId="{0337DDA8-12A4-4D35-A6BA-A52F916C71F9}" srcOrd="1" destOrd="0" presId="urn:microsoft.com/office/officeart/2005/8/layout/default"/>
    <dgm:cxn modelId="{6D967BCB-B5A1-4AB1-BFAC-87DA8C3E3439}" type="presParOf" srcId="{2AFE754E-A9BE-43F0-99CC-FD0E25860E09}" destId="{E0980EF2-B319-4BA5-B75F-359B4A7D053B}" srcOrd="2" destOrd="0" presId="urn:microsoft.com/office/officeart/2005/8/layout/default"/>
    <dgm:cxn modelId="{1DE006F7-EE7B-4104-9AFD-9CA0D2FF47E4}" type="presParOf" srcId="{2AFE754E-A9BE-43F0-99CC-FD0E25860E09}" destId="{C7A769F2-CA1B-4FA4-BEAF-44CE4DDF200C}" srcOrd="3" destOrd="0" presId="urn:microsoft.com/office/officeart/2005/8/layout/default"/>
    <dgm:cxn modelId="{13980084-D5E4-4558-9B80-53388AD5730D}" type="presParOf" srcId="{2AFE754E-A9BE-43F0-99CC-FD0E25860E09}" destId="{2F601865-3E58-4139-BFA9-1AF94B35BE81}" srcOrd="4" destOrd="0" presId="urn:microsoft.com/office/officeart/2005/8/layout/default"/>
    <dgm:cxn modelId="{EBFB5170-0BF4-4C77-BF6F-CAF7F652A396}" type="presParOf" srcId="{2AFE754E-A9BE-43F0-99CC-FD0E25860E09}" destId="{ED8DD377-82C0-423A-B9C7-ADE99AB22F3F}" srcOrd="5" destOrd="0" presId="urn:microsoft.com/office/officeart/2005/8/layout/default"/>
    <dgm:cxn modelId="{AA03911A-166C-45C8-9F81-B93016AE422B}" type="presParOf" srcId="{2AFE754E-A9BE-43F0-99CC-FD0E25860E09}" destId="{66D9549B-2C0B-4DD0-84F1-F631B1D3B518}" srcOrd="6" destOrd="0" presId="urn:microsoft.com/office/officeart/2005/8/layout/default"/>
    <dgm:cxn modelId="{26EC9B2A-0AB1-48CA-B2F4-C0B9CC25BD57}" type="presParOf" srcId="{2AFE754E-A9BE-43F0-99CC-FD0E25860E09}" destId="{CF8E7A5E-BA66-4CDB-81EA-D786FEF504C8}" srcOrd="7" destOrd="0" presId="urn:microsoft.com/office/officeart/2005/8/layout/default"/>
    <dgm:cxn modelId="{4F25F660-5E9A-4152-9661-44AE77BBE722}"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2906EAB2-2940-49C0-8989-82C132660B8A}" type="presOf" srcId="{531110E4-6D55-4962-93D0-4E603B05B24B}" destId="{2F601865-3E58-4139-BFA9-1AF94B35BE81}" srcOrd="0" destOrd="0" presId="urn:microsoft.com/office/officeart/2005/8/layout/default"/>
    <dgm:cxn modelId="{C9CD7327-769B-49E1-83DF-69A32C8C36AD}" type="presOf" srcId="{580EFD37-C613-4988-B0E8-5C5EE01E7728}" destId="{E0980EF2-B319-4BA5-B75F-359B4A7D053B}"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037A3CD-A2CC-44DC-B0FA-75E39E92EFAB}"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6F5A985C-D210-401B-94C4-23A4D1EBDF45}" type="presOf" srcId="{74B70E5F-85FA-42B8-A7FE-FD42B697C579}" destId="{AD9EF522-A474-43A3-8895-E1B5C946DABC}" srcOrd="0" destOrd="0" presId="urn:microsoft.com/office/officeart/2005/8/layout/default"/>
    <dgm:cxn modelId="{B70CFA3C-9027-4D37-82FE-1956DB21C085}" type="presOf" srcId="{FAB1662F-7421-4F7B-A5C0-57390BFE5777}" destId="{2AFE754E-A9BE-43F0-99CC-FD0E25860E09}" srcOrd="0" destOrd="0" presId="urn:microsoft.com/office/officeart/2005/8/layout/default"/>
    <dgm:cxn modelId="{08C773B5-AF7B-4387-AE69-23C8E0ED7767}"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5F5A8B4F-FA35-4CB2-A96E-602F1B5DFF39}" type="presParOf" srcId="{2AFE754E-A9BE-43F0-99CC-FD0E25860E09}" destId="{AD9EF522-A474-43A3-8895-E1B5C946DABC}" srcOrd="0" destOrd="0" presId="urn:microsoft.com/office/officeart/2005/8/layout/default"/>
    <dgm:cxn modelId="{A50634FD-255B-4EFB-BBDB-2D5D1907433E}" type="presParOf" srcId="{2AFE754E-A9BE-43F0-99CC-FD0E25860E09}" destId="{0337DDA8-12A4-4D35-A6BA-A52F916C71F9}" srcOrd="1" destOrd="0" presId="urn:microsoft.com/office/officeart/2005/8/layout/default"/>
    <dgm:cxn modelId="{7C1B86C5-623D-4BCC-A2E1-149D5280AF6C}" type="presParOf" srcId="{2AFE754E-A9BE-43F0-99CC-FD0E25860E09}" destId="{E0980EF2-B319-4BA5-B75F-359B4A7D053B}" srcOrd="2" destOrd="0" presId="urn:microsoft.com/office/officeart/2005/8/layout/default"/>
    <dgm:cxn modelId="{26D96645-C826-467E-9250-C378859A64DA}" type="presParOf" srcId="{2AFE754E-A9BE-43F0-99CC-FD0E25860E09}" destId="{C7A769F2-CA1B-4FA4-BEAF-44CE4DDF200C}" srcOrd="3" destOrd="0" presId="urn:microsoft.com/office/officeart/2005/8/layout/default"/>
    <dgm:cxn modelId="{92C98C34-64F3-4633-821D-712BA64DE699}" type="presParOf" srcId="{2AFE754E-A9BE-43F0-99CC-FD0E25860E09}" destId="{2F601865-3E58-4139-BFA9-1AF94B35BE81}" srcOrd="4" destOrd="0" presId="urn:microsoft.com/office/officeart/2005/8/layout/default"/>
    <dgm:cxn modelId="{0854332D-61E0-4C88-B1B1-95954A9426D7}" type="presParOf" srcId="{2AFE754E-A9BE-43F0-99CC-FD0E25860E09}" destId="{ED8DD377-82C0-423A-B9C7-ADE99AB22F3F}" srcOrd="5" destOrd="0" presId="urn:microsoft.com/office/officeart/2005/8/layout/default"/>
    <dgm:cxn modelId="{52769BEE-420F-4878-A749-06480FA96FD2}" type="presParOf" srcId="{2AFE754E-A9BE-43F0-99CC-FD0E25860E09}" destId="{66D9549B-2C0B-4DD0-84F1-F631B1D3B518}" srcOrd="6" destOrd="0" presId="urn:microsoft.com/office/officeart/2005/8/layout/default"/>
    <dgm:cxn modelId="{579ADDF2-4CC5-46E7-8E4F-527497315EE2}" type="presParOf" srcId="{2AFE754E-A9BE-43F0-99CC-FD0E25860E09}" destId="{CF8E7A5E-BA66-4CDB-81EA-D786FEF504C8}" srcOrd="7" destOrd="0" presId="urn:microsoft.com/office/officeart/2005/8/layout/default"/>
    <dgm:cxn modelId="{F6F0310A-0974-4ED1-B942-B32567E7027A}"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B9DFE8A-3520-410F-8CC7-0A59ABF6DC42}" type="presOf" srcId="{DB546BCF-1362-4A4F-929E-4AEDE42A9DA0}" destId="{21DCB6CE-4246-4C7F-A1D3-5BECFE73CC9C}" srcOrd="0" destOrd="0" presId="urn:microsoft.com/office/officeart/2005/8/layout/default"/>
    <dgm:cxn modelId="{A4750483-BDB9-4B67-AB3F-2F374F53745E}" type="presOf" srcId="{74B70E5F-85FA-42B8-A7FE-FD42B697C579}" destId="{AD9EF522-A474-43A3-8895-E1B5C946DAB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700D2B54-7B99-4C9C-B7A0-4AB3AEFC2CF0}"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41B41C2-1A5B-40B4-AB59-C986C5A3DCF6}" type="presOf" srcId="{580EFD37-C613-4988-B0E8-5C5EE01E7728}" destId="{E0980EF2-B319-4BA5-B75F-359B4A7D053B}" srcOrd="0" destOrd="0" presId="urn:microsoft.com/office/officeart/2005/8/layout/default"/>
    <dgm:cxn modelId="{25D28CEC-9E1C-4CE9-924D-8395EC550997}"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596B658A-3BD8-4FA5-959B-4E3DFC124C7B}" type="presOf" srcId="{B0CA9EE9-6316-49F2-8575-5F9A5455E0B6}" destId="{66D9549B-2C0B-4DD0-84F1-F631B1D3B518}" srcOrd="0" destOrd="0" presId="urn:microsoft.com/office/officeart/2005/8/layout/default"/>
    <dgm:cxn modelId="{3E0CC716-6CDB-4506-A0F9-FDB0C0F189CD}" type="presParOf" srcId="{2AFE754E-A9BE-43F0-99CC-FD0E25860E09}" destId="{AD9EF522-A474-43A3-8895-E1B5C946DABC}" srcOrd="0" destOrd="0" presId="urn:microsoft.com/office/officeart/2005/8/layout/default"/>
    <dgm:cxn modelId="{12B3A44E-14DF-49ED-BDA2-0F6B948892DE}" type="presParOf" srcId="{2AFE754E-A9BE-43F0-99CC-FD0E25860E09}" destId="{0337DDA8-12A4-4D35-A6BA-A52F916C71F9}" srcOrd="1" destOrd="0" presId="urn:microsoft.com/office/officeart/2005/8/layout/default"/>
    <dgm:cxn modelId="{C53D40EC-A69A-4BCB-B7F0-8D6047849019}" type="presParOf" srcId="{2AFE754E-A9BE-43F0-99CC-FD0E25860E09}" destId="{E0980EF2-B319-4BA5-B75F-359B4A7D053B}" srcOrd="2" destOrd="0" presId="urn:microsoft.com/office/officeart/2005/8/layout/default"/>
    <dgm:cxn modelId="{41247479-B205-42AD-A079-AFA1F95A0F34}" type="presParOf" srcId="{2AFE754E-A9BE-43F0-99CC-FD0E25860E09}" destId="{C7A769F2-CA1B-4FA4-BEAF-44CE4DDF200C}" srcOrd="3" destOrd="0" presId="urn:microsoft.com/office/officeart/2005/8/layout/default"/>
    <dgm:cxn modelId="{CA95EC0A-A481-478E-9E90-9A71F659592B}" type="presParOf" srcId="{2AFE754E-A9BE-43F0-99CC-FD0E25860E09}" destId="{2F601865-3E58-4139-BFA9-1AF94B35BE81}" srcOrd="4" destOrd="0" presId="urn:microsoft.com/office/officeart/2005/8/layout/default"/>
    <dgm:cxn modelId="{7343C4CB-1AA0-40E3-B222-30187A0770EA}" type="presParOf" srcId="{2AFE754E-A9BE-43F0-99CC-FD0E25860E09}" destId="{ED8DD377-82C0-423A-B9C7-ADE99AB22F3F}" srcOrd="5" destOrd="0" presId="urn:microsoft.com/office/officeart/2005/8/layout/default"/>
    <dgm:cxn modelId="{9504F421-2B0D-4EEA-9AB9-A4549A967DF6}" type="presParOf" srcId="{2AFE754E-A9BE-43F0-99CC-FD0E25860E09}" destId="{66D9549B-2C0B-4DD0-84F1-F631B1D3B518}" srcOrd="6" destOrd="0" presId="urn:microsoft.com/office/officeart/2005/8/layout/default"/>
    <dgm:cxn modelId="{BAAE6DC4-4BA4-40F4-8271-8F17BAEC36A9}" type="presParOf" srcId="{2AFE754E-A9BE-43F0-99CC-FD0E25860E09}" destId="{CF8E7A5E-BA66-4CDB-81EA-D786FEF504C8}" srcOrd="7" destOrd="0" presId="urn:microsoft.com/office/officeart/2005/8/layout/default"/>
    <dgm:cxn modelId="{444EBD5C-9AC3-4A2C-843E-238FA791636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ee691975.asp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rPr>
              <a:t>Preparation material: </a:t>
            </a:r>
            <a:r>
              <a:rPr lang="en-US" sz="1200" dirty="0" smtClean="0">
                <a:solidFill>
                  <a:srgbClr val="FFFFFF"/>
                </a:solidFill>
              </a:rPr>
              <a:t>“Microsoft Azure Storage: A Highly Available Cloud Storage Service with Strong Consistency”,  ACM Symposium on Operating System Principals (SOSP), Oct. 2011 </a:t>
            </a:r>
            <a:r>
              <a:rPr lang="en-US" dirty="0" smtClean="0"/>
              <a:t>http://</a:t>
            </a:r>
            <a:r>
              <a:rPr lang="en-US" dirty="0" smtClean="0"/>
              <a:t>blogs.msdn.com/b/windowsazurestorage/archive/2011/11/20/windows-azure-storage-a-highly-available-cloud-storage-service-with-strong-consistency.aspx</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Storing</a:t>
            </a:r>
            <a:r>
              <a:rPr lang="sv-SE" baseline="0" dirty="0" smtClean="0"/>
              <a:t> </a:t>
            </a:r>
            <a:r>
              <a:rPr lang="sv-SE" baseline="0" dirty="0" err="1" smtClean="0"/>
              <a:t>files</a:t>
            </a:r>
            <a:r>
              <a:rPr lang="sv-SE" baseline="0" dirty="0" smtClean="0"/>
              <a:t> in the Cloud is </a:t>
            </a:r>
            <a:r>
              <a:rPr lang="sv-SE" baseline="0" dirty="0" err="1" smtClean="0"/>
              <a:t>perhaps</a:t>
            </a:r>
            <a:r>
              <a:rPr lang="sv-SE" baseline="0" dirty="0" smtClean="0"/>
              <a:t> the </a:t>
            </a:r>
            <a:r>
              <a:rPr lang="sv-SE" baseline="0" dirty="0" err="1" smtClean="0"/>
              <a:t>most</a:t>
            </a:r>
            <a:r>
              <a:rPr lang="sv-SE" baseline="0" dirty="0" smtClean="0"/>
              <a:t> fundamental of </a:t>
            </a:r>
            <a:r>
              <a:rPr lang="sv-SE" baseline="0" dirty="0" err="1" smtClean="0"/>
              <a:t>jobs</a:t>
            </a:r>
            <a:r>
              <a:rPr lang="sv-SE" baseline="0" dirty="0" smtClean="0"/>
              <a:t>. In Azure Storage </a:t>
            </a:r>
            <a:r>
              <a:rPr lang="sv-SE" baseline="0" dirty="0" err="1" smtClean="0"/>
              <a:t>you</a:t>
            </a:r>
            <a:r>
              <a:rPr lang="sv-SE" baseline="0" dirty="0" smtClean="0"/>
              <a:t> </a:t>
            </a:r>
            <a:r>
              <a:rPr lang="sv-SE" baseline="0" dirty="0" err="1" smtClean="0"/>
              <a:t>can</a:t>
            </a:r>
            <a:r>
              <a:rPr lang="sv-SE" baseline="0" dirty="0" smtClean="0"/>
              <a:t> store </a:t>
            </a:r>
            <a:r>
              <a:rPr lang="sv-SE" baseline="0" dirty="0" err="1" smtClean="0"/>
              <a:t>both</a:t>
            </a:r>
            <a:r>
              <a:rPr lang="sv-SE" baseline="0" dirty="0" smtClean="0"/>
              <a:t> </a:t>
            </a:r>
            <a:r>
              <a:rPr lang="sv-SE" baseline="0" dirty="0" err="1" smtClean="0"/>
              <a:t>individual</a:t>
            </a:r>
            <a:r>
              <a:rPr lang="sv-SE" baseline="0" dirty="0" smtClean="0"/>
              <a:t> </a:t>
            </a:r>
            <a:r>
              <a:rPr lang="sv-SE" baseline="0" dirty="0" err="1" smtClean="0"/>
              <a:t>files</a:t>
            </a:r>
            <a:r>
              <a:rPr lang="sv-SE" baseline="0" dirty="0" smtClean="0"/>
              <a:t> and VHD drives </a:t>
            </a:r>
            <a:r>
              <a:rPr lang="sv-SE" baseline="0" dirty="0" err="1" smtClean="0"/>
              <a:t>used</a:t>
            </a:r>
            <a:r>
              <a:rPr lang="sv-SE" baseline="0" dirty="0" smtClean="0"/>
              <a:t> to back </a:t>
            </a:r>
            <a:r>
              <a:rPr lang="sv-SE" baseline="0" dirty="0" err="1" smtClean="0"/>
              <a:t>harddisks</a:t>
            </a:r>
            <a:r>
              <a:rPr lang="sv-SE" baseline="0" dirty="0" smtClean="0"/>
              <a:t> on </a:t>
            </a:r>
            <a:r>
              <a:rPr lang="sv-SE" baseline="0" dirty="0" err="1" smtClean="0"/>
              <a:t>Virtual</a:t>
            </a:r>
            <a:r>
              <a:rPr lang="sv-SE" baseline="0" dirty="0" smtClean="0"/>
              <a:t> Machines.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68951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1834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that there are two</a:t>
            </a:r>
            <a:r>
              <a:rPr lang="en-US" b="0" baseline="0" dirty="0" smtClean="0"/>
              <a:t> </a:t>
            </a:r>
            <a:r>
              <a:rPr lang="en-US" b="0" dirty="0" smtClean="0"/>
              <a:t>blob 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Demo</a:t>
            </a:r>
            <a:r>
              <a:rPr lang="sv-SE" baseline="0" noProof="0" dirty="0" smtClean="0"/>
              <a:t> on </a:t>
            </a:r>
            <a:r>
              <a:rPr lang="sv-SE" baseline="0" noProof="0" dirty="0" err="1" smtClean="0"/>
              <a:t>accessing</a:t>
            </a:r>
            <a:r>
              <a:rPr lang="sv-SE" baseline="0" noProof="0" dirty="0" smtClean="0"/>
              <a:t> data </a:t>
            </a:r>
            <a:r>
              <a:rPr lang="sv-SE" baseline="0" noProof="0" dirty="0" err="1" smtClean="0"/>
              <a:t>using</a:t>
            </a:r>
            <a:r>
              <a:rPr lang="sv-SE" baseline="0" noProof="0" dirty="0" smtClean="0"/>
              <a:t> a SAS </a:t>
            </a:r>
            <a:r>
              <a:rPr lang="sv-SE" baseline="0" noProof="0" dirty="0" err="1" smtClean="0"/>
              <a:t>key</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Files</a:t>
            </a:r>
            <a:r>
              <a:rPr lang="sv-SE" dirty="0" smtClean="0"/>
              <a:t> is a </a:t>
            </a:r>
            <a:r>
              <a:rPr lang="sv-SE" dirty="0" err="1" smtClean="0"/>
              <a:t>relatively</a:t>
            </a:r>
            <a:r>
              <a:rPr lang="sv-SE" dirty="0" smtClean="0"/>
              <a:t> new</a:t>
            </a:r>
            <a:r>
              <a:rPr lang="sv-SE" baseline="0" dirty="0" smtClean="0"/>
              <a:t> Azur Storage Service </a:t>
            </a:r>
            <a:r>
              <a:rPr lang="sv-SE" baseline="0" dirty="0" err="1" smtClean="0"/>
              <a:t>which</a:t>
            </a:r>
            <a:r>
              <a:rPr lang="sv-SE" baseline="0" dirty="0" smtClean="0"/>
              <a:t> supports the SMB 2.1 </a:t>
            </a:r>
            <a:r>
              <a:rPr lang="sv-SE" baseline="0" dirty="0" err="1" smtClean="0"/>
              <a:t>protocol</a:t>
            </a:r>
            <a:r>
              <a:rPr lang="sv-SE" baseline="0" dirty="0" smtClean="0"/>
              <a:t> </a:t>
            </a:r>
            <a:r>
              <a:rPr lang="sv-SE" baseline="0" dirty="0" err="1" smtClean="0"/>
              <a:t>which</a:t>
            </a:r>
            <a:r>
              <a:rPr lang="sv-SE" baseline="0" dirty="0" smtClean="0"/>
              <a:t> for </a:t>
            </a:r>
            <a:r>
              <a:rPr lang="sv-SE" baseline="0" dirty="0" err="1" smtClean="0"/>
              <a:t>instance</a:t>
            </a:r>
            <a:r>
              <a:rPr lang="sv-SE" baseline="0" dirty="0" smtClean="0"/>
              <a:t> </a:t>
            </a:r>
            <a:r>
              <a:rPr lang="sv-SE" baseline="0" dirty="0" err="1" smtClean="0"/>
              <a:t>enables</a:t>
            </a:r>
            <a:r>
              <a:rPr lang="sv-SE" baseline="0" dirty="0" smtClean="0"/>
              <a:t> migration of </a:t>
            </a:r>
            <a:r>
              <a:rPr lang="sv-SE" baseline="0" dirty="0" err="1" smtClean="0"/>
              <a:t>legacy</a:t>
            </a:r>
            <a:r>
              <a:rPr lang="sv-SE" baseline="0" dirty="0" smtClean="0"/>
              <a:t> </a:t>
            </a:r>
            <a:r>
              <a:rPr lang="sv-SE" baseline="0" dirty="0" err="1" smtClean="0"/>
              <a:t>applications</a:t>
            </a:r>
            <a:r>
              <a:rPr lang="sv-SE" baseline="0" dirty="0" smtClean="0"/>
              <a:t> </a:t>
            </a:r>
            <a:r>
              <a:rPr lang="sv-SE" baseline="0" dirty="0" err="1" smtClean="0"/>
              <a:t>direct</a:t>
            </a:r>
            <a:r>
              <a:rPr lang="sv-SE" baseline="0" dirty="0" smtClean="0"/>
              <a:t> to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2692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block</a:t>
            </a:r>
            <a:r>
              <a:rPr lang="en-US" b="0" baseline="0" dirty="0" smtClean="0"/>
              <a:t> </a:t>
            </a:r>
            <a:r>
              <a:rPr lang="en-US" b="0" dirty="0" smtClean="0"/>
              <a:t>blob</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0" indent="0">
              <a:buFont typeface="Arial" pitchFamily="34" charset="0"/>
              <a:buNone/>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30543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Queues</a:t>
            </a:r>
            <a:r>
              <a:rPr lang="sv-SE" baseline="0" dirty="0" smtClean="0"/>
              <a:t> is a </a:t>
            </a:r>
            <a:r>
              <a:rPr lang="sv-SE" baseline="0" dirty="0" err="1" smtClean="0"/>
              <a:t>very</a:t>
            </a:r>
            <a:r>
              <a:rPr lang="sv-SE" baseline="0" dirty="0" smtClean="0"/>
              <a:t> straight forward </a:t>
            </a:r>
            <a:r>
              <a:rPr lang="sv-SE" baseline="0" dirty="0" err="1" smtClean="0"/>
              <a:t>yet</a:t>
            </a:r>
            <a:r>
              <a:rPr lang="sv-SE" baseline="0" dirty="0" smtClean="0"/>
              <a:t> feature </a:t>
            </a:r>
            <a:r>
              <a:rPr lang="sv-SE" baseline="0" dirty="0" err="1" smtClean="0"/>
              <a:t>rich</a:t>
            </a:r>
            <a:r>
              <a:rPr lang="sv-SE" baseline="0" dirty="0" smtClean="0"/>
              <a:t> </a:t>
            </a:r>
            <a:r>
              <a:rPr lang="sv-SE" baseline="0" dirty="0" err="1" smtClean="0"/>
              <a:t>mechanism</a:t>
            </a:r>
            <a:r>
              <a:rPr lang="sv-SE" baseline="0" dirty="0" smtClean="0"/>
              <a:t> in Azure Storage for </a:t>
            </a:r>
            <a:r>
              <a:rPr lang="sv-SE" baseline="0" dirty="0" err="1" smtClean="0"/>
              <a:t>queueing</a:t>
            </a:r>
            <a:r>
              <a:rPr lang="sv-SE" baseline="0" dirty="0" smtClean="0"/>
              <a:t> of </a:t>
            </a:r>
            <a:r>
              <a:rPr lang="sv-SE" baseline="0" dirty="0" err="1" smtClean="0"/>
              <a:t>workloads</a:t>
            </a:r>
            <a:r>
              <a:rPr lang="sv-SE" baseline="0" dirty="0" smtClean="0"/>
              <a:t> for </a:t>
            </a:r>
            <a:r>
              <a:rPr lang="sv-SE" baseline="0" dirty="0" err="1" smtClean="0"/>
              <a:t>asynchronous</a:t>
            </a:r>
            <a:r>
              <a:rPr lang="sv-SE" baseline="0" dirty="0" smtClean="0"/>
              <a:t> </a:t>
            </a:r>
            <a:r>
              <a:rPr lang="sv-SE" baseline="0" dirty="0" err="1" smtClean="0"/>
              <a:t>batch</a:t>
            </a:r>
            <a:r>
              <a:rPr lang="sv-SE" baseline="0" dirty="0" smtClean="0"/>
              <a:t>/</a:t>
            </a:r>
            <a:r>
              <a:rPr lang="sv-SE" baseline="0" dirty="0" err="1" smtClean="0"/>
              <a:t>backend</a:t>
            </a:r>
            <a:r>
              <a:rPr lang="sv-SE" baseline="0" dirty="0" smtClean="0"/>
              <a:t> </a:t>
            </a:r>
            <a:r>
              <a:rPr lang="sv-SE" baseline="0" dirty="0" err="1" smtClean="0"/>
              <a:t>processing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786597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page blob</a:t>
            </a:r>
          </a:p>
          <a:p>
            <a:endParaRPr lang="en-US" b="0" dirty="0" smtClean="0"/>
          </a:p>
          <a:p>
            <a:r>
              <a:rPr lang="en-US" b="1" dirty="0" smtClean="0"/>
              <a:t>Speaker Notes</a:t>
            </a:r>
          </a:p>
          <a:p>
            <a:pPr marL="0" indent="0">
              <a:buFont typeface="Arial" pitchFamily="34" charset="0"/>
              <a:buNone/>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4"/>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238470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Storage</a:t>
            </a:r>
            <a:r>
              <a:rPr lang="sv-SE" baseline="0" dirty="0" smtClean="0"/>
              <a:t> </a:t>
            </a:r>
            <a:r>
              <a:rPr lang="sv-SE" baseline="0" dirty="0" err="1" smtClean="0"/>
              <a:t>Tables</a:t>
            </a:r>
            <a:r>
              <a:rPr lang="sv-SE" baseline="0" dirty="0" smtClean="0"/>
              <a:t> is a Big Table NOSQL style </a:t>
            </a:r>
            <a:r>
              <a:rPr lang="sv-SE" baseline="0" dirty="0" err="1" smtClean="0"/>
              <a:t>Entity</a:t>
            </a:r>
            <a:r>
              <a:rPr lang="sv-SE" baseline="0" dirty="0" smtClean="0"/>
              <a:t> Store in Azure. The </a:t>
            </a:r>
            <a:r>
              <a:rPr lang="sv-SE" baseline="0" dirty="0" err="1" smtClean="0"/>
              <a:t>mindset</a:t>
            </a:r>
            <a:r>
              <a:rPr lang="sv-SE" baseline="0" dirty="0" smtClean="0"/>
              <a:t> </a:t>
            </a:r>
            <a:r>
              <a:rPr lang="sv-SE" baseline="0" dirty="0" err="1" smtClean="0"/>
              <a:t>here</a:t>
            </a:r>
            <a:r>
              <a:rPr lang="sv-SE" baseline="0" dirty="0" smtClean="0"/>
              <a:t> is to </a:t>
            </a:r>
            <a:r>
              <a:rPr lang="sv-SE" baseline="0" dirty="0" err="1" smtClean="0"/>
              <a:t>think</a:t>
            </a:r>
            <a:r>
              <a:rPr lang="sv-SE" baseline="0" dirty="0" smtClean="0"/>
              <a:t> </a:t>
            </a:r>
            <a:r>
              <a:rPr lang="sv-SE" baseline="0" dirty="0" err="1" smtClean="0"/>
              <a:t>Entities</a:t>
            </a:r>
            <a:r>
              <a:rPr lang="sv-SE" baseline="0" dirty="0" smtClean="0"/>
              <a:t> and not a </a:t>
            </a:r>
            <a:r>
              <a:rPr lang="sv-SE" baseline="0" dirty="0" err="1" smtClean="0"/>
              <a:t>relational</a:t>
            </a:r>
            <a:r>
              <a:rPr lang="sv-SE" baseline="0" dirty="0" smtClean="0"/>
              <a:t> data </a:t>
            </a:r>
            <a:r>
              <a:rPr lang="sv-SE" baseline="0" dirty="0" err="1" smtClean="0"/>
              <a:t>storage</a:t>
            </a:r>
            <a:r>
              <a:rPr lang="sv-SE" baseline="0" dirty="0" smtClean="0"/>
              <a:t> </a:t>
            </a:r>
            <a:r>
              <a:rPr lang="sv-SE" baseline="0" dirty="0" err="1" smtClean="0"/>
              <a:t>model</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2264310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StorSimple</a:t>
            </a:r>
            <a:r>
              <a:rPr lang="sv-SE" baseline="0" dirty="0" smtClean="0"/>
              <a:t> is Microsofts offring in Azure </a:t>
            </a:r>
            <a:r>
              <a:rPr lang="en-US" sz="1200" kern="1200" dirty="0" smtClean="0">
                <a:solidFill>
                  <a:schemeClr val="tx1"/>
                </a:solidFill>
                <a:effectLst/>
                <a:latin typeface="+mn-lt"/>
                <a:ea typeface="+mn-ea"/>
                <a:cs typeface="+mn-cs"/>
              </a:rPr>
              <a:t>which offers a unique hybrid cloud storage solution which provides primary storage, archive and disaster recovery. This solution optimizes total storage costs and data protection for enterprises.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82324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Files</a:t>
            </a:r>
            <a:r>
              <a:rPr lang="sv-SE" dirty="0" smtClean="0"/>
              <a:t> Extra </a:t>
            </a:r>
            <a:r>
              <a:rPr lang="sv-SE" dirty="0" err="1" smtClean="0"/>
              <a:t>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76</a:t>
            </a:fld>
            <a:endParaRPr lang="en-US"/>
          </a:p>
        </p:txBody>
      </p:sp>
    </p:spTree>
    <p:extLst>
      <p:ext uri="{BB962C8B-B14F-4D97-AF65-F5344CB8AC3E}">
        <p14:creationId xmlns:p14="http://schemas.microsoft.com/office/powerpoint/2010/main" val="1752581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84976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67657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90</a:t>
            </a:fld>
            <a:endParaRPr lang="en-US" dirty="0"/>
          </a:p>
        </p:txBody>
      </p:sp>
    </p:spTree>
    <p:extLst>
      <p:ext uri="{BB962C8B-B14F-4D97-AF65-F5344CB8AC3E}">
        <p14:creationId xmlns:p14="http://schemas.microsoft.com/office/powerpoint/2010/main" val="1778332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91</a:t>
            </a:fld>
            <a:endParaRPr lang="en-US" dirty="0"/>
          </a:p>
        </p:txBody>
      </p:sp>
    </p:spTree>
    <p:extLst>
      <p:ext uri="{BB962C8B-B14F-4D97-AF65-F5344CB8AC3E}">
        <p14:creationId xmlns:p14="http://schemas.microsoft.com/office/powerpoint/2010/main" val="35782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92</a:t>
            </a:fld>
            <a:endParaRPr lang="en-US" dirty="0"/>
          </a:p>
        </p:txBody>
      </p:sp>
    </p:spTree>
    <p:extLst>
      <p:ext uri="{BB962C8B-B14F-4D97-AF65-F5344CB8AC3E}">
        <p14:creationId xmlns:p14="http://schemas.microsoft.com/office/powerpoint/2010/main" val="238994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1/13/2015 1:44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 id="2147483701" r:id="rId20"/>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66.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13.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1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r>
              <a:rPr lang="en-US" sz="4400" dirty="0" smtClean="0">
                <a:gradFill>
                  <a:gsLst>
                    <a:gs pos="0">
                      <a:srgbClr val="FFFFFF"/>
                    </a:gs>
                    <a:gs pos="100000">
                      <a:srgbClr val="FFFFFF"/>
                    </a:gs>
                  </a:gsLst>
                  <a:lin ang="5400000" scaled="0"/>
                </a:gradFill>
                <a:latin typeface="+mj-lt"/>
              </a:rPr>
              <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no search on metadata </a:t>
            </a:r>
            <a:r>
              <a:rPr lang="en-US" sz="3600" dirty="0">
                <a:gradFill>
                  <a:gsLst>
                    <a:gs pos="0">
                      <a:srgbClr val="FFFFFF"/>
                    </a:gs>
                    <a:gs pos="100000">
                      <a:srgbClr val="FFFFFF"/>
                    </a:gs>
                  </a:gsLst>
                  <a:lin ang="5400000" scaled="0"/>
                </a:gradFill>
                <a:latin typeface="+mj-lt"/>
              </a:rPr>
              <a:t>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Effectively </a:t>
            </a:r>
            <a:r>
              <a:rPr lang="en-US" sz="4400" dirty="0">
                <a:gradFill>
                  <a:gsLst>
                    <a:gs pos="0">
                      <a:srgbClr val="FFFFFF"/>
                    </a:gs>
                    <a:gs pos="100000">
                      <a:srgbClr val="FFFFFF"/>
                    </a:gs>
                  </a:gsLst>
                  <a:lin ang="5400000" scaled="0"/>
                </a:gradFill>
                <a:latin typeface="+mj-lt"/>
              </a:rPr>
              <a:t>in Partition of </a:t>
            </a:r>
            <a:r>
              <a:rPr lang="en-US" sz="4400" dirty="0" smtClean="0">
                <a:gradFill>
                  <a:gsLst>
                    <a:gs pos="0">
                      <a:srgbClr val="FFFFFF"/>
                    </a:gs>
                    <a:gs pos="100000">
                      <a:srgbClr val="FFFFFF"/>
                    </a:gs>
                  </a:gsLst>
                  <a:lin ang="5400000" scaled="0"/>
                </a:gradFill>
                <a:latin typeface="+mj-lt"/>
              </a:rPr>
              <a:t>1</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42352623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Name&gt;Tents/ShedTent.jpg&lt;/Name&gt;[…]&lt;/Blob&gt;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&amp;marker=1!28!Q2Fub2VzL1doaXRld2F0ZXIuanBn</a:t>
            </a: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212"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pic>
        <p:nvPicPr>
          <p:cNvPr id="34" name="Picture 33"/>
          <p:cNvPicPr>
            <a:picLocks noChangeAspect="1"/>
          </p:cNvPicPr>
          <p:nvPr/>
        </p:nvPicPr>
        <p:blipFill>
          <a:blip r:embed="rId4"/>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xit" presetSubtype="0" fill="hold" grpId="1" nodeType="withEffect">
                                  <p:stCondLst>
                                    <p:cond delay="0"/>
                                  </p:stCondLst>
                                  <p:childTnLst>
                                    <p:animEffect transition="out" filter="fade">
                                      <p:cBhvr>
                                        <p:cTn id="103" dur="500"/>
                                        <p:tgtEl>
                                          <p:spTgt spid="77"/>
                                        </p:tgtEl>
                                      </p:cBhvr>
                                    </p:animEffect>
                                    <p:set>
                                      <p:cBhvr>
                                        <p:cTn id="10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block uploading benefits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Efficient continuation and retry</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Parallel and out of order upload of blocks</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3436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4">
              <a:lumMod val="75000"/>
            </a:schemeClr>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pic>
        <p:nvPicPr>
          <p:cNvPr id="37" name="Picture 36"/>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sz="4400" dirty="0">
                <a:gradFill>
                  <a:gsLst>
                    <a:gs pos="0">
                      <a:srgbClr val="FFFFFF"/>
                    </a:gs>
                    <a:gs pos="100000">
                      <a:srgbClr val="FFFFFF"/>
                    </a:gs>
                  </a:gsLst>
                  <a:lin ang="5400000" scaled="0"/>
                </a:gradFill>
              </a:rPr>
              <a:t>Fine grain access rights to blobs and containers</a:t>
            </a:r>
          </a:p>
          <a:p>
            <a:pPr marL="252000" indent="0" algn="l">
              <a:spcBef>
                <a:spcPts val="1200"/>
              </a:spcBef>
              <a:buNone/>
            </a:pPr>
            <a:r>
              <a:rPr lang="en-NZ" sz="4400" dirty="0">
                <a:gradFill>
                  <a:gsLst>
                    <a:gs pos="0">
                      <a:srgbClr val="FFFFFF"/>
                    </a:gs>
                    <a:gs pos="100000">
                      <a:srgbClr val="FFFFFF"/>
                    </a:gs>
                  </a:gsLst>
                  <a:lin ang="5400000" scaled="0"/>
                </a:gradFill>
              </a:rPr>
              <a:t>Sign URL with storage key – permit elevated rights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p>
        </p:txBody>
      </p:sp>
      <p:sp>
        <p:nvSpPr>
          <p:cNvPr id="3" name="Content Placeholder 2"/>
          <p:cNvSpPr>
            <a:spLocks noGrp="1"/>
          </p:cNvSpPr>
          <p:nvPr>
            <p:ph type="body" sz="quarter" idx="4294967295"/>
          </p:nvPr>
        </p:nvSpPr>
        <p:spPr>
          <a:xfrm>
            <a:off x="6427433" y="0"/>
            <a:ext cx="5764566"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20" name="TextBox 19"/>
          <p:cNvSpPr txBox="1"/>
          <p:nvPr/>
        </p:nvSpPr>
        <p:spPr>
          <a:xfrm>
            <a:off x="872295"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1" name="TextBox 30"/>
          <p:cNvSpPr txBox="1"/>
          <p:nvPr/>
        </p:nvSpPr>
        <p:spPr>
          <a:xfrm>
            <a:off x="3451600"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2" name="TextBox 31"/>
          <p:cNvSpPr txBox="1"/>
          <p:nvPr/>
        </p:nvSpPr>
        <p:spPr>
          <a:xfrm>
            <a:off x="6235923"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cxnSp>
        <p:nvCxnSpPr>
          <p:cNvPr id="14" name="Straight Arrow Connector 13"/>
          <p:cNvCxnSpPr>
            <a:stCxn id="7" idx="0"/>
            <a:endCxn id="20" idx="2"/>
          </p:cNvCxnSpPr>
          <p:nvPr/>
        </p:nvCxnSpPr>
        <p:spPr>
          <a:xfrm flipV="1">
            <a:off x="1594407"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32" idx="2"/>
          </p:cNvCxnSpPr>
          <p:nvPr/>
        </p:nvCxnSpPr>
        <p:spPr>
          <a:xfrm flipV="1">
            <a:off x="6958036" y="2170980"/>
            <a:ext cx="0"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V="1">
            <a:off x="4173712"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61059" y="3507235"/>
            <a:ext cx="11469883"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Index </a:t>
            </a:r>
            <a:r>
              <a:rPr lang="en-US" sz="3600" dirty="0">
                <a:gradFill>
                  <a:gsLst>
                    <a:gs pos="0">
                      <a:srgbClr val="FFFFFF"/>
                    </a:gs>
                    <a:gs pos="100000">
                      <a:srgbClr val="FFFFFF"/>
                    </a:gs>
                  </a:gsLst>
                  <a:lin ang="5400000" scaled="0"/>
                </a:gradFill>
                <a:latin typeface="+mj-lt"/>
                <a:ea typeface="Segoe UI" pitchFamily="34" charset="0"/>
                <a:cs typeface="Segoe UI" pitchFamily="34" charset="0"/>
              </a:rPr>
              <a:t>Layer</a:t>
            </a:r>
          </a:p>
        </p:txBody>
      </p:sp>
      <p:sp>
        <p:nvSpPr>
          <p:cNvPr id="6" name="Rectangle 5"/>
          <p:cNvSpPr/>
          <p:nvPr/>
        </p:nvSpPr>
        <p:spPr bwMode="auto">
          <a:xfrm>
            <a:off x="361059" y="4291079"/>
            <a:ext cx="11469883"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361059" y="2755918"/>
            <a:ext cx="2466696"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Blob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519669" y="2755918"/>
            <a:ext cx="2876733"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Queue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Rectangle 9"/>
          <p:cNvSpPr/>
          <p:nvPr/>
        </p:nvSpPr>
        <p:spPr bwMode="auto">
          <a:xfrm>
            <a:off x="2904615" y="2755918"/>
            <a:ext cx="2538194"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Table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70" name="Group 169"/>
          <p:cNvGrpSpPr/>
          <p:nvPr/>
        </p:nvGrpSpPr>
        <p:grpSpPr>
          <a:xfrm>
            <a:off x="8473262" y="1792211"/>
            <a:ext cx="3357680" cy="1642948"/>
            <a:chOff x="8473262" y="1792211"/>
            <a:chExt cx="3357680" cy="1642948"/>
          </a:xfrm>
        </p:grpSpPr>
        <p:sp>
          <p:nvSpPr>
            <p:cNvPr id="11" name="Rectangle 10"/>
            <p:cNvSpPr/>
            <p:nvPr/>
          </p:nvSpPr>
          <p:spPr bwMode="auto">
            <a:xfrm>
              <a:off x="8473262" y="2755918"/>
              <a:ext cx="335768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File Share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3" name="TextBox 32"/>
            <p:cNvSpPr txBox="1"/>
            <p:nvPr/>
          </p:nvSpPr>
          <p:spPr>
            <a:xfrm>
              <a:off x="8707352" y="1793574"/>
              <a:ext cx="1444226"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4" name="TextBox 33"/>
            <p:cNvSpPr txBox="1"/>
            <p:nvPr/>
          </p:nvSpPr>
          <p:spPr>
            <a:xfrm>
              <a:off x="10275526" y="1792211"/>
              <a:ext cx="132132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SMB</a:t>
              </a:r>
            </a:p>
          </p:txBody>
        </p:sp>
        <p:cxnSp>
          <p:nvCxnSpPr>
            <p:cNvPr id="29" name="Straight Arrow Connector 28"/>
            <p:cNvCxnSpPr>
              <a:stCxn id="11" idx="0"/>
              <a:endCxn id="33" idx="2"/>
            </p:cNvCxnSpPr>
            <p:nvPr/>
          </p:nvCxnSpPr>
          <p:spPr>
            <a:xfrm flipH="1" flipV="1">
              <a:off x="9429465" y="2172343"/>
              <a:ext cx="722637" cy="58357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10152102" y="2173705"/>
              <a:ext cx="784087" cy="582213"/>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348096" y="3435159"/>
            <a:ext cx="11482845" cy="78384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5756" y="1792211"/>
            <a:ext cx="8070646" cy="1642948"/>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059" y="4291079"/>
            <a:ext cx="11469882" cy="77471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xit" presetSubtype="0" fill="hold" grpId="0"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10"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70"/>
                                        </p:tgtEl>
                                        <p:attrNameLst>
                                          <p:attrName>style.visibility</p:attrName>
                                        </p:attrNameLst>
                                      </p:cBhvr>
                                      <p:to>
                                        <p:strVal val="visible"/>
                                      </p:to>
                                    </p:set>
                                    <p:anim calcmode="lin" valueType="num">
                                      <p:cBhvr additive="base">
                                        <p:cTn id="26" dur="500" fill="hold"/>
                                        <p:tgtEl>
                                          <p:spTgt spid="170"/>
                                        </p:tgtEl>
                                        <p:attrNameLst>
                                          <p:attrName>ppt_x</p:attrName>
                                        </p:attrNameLst>
                                      </p:cBhvr>
                                      <p:tavLst>
                                        <p:tav tm="0">
                                          <p:val>
                                            <p:strVal val="1+#ppt_w/2"/>
                                          </p:val>
                                        </p:tav>
                                        <p:tav tm="100000">
                                          <p:val>
                                            <p:strVal val="#ppt_x"/>
                                          </p:val>
                                        </p:tav>
                                      </p:tavLst>
                                    </p:anim>
                                    <p:anim calcmode="lin" valueType="num">
                                      <p:cBhvr additive="base">
                                        <p:cTn id="27" dur="500" fill="hold"/>
                                        <p:tgtEl>
                                          <p:spTgt spid="170"/>
                                        </p:tgtEl>
                                        <p:attrNameLst>
                                          <p:attrName>ppt_y</p:attrName>
                                        </p:attrNameLst>
                                      </p:cBhvr>
                                      <p:tavLst>
                                        <p:tav tm="0">
                                          <p:val>
                                            <p:strVal val="#ppt_y"/>
                                          </p:val>
                                        </p:tav>
                                        <p:tav tm="100000">
                                          <p:val>
                                            <p:strVal val="#ppt_y"/>
                                          </p:val>
                                        </p:tav>
                                      </p:tavLst>
                                    </p:anim>
                                  </p:childTnLst>
                                </p:cTn>
                              </p:par>
                              <p:par>
                                <p:cTn id="28" presetID="10" presetClass="entr" presetSubtype="0" fill="hold" grpId="3"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4" grpId="0" animBg="1"/>
      <p:bldP spid="24" grpId="1" animBg="1"/>
      <p:bldP spid="24" grpId="2" animBg="1"/>
      <p:bldP spid="24"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a:t>
            </a:r>
            <a:r>
              <a:rPr lang="en-NZ" dirty="0"/>
              <a:t>– Revocation</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000" spc="-51" dirty="0" smtClean="0">
                <a:latin typeface="+mj-lt"/>
              </a:rPr>
              <a:t>Signed resource </a:t>
            </a:r>
            <a:r>
              <a:rPr lang="en-NZ" sz="4000" spc="-51" dirty="0">
                <a:latin typeface="+mj-lt"/>
              </a:rPr>
              <a:t>Blob or Container</a:t>
            </a:r>
          </a:p>
          <a:p>
            <a:pPr marL="252000" lvl="1" indent="0">
              <a:lnSpc>
                <a:spcPct val="110000"/>
              </a:lnSpc>
              <a:spcBef>
                <a:spcPts val="1200"/>
              </a:spcBef>
              <a:buNone/>
            </a:pPr>
            <a:r>
              <a:rPr lang="en-US" sz="4000" spc="-51" dirty="0" smtClean="0">
                <a:latin typeface="+mj-lt"/>
              </a:rPr>
              <a:t>Signed identifier </a:t>
            </a:r>
            <a:r>
              <a:rPr lang="en-NZ" sz="4000" spc="-51" dirty="0">
                <a:latin typeface="+mj-lt"/>
              </a:rPr>
              <a:t>Optional pointer to container policy</a:t>
            </a:r>
          </a:p>
          <a:p>
            <a:pPr marL="252000" lvl="1" indent="0">
              <a:lnSpc>
                <a:spcPct val="110000"/>
              </a:lnSpc>
              <a:spcBef>
                <a:spcPts val="1200"/>
              </a:spcBef>
              <a:buNone/>
            </a:pPr>
            <a:r>
              <a:rPr lang="en-US" sz="4000" spc="-51" dirty="0">
                <a:latin typeface="+mj-lt"/>
              </a:rPr>
              <a:t>Signature </a:t>
            </a:r>
            <a:r>
              <a:rPr lang="en-NZ" sz="4000" spc="-51" dirty="0">
                <a:latin typeface="+mj-lt"/>
              </a:rPr>
              <a:t>HMAC-SHA256 of above </a:t>
            </a:r>
            <a:r>
              <a:rPr lang="en-NZ" sz="4000" spc="-51" dirty="0" smtClean="0">
                <a:latin typeface="+mj-lt"/>
              </a:rPr>
              <a:t>fields</a:t>
            </a:r>
            <a:endParaRPr lang="en-NZ" sz="40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9525" y="0"/>
            <a:ext cx="12201525" cy="812800"/>
          </a:xfrm>
        </p:spPr>
        <p:txBody>
          <a:bodyPr>
            <a:normAutofit/>
          </a:bodyPr>
          <a:lstStyle/>
          <a:p>
            <a:r>
              <a:rPr lang="en-NZ" dirty="0"/>
              <a:t>Store Access Policy – Policy Based Signatures</a:t>
            </a: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07840" y="147320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4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 –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74879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4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
            <a:ext cx="12191999"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52823" y="949454"/>
            <a:ext cx="3676828" cy="2292694"/>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grpSp>
        <p:nvGrpSpPr>
          <p:cNvPr id="60" name="Group 59"/>
          <p:cNvGrpSpPr/>
          <p:nvPr/>
        </p:nvGrpSpPr>
        <p:grpSpPr>
          <a:xfrm>
            <a:off x="1926211" y="1659778"/>
            <a:ext cx="8339579" cy="3538444"/>
            <a:chOff x="1926211" y="1966810"/>
            <a:chExt cx="8339579" cy="3538444"/>
          </a:xfrm>
        </p:grpSpPr>
        <p:grpSp>
          <p:nvGrpSpPr>
            <p:cNvPr id="58" name="Group 57"/>
            <p:cNvGrpSpPr/>
            <p:nvPr/>
          </p:nvGrpSpPr>
          <p:grpSpPr>
            <a:xfrm>
              <a:off x="7913486" y="1966810"/>
              <a:ext cx="2352304" cy="3538444"/>
              <a:chOff x="7913486" y="1966810"/>
              <a:chExt cx="2352304" cy="3538444"/>
            </a:xfrm>
          </p:grpSpPr>
          <p:sp>
            <p:nvSpPr>
              <p:cNvPr id="6" name="Oval 5"/>
              <p:cNvSpPr/>
              <p:nvPr/>
            </p:nvSpPr>
            <p:spPr>
              <a:xfrm>
                <a:off x="7913486" y="19668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9480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grpSp>
          <p:nvGrpSpPr>
            <p:cNvPr id="59" name="Group 58"/>
            <p:cNvGrpSpPr/>
            <p:nvPr/>
          </p:nvGrpSpPr>
          <p:grpSpPr>
            <a:xfrm>
              <a:off x="1926211" y="1966810"/>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316932"/>
              <a:ext cx="1825279" cy="838200"/>
              <a:chOff x="5183361" y="3390632"/>
              <a:chExt cx="1825279" cy="838200"/>
            </a:xfrm>
          </p:grpSpPr>
          <p:sp>
            <p:nvSpPr>
              <p:cNvPr id="44" name="Rectangle 43"/>
              <p:cNvSpPr/>
              <p:nvPr/>
            </p:nvSpPr>
            <p:spPr>
              <a:xfrm>
                <a:off x="51833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Message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117771"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algn="ctr"/>
            <a:r>
              <a:rPr lang="en-US" sz="6000" spc="-100" dirty="0">
                <a:solidFill>
                  <a:schemeClr val="bg1">
                    <a:alpha val="99000"/>
                  </a:schemeClr>
                </a:solidFill>
                <a:latin typeface="+mj-lt"/>
                <a:ea typeface="Segoe UI" pitchFamily="34" charset="0"/>
                <a:cs typeface="Segoe UI" pitchFamily="34" charset="0"/>
              </a:rPr>
              <a:t>Not an </a:t>
            </a:r>
            <a:r>
              <a:rPr lang="en-US" sz="6000" spc="-100" dirty="0" smtClean="0">
                <a:solidFill>
                  <a:schemeClr val="bg1">
                    <a:alpha val="99000"/>
                  </a:schemeClr>
                </a:solidFill>
                <a:latin typeface="+mj-lt"/>
                <a:ea typeface="Segoe UI" pitchFamily="34" charset="0"/>
                <a:cs typeface="Segoe UI" pitchFamily="34" charset="0"/>
              </a:rPr>
              <a:t>RDBMS Table!</a:t>
            </a:r>
          </a:p>
          <a:p>
            <a:pPr algn="ctr"/>
            <a:r>
              <a:rPr lang="en-US" sz="6000" spc="-100" dirty="0">
                <a:solidFill>
                  <a:schemeClr val="bg1">
                    <a:alpha val="99000"/>
                  </a:schemeClr>
                </a:solidFill>
                <a:latin typeface="+mj-lt"/>
                <a:ea typeface="Segoe UI" pitchFamily="34" charset="0"/>
                <a:cs typeface="Segoe UI" pitchFamily="34" charset="0"/>
              </a:rPr>
              <a:t>The mental picture is ‘Entities</a:t>
            </a:r>
            <a:r>
              <a:rPr lang="en-US" sz="6000" spc="-100" dirty="0" smtClean="0">
                <a:solidFill>
                  <a:schemeClr val="bg1">
                    <a:alpha val="99000"/>
                  </a:schemeClr>
                </a:solidFill>
                <a:latin typeface="+mj-lt"/>
                <a:ea typeface="Segoe UI" pitchFamily="34" charset="0"/>
                <a:cs typeface="Segoe UI" pitchFamily="34" charset="0"/>
              </a:rPr>
              <a:t>’</a:t>
            </a:r>
            <a:endParaRPr lang="en-US" sz="6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5729895" y="1627628"/>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b="1" spc="-100" dirty="0">
                <a:solidFill>
                  <a:schemeClr val="bg1">
                    <a:alpha val="99000"/>
                  </a:schemeClr>
                </a:solidFill>
                <a:latin typeface="+mj-lt"/>
                <a:ea typeface="Segoe UI" pitchFamily="34" charset="0"/>
                <a:cs typeface="Segoe UI" pitchFamily="34" charset="0"/>
              </a:rPr>
              <a:t>PartitionKey</a:t>
            </a:r>
            <a:r>
              <a:rPr lang="en-US" sz="4800" spc="-100" dirty="0">
                <a:solidFill>
                  <a:schemeClr val="bg1">
                    <a:alpha val="99000"/>
                  </a:schemeClr>
                </a:solidFill>
                <a:latin typeface="+mj-lt"/>
                <a:ea typeface="Segoe UI" pitchFamily="34" charset="0"/>
                <a:cs typeface="Segoe UI" pitchFamily="34" charset="0"/>
              </a:rPr>
              <a:t> &amp; </a:t>
            </a:r>
            <a:r>
              <a:rPr lang="en-US" sz="4800" b="1" spc="-100" dirty="0" smtClean="0">
                <a:solidFill>
                  <a:schemeClr val="bg1">
                    <a:alpha val="99000"/>
                  </a:schemeClr>
                </a:solidFill>
                <a:latin typeface="+mj-lt"/>
                <a:ea typeface="Segoe UI" pitchFamily="34" charset="0"/>
                <a:cs typeface="Segoe UI" pitchFamily="34" charset="0"/>
              </a:rPr>
              <a:t>RowKey</a:t>
            </a:r>
            <a:r>
              <a:rPr lang="en-US" sz="4800" spc="-100" dirty="0" smtClean="0">
                <a:solidFill>
                  <a:schemeClr val="bg1">
                    <a:alpha val="99000"/>
                  </a:schemeClr>
                </a:solidFill>
                <a:latin typeface="+mj-lt"/>
                <a:ea typeface="Segoe UI" pitchFamily="34" charset="0"/>
                <a:cs typeface="Segoe UI" pitchFamily="34" charset="0"/>
              </a:rPr>
              <a:t>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34720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a:t>
            </a:r>
            <a:r>
              <a:rPr lang="en-US" sz="4800" spc="-100" dirty="0" smtClean="0">
                <a:solidFill>
                  <a:schemeClr val="bg1">
                    <a:alpha val="99000"/>
                  </a:schemeClr>
                </a:solidFill>
                <a:latin typeface="+mj-lt"/>
                <a:ea typeface="Segoe UI" pitchFamily="34" charset="0"/>
                <a:cs typeface="Segoe UI" pitchFamily="34" charset="0"/>
              </a:rPr>
              <a:t>CRUD </a:t>
            </a:r>
            <a:r>
              <a:rPr lang="en-US" sz="4800" spc="-100" dirty="0">
                <a:solidFill>
                  <a:schemeClr val="bg1">
                    <a:alpha val="99000"/>
                  </a:schemeClr>
                </a:solidFill>
                <a:latin typeface="+mj-lt"/>
                <a:ea typeface="Segoe UI" pitchFamily="34" charset="0"/>
                <a:cs typeface="Segoe UI" pitchFamily="34" charset="0"/>
              </a:rPr>
              <a:t>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80566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15584"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94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489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9865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7221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49991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37507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2507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5688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95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558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58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112930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752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7363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539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44910"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i="1" dirty="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/&lt;container&gt;/&lt;blobname&gt;</a:t>
            </a:r>
          </a:p>
        </p:txBody>
      </p:sp>
      <p:sp>
        <p:nvSpPr>
          <p:cNvPr id="101" name="Down Arrow 100"/>
          <p:cNvSpPr/>
          <p:nvPr/>
        </p:nvSpPr>
        <p:spPr bwMode="auto">
          <a:xfrm rot="10800000">
            <a:off x="1519931"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336481" y="155254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161682" y="1553904"/>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417772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6408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6644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6957</TotalTime>
  <Words>7356</Words>
  <Application>Microsoft Office PowerPoint</Application>
  <PresentationFormat>Widescreen</PresentationFormat>
  <Paragraphs>1381</Paragraphs>
  <Slides>96</Slides>
  <Notes>74</Notes>
  <HiddenSlides>21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Agenda</vt:lpstr>
      <vt:lpstr>Microsoft Azure Storage Blob</vt:lpstr>
      <vt:lpstr>Two Types of Blobs Under the Hood</vt:lpstr>
      <vt:lpstr>Two Types of Blobs Under the Hood</vt:lpstr>
      <vt:lpstr>Two Types of Blobs Under the Hood</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Uploading a Block Blob</vt:lpstr>
      <vt:lpstr>Blob block uploading benefits</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Agenda</vt:lpstr>
      <vt:lpstr>Microsoft Azure Storage Files</vt:lpstr>
      <vt:lpstr>PowerPoint Presentation</vt:lpstr>
      <vt:lpstr>Sharing Files – The old way</vt:lpstr>
      <vt:lpstr>Azure Files</vt:lpstr>
      <vt:lpstr>Azure Files – Usage</vt:lpstr>
      <vt:lpstr>Agenda</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Agenda</vt:lpstr>
      <vt:lpstr>Microsoft Azure StorSimple</vt:lpstr>
      <vt:lpstr>PowerPoint Presentation</vt:lpstr>
      <vt:lpstr>Agenda</vt:lpstr>
      <vt:lpstr>PowerPoint Presentation</vt:lpstr>
      <vt:lpstr>Agenda</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No Fixed Schema</vt:lpstr>
      <vt:lpstr>Querying</vt:lpstr>
      <vt:lpstr>Partitions and Partition Ranges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424</cp:revision>
  <cp:lastPrinted>2014-03-26T17:46:13Z</cp:lastPrinted>
  <dcterms:created xsi:type="dcterms:W3CDTF">2014-03-19T23:21:38Z</dcterms:created>
  <dcterms:modified xsi:type="dcterms:W3CDTF">2015-01-13T13:03:45Z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