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538" r:id="rId6"/>
    <p:sldId id="516" r:id="rId7"/>
    <p:sldId id="565" r:id="rId8"/>
    <p:sldId id="524" r:id="rId9"/>
    <p:sldId id="539" r:id="rId10"/>
    <p:sldId id="435" r:id="rId11"/>
    <p:sldId id="525" r:id="rId12"/>
    <p:sldId id="526" r:id="rId13"/>
    <p:sldId id="527" r:id="rId14"/>
    <p:sldId id="528" r:id="rId15"/>
    <p:sldId id="529" r:id="rId16"/>
    <p:sldId id="555" r:id="rId17"/>
    <p:sldId id="530" r:id="rId18"/>
    <p:sldId id="566" r:id="rId19"/>
    <p:sldId id="556" r:id="rId20"/>
    <p:sldId id="563" r:id="rId21"/>
    <p:sldId id="564" r:id="rId22"/>
    <p:sldId id="560" r:id="rId23"/>
    <p:sldId id="561" r:id="rId24"/>
    <p:sldId id="557" r:id="rId25"/>
    <p:sldId id="558" r:id="rId26"/>
    <p:sldId id="559" r:id="rId27"/>
    <p:sldId id="540" r:id="rId28"/>
    <p:sldId id="545" r:id="rId29"/>
    <p:sldId id="541" r:id="rId30"/>
    <p:sldId id="543" r:id="rId31"/>
    <p:sldId id="544" r:id="rId32"/>
    <p:sldId id="546" r:id="rId33"/>
    <p:sldId id="552" r:id="rId34"/>
    <p:sldId id="553" r:id="rId35"/>
    <p:sldId id="554" r:id="rId36"/>
    <p:sldId id="551" r:id="rId37"/>
    <p:sldId id="531" r:id="rId38"/>
    <p:sldId id="535" r:id="rId39"/>
    <p:sldId id="536" r:id="rId40"/>
    <p:sldId id="537" r:id="rId41"/>
    <p:sldId id="495" r:id="rId42"/>
    <p:sldId id="454"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28"/>
            <p14:sldId id="529"/>
            <p14:sldId id="555"/>
            <p14:sldId id="530"/>
            <p14:sldId id="566"/>
            <p14:sldId id="556"/>
            <p14:sldId id="563"/>
            <p14:sldId id="564"/>
            <p14:sldId id="560"/>
            <p14:sldId id="561"/>
            <p14:sldId id="557"/>
            <p14:sldId id="558"/>
            <p14:sldId id="559"/>
            <p14:sldId id="540"/>
            <p14:sldId id="545"/>
            <p14:sldId id="541"/>
            <p14:sldId id="543"/>
            <p14:sldId id="544"/>
            <p14:sldId id="546"/>
            <p14:sldId id="552"/>
            <p14:sldId id="553"/>
            <p14:sldId id="554"/>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51234" autoAdjust="0"/>
  </p:normalViewPr>
  <p:slideViewPr>
    <p:cSldViewPr snapToGrid="0">
      <p:cViewPr varScale="1">
        <p:scale>
          <a:sx n="43" d="100"/>
          <a:sy n="43" d="100"/>
        </p:scale>
        <p:origin x="2016" y="5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9/18/2014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Different VM</a:t>
            </a:r>
            <a:r>
              <a:rPr lang="en-US" baseline="0" dirty="0" smtClean="0"/>
              <a:t> sizes allow different number of data disks (more on data disks later).</a:t>
            </a:r>
          </a:p>
          <a:p>
            <a:pPr marL="228600" indent="-228600">
              <a:buFont typeface="Arial" panose="020B0604020202020204" pitchFamily="34" charset="0"/>
              <a:buChar char="•"/>
            </a:pPr>
            <a:r>
              <a:rPr lang="en-US" baseline="0" dirty="0" smtClean="0"/>
              <a:t>A5-A7 are high-memory instances </a:t>
            </a:r>
          </a:p>
          <a:p>
            <a:pPr marL="228600" indent="-228600">
              <a:buFont typeface="Arial" panose="020B0604020202020204" pitchFamily="34" charset="0"/>
              <a:buChar char="•"/>
            </a:pPr>
            <a:r>
              <a:rPr lang="en-US" baseline="0" dirty="0" smtClean="0"/>
              <a:t>A8-A9 are for compute-intensive workloads</a:t>
            </a:r>
          </a:p>
          <a:p>
            <a:pPr marL="0" indent="0">
              <a:buFont typeface="Arial" panose="020B0604020202020204" pitchFamily="34" charset="0"/>
              <a:buNone/>
            </a:pPr>
            <a:r>
              <a:rPr lang="en-US" baseline="0" smtClean="0"/>
              <a:t>     http://azure.microsoft.com/en-us/pricing/details/virtual-machines/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Windows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9/18/2014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32</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Windows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Windows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Windows Azure so Windows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Windows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a:t>
            </a:r>
            <a:r>
              <a:rPr lang="en-US" smtClean="0">
                <a:effectLst/>
              </a:rPr>
              <a:t>10.0.1.4\Share.</a:t>
            </a:r>
            <a:endParaRPr lang="en-US" dirty="0" smtClean="0">
              <a:effectLst/>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9/18/2014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notesSlide" Target="../notesSlides/notesSlide25.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2.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graphicFrame>
        <p:nvGraphicFramePr>
          <p:cNvPr id="4" name="Table 3"/>
          <p:cNvGraphicFramePr>
            <a:graphicFrameLocks noGrp="1"/>
          </p:cNvGraphicFramePr>
          <p:nvPr>
            <p:extLst>
              <p:ext uri="{D42A27DB-BD31-4B8C-83A1-F6EECF244321}">
                <p14:modId xmlns:p14="http://schemas.microsoft.com/office/powerpoint/2010/main" val="4189700173"/>
              </p:ext>
            </p:extLst>
          </p:nvPr>
        </p:nvGraphicFramePr>
        <p:xfrm>
          <a:off x="1838119" y="1606368"/>
          <a:ext cx="8615461" cy="4466830"/>
        </p:xfrm>
        <a:graphic>
          <a:graphicData uri="http://schemas.openxmlformats.org/drawingml/2006/table">
            <a:tbl>
              <a:tblPr firstRow="1" bandRow="1">
                <a:tableStyleId>{B301B821-A1FF-4177-AEE7-76D212191A09}</a:tableStyleId>
              </a:tblPr>
              <a:tblGrid>
                <a:gridCol w="2061320"/>
                <a:gridCol w="2061320"/>
                <a:gridCol w="2184999"/>
                <a:gridCol w="2307822"/>
              </a:tblGrid>
              <a:tr h="382846">
                <a:tc>
                  <a:txBody>
                    <a:bodyPr/>
                    <a:lstStyle/>
                    <a:p>
                      <a:r>
                        <a:rPr lang="en-US" sz="1800" dirty="0" smtClean="0"/>
                        <a:t>VM</a:t>
                      </a:r>
                      <a:r>
                        <a:rPr lang="en-US" sz="1800" baseline="0" dirty="0" smtClean="0"/>
                        <a:t> </a:t>
                      </a:r>
                      <a:r>
                        <a:rPr lang="en-US" sz="1800" dirty="0" smtClean="0"/>
                        <a:t>Size</a:t>
                      </a:r>
                      <a:endParaRPr lang="en-US" sz="1800" b="1" dirty="0">
                        <a:solidFill>
                          <a:schemeClr val="bg1">
                            <a:alpha val="99000"/>
                          </a:schemeClr>
                        </a:solidFill>
                      </a:endParaRPr>
                    </a:p>
                  </a:txBody>
                  <a:tcPr marL="121888" marR="121888" marT="60944" marB="60944" anchor="ctr"/>
                </a:tc>
                <a:tc>
                  <a:txBody>
                    <a:bodyPr/>
                    <a:lstStyle/>
                    <a:p>
                      <a:r>
                        <a:rPr lang="en-US" sz="1800" dirty="0" smtClean="0"/>
                        <a:t>CPU Cores</a:t>
                      </a:r>
                      <a:endParaRPr lang="en-US" sz="1800" b="1" dirty="0">
                        <a:solidFill>
                          <a:schemeClr val="bg1">
                            <a:alpha val="99000"/>
                          </a:schemeClr>
                        </a:solidFill>
                      </a:endParaRPr>
                    </a:p>
                  </a:txBody>
                  <a:tcPr marL="121888" marR="121888" marT="60944" marB="60944" anchor="ctr"/>
                </a:tc>
                <a:tc>
                  <a:txBody>
                    <a:bodyPr/>
                    <a:lstStyle/>
                    <a:p>
                      <a:r>
                        <a:rPr lang="en-US" sz="1800" dirty="0" smtClean="0"/>
                        <a:t>Memory</a:t>
                      </a:r>
                      <a:endParaRPr lang="en-US" sz="1800" b="1" dirty="0">
                        <a:solidFill>
                          <a:schemeClr val="bg1">
                            <a:alpha val="99000"/>
                          </a:schemeClr>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t>#</a:t>
                      </a:r>
                      <a:r>
                        <a:rPr lang="en-US" sz="1800" baseline="0" dirty="0" smtClean="0"/>
                        <a:t> (1TB) Data Disks</a:t>
                      </a:r>
                      <a:endParaRPr lang="en-US" sz="1800" b="1" dirty="0" smtClean="0">
                        <a:solidFill>
                          <a:schemeClr val="bg1">
                            <a:alpha val="99000"/>
                          </a:schemeClr>
                        </a:solidFill>
                      </a:endParaRPr>
                    </a:p>
                  </a:txBody>
                  <a:tcPr marL="121888" marR="121888" marT="60944" marB="60944" anchor="ctr"/>
                </a:tc>
              </a:tr>
              <a:tr h="279879">
                <a:tc>
                  <a:txBody>
                    <a:bodyPr/>
                    <a:lstStyle/>
                    <a:p>
                      <a:r>
                        <a:rPr lang="en-US" sz="1800" dirty="0" smtClean="0">
                          <a:solidFill>
                            <a:schemeClr val="tx1"/>
                          </a:solidFill>
                        </a:rPr>
                        <a:t>Extra Small (A0)</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Shared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768 MB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Small (A1)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1.75</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Medium (A2)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3.5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Large (A3)</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Extra Large (A4)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A5</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28</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A7</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A9</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112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bl>
          </a:graphicData>
        </a:graphic>
      </p:graphicFrame>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machines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networks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gridCol w="5360850"/>
                <a:gridCol w="3764942"/>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gridCol w="1500027"/>
                <a:gridCol w="1510301"/>
                <a:gridCol w="1500027"/>
                <a:gridCol w="1397285"/>
                <a:gridCol w="2225598"/>
                <a:gridCol w="1579489"/>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grpSp>
        <p:nvGrpSpPr>
          <p:cNvPr id="4" name="Group 3"/>
          <p:cNvGrpSpPr/>
          <p:nvPr/>
        </p:nvGrpSpPr>
        <p:grpSpPr bwMode="black">
          <a:xfrm>
            <a:off x="745166" y="1899135"/>
            <a:ext cx="3394886" cy="3393796"/>
            <a:chOff x="3422650" y="3467100"/>
            <a:chExt cx="533400" cy="549275"/>
          </a:xfrm>
          <a:solidFill>
            <a:schemeClr val="accent5"/>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grpSp>
      <p:sp>
        <p:nvSpPr>
          <p:cNvPr id="12" name="Content Placeholder 2"/>
          <p:cNvSpPr txBox="1">
            <a:spLocks/>
          </p:cNvSpPr>
          <p:nvPr/>
        </p:nvSpPr>
        <p:spPr>
          <a:xfrm>
            <a:off x="4522013" y="3002944"/>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22014" y="4461934"/>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22013" y="2068385"/>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12" name="Rectangle 11"/>
          <p:cNvSpPr/>
          <p:nvPr>
            <p:custDataLst>
              <p:tags r:id="rId2"/>
            </p:custDataLst>
          </p:nvPr>
        </p:nvSpPr>
        <p:spPr bwMode="auto">
          <a:xfrm>
            <a:off x="7396690"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31" name="Title 30"/>
          <p:cNvSpPr>
            <a:spLocks noGrp="1"/>
          </p:cNvSpPr>
          <p:nvPr>
            <p:ph type="title"/>
          </p:nvPr>
        </p:nvSpPr>
        <p:spPr/>
        <p:txBody>
          <a:bodyPr/>
          <a:lstStyle/>
          <a:p>
            <a:r>
              <a:rPr lang="en-NZ" dirty="0"/>
              <a:t>Fault and Update Domains</a:t>
            </a:r>
          </a:p>
        </p:txBody>
      </p:sp>
      <p:sp>
        <p:nvSpPr>
          <p:cNvPr id="3" name="Rectangle 2"/>
          <p:cNvSpPr/>
          <p:nvPr>
            <p:custDataLst>
              <p:tags r:id="rId3"/>
            </p:custDataLst>
          </p:nvPr>
        </p:nvSpPr>
        <p:spPr bwMode="auto">
          <a:xfrm>
            <a:off x="2252325"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4" name="Rectangle 3"/>
          <p:cNvSpPr/>
          <p:nvPr>
            <p:custDataLst>
              <p:tags r:id="rId4"/>
            </p:custDataLst>
          </p:nvPr>
        </p:nvSpPr>
        <p:spPr bwMode="auto">
          <a:xfrm>
            <a:off x="2411032"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5"/>
            </p:custDataLst>
          </p:nvPr>
        </p:nvSpPr>
        <p:spPr bwMode="auto">
          <a:xfrm>
            <a:off x="2578672" y="2399489"/>
            <a:ext cx="6997336"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Role</a:t>
            </a:r>
          </a:p>
        </p:txBody>
      </p:sp>
      <p:sp>
        <p:nvSpPr>
          <p:cNvPr id="6" name="Rectangle 5"/>
          <p:cNvSpPr/>
          <p:nvPr>
            <p:custDataLst>
              <p:tags r:id="rId6"/>
            </p:custDataLst>
          </p:nvPr>
        </p:nvSpPr>
        <p:spPr bwMode="auto">
          <a:xfrm>
            <a:off x="2852990" y="2850206"/>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7" name="Rectangle 6"/>
          <p:cNvSpPr/>
          <p:nvPr>
            <p:custDataLst>
              <p:tags r:id="rId7"/>
            </p:custDataLst>
          </p:nvPr>
        </p:nvSpPr>
        <p:spPr bwMode="auto">
          <a:xfrm>
            <a:off x="2852990"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8" name="Rectangle 7"/>
          <p:cNvSpPr/>
          <p:nvPr>
            <p:custDataLst>
              <p:tags r:id="rId8"/>
            </p:custDataLst>
          </p:nvPr>
        </p:nvSpPr>
        <p:spPr bwMode="auto">
          <a:xfrm>
            <a:off x="2592067" y="4255996"/>
            <a:ext cx="6997336"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Role</a:t>
            </a:r>
          </a:p>
        </p:txBody>
      </p:sp>
      <p:sp>
        <p:nvSpPr>
          <p:cNvPr id="9" name="Rectangle 8"/>
          <p:cNvSpPr/>
          <p:nvPr>
            <p:custDataLst>
              <p:tags r:id="rId9"/>
            </p:custDataLst>
          </p:nvPr>
        </p:nvSpPr>
        <p:spPr bwMode="auto">
          <a:xfrm>
            <a:off x="2852990"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0" name="Rectangle 9"/>
          <p:cNvSpPr/>
          <p:nvPr>
            <p:custDataLst>
              <p:tags r:id="rId10"/>
            </p:custDataLst>
          </p:nvPr>
        </p:nvSpPr>
        <p:spPr bwMode="auto">
          <a:xfrm>
            <a:off x="2852990"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4" name="Rectangle 13"/>
          <p:cNvSpPr/>
          <p:nvPr>
            <p:custDataLst>
              <p:tags r:id="rId11"/>
            </p:custDataLst>
          </p:nvPr>
        </p:nvSpPr>
        <p:spPr bwMode="auto">
          <a:xfrm>
            <a:off x="7838648" y="2839495"/>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5" name="Rectangle 14"/>
          <p:cNvSpPr/>
          <p:nvPr>
            <p:custDataLst>
              <p:tags r:id="rId12"/>
            </p:custDataLst>
          </p:nvPr>
        </p:nvSpPr>
        <p:spPr bwMode="auto">
          <a:xfrm>
            <a:off x="7838648"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7" name="Rectangle 16"/>
          <p:cNvSpPr/>
          <p:nvPr>
            <p:custDataLst>
              <p:tags r:id="rId13"/>
            </p:custDataLst>
          </p:nvPr>
        </p:nvSpPr>
        <p:spPr bwMode="auto">
          <a:xfrm>
            <a:off x="7838648"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8" name="Rectangle 17"/>
          <p:cNvSpPr/>
          <p:nvPr>
            <p:custDataLst>
              <p:tags r:id="rId14"/>
            </p:custDataLst>
          </p:nvPr>
        </p:nvSpPr>
        <p:spPr bwMode="auto">
          <a:xfrm>
            <a:off x="7838648"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9" name="Rectangle 18"/>
          <p:cNvSpPr/>
          <p:nvPr>
            <p:custDataLst>
              <p:tags r:id="rId15"/>
            </p:custDataLst>
          </p:nvPr>
        </p:nvSpPr>
        <p:spPr bwMode="auto">
          <a:xfrm>
            <a:off x="2683133" y="2739538"/>
            <a:ext cx="1759431" cy="124845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1" name="Rectangle 20"/>
          <p:cNvSpPr/>
          <p:nvPr>
            <p:custDataLst>
              <p:tags r:id="rId16"/>
            </p:custDataLst>
          </p:nvPr>
        </p:nvSpPr>
        <p:spPr bwMode="auto">
          <a:xfrm>
            <a:off x="2683133"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1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8"/>
            </p:custDataLst>
          </p:nvPr>
        </p:nvSpPr>
        <p:spPr bwMode="auto">
          <a:xfrm>
            <a:off x="7681623" y="273953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22944"/>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7" name="TextBox 26"/>
          <p:cNvSpPr txBox="1"/>
          <p:nvPr/>
        </p:nvSpPr>
        <p:spPr>
          <a:xfrm>
            <a:off x="8304921" y="244140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1" grpId="0" animBg="1"/>
      <p:bldP spid="24" grpId="0" animBg="1"/>
      <p:bldP spid="25" grpId="0" animBg="1"/>
      <p:bldP spid="2"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r>
              <a:rPr lang="en-US" sz="2800" dirty="0" smtClean="0"/>
              <a:t>Failover</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9413016"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7191797"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6439100"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7544469"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6868166"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6128941"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8677877"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8780304"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5956566"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6483136"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9153841"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25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par>
                                <p:cTn id="21" presetID="22" presetClass="entr" presetSubtype="4" fill="hold" grpId="0" nodeType="withEffect">
                                  <p:stCondLst>
                                    <p:cond delay="25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79"/>
                                        </p:tgtEl>
                                        <p:attrNameLst>
                                          <p:attrName>style.visibility</p:attrName>
                                        </p:attrNameLst>
                                      </p:cBhvr>
                                      <p:to>
                                        <p:strVal val="visible"/>
                                      </p:to>
                                    </p:set>
                                    <p:animEffect transition="in" filter="wipe(down)">
                                      <p:cBhvr>
                                        <p:cTn id="26" dur="500"/>
                                        <p:tgtEl>
                                          <p:spTgt spid="7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2720242" cy="2174313"/>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5074</TotalTime>
  <Words>4100</Words>
  <Application>Microsoft Office PowerPoint</Application>
  <PresentationFormat>Widescreen</PresentationFormat>
  <Paragraphs>647</Paragraphs>
  <Slides>39</Slides>
  <Notes>31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Segoe Light</vt:lpstr>
      <vt:lpstr>宋体</vt:lpstr>
      <vt:lpstr>Arial</vt:lpstr>
      <vt:lpstr>Calibri</vt:lpstr>
      <vt:lpstr>Courier New</vt:lpstr>
      <vt:lpstr>Segoe UI</vt:lpstr>
      <vt:lpstr>Segoe UI Light</vt:lpstr>
      <vt:lpstr>Times New Roman</vt:lpstr>
      <vt:lpstr>Wingdings</vt:lpstr>
      <vt:lpstr>Azure Medium</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Demo: Provisioning VM</vt:lpstr>
      <vt:lpstr>VM Extensions</vt:lpstr>
      <vt:lpstr>Demo: VM Extension</vt:lpstr>
      <vt:lpstr>VM Extensions</vt:lpstr>
      <vt:lpstr>VM Extensions</vt:lpstr>
      <vt:lpstr>Data Persistence</vt:lpstr>
      <vt:lpstr>Disks and Images</vt:lpstr>
      <vt:lpstr>Image Mobility</vt:lpstr>
      <vt:lpstr>VM disk layout</vt:lpstr>
      <vt:lpstr>Persistent Disks and Highly Durable</vt:lpstr>
      <vt:lpstr>Azure Files</vt:lpstr>
      <vt:lpstr>Azure Files - Scenarios</vt:lpstr>
      <vt:lpstr>Azure Files vs Disks</vt:lpstr>
      <vt:lpstr>Virtual Machine Availability</vt:lpstr>
      <vt:lpstr>Meaning of 9’s</vt:lpstr>
      <vt:lpstr>Service Level Agreements </vt:lpstr>
      <vt:lpstr>Fault and Update Domains</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Virtual Networks</vt:lpstr>
      <vt:lpstr>Azure Virtual Networks</vt:lpstr>
      <vt:lpstr>Virtual Network Scenarios</vt:lpstr>
      <vt:lpstr>Cross-premises Connectivity</vt:lpstr>
      <vt:lpstr>Demo: Virtual Network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Haishi Bai</cp:lastModifiedBy>
  <cp:revision>341</cp:revision>
  <cp:lastPrinted>2014-03-26T17:46:13Z</cp:lastPrinted>
  <dcterms:created xsi:type="dcterms:W3CDTF">2014-03-19T23:21:38Z</dcterms:created>
  <dcterms:modified xsi:type="dcterms:W3CDTF">2014-09-19T00:18:00Z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