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0"/>
  </p:notesMasterIdLst>
  <p:sldIdLst>
    <p:sldId id="256" r:id="rId5"/>
    <p:sldId id="575" r:id="rId6"/>
    <p:sldId id="576" r:id="rId7"/>
    <p:sldId id="544" r:id="rId8"/>
    <p:sldId id="546" r:id="rId9"/>
    <p:sldId id="547" r:id="rId10"/>
    <p:sldId id="548" r:id="rId11"/>
    <p:sldId id="549" r:id="rId12"/>
    <p:sldId id="550" r:id="rId13"/>
    <p:sldId id="551" r:id="rId14"/>
    <p:sldId id="553" r:id="rId15"/>
    <p:sldId id="571" r:id="rId16"/>
    <p:sldId id="555" r:id="rId17"/>
    <p:sldId id="556" r:id="rId18"/>
    <p:sldId id="557" r:id="rId19"/>
    <p:sldId id="558" r:id="rId20"/>
    <p:sldId id="572" r:id="rId21"/>
    <p:sldId id="560" r:id="rId22"/>
    <p:sldId id="561" r:id="rId23"/>
    <p:sldId id="562" r:id="rId24"/>
    <p:sldId id="563" r:id="rId25"/>
    <p:sldId id="564" r:id="rId26"/>
    <p:sldId id="565" r:id="rId27"/>
    <p:sldId id="615" r:id="rId28"/>
    <p:sldId id="620" r:id="rId29"/>
    <p:sldId id="621" r:id="rId30"/>
    <p:sldId id="522" r:id="rId31"/>
    <p:sldId id="523" r:id="rId32"/>
    <p:sldId id="524" r:id="rId33"/>
    <p:sldId id="525" r:id="rId34"/>
    <p:sldId id="526" r:id="rId35"/>
    <p:sldId id="527" r:id="rId36"/>
    <p:sldId id="528" r:id="rId37"/>
    <p:sldId id="542" r:id="rId38"/>
    <p:sldId id="530" r:id="rId39"/>
    <p:sldId id="531" r:id="rId40"/>
    <p:sldId id="532" r:id="rId41"/>
    <p:sldId id="534" r:id="rId42"/>
    <p:sldId id="535" r:id="rId43"/>
    <p:sldId id="536" r:id="rId44"/>
    <p:sldId id="537" r:id="rId45"/>
    <p:sldId id="543" r:id="rId46"/>
    <p:sldId id="539" r:id="rId47"/>
    <p:sldId id="540" r:id="rId48"/>
    <p:sldId id="541" r:id="rId49"/>
    <p:sldId id="586" r:id="rId50"/>
    <p:sldId id="587" r:id="rId51"/>
    <p:sldId id="588" r:id="rId52"/>
    <p:sldId id="589" r:id="rId53"/>
    <p:sldId id="590" r:id="rId54"/>
    <p:sldId id="591" r:id="rId55"/>
    <p:sldId id="592" r:id="rId56"/>
    <p:sldId id="593" r:id="rId57"/>
    <p:sldId id="594" r:id="rId58"/>
    <p:sldId id="595" r:id="rId59"/>
    <p:sldId id="596" r:id="rId60"/>
    <p:sldId id="597" r:id="rId61"/>
    <p:sldId id="598" r:id="rId62"/>
    <p:sldId id="599" r:id="rId63"/>
    <p:sldId id="600" r:id="rId64"/>
    <p:sldId id="612" r:id="rId65"/>
    <p:sldId id="617" r:id="rId66"/>
    <p:sldId id="614" r:id="rId67"/>
    <p:sldId id="605" r:id="rId68"/>
    <p:sldId id="609" r:id="rId69"/>
    <p:sldId id="611" r:id="rId70"/>
    <p:sldId id="606" r:id="rId71"/>
    <p:sldId id="607" r:id="rId72"/>
    <p:sldId id="608" r:id="rId73"/>
    <p:sldId id="533" r:id="rId74"/>
    <p:sldId id="577" r:id="rId75"/>
    <p:sldId id="579" r:id="rId76"/>
    <p:sldId id="580" r:id="rId77"/>
    <p:sldId id="581" r:id="rId78"/>
    <p:sldId id="582" r:id="rId79"/>
    <p:sldId id="583" r:id="rId80"/>
    <p:sldId id="584" r:id="rId81"/>
    <p:sldId id="585" r:id="rId82"/>
    <p:sldId id="619" r:id="rId83"/>
    <p:sldId id="337" r:id="rId84"/>
    <p:sldId id="496" r:id="rId85"/>
    <p:sldId id="492" r:id="rId86"/>
    <p:sldId id="495" r:id="rId87"/>
    <p:sldId id="573" r:id="rId88"/>
    <p:sldId id="574" r:id="rId8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714972-6486-4087-9E5C-8365BEAF11E5}">
          <p14:sldIdLst>
            <p14:sldId id="256"/>
          </p14:sldIdLst>
        </p14:section>
        <p14:section name="SQL Database" id="{6788CFD5-1B7A-4072-BEB9-1342AF89675A}">
          <p14:sldIdLst>
            <p14:sldId id="575"/>
            <p14:sldId id="576"/>
            <p14:sldId id="544"/>
            <p14:sldId id="546"/>
            <p14:sldId id="547"/>
            <p14:sldId id="548"/>
            <p14:sldId id="549"/>
            <p14:sldId id="550"/>
            <p14:sldId id="551"/>
            <p14:sldId id="553"/>
            <p14:sldId id="571"/>
            <p14:sldId id="555"/>
            <p14:sldId id="556"/>
            <p14:sldId id="557"/>
            <p14:sldId id="558"/>
            <p14:sldId id="572"/>
            <p14:sldId id="560"/>
            <p14:sldId id="561"/>
            <p14:sldId id="562"/>
            <p14:sldId id="563"/>
            <p14:sldId id="564"/>
            <p14:sldId id="565"/>
          </p14:sldIdLst>
        </p14:section>
        <p14:section name="SQL IaaS" id="{F408553B-F18D-4720-BAEF-52AD7167790C}">
          <p14:sldIdLst>
            <p14:sldId id="615"/>
            <p14:sldId id="620"/>
            <p14:sldId id="621"/>
          </p14:sldIdLst>
        </p14:section>
        <p14:section name="Azure Storage Files" id="{7BD6A192-62CA-4EE0-8220-83920A3420D7}">
          <p14:sldIdLst>
            <p14:sldId id="522"/>
            <p14:sldId id="523"/>
            <p14:sldId id="524"/>
            <p14:sldId id="525"/>
            <p14:sldId id="526"/>
            <p14:sldId id="527"/>
            <p14:sldId id="528"/>
            <p14:sldId id="542"/>
            <p14:sldId id="530"/>
            <p14:sldId id="531"/>
            <p14:sldId id="532"/>
            <p14:sldId id="534"/>
            <p14:sldId id="535"/>
            <p14:sldId id="536"/>
            <p14:sldId id="537"/>
            <p14:sldId id="543"/>
            <p14:sldId id="539"/>
            <p14:sldId id="540"/>
            <p14:sldId id="541"/>
          </p14:sldIdLst>
        </p14:section>
        <p14:section name="Blob Storage" id="{9537C4D5-6085-485D-980C-7A4EE7AE1F14}">
          <p14:sldIdLst>
            <p14:sldId id="586"/>
            <p14:sldId id="587"/>
            <p14:sldId id="588"/>
            <p14:sldId id="589"/>
            <p14:sldId id="590"/>
            <p14:sldId id="591"/>
            <p14:sldId id="592"/>
            <p14:sldId id="593"/>
            <p14:sldId id="594"/>
            <p14:sldId id="595"/>
            <p14:sldId id="596"/>
            <p14:sldId id="597"/>
            <p14:sldId id="598"/>
            <p14:sldId id="599"/>
            <p14:sldId id="600"/>
          </p14:sldIdLst>
        </p14:section>
        <p14:section name="NoSql" id="{162625D5-9FAE-4661-95B9-A7DD0CC74EB7}">
          <p14:sldIdLst>
            <p14:sldId id="612"/>
            <p14:sldId id="617"/>
            <p14:sldId id="614"/>
          </p14:sldIdLst>
        </p14:section>
        <p14:section name="Queues" id="{0F6597B3-7F0A-4FCA-8DD0-560CE2292A49}">
          <p14:sldIdLst>
            <p14:sldId id="605"/>
            <p14:sldId id="609"/>
            <p14:sldId id="611"/>
            <p14:sldId id="606"/>
            <p14:sldId id="607"/>
            <p14:sldId id="608"/>
          </p14:sldIdLst>
        </p14:section>
        <p14:section name="Tables" id="{CF6DFC42-D1C6-4C1D-8417-D121290B8A38}">
          <p14:sldIdLst>
            <p14:sldId id="533"/>
            <p14:sldId id="577"/>
            <p14:sldId id="579"/>
            <p14:sldId id="580"/>
            <p14:sldId id="581"/>
            <p14:sldId id="582"/>
            <p14:sldId id="583"/>
            <p14:sldId id="584"/>
            <p14:sldId id="585"/>
          </p14:sldIdLst>
        </p14:section>
        <p14:section name="Close" id="{00D3D8B1-E403-4E21-9A68-5DB578B087B8}">
          <p14:sldIdLst>
            <p14:sldId id="619"/>
          </p14:sldIdLst>
        </p14:section>
        <p14:section name="format" id="{FD6797D5-E70A-4ED9-93AC-7D33CDAA9F17}">
          <p14:sldIdLst>
            <p14:sldId id="337"/>
            <p14:sldId id="496"/>
            <p14:sldId id="492"/>
            <p14:sldId id="495"/>
            <p14:sldId id="573"/>
            <p14:sldId id="5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6643" autoAdjust="0"/>
  </p:normalViewPr>
  <p:slideViewPr>
    <p:cSldViewPr snapToGrid="0">
      <p:cViewPr varScale="1">
        <p:scale>
          <a:sx n="70" d="100"/>
          <a:sy n="70" d="100"/>
        </p:scale>
        <p:origin x="1050" y="60"/>
      </p:cViewPr>
      <p:guideLst/>
    </p:cSldViewPr>
  </p:slideViewPr>
  <p:notesTextViewPr>
    <p:cViewPr>
      <p:scale>
        <a:sx n="3" d="2"/>
        <a:sy n="3" d="2"/>
      </p:scale>
      <p:origin x="0" y="-756"/>
    </p:cViewPr>
  </p:notesTextViewPr>
  <p:sorterViewPr>
    <p:cViewPr>
      <p:scale>
        <a:sx n="61" d="100"/>
        <a:sy n="61" d="100"/>
      </p:scale>
      <p:origin x="0" y="-5741"/>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smtClean="0"/>
            <a:t>SQL Database</a:t>
          </a:r>
          <a:endParaRPr lang="en-US"/>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F5192B22-188D-4905-865D-FB0F06FA51E5}">
      <dgm:prSet/>
      <dgm:spPr/>
      <dgm:t>
        <a:bodyPr/>
        <a:lstStyle/>
        <a:p>
          <a:pPr rtl="0"/>
          <a:r>
            <a:rPr lang="en-US" dirty="0" smtClean="0"/>
            <a:t>SQL on </a:t>
          </a:r>
          <a:r>
            <a:rPr lang="en-US" dirty="0" err="1" smtClean="0"/>
            <a:t>IaaS</a:t>
          </a:r>
          <a:endParaRPr lang="en-US" dirty="0"/>
        </a:p>
      </dgm:t>
    </dgm:pt>
    <dgm:pt modelId="{F3897636-FAF3-4731-A778-8862D438D943}" type="parTrans" cxnId="{BF56899C-E163-4BDC-B41F-D3BEBE6D497E}">
      <dgm:prSet/>
      <dgm:spPr/>
      <dgm:t>
        <a:bodyPr/>
        <a:lstStyle/>
        <a:p>
          <a:endParaRPr lang="en-US"/>
        </a:p>
      </dgm:t>
    </dgm:pt>
    <dgm:pt modelId="{099547DA-0E7A-45EB-BC6D-7C666533B622}" type="sibTrans" cxnId="{BF56899C-E163-4BDC-B41F-D3BEBE6D497E}">
      <dgm:prSet/>
      <dgm:spPr/>
      <dgm:t>
        <a:bodyPr/>
        <a:lstStyle/>
        <a:p>
          <a:endParaRPr lang="en-US"/>
        </a:p>
      </dgm:t>
    </dgm:pt>
    <dgm:pt modelId="{406F4984-FC10-4787-B966-9284F3C31374}">
      <dgm:prSet/>
      <dgm:spPr/>
      <dgm:t>
        <a:bodyPr/>
        <a:lstStyle/>
        <a:p>
          <a:pPr rtl="0"/>
          <a:r>
            <a:rPr lang="en-US" dirty="0" smtClean="0"/>
            <a:t>NoSQL</a:t>
          </a:r>
          <a:endParaRPr lang="en-US" dirty="0"/>
        </a:p>
      </dgm:t>
    </dgm:pt>
    <dgm:pt modelId="{3F975BDF-E6C5-4FF7-941D-22B1C67CCF5E}" type="parTrans" cxnId="{D3733545-5E00-4060-AC91-873C54B6CBFE}">
      <dgm:prSet/>
      <dgm:spPr/>
      <dgm:t>
        <a:bodyPr/>
        <a:lstStyle/>
        <a:p>
          <a:endParaRPr lang="en-US"/>
        </a:p>
      </dgm:t>
    </dgm:pt>
    <dgm:pt modelId="{D903C70D-0EED-4CB0-A037-F96A76E4220B}" type="sibTrans" cxnId="{D3733545-5E00-4060-AC91-873C54B6CBFE}">
      <dgm:prSet/>
      <dgm:spPr/>
      <dgm:t>
        <a:bodyPr/>
        <a:lstStyle/>
        <a:p>
          <a:endParaRPr lang="en-US"/>
        </a:p>
      </dgm:t>
    </dgm:pt>
    <dgm:pt modelId="{EE04E910-B718-41E3-981F-4497DB1B9065}">
      <dgm:prSet/>
      <dgm:spPr/>
      <dgm:t>
        <a:bodyPr/>
        <a:lstStyle/>
        <a:p>
          <a:pPr rtl="0"/>
          <a:r>
            <a:rPr lang="en-US" smtClean="0"/>
            <a:t>Blobs</a:t>
          </a:r>
          <a:endParaRPr lang="en-US"/>
        </a:p>
      </dgm:t>
    </dgm:pt>
    <dgm:pt modelId="{31407110-DF65-4B9B-B7A2-BAE86FB77B68}" type="parTrans" cxnId="{883833EF-0D1A-4B8D-8E58-0F9245186DA6}">
      <dgm:prSet/>
      <dgm:spPr/>
      <dgm:t>
        <a:bodyPr/>
        <a:lstStyle/>
        <a:p>
          <a:endParaRPr lang="en-US"/>
        </a:p>
      </dgm:t>
    </dgm:pt>
    <dgm:pt modelId="{6B02695B-3EBB-40B6-A59E-64EE79F93842}" type="sibTrans" cxnId="{883833EF-0D1A-4B8D-8E58-0F9245186DA6}">
      <dgm:prSet/>
      <dgm:spPr/>
      <dgm:t>
        <a:bodyPr/>
        <a:lstStyle/>
        <a:p>
          <a:endParaRPr lang="en-US"/>
        </a:p>
      </dgm:t>
    </dgm:pt>
    <dgm:pt modelId="{DA5427AB-9FDE-421B-AE3A-29752E2815AA}">
      <dgm:prSet/>
      <dgm:spPr/>
      <dgm:t>
        <a:bodyPr/>
        <a:lstStyle/>
        <a:p>
          <a:pPr rtl="0"/>
          <a:r>
            <a:rPr lang="en-US" dirty="0" smtClean="0"/>
            <a:t>Files</a:t>
          </a:r>
          <a:endParaRPr lang="en-US" dirty="0"/>
        </a:p>
      </dgm:t>
    </dgm:pt>
    <dgm:pt modelId="{20F29CD3-019D-480C-9159-E8BC9EB1AFEA}" type="parTrans" cxnId="{2C8B9B1D-1D0D-4E07-8B9D-46B7091EE948}">
      <dgm:prSet/>
      <dgm:spPr/>
      <dgm:t>
        <a:bodyPr/>
        <a:lstStyle/>
        <a:p>
          <a:endParaRPr lang="en-US"/>
        </a:p>
      </dgm:t>
    </dgm:pt>
    <dgm:pt modelId="{75C51E17-7A96-42B3-926B-B7744ACA8F7B}" type="sibTrans" cxnId="{2C8B9B1D-1D0D-4E07-8B9D-46B7091EE948}">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F626D2C1-E362-4EE4-A84D-3ECF9A9E587C}" type="pres">
      <dgm:prSet presAssocID="{F5192B22-188D-4905-865D-FB0F06FA51E5}" presName="node" presStyleLbl="node1" presStyleIdx="1" presStyleCnt="5">
        <dgm:presLayoutVars>
          <dgm:bulletEnabled val="1"/>
        </dgm:presLayoutVars>
      </dgm:prSet>
      <dgm:spPr/>
      <dgm:t>
        <a:bodyPr/>
        <a:lstStyle/>
        <a:p>
          <a:endParaRPr lang="en-US"/>
        </a:p>
      </dgm:t>
    </dgm:pt>
    <dgm:pt modelId="{B0E36A32-ED2F-4B07-A82C-07B5A09FFFAF}" type="pres">
      <dgm:prSet presAssocID="{099547DA-0E7A-45EB-BC6D-7C666533B622}" presName="sibTrans" presStyleCnt="0"/>
      <dgm:spPr/>
    </dgm:pt>
    <dgm:pt modelId="{97237022-73FC-449F-89C2-53EE5B01A9C2}" type="pres">
      <dgm:prSet presAssocID="{406F4984-FC10-4787-B966-9284F3C31374}" presName="node" presStyleLbl="node1" presStyleIdx="2" presStyleCnt="5">
        <dgm:presLayoutVars>
          <dgm:bulletEnabled val="1"/>
        </dgm:presLayoutVars>
      </dgm:prSet>
      <dgm:spPr/>
      <dgm:t>
        <a:bodyPr/>
        <a:lstStyle/>
        <a:p>
          <a:endParaRPr lang="en-US"/>
        </a:p>
      </dgm:t>
    </dgm:pt>
    <dgm:pt modelId="{915E3883-8312-4418-86F6-41CCC392C83A}" type="pres">
      <dgm:prSet presAssocID="{D903C70D-0EED-4CB0-A037-F96A76E4220B}" presName="sibTrans" presStyleCnt="0"/>
      <dgm:spPr/>
    </dgm:pt>
    <dgm:pt modelId="{3CD72782-970E-4CB6-8963-650DF0D8BBBC}" type="pres">
      <dgm:prSet presAssocID="{EE04E910-B718-41E3-981F-4497DB1B9065}" presName="node" presStyleLbl="node1" presStyleIdx="3" presStyleCnt="5">
        <dgm:presLayoutVars>
          <dgm:bulletEnabled val="1"/>
        </dgm:presLayoutVars>
      </dgm:prSet>
      <dgm:spPr/>
      <dgm:t>
        <a:bodyPr/>
        <a:lstStyle/>
        <a:p>
          <a:endParaRPr lang="en-US"/>
        </a:p>
      </dgm:t>
    </dgm:pt>
    <dgm:pt modelId="{B03630BE-DEDE-4E47-AC9D-BB07A95199D7}" type="pres">
      <dgm:prSet presAssocID="{6B02695B-3EBB-40B6-A59E-64EE79F93842}" presName="sibTrans" presStyleCnt="0"/>
      <dgm:spPr/>
    </dgm:pt>
    <dgm:pt modelId="{50AAB65B-8B00-4327-ABCC-127D8E5D1F77}" type="pres">
      <dgm:prSet presAssocID="{DA5427AB-9FDE-421B-AE3A-29752E2815AA}" presName="node" presStyleLbl="node1" presStyleIdx="4" presStyleCnt="5">
        <dgm:presLayoutVars>
          <dgm:bulletEnabled val="1"/>
        </dgm:presLayoutVars>
      </dgm:prSet>
      <dgm:spPr/>
      <dgm:t>
        <a:bodyPr/>
        <a:lstStyle/>
        <a:p>
          <a:endParaRPr lang="en-US"/>
        </a:p>
      </dgm:t>
    </dgm:pt>
  </dgm:ptLst>
  <dgm:cxnLst>
    <dgm:cxn modelId="{1E109AB7-2F80-4915-A155-9361AE66BCBC}" type="presOf" srcId="{DA5427AB-9FDE-421B-AE3A-29752E2815AA}" destId="{50AAB65B-8B00-4327-ABCC-127D8E5D1F77}" srcOrd="0" destOrd="0" presId="urn:microsoft.com/office/officeart/2005/8/layout/default"/>
    <dgm:cxn modelId="{4AF606E1-B163-41F5-99A4-5A1FD63BF267}" type="presOf" srcId="{EE04E910-B718-41E3-981F-4497DB1B9065}" destId="{3CD72782-970E-4CB6-8963-650DF0D8BBBC}" srcOrd="0" destOrd="0" presId="urn:microsoft.com/office/officeart/2005/8/layout/default"/>
    <dgm:cxn modelId="{883833EF-0D1A-4B8D-8E58-0F9245186DA6}" srcId="{FAB1662F-7421-4F7B-A5C0-57390BFE5777}" destId="{EE04E910-B718-41E3-981F-4497DB1B9065}" srcOrd="3" destOrd="0" parTransId="{31407110-DF65-4B9B-B7A2-BAE86FB77B68}" sibTransId="{6B02695B-3EBB-40B6-A59E-64EE79F93842}"/>
    <dgm:cxn modelId="{2C8B9B1D-1D0D-4E07-8B9D-46B7091EE948}" srcId="{FAB1662F-7421-4F7B-A5C0-57390BFE5777}" destId="{DA5427AB-9FDE-421B-AE3A-29752E2815AA}" srcOrd="4" destOrd="0" parTransId="{20F29CD3-019D-480C-9159-E8BC9EB1AFEA}" sibTransId="{75C51E17-7A96-42B3-926B-B7744ACA8F7B}"/>
    <dgm:cxn modelId="{F059DFAD-3473-4686-92B5-8534745B486F}" srcId="{FAB1662F-7421-4F7B-A5C0-57390BFE5777}" destId="{74B70E5F-85FA-42B8-A7FE-FD42B697C579}" srcOrd="0" destOrd="0" parTransId="{606FCD52-B795-4D11-9A2E-065852207DB8}" sibTransId="{799BB488-3E9F-4420-817A-B2F52C536B57}"/>
    <dgm:cxn modelId="{D3733545-5E00-4060-AC91-873C54B6CBFE}" srcId="{FAB1662F-7421-4F7B-A5C0-57390BFE5777}" destId="{406F4984-FC10-4787-B966-9284F3C31374}" srcOrd="2" destOrd="0" parTransId="{3F975BDF-E6C5-4FF7-941D-22B1C67CCF5E}" sibTransId="{D903C70D-0EED-4CB0-A037-F96A76E4220B}"/>
    <dgm:cxn modelId="{290BE47B-0E59-41B4-A6ED-E3BE92CE4EA8}" type="presOf" srcId="{406F4984-FC10-4787-B966-9284F3C31374}" destId="{97237022-73FC-449F-89C2-53EE5B01A9C2}" srcOrd="0" destOrd="0" presId="urn:microsoft.com/office/officeart/2005/8/layout/default"/>
    <dgm:cxn modelId="{BF56899C-E163-4BDC-B41F-D3BEBE6D497E}" srcId="{FAB1662F-7421-4F7B-A5C0-57390BFE5777}" destId="{F5192B22-188D-4905-865D-FB0F06FA51E5}" srcOrd="1" destOrd="0" parTransId="{F3897636-FAF3-4731-A778-8862D438D943}" sibTransId="{099547DA-0E7A-45EB-BC6D-7C666533B622}"/>
    <dgm:cxn modelId="{8EA81EAA-0C3D-4CEE-A885-57E189EB9081}" type="presOf" srcId="{74B70E5F-85FA-42B8-A7FE-FD42B697C579}" destId="{AD9EF522-A474-43A3-8895-E1B5C946DABC}" srcOrd="0" destOrd="0" presId="urn:microsoft.com/office/officeart/2005/8/layout/default"/>
    <dgm:cxn modelId="{B6E2FE99-67E3-42C4-9A6D-9AD11BF30D7C}" type="presOf" srcId="{F5192B22-188D-4905-865D-FB0F06FA51E5}" destId="{F626D2C1-E362-4EE4-A84D-3ECF9A9E587C}"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DB21158C-B954-42C8-AB04-4FF4C36A3911}" type="presParOf" srcId="{2AFE754E-A9BE-43F0-99CC-FD0E25860E09}" destId="{F626D2C1-E362-4EE4-A84D-3ECF9A9E587C}" srcOrd="2" destOrd="0" presId="urn:microsoft.com/office/officeart/2005/8/layout/default"/>
    <dgm:cxn modelId="{4E32AAAA-2F83-4ADC-B01D-0C95F784C2F5}" type="presParOf" srcId="{2AFE754E-A9BE-43F0-99CC-FD0E25860E09}" destId="{B0E36A32-ED2F-4B07-A82C-07B5A09FFFAF}" srcOrd="3" destOrd="0" presId="urn:microsoft.com/office/officeart/2005/8/layout/default"/>
    <dgm:cxn modelId="{5B96502A-728D-41B1-95B1-BEEDE035CCA9}" type="presParOf" srcId="{2AFE754E-A9BE-43F0-99CC-FD0E25860E09}" destId="{97237022-73FC-449F-89C2-53EE5B01A9C2}" srcOrd="4" destOrd="0" presId="urn:microsoft.com/office/officeart/2005/8/layout/default"/>
    <dgm:cxn modelId="{78523F1C-BF0B-449D-9B97-3EE35577573E}" type="presParOf" srcId="{2AFE754E-A9BE-43F0-99CC-FD0E25860E09}" destId="{915E3883-8312-4418-86F6-41CCC392C83A}" srcOrd="5" destOrd="0" presId="urn:microsoft.com/office/officeart/2005/8/layout/default"/>
    <dgm:cxn modelId="{677C2917-4819-4375-AB02-B86555BDC88F}" type="presParOf" srcId="{2AFE754E-A9BE-43F0-99CC-FD0E25860E09}" destId="{3CD72782-970E-4CB6-8963-650DF0D8BBBC}" srcOrd="6" destOrd="0" presId="urn:microsoft.com/office/officeart/2005/8/layout/default"/>
    <dgm:cxn modelId="{E106B7D7-0773-4A76-B485-8A4D2190F95D}" type="presParOf" srcId="{2AFE754E-A9BE-43F0-99CC-FD0E25860E09}" destId="{B03630BE-DEDE-4E47-AC9D-BB07A95199D7}" srcOrd="7" destOrd="0" presId="urn:microsoft.com/office/officeart/2005/8/layout/default"/>
    <dgm:cxn modelId="{9FEB5FC1-28D2-44CF-82F9-B23BE5891157}" type="presParOf" srcId="{2AFE754E-A9BE-43F0-99CC-FD0E25860E09}" destId="{50AAB65B-8B00-4327-ABCC-127D8E5D1F7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10/6/2014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47.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Microsoft’ continuous Private to Public Cloud Offering</a:t>
            </a:r>
            <a:r>
              <a:rPr lang="en-US" baseline="0" dirty="0" smtClean="0">
                <a:effectLst/>
                <a:latin typeface="Segoe UI" panose="020B0502040204020203" pitchFamily="34" charset="0"/>
              </a:rPr>
              <a:t>, but this presentation will focus on Microsoft’s relational database </a:t>
            </a:r>
            <a:r>
              <a:rPr lang="en-US" baseline="0" dirty="0" err="1" smtClean="0">
                <a:effectLst/>
                <a:latin typeface="Segoe UI" panose="020B0502040204020203" pitchFamily="34" charset="0"/>
              </a:rPr>
              <a:t>PaaS</a:t>
            </a:r>
            <a:r>
              <a:rPr lang="en-US" baseline="0" dirty="0" smtClean="0">
                <a:effectLst/>
                <a:latin typeface="Segoe UI" panose="020B0502040204020203" pitchFamily="34" charset="0"/>
              </a:rPr>
              <a:t> offering.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with new </a:t>
            </a:r>
            <a:r>
              <a:rPr lang="en-US" baseline="0" dirty="0" err="1" smtClean="0"/>
              <a:t>IaaS</a:t>
            </a:r>
            <a:r>
              <a:rPr lang="en-US" baseline="0" dirty="0" smtClean="0"/>
              <a:t> offerings that making it easier to bring this same level of trust and ease of use to the public cloud. </a:t>
            </a:r>
            <a:r>
              <a:rPr lang="en-US" sz="800" b="1" baseline="0" dirty="0" smtClean="0"/>
              <a:t>However, </a:t>
            </a:r>
            <a:r>
              <a:rPr lang="en-US" sz="800" b="1" baseline="0" dirty="0" smtClean="0"/>
              <a:t>Microsoft Azure </a:t>
            </a:r>
            <a:r>
              <a:rPr lang="en-US" sz="800" b="1" baseline="0" dirty="0" smtClean="0"/>
              <a:t>SQL Database extends SQL Server capabilities to the cloud by offering SQL Server as a relational database service.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latin typeface="Segoe UI" panose="020B0502040204020203" pitchFamily="34" charset="0"/>
              </a:rPr>
              <a:t>Announced</a:t>
            </a:r>
            <a:r>
              <a:rPr lang="en-US" baseline="0" dirty="0" smtClean="0">
                <a:effectLst/>
                <a:latin typeface="Segoe UI" panose="020B0502040204020203" pitchFamily="34" charset="0"/>
              </a:rPr>
              <a:t> New </a:t>
            </a:r>
            <a:r>
              <a:rPr lang="en-US" baseline="0" dirty="0" err="1" smtClean="0">
                <a:effectLst/>
                <a:latin typeface="Segoe UI" panose="020B0502040204020203" pitchFamily="34" charset="0"/>
              </a:rPr>
              <a:t>IaaS</a:t>
            </a:r>
            <a:r>
              <a:rPr lang="en-US" baseline="0" dirty="0" smtClean="0">
                <a:effectLst/>
                <a:latin typeface="Segoe UI" panose="020B0502040204020203" pitchFamily="34" charset="0"/>
              </a:rPr>
              <a:t> offering in June</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provides SQL Server as a relational service.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314597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13</a:t>
            </a:fld>
            <a:endParaRPr lang="en-US" dirty="0"/>
          </a:p>
        </p:txBody>
      </p:sp>
    </p:spTree>
    <p:extLst>
      <p:ext uri="{BB962C8B-B14F-4D97-AF65-F5344CB8AC3E}">
        <p14:creationId xmlns:p14="http://schemas.microsoft.com/office/powerpoint/2010/main" val="1236857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a:t>
            </a:r>
            <a:r>
              <a:rPr lang="en-US" baseline="0" dirty="0" smtClean="0">
                <a:effectLst/>
                <a:latin typeface="Segoe UI" panose="020B0502040204020203" pitchFamily="34" charset="0"/>
              </a:rPr>
              <a:t>Microsoft Azure </a:t>
            </a:r>
            <a:r>
              <a:rPr lang="en-US" baseline="0" dirty="0" smtClean="0">
                <a:effectLst/>
                <a:latin typeface="Segoe UI" panose="020B0502040204020203" pitchFamily="34" charset="0"/>
              </a:rPr>
              <a:t>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91648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a:t>
            </a:r>
            <a:r>
              <a:rPr lang="en-US" sz="900" baseline="0" dirty="0" smtClean="0"/>
              <a:t>Microsoft Azure </a:t>
            </a:r>
            <a:r>
              <a:rPr lang="en-US" sz="900" baseline="0" dirty="0" smtClean="0"/>
              <a:t>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86908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a:t>
            </a:r>
            <a:r>
              <a:rPr lang="en-US" baseline="0" dirty="0" smtClean="0">
                <a:effectLst/>
                <a:latin typeface="Segoe UI" panose="020B0502040204020203" pitchFamily="34" charset="0"/>
              </a:rPr>
              <a:t>Microsoft Azure </a:t>
            </a:r>
            <a:r>
              <a:rPr lang="en-US" baseline="0" dirty="0" smtClean="0">
                <a:effectLst/>
                <a:latin typeface="Segoe UI" panose="020B0502040204020203" pitchFamily="34" charset="0"/>
              </a:rPr>
              <a:t>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530781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SSMS to deploy</a:t>
            </a:r>
            <a:r>
              <a:rPr lang="en-US" baseline="0" dirty="0" smtClean="0"/>
              <a:t> DAC pack to previously provisioned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3033661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3262515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two areas where </a:t>
            </a:r>
            <a:r>
              <a:rPr lang="en-US" baseline="0" dirty="0" smtClean="0">
                <a:effectLst/>
                <a:latin typeface="Segoe UI" panose="020B0502040204020203" pitchFamily="34" charset="0"/>
              </a:rPr>
              <a:t>Microsoft Azure </a:t>
            </a:r>
            <a:r>
              <a:rPr lang="en-US" baseline="0" dirty="0" smtClean="0">
                <a:effectLst/>
                <a:latin typeface="Segoe UI" panose="020B0502040204020203" pitchFamily="34" charset="0"/>
              </a:rPr>
              <a:t>SQL Database can be secured.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Security is vitally important and</a:t>
            </a:r>
            <a:r>
              <a:rPr lang="en-US" baseline="0" dirty="0" smtClean="0">
                <a:effectLst/>
              </a:rPr>
              <a:t> has not be overlooked. </a:t>
            </a:r>
            <a:r>
              <a:rPr lang="en-US" baseline="0" dirty="0" smtClean="0">
                <a:effectLst/>
              </a:rPr>
              <a:t>Microsoft Azure </a:t>
            </a:r>
            <a:r>
              <a:rPr lang="en-US" baseline="0" dirty="0" smtClean="0">
                <a:effectLst/>
              </a:rPr>
              <a:t>SQL Database takes security seriously.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Set security</a:t>
            </a:r>
            <a:r>
              <a:rPr lang="en-US" baseline="0" dirty="0" smtClean="0">
                <a:effectLst/>
                <a:latin typeface="Segoe UI" panose="020B0502040204020203" pitchFamily="34" charset="0"/>
              </a:rPr>
              <a:t> options on the server itself</a:t>
            </a:r>
            <a:endParaRPr lang="en-US" dirty="0" smtClean="0">
              <a:effectLst/>
            </a:endParaRPr>
          </a:p>
          <a:p>
            <a:pPr rtl="0"/>
            <a:r>
              <a:rPr lang="en-US" dirty="0" smtClean="0">
                <a:effectLst/>
                <a:latin typeface="Segoe UI" panose="020B0502040204020203" pitchFamily="34" charset="0"/>
              </a:rPr>
              <a:t>Security within the database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This</a:t>
            </a:r>
            <a:r>
              <a:rPr lang="en-US" baseline="0" dirty="0" smtClean="0">
                <a:effectLst/>
                <a:latin typeface="Segoe UI" panose="020B0502040204020203" pitchFamily="34" charset="0"/>
              </a:rPr>
              <a:t> doesn’t leave the application free of any responsibility…some settings are required to be set within the application.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897161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4074636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database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At</a:t>
            </a:r>
            <a:r>
              <a:rPr lang="en-US" baseline="0" dirty="0" smtClean="0">
                <a:effectLst/>
                <a:latin typeface="Segoe UI" panose="020B0502040204020203" pitchFamily="34" charset="0"/>
              </a:rPr>
              <a:t> the database level, you’ll notice security similarities as that of on-premises. Much of the same security design principles that apply on-premises also apply in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3175" lvl="1" indent="0" defTabSz="914325">
              <a:spcBef>
                <a:spcPts val="900"/>
              </a:spcBef>
              <a:buNone/>
            </a:pPr>
            <a:r>
              <a:rPr lang="en-US" sz="1600" spc="-51" dirty="0" smtClean="0"/>
              <a:t>Logins must have an associated user account to connect to a database</a:t>
            </a:r>
          </a:p>
          <a:p>
            <a:pPr marL="3175" lvl="1" indent="0" defTabSz="914325">
              <a:spcBef>
                <a:spcPts val="900"/>
              </a:spcBef>
              <a:buNone/>
            </a:pPr>
            <a:r>
              <a:rPr lang="en-US" sz="1600" spc="-51" dirty="0" smtClean="0"/>
              <a:t>The admin login is automatically associated with a special user known as </a:t>
            </a:r>
            <a:r>
              <a:rPr lang="en-US" sz="1600" b="1" spc="-51" dirty="0" err="1" smtClean="0"/>
              <a:t>dbo</a:t>
            </a:r>
            <a:r>
              <a:rPr lang="en-US" sz="1600" spc="-51" dirty="0" smtClean="0"/>
              <a:t> (database owner)</a:t>
            </a:r>
          </a:p>
          <a:p>
            <a:pPr marL="3175" lvl="1" indent="0" defTabSz="914325">
              <a:spcBef>
                <a:spcPts val="900"/>
              </a:spcBef>
              <a:buNone/>
            </a:pPr>
            <a:r>
              <a:rPr lang="en-US" sz="1600" spc="-51" dirty="0" smtClean="0"/>
              <a:t>The </a:t>
            </a:r>
            <a:r>
              <a:rPr lang="en-US" sz="1600" spc="-51" dirty="0" err="1" smtClean="0"/>
              <a:t>dbo</a:t>
            </a:r>
            <a:r>
              <a:rPr lang="en-US" sz="1600" spc="-51" dirty="0" smtClean="0"/>
              <a:t> has full rights in the database and should only be used for administration</a:t>
            </a:r>
          </a:p>
          <a:p>
            <a:pPr marL="3175" lvl="1" indent="0" defTabSz="914325">
              <a:spcBef>
                <a:spcPts val="900"/>
              </a:spcBef>
              <a:buNone/>
            </a:pPr>
            <a:r>
              <a:rPr lang="en-US" sz="1600" spc="-51" dirty="0" smtClean="0"/>
              <a:t>Manage users with CREATE / ALTER / DROP USER commands</a:t>
            </a:r>
          </a:p>
          <a:p>
            <a:pPr marL="3175" lvl="1" indent="0" defTabSz="914325">
              <a:spcBef>
                <a:spcPts val="900"/>
              </a:spcBef>
              <a:buNone/>
            </a:pPr>
            <a:r>
              <a:rPr lang="en-US" sz="1600" spc="-51" dirty="0" smtClean="0"/>
              <a:t>Add users to system or user-defined database roles to grant privileges via </a:t>
            </a:r>
            <a:r>
              <a:rPr lang="en-US" sz="1600" spc="-51" dirty="0" err="1" smtClean="0"/>
              <a:t>sp_add_rolemember</a:t>
            </a:r>
            <a:endParaRPr lang="en-US" sz="1600" spc="-51" dirty="0" smtClean="0"/>
          </a:p>
          <a:p>
            <a:pPr marL="3175" lvl="1" indent="0" defTabSz="914325">
              <a:spcBef>
                <a:spcPts val="900"/>
              </a:spcBef>
              <a:buNone/>
            </a:pPr>
            <a:r>
              <a:rPr lang="en-US" sz="1600" spc="-51" dirty="0" smtClean="0"/>
              <a:t>Organize database objects into schema containers based upon common access control requirements, and grant privileges to schema containers instead of individual objects for better productivity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3175" lvl="1" indent="0" defTabSz="914325">
              <a:spcBef>
                <a:spcPts val="900"/>
              </a:spcBef>
              <a:buNone/>
            </a:pP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034572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Illustrate</a:t>
            </a:r>
            <a:r>
              <a:rPr lang="en-US" baseline="0" dirty="0" smtClean="0">
                <a:effectLst/>
                <a:latin typeface="Segoe UI" panose="020B0502040204020203" pitchFamily="34" charset="0"/>
              </a:rPr>
              <a:t> the how SQL Database Firewall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By</a:t>
            </a:r>
            <a:r>
              <a:rPr lang="en-US" baseline="0" dirty="0" smtClean="0">
                <a:effectLst/>
                <a:latin typeface="Segoe UI" panose="020B0502040204020203" pitchFamily="34" charset="0"/>
              </a:rPr>
              <a:t> default, no-one is allowed to access the database.</a:t>
            </a:r>
          </a:p>
          <a:p>
            <a:pPr rtl="0"/>
            <a:r>
              <a:rPr lang="en-US" baseline="0" dirty="0" smtClean="0">
                <a:effectLst/>
                <a:latin typeface="Segoe UI" panose="020B0502040204020203" pitchFamily="34" charset="0"/>
              </a:rPr>
              <a:t>Server Rules enable clients to access your entire SQL Database server</a:t>
            </a:r>
          </a:p>
          <a:p>
            <a:pPr rtl="0"/>
            <a:r>
              <a:rPr lang="en-US" baseline="0" dirty="0" smtClean="0">
                <a:effectLst/>
                <a:latin typeface="Segoe UI" panose="020B0502040204020203" pitchFamily="34" charset="0"/>
              </a:rPr>
              <a:t>Database rules enable clients to access individual databases within your SQL Database server</a:t>
            </a:r>
            <a:endParaRPr lang="en-US" dirty="0" smtClean="0">
              <a:effectLst/>
            </a:endParaRPr>
          </a:p>
          <a:p>
            <a:pPr rtl="0"/>
            <a:r>
              <a:rPr lang="en-US" dirty="0" smtClean="0">
                <a:effectLst/>
                <a:latin typeface="Segoe UI" panose="020B0502040204020203" pitchFamily="34" charset="0"/>
              </a:rPr>
              <a:t>Rules are originating IP Address</a:t>
            </a:r>
            <a:r>
              <a:rPr lang="en-US" baseline="0" dirty="0" smtClean="0">
                <a:effectLst/>
                <a:latin typeface="Segoe UI" panose="020B0502040204020203" pitchFamily="34" charset="0"/>
              </a:rPr>
              <a:t>-based.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sz="1200" b="0" i="0" u="none" strike="noStrike" kern="1200" baseline="0" dirty="0" smtClean="0">
                <a:solidFill>
                  <a:schemeClr val="tx1"/>
                </a:solidFill>
                <a:latin typeface="Segoe UI" pitchFamily="34" charset="0"/>
                <a:ea typeface="+mn-ea"/>
                <a:cs typeface="+mn-cs"/>
              </a:rPr>
              <a:t>Maximum of 128 Rules</a:t>
            </a:r>
          </a:p>
          <a:p>
            <a:endParaRPr lang="en-US" sz="1200" b="0" i="0" u="none" strike="noStrike" kern="1200" baseline="0" dirty="0" smtClean="0">
              <a:solidFill>
                <a:schemeClr val="tx1"/>
              </a:solidFill>
              <a:latin typeface="Segoe UI" pitchFamily="34" charset="0"/>
              <a:ea typeface="+mn-ea"/>
              <a:cs typeface="+mn-cs"/>
            </a:endParaRPr>
          </a:p>
          <a:p>
            <a:r>
              <a:rPr lang="en-US" sz="1200" b="0" i="0" u="none" strike="noStrike" kern="1200" baseline="0" dirty="0" smtClean="0">
                <a:solidFill>
                  <a:schemeClr val="tx1"/>
                </a:solidFill>
                <a:latin typeface="Segoe UI" pitchFamily="34" charset="0"/>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a:t>
            </a:r>
            <a:endParaRPr lang="en-US" sz="1200" b="0" i="0" u="none" strike="noStrike" kern="1200" baseline="0" dirty="0" smtClean="0">
              <a:solidFill>
                <a:schemeClr val="tx1"/>
              </a:solidFill>
              <a:latin typeface="Segoe UI" pitchFamily="34" charset="0"/>
              <a:ea typeface="+mn-ea"/>
              <a:cs typeface="+mn-cs"/>
            </a:endParaRPr>
          </a:p>
          <a:p>
            <a:endParaRPr lang="en-US" dirty="0" smtClean="0"/>
          </a:p>
          <a:p>
            <a:r>
              <a:rPr lang="en-US" dirty="0" smtClean="0"/>
              <a:t>Initially, all access to your SQL Database server is blocked by the SQL Database firewall; connection attempts originating from the Internet or </a:t>
            </a:r>
            <a:r>
              <a:rPr lang="en-US" dirty="0" smtClean="0"/>
              <a:t>Microsoft Azure </a:t>
            </a:r>
            <a:r>
              <a:rPr lang="en-US" dirty="0" smtClean="0"/>
              <a:t>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a:t>
            </a:r>
            <a:r>
              <a:rPr lang="en-US" dirty="0" smtClean="0"/>
              <a:t>Microsoft Azure </a:t>
            </a:r>
            <a:r>
              <a:rPr lang="en-US" dirty="0" smtClean="0"/>
              <a:t>applications can attempt to connect to your SQL Database server.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22</a:t>
            </a:fld>
            <a:endParaRPr lang="en-US"/>
          </a:p>
        </p:txBody>
      </p:sp>
    </p:spTree>
    <p:extLst>
      <p:ext uri="{BB962C8B-B14F-4D97-AF65-F5344CB8AC3E}">
        <p14:creationId xmlns:p14="http://schemas.microsoft.com/office/powerpoint/2010/main" val="58229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5</a:t>
            </a:fld>
            <a:endParaRPr lang="en-US" dirty="0"/>
          </a:p>
        </p:txBody>
      </p:sp>
    </p:spTree>
    <p:extLst>
      <p:ext uri="{BB962C8B-B14F-4D97-AF65-F5344CB8AC3E}">
        <p14:creationId xmlns:p14="http://schemas.microsoft.com/office/powerpoint/2010/main" val="976225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a:t>
            </a:r>
            <a:r>
              <a:rPr lang="en-US" baseline="0" dirty="0" smtClean="0">
                <a:effectLst/>
                <a:latin typeface="Segoe UI" panose="020B0502040204020203" pitchFamily="34" charset="0"/>
              </a:rPr>
              <a:t>Microsoft Azure </a:t>
            </a:r>
            <a:r>
              <a:rPr lang="en-US" baseline="0" dirty="0" smtClean="0">
                <a:effectLst/>
                <a:latin typeface="Segoe UI" panose="020B0502040204020203" pitchFamily="34" charset="0"/>
              </a:rPr>
              <a:t>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748713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3598685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10/6/2014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10/6/2014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1737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10/6/2014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637937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48</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49</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50</a:t>
            </a:fld>
            <a:endParaRPr lang="en-US" dirty="0"/>
          </a:p>
        </p:txBody>
      </p:sp>
    </p:spTree>
    <p:extLst>
      <p:ext uri="{BB962C8B-B14F-4D97-AF65-F5344CB8AC3E}">
        <p14:creationId xmlns:p14="http://schemas.microsoft.com/office/powerpoint/2010/main" val="5954323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51</a:t>
            </a:fld>
            <a:endParaRPr lang="en-US" dirty="0"/>
          </a:p>
        </p:txBody>
      </p:sp>
    </p:spTree>
    <p:extLst>
      <p:ext uri="{BB962C8B-B14F-4D97-AF65-F5344CB8AC3E}">
        <p14:creationId xmlns:p14="http://schemas.microsoft.com/office/powerpoint/2010/main" val="3436588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a:t>
            </a:r>
            <a:r>
              <a:rPr lang="en-US" baseline="0" dirty="0" smtClean="0">
                <a:effectLst/>
                <a:latin typeface="Segoe UI" panose="020B0502040204020203" pitchFamily="34" charset="0"/>
              </a:rPr>
              <a:t>Microsoft Azure, </a:t>
            </a:r>
            <a:r>
              <a:rPr lang="en-US" baseline="0" dirty="0" smtClean="0">
                <a:effectLst/>
                <a:latin typeface="Segoe UI" panose="020B0502040204020203" pitchFamily="34" charset="0"/>
              </a:rPr>
              <a:t>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961557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extLst>
      <p:ext uri="{BB962C8B-B14F-4D97-AF65-F5344CB8AC3E}">
        <p14:creationId xmlns:p14="http://schemas.microsoft.com/office/powerpoint/2010/main" val="3427591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pagination when listing blobs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Reponses over multiple pages return</a:t>
            </a:r>
            <a:r>
              <a:rPr lang="en-NZ" baseline="0" dirty="0" smtClean="0"/>
              <a:t> a marker value</a:t>
            </a:r>
          </a:p>
          <a:p>
            <a:pPr marL="171450" indent="-171450">
              <a:buFont typeface="Arial" pitchFamily="34" charset="0"/>
              <a:buChar char="•"/>
            </a:pPr>
            <a:r>
              <a:rPr lang="en-NZ" baseline="0" dirty="0" smtClean="0"/>
              <a:t>This marker is sent to get subsequent page</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Tree>
    <p:extLst>
      <p:ext uri="{BB962C8B-B14F-4D97-AF65-F5344CB8AC3E}">
        <p14:creationId xmlns:p14="http://schemas.microsoft.com/office/powerpoint/2010/main" val="228347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extLst>
      <p:ext uri="{BB962C8B-B14F-4D97-AF65-F5344CB8AC3E}">
        <p14:creationId xmlns:p14="http://schemas.microsoft.com/office/powerpoint/2010/main" val="4212451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a:t>
            </a:r>
            <a:r>
              <a:rPr lang="en-NZ" dirty="0" smtClean="0"/>
              <a:t>Microsoft Azure </a:t>
            </a:r>
            <a:r>
              <a:rPr lang="en-NZ" dirty="0" smtClean="0"/>
              <a:t>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extLst>
      <p:ext uri="{BB962C8B-B14F-4D97-AF65-F5344CB8AC3E}">
        <p14:creationId xmlns:p14="http://schemas.microsoft.com/office/powerpoint/2010/main" val="344869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56</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65</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a:t>
            </a:r>
            <a:r>
              <a:rPr lang="en-US" dirty="0" smtClean="0"/>
              <a:t>Microsoft Azure. </a:t>
            </a:r>
            <a:r>
              <a:rPr lang="en-US" dirty="0" smtClean="0"/>
              <a:t>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a:t>
            </a:r>
            <a:r>
              <a:rPr lang="en-US" dirty="0" smtClean="0"/>
              <a:t>Microsoft Azure </a:t>
            </a:r>
            <a:r>
              <a:rPr lang="en-US" dirty="0" smtClean="0"/>
              <a:t>platform account. The billing and metering aspect of the services layer enables multi-tenant support by providing monitoring and billing for database usage based on individual </a:t>
            </a:r>
            <a:r>
              <a:rPr lang="en-US" dirty="0" smtClean="0"/>
              <a:t>Microsoft Azure </a:t>
            </a:r>
            <a:r>
              <a:rPr lang="en-US" dirty="0" smtClean="0"/>
              <a:t>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083363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66</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67</a:t>
            </a:fld>
            <a:endParaRPr lang="en-US"/>
          </a:p>
        </p:txBody>
      </p:sp>
    </p:spTree>
    <p:extLst>
      <p:ext uri="{BB962C8B-B14F-4D97-AF65-F5344CB8AC3E}">
        <p14:creationId xmlns:p14="http://schemas.microsoft.com/office/powerpoint/2010/main" val="28586063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68</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69</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72</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73</a:t>
            </a:fld>
            <a:endParaRPr lang="en-US" dirty="0"/>
          </a:p>
        </p:txBody>
      </p:sp>
    </p:spTree>
    <p:extLst>
      <p:ext uri="{BB962C8B-B14F-4D97-AF65-F5344CB8AC3E}">
        <p14:creationId xmlns:p14="http://schemas.microsoft.com/office/powerpoint/2010/main" val="118479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74</a:t>
            </a:fld>
            <a:endParaRPr lang="en-US" dirty="0"/>
          </a:p>
        </p:txBody>
      </p:sp>
    </p:spTree>
    <p:extLst>
      <p:ext uri="{BB962C8B-B14F-4D97-AF65-F5344CB8AC3E}">
        <p14:creationId xmlns:p14="http://schemas.microsoft.com/office/powerpoint/2010/main" val="24085175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75</a:t>
            </a:fld>
            <a:endParaRPr lang="en-US" dirty="0"/>
          </a:p>
        </p:txBody>
      </p:sp>
    </p:spTree>
    <p:extLst>
      <p:ext uri="{BB962C8B-B14F-4D97-AF65-F5344CB8AC3E}">
        <p14:creationId xmlns:p14="http://schemas.microsoft.com/office/powerpoint/2010/main" val="35715330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76</a:t>
            </a:fld>
            <a:endParaRPr lang="en-US" dirty="0"/>
          </a:p>
        </p:txBody>
      </p:sp>
    </p:spTree>
    <p:extLst>
      <p:ext uri="{BB962C8B-B14F-4D97-AF65-F5344CB8AC3E}">
        <p14:creationId xmlns:p14="http://schemas.microsoft.com/office/powerpoint/2010/main" val="2866890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77</a:t>
            </a:fld>
            <a:endParaRPr lang="en-US" dirty="0"/>
          </a:p>
        </p:txBody>
      </p:sp>
    </p:spTree>
    <p:extLst>
      <p:ext uri="{BB962C8B-B14F-4D97-AF65-F5344CB8AC3E}">
        <p14:creationId xmlns:p14="http://schemas.microsoft.com/office/powerpoint/2010/main" val="3704379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8</a:t>
            </a:fld>
            <a:endParaRPr lang="en-US" dirty="0"/>
          </a:p>
        </p:txBody>
      </p:sp>
    </p:spTree>
    <p:extLst>
      <p:ext uri="{BB962C8B-B14F-4D97-AF65-F5344CB8AC3E}">
        <p14:creationId xmlns:p14="http://schemas.microsoft.com/office/powerpoint/2010/main" val="34089695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a:t>
            </a:r>
            <a:r>
              <a:rPr lang="en-US" dirty="0" err="1" smtClean="0"/>
              <a:t>PartitionKey</a:t>
            </a:r>
            <a:r>
              <a:rPr lang="en-US" dirty="0" smtClean="0"/>
              <a:t>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78</a:t>
            </a:fld>
            <a:endParaRPr lang="en-US" dirty="0"/>
          </a:p>
        </p:txBody>
      </p:sp>
    </p:spTree>
    <p:extLst>
      <p:ext uri="{BB962C8B-B14F-4D97-AF65-F5344CB8AC3E}">
        <p14:creationId xmlns:p14="http://schemas.microsoft.com/office/powerpoint/2010/main" val="35740806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10/6/2014 3:22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80</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82</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10/6/2014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83</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SQL</a:t>
            </a:r>
            <a:r>
              <a:rPr lang="en-US" baseline="0" dirty="0" smtClean="0">
                <a:effectLst/>
                <a:latin typeface="Segoe UI" panose="020B0502040204020203" pitchFamily="34" charset="0"/>
              </a:rPr>
              <a:t> Database pricing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rPr>
              <a:t>Reduced database rates as of February 2012</a:t>
            </a:r>
          </a:p>
          <a:p>
            <a:pPr rtl="0"/>
            <a:r>
              <a:rPr lang="en-US" b="1" dirty="0" smtClean="0">
                <a:effectLst/>
                <a:latin typeface="Segoe UI" panose="020B0502040204020203" pitchFamily="34" charset="0"/>
              </a:rPr>
              <a:t>Notes:</a:t>
            </a:r>
            <a:endParaRPr lang="en-US" dirty="0" smtClean="0">
              <a:effectLst/>
            </a:endParaRPr>
          </a:p>
          <a:p>
            <a:r>
              <a:rPr lang="en-US" dirty="0" smtClean="0"/>
              <a:t>http://www.windowsazure.com/en-us/pricing/details/#data-management</a:t>
            </a:r>
          </a:p>
          <a:p>
            <a:r>
              <a:rPr lang="en-US" dirty="0" smtClean="0"/>
              <a:t>http://www.windowsazure.com/en-us/pricing/details/#data-transfers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84</a:t>
            </a:fld>
            <a:endParaRPr lang="en-US" dirty="0"/>
          </a:p>
        </p:txBody>
      </p:sp>
    </p:spTree>
    <p:extLst>
      <p:ext uri="{BB962C8B-B14F-4D97-AF65-F5344CB8AC3E}">
        <p14:creationId xmlns:p14="http://schemas.microsoft.com/office/powerpoint/2010/main" val="3173363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a:p>
            <a:pPr rtl="0"/>
            <a:r>
              <a:rPr lang="en-US" baseline="0" dirty="0" smtClean="0">
                <a:effectLst/>
                <a:latin typeface="Segoe UI" panose="020B0502040204020203" pitchFamily="34" charset="0"/>
              </a:rPr>
              <a:t>Scalability using SQL Federation (discussed later in the presentation).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760502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a:t>
            </a:r>
            <a:r>
              <a:rPr lang="en-US" dirty="0" smtClean="0">
                <a:effectLst/>
                <a:latin typeface="Segoe UI" panose="020B0502040204020203" pitchFamily="34" charset="0"/>
              </a:rPr>
              <a:t>Microsoft Azure </a:t>
            </a:r>
            <a:r>
              <a:rPr lang="en-US" dirty="0" smtClean="0">
                <a:effectLst/>
                <a:latin typeface="Segoe UI" panose="020B0502040204020203" pitchFamily="34" charset="0"/>
              </a:rPr>
              <a:t>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773430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baseline="0" dirty="0" smtClean="0">
                <a:effectLst/>
                <a:latin typeface="Segoe UI" panose="020B0502040204020203" pitchFamily="34" charset="0"/>
              </a:rPr>
              <a:t>Highlight what’s new in the latest SQL Database service update.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In late September</a:t>
            </a:r>
            <a:r>
              <a:rPr lang="en-US" baseline="0" dirty="0" smtClean="0">
                <a:effectLst/>
              </a:rPr>
              <a:t> a service update was deployed to </a:t>
            </a:r>
            <a:r>
              <a:rPr lang="en-US" baseline="0" dirty="0" smtClean="0">
                <a:effectLst/>
              </a:rPr>
              <a:t>Microsoft Azure </a:t>
            </a:r>
            <a:r>
              <a:rPr lang="en-US" baseline="0" dirty="0" smtClean="0">
                <a:effectLst/>
              </a:rPr>
              <a:t>SQL Database that included new functionality.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Linked Server – </a:t>
            </a:r>
            <a:r>
              <a:rPr lang="en-US" dirty="0" smtClean="0"/>
              <a:t>This is a new component for database hybrid solutions spanning on-premises corporate networks and the </a:t>
            </a:r>
            <a:r>
              <a:rPr lang="en-US" dirty="0" smtClean="0"/>
              <a:t>Microsoft Azure </a:t>
            </a:r>
            <a:r>
              <a:rPr lang="en-US" dirty="0" smtClean="0"/>
              <a:t>cloud.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Recursive Trigger – </a:t>
            </a:r>
            <a:r>
              <a:rPr lang="en-US" dirty="0" smtClean="0"/>
              <a:t>Just like SQL Server 2012, the option can be configured via ALTER</a:t>
            </a:r>
            <a:r>
              <a:rPr lang="en-US" baseline="0" dirty="0" smtClean="0"/>
              <a:t> DATABASE </a:t>
            </a:r>
            <a:r>
              <a:rPr lang="en-US" baseline="0" dirty="0" err="1" smtClean="0"/>
              <a:t>dbname</a:t>
            </a:r>
            <a:r>
              <a:rPr lang="en-US" baseline="0" dirty="0" smtClean="0"/>
              <a:t> SET RECURSIVE_TRIGGERS ON|OFF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DBCC –</a:t>
            </a:r>
            <a:r>
              <a:rPr lang="en-US" baseline="0" dirty="0" smtClean="0">
                <a:effectLst/>
                <a:latin typeface="Segoe UI" panose="020B0502040204020203" pitchFamily="34" charset="0"/>
              </a:rPr>
              <a:t> </a:t>
            </a:r>
            <a:r>
              <a:rPr lang="en-US" dirty="0" smtClean="0"/>
              <a:t>The query optimizer uses statistics to estimate the cardinality or number of rows in the query result, which enables the query optimizer to create a high quality query plan.</a:t>
            </a:r>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Firewall Rules – </a:t>
            </a:r>
            <a:r>
              <a:rPr lang="en-US" dirty="0" smtClean="0"/>
              <a:t>different rules for different databases hosted on the same logical SQL Database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70285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Azure Portal (Ibiza) to create a new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697201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710752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9237930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33066037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9"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93" r:id="rId12"/>
    <p:sldLayoutId id="2147483696" r:id="rId13"/>
    <p:sldLayoutId id="2147483697" r:id="rId14"/>
    <p:sldLayoutId id="2147483699" r:id="rId15"/>
    <p:sldLayoutId id="2147483700" r:id="rId16"/>
    <p:sldLayoutId id="2147483701"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hyperlink" Target="http://blogs.msdn.com/b/windowsazurestorage/archive/2011/11/20/windows-azure-storage-a-highly-available-cloud-storage-service-with-strong-consistency.aspx"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solidFill>
                  <a:schemeClr val="bg1"/>
                </a:solidFill>
              </a:rPr>
              <a:t>Azure </a:t>
            </a:r>
            <a:r>
              <a:rPr lang="en-US" sz="9600" smtClean="0">
                <a:solidFill>
                  <a:schemeClr val="bg1"/>
                </a:solidFill>
              </a:rPr>
              <a:t>Data Overview</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520701" y="342900"/>
            <a:ext cx="11671299" cy="957263"/>
          </a:xfrm>
        </p:spPr>
        <p:txBody>
          <a:bodyPr/>
          <a:lstStyle/>
          <a:p>
            <a:r>
              <a:rPr lang="en-US" dirty="0" smtClean="0"/>
              <a:t>Server Provisioning</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554" y="4413738"/>
            <a:ext cx="5066198" cy="2139462"/>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9" name="Content Placeholder 2"/>
          <p:cNvSpPr txBox="1">
            <a:spLocks/>
          </p:cNvSpPr>
          <p:nvPr/>
        </p:nvSpPr>
        <p:spPr>
          <a:xfrm>
            <a:off x="520701"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Server Defined</a:t>
            </a:r>
          </a:p>
          <a:p>
            <a:pPr marL="3175" lvl="1" indent="0" defTabSz="914325">
              <a:spcBef>
                <a:spcPts val="600"/>
              </a:spcBef>
              <a:buNone/>
            </a:pPr>
            <a:r>
              <a:rPr lang="en-US" sz="1600" spc="-51" dirty="0">
                <a:solidFill>
                  <a:schemeClr val="bg2"/>
                </a:solidFill>
              </a:rPr>
              <a:t>Service head that contains databases</a:t>
            </a:r>
          </a:p>
          <a:p>
            <a:pPr marL="3175" lvl="1" indent="0" defTabSz="914325">
              <a:spcBef>
                <a:spcPts val="600"/>
              </a:spcBef>
              <a:buNone/>
            </a:pPr>
            <a:r>
              <a:rPr lang="en-US" sz="1600" spc="-51" dirty="0">
                <a:solidFill>
                  <a:schemeClr val="bg2"/>
                </a:solidFill>
              </a:rPr>
              <a:t>Connect via automatically generated FQDN (xxx.database.windows.net)</a:t>
            </a:r>
          </a:p>
          <a:p>
            <a:pPr marL="3175" lvl="1" indent="0" defTabSz="914325">
              <a:spcBef>
                <a:spcPts val="600"/>
              </a:spcBef>
              <a:buNone/>
            </a:pPr>
            <a:r>
              <a:rPr lang="en-US" sz="1600" spc="-51" dirty="0">
                <a:solidFill>
                  <a:schemeClr val="bg2"/>
                </a:solidFill>
              </a:rPr>
              <a:t>Initially contains only a </a:t>
            </a:r>
            <a:r>
              <a:rPr lang="en-US" sz="1600" b="1" spc="-51" dirty="0">
                <a:solidFill>
                  <a:schemeClr val="bg2"/>
                </a:solidFill>
              </a:rPr>
              <a:t>master</a:t>
            </a:r>
            <a:r>
              <a:rPr lang="en-US" sz="1600" spc="-51" dirty="0">
                <a:solidFill>
                  <a:schemeClr val="bg2"/>
                </a:solidFill>
              </a:rPr>
              <a:t> database</a:t>
            </a:r>
            <a:r>
              <a:rPr lang="en-US" sz="1400" spc="-51" dirty="0"/>
              <a:t/>
            </a:r>
            <a:br>
              <a:rPr lang="en-US" sz="1400" spc="-51" dirty="0"/>
            </a:br>
            <a:endParaRPr lang="en-US" sz="1800" dirty="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Provision Servers Interactively</a:t>
            </a:r>
          </a:p>
          <a:p>
            <a:pPr marL="3175" lvl="1" indent="0" defTabSz="914325">
              <a:spcBef>
                <a:spcPts val="600"/>
              </a:spcBef>
              <a:buNone/>
            </a:pPr>
            <a:r>
              <a:rPr lang="en-US" sz="1600" spc="-51" dirty="0">
                <a:solidFill>
                  <a:schemeClr val="bg2"/>
                </a:solidFill>
              </a:rPr>
              <a:t>Log on to </a:t>
            </a:r>
            <a:r>
              <a:rPr lang="en-US" sz="1600" spc="-51" dirty="0" smtClean="0">
                <a:solidFill>
                  <a:schemeClr val="bg2"/>
                </a:solidFill>
              </a:rPr>
              <a:t>Microsoft Azure </a:t>
            </a:r>
            <a:r>
              <a:rPr lang="en-US" sz="1600" spc="-51" dirty="0">
                <a:solidFill>
                  <a:schemeClr val="bg2"/>
                </a:solidFill>
              </a:rPr>
              <a:t>Management Portal</a:t>
            </a:r>
          </a:p>
          <a:p>
            <a:pPr marL="3175" lvl="1" indent="0" defTabSz="914325">
              <a:spcBef>
                <a:spcPts val="600"/>
              </a:spcBef>
              <a:buNone/>
            </a:pPr>
            <a:r>
              <a:rPr lang="en-US" sz="1600" spc="-51" dirty="0">
                <a:solidFill>
                  <a:schemeClr val="bg2"/>
                </a:solidFill>
              </a:rPr>
              <a:t>Create a SQL Database server</a:t>
            </a:r>
          </a:p>
          <a:p>
            <a:pPr marL="3175" lvl="1" indent="0" defTabSz="914325">
              <a:spcBef>
                <a:spcPts val="600"/>
              </a:spcBef>
              <a:buNone/>
            </a:pPr>
            <a:r>
              <a:rPr lang="en-US" sz="1600" spc="-51" dirty="0">
                <a:solidFill>
                  <a:schemeClr val="bg2"/>
                </a:solidFill>
              </a:rPr>
              <a:t>Specify admin login credentials</a:t>
            </a:r>
          </a:p>
          <a:p>
            <a:pPr marL="3175" lvl="1" indent="0" defTabSz="914325">
              <a:spcBef>
                <a:spcPts val="600"/>
              </a:spcBef>
              <a:buNone/>
            </a:pPr>
            <a:r>
              <a:rPr lang="en-US" sz="1600" spc="-51" dirty="0">
                <a:solidFill>
                  <a:schemeClr val="bg2"/>
                </a:solidFill>
              </a:rPr>
              <a:t>Add firewall rules and enable service access</a:t>
            </a:r>
            <a:r>
              <a:rPr lang="en-US" sz="1400" spc="-51" dirty="0"/>
              <a:t/>
            </a:r>
            <a:br>
              <a:rPr lang="en-US" sz="1400" spc="-51" dirty="0"/>
            </a:br>
            <a:endParaRPr lang="en-US" sz="1400" spc="-51" dirty="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Automate Server Provisioning</a:t>
            </a:r>
          </a:p>
          <a:p>
            <a:pPr marL="3175" lvl="1" indent="0" defTabSz="914325">
              <a:spcBef>
                <a:spcPts val="600"/>
              </a:spcBef>
              <a:buNone/>
            </a:pPr>
            <a:r>
              <a:rPr lang="en-US" sz="1600" spc="-51" dirty="0">
                <a:solidFill>
                  <a:schemeClr val="bg2"/>
                </a:solidFill>
              </a:rPr>
              <a:t>Use </a:t>
            </a:r>
            <a:r>
              <a:rPr lang="en-US" sz="1600" spc="-51" dirty="0" smtClean="0">
                <a:solidFill>
                  <a:schemeClr val="bg2"/>
                </a:solidFill>
              </a:rPr>
              <a:t>Microsoft Azure </a:t>
            </a:r>
            <a:r>
              <a:rPr lang="en-US" sz="1600" spc="-51" dirty="0">
                <a:solidFill>
                  <a:schemeClr val="bg2"/>
                </a:solidFill>
              </a:rPr>
              <a:t>Platform PowerShell cmdlets </a:t>
            </a:r>
            <a:br>
              <a:rPr lang="en-US" sz="1600" spc="-51" dirty="0">
                <a:solidFill>
                  <a:schemeClr val="bg2"/>
                </a:solidFill>
              </a:rPr>
            </a:br>
            <a:r>
              <a:rPr lang="en-US" sz="1600" spc="-51" dirty="0">
                <a:solidFill>
                  <a:schemeClr val="bg2"/>
                </a:solidFill>
              </a:rPr>
              <a:t>(or use REST API directly)</a:t>
            </a:r>
          </a:p>
          <a:p>
            <a:pPr marL="3175" lvl="1" indent="0" defTabSz="914325">
              <a:spcBef>
                <a:spcPts val="600"/>
              </a:spcBef>
              <a:buNone/>
            </a:pPr>
            <a:r>
              <a:rPr lang="en-US" sz="1600" b="1" spc="-51" dirty="0">
                <a:solidFill>
                  <a:schemeClr val="bg2"/>
                </a:solidFill>
              </a:rPr>
              <a:t>wappowershell.codeplex.com</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2413" y="1495123"/>
            <a:ext cx="3103263" cy="2707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4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500"/>
                                        <p:tgtEl>
                                          <p:spTgt spid="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0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fade">
                                      <p:cBhvr>
                                        <p:cTn id="40" dur="500"/>
                                        <p:tgtEl>
                                          <p:spTgt spid="9">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fade">
                                      <p:cBhvr>
                                        <p:cTn id="43" dur="500"/>
                                        <p:tgtEl>
                                          <p:spTgt spid="9">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fade">
                                      <p:cBhvr>
                                        <p:cTn id="46" dur="500"/>
                                        <p:tgtEl>
                                          <p:spTgt spid="9">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1474" y="228600"/>
            <a:ext cx="10780713" cy="747713"/>
          </a:xfrm>
        </p:spPr>
        <p:txBody>
          <a:bodyPr>
            <a:normAutofit fontScale="90000"/>
          </a:bodyPr>
          <a:lstStyle/>
          <a:p>
            <a:pPr algn="l"/>
            <a:r>
              <a:rPr lang="en-US" dirty="0" smtClean="0"/>
              <a:t>Selecting the right Edition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89977515"/>
              </p:ext>
            </p:extLst>
          </p:nvPr>
        </p:nvGraphicFramePr>
        <p:xfrm>
          <a:off x="390521" y="1116198"/>
          <a:ext cx="11510966" cy="3883065"/>
        </p:xfrm>
        <a:graphic>
          <a:graphicData uri="http://schemas.openxmlformats.org/drawingml/2006/table">
            <a:tbl>
              <a:tblPr firstRow="1" bandRow="1">
                <a:tableStyleId>{93296810-A885-4BE3-A3E7-6D5BEEA58F35}</a:tableStyleId>
              </a:tblPr>
              <a:tblGrid>
                <a:gridCol w="1198567"/>
                <a:gridCol w="1674812"/>
                <a:gridCol w="2071688"/>
                <a:gridCol w="1016000"/>
                <a:gridCol w="1841500"/>
                <a:gridCol w="830658"/>
                <a:gridCol w="960042"/>
                <a:gridCol w="1917699"/>
              </a:tblGrid>
              <a:tr h="566310">
                <a:tc rowSpan="2">
                  <a:txBody>
                    <a:bodyPr/>
                    <a:lstStyle/>
                    <a:p>
                      <a:r>
                        <a:rPr lang="en-US" dirty="0" smtClean="0"/>
                        <a:t>Service</a:t>
                      </a:r>
                      <a:r>
                        <a:rPr lang="en-US" baseline="0" dirty="0" smtClean="0"/>
                        <a:t> Tier</a:t>
                      </a:r>
                      <a:endParaRPr lang="en-US" dirty="0"/>
                    </a:p>
                  </a:txBody>
                  <a:tcPr/>
                </a:tc>
                <a:tc rowSpan="2">
                  <a:txBody>
                    <a:bodyPr/>
                    <a:lstStyle/>
                    <a:p>
                      <a:r>
                        <a:rPr lang="en-US" dirty="0" smtClean="0"/>
                        <a:t>Performance Level</a:t>
                      </a:r>
                      <a:endParaRPr lang="en-US" dirty="0"/>
                    </a:p>
                  </a:txBody>
                  <a:tcPr/>
                </a:tc>
                <a:tc rowSpan="2">
                  <a:txBody>
                    <a:bodyPr/>
                    <a:lstStyle/>
                    <a:p>
                      <a:r>
                        <a:rPr lang="en-US" dirty="0" smtClean="0"/>
                        <a:t>Common App Pattern</a:t>
                      </a:r>
                      <a:endParaRPr lang="en-US" dirty="0"/>
                    </a:p>
                  </a:txBody>
                  <a:tcPr/>
                </a:tc>
                <a:tc gridSpan="3">
                  <a:txBody>
                    <a:bodyPr/>
                    <a:lstStyle/>
                    <a:p>
                      <a:pPr algn="ctr"/>
                      <a:r>
                        <a:rPr lang="en-US" dirty="0" smtClean="0"/>
                        <a:t>Performance</a:t>
                      </a:r>
                      <a:endParaRPr lang="en-US" dirty="0"/>
                    </a:p>
                  </a:txBody>
                  <a:tcPr/>
                </a:tc>
                <a:tc hMerge="1">
                  <a:txBody>
                    <a:bodyPr/>
                    <a:lstStyle/>
                    <a:p>
                      <a:endParaRPr lang="en-US" dirty="0"/>
                    </a:p>
                  </a:txBody>
                  <a:tcPr/>
                </a:tc>
                <a:tc hMerge="1">
                  <a:txBody>
                    <a:bodyPr/>
                    <a:lstStyle/>
                    <a:p>
                      <a:endParaRPr lang="en-US" dirty="0"/>
                    </a:p>
                  </a:txBody>
                  <a:tcPr/>
                </a:tc>
                <a:tc gridSpan="2">
                  <a:txBody>
                    <a:bodyPr/>
                    <a:lstStyle/>
                    <a:p>
                      <a:r>
                        <a:rPr lang="en-US" dirty="0" smtClean="0"/>
                        <a:t>Business Continuity </a:t>
                      </a:r>
                      <a:endParaRPr lang="en-US" dirty="0"/>
                    </a:p>
                  </a:txBody>
                  <a:tcPr/>
                </a:tc>
                <a:tc hMerge="1">
                  <a:txBody>
                    <a:bodyPr/>
                    <a:lstStyle/>
                    <a:p>
                      <a:endParaRPr lang="en-US" dirty="0"/>
                    </a:p>
                  </a:txBody>
                  <a:tcPr/>
                </a:tc>
              </a:tr>
              <a:tr h="71863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r>
                        <a:rPr lang="en-US" dirty="0" smtClean="0"/>
                        <a:t>Max DB Size</a:t>
                      </a:r>
                      <a:endParaRPr lang="en-US" dirty="0"/>
                    </a:p>
                  </a:txBody>
                  <a:tcPr/>
                </a:tc>
                <a:tc>
                  <a:txBody>
                    <a:bodyPr/>
                    <a:lstStyle/>
                    <a:p>
                      <a:r>
                        <a:rPr lang="en-US" dirty="0" smtClean="0"/>
                        <a:t>Trans. </a:t>
                      </a:r>
                      <a:r>
                        <a:rPr lang="en-US" dirty="0" err="1" smtClean="0"/>
                        <a:t>Perf</a:t>
                      </a:r>
                      <a:r>
                        <a:rPr lang="en-US" dirty="0" smtClean="0"/>
                        <a:t>. Objective</a:t>
                      </a:r>
                      <a:endParaRPr lang="en-US" dirty="0"/>
                    </a:p>
                  </a:txBody>
                  <a:tcPr/>
                </a:tc>
                <a:tc>
                  <a:txBody>
                    <a:bodyPr/>
                    <a:lstStyle/>
                    <a:p>
                      <a:r>
                        <a:rPr lang="en-US" dirty="0" smtClean="0"/>
                        <a:t>DTUs</a:t>
                      </a:r>
                      <a:endParaRPr lang="en-US" dirty="0"/>
                    </a:p>
                  </a:txBody>
                  <a:tcPr/>
                </a:tc>
                <a:tc>
                  <a:txBody>
                    <a:bodyPr/>
                    <a:lstStyle/>
                    <a:p>
                      <a:r>
                        <a:rPr lang="en-US" dirty="0" smtClean="0"/>
                        <a:t>PITR</a:t>
                      </a:r>
                      <a:endParaRPr lang="en-US" dirty="0"/>
                    </a:p>
                  </a:txBody>
                  <a:tcPr/>
                </a:tc>
                <a:tc>
                  <a:txBody>
                    <a:bodyPr/>
                    <a:lstStyle/>
                    <a:p>
                      <a:r>
                        <a:rPr lang="en-US" dirty="0" smtClean="0"/>
                        <a:t>DR / GEO-Rep</a:t>
                      </a:r>
                      <a:endParaRPr lang="en-US" dirty="0"/>
                    </a:p>
                  </a:txBody>
                  <a:tcPr/>
                </a:tc>
              </a:tr>
              <a:tr h="854541">
                <a:tc>
                  <a:txBody>
                    <a:bodyPr/>
                    <a:lstStyle/>
                    <a:p>
                      <a:r>
                        <a:rPr lang="en-US" dirty="0" smtClean="0"/>
                        <a:t>Basic</a:t>
                      </a:r>
                      <a:endParaRPr lang="en-US" dirty="0"/>
                    </a:p>
                  </a:txBody>
                  <a:tcPr/>
                </a:tc>
                <a:tc>
                  <a:txBody>
                    <a:bodyPr/>
                    <a:lstStyle/>
                    <a:p>
                      <a:r>
                        <a:rPr lang="en-US" dirty="0" smtClean="0"/>
                        <a:t>Basic</a:t>
                      </a:r>
                      <a:endParaRPr lang="en-US" dirty="0"/>
                    </a:p>
                  </a:txBody>
                  <a:tcPr/>
                </a:tc>
                <a:tc>
                  <a:txBody>
                    <a:bodyPr/>
                    <a:lstStyle/>
                    <a:p>
                      <a:r>
                        <a:rPr lang="en-US" sz="1600" dirty="0" smtClean="0"/>
                        <a:t>Small</a:t>
                      </a:r>
                      <a:r>
                        <a:rPr lang="en-US" sz="1600" baseline="0" dirty="0" smtClean="0"/>
                        <a:t> DB, SQL </a:t>
                      </a:r>
                      <a:r>
                        <a:rPr lang="en-US" sz="1600" baseline="0" dirty="0" err="1" smtClean="0"/>
                        <a:t>opp</a:t>
                      </a:r>
                      <a:endParaRPr lang="en-US" dirty="0"/>
                    </a:p>
                  </a:txBody>
                  <a:tcPr/>
                </a:tc>
                <a:tc>
                  <a:txBody>
                    <a:bodyPr/>
                    <a:lstStyle/>
                    <a:p>
                      <a:r>
                        <a:rPr lang="en-US" dirty="0" smtClean="0"/>
                        <a:t>2 GB</a:t>
                      </a:r>
                      <a:endParaRPr lang="en-US" dirty="0"/>
                    </a:p>
                  </a:txBody>
                  <a:tcPr/>
                </a:tc>
                <a:tc>
                  <a:txBody>
                    <a:bodyPr/>
                    <a:lstStyle/>
                    <a:p>
                      <a:r>
                        <a:rPr lang="en-US" dirty="0" smtClean="0"/>
                        <a:t>Reliability</a:t>
                      </a:r>
                      <a:r>
                        <a:rPr lang="en-US" baseline="0" dirty="0" smtClean="0"/>
                        <a:t> / Hr.</a:t>
                      </a:r>
                      <a:endParaRPr lang="en-US" dirty="0"/>
                    </a:p>
                  </a:txBody>
                  <a:tcPr/>
                </a:tc>
                <a:tc>
                  <a:txBody>
                    <a:bodyPr/>
                    <a:lstStyle/>
                    <a:p>
                      <a:r>
                        <a:rPr lang="en-US" dirty="0" smtClean="0"/>
                        <a:t>5</a:t>
                      </a:r>
                      <a:endParaRPr lang="en-US" dirty="0"/>
                    </a:p>
                  </a:txBody>
                  <a:tcPr/>
                </a:tc>
                <a:tc>
                  <a:txBody>
                    <a:bodyPr/>
                    <a:lstStyle/>
                    <a:p>
                      <a:r>
                        <a:rPr lang="en-US" dirty="0" smtClean="0"/>
                        <a:t>Past 7 Days</a:t>
                      </a:r>
                      <a:endParaRPr lang="en-US" dirty="0"/>
                    </a:p>
                  </a:txBody>
                  <a:tcPr/>
                </a:tc>
                <a:tc>
                  <a:txBody>
                    <a:bodyPr/>
                    <a:lstStyle/>
                    <a:p>
                      <a:r>
                        <a:rPr lang="en-US" dirty="0" smtClean="0"/>
                        <a:t>DB Copy + Manual Export</a:t>
                      </a:r>
                      <a:endParaRPr lang="en-US" dirty="0"/>
                    </a:p>
                  </a:txBody>
                  <a:tcPr/>
                </a:tc>
              </a:tr>
              <a:tr h="829178">
                <a:tc>
                  <a:txBody>
                    <a:bodyPr/>
                    <a:lstStyle/>
                    <a:p>
                      <a:r>
                        <a:rPr lang="en-US" dirty="0" smtClean="0"/>
                        <a:t>Standard</a:t>
                      </a:r>
                      <a:endParaRPr lang="en-US" dirty="0"/>
                    </a:p>
                  </a:txBody>
                  <a:tcPr/>
                </a:tc>
                <a:tc>
                  <a:txBody>
                    <a:bodyPr/>
                    <a:lstStyle/>
                    <a:p>
                      <a:r>
                        <a:rPr lang="en-US" dirty="0" smtClean="0"/>
                        <a:t>S1 / S2</a:t>
                      </a:r>
                      <a:endParaRPr lang="en-US" dirty="0"/>
                    </a:p>
                  </a:txBody>
                  <a:tcPr/>
                </a:tc>
                <a:tc>
                  <a:txBody>
                    <a:bodyPr/>
                    <a:lstStyle/>
                    <a:p>
                      <a:r>
                        <a:rPr lang="en-US" sz="1600" dirty="0" err="1" smtClean="0"/>
                        <a:t>Wrkgp</a:t>
                      </a:r>
                      <a:r>
                        <a:rPr lang="en-US" sz="1600" dirty="0" smtClean="0"/>
                        <a:t>/cloud</a:t>
                      </a:r>
                      <a:r>
                        <a:rPr lang="en-US" sz="1600" baseline="0" dirty="0" smtClean="0"/>
                        <a:t> app, multiple concurrent  operations</a:t>
                      </a:r>
                      <a:endParaRPr lang="en-US" sz="1600" dirty="0"/>
                    </a:p>
                  </a:txBody>
                  <a:tcPr/>
                </a:tc>
                <a:tc>
                  <a:txBody>
                    <a:bodyPr/>
                    <a:lstStyle/>
                    <a:p>
                      <a:r>
                        <a:rPr lang="en-US" dirty="0" smtClean="0"/>
                        <a:t>250 GB</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Reliability</a:t>
                      </a:r>
                      <a:r>
                        <a:rPr lang="en-US" baseline="0" dirty="0" smtClean="0"/>
                        <a:t> / Min.</a:t>
                      </a:r>
                      <a:endParaRPr lang="en-US" dirty="0" smtClean="0"/>
                    </a:p>
                  </a:txBody>
                  <a:tcPr/>
                </a:tc>
                <a:tc>
                  <a:txBody>
                    <a:bodyPr/>
                    <a:lstStyle/>
                    <a:p>
                      <a:r>
                        <a:rPr lang="en-US" dirty="0" smtClean="0"/>
                        <a:t>15/ 50</a:t>
                      </a:r>
                      <a:endParaRPr lang="en-US" dirty="0"/>
                    </a:p>
                  </a:txBody>
                  <a:tcPr/>
                </a:tc>
                <a:tc>
                  <a:txBody>
                    <a:bodyPr/>
                    <a:lstStyle/>
                    <a:p>
                      <a:r>
                        <a:rPr lang="en-US" dirty="0" smtClean="0"/>
                        <a:t>Past 14 Days</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DB Copy + Manual Export</a:t>
                      </a:r>
                    </a:p>
                  </a:txBody>
                  <a:tcPr/>
                </a:tc>
              </a:tr>
              <a:tr h="899032">
                <a:tc>
                  <a:txBody>
                    <a:bodyPr/>
                    <a:lstStyle/>
                    <a:p>
                      <a:r>
                        <a:rPr lang="en-US" dirty="0" smtClean="0"/>
                        <a:t>Premium</a:t>
                      </a:r>
                      <a:endParaRPr lang="en-US" dirty="0"/>
                    </a:p>
                  </a:txBody>
                  <a:tcPr/>
                </a:tc>
                <a:tc>
                  <a:txBody>
                    <a:bodyPr/>
                    <a:lstStyle/>
                    <a:p>
                      <a:r>
                        <a:rPr lang="en-US" dirty="0" smtClean="0"/>
                        <a:t>P1</a:t>
                      </a:r>
                      <a:r>
                        <a:rPr lang="en-US" baseline="0" dirty="0" smtClean="0"/>
                        <a:t> / P2 / P3</a:t>
                      </a:r>
                      <a:endParaRPr lang="en-US" dirty="0"/>
                    </a:p>
                  </a:txBody>
                  <a:tcPr/>
                </a:tc>
                <a:tc>
                  <a:txBody>
                    <a:bodyPr/>
                    <a:lstStyle/>
                    <a:p>
                      <a:r>
                        <a:rPr lang="en-US" sz="1600" dirty="0" smtClean="0"/>
                        <a:t>Mission</a:t>
                      </a:r>
                      <a:r>
                        <a:rPr lang="en-US" sz="1600" baseline="0" dirty="0" smtClean="0"/>
                        <a:t> Critical, High volume, Many concurrent Users</a:t>
                      </a:r>
                      <a:endParaRPr lang="en-US" sz="1600" dirty="0"/>
                    </a:p>
                  </a:txBody>
                  <a:tcPr/>
                </a:tc>
                <a:tc>
                  <a:txBody>
                    <a:bodyPr/>
                    <a:lstStyle/>
                    <a:p>
                      <a:r>
                        <a:rPr lang="en-US" dirty="0" smtClean="0"/>
                        <a:t>500 GB</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Reliability</a:t>
                      </a:r>
                      <a:r>
                        <a:rPr lang="en-US" baseline="0" dirty="0" smtClean="0"/>
                        <a:t> / sec.</a:t>
                      </a:r>
                      <a:endParaRPr lang="en-US" dirty="0" smtClean="0"/>
                    </a:p>
                  </a:txBody>
                  <a:tcPr/>
                </a:tc>
                <a:tc>
                  <a:txBody>
                    <a:bodyPr/>
                    <a:lstStyle/>
                    <a:p>
                      <a:r>
                        <a:rPr lang="en-US" dirty="0" smtClean="0"/>
                        <a:t>100/</a:t>
                      </a:r>
                    </a:p>
                    <a:p>
                      <a:r>
                        <a:rPr lang="en-US" dirty="0" smtClean="0"/>
                        <a:t>200/</a:t>
                      </a:r>
                    </a:p>
                    <a:p>
                      <a:r>
                        <a:rPr lang="en-US" dirty="0" smtClean="0"/>
                        <a:t>800</a:t>
                      </a:r>
                      <a:endParaRPr lang="en-US" dirty="0"/>
                    </a:p>
                  </a:txBody>
                  <a:tcPr/>
                </a:tc>
                <a:tc>
                  <a:txBody>
                    <a:bodyPr/>
                    <a:lstStyle/>
                    <a:p>
                      <a:r>
                        <a:rPr lang="en-US" dirty="0" smtClean="0"/>
                        <a:t>Past 35 Days</a:t>
                      </a:r>
                      <a:endParaRPr lang="en-US" dirty="0"/>
                    </a:p>
                  </a:txBody>
                  <a:tcPr/>
                </a:tc>
                <a:tc>
                  <a:txBody>
                    <a:bodyPr/>
                    <a:lstStyle/>
                    <a:p>
                      <a:r>
                        <a:rPr lang="en-US" dirty="0" smtClean="0"/>
                        <a:t>Active Geo-replication</a:t>
                      </a:r>
                      <a:endParaRPr lang="en-US" dirty="0"/>
                    </a:p>
                  </a:txBody>
                  <a:tcPr/>
                </a:tc>
              </a:tr>
            </a:tbl>
          </a:graphicData>
        </a:graphic>
      </p:graphicFrame>
    </p:spTree>
    <p:extLst>
      <p:ext uri="{BB962C8B-B14F-4D97-AF65-F5344CB8AC3E}">
        <p14:creationId xmlns:p14="http://schemas.microsoft.com/office/powerpoint/2010/main" val="420790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a:latin typeface="+mj-lt"/>
              </a:rPr>
              <a:t>Creating A SQL </a:t>
            </a:r>
            <a:r>
              <a:rPr lang="en-US" sz="4400" dirty="0" smtClean="0">
                <a:latin typeface="+mj-lt"/>
              </a:rPr>
              <a:t>Database </a:t>
            </a:r>
            <a:r>
              <a:rPr lang="en-US" sz="4400" dirty="0">
                <a:latin typeface="+mj-lt"/>
              </a:rPr>
              <a:t>Server</a:t>
            </a:r>
          </a:p>
        </p:txBody>
      </p:sp>
    </p:spTree>
    <p:extLst>
      <p:ext uri="{BB962C8B-B14F-4D97-AF65-F5344CB8AC3E}">
        <p14:creationId xmlns:p14="http://schemas.microsoft.com/office/powerpoint/2010/main" val="115098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a:t>Create And Deploy </a:t>
            </a:r>
            <a:br>
              <a:rPr lang="en-US" sz="9600" dirty="0"/>
            </a:br>
            <a:r>
              <a:rPr lang="en-US" sz="9600" dirty="0"/>
              <a:t>Your Database</a:t>
            </a:r>
          </a:p>
        </p:txBody>
      </p:sp>
    </p:spTree>
    <p:extLst>
      <p:ext uri="{BB962C8B-B14F-4D97-AF65-F5344CB8AC3E}">
        <p14:creationId xmlns:p14="http://schemas.microsoft.com/office/powerpoint/2010/main" val="84786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2288" y="228600"/>
            <a:ext cx="10629899" cy="747713"/>
          </a:xfrm>
        </p:spPr>
        <p:txBody>
          <a:bodyPr>
            <a:normAutofit fontScale="90000"/>
          </a:bodyPr>
          <a:lstStyle/>
          <a:p>
            <a:r>
              <a:rPr lang="en-US" dirty="0" smtClean="0"/>
              <a:t>Create Database…</a:t>
            </a:r>
            <a:endParaRPr lang="en-US" dirty="0">
              <a:solidFill>
                <a:srgbClr val="92D050"/>
              </a:solidFill>
            </a:endParaRPr>
          </a:p>
        </p:txBody>
      </p:sp>
      <p:sp>
        <p:nvSpPr>
          <p:cNvPr id="7" name="Content Placeholder 2"/>
          <p:cNvSpPr txBox="1">
            <a:spLocks/>
          </p:cNvSpPr>
          <p:nvPr/>
        </p:nvSpPr>
        <p:spPr>
          <a:xfrm>
            <a:off x="522289"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Use Familiar Technologies</a:t>
            </a:r>
          </a:p>
          <a:p>
            <a:pPr marL="3175" lvl="1" indent="0" defTabSz="914325">
              <a:spcBef>
                <a:spcPts val="900"/>
              </a:spcBef>
              <a:buNone/>
            </a:pPr>
            <a:r>
              <a:rPr lang="en-US" sz="1800" spc="-51" dirty="0">
                <a:solidFill>
                  <a:schemeClr val="bg2"/>
                </a:solidFill>
              </a:rPr>
              <a:t>Transact-SQL</a:t>
            </a:r>
          </a:p>
          <a:p>
            <a:pPr marL="3175" lvl="1" indent="0" defTabSz="914325">
              <a:spcBef>
                <a:spcPts val="900"/>
              </a:spcBef>
              <a:buNone/>
            </a:pPr>
            <a:r>
              <a:rPr lang="en-US" sz="1800" spc="-51" dirty="0">
                <a:solidFill>
                  <a:schemeClr val="bg2"/>
                </a:solidFill>
              </a:rPr>
              <a:t>Languages</a:t>
            </a:r>
          </a:p>
          <a:p>
            <a:pPr marL="228600" lvl="1" indent="0" defTabSz="914325">
              <a:spcBef>
                <a:spcPts val="600"/>
              </a:spcBef>
              <a:buNone/>
            </a:pPr>
            <a:r>
              <a:rPr lang="en-US" sz="1600" spc="-51" dirty="0">
                <a:solidFill>
                  <a:schemeClr val="bg2"/>
                </a:solidFill>
              </a:rPr>
              <a:t>.NET Framework (C#, Visual Basic, F#) via ADO.NET</a:t>
            </a:r>
          </a:p>
          <a:p>
            <a:pPr marL="228600" lvl="1" indent="0" defTabSz="914325">
              <a:spcBef>
                <a:spcPts val="600"/>
              </a:spcBef>
              <a:buNone/>
            </a:pPr>
            <a:r>
              <a:rPr lang="en-US" sz="1600" spc="-51" dirty="0">
                <a:solidFill>
                  <a:schemeClr val="bg2"/>
                </a:solidFill>
              </a:rPr>
              <a:t>C / C++ via ODBC</a:t>
            </a:r>
          </a:p>
          <a:p>
            <a:pPr marL="228600" lvl="1" indent="0" defTabSz="914325">
              <a:spcBef>
                <a:spcPts val="600"/>
              </a:spcBef>
              <a:buNone/>
            </a:pPr>
            <a:r>
              <a:rPr lang="en-US" sz="1600" spc="-51" dirty="0">
                <a:solidFill>
                  <a:schemeClr val="bg2"/>
                </a:solidFill>
              </a:rPr>
              <a:t>Java via Microsoft JDBC provider</a:t>
            </a:r>
          </a:p>
          <a:p>
            <a:pPr marL="228600" lvl="1" indent="0" defTabSz="914325">
              <a:spcBef>
                <a:spcPts val="600"/>
              </a:spcBef>
              <a:buNone/>
            </a:pPr>
            <a:r>
              <a:rPr lang="en-US" sz="1600" spc="-51" dirty="0">
                <a:solidFill>
                  <a:schemeClr val="bg2"/>
                </a:solidFill>
              </a:rPr>
              <a:t>PHP via Microsoft PHP provider</a:t>
            </a:r>
          </a:p>
          <a:p>
            <a:pPr marL="3175" lvl="1" indent="0" defTabSz="914325">
              <a:spcBef>
                <a:spcPts val="900"/>
              </a:spcBef>
              <a:buNone/>
            </a:pPr>
            <a:r>
              <a:rPr lang="en-US" sz="1800" spc="-51" dirty="0">
                <a:solidFill>
                  <a:schemeClr val="bg2"/>
                </a:solidFill>
              </a:rPr>
              <a:t>Frameworks</a:t>
            </a:r>
          </a:p>
          <a:p>
            <a:pPr marL="228600" lvl="1" indent="0" defTabSz="914325">
              <a:spcBef>
                <a:spcPts val="600"/>
              </a:spcBef>
              <a:buNone/>
            </a:pPr>
            <a:r>
              <a:rPr lang="en-US" sz="1600" spc="-51" dirty="0">
                <a:solidFill>
                  <a:schemeClr val="bg2"/>
                </a:solidFill>
              </a:rPr>
              <a:t>OData, Entity Framework, WCF Data Services, NHibernate</a:t>
            </a:r>
          </a:p>
          <a:p>
            <a:pPr marL="3175" lvl="1" indent="0" defTabSz="914325">
              <a:spcBef>
                <a:spcPts val="900"/>
              </a:spcBef>
              <a:buNone/>
            </a:pPr>
            <a:r>
              <a:rPr lang="en-US" sz="1800" spc="-51" dirty="0">
                <a:solidFill>
                  <a:schemeClr val="bg2"/>
                </a:solidFill>
              </a:rPr>
              <a:t>Tools</a:t>
            </a:r>
          </a:p>
          <a:p>
            <a:pPr marL="228600" lvl="1" indent="0" defTabSz="914325">
              <a:spcBef>
                <a:spcPts val="600"/>
              </a:spcBef>
              <a:buNone/>
            </a:pPr>
            <a:r>
              <a:rPr lang="en-US" sz="1600" spc="-51" dirty="0">
                <a:solidFill>
                  <a:schemeClr val="bg2"/>
                </a:solidFill>
              </a:rPr>
              <a:t>SQL Server Management Studio (2008 R2 and later)</a:t>
            </a:r>
          </a:p>
          <a:p>
            <a:pPr marL="228600" lvl="1" indent="0" defTabSz="914325">
              <a:spcBef>
                <a:spcPts val="600"/>
              </a:spcBef>
              <a:buNone/>
            </a:pPr>
            <a:r>
              <a:rPr lang="en-US" sz="1600" spc="-51" dirty="0">
                <a:solidFill>
                  <a:schemeClr val="bg2"/>
                </a:solidFill>
              </a:rPr>
              <a:t>SQL Server command-line utilities (SQLCMD, BCP)</a:t>
            </a:r>
          </a:p>
          <a:p>
            <a:pPr marL="228600" lvl="1" indent="0" defTabSz="914325">
              <a:spcBef>
                <a:spcPts val="600"/>
              </a:spcBef>
              <a:buNone/>
            </a:pPr>
            <a:r>
              <a:rPr lang="en-US" sz="1600" spc="-51" dirty="0">
                <a:solidFill>
                  <a:schemeClr val="bg2"/>
                </a:solidFill>
              </a:rPr>
              <a:t>CA Erwin</a:t>
            </a:r>
            <a:r>
              <a:rPr lang="en-US" sz="1600" spc="-51" baseline="30000" dirty="0">
                <a:solidFill>
                  <a:schemeClr val="bg2"/>
                </a:solidFill>
              </a:rPr>
              <a:t>®</a:t>
            </a:r>
            <a:r>
              <a:rPr lang="en-US" sz="1600" spc="-51" dirty="0">
                <a:solidFill>
                  <a:schemeClr val="bg2"/>
                </a:solidFill>
              </a:rPr>
              <a:t> Data Modeler</a:t>
            </a:r>
          </a:p>
          <a:p>
            <a:pPr marL="228600" lvl="1" indent="0" defTabSz="914325">
              <a:spcBef>
                <a:spcPts val="600"/>
              </a:spcBef>
              <a:buNone/>
            </a:pPr>
            <a:r>
              <a:rPr lang="en-US" sz="1600" spc="-51" dirty="0">
                <a:solidFill>
                  <a:schemeClr val="bg2"/>
                </a:solidFill>
              </a:rPr>
              <a:t>Embarcadero Technologies DBArtisan</a:t>
            </a:r>
            <a:r>
              <a:rPr lang="en-US" sz="1600" spc="-51" baseline="30000" dirty="0">
                <a:solidFill>
                  <a:schemeClr val="bg2"/>
                </a:solidFill>
              </a:rPr>
              <a:t>®</a:t>
            </a:r>
          </a:p>
        </p:txBody>
      </p:sp>
      <p:sp>
        <p:nvSpPr>
          <p:cNvPr id="8" name="Content Placeholder 2"/>
          <p:cNvSpPr txBox="1">
            <a:spLocks/>
          </p:cNvSpPr>
          <p:nvPr/>
        </p:nvSpPr>
        <p:spPr>
          <a:xfrm>
            <a:off x="6096001" y="1434269"/>
            <a:ext cx="5573712" cy="2072875"/>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latin typeface="Segoe UI Light" pitchFamily="34" charset="0"/>
              </a:rPr>
              <a:t>SQL Server Comparison</a:t>
            </a:r>
          </a:p>
          <a:p>
            <a:pPr marL="3175" lvl="1" indent="0" defTabSz="914325">
              <a:spcBef>
                <a:spcPts val="900"/>
              </a:spcBef>
              <a:buNone/>
            </a:pPr>
            <a:r>
              <a:rPr lang="en-US" sz="1600" spc="-51" dirty="0">
                <a:solidFill>
                  <a:schemeClr val="bg2"/>
                </a:solidFill>
              </a:rPr>
              <a:t>Focus on logical vs. physical administration</a:t>
            </a:r>
          </a:p>
          <a:p>
            <a:pPr marL="3175" lvl="1" indent="0" defTabSz="914325">
              <a:spcBef>
                <a:spcPts val="900"/>
              </a:spcBef>
              <a:buNone/>
            </a:pPr>
            <a:r>
              <a:rPr lang="en-US" sz="1600" spc="-51" dirty="0">
                <a:solidFill>
                  <a:schemeClr val="bg2"/>
                </a:solidFill>
              </a:rPr>
              <a:t>Database and log files automatically placed</a:t>
            </a:r>
          </a:p>
          <a:p>
            <a:pPr marL="3175" lvl="1" indent="0" defTabSz="914325">
              <a:spcBef>
                <a:spcPts val="900"/>
              </a:spcBef>
              <a:buNone/>
            </a:pPr>
            <a:r>
              <a:rPr lang="en-US" sz="1600" spc="-51" dirty="0">
                <a:solidFill>
                  <a:schemeClr val="bg2"/>
                </a:solidFill>
              </a:rPr>
              <a:t>Three high-availability replicas maintained for every database</a:t>
            </a:r>
          </a:p>
          <a:p>
            <a:pPr marL="3175" lvl="1" indent="0" defTabSz="914325">
              <a:spcBef>
                <a:spcPts val="900"/>
              </a:spcBef>
              <a:buNone/>
            </a:pPr>
            <a:r>
              <a:rPr lang="en-US" sz="1600" spc="-51" dirty="0">
                <a:solidFill>
                  <a:schemeClr val="bg2"/>
                </a:solidFill>
              </a:rPr>
              <a:t>Tables require a clustered index</a:t>
            </a:r>
          </a:p>
          <a:p>
            <a:pPr marL="3175" lvl="1" indent="0" defTabSz="914325">
              <a:spcBef>
                <a:spcPts val="900"/>
              </a:spcBef>
              <a:buNone/>
            </a:pPr>
            <a:r>
              <a:rPr lang="en-US" sz="1600" spc="-51" dirty="0">
                <a:solidFill>
                  <a:schemeClr val="bg2"/>
                </a:solidFill>
              </a:rPr>
              <a:t>Maximum database size is 500 GB</a:t>
            </a:r>
          </a:p>
        </p:txBody>
      </p:sp>
      <p:sp>
        <p:nvSpPr>
          <p:cNvPr id="9" name="Content Placeholder 2"/>
          <p:cNvSpPr txBox="1">
            <a:spLocks/>
          </p:cNvSpPr>
          <p:nvPr/>
        </p:nvSpPr>
        <p:spPr>
          <a:xfrm>
            <a:off x="6096001" y="3705317"/>
            <a:ext cx="5573712" cy="2409890"/>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latin typeface="Segoe UI Light" pitchFamily="34" charset="0"/>
              </a:rPr>
              <a:t>Unsupported SQL Server Features</a:t>
            </a:r>
          </a:p>
          <a:p>
            <a:pPr marL="3175" lvl="1" indent="0" defTabSz="914325">
              <a:spcBef>
                <a:spcPts val="900"/>
              </a:spcBef>
              <a:buNone/>
            </a:pPr>
            <a:r>
              <a:rPr lang="en-US" sz="1600" spc="-51" dirty="0">
                <a:solidFill>
                  <a:schemeClr val="bg2"/>
                </a:solidFill>
              </a:rPr>
              <a:t>Use command, distributed transactions, distributed views</a:t>
            </a:r>
          </a:p>
          <a:p>
            <a:pPr marL="3175" lvl="1" indent="0" defTabSz="914325">
              <a:spcBef>
                <a:spcPts val="900"/>
              </a:spcBef>
              <a:buNone/>
            </a:pPr>
            <a:r>
              <a:rPr lang="en-US" sz="1600" spc="-51" dirty="0">
                <a:solidFill>
                  <a:schemeClr val="bg2"/>
                </a:solidFill>
              </a:rPr>
              <a:t>Service Broker</a:t>
            </a:r>
          </a:p>
          <a:p>
            <a:pPr marL="3175" lvl="1" indent="0" defTabSz="914325">
              <a:spcBef>
                <a:spcPts val="900"/>
              </a:spcBef>
              <a:buNone/>
            </a:pPr>
            <a:r>
              <a:rPr lang="en-US" sz="1600" spc="-51" dirty="0">
                <a:solidFill>
                  <a:schemeClr val="bg2"/>
                </a:solidFill>
              </a:rPr>
              <a:t>Common Language Runtime (CLR)</a:t>
            </a:r>
          </a:p>
          <a:p>
            <a:pPr marL="3175" lvl="1" indent="0" defTabSz="914325">
              <a:spcBef>
                <a:spcPts val="900"/>
              </a:spcBef>
              <a:buNone/>
            </a:pPr>
            <a:r>
              <a:rPr lang="en-US" sz="1600" spc="-51" dirty="0">
                <a:solidFill>
                  <a:schemeClr val="bg2"/>
                </a:solidFill>
              </a:rPr>
              <a:t>SQL </a:t>
            </a:r>
            <a:r>
              <a:rPr lang="en-US" sz="1600" spc="-51" dirty="0" smtClean="0">
                <a:solidFill>
                  <a:schemeClr val="bg2"/>
                </a:solidFill>
              </a:rPr>
              <a:t>Agent</a:t>
            </a:r>
          </a:p>
          <a:p>
            <a:pPr marL="3175" lvl="1" indent="0" defTabSz="914325">
              <a:spcBef>
                <a:spcPts val="900"/>
              </a:spcBef>
              <a:buNone/>
            </a:pPr>
            <a:r>
              <a:rPr lang="en-US" sz="1600" spc="-51" dirty="0" smtClean="0">
                <a:solidFill>
                  <a:schemeClr val="bg2"/>
                </a:solidFill>
              </a:rPr>
              <a:t>SQL Profiler</a:t>
            </a:r>
            <a:endParaRPr lang="en-US" sz="1600" spc="-51" dirty="0">
              <a:solidFill>
                <a:schemeClr val="bg2"/>
              </a:solidFill>
            </a:endParaRPr>
          </a:p>
          <a:p>
            <a:pPr marL="3175" lvl="1" indent="0" defTabSz="914325">
              <a:spcBef>
                <a:spcPts val="900"/>
              </a:spcBef>
              <a:buNone/>
            </a:pPr>
            <a:r>
              <a:rPr lang="en-US" sz="1600" spc="-51" dirty="0">
                <a:solidFill>
                  <a:schemeClr val="bg2"/>
                </a:solidFill>
              </a:rPr>
              <a:t>Native Encryption</a:t>
            </a:r>
          </a:p>
        </p:txBody>
      </p:sp>
    </p:spTree>
    <p:extLst>
      <p:ext uri="{BB962C8B-B14F-4D97-AF65-F5344CB8AC3E}">
        <p14:creationId xmlns:p14="http://schemas.microsoft.com/office/powerpoint/2010/main" val="248950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286" y="228600"/>
            <a:ext cx="10618901" cy="747713"/>
          </a:xfrm>
        </p:spPr>
        <p:txBody>
          <a:bodyPr>
            <a:normAutofit fontScale="90000"/>
          </a:bodyPr>
          <a:lstStyle/>
          <a:p>
            <a:r>
              <a:rPr lang="en-US" dirty="0" smtClean="0"/>
              <a:t>Enhanced Tooling</a:t>
            </a:r>
            <a:endParaRPr lang="en-US" dirty="0">
              <a:solidFill>
                <a:srgbClr val="92D050"/>
              </a:solidFill>
            </a:endParaRPr>
          </a:p>
        </p:txBody>
      </p:sp>
      <p:pic>
        <p:nvPicPr>
          <p:cNvPr id="5"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287" y="1461687"/>
            <a:ext cx="3954577" cy="2243103"/>
          </a:xfrm>
          <a:prstGeom prst="rect">
            <a:avLst/>
          </a:prstGeom>
        </p:spPr>
      </p:pic>
      <p:pic>
        <p:nvPicPr>
          <p:cNvPr id="6"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287" y="3824742"/>
            <a:ext cx="3954577" cy="2319364"/>
          </a:xfrm>
          <a:prstGeom prst="rect">
            <a:avLst/>
          </a:prstGeom>
        </p:spPr>
      </p:pic>
      <p:sp>
        <p:nvSpPr>
          <p:cNvPr id="7" name="Content Placeholder 2"/>
          <p:cNvSpPr txBox="1">
            <a:spLocks/>
          </p:cNvSpPr>
          <p:nvPr/>
        </p:nvSpPr>
        <p:spPr>
          <a:xfrm>
            <a:off x="63246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SQL Database Management Portal</a:t>
            </a:r>
          </a:p>
          <a:p>
            <a:pPr marL="3175" lvl="1" indent="0" defTabSz="914325">
              <a:spcBef>
                <a:spcPts val="900"/>
              </a:spcBef>
              <a:buNone/>
            </a:pPr>
            <a:r>
              <a:rPr lang="en-US" sz="1600" spc="-51" dirty="0">
                <a:solidFill>
                  <a:schemeClr val="bg2"/>
                </a:solidFill>
              </a:rPr>
              <a:t>Web designers for tables, views, stored procs</a:t>
            </a:r>
          </a:p>
          <a:p>
            <a:pPr marL="3175" lvl="1" indent="0" defTabSz="914325">
              <a:spcBef>
                <a:spcPts val="900"/>
              </a:spcBef>
              <a:buNone/>
            </a:pPr>
            <a:r>
              <a:rPr lang="en-US" sz="1600" spc="-51" dirty="0">
                <a:solidFill>
                  <a:schemeClr val="bg2"/>
                </a:solidFill>
              </a:rPr>
              <a:t>Interactive query editing and execution</a:t>
            </a:r>
            <a:r>
              <a:rPr lang="en-US" sz="1600" spc="-51" dirty="0"/>
              <a:t/>
            </a:r>
            <a:br>
              <a:rPr lang="en-US" sz="1600" spc="-51" dirty="0"/>
            </a:br>
            <a:endParaRPr lang="en-US" sz="2000" dirty="0"/>
          </a:p>
          <a:p>
            <a:pPr marL="3175" indent="0" defTabSz="914325">
              <a:spcBef>
                <a:spcPts val="0"/>
              </a:spcBef>
              <a:spcAft>
                <a:spcPts val="300"/>
              </a:spcAft>
              <a:buNone/>
            </a:pPr>
            <a:r>
              <a:rPr lang="en-US" spc="-100" dirty="0">
                <a:solidFill>
                  <a:schemeClr val="accent2">
                    <a:alpha val="99000"/>
                  </a:schemeClr>
                </a:solidFill>
                <a:latin typeface="Segoe UI Light" pitchFamily="34" charset="0"/>
              </a:rPr>
              <a:t>SQL Server Data Tools (SSDT)</a:t>
            </a:r>
          </a:p>
          <a:p>
            <a:pPr marL="3175" lvl="1" indent="0" defTabSz="914325">
              <a:spcBef>
                <a:spcPts val="900"/>
              </a:spcBef>
              <a:buNone/>
            </a:pPr>
            <a:r>
              <a:rPr lang="en-US" sz="1600" spc="-51" dirty="0">
                <a:solidFill>
                  <a:schemeClr val="bg2"/>
                </a:solidFill>
              </a:rPr>
              <a:t>Visual Studio IDE for database development</a:t>
            </a:r>
          </a:p>
          <a:p>
            <a:pPr marL="3175" lvl="1" indent="0" defTabSz="914325">
              <a:spcBef>
                <a:spcPts val="900"/>
              </a:spcBef>
              <a:buNone/>
            </a:pPr>
            <a:r>
              <a:rPr lang="en-US" sz="1600" spc="-51" dirty="0">
                <a:solidFill>
                  <a:schemeClr val="bg2"/>
                </a:solidFill>
              </a:rPr>
              <a:t>Includes modern designers and projects with declarative, </a:t>
            </a:r>
            <a:br>
              <a:rPr lang="en-US" sz="1600" spc="-51" dirty="0">
                <a:solidFill>
                  <a:schemeClr val="bg2"/>
                </a:solidFill>
              </a:rPr>
            </a:br>
            <a:r>
              <a:rPr lang="en-US" sz="1600" spc="-51" dirty="0">
                <a:solidFill>
                  <a:schemeClr val="bg2"/>
                </a:solidFill>
              </a:rPr>
              <a:t>model-driven development</a:t>
            </a:r>
          </a:p>
          <a:p>
            <a:pPr marL="3175" lvl="1" indent="0" defTabSz="914325">
              <a:spcBef>
                <a:spcPts val="900"/>
              </a:spcBef>
              <a:buNone/>
            </a:pPr>
            <a:r>
              <a:rPr lang="en-US" sz="1600" spc="-51" dirty="0">
                <a:solidFill>
                  <a:schemeClr val="bg2"/>
                </a:solidFill>
              </a:rPr>
              <a:t>Develop and test in both connected and disconnected states</a:t>
            </a:r>
          </a:p>
          <a:p>
            <a:pPr marL="3175" lvl="1" indent="0" defTabSz="914325">
              <a:spcBef>
                <a:spcPts val="900"/>
              </a:spcBef>
              <a:buNone/>
            </a:pPr>
            <a:r>
              <a:rPr lang="en-US" sz="1600" spc="-51" dirty="0">
                <a:solidFill>
                  <a:schemeClr val="bg2"/>
                </a:solidFill>
              </a:rPr>
              <a:t>Platform targeting for both SQL Server (2005 and above) </a:t>
            </a:r>
            <a:br>
              <a:rPr lang="en-US" sz="1600" spc="-51" dirty="0">
                <a:solidFill>
                  <a:schemeClr val="bg2"/>
                </a:solidFill>
              </a:rPr>
            </a:br>
            <a:r>
              <a:rPr lang="en-US" sz="1600" spc="-51" dirty="0">
                <a:solidFill>
                  <a:schemeClr val="bg2"/>
                </a:solidFill>
              </a:rPr>
              <a:t>and SQL Database</a:t>
            </a:r>
          </a:p>
          <a:p>
            <a:pPr marL="3175" lvl="1" indent="0" defTabSz="914325">
              <a:spcBef>
                <a:spcPts val="900"/>
              </a:spcBef>
              <a:buNone/>
            </a:pPr>
            <a:r>
              <a:rPr lang="en-US" sz="1600" spc="-51" dirty="0">
                <a:solidFill>
                  <a:schemeClr val="bg2"/>
                </a:solidFill>
              </a:rPr>
              <a:t>Get it free with Web PI, with SQL Server 2012 and with Visual Studio 11</a:t>
            </a:r>
          </a:p>
        </p:txBody>
      </p:sp>
    </p:spTree>
    <p:extLst>
      <p:ext uri="{BB962C8B-B14F-4D97-AF65-F5344CB8AC3E}">
        <p14:creationId xmlns:p14="http://schemas.microsoft.com/office/powerpoint/2010/main" val="243311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500"/>
                                        <p:tgtEl>
                                          <p:spTgt spid="7">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31312" y="228600"/>
            <a:ext cx="10420876" cy="747713"/>
          </a:xfrm>
        </p:spPr>
        <p:txBody>
          <a:bodyPr>
            <a:normAutofit fontScale="90000"/>
          </a:bodyPr>
          <a:lstStyle/>
          <a:p>
            <a:r>
              <a:rPr lang="en-US" dirty="0" smtClean="0"/>
              <a:t>Database Deployment</a:t>
            </a:r>
            <a:endParaRPr lang="en-US" dirty="0">
              <a:solidFill>
                <a:srgbClr val="92D050"/>
              </a:solidFill>
            </a:endParaRPr>
          </a:p>
        </p:txBody>
      </p:sp>
      <p:pic>
        <p:nvPicPr>
          <p:cNvPr id="7"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312" y="1434270"/>
            <a:ext cx="4916928" cy="2765773"/>
          </a:xfrm>
          <a:prstGeom prst="rect">
            <a:avLst/>
          </a:prstGeom>
        </p:spPr>
      </p:pic>
      <p:sp>
        <p:nvSpPr>
          <p:cNvPr id="6" name="Content Placeholder 2"/>
          <p:cNvSpPr txBox="1">
            <a:spLocks/>
          </p:cNvSpPr>
          <p:nvPr/>
        </p:nvSpPr>
        <p:spPr>
          <a:xfrm>
            <a:off x="6324601" y="976313"/>
            <a:ext cx="5573712" cy="5751344"/>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Data-Tier Application Framework </a:t>
            </a:r>
            <a:br>
              <a:rPr lang="en-US" sz="2800" spc="-100" dirty="0">
                <a:solidFill>
                  <a:schemeClr val="accent2">
                    <a:alpha val="99000"/>
                  </a:schemeClr>
                </a:solidFill>
                <a:latin typeface="Segoe UI Light" pitchFamily="34" charset="0"/>
              </a:rPr>
            </a:b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600" spc="-51" dirty="0">
                <a:solidFill>
                  <a:schemeClr val="bg2"/>
                </a:solidFill>
              </a:rPr>
              <a:t>Alternative to traditional script based approach</a:t>
            </a:r>
          </a:p>
          <a:p>
            <a:pPr marL="3175" lvl="1" indent="0" defTabSz="914325">
              <a:spcBef>
                <a:spcPts val="900"/>
              </a:spcBef>
              <a:buNone/>
            </a:pPr>
            <a:r>
              <a:rPr lang="en-US" sz="1600" spc="-51" dirty="0">
                <a:solidFill>
                  <a:schemeClr val="bg2"/>
                </a:solidFill>
              </a:rPr>
              <a:t>Dramatically simplifies deployment, migration and versioning of databases</a:t>
            </a:r>
          </a:p>
          <a:p>
            <a:pPr marL="3175" lvl="1" indent="0" defTabSz="914325">
              <a:spcBef>
                <a:spcPts val="900"/>
              </a:spcBef>
              <a:buNone/>
            </a:pPr>
            <a:r>
              <a:rPr lang="en-US" sz="1600" spc="-51" dirty="0">
                <a:solidFill>
                  <a:schemeClr val="bg2"/>
                </a:solidFill>
              </a:rPr>
              <a:t>Provides a single unit of deployment for schema (dacpac) or for schema </a:t>
            </a:r>
            <a:r>
              <a:rPr lang="en-US" sz="1600" spc="-51" dirty="0" smtClean="0">
                <a:solidFill>
                  <a:schemeClr val="bg2"/>
                </a:solidFill>
              </a:rPr>
              <a:t>+ </a:t>
            </a:r>
            <a:r>
              <a:rPr lang="en-US" sz="1600" spc="-51" dirty="0">
                <a:solidFill>
                  <a:schemeClr val="bg2"/>
                </a:solidFill>
              </a:rPr>
              <a:t>data (bacpac)</a:t>
            </a:r>
          </a:p>
          <a:p>
            <a:pPr marL="3175" lvl="1" indent="0" defTabSz="914325">
              <a:spcBef>
                <a:spcPts val="900"/>
              </a:spcBef>
              <a:buNone/>
            </a:pPr>
            <a:r>
              <a:rPr lang="en-US" sz="1600" spc="-51" dirty="0">
                <a:solidFill>
                  <a:schemeClr val="bg2"/>
                </a:solidFill>
              </a:rPr>
              <a:t>Supports automatic versioning of database schemas</a:t>
            </a:r>
          </a:p>
          <a:p>
            <a:pPr marL="3175" lvl="1" indent="0" defTabSz="914325">
              <a:spcBef>
                <a:spcPts val="900"/>
              </a:spcBef>
              <a:buNone/>
            </a:pPr>
            <a:r>
              <a:rPr lang="en-US" sz="1600" spc="-51" dirty="0">
                <a:solidFill>
                  <a:schemeClr val="bg2"/>
                </a:solidFill>
              </a:rPr>
              <a:t>Supports platform targeting for both SQL Server (2005 and above) </a:t>
            </a:r>
            <a:br>
              <a:rPr lang="en-US" sz="1600" spc="-51" dirty="0">
                <a:solidFill>
                  <a:schemeClr val="bg2"/>
                </a:solidFill>
              </a:rPr>
            </a:br>
            <a:r>
              <a:rPr lang="en-US" sz="1600" spc="-51" dirty="0">
                <a:solidFill>
                  <a:schemeClr val="bg2"/>
                </a:solidFill>
              </a:rPr>
              <a:t>and SQL Database</a:t>
            </a:r>
          </a:p>
          <a:p>
            <a:pPr marL="3175" lvl="1" indent="0" defTabSz="914325">
              <a:spcBef>
                <a:spcPts val="900"/>
              </a:spcBef>
              <a:buNone/>
            </a:pPr>
            <a:r>
              <a:rPr lang="en-US" sz="1600" spc="-51" dirty="0">
                <a:solidFill>
                  <a:schemeClr val="bg2"/>
                </a:solidFill>
              </a:rPr>
              <a:t>Build from scratch or extract from existing db</a:t>
            </a:r>
            <a:r>
              <a:rPr lang="en-US" sz="1400" spc="-51" dirty="0"/>
              <a:t/>
            </a:r>
            <a:br>
              <a:rPr lang="en-US" sz="1400" spc="-51" dirty="0"/>
            </a:br>
            <a:endParaRPr lang="en-US" sz="1800" dirty="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How To Get The Latest DAC Fx</a:t>
            </a:r>
          </a:p>
          <a:p>
            <a:pPr marL="3175" lvl="1" indent="0" defTabSz="914325">
              <a:spcBef>
                <a:spcPts val="900"/>
              </a:spcBef>
              <a:buNone/>
            </a:pPr>
            <a:r>
              <a:rPr lang="en-US" sz="1600" spc="-51" dirty="0">
                <a:solidFill>
                  <a:schemeClr val="bg2"/>
                </a:solidFill>
              </a:rPr>
              <a:t>With SQL Server Data Tools</a:t>
            </a:r>
          </a:p>
          <a:p>
            <a:pPr marL="3175" lvl="1" indent="0" defTabSz="914325">
              <a:spcBef>
                <a:spcPts val="900"/>
              </a:spcBef>
              <a:buNone/>
            </a:pPr>
            <a:r>
              <a:rPr lang="en-US" sz="1600" spc="-51" dirty="0">
                <a:solidFill>
                  <a:schemeClr val="bg2"/>
                </a:solidFill>
              </a:rPr>
              <a:t>With SQL Server 2012/2014 Management Studio</a:t>
            </a:r>
          </a:p>
          <a:p>
            <a:pPr marL="3175" lvl="1" indent="0" defTabSz="914325">
              <a:spcBef>
                <a:spcPts val="900"/>
              </a:spcBef>
              <a:buNone/>
            </a:pPr>
            <a:r>
              <a:rPr lang="en-US" sz="1600" spc="-51" dirty="0">
                <a:solidFill>
                  <a:schemeClr val="bg2"/>
                </a:solidFill>
              </a:rPr>
              <a:t>With SQL Database Import/Export Service</a:t>
            </a:r>
          </a:p>
          <a:p>
            <a:pPr marL="3175" lvl="1" indent="0" defTabSz="914325">
              <a:spcBef>
                <a:spcPts val="900"/>
              </a:spcBef>
              <a:buNone/>
            </a:pPr>
            <a:r>
              <a:rPr lang="en-US" sz="1600" b="1" spc="-51" dirty="0">
                <a:solidFill>
                  <a:schemeClr val="bg2"/>
                </a:solidFill>
              </a:rPr>
              <a:t>Via sqldacexamples.codeplex.com</a:t>
            </a:r>
          </a:p>
        </p:txBody>
      </p:sp>
    </p:spTree>
    <p:extLst>
      <p:ext uri="{BB962C8B-B14F-4D97-AF65-F5344CB8AC3E}">
        <p14:creationId xmlns:p14="http://schemas.microsoft.com/office/powerpoint/2010/main" val="243918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a:latin typeface="+mj-lt"/>
              </a:rPr>
              <a:t>DAC Deployment </a:t>
            </a:r>
            <a:br>
              <a:rPr lang="en-US" sz="4400" dirty="0">
                <a:latin typeface="+mj-lt"/>
              </a:rPr>
            </a:br>
            <a:r>
              <a:rPr lang="en-US" sz="4400" dirty="0">
                <a:latin typeface="+mj-lt"/>
              </a:rPr>
              <a:t>From SQL Server Management Studio</a:t>
            </a:r>
          </a:p>
        </p:txBody>
      </p:sp>
    </p:spTree>
    <p:extLst>
      <p:ext uri="{BB962C8B-B14F-4D97-AF65-F5344CB8AC3E}">
        <p14:creationId xmlns:p14="http://schemas.microsoft.com/office/powerpoint/2010/main" val="192560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9600" dirty="0"/>
              <a:t>Secure Your </a:t>
            </a:r>
            <a:br>
              <a:rPr lang="en-US" sz="9600" dirty="0"/>
            </a:br>
            <a:r>
              <a:rPr lang="en-US" sz="9600" dirty="0"/>
              <a:t>Database</a:t>
            </a:r>
          </a:p>
        </p:txBody>
      </p:sp>
      <p:sp>
        <p:nvSpPr>
          <p:cNvPr id="4" name="Subtitle 3"/>
          <p:cNvSpPr>
            <a:spLocks noGrp="1"/>
          </p:cNvSpPr>
          <p:nvPr>
            <p:ph type="subTitle" idx="1"/>
          </p:nvPr>
        </p:nvSpPr>
        <p:spPr/>
        <p:txBody>
          <a:bodyPr/>
          <a:lstStyle/>
          <a:p>
            <a:r>
              <a:rPr lang="en-US" dirty="0" smtClean="0"/>
              <a:t>SQL Database</a:t>
            </a:r>
            <a:endParaRPr lang="en-US" dirty="0"/>
          </a:p>
        </p:txBody>
      </p:sp>
    </p:spTree>
    <p:extLst>
      <p:ext uri="{BB962C8B-B14F-4D97-AF65-F5344CB8AC3E}">
        <p14:creationId xmlns:p14="http://schemas.microsoft.com/office/powerpoint/2010/main" val="3002263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701" y="1447801"/>
            <a:ext cx="5803901" cy="2243691"/>
          </a:xfrm>
        </p:spPr>
        <p:txBody>
          <a:bodyPr>
            <a:normAutofit fontScale="90000"/>
          </a:bodyPr>
          <a:lstStyle/>
          <a:p>
            <a:r>
              <a:rPr lang="en-US" dirty="0"/>
              <a:t>There </a:t>
            </a:r>
            <a:r>
              <a:rPr lang="en-US" dirty="0" smtClean="0"/>
              <a:t>Are </a:t>
            </a:r>
            <a:r>
              <a:rPr lang="en-US" dirty="0"/>
              <a:t>T</a:t>
            </a:r>
            <a:r>
              <a:rPr lang="en-US" dirty="0" smtClean="0"/>
              <a:t>wo </a:t>
            </a:r>
            <a:br>
              <a:rPr lang="en-US" dirty="0" smtClean="0"/>
            </a:br>
            <a:r>
              <a:rPr lang="en-US" dirty="0" smtClean="0"/>
              <a:t>Ways </a:t>
            </a:r>
            <a:r>
              <a:rPr lang="en-US" dirty="0"/>
              <a:t>T</a:t>
            </a:r>
            <a:r>
              <a:rPr lang="en-US" dirty="0" smtClean="0"/>
              <a:t>o </a:t>
            </a:r>
            <a:r>
              <a:rPr lang="en-US" dirty="0"/>
              <a:t>S</a:t>
            </a:r>
            <a:r>
              <a:rPr lang="en-US" dirty="0" smtClean="0"/>
              <a:t>ecure </a:t>
            </a:r>
            <a:br>
              <a:rPr lang="en-US" dirty="0" smtClean="0"/>
            </a:br>
            <a:r>
              <a:rPr lang="en-US" dirty="0"/>
              <a:t>A</a:t>
            </a:r>
            <a:r>
              <a:rPr lang="en-US" dirty="0" smtClean="0"/>
              <a:t> Database:</a:t>
            </a:r>
            <a:endParaRPr lang="en-US" dirty="0"/>
          </a:p>
        </p:txBody>
      </p:sp>
      <p:sp>
        <p:nvSpPr>
          <p:cNvPr id="5" name="Rounded Rectangle 4"/>
          <p:cNvSpPr/>
          <p:nvPr/>
        </p:nvSpPr>
        <p:spPr bwMode="auto">
          <a:xfrm>
            <a:off x="5867401"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416165" y="3480068"/>
            <a:ext cx="3368278" cy="1077218"/>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a:t>Within The Database</a:t>
            </a:r>
          </a:p>
        </p:txBody>
      </p:sp>
      <p:sp>
        <p:nvSpPr>
          <p:cNvPr id="9" name="Rounded Rectangle 8"/>
          <p:cNvSpPr/>
          <p:nvPr/>
        </p:nvSpPr>
        <p:spPr bwMode="auto">
          <a:xfrm>
            <a:off x="5867401"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16165" y="1975371"/>
            <a:ext cx="3368278" cy="584775"/>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a:t>On The Server</a:t>
            </a:r>
          </a:p>
        </p:txBody>
      </p:sp>
      <p:sp>
        <p:nvSpPr>
          <p:cNvPr id="12" name="Freeform 58"/>
          <p:cNvSpPr>
            <a:spLocks noEditPoints="1"/>
          </p:cNvSpPr>
          <p:nvPr/>
        </p:nvSpPr>
        <p:spPr bwMode="black">
          <a:xfrm>
            <a:off x="6033884"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3" name="Freeform 83"/>
          <p:cNvSpPr>
            <a:spLocks noEditPoints="1"/>
          </p:cNvSpPr>
          <p:nvPr/>
        </p:nvSpPr>
        <p:spPr bwMode="black">
          <a:xfrm>
            <a:off x="6037386"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27522063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644457914"/>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Benefits</a:t>
            </a:r>
            <a:endParaRPr lang="en-US" dirty="0"/>
          </a:p>
        </p:txBody>
      </p:sp>
      <p:sp>
        <p:nvSpPr>
          <p:cNvPr id="6" name="Content Placeholder 2"/>
          <p:cNvSpPr txBox="1">
            <a:spLocks/>
          </p:cNvSpPr>
          <p:nvPr/>
        </p:nvSpPr>
        <p:spPr>
          <a:xfrm>
            <a:off x="5353050" y="1664933"/>
            <a:ext cx="6316663" cy="3697642"/>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Server identity and access control</a:t>
            </a:r>
          </a:p>
          <a:p>
            <a:pPr marL="3175" lvl="1" indent="0" defTabSz="914325">
              <a:spcBef>
                <a:spcPts val="900"/>
              </a:spcBef>
              <a:buNone/>
            </a:pPr>
            <a:r>
              <a:rPr lang="en-US" sz="1800" spc="-51" dirty="0">
                <a:solidFill>
                  <a:schemeClr val="bg2"/>
                </a:solidFill>
              </a:rPr>
              <a:t>SQL authentication supported (No Integrated authentication)</a:t>
            </a:r>
          </a:p>
          <a:p>
            <a:pPr marL="3175" lvl="1" indent="0" defTabSz="914325">
              <a:spcBef>
                <a:spcPts val="900"/>
              </a:spcBef>
              <a:buNone/>
            </a:pPr>
            <a:r>
              <a:rPr lang="en-US" sz="1800" spc="-51" dirty="0">
                <a:solidFill>
                  <a:schemeClr val="bg2"/>
                </a:solidFill>
              </a:rPr>
              <a:t>The Admin login is similar to </a:t>
            </a:r>
            <a:r>
              <a:rPr lang="en-US" sz="1800" b="1" spc="-51" dirty="0" err="1">
                <a:solidFill>
                  <a:schemeClr val="bg2"/>
                </a:solidFill>
              </a:rPr>
              <a:t>sa</a:t>
            </a:r>
            <a:endParaRPr lang="en-US" sz="1800" spc="-51" dirty="0">
              <a:solidFill>
                <a:schemeClr val="bg2"/>
              </a:solidFill>
            </a:endParaRPr>
          </a:p>
          <a:p>
            <a:pPr marL="3175" lvl="1" indent="0" defTabSz="914325">
              <a:spcBef>
                <a:spcPts val="900"/>
              </a:spcBef>
              <a:buNone/>
            </a:pPr>
            <a:r>
              <a:rPr lang="en-US" sz="1800" spc="-51" dirty="0">
                <a:solidFill>
                  <a:schemeClr val="bg2"/>
                </a:solidFill>
              </a:rPr>
              <a:t>Connect to </a:t>
            </a:r>
            <a:r>
              <a:rPr lang="en-US" sz="1800" b="1" spc="-51" dirty="0">
                <a:solidFill>
                  <a:schemeClr val="bg2"/>
                </a:solidFill>
              </a:rPr>
              <a:t>master</a:t>
            </a:r>
            <a:r>
              <a:rPr lang="en-US" sz="1800" spc="-51" dirty="0">
                <a:solidFill>
                  <a:schemeClr val="bg2"/>
                </a:solidFill>
              </a:rPr>
              <a:t> to administer logins</a:t>
            </a:r>
          </a:p>
          <a:p>
            <a:pPr marL="3175" lvl="1" indent="0" defTabSz="914325">
              <a:spcBef>
                <a:spcPts val="900"/>
              </a:spcBef>
              <a:buNone/>
            </a:pPr>
            <a:r>
              <a:rPr lang="en-US" sz="1800" b="1" spc="-51" dirty="0" err="1">
                <a:solidFill>
                  <a:schemeClr val="bg2"/>
                </a:solidFill>
              </a:rPr>
              <a:t>loginmanager</a:t>
            </a:r>
            <a:r>
              <a:rPr lang="en-US" sz="1800" b="1" spc="-51" dirty="0">
                <a:solidFill>
                  <a:schemeClr val="bg2"/>
                </a:solidFill>
              </a:rPr>
              <a:t>:</a:t>
            </a:r>
            <a:r>
              <a:rPr lang="en-US" sz="1800" spc="-51" dirty="0">
                <a:solidFill>
                  <a:schemeClr val="bg2"/>
                </a:solidFill>
              </a:rPr>
              <a:t> Server-Level security role for creating logins</a:t>
            </a:r>
          </a:p>
          <a:p>
            <a:pPr marL="3175" lvl="1" indent="0" defTabSz="914325">
              <a:spcBef>
                <a:spcPts val="900"/>
              </a:spcBef>
              <a:buNone/>
            </a:pPr>
            <a:r>
              <a:rPr lang="en-US" sz="1800" b="1" spc="-51" dirty="0" err="1">
                <a:solidFill>
                  <a:schemeClr val="bg2"/>
                </a:solidFill>
              </a:rPr>
              <a:t>dbmanager</a:t>
            </a:r>
            <a:r>
              <a:rPr lang="en-US" sz="1800" b="1" spc="-51" dirty="0">
                <a:solidFill>
                  <a:schemeClr val="bg2"/>
                </a:solidFill>
              </a:rPr>
              <a:t>:</a:t>
            </a:r>
            <a:r>
              <a:rPr lang="en-US" sz="1800" spc="-51" dirty="0">
                <a:solidFill>
                  <a:schemeClr val="bg2"/>
                </a:solidFill>
              </a:rPr>
              <a:t> Server-Level security role for creating databases</a:t>
            </a:r>
          </a:p>
        </p:txBody>
      </p:sp>
      <p:sp>
        <p:nvSpPr>
          <p:cNvPr id="9" name="Freeform 58"/>
          <p:cNvSpPr>
            <a:spLocks noEditPoints="1"/>
          </p:cNvSpPr>
          <p:nvPr/>
        </p:nvSpPr>
        <p:spPr bwMode="black">
          <a:xfrm>
            <a:off x="1066105" y="1668036"/>
            <a:ext cx="3551570" cy="380664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9463121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Benefits</a:t>
            </a:r>
            <a:endParaRPr lang="en-US" dirty="0"/>
          </a:p>
        </p:txBody>
      </p:sp>
      <p:sp>
        <p:nvSpPr>
          <p:cNvPr id="7" name="Content Placeholder 2"/>
          <p:cNvSpPr txBox="1">
            <a:spLocks/>
          </p:cNvSpPr>
          <p:nvPr/>
        </p:nvSpPr>
        <p:spPr>
          <a:xfrm>
            <a:off x="522288" y="1566076"/>
            <a:ext cx="6694887" cy="2576090"/>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latin typeface="Segoe UI Light" pitchFamily="34" charset="0"/>
              </a:rPr>
              <a:t>Database identity and access control</a:t>
            </a:r>
          </a:p>
          <a:p>
            <a:pPr marL="3175" lvl="1" indent="0" defTabSz="914325">
              <a:spcBef>
                <a:spcPts val="900"/>
              </a:spcBef>
              <a:buNone/>
            </a:pPr>
            <a:r>
              <a:rPr lang="en-US" sz="1800" spc="-51" dirty="0">
                <a:solidFill>
                  <a:schemeClr val="bg2"/>
                </a:solidFill>
              </a:rPr>
              <a:t>Logins require an associated user account</a:t>
            </a:r>
          </a:p>
          <a:p>
            <a:pPr marL="3175" lvl="1" indent="0" defTabSz="914325">
              <a:spcBef>
                <a:spcPts val="900"/>
              </a:spcBef>
              <a:buNone/>
            </a:pPr>
            <a:r>
              <a:rPr lang="en-US" sz="1800" spc="-51" dirty="0">
                <a:solidFill>
                  <a:schemeClr val="bg2"/>
                </a:solidFill>
              </a:rPr>
              <a:t>The Admin login is automatically associated with </a:t>
            </a:r>
            <a:r>
              <a:rPr lang="en-US" sz="1800" b="1" spc="-51" dirty="0" err="1">
                <a:solidFill>
                  <a:schemeClr val="bg2"/>
                </a:solidFill>
              </a:rPr>
              <a:t>dbo</a:t>
            </a:r>
            <a:endParaRPr lang="en-US" sz="1800" spc="-51" dirty="0">
              <a:solidFill>
                <a:schemeClr val="bg2"/>
              </a:solidFill>
            </a:endParaRPr>
          </a:p>
          <a:p>
            <a:pPr marL="3175" lvl="1" indent="0" defTabSz="914325">
              <a:spcBef>
                <a:spcPts val="900"/>
              </a:spcBef>
              <a:buNone/>
            </a:pPr>
            <a:r>
              <a:rPr lang="en-US" sz="1800" spc="-51" dirty="0">
                <a:solidFill>
                  <a:schemeClr val="bg2"/>
                </a:solidFill>
              </a:rPr>
              <a:t>The dbo has full rights in the database</a:t>
            </a:r>
          </a:p>
          <a:p>
            <a:pPr marL="3175" lvl="1" indent="0" defTabSz="914325">
              <a:spcBef>
                <a:spcPts val="900"/>
              </a:spcBef>
              <a:buNone/>
            </a:pPr>
            <a:r>
              <a:rPr lang="en-US" sz="1800" spc="-51" dirty="0">
                <a:solidFill>
                  <a:schemeClr val="bg2"/>
                </a:solidFill>
              </a:rPr>
              <a:t>Manage users with CREATE / ALTER / DROP USER commands</a:t>
            </a:r>
          </a:p>
          <a:p>
            <a:pPr marL="3175" lvl="1" indent="0" defTabSz="914325">
              <a:spcBef>
                <a:spcPts val="900"/>
              </a:spcBef>
              <a:buNone/>
            </a:pPr>
            <a:r>
              <a:rPr lang="en-US" sz="1800" spc="-51" dirty="0">
                <a:solidFill>
                  <a:schemeClr val="bg2"/>
                </a:solidFill>
              </a:rPr>
              <a:t>Add users to roles via </a:t>
            </a:r>
            <a:r>
              <a:rPr lang="en-US" sz="1800" spc="-51" dirty="0" err="1">
                <a:solidFill>
                  <a:schemeClr val="bg2"/>
                </a:solidFill>
              </a:rPr>
              <a:t>sp_add_rolemember</a:t>
            </a:r>
            <a:r>
              <a:rPr lang="en-US" sz="1800" spc="-51" dirty="0">
                <a:solidFill>
                  <a:schemeClr val="bg2"/>
                </a:solidFill>
              </a:rPr>
              <a:t> to grant privileges</a:t>
            </a:r>
          </a:p>
          <a:p>
            <a:pPr marL="3175" lvl="1" indent="0" defTabSz="914325">
              <a:spcBef>
                <a:spcPts val="900"/>
              </a:spcBef>
              <a:buNone/>
            </a:pPr>
            <a:r>
              <a:rPr lang="en-US" sz="1800" spc="-51" dirty="0">
                <a:solidFill>
                  <a:schemeClr val="bg2"/>
                </a:solidFill>
              </a:rPr>
              <a:t>Utilize schemas where appropriate</a:t>
            </a:r>
          </a:p>
        </p:txBody>
      </p:sp>
      <p:sp>
        <p:nvSpPr>
          <p:cNvPr id="8" name="Freeform 83"/>
          <p:cNvSpPr>
            <a:spLocks noEditPoints="1"/>
          </p:cNvSpPr>
          <p:nvPr/>
        </p:nvSpPr>
        <p:spPr bwMode="black">
          <a:xfrm>
            <a:off x="7217176" y="1566077"/>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760498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SQL Database Firewall</a:t>
            </a:r>
            <a:endParaRPr lang="en-US" dirty="0"/>
          </a:p>
        </p:txBody>
      </p:sp>
      <p:sp>
        <p:nvSpPr>
          <p:cNvPr id="5" name="Content Placeholder 4"/>
          <p:cNvSpPr>
            <a:spLocks noGrp="1"/>
          </p:cNvSpPr>
          <p:nvPr>
            <p:ph type="body" sz="quarter" idx="4294967295"/>
          </p:nvPr>
        </p:nvSpPr>
        <p:spPr>
          <a:xfrm>
            <a:off x="6362700" y="1619250"/>
            <a:ext cx="5829300" cy="3028950"/>
          </a:xfrm>
        </p:spPr>
        <p:txBody>
          <a:bodyPr>
            <a:normAutofit/>
          </a:bodyPr>
          <a:lstStyle/>
          <a:p>
            <a:r>
              <a:rPr lang="en-US" sz="2800" dirty="0">
                <a:solidFill>
                  <a:schemeClr val="accent2">
                    <a:alpha val="99000"/>
                  </a:schemeClr>
                </a:solidFill>
              </a:rPr>
              <a:t>Securing your data</a:t>
            </a:r>
            <a:endParaRPr lang="en-US" sz="2800" dirty="0"/>
          </a:p>
          <a:p>
            <a:r>
              <a:rPr lang="en-US" sz="1900" dirty="0">
                <a:solidFill>
                  <a:schemeClr val="bg2"/>
                </a:solidFill>
                <a:latin typeface="+mn-lt"/>
              </a:rPr>
              <a:t>IP Address-based access control for SQL Database</a:t>
            </a:r>
          </a:p>
          <a:p>
            <a:r>
              <a:rPr lang="en-US" sz="1900" dirty="0">
                <a:solidFill>
                  <a:schemeClr val="bg2"/>
                </a:solidFill>
                <a:latin typeface="+mn-lt"/>
              </a:rPr>
              <a:t>Rules can be defined at the </a:t>
            </a:r>
            <a:r>
              <a:rPr lang="en-US" sz="1900" i="1" dirty="0">
                <a:solidFill>
                  <a:schemeClr val="bg2"/>
                </a:solidFill>
                <a:latin typeface="+mn-lt"/>
              </a:rPr>
              <a:t>server </a:t>
            </a:r>
            <a:r>
              <a:rPr lang="en-US" sz="1900" dirty="0">
                <a:solidFill>
                  <a:schemeClr val="bg2"/>
                </a:solidFill>
                <a:latin typeface="+mn-lt"/>
              </a:rPr>
              <a:t>and </a:t>
            </a:r>
            <a:r>
              <a:rPr lang="en-US" sz="1900" i="1" dirty="0">
                <a:solidFill>
                  <a:schemeClr val="bg2"/>
                </a:solidFill>
                <a:latin typeface="+mn-lt"/>
              </a:rPr>
              <a:t>database</a:t>
            </a:r>
          </a:p>
          <a:p>
            <a:r>
              <a:rPr lang="en-US" sz="1900" dirty="0">
                <a:solidFill>
                  <a:schemeClr val="bg2"/>
                </a:solidFill>
                <a:latin typeface="+mn-lt"/>
              </a:rPr>
              <a:t>No IP authorized by default</a:t>
            </a:r>
          </a:p>
          <a:p>
            <a:r>
              <a:rPr lang="en-US" sz="1900" dirty="0">
                <a:solidFill>
                  <a:schemeClr val="bg2"/>
                </a:solidFill>
                <a:latin typeface="+mn-lt"/>
              </a:rPr>
              <a:t>Configurable using the SQL Database Portal and REST API</a:t>
            </a:r>
          </a:p>
          <a:p>
            <a:r>
              <a:rPr lang="en-US" sz="1900" dirty="0">
                <a:solidFill>
                  <a:schemeClr val="bg2"/>
                </a:solidFill>
                <a:latin typeface="+mn-lt"/>
              </a:rPr>
              <a:t>Option to disable/enable access from applications hosted </a:t>
            </a:r>
            <a:r>
              <a:rPr lang="en-US" sz="1900">
                <a:solidFill>
                  <a:schemeClr val="bg2"/>
                </a:solidFill>
                <a:latin typeface="+mn-lt"/>
              </a:rPr>
              <a:t>in </a:t>
            </a:r>
            <a:r>
              <a:rPr lang="en-US" sz="1900" smtClean="0">
                <a:solidFill>
                  <a:schemeClr val="bg2"/>
                </a:solidFill>
                <a:latin typeface="+mn-lt"/>
              </a:rPr>
              <a:t>Microsoft Azure</a:t>
            </a:r>
            <a:endParaRPr lang="en-US" sz="1900" dirty="0">
              <a:solidFill>
                <a:schemeClr val="bg2"/>
              </a:solidFill>
              <a:latin typeface="+mn-lt"/>
            </a:endParaRPr>
          </a:p>
        </p:txBody>
      </p:sp>
      <p:pic>
        <p:nvPicPr>
          <p:cNvPr id="75" name="Picture 74"/>
          <p:cNvPicPr>
            <a:picLocks noChangeAspect="1"/>
          </p:cNvPicPr>
          <p:nvPr/>
        </p:nvPicPr>
        <p:blipFill>
          <a:blip r:embed="rId3"/>
          <a:stretch>
            <a:fillRect/>
          </a:stretch>
        </p:blipFill>
        <p:spPr>
          <a:xfrm>
            <a:off x="1183574" y="1299955"/>
            <a:ext cx="4209411" cy="4966380"/>
          </a:xfrm>
          <a:prstGeom prst="rect">
            <a:avLst/>
          </a:prstGeom>
        </p:spPr>
      </p:pic>
    </p:spTree>
    <p:extLst>
      <p:ext uri="{BB962C8B-B14F-4D97-AF65-F5344CB8AC3E}">
        <p14:creationId xmlns:p14="http://schemas.microsoft.com/office/powerpoint/2010/main" val="150346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Connectivity</a:t>
            </a:r>
            <a:endParaRPr lang="en-US" dirty="0">
              <a:solidFill>
                <a:srgbClr val="92D050"/>
              </a:solidFill>
            </a:endParaRPr>
          </a:p>
        </p:txBody>
      </p:sp>
      <p:sp>
        <p:nvSpPr>
          <p:cNvPr id="8" name="Content Placeholder 2"/>
          <p:cNvSpPr txBox="1">
            <a:spLocks/>
          </p:cNvSpPr>
          <p:nvPr/>
        </p:nvSpPr>
        <p:spPr>
          <a:xfrm>
            <a:off x="522289"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rPr>
              <a:t>Connecting To SQL Database</a:t>
            </a:r>
          </a:p>
          <a:p>
            <a:pPr marL="234950" lvl="1" indent="-231775" defTabSz="914325">
              <a:spcBef>
                <a:spcPts val="900"/>
              </a:spcBef>
              <a:buClr>
                <a:schemeClr val="accent2"/>
              </a:buClr>
              <a:buFont typeface="+mj-lt"/>
              <a:buAutoNum type="arabicPeriod"/>
            </a:pPr>
            <a:r>
              <a:rPr lang="en-US" sz="1600" spc="-51" dirty="0">
                <a:solidFill>
                  <a:schemeClr val="bg2"/>
                </a:solidFill>
              </a:rPr>
              <a:t>TDS (Tabular Data Stream) protocol over TCP/IP supported</a:t>
            </a:r>
          </a:p>
          <a:p>
            <a:pPr marL="234950" lvl="1" indent="-231775" defTabSz="914325">
              <a:spcBef>
                <a:spcPts val="900"/>
              </a:spcBef>
              <a:buClr>
                <a:schemeClr val="accent2"/>
              </a:buClr>
              <a:buFont typeface="+mj-lt"/>
              <a:buAutoNum type="arabicPeriod"/>
            </a:pPr>
            <a:r>
              <a:rPr lang="en-US" sz="1600" spc="-51" dirty="0">
                <a:solidFill>
                  <a:schemeClr val="bg2"/>
                </a:solidFill>
              </a:rPr>
              <a:t>SSL required</a:t>
            </a:r>
          </a:p>
          <a:p>
            <a:pPr marL="234950" lvl="1" indent="-231775" defTabSz="914325">
              <a:spcBef>
                <a:spcPts val="900"/>
              </a:spcBef>
              <a:buClr>
                <a:schemeClr val="accent2"/>
              </a:buClr>
              <a:buFont typeface="+mj-lt"/>
              <a:buAutoNum type="arabicPeriod"/>
            </a:pPr>
            <a:r>
              <a:rPr lang="en-US" sz="1600" spc="-51" dirty="0">
                <a:solidFill>
                  <a:schemeClr val="bg2"/>
                </a:solidFill>
              </a:rPr>
              <a:t>Use firewall rules to connect from outside Microsoft data center</a:t>
            </a:r>
          </a:p>
          <a:p>
            <a:pPr marL="3175" lvl="1" indent="0" defTabSz="914325">
              <a:spcBef>
                <a:spcPts val="900"/>
              </a:spcBef>
              <a:buNone/>
            </a:pPr>
            <a:r>
              <a:rPr lang="en-US" sz="1600" b="1" spc="-51" dirty="0">
                <a:solidFill>
                  <a:schemeClr val="bg2"/>
                </a:solidFill>
              </a:rPr>
              <a:t>ASP.NET EXAMPLE:</a:t>
            </a:r>
          </a:p>
        </p:txBody>
      </p:sp>
      <p:sp>
        <p:nvSpPr>
          <p:cNvPr id="9" name="Content Placeholder 2"/>
          <p:cNvSpPr txBox="1">
            <a:spLocks/>
          </p:cNvSpPr>
          <p:nvPr/>
        </p:nvSpPr>
        <p:spPr>
          <a:xfrm>
            <a:off x="6559063" y="1434269"/>
            <a:ext cx="5345112" cy="3420936"/>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rPr>
              <a:t>Considerations And Best Practices</a:t>
            </a:r>
          </a:p>
          <a:p>
            <a:pPr marL="234950" lvl="1" indent="-231775" defTabSz="914325">
              <a:spcBef>
                <a:spcPts val="900"/>
              </a:spcBef>
              <a:buClr>
                <a:schemeClr val="accent2"/>
              </a:buClr>
              <a:buFont typeface="+mj-lt"/>
              <a:buAutoNum type="arabicPeriod"/>
            </a:pPr>
            <a:r>
              <a:rPr lang="en-US" sz="1600" spc="-51" dirty="0">
                <a:solidFill>
                  <a:schemeClr val="bg2"/>
                </a:solidFill>
              </a:rPr>
              <a:t>login: </a:t>
            </a:r>
            <a:r>
              <a:rPr lang="en-US" sz="1600" b="1" spc="-51" dirty="0">
                <a:solidFill>
                  <a:schemeClr val="bg2"/>
                </a:solidFill>
              </a:rPr>
              <a:t>[login]@[server]</a:t>
            </a:r>
          </a:p>
          <a:p>
            <a:pPr marL="234950" lvl="1" indent="-231775" defTabSz="914325">
              <a:spcBef>
                <a:spcPts val="900"/>
              </a:spcBef>
              <a:buClr>
                <a:schemeClr val="accent2"/>
              </a:buClr>
              <a:buFont typeface="+mj-lt"/>
              <a:buAutoNum type="arabicPeriod"/>
            </a:pPr>
            <a:r>
              <a:rPr lang="en-US" sz="1600" spc="-51" dirty="0">
                <a:solidFill>
                  <a:schemeClr val="bg2"/>
                </a:solidFill>
              </a:rPr>
              <a:t>Idle connections</a:t>
            </a:r>
          </a:p>
          <a:p>
            <a:pPr marL="234950" lvl="1" indent="-231775" defTabSz="914325">
              <a:spcBef>
                <a:spcPts val="900"/>
              </a:spcBef>
              <a:buClr>
                <a:schemeClr val="accent2"/>
              </a:buClr>
              <a:buFont typeface="+mj-lt"/>
              <a:buAutoNum type="arabicPeriod"/>
            </a:pPr>
            <a:r>
              <a:rPr lang="en-US" sz="1600" spc="-51" dirty="0">
                <a:solidFill>
                  <a:schemeClr val="bg2"/>
                </a:solidFill>
              </a:rPr>
              <a:t>Long running transactions</a:t>
            </a:r>
          </a:p>
          <a:p>
            <a:pPr marL="234950" lvl="1" indent="-231775" defTabSz="914325">
              <a:spcBef>
                <a:spcPts val="900"/>
              </a:spcBef>
              <a:buClr>
                <a:schemeClr val="accent2"/>
              </a:buClr>
              <a:buFont typeface="+mj-lt"/>
              <a:buAutoNum type="arabicPeriod"/>
            </a:pPr>
            <a:r>
              <a:rPr lang="en-US" sz="1600" spc="-51" dirty="0" err="1">
                <a:solidFill>
                  <a:schemeClr val="bg2"/>
                </a:solidFill>
              </a:rPr>
              <a:t>DoS</a:t>
            </a:r>
            <a:r>
              <a:rPr lang="en-US" sz="1600" spc="-51" dirty="0">
                <a:solidFill>
                  <a:schemeClr val="bg2"/>
                </a:solidFill>
              </a:rPr>
              <a:t> guard</a:t>
            </a:r>
          </a:p>
          <a:p>
            <a:pPr marL="234950" lvl="1" indent="-231775" defTabSz="914325">
              <a:spcBef>
                <a:spcPts val="900"/>
              </a:spcBef>
              <a:buClr>
                <a:schemeClr val="accent2"/>
              </a:buClr>
              <a:buFont typeface="+mj-lt"/>
              <a:buAutoNum type="arabicPeriod"/>
            </a:pPr>
            <a:r>
              <a:rPr lang="en-US" sz="1600" spc="-51" dirty="0">
                <a:solidFill>
                  <a:schemeClr val="bg2"/>
                </a:solidFill>
              </a:rPr>
              <a:t>Failover events</a:t>
            </a:r>
          </a:p>
          <a:p>
            <a:pPr marL="234950" lvl="1" indent="-231775" defTabSz="914325">
              <a:spcBef>
                <a:spcPts val="900"/>
              </a:spcBef>
              <a:buClr>
                <a:schemeClr val="accent2"/>
              </a:buClr>
              <a:buFont typeface="+mj-lt"/>
              <a:buAutoNum type="arabicPeriod"/>
            </a:pPr>
            <a:r>
              <a:rPr lang="en-US" sz="1600" spc="-51" dirty="0">
                <a:solidFill>
                  <a:schemeClr val="bg2"/>
                </a:solidFill>
              </a:rPr>
              <a:t>Throttling</a:t>
            </a:r>
          </a:p>
          <a:p>
            <a:pPr marL="234950" lvl="1" indent="-231775" defTabSz="914325">
              <a:spcBef>
                <a:spcPts val="900"/>
              </a:spcBef>
              <a:buClr>
                <a:schemeClr val="accent2"/>
              </a:buClr>
              <a:buFont typeface="+mj-lt"/>
              <a:buAutoNum type="arabicPeriod"/>
            </a:pPr>
            <a:r>
              <a:rPr lang="en-US" sz="1600" spc="-51" dirty="0">
                <a:solidFill>
                  <a:schemeClr val="bg2"/>
                </a:solidFill>
              </a:rPr>
              <a:t>Connection pooling and Retry logic</a:t>
            </a:r>
          </a:p>
          <a:p>
            <a:pPr marL="234950" lvl="1" indent="-231775" defTabSz="914325">
              <a:spcBef>
                <a:spcPts val="900"/>
              </a:spcBef>
              <a:buClr>
                <a:schemeClr val="accent2"/>
              </a:buClr>
              <a:buFont typeface="+mj-lt"/>
              <a:buAutoNum type="arabicPeriod"/>
            </a:pPr>
            <a:r>
              <a:rPr lang="en-US" sz="1600" spc="-51" dirty="0">
                <a:solidFill>
                  <a:schemeClr val="bg2"/>
                </a:solidFill>
              </a:rPr>
              <a:t>Latency introduced for updates</a:t>
            </a:r>
          </a:p>
          <a:p>
            <a:pPr marL="234950" lvl="1" indent="-231775" defTabSz="914325">
              <a:spcBef>
                <a:spcPts val="900"/>
              </a:spcBef>
              <a:buClr>
                <a:schemeClr val="accent2"/>
              </a:buClr>
              <a:buFont typeface="+mj-lt"/>
              <a:buAutoNum type="arabicPeriod"/>
            </a:pPr>
            <a:r>
              <a:rPr lang="en-US" sz="1600" spc="-51" dirty="0">
                <a:solidFill>
                  <a:schemeClr val="bg2"/>
                </a:solidFill>
              </a:rPr>
              <a:t>No cross-database dependencies</a:t>
            </a:r>
          </a:p>
        </p:txBody>
      </p:sp>
      <p:sp>
        <p:nvSpPr>
          <p:cNvPr id="10" name="TextBox 9"/>
          <p:cNvSpPr txBox="1"/>
          <p:nvPr/>
        </p:nvSpPr>
        <p:spPr>
          <a:xfrm>
            <a:off x="520703" y="3269155"/>
            <a:ext cx="5153553" cy="3000821"/>
          </a:xfrm>
          <a:prstGeom prst="rect">
            <a:avLst/>
          </a:prstGeom>
          <a:solidFill>
            <a:schemeClr val="bg1"/>
          </a:solid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add</a:t>
            </a:r>
            <a:r>
              <a:rPr lang="en-US" sz="1600" dirty="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AdventureWorks</a:t>
            </a:r>
            <a:r>
              <a:rPr lang="en-US" sz="1600" dirty="0">
                <a:solidFill>
                  <a:srgbClr val="000000"/>
                </a:solidFill>
                <a:latin typeface="Consolas"/>
              </a:rPr>
              <a:t>"</a:t>
            </a:r>
            <a:r>
              <a:rPr lang="en-US" sz="1600" dirty="0">
                <a:solidFill>
                  <a:srgbClr val="FF0000"/>
                </a:solidFill>
                <a:latin typeface="Consolas"/>
              </a:rPr>
              <a:t>connectionString</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00"/>
                </a:solidFill>
                <a:latin typeface="Consolas"/>
              </a:rPr>
              <a:t>"</a:t>
            </a:r>
            <a:r>
              <a:rPr lang="en-US" sz="1600" dirty="0">
                <a:solidFill>
                  <a:srgbClr val="0000FF"/>
                </a:solidFill>
                <a:latin typeface="Consolas"/>
              </a:rPr>
              <a:t>Data Source=</a:t>
            </a:r>
            <a:r>
              <a:rPr lang="en-US" sz="1600" dirty="0">
                <a:solidFill>
                  <a:srgbClr val="0000FF"/>
                </a:solidFill>
                <a:highlight>
                  <a:srgbClr val="FFFF00"/>
                </a:highlight>
                <a:latin typeface="Consolas"/>
              </a:rPr>
              <a:t>[server].database.windows.net</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FF"/>
                </a:solidFill>
                <a:latin typeface="Consolas"/>
              </a:rPr>
              <a:t>Integrated Security=False;</a:t>
            </a:r>
            <a:endParaRPr lang="en-US" sz="800" dirty="0">
              <a:latin typeface="Segoe UI" pitchFamily="34" charset="0"/>
              <a:ea typeface="Segoe UI" pitchFamily="34" charset="0"/>
            </a:endParaRPr>
          </a:p>
          <a:p>
            <a:pPr marL="457120"/>
            <a:r>
              <a:rPr lang="en-US" sz="1600" dirty="0">
                <a:solidFill>
                  <a:srgbClr val="0000FF"/>
                </a:solidFill>
                <a:latin typeface="Consolas"/>
              </a:rPr>
              <a:t>Initial Catalog=ProductsDb;</a:t>
            </a:r>
            <a:endParaRPr lang="en-US" sz="800" dirty="0">
              <a:latin typeface="Segoe UI" pitchFamily="34" charset="0"/>
              <a:ea typeface="Segoe UI" pitchFamily="34" charset="0"/>
            </a:endParaRPr>
          </a:p>
          <a:p>
            <a:pPr marL="457120"/>
            <a:r>
              <a:rPr lang="en-US" sz="1600" dirty="0">
                <a:solidFill>
                  <a:srgbClr val="0000FF"/>
                </a:solidFill>
                <a:latin typeface="Consolas"/>
              </a:rPr>
              <a:t>User Id=[login];</a:t>
            </a:r>
            <a:endParaRPr lang="en-US" sz="800" dirty="0">
              <a:latin typeface="Segoe UI" pitchFamily="34" charset="0"/>
              <a:ea typeface="Segoe UI" pitchFamily="34" charset="0"/>
            </a:endParaRPr>
          </a:p>
          <a:p>
            <a:pPr marL="457120"/>
            <a:r>
              <a:rPr lang="en-US" sz="1600" dirty="0">
                <a:solidFill>
                  <a:srgbClr val="0000FF"/>
                </a:solidFill>
                <a:latin typeface="Consolas"/>
              </a:rPr>
              <a:t>Password=[password];</a:t>
            </a:r>
          </a:p>
          <a:p>
            <a:pPr marL="457120"/>
            <a:r>
              <a:rPr lang="en-US" sz="1600" dirty="0" err="1">
                <a:solidFill>
                  <a:srgbClr val="0000FF"/>
                </a:solidFill>
                <a:latin typeface="Consolas"/>
                <a:ea typeface="Segoe UI" pitchFamily="34" charset="0"/>
              </a:rPr>
              <a:t>Trusted_Connection</a:t>
            </a:r>
            <a:r>
              <a:rPr lang="en-US" sz="1600" dirty="0">
                <a:solidFill>
                  <a:srgbClr val="0000FF"/>
                </a:solidFill>
                <a:latin typeface="Consolas"/>
                <a:ea typeface="Segoe UI" pitchFamily="34" charset="0"/>
              </a:rPr>
              <a:t>=False;</a:t>
            </a:r>
            <a:endParaRPr lang="en-US" sz="800" dirty="0">
              <a:latin typeface="Segoe UI" pitchFamily="34" charset="0"/>
              <a:ea typeface="Segoe UI" pitchFamily="34" charset="0"/>
            </a:endParaRPr>
          </a:p>
          <a:p>
            <a:pPr marL="457120"/>
            <a:r>
              <a:rPr lang="en-US" sz="1600" dirty="0">
                <a:solidFill>
                  <a:srgbClr val="0000FF"/>
                </a:solidFill>
                <a:highlight>
                  <a:srgbClr val="FFFF00"/>
                </a:highlight>
                <a:latin typeface="Consolas"/>
              </a:rPr>
              <a:t>Encrypt=true</a:t>
            </a:r>
            <a:r>
              <a:rPr lang="en-US" sz="1600" dirty="0">
                <a:solidFill>
                  <a:srgbClr val="0000FF"/>
                </a:solidFill>
                <a:latin typeface="Consolas"/>
              </a:rPr>
              <a:t>;</a:t>
            </a:r>
            <a:r>
              <a:rPr lang="en-US" sz="1600" dirty="0">
                <a:solidFill>
                  <a:srgbClr val="000000"/>
                </a:solidFill>
                <a:latin typeface="Consolas"/>
              </a:rPr>
              <a:t>"</a:t>
            </a:r>
            <a:endParaRPr lang="en-US" sz="800" dirty="0">
              <a:latin typeface="Segoe UI" pitchFamily="34" charset="0"/>
              <a:ea typeface="Segoe UI" pitchFamily="34" charset="0"/>
            </a:endParaRPr>
          </a:p>
          <a:p>
            <a:r>
              <a:rPr lang="en-US" sz="1600" dirty="0">
                <a:solidFill>
                  <a:srgbClr val="FF0000"/>
                </a:solidFill>
                <a:latin typeface="Consolas"/>
              </a:rPr>
              <a:t>providerName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System.Data.SqlClient</a:t>
            </a:r>
            <a:r>
              <a:rPr lang="en-US" sz="1600" dirty="0">
                <a:solidFill>
                  <a:srgbClr val="000000"/>
                </a:solidFill>
                <a:latin typeface="Consolas"/>
              </a:rPr>
              <a:t>"</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2433153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SQL on </a:t>
            </a:r>
            <a:r>
              <a:rPr lang="en-US" sz="13800" dirty="0" err="1" smtClean="0">
                <a:solidFill>
                  <a:schemeClr val="bg1"/>
                </a:solidFill>
              </a:rPr>
              <a:t>IaaS</a:t>
            </a:r>
            <a:endParaRPr lang="en-US" sz="13800" dirty="0">
              <a:solidFill>
                <a:schemeClr val="bg1"/>
              </a:solidFill>
            </a:endParaRPr>
          </a:p>
        </p:txBody>
      </p:sp>
    </p:spTree>
    <p:extLst>
      <p:ext uri="{BB962C8B-B14F-4D97-AF65-F5344CB8AC3E}">
        <p14:creationId xmlns:p14="http://schemas.microsoft.com/office/powerpoint/2010/main" val="3035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Run SQL on VM</a:t>
            </a:r>
            <a:endParaRPr lang="en-US" dirty="0"/>
          </a:p>
        </p:txBody>
      </p:sp>
      <p:sp>
        <p:nvSpPr>
          <p:cNvPr id="3" name="Content Placeholder 2"/>
          <p:cNvSpPr>
            <a:spLocks noGrp="1"/>
          </p:cNvSpPr>
          <p:nvPr>
            <p:ph idx="1"/>
          </p:nvPr>
        </p:nvSpPr>
        <p:spPr/>
        <p:txBody>
          <a:bodyPr>
            <a:noAutofit/>
          </a:bodyPr>
          <a:lstStyle/>
          <a:p>
            <a:r>
              <a:rPr lang="en-US" sz="3200" dirty="0" smtClean="0"/>
              <a:t>Run </a:t>
            </a:r>
            <a:r>
              <a:rPr lang="en-US" sz="3200" dirty="0"/>
              <a:t>any SQL product on cloud VM </a:t>
            </a:r>
          </a:p>
          <a:p>
            <a:r>
              <a:rPr lang="en-US" sz="3200" dirty="0" smtClean="0"/>
              <a:t>Support </a:t>
            </a:r>
            <a:r>
              <a:rPr lang="en-US" sz="3200" dirty="0"/>
              <a:t>for SQL Server, Oracle, </a:t>
            </a:r>
            <a:r>
              <a:rPr lang="en-US" sz="3200" dirty="0" err="1" smtClean="0"/>
              <a:t>MySql</a:t>
            </a:r>
            <a:endParaRPr lang="en-US" sz="3200" dirty="0" smtClean="0"/>
          </a:p>
          <a:p>
            <a:r>
              <a:rPr lang="en-US" sz="3200" dirty="0" smtClean="0"/>
              <a:t>Ready to go VM images available in Gallery</a:t>
            </a:r>
            <a:endParaRPr lang="en-US" sz="3200" dirty="0"/>
          </a:p>
          <a:p>
            <a:r>
              <a:rPr lang="en-US" sz="3200" dirty="0" smtClean="0"/>
              <a:t>Persistent </a:t>
            </a:r>
            <a:r>
              <a:rPr lang="en-US" sz="3200" dirty="0"/>
              <a:t>storage using attached disk in blob storage</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14412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2"/>
                </a:solidFill>
              </a:rPr>
              <a:t>SQL Database vs SQL </a:t>
            </a:r>
            <a:r>
              <a:rPr lang="en-US" dirty="0" err="1" smtClean="0">
                <a:solidFill>
                  <a:schemeClr val="bg2"/>
                </a:solidFill>
              </a:rPr>
              <a:t>IaaS</a:t>
            </a:r>
            <a:r>
              <a:rPr lang="en-US" dirty="0" smtClean="0">
                <a:solidFill>
                  <a:schemeClr val="bg2"/>
                </a:solidFill>
              </a:rPr>
              <a:t> Comparison</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Rectangle 6"/>
          <p:cNvSpPr/>
          <p:nvPr/>
        </p:nvSpPr>
        <p:spPr bwMode="auto">
          <a:xfrm>
            <a:off x="1779230" y="1746611"/>
            <a:ext cx="4220035" cy="41339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SQL Database</a:t>
            </a:r>
            <a:endParaRPr lang="en-US" sz="32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Fully managed SQL Server environment</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HA/DR features automatically included</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Automatic backup enabled by default</a:t>
            </a:r>
            <a:endParaRPr lang="en-US" sz="1600" dirty="0">
              <a:gradFill>
                <a:gsLst>
                  <a:gs pos="0">
                    <a:srgbClr val="FFFFFF"/>
                  </a:gs>
                  <a:gs pos="100000">
                    <a:srgbClr val="FFFFFF"/>
                  </a:gs>
                </a:gsLst>
                <a:lin ang="5400000" scaled="0"/>
              </a:gradFill>
            </a:endParaRPr>
          </a:p>
        </p:txBody>
      </p:sp>
      <p:sp>
        <p:nvSpPr>
          <p:cNvPr id="9" name="Rectangle 8"/>
          <p:cNvSpPr/>
          <p:nvPr/>
        </p:nvSpPr>
        <p:spPr bwMode="auto">
          <a:xfrm>
            <a:off x="6193914" y="1746611"/>
            <a:ext cx="4220035" cy="41339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SQL </a:t>
            </a:r>
            <a:r>
              <a:rPr lang="en-US" sz="3600" dirty="0" err="1" smtClean="0">
                <a:gradFill>
                  <a:gsLst>
                    <a:gs pos="0">
                      <a:srgbClr val="FFFFFF"/>
                    </a:gs>
                    <a:gs pos="100000">
                      <a:srgbClr val="FFFFFF"/>
                    </a:gs>
                  </a:gsLst>
                  <a:lin ang="5400000" scaled="0"/>
                </a:gradFill>
                <a:latin typeface="Segoe UI Light" pitchFamily="34" charset="0"/>
              </a:rPr>
              <a:t>IaaS</a:t>
            </a:r>
            <a:endParaRPr lang="en-US" sz="36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Choice of a variety of DB engines (SQL Server, Oracle, </a:t>
            </a:r>
            <a:r>
              <a:rPr lang="en-US" sz="1600" dirty="0" err="1" smtClean="0">
                <a:gradFill>
                  <a:gsLst>
                    <a:gs pos="0">
                      <a:srgbClr val="FFFFFF"/>
                    </a:gs>
                    <a:gs pos="100000">
                      <a:srgbClr val="FFFFFF"/>
                    </a:gs>
                  </a:gsLst>
                  <a:lin ang="5400000" scaled="0"/>
                </a:gradFill>
              </a:rPr>
              <a:t>MySql</a:t>
            </a:r>
            <a:r>
              <a:rPr lang="en-US" sz="1600" dirty="0" smtClean="0">
                <a:gradFill>
                  <a:gsLst>
                    <a:gs pos="0">
                      <a:srgbClr val="FFFFFF"/>
                    </a:gs>
                    <a:gs pos="100000">
                      <a:srgbClr val="FFFFFF"/>
                    </a:gs>
                  </a:gsLst>
                  <a:lin ang="5400000" scaled="0"/>
                </a:gradFill>
              </a:rPr>
              <a:t>)</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Larger database sizes possible (16TB)</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All features of native DB available</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Windows authentication available (requires VM to be joined to on-premises domain)</a:t>
            </a:r>
          </a:p>
        </p:txBody>
      </p:sp>
    </p:spTree>
    <p:extLst>
      <p:ext uri="{BB962C8B-B14F-4D97-AF65-F5344CB8AC3E}">
        <p14:creationId xmlns:p14="http://schemas.microsoft.com/office/powerpoint/2010/main" val="35627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1500" dirty="0" smtClean="0"/>
              <a:t>Azure Files</a:t>
            </a:r>
            <a:endParaRPr lang="en-US" sz="11500" dirty="0"/>
          </a:p>
        </p:txBody>
      </p:sp>
    </p:spTree>
    <p:extLst>
      <p:ext uri="{BB962C8B-B14F-4D97-AF65-F5344CB8AC3E}">
        <p14:creationId xmlns:p14="http://schemas.microsoft.com/office/powerpoint/2010/main" val="123375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3"/>
            <a:ext cx="11651870" cy="1509009"/>
          </a:xfrm>
          <a:prstGeom prst="rect">
            <a:avLst/>
          </a:prstGeom>
        </p:spPr>
        <p:txBody>
          <a:bodyPr/>
          <a:lstStyle/>
          <a:p>
            <a:pPr marL="0" indent="0">
              <a:buNone/>
            </a:pPr>
            <a:r>
              <a:rPr lang="en-US" sz="3196" dirty="0"/>
              <a:t>“I wish I could go to storage and provision a cloud drive, giving it a namespace, and that drive would then be UNC-addressable by the </a:t>
            </a:r>
            <a:r>
              <a:rPr lang="en-US" sz="3196" dirty="0" err="1"/>
              <a:t>OSes</a:t>
            </a:r>
            <a:r>
              <a:rPr lang="en-US" sz="3196" dirty="0"/>
              <a:t>.”</a:t>
            </a:r>
          </a:p>
        </p:txBody>
      </p:sp>
      <p:sp>
        <p:nvSpPr>
          <p:cNvPr id="3" name="Title 2"/>
          <p:cNvSpPr>
            <a:spLocks noGrp="1"/>
          </p:cNvSpPr>
          <p:nvPr>
            <p:ph type="title"/>
          </p:nvPr>
        </p:nvSpPr>
        <p:spPr/>
        <p:txBody>
          <a:bodyPr/>
          <a:lstStyle/>
          <a:p>
            <a:r>
              <a:rPr lang="en-US" dirty="0" smtClean="0"/>
              <a:t>Azure Files – Customer Quotes</a:t>
            </a:r>
            <a:endParaRPr lang="en-US" dirty="0"/>
          </a:p>
        </p:txBody>
      </p:sp>
      <p:sp>
        <p:nvSpPr>
          <p:cNvPr id="5" name="Text Placeholder 1"/>
          <p:cNvSpPr txBox="1">
            <a:spLocks/>
          </p:cNvSpPr>
          <p:nvPr/>
        </p:nvSpPr>
        <p:spPr>
          <a:xfrm>
            <a:off x="450111" y="2732182"/>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 need two VM's running with a shared drive. One will write to the drive, the other will read [it].”</a:t>
            </a:r>
          </a:p>
        </p:txBody>
      </p:sp>
      <p:sp>
        <p:nvSpPr>
          <p:cNvPr id="6" name="Text Placeholder 1"/>
          <p:cNvSpPr txBox="1">
            <a:spLocks/>
          </p:cNvSpPr>
          <p:nvPr/>
        </p:nvSpPr>
        <p:spPr>
          <a:xfrm>
            <a:off x="449317" y="3831416"/>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449316" y="4930650"/>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“Is it possible to share a secondary disk between different VM instances?”</a:t>
            </a:r>
          </a:p>
        </p:txBody>
      </p:sp>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6248" y="1189495"/>
            <a:ext cx="11645688" cy="2490104"/>
          </a:xfrm>
          <a:prstGeom prst="rect">
            <a:avLst/>
          </a:prstGeom>
        </p:spPr>
        <p:txBody>
          <a:bodyPr>
            <a:normAutofit fontScale="85000" lnSpcReduction="20000"/>
          </a:bodyPr>
          <a:lstStyle/>
          <a:p>
            <a:pPr>
              <a:buFont typeface="Arial" panose="020B0604020202020204" pitchFamily="34" charset="0"/>
              <a:buChar char="•"/>
            </a:pPr>
            <a:r>
              <a:rPr lang="en-US" dirty="0" smtClean="0"/>
              <a:t>Setup an </a:t>
            </a:r>
            <a:r>
              <a:rPr lang="en-US" dirty="0" err="1" smtClean="0"/>
              <a:t>IaaS</a:t>
            </a:r>
            <a:r>
              <a:rPr lang="en-US" dirty="0" smtClean="0"/>
              <a:t> VM to host a File Share backed by an </a:t>
            </a:r>
            <a:r>
              <a:rPr lang="en-US" dirty="0" err="1" smtClean="0"/>
              <a:t>IaaS</a:t>
            </a:r>
            <a:r>
              <a:rPr lang="en-US" dirty="0" smtClean="0"/>
              <a:t> Disk</a:t>
            </a:r>
          </a:p>
          <a:p>
            <a:pPr>
              <a:buFont typeface="Arial" panose="020B0604020202020204" pitchFamily="34" charset="0"/>
              <a:buChar char="•"/>
            </a:pPr>
            <a:r>
              <a:rPr lang="en-US" dirty="0" smtClean="0"/>
              <a:t>Write code to find the </a:t>
            </a:r>
            <a:r>
              <a:rPr lang="en-US" dirty="0" err="1" smtClean="0"/>
              <a:t>IaaS</a:t>
            </a:r>
            <a:r>
              <a:rPr lang="en-US" dirty="0" smtClean="0"/>
              <a:t> File Share from the rest of the VMs in your service.</a:t>
            </a:r>
          </a:p>
          <a:p>
            <a:pPr>
              <a:buFont typeface="Arial" panose="020B0604020202020204" pitchFamily="34" charset="0"/>
              <a:buChar char="•"/>
            </a:pPr>
            <a:r>
              <a:rPr lang="en-US" dirty="0" smtClean="0"/>
              <a:t>Write some code to provide high availability </a:t>
            </a:r>
            <a:endParaRPr lang="en-US" dirty="0"/>
          </a:p>
          <a:p>
            <a:pPr lvl="1">
              <a:buFont typeface="Arial" panose="020B0604020202020204" pitchFamily="34" charset="0"/>
              <a:buChar char="•"/>
            </a:pPr>
            <a:r>
              <a:rPr lang="en-US" dirty="0" smtClean="0"/>
              <a:t>Handle host upgrades, node failures</a:t>
            </a:r>
          </a:p>
          <a:p>
            <a:pPr>
              <a:buFont typeface="Arial" panose="020B0604020202020204" pitchFamily="34" charset="0"/>
              <a:buChar char="•"/>
            </a:pPr>
            <a:r>
              <a:rPr lang="en-US" dirty="0" smtClean="0"/>
              <a:t>You can only access the File Share from other VMs</a:t>
            </a:r>
          </a:p>
        </p:txBody>
      </p:sp>
      <p:sp>
        <p:nvSpPr>
          <p:cNvPr id="3" name="Title 2"/>
          <p:cNvSpPr>
            <a:spLocks noGrp="1"/>
          </p:cNvSpPr>
          <p:nvPr>
            <p:ph type="title"/>
          </p:nvPr>
        </p:nvSpPr>
        <p:spPr/>
        <p:txBody>
          <a:bodyPr/>
          <a:lstStyle/>
          <a:p>
            <a:r>
              <a:rPr lang="en-US" dirty="0" smtClean="0"/>
              <a:t>Sharing Files – The old way</a:t>
            </a:r>
            <a:endParaRPr lang="en-US" dirty="0"/>
          </a:p>
        </p:txBody>
      </p:sp>
      <p:sp>
        <p:nvSpPr>
          <p:cNvPr id="4" name="Flowchart: Process 3"/>
          <p:cNvSpPr/>
          <p:nvPr/>
        </p:nvSpPr>
        <p:spPr bwMode="auto">
          <a:xfrm>
            <a:off x="2549606"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5" name="Flowchart: Process 4"/>
          <p:cNvSpPr/>
          <p:nvPr/>
        </p:nvSpPr>
        <p:spPr bwMode="auto">
          <a:xfrm>
            <a:off x="415697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6" name="Flowchart: Process 5"/>
          <p:cNvSpPr/>
          <p:nvPr/>
        </p:nvSpPr>
        <p:spPr bwMode="auto">
          <a:xfrm>
            <a:off x="572695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7299203"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cxnSp>
        <p:nvCxnSpPr>
          <p:cNvPr id="9" name="Straight Arrow Connector 8"/>
          <p:cNvCxnSpPr/>
          <p:nvPr/>
        </p:nvCxnSpPr>
        <p:spPr>
          <a:xfrm>
            <a:off x="3236934" y="4737888"/>
            <a:ext cx="1685121" cy="7495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a:off x="4874010" y="4751131"/>
            <a:ext cx="352319"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516219" y="4751131"/>
            <a:ext cx="940514"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87874" y="4789325"/>
            <a:ext cx="2092549" cy="6980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p:cNvSpPr/>
          <p:nvPr/>
        </p:nvSpPr>
        <p:spPr bwMode="auto">
          <a:xfrm>
            <a:off x="3542693" y="5522023"/>
            <a:ext cx="3617497"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(Sharing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Disk)</a:t>
            </a:r>
          </a:p>
        </p:txBody>
      </p:sp>
      <p:sp>
        <p:nvSpPr>
          <p:cNvPr id="22" name="Flowchart: Process 21"/>
          <p:cNvSpPr/>
          <p:nvPr/>
        </p:nvSpPr>
        <p:spPr bwMode="auto">
          <a:xfrm>
            <a:off x="7487498" y="5522023"/>
            <a:ext cx="3077043"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Backup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VMs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(Mount/Share after failover)</a:t>
            </a:r>
          </a:p>
        </p:txBody>
      </p:sp>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t>SQL Database</a:t>
            </a:r>
            <a:endParaRPr lang="en-US" sz="13800" dirty="0"/>
          </a:p>
        </p:txBody>
      </p:sp>
    </p:spTree>
    <p:extLst>
      <p:ext uri="{BB962C8B-B14F-4D97-AF65-F5344CB8AC3E}">
        <p14:creationId xmlns:p14="http://schemas.microsoft.com/office/powerpoint/2010/main" val="7214004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19564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925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631908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spTree>
    <p:extLst>
      <p:ext uri="{BB962C8B-B14F-4D97-AF65-F5344CB8AC3E}">
        <p14:creationId xmlns:p14="http://schemas.microsoft.com/office/powerpoint/2010/main" val="370969998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4"/>
            <a:ext cx="11651870" cy="3644854"/>
          </a:xfrm>
          <a:prstGeom prst="rect">
            <a:avLst/>
          </a:prstGeom>
        </p:spPr>
        <p:txBody>
          <a:bodyPr>
            <a:normAutofit lnSpcReduction="1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p:nvPr>
        </p:nvSpPr>
        <p:spPr/>
        <p:txBody>
          <a:bodyPr/>
          <a:lstStyle/>
          <a:p>
            <a:r>
              <a:rPr lang="en-US" dirty="0" smtClean="0"/>
              <a:t>Azure Files - File REST APIs</a:t>
            </a:r>
            <a:endParaRPr lang="en-US" dirty="0"/>
          </a:p>
        </p:txBody>
      </p:sp>
    </p:spTree>
    <p:extLst>
      <p:ext uri="{BB962C8B-B14F-4D97-AF65-F5344CB8AC3E}">
        <p14:creationId xmlns:p14="http://schemas.microsoft.com/office/powerpoint/2010/main" val="74649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3717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spTree>
    <p:extLst>
      <p:ext uri="{BB962C8B-B14F-4D97-AF65-F5344CB8AC3E}">
        <p14:creationId xmlns:p14="http://schemas.microsoft.com/office/powerpoint/2010/main" val="209459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spTree>
    <p:extLst>
      <p:ext uri="{BB962C8B-B14F-4D97-AF65-F5344CB8AC3E}">
        <p14:creationId xmlns:p14="http://schemas.microsoft.com/office/powerpoint/2010/main" val="251606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spTree>
    <p:extLst>
      <p:ext uri="{BB962C8B-B14F-4D97-AF65-F5344CB8AC3E}">
        <p14:creationId xmlns:p14="http://schemas.microsoft.com/office/powerpoint/2010/main" val="222084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12265"/>
            <a:ext cx="11655840" cy="899537"/>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spTree>
    <p:extLst>
      <p:ext uri="{BB962C8B-B14F-4D97-AF65-F5344CB8AC3E}">
        <p14:creationId xmlns:p14="http://schemas.microsoft.com/office/powerpoint/2010/main" val="58359152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spTree>
    <p:extLst>
      <p:ext uri="{BB962C8B-B14F-4D97-AF65-F5344CB8AC3E}">
        <p14:creationId xmlns:p14="http://schemas.microsoft.com/office/powerpoint/2010/main" val="346917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bwMode="auto">
          <a:xfrm>
            <a:off x="8073834"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61" name="Rectangle 60"/>
          <p:cNvSpPr/>
          <p:nvPr/>
        </p:nvSpPr>
        <p:spPr bwMode="auto">
          <a:xfrm>
            <a:off x="8072313"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0" name="Rectangle 79"/>
          <p:cNvSpPr/>
          <p:nvPr/>
        </p:nvSpPr>
        <p:spPr bwMode="auto">
          <a:xfrm>
            <a:off x="6478175" y="4168401"/>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28" name="Rectangle 27"/>
          <p:cNvSpPr/>
          <p:nvPr/>
        </p:nvSpPr>
        <p:spPr bwMode="auto">
          <a:xfrm>
            <a:off x="6478175"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r>
              <a:rPr lang="en-US" kern="0" dirty="0" err="1" smtClean="0">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8175"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8076003" y="0"/>
            <a:ext cx="154984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700">
              <a:gradFill>
                <a:gsLst>
                  <a:gs pos="0">
                    <a:srgbClr val="FFFFFF"/>
                  </a:gs>
                  <a:gs pos="100000">
                    <a:srgbClr val="FFFFFF"/>
                  </a:gs>
                </a:gsLst>
                <a:lin ang="5400000" scaled="0"/>
              </a:gradFill>
            </a:endParaRPr>
          </a:p>
        </p:txBody>
      </p:sp>
      <p:sp>
        <p:nvSpPr>
          <p:cNvPr id="60" name="Rectangle 59"/>
          <p:cNvSpPr/>
          <p:nvPr/>
        </p:nvSpPr>
        <p:spPr bwMode="auto">
          <a:xfrm>
            <a:off x="9667972"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dirty="0">
                <a:gradFill>
                  <a:gsLst>
                    <a:gs pos="85000">
                      <a:srgbClr val="FFFFFF"/>
                    </a:gs>
                    <a:gs pos="0">
                      <a:srgbClr val="FFFFFF"/>
                    </a:gs>
                  </a:gsLst>
                  <a:lin ang="5400000" scaled="0"/>
                </a:gradFill>
              </a:rPr>
              <a:t>SaaS</a:t>
            </a:r>
          </a:p>
        </p:txBody>
      </p:sp>
      <p:sp>
        <p:nvSpPr>
          <p:cNvPr id="62" name="Rectangle 61"/>
          <p:cNvSpPr/>
          <p:nvPr/>
        </p:nvSpPr>
        <p:spPr bwMode="auto">
          <a:xfrm>
            <a:off x="9667972"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64" name="Rectangle 63"/>
          <p:cNvSpPr/>
          <p:nvPr/>
        </p:nvSpPr>
        <p:spPr bwMode="auto">
          <a:xfrm>
            <a:off x="3291425"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dirty="0">
                <a:gradFill>
                  <a:gsLst>
                    <a:gs pos="85000">
                      <a:srgbClr val="FFFFFF"/>
                    </a:gs>
                    <a:gs pos="0">
                      <a:srgbClr val="FFFFFF"/>
                    </a:gs>
                  </a:gsLst>
                  <a:lin ang="5400000" scaled="0"/>
                </a:gradFill>
              </a:rPr>
              <a:t>Physical</a:t>
            </a:r>
          </a:p>
        </p:txBody>
      </p:sp>
      <p:sp>
        <p:nvSpPr>
          <p:cNvPr id="65" name="Rectangle 64"/>
          <p:cNvSpPr/>
          <p:nvPr/>
        </p:nvSpPr>
        <p:spPr bwMode="auto">
          <a:xfrm>
            <a:off x="3289904"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pic>
        <p:nvPicPr>
          <p:cNvPr id="72" name="Picture 2" descr="\\MAGNUM\Projects\Microsoft\Cloud Power FY12\Design\Icons\PNGs\Web.png"/>
          <p:cNvPicPr>
            <a:picLocks noChangeAspect="1" noChangeArrowheads="1"/>
          </p:cNvPicPr>
          <p:nvPr/>
        </p:nvPicPr>
        <p:blipFill rotWithShape="1">
          <a:blip r:embed="rId3" cstate="print">
            <a:lum bright="100000"/>
          </a:blip>
          <a:srcRect t="1" b="-1316"/>
          <a:stretch/>
        </p:blipFill>
        <p:spPr bwMode="auto">
          <a:xfrm>
            <a:off x="9833511" y="2535042"/>
            <a:ext cx="676969" cy="685872"/>
          </a:xfrm>
          <a:prstGeom prst="rect">
            <a:avLst/>
          </a:prstGeom>
          <a:noFill/>
        </p:spPr>
      </p:pic>
      <p:sp>
        <p:nvSpPr>
          <p:cNvPr id="76" name="Rectangle 75"/>
          <p:cNvSpPr/>
          <p:nvPr/>
        </p:nvSpPr>
        <p:spPr bwMode="auto">
          <a:xfrm>
            <a:off x="4885561" y="416839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914209">
              <a:lnSpc>
                <a:spcPct val="90000"/>
              </a:lnSpc>
              <a:buSzPct val="90000"/>
              <a:defRPr/>
            </a:pPr>
            <a:r>
              <a:rPr lang="en-US" kern="0" dirty="0">
                <a:gradFill>
                  <a:gsLst>
                    <a:gs pos="85000">
                      <a:srgbClr val="FFFFFF"/>
                    </a:gs>
                    <a:gs pos="0">
                      <a:srgbClr val="FFFFFF"/>
                    </a:gs>
                  </a:gsLst>
                  <a:lin ang="5400000" scaled="0"/>
                </a:gradFill>
              </a:rPr>
              <a:t>Virtual</a:t>
            </a:r>
          </a:p>
        </p:txBody>
      </p:sp>
      <p:sp>
        <p:nvSpPr>
          <p:cNvPr id="77" name="Rectangle 76"/>
          <p:cNvSpPr/>
          <p:nvPr/>
        </p:nvSpPr>
        <p:spPr bwMode="auto">
          <a:xfrm>
            <a:off x="4884040"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5" name="Title 4"/>
          <p:cNvSpPr>
            <a:spLocks noGrp="1"/>
          </p:cNvSpPr>
          <p:nvPr>
            <p:ph type="title"/>
          </p:nvPr>
        </p:nvSpPr>
        <p:spPr>
          <a:xfrm>
            <a:off x="520702" y="228600"/>
            <a:ext cx="11149013" cy="1994392"/>
          </a:xfrm>
        </p:spPr>
        <p:txBody>
          <a:bodyPr>
            <a:normAutofit fontScale="90000"/>
          </a:bodyPr>
          <a:lstStyle/>
          <a:p>
            <a:r>
              <a:rPr lang="en-US" sz="4800" dirty="0"/>
              <a:t>A Continuous Offering </a:t>
            </a:r>
            <a:br>
              <a:rPr lang="en-US" sz="4800" dirty="0"/>
            </a:br>
            <a:r>
              <a:rPr lang="en-US" sz="4800" dirty="0"/>
              <a:t>		From Private To </a:t>
            </a:r>
            <a:br>
              <a:rPr lang="en-US" sz="4800" dirty="0"/>
            </a:br>
            <a:r>
              <a:rPr lang="en-US" sz="4800" dirty="0"/>
              <a:t>			Public Cloud</a:t>
            </a:r>
          </a:p>
        </p:txBody>
      </p:sp>
      <p:sp>
        <p:nvSpPr>
          <p:cNvPr id="31" name="Freeform 6"/>
          <p:cNvSpPr>
            <a:spLocks noChangeAspect="1" noEditPoints="1"/>
          </p:cNvSpPr>
          <p:nvPr/>
        </p:nvSpPr>
        <p:spPr bwMode="auto">
          <a:xfrm>
            <a:off x="3727238" y="2719472"/>
            <a:ext cx="675171" cy="887563"/>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3" name="Freeform 17"/>
          <p:cNvSpPr>
            <a:spLocks noEditPoints="1"/>
          </p:cNvSpPr>
          <p:nvPr/>
        </p:nvSpPr>
        <p:spPr bwMode="auto">
          <a:xfrm>
            <a:off x="5225441" y="2725867"/>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5" name="Freeform 6"/>
          <p:cNvSpPr>
            <a:spLocks noChangeAspect="1" noEditPoints="1"/>
          </p:cNvSpPr>
          <p:nvPr/>
        </p:nvSpPr>
        <p:spPr bwMode="auto">
          <a:xfrm>
            <a:off x="6705443" y="2579193"/>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24" name="Freeform 128"/>
          <p:cNvSpPr>
            <a:spLocks noChangeAspect="1"/>
          </p:cNvSpPr>
          <p:nvPr/>
        </p:nvSpPr>
        <p:spPr bwMode="black">
          <a:xfrm>
            <a:off x="7097892" y="3386591"/>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rapezoid 1"/>
          <p:cNvSpPr/>
          <p:nvPr/>
        </p:nvSpPr>
        <p:spPr bwMode="auto">
          <a:xfrm rot="8419041">
            <a:off x="6915480" y="291122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128"/>
          <p:cNvSpPr>
            <a:spLocks noChangeAspect="1"/>
          </p:cNvSpPr>
          <p:nvPr/>
        </p:nvSpPr>
        <p:spPr bwMode="black">
          <a:xfrm>
            <a:off x="10208803" y="3386244"/>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Trapezoid 1"/>
          <p:cNvSpPr/>
          <p:nvPr/>
        </p:nvSpPr>
        <p:spPr bwMode="auto">
          <a:xfrm rot="9184644">
            <a:off x="10107883" y="2917660"/>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pic>
        <p:nvPicPr>
          <p:cNvPr id="70" name="Picture 69" descr="\\MAGNUM\Projects\Microsoft\Cloud Power FY12\Design\ICONS_PNG\Application.png"/>
          <p:cNvPicPr>
            <a:picLocks noChangeAspect="1" noChangeArrowheads="1"/>
          </p:cNvPicPr>
          <p:nvPr/>
        </p:nvPicPr>
        <p:blipFill>
          <a:blip r:embed="rId4" cstate="print">
            <a:lum bright="100000"/>
          </a:blip>
          <a:srcRect/>
          <a:stretch>
            <a:fillRect/>
          </a:stretch>
        </p:blipFill>
        <p:spPr bwMode="auto">
          <a:xfrm>
            <a:off x="8189942" y="2450520"/>
            <a:ext cx="857527" cy="857304"/>
          </a:xfrm>
          <a:prstGeom prst="rect">
            <a:avLst/>
          </a:prstGeom>
          <a:noFill/>
        </p:spPr>
      </p:pic>
      <p:sp>
        <p:nvSpPr>
          <p:cNvPr id="26" name="Freeform 128"/>
          <p:cNvSpPr>
            <a:spLocks noChangeAspect="1"/>
          </p:cNvSpPr>
          <p:nvPr/>
        </p:nvSpPr>
        <p:spPr bwMode="black">
          <a:xfrm>
            <a:off x="8668565" y="3386245"/>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Trapezoid 1"/>
          <p:cNvSpPr/>
          <p:nvPr/>
        </p:nvSpPr>
        <p:spPr bwMode="auto">
          <a:xfrm rot="9184644">
            <a:off x="8567645" y="2917661"/>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a:xfrm>
            <a:off x="8480487" y="4241666"/>
            <a:ext cx="733492" cy="372387"/>
          </a:xfrm>
          <a:prstGeom prst="rect">
            <a:avLst/>
          </a:prstGeom>
        </p:spPr>
        <p:txBody>
          <a:bodyPr wrap="none" lIns="121899" tIns="60949" rIns="121899" bIns="60949">
            <a:spAutoFit/>
          </a:bodyPr>
          <a:lstStyle/>
          <a:p>
            <a:pPr defTabSz="914209">
              <a:lnSpc>
                <a:spcPct val="90000"/>
              </a:lnSpc>
              <a:buSzPct val="90000"/>
              <a:defRPr/>
            </a:pPr>
            <a:r>
              <a:rPr lang="en-US" kern="0" dirty="0" err="1">
                <a:gradFill>
                  <a:gsLst>
                    <a:gs pos="85000">
                      <a:srgbClr val="FFFFFF"/>
                    </a:gs>
                    <a:gs pos="0">
                      <a:srgbClr val="FFFFFF"/>
                    </a:gs>
                  </a:gsLst>
                  <a:lin ang="5400000" scaled="0"/>
                </a:gradFill>
              </a:rPr>
              <a:t>PaaS</a:t>
            </a:r>
            <a:endParaRPr lang="en-US" kern="0" dirty="0">
              <a:gradFill>
                <a:gsLst>
                  <a:gs pos="85000">
                    <a:srgbClr val="FFFFFF"/>
                  </a:gs>
                  <a:gs pos="0">
                    <a:srgbClr val="FFFFFF"/>
                  </a:gs>
                </a:gsLst>
                <a:lin ang="5400000" scaled="0"/>
              </a:gradFill>
            </a:endParaRPr>
          </a:p>
        </p:txBody>
      </p:sp>
    </p:spTree>
    <p:extLst>
      <p:ext uri="{BB962C8B-B14F-4D97-AF65-F5344CB8AC3E}">
        <p14:creationId xmlns:p14="http://schemas.microsoft.com/office/powerpoint/2010/main" val="188952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495"/>
            <a:ext cx="11651870" cy="3828197"/>
          </a:xfrm>
          <a:prstGeom prst="rect">
            <a:avLst/>
          </a:prstGeom>
        </p:spPr>
        <p:txBody>
          <a:bodyPr>
            <a:normAutofit lnSpcReduction="1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p:nvPr>
        </p:nvSpPr>
        <p:spPr/>
        <p:txBody>
          <a:bodyPr/>
          <a:lstStyle/>
          <a:p>
            <a:r>
              <a:rPr lang="en-US" dirty="0" smtClean="0"/>
              <a:t>Azure Files – Client OS Support</a:t>
            </a:r>
            <a:endParaRPr lang="en-US" dirty="0"/>
          </a:p>
        </p:txBody>
      </p:sp>
    </p:spTree>
    <p:extLst>
      <p:ext uri="{BB962C8B-B14F-4D97-AF65-F5344CB8AC3E}">
        <p14:creationId xmlns:p14="http://schemas.microsoft.com/office/powerpoint/2010/main" val="3546704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0066" y="1189814"/>
            <a:ext cx="11651870" cy="3378856"/>
          </a:xfrm>
          <a:prstGeom prst="rect">
            <a:avLst/>
          </a:prstGeom>
        </p:spPr>
        <p:txBody>
          <a:bodyPr>
            <a:normAutofit fontScale="92500" lnSpcReduction="10000"/>
          </a:bodyPr>
          <a:lstStyle/>
          <a:p>
            <a:pPr>
              <a:buFont typeface="Arial" panose="020B0604020202020204" pitchFamily="34" charset="0"/>
              <a:buChar char="•"/>
            </a:pPr>
            <a:r>
              <a:rPr lang="en-US" dirty="0" smtClean="0"/>
              <a:t>Request a token</a:t>
            </a:r>
          </a:p>
          <a:p>
            <a:pPr lvl="1">
              <a:buFont typeface="Arial" panose="020B0604020202020204" pitchFamily="34" charset="0"/>
              <a:buChar char="•"/>
            </a:pPr>
            <a:r>
              <a:rPr lang="en-US" dirty="0" smtClean="0"/>
              <a:t>Tokens will start to be granted in batches by end of May 2014</a:t>
            </a:r>
          </a:p>
          <a:p>
            <a:pPr>
              <a:buFont typeface="Arial" panose="020B0604020202020204" pitchFamily="34" charset="0"/>
              <a:buChar char="•"/>
            </a:pPr>
            <a:r>
              <a:rPr lang="en-US" dirty="0" smtClean="0"/>
              <a:t>Redeem token</a:t>
            </a:r>
          </a:p>
          <a:p>
            <a:pPr lvl="1">
              <a:buFont typeface="Arial" panose="020B0604020202020204" pitchFamily="34" charset="0"/>
              <a:buChar char="•"/>
            </a:pPr>
            <a:r>
              <a:rPr lang="en-US" dirty="0" smtClean="0"/>
              <a:t>Create </a:t>
            </a:r>
            <a:r>
              <a:rPr lang="en-US" dirty="0" smtClean="0">
                <a:solidFill>
                  <a:schemeClr val="tx2"/>
                </a:solidFill>
              </a:rPr>
              <a:t>new</a:t>
            </a:r>
            <a:r>
              <a:rPr lang="en-US" dirty="0" smtClean="0"/>
              <a:t> storage account</a:t>
            </a:r>
          </a:p>
          <a:p>
            <a:pPr lvl="1">
              <a:buFont typeface="Arial" panose="020B0604020202020204" pitchFamily="34" charset="0"/>
              <a:buChar char="•"/>
            </a:pPr>
            <a:r>
              <a:rPr lang="en-US" dirty="0" smtClean="0"/>
              <a:t>Create share (using </a:t>
            </a:r>
            <a:r>
              <a:rPr lang="en-US" dirty="0" err="1" smtClean="0"/>
              <a:t>powershell</a:t>
            </a:r>
            <a:r>
              <a:rPr lang="en-US" dirty="0" smtClean="0"/>
              <a:t>)</a:t>
            </a:r>
          </a:p>
          <a:p>
            <a:pPr lvl="1">
              <a:buFont typeface="Arial" panose="020B0604020202020204" pitchFamily="34" charset="0"/>
              <a:buChar char="•"/>
            </a:pPr>
            <a:r>
              <a:rPr lang="en-US" dirty="0" smtClean="0"/>
              <a:t>Put files into share (</a:t>
            </a:r>
            <a:r>
              <a:rPr lang="en-US" dirty="0" err="1" smtClean="0"/>
              <a:t>azcopy</a:t>
            </a:r>
            <a:r>
              <a:rPr lang="en-US" dirty="0" smtClean="0"/>
              <a:t>)</a:t>
            </a:r>
          </a:p>
          <a:p>
            <a:pPr lvl="1">
              <a:buFont typeface="Arial" panose="020B0604020202020204" pitchFamily="34" charset="0"/>
              <a:buChar char="•"/>
            </a:pPr>
            <a:r>
              <a:rPr lang="en-US" dirty="0" smtClean="0"/>
              <a:t>Connect to share from VM</a:t>
            </a:r>
          </a:p>
        </p:txBody>
      </p:sp>
      <p:sp>
        <p:nvSpPr>
          <p:cNvPr id="2" name="Title 1"/>
          <p:cNvSpPr>
            <a:spLocks noGrp="1"/>
          </p:cNvSpPr>
          <p:nvPr>
            <p:ph type="title"/>
          </p:nvPr>
        </p:nvSpPr>
        <p:spPr/>
        <p:txBody>
          <a:bodyPr/>
          <a:lstStyle/>
          <a:p>
            <a:r>
              <a:rPr lang="en-US" dirty="0" smtClean="0"/>
              <a:t>Azure Files: Getting Started</a:t>
            </a:r>
            <a:endParaRPr lang="en-US" dirty="0"/>
          </a:p>
        </p:txBody>
      </p:sp>
    </p:spTree>
    <p:extLst>
      <p:ext uri="{BB962C8B-B14F-4D97-AF65-F5344CB8AC3E}">
        <p14:creationId xmlns:p14="http://schemas.microsoft.com/office/powerpoint/2010/main" val="16419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252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Website Served From Azure File Share</a:t>
            </a:r>
            <a:endParaRPr lang="en-US" dirty="0"/>
          </a:p>
        </p:txBody>
      </p:sp>
      <p:sp>
        <p:nvSpPr>
          <p:cNvPr id="4" name="Rectangle 3"/>
          <p:cNvSpPr/>
          <p:nvPr/>
        </p:nvSpPr>
        <p:spPr>
          <a:xfrm>
            <a:off x="4319242"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Load Balancer</a:t>
            </a:r>
          </a:p>
        </p:txBody>
      </p:sp>
      <p:sp>
        <p:nvSpPr>
          <p:cNvPr id="8" name="Rectangle 7"/>
          <p:cNvSpPr/>
          <p:nvPr/>
        </p:nvSpPr>
        <p:spPr>
          <a:xfrm>
            <a:off x="5450655"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9" name="Rectangle 8"/>
          <p:cNvSpPr/>
          <p:nvPr/>
        </p:nvSpPr>
        <p:spPr>
          <a:xfrm>
            <a:off x="663384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12" name="Cloud 11"/>
          <p:cNvSpPr/>
          <p:nvPr/>
        </p:nvSpPr>
        <p:spPr bwMode="auto">
          <a:xfrm>
            <a:off x="4564206"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996549" y="1289147"/>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5234718" y="1285546"/>
            <a:ext cx="854111" cy="810653"/>
          </a:xfrm>
          <a:prstGeom prst="rect">
            <a:avLst/>
          </a:prstGeom>
          <a:noFill/>
        </p:spPr>
      </p:pic>
      <p:sp>
        <p:nvSpPr>
          <p:cNvPr id="15" name="Rectangle 14"/>
          <p:cNvSpPr/>
          <p:nvPr/>
        </p:nvSpPr>
        <p:spPr>
          <a:xfrm>
            <a:off x="6108978" y="1478207"/>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rPr>
              <a:t>…</a:t>
            </a:r>
            <a:endParaRPr lang="en-US" dirty="0">
              <a:solidFill>
                <a:srgbClr val="0072C6">
                  <a:lumMod val="50000"/>
                </a:srgbClr>
              </a:solidFill>
            </a:endParaRPr>
          </a:p>
        </p:txBody>
      </p:sp>
      <p:cxnSp>
        <p:nvCxnSpPr>
          <p:cNvPr id="17" name="Straight Arrow Connector 16"/>
          <p:cNvCxnSpPr/>
          <p:nvPr/>
        </p:nvCxnSpPr>
        <p:spPr>
          <a:xfrm>
            <a:off x="5523057" y="1988360"/>
            <a:ext cx="587003" cy="418694"/>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874843" y="1947067"/>
            <a:ext cx="645411" cy="47973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13132" y="3302987"/>
            <a:ext cx="277852" cy="248438"/>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p:cNvCxnSpPr>
          <p:nvPr/>
        </p:nvCxnSpPr>
        <p:spPr>
          <a:xfrm>
            <a:off x="5907790" y="4526909"/>
            <a:ext cx="181039"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flipH="1">
            <a:off x="6874843" y="4526909"/>
            <a:ext cx="216142"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3400526" y="5596627"/>
            <a:ext cx="1174934"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5027"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3491564" y="5755784"/>
            <a:ext cx="1330000"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REST APIs</a:t>
            </a:r>
          </a:p>
        </p:txBody>
      </p:sp>
      <p:sp>
        <p:nvSpPr>
          <p:cNvPr id="29" name="TextBox 28"/>
          <p:cNvSpPr txBox="1"/>
          <p:nvPr/>
        </p:nvSpPr>
        <p:spPr>
          <a:xfrm>
            <a:off x="5827076" y="4549376"/>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   SMB 2.1</a:t>
            </a:r>
          </a:p>
        </p:txBody>
      </p:sp>
      <p:cxnSp>
        <p:nvCxnSpPr>
          <p:cNvPr id="33" name="Straight Arrow Connector 32"/>
          <p:cNvCxnSpPr/>
          <p:nvPr/>
        </p:nvCxnSpPr>
        <p:spPr>
          <a:xfrm flipH="1">
            <a:off x="5875459" y="3290556"/>
            <a:ext cx="310182" cy="26086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11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2" grpId="0" animBg="1"/>
      <p:bldP spid="15" grpId="0"/>
      <p:bldP spid="3" grpId="0"/>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p:nvPr>
        </p:nvSpPr>
        <p:spPr>
          <a:xfrm>
            <a:off x="520041" y="229060"/>
            <a:ext cx="11150336" cy="747791"/>
          </a:xfrm>
        </p:spPr>
        <p:txBody>
          <a:bodyPr>
            <a:normAutofit fontScale="90000"/>
          </a:bodyPr>
          <a:lstStyle/>
          <a:p>
            <a:r>
              <a:rPr lang="en-US" dirty="0" smtClean="0"/>
              <a:t>Azure Files</a:t>
            </a:r>
            <a:endParaRPr lang="en-US" dirty="0"/>
          </a:p>
        </p:txBody>
      </p:sp>
    </p:spTree>
    <p:extLst>
      <p:ext uri="{BB962C8B-B14F-4D97-AF65-F5344CB8AC3E}">
        <p14:creationId xmlns:p14="http://schemas.microsoft.com/office/powerpoint/2010/main" val="3116835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spTree>
    <p:extLst>
      <p:ext uri="{BB962C8B-B14F-4D97-AF65-F5344CB8AC3E}">
        <p14:creationId xmlns:p14="http://schemas.microsoft.com/office/powerpoint/2010/main" val="32653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1500" dirty="0" smtClean="0"/>
              <a:t>Blob Storage</a:t>
            </a:r>
            <a:endParaRPr lang="en-US" sz="11500" dirty="0"/>
          </a:p>
        </p:txBody>
      </p:sp>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20701"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6936"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2166"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8667"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108075"/>
          </a:xfrm>
        </p:spPr>
        <p:txBody>
          <a:bodyPr>
            <a:normAutofit/>
          </a:bodyPr>
          <a:lstStyle/>
          <a:p>
            <a:pPr marL="0" indent="0" algn="r">
              <a:buNone/>
            </a:pPr>
            <a:r>
              <a:rPr lang="en-US" dirty="0" smtClean="0">
                <a:solidFill>
                  <a:schemeClr val="accent2">
                    <a:alpha val="99000"/>
                  </a:schemeClr>
                </a:solidFill>
              </a:rPr>
              <a:t>Main Web Service Operations</a:t>
            </a:r>
          </a:p>
        </p:txBody>
      </p:sp>
      <p:sp>
        <p:nvSpPr>
          <p:cNvPr id="8" name="Rectangle 7"/>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gradFill>
                  <a:gsLst>
                    <a:gs pos="0">
                      <a:srgbClr val="FFFFFF"/>
                    </a:gs>
                    <a:gs pos="100000">
                      <a:srgbClr val="FFFFFF"/>
                    </a:gs>
                  </a:gsLst>
                  <a:lin ang="5400000" scaled="0"/>
                </a:gradFill>
              </a:rPr>
              <a:t>PutBlob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GetBlob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DeleteBlob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CopyBlob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SnapshotBlob</a:t>
            </a:r>
            <a:r>
              <a:rPr lang="en-US" sz="2800" dirty="0">
                <a:gradFill>
                  <a:gsLst>
                    <a:gs pos="0">
                      <a:srgbClr val="FFFFFF"/>
                    </a:gs>
                    <a:gs pos="100000">
                      <a:srgbClr val="FFFFFF"/>
                    </a:gs>
                  </a:gsLst>
                  <a:lin ang="5400000" scaled="0"/>
                </a:gradFill>
              </a:rPr>
              <a:t> </a:t>
            </a:r>
          </a:p>
          <a:p>
            <a:pPr defTabSz="914099" fontAlgn="base">
              <a:spcBef>
                <a:spcPct val="0"/>
              </a:spcBef>
              <a:spcAft>
                <a:spcPct val="0"/>
              </a:spcAft>
            </a:pPr>
            <a:r>
              <a:rPr lang="en-US" sz="2800" dirty="0" err="1">
                <a:gradFill>
                  <a:gsLst>
                    <a:gs pos="0">
                      <a:srgbClr val="FFFFFF"/>
                    </a:gs>
                    <a:gs pos="100000">
                      <a:srgbClr val="FFFFFF"/>
                    </a:gs>
                  </a:gsLst>
                  <a:lin ang="5400000" scaled="0"/>
                </a:gradFill>
              </a:rPr>
              <a:t>LeaseBlob</a:t>
            </a:r>
            <a:r>
              <a:rPr lang="en-US" sz="28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662112"/>
          </a:xfrm>
        </p:spPr>
        <p:txBody>
          <a:bodyPr>
            <a:normAutofit/>
          </a:bodyPr>
          <a:lstStyle/>
          <a:p>
            <a:pPr marL="0" indent="0" algn="r">
              <a:buNone/>
            </a:pP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7620"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Either as part of </a:t>
            </a:r>
            <a:r>
              <a:rPr lang="en-US" dirty="0" err="1">
                <a:gradFill>
                  <a:gsLst>
                    <a:gs pos="0">
                      <a:srgbClr val="FFFFFF"/>
                    </a:gs>
                    <a:gs pos="100000">
                      <a:srgbClr val="FFFFFF"/>
                    </a:gs>
                  </a:gsLst>
                  <a:lin ang="5400000" scaled="0"/>
                </a:gradFill>
              </a:rPr>
              <a:t>PutBlob</a:t>
            </a:r>
            <a:r>
              <a:rPr lang="en-US"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
            </a:r>
            <a:br>
              <a:rPr lang="en-US" dirty="0" smtClean="0"/>
            </a:br>
            <a:r>
              <a:rPr lang="en-US" dirty="0" smtClean="0"/>
              <a:t>Architecture</a:t>
            </a:r>
            <a:endParaRPr lang="en-US" dirty="0"/>
          </a:p>
        </p:txBody>
      </p:sp>
      <p:sp>
        <p:nvSpPr>
          <p:cNvPr id="4" name="Subtitle 3"/>
          <p:cNvSpPr>
            <a:spLocks noGrp="1"/>
          </p:cNvSpPr>
          <p:nvPr>
            <p:ph type="subTitle" idx="1"/>
          </p:nvPr>
        </p:nvSpPr>
        <p:spPr/>
        <p:txBody>
          <a:bodyPr/>
          <a:lstStyle/>
          <a:p>
            <a:r>
              <a:rPr lang="en-US" dirty="0"/>
              <a:t>SQL Database</a:t>
            </a:r>
          </a:p>
        </p:txBody>
      </p:sp>
    </p:spTree>
    <p:extLst>
      <p:ext uri="{BB962C8B-B14F-4D97-AF65-F5344CB8AC3E}">
        <p14:creationId xmlns:p14="http://schemas.microsoft.com/office/powerpoint/2010/main" val="2617535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Details</a:t>
            </a:r>
            <a:endParaRPr lang="en-US" dirty="0"/>
          </a:p>
        </p:txBody>
      </p:sp>
      <p:sp>
        <p:nvSpPr>
          <p:cNvPr id="3" name="Content Placeholder 2"/>
          <p:cNvSpPr>
            <a:spLocks noGrp="1"/>
          </p:cNvSpPr>
          <p:nvPr>
            <p:ph type="body" sz="quarter" idx="4294967295"/>
          </p:nvPr>
        </p:nvSpPr>
        <p:spPr>
          <a:xfrm>
            <a:off x="444500" y="2700338"/>
            <a:ext cx="4308060" cy="1108075"/>
          </a:xfrm>
        </p:spPr>
        <p:txBody>
          <a:bodyPr>
            <a:normAutofit/>
          </a:bodyPr>
          <a:lstStyle/>
          <a:p>
            <a:pPr marL="0" indent="0" algn="r">
              <a:buNone/>
            </a:pPr>
            <a:r>
              <a:rPr lang="en-US" dirty="0">
                <a:solidFill>
                  <a:schemeClr val="accent2">
                    <a:alpha val="99000"/>
                  </a:schemeClr>
                </a:solidFill>
              </a:rPr>
              <a:t>Blob always accessed by name</a:t>
            </a:r>
          </a:p>
        </p:txBody>
      </p:sp>
      <p:sp>
        <p:nvSpPr>
          <p:cNvPr id="6" name="Rectangle 5"/>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Can include ‘/‘ or other </a:t>
            </a:r>
            <a:br>
              <a:rPr lang="en-US" sz="2800" dirty="0">
                <a:gradFill>
                  <a:gsLst>
                    <a:gs pos="0">
                      <a:srgbClr val="FFFFFF"/>
                    </a:gs>
                    <a:gs pos="100000">
                      <a:srgbClr val="FFFFFF"/>
                    </a:gs>
                  </a:gsLst>
                  <a:lin ang="5400000" scaled="0"/>
                </a:gradFill>
              </a:rPr>
            </a:br>
            <a:r>
              <a:rPr lang="en-US" sz="2800" dirty="0" err="1">
                <a:gradFill>
                  <a:gsLst>
                    <a:gs pos="0">
                      <a:srgbClr val="FFFFFF"/>
                    </a:gs>
                    <a:gs pos="100000">
                      <a:srgbClr val="FFFFFF"/>
                    </a:gs>
                  </a:gsLst>
                  <a:lin ang="5400000" scaled="0"/>
                </a:gradFill>
              </a:rPr>
              <a:t>delimeter</a:t>
            </a:r>
            <a:r>
              <a:rPr lang="en-US" sz="2800" dirty="0">
                <a:gradFill>
                  <a:gsLst>
                    <a:gs pos="0">
                      <a:srgbClr val="FFFFFF"/>
                    </a:gs>
                    <a:gs pos="100000">
                      <a:srgbClr val="FFFFFF"/>
                    </a:gs>
                  </a:gsLst>
                  <a:lin ang="5400000" scaled="0"/>
                </a:gradFill>
              </a:rPr>
              <a:t> in name </a:t>
            </a:r>
            <a:br>
              <a:rPr lang="en-US" sz="2800"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e.g. /&lt;container&gt;/</a:t>
            </a:r>
            <a:r>
              <a:rPr lang="en-US" dirty="0" err="1">
                <a:gradFill>
                  <a:gsLst>
                    <a:gs pos="0">
                      <a:srgbClr val="FFFFFF"/>
                    </a:gs>
                    <a:gs pos="100000">
                      <a:srgbClr val="FFFFFF"/>
                    </a:gs>
                  </a:gsLst>
                  <a:lin ang="5400000" scaled="0"/>
                </a:gradFill>
              </a:rPr>
              <a:t>myblobs</a:t>
            </a:r>
            <a:r>
              <a:rPr lang="en-US" dirty="0">
                <a:gradFill>
                  <a:gsLst>
                    <a:gs pos="0">
                      <a:srgbClr val="FFFFFF"/>
                    </a:gs>
                    <a:gs pos="100000">
                      <a:srgbClr val="FFFFFF"/>
                    </a:gs>
                  </a:gsLst>
                  <a:lin ang="5400000" scaled="0"/>
                </a:gradFill>
              </a:rPr>
              <a:t>/blob.jpg</a:t>
            </a:r>
          </a:p>
        </p:txBody>
      </p:sp>
      <p:sp>
        <p:nvSpPr>
          <p:cNvPr id="8" name="Freeform 7"/>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350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Containers</a:t>
            </a:r>
            <a:endParaRPr lang="en-US" dirty="0"/>
          </a:p>
        </p:txBody>
      </p:sp>
      <p:sp>
        <p:nvSpPr>
          <p:cNvPr id="3" name="Content Placeholder 2"/>
          <p:cNvSpPr>
            <a:spLocks noGrp="1"/>
          </p:cNvSpPr>
          <p:nvPr>
            <p:ph type="body" sz="quarter" idx="4294967295"/>
          </p:nvPr>
        </p:nvSpPr>
        <p:spPr>
          <a:xfrm>
            <a:off x="4709483" y="1447800"/>
            <a:ext cx="7482517" cy="4727575"/>
          </a:xfrm>
        </p:spPr>
        <p:txBody>
          <a:bodyPr>
            <a:normAutofit fontScale="70000" lnSpcReduction="20000"/>
          </a:bodyPr>
          <a:lstStyle/>
          <a:p>
            <a:r>
              <a:rPr lang="en-US" sz="3200" dirty="0" smtClean="0">
                <a:solidFill>
                  <a:schemeClr val="accent2">
                    <a:alpha val="99000"/>
                  </a:schemeClr>
                </a:solidFill>
              </a:rPr>
              <a:t>Multiple Containers per Account</a:t>
            </a:r>
          </a:p>
          <a:p>
            <a:pPr lvl="1"/>
            <a:r>
              <a:rPr lang="en-US" dirty="0" smtClean="0">
                <a:solidFill>
                  <a:schemeClr val="bg1"/>
                </a:solidFill>
              </a:rPr>
              <a:t>Special $root container</a:t>
            </a:r>
          </a:p>
          <a:p>
            <a:pPr lvl="1"/>
            <a:endParaRPr lang="en-US" dirty="0" smtClean="0"/>
          </a:p>
          <a:p>
            <a:r>
              <a:rPr lang="en-US" sz="3200" dirty="0" smtClean="0">
                <a:solidFill>
                  <a:schemeClr val="accent2">
                    <a:alpha val="99000"/>
                  </a:schemeClr>
                </a:solidFill>
              </a:rPr>
              <a:t>Blob Container</a:t>
            </a:r>
          </a:p>
          <a:p>
            <a:pPr lvl="1"/>
            <a:r>
              <a:rPr lang="en-US" dirty="0" smtClean="0">
                <a:solidFill>
                  <a:schemeClr val="bg1"/>
                </a:solidFill>
              </a:rPr>
              <a:t>A container holds a set of blobs</a:t>
            </a:r>
          </a:p>
          <a:p>
            <a:pPr lvl="1"/>
            <a:r>
              <a:rPr lang="en-US" dirty="0" smtClean="0">
                <a:solidFill>
                  <a:schemeClr val="bg1"/>
                </a:solidFill>
              </a:rPr>
              <a:t>Set access policies at the container level </a:t>
            </a:r>
          </a:p>
          <a:p>
            <a:pPr lvl="1"/>
            <a:r>
              <a:rPr lang="en-US" dirty="0" smtClean="0">
                <a:solidFill>
                  <a:schemeClr val="bg1"/>
                </a:solidFill>
              </a:rPr>
              <a:t>Associate Metadata with Container</a:t>
            </a:r>
          </a:p>
          <a:p>
            <a:pPr lvl="1"/>
            <a:r>
              <a:rPr lang="en-US" dirty="0" smtClean="0">
                <a:solidFill>
                  <a:schemeClr val="bg1"/>
                </a:solidFill>
              </a:rPr>
              <a:t>List the blobs in a container</a:t>
            </a:r>
          </a:p>
          <a:p>
            <a:pPr lvl="1"/>
            <a:r>
              <a:rPr lang="en-US" dirty="0"/>
              <a:t>Including Blob Metadata and MD5 </a:t>
            </a:r>
          </a:p>
          <a:p>
            <a:pPr lvl="1"/>
            <a:r>
              <a:rPr lang="en-US" dirty="0"/>
              <a:t>NO search/query. i.e. no WHERE </a:t>
            </a:r>
            <a:r>
              <a:rPr lang="en-US" dirty="0" err="1"/>
              <a:t>MetadataValue</a:t>
            </a:r>
            <a:r>
              <a:rPr lang="en-US" dirty="0"/>
              <a:t> = ?</a:t>
            </a:r>
          </a:p>
          <a:p>
            <a:endParaRPr lang="en-US" sz="2000" dirty="0" smtClean="0">
              <a:solidFill>
                <a:schemeClr val="accent2">
                  <a:alpha val="99000"/>
                </a:schemeClr>
              </a:solidFill>
              <a:latin typeface="+mj-lt"/>
            </a:endParaRPr>
          </a:p>
          <a:p>
            <a:r>
              <a:rPr lang="en-US" sz="3200" dirty="0" smtClean="0">
                <a:solidFill>
                  <a:schemeClr val="accent2">
                    <a:alpha val="99000"/>
                  </a:schemeClr>
                </a:solidFill>
              </a:rPr>
              <a:t>Blobs Throughput</a:t>
            </a:r>
          </a:p>
          <a:p>
            <a:pPr lvl="1"/>
            <a:r>
              <a:rPr lang="en-US" dirty="0" smtClean="0">
                <a:solidFill>
                  <a:schemeClr val="bg1"/>
                </a:solidFill>
              </a:rPr>
              <a:t>Effectively in Partition of 1</a:t>
            </a:r>
          </a:p>
          <a:p>
            <a:pPr lvl="1"/>
            <a:r>
              <a:rPr lang="en-US" dirty="0" smtClean="0">
                <a:solidFill>
                  <a:schemeClr val="bg1"/>
                </a:solidFill>
              </a:rPr>
              <a:t>Target of 60MB/s per Blob</a:t>
            </a:r>
            <a:endParaRPr lang="en-US" dirty="0">
              <a:solidFill>
                <a:schemeClr val="bg1"/>
              </a:solidFill>
            </a:endParaRPr>
          </a:p>
        </p:txBody>
      </p:sp>
      <p:grpSp>
        <p:nvGrpSpPr>
          <p:cNvPr id="6" name="Group 5"/>
          <p:cNvGrpSpPr/>
          <p:nvPr/>
        </p:nvGrpSpPr>
        <p:grpSpPr>
          <a:xfrm>
            <a:off x="1482685"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08695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GET http://</a:t>
            </a:r>
            <a:r>
              <a:rPr lang="en-US" sz="1600" u="sng" dirty="0">
                <a:solidFill>
                  <a:schemeClr val="tx1">
                    <a:lumMod val="65000"/>
                    <a:lumOff val="35000"/>
                    <a:alpha val="99000"/>
                  </a:schemeClr>
                </a:solidFill>
                <a:latin typeface="Consolas" pitchFamily="49" charset="0"/>
                <a:cs typeface="Consolas" pitchFamily="49" charset="0"/>
              </a:rPr>
              <a:t>...</a:t>
            </a:r>
            <a:r>
              <a:rPr lang="en-US" sz="1600" dirty="0">
                <a:solidFill>
                  <a:schemeClr val="tx1">
                    <a:lumMod val="65000"/>
                    <a:lumOff val="35000"/>
                    <a:alpha val="99000"/>
                  </a:schemeClr>
                </a:solidFill>
                <a:latin typeface="Consolas" pitchFamily="49" charset="0"/>
                <a:cs typeface="Consolas" pitchFamily="49" charset="0"/>
              </a:rPr>
              <a:t>/</a:t>
            </a:r>
            <a:r>
              <a:rPr lang="en-US" sz="1600" u="sng" dirty="0">
                <a:solidFill>
                  <a:schemeClr val="tx1">
                    <a:lumMod val="65000"/>
                    <a:lumOff val="35000"/>
                    <a:alpha val="99000"/>
                  </a:schemeClr>
                </a:solidFill>
                <a:latin typeface="Consolas" pitchFamily="49" charset="0"/>
                <a:cs typeface="Consolas" pitchFamily="49" charset="0"/>
              </a:rPr>
              <a:t>products</a:t>
            </a:r>
            <a:r>
              <a:rPr lang="en-US" sz="1600" dirty="0">
                <a:solidFill>
                  <a:schemeClr val="tx1">
                    <a:lumMod val="65000"/>
                    <a:lumOff val="35000"/>
                    <a:alpha val="99000"/>
                  </a:schemeClr>
                </a:solidFill>
                <a:latin typeface="Consolas" pitchFamily="49" charset="0"/>
                <a:cs typeface="Consolas" pitchFamily="49" charset="0"/>
              </a:rPr>
              <a:t>?comp=list&amp;prefix=Tents&amp;delimiter=/</a:t>
            </a:r>
          </a:p>
          <a:p>
            <a:pPr defTabSz="914061"/>
            <a:endParaRPr lang="en-US" sz="1600" dirty="0">
              <a:solidFill>
                <a:schemeClr val="tx1">
                  <a:lumMod val="65000"/>
                  <a:lumOff val="35000"/>
                  <a:alpha val="99000"/>
                </a:schemeClr>
              </a:solidFill>
              <a:latin typeface="Consolas" pitchFamily="49" charset="0"/>
              <a:cs typeface="Consolas" pitchFamily="49" charset="0"/>
            </a:endParaRPr>
          </a:p>
          <a:p>
            <a:r>
              <a:rPr lang="en-US" sz="1600" dirty="0">
                <a:solidFill>
                  <a:schemeClr val="tx1">
                    <a:lumMod val="65000"/>
                    <a:lumOff val="35000"/>
                    <a:alpha val="99000"/>
                  </a:schemeClr>
                </a:solidFill>
                <a:latin typeface="Consolas" pitchFamily="49" charset="0"/>
                <a:cs typeface="Consolas" pitchFamily="49" charset="0"/>
              </a:rPr>
              <a:t>&lt;Blob&gt;Tents/PalaceTent.wmv&lt;/Blob&gt;</a:t>
            </a:r>
          </a:p>
          <a:p>
            <a:r>
              <a:rPr lang="en-US" sz="1600" dirty="0">
                <a:solidFill>
                  <a:schemeClr val="tx1">
                    <a:lumMod val="65000"/>
                    <a:lumOff val="35000"/>
                    <a:alpha val="99000"/>
                  </a:schemeClr>
                </a:solidFill>
                <a:latin typeface="Consolas" pitchFamily="49" charset="0"/>
                <a:cs typeface="Consolas" pitchFamily="49" charset="0"/>
              </a:rPr>
              <a:t>&lt;Blob&gt;Tents/ShedTent.wmv&lt;/Blob&gt;</a:t>
            </a:r>
            <a:endParaRPr lang="en-NZ"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normAutofit/>
          </a:bodyPr>
          <a:lstStyle/>
          <a:p>
            <a:r>
              <a:rPr lang="en-NZ" smtClean="0"/>
              <a:t>Enumerating Blobs</a:t>
            </a:r>
            <a:endParaRPr lang="en-NZ" dirty="0"/>
          </a:p>
        </p:txBody>
      </p:sp>
      <p:sp>
        <p:nvSpPr>
          <p:cNvPr id="3" name="Content Placeholder 2"/>
          <p:cNvSpPr>
            <a:spLocks noGrp="1"/>
          </p:cNvSpPr>
          <p:nvPr>
            <p:ph type="body" sz="quarter" idx="4294967295"/>
          </p:nvPr>
        </p:nvSpPr>
        <p:spPr>
          <a:xfrm>
            <a:off x="1079500" y="2795587"/>
            <a:ext cx="4597400" cy="3079477"/>
          </a:xfrm>
        </p:spPr>
        <p:txBody>
          <a:bodyPr>
            <a:normAutofit/>
          </a:bodyPr>
          <a:lstStyle/>
          <a:p>
            <a:pPr marL="0" indent="0" algn="r">
              <a:buNone/>
            </a:pPr>
            <a:r>
              <a:rPr lang="en-NZ" dirty="0" smtClean="0">
                <a:solidFill>
                  <a:schemeClr val="accent2">
                    <a:alpha val="99000"/>
                  </a:schemeClr>
                </a:solidFill>
              </a:rPr>
              <a:t>GET Blob operation takes parameters</a:t>
            </a:r>
          </a:p>
          <a:p>
            <a:pPr lvl="1"/>
            <a:r>
              <a:rPr lang="en-NZ" dirty="0" smtClean="0"/>
              <a:t>Prefix</a:t>
            </a:r>
          </a:p>
          <a:p>
            <a:pPr lvl="1"/>
            <a:r>
              <a:rPr lang="en-NZ" dirty="0" smtClean="0"/>
              <a:t>Delimiter</a:t>
            </a:r>
          </a:p>
          <a:p>
            <a:pPr lvl="1"/>
            <a:r>
              <a:rPr lang="en-NZ" dirty="0" smtClean="0"/>
              <a:t>Include= (snapshots, metadata etc…)</a:t>
            </a:r>
            <a:endParaRPr lang="en-NZ" dirty="0"/>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http://adventureworks.blob.core.windows.net/</a:t>
            </a:r>
          </a:p>
          <a:p>
            <a:pPr defTabSz="914061"/>
            <a:r>
              <a:rPr lang="en-NZ" sz="1600" dirty="0">
                <a:solidFill>
                  <a:schemeClr val="tx1">
                    <a:lumMod val="65000"/>
                    <a:lumOff val="35000"/>
                    <a:alpha val="99000"/>
                  </a:schemeClr>
                </a:solidFill>
                <a:latin typeface="Consolas" pitchFamily="49" charset="0"/>
                <a:cs typeface="Consolas" pitchFamily="49" charset="0"/>
              </a:rPr>
              <a:t>     Products/Bikes/SuperDuperCycle.jpg</a:t>
            </a:r>
          </a:p>
          <a:p>
            <a:pPr defTabSz="914061"/>
            <a:r>
              <a:rPr lang="en-NZ" sz="1600" dirty="0">
                <a:solidFill>
                  <a:schemeClr val="tx1">
                    <a:lumMod val="65000"/>
                    <a:lumOff val="35000"/>
                    <a:alpha val="99000"/>
                  </a:schemeClr>
                </a:solidFill>
                <a:latin typeface="Consolas" pitchFamily="49" charset="0"/>
                <a:cs typeface="Consolas" pitchFamily="49" charset="0"/>
              </a:rPr>
              <a:t>     Products/Bikes/FastBike.jpg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Products/Canoes/Whitewater.jpg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Products/Canoes/Flatwater.jpg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Products/Canoes/Hybrid.jpg</a:t>
            </a:r>
          </a:p>
          <a:p>
            <a:pPr defTabSz="914061"/>
            <a:r>
              <a:rPr lang="en-NZ" sz="1600" dirty="0">
                <a:solidFill>
                  <a:schemeClr val="tx1">
                    <a:lumMod val="65000"/>
                    <a:lumOff val="35000"/>
                    <a:alpha val="99000"/>
                  </a:schemeClr>
                </a:solidFill>
                <a:latin typeface="Consolas" pitchFamily="49" charset="0"/>
                <a:cs typeface="Consolas" pitchFamily="49" charset="0"/>
              </a:rPr>
              <a:t>     Products/Tents/PalaceTent.jpg</a:t>
            </a:r>
          </a:p>
          <a:p>
            <a:pPr defTabSz="914061"/>
            <a:r>
              <a:rPr lang="en-NZ" sz="1600" dirty="0">
                <a:solidFill>
                  <a:schemeClr val="tx1">
                    <a:lumMod val="65000"/>
                    <a:lumOff val="35000"/>
                    <a:alpha val="99000"/>
                  </a:schemeClr>
                </a:solidFill>
                <a:latin typeface="Consolas" pitchFamily="49" charset="0"/>
                <a:cs typeface="Consolas" pitchFamily="49" charset="0"/>
              </a:rPr>
              <a:t>     Products/Tents/ShedTent.jpg</a:t>
            </a:r>
          </a:p>
        </p:txBody>
      </p:sp>
    </p:spTree>
    <p:extLst>
      <p:ext uri="{BB962C8B-B14F-4D97-AF65-F5344CB8AC3E}">
        <p14:creationId xmlns:p14="http://schemas.microsoft.com/office/powerpoint/2010/main" val="307720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http://.../</a:t>
            </a:r>
            <a:r>
              <a:rPr lang="en-US" sz="1600" dirty="0" err="1">
                <a:solidFill>
                  <a:schemeClr val="tx1">
                    <a:lumMod val="65000"/>
                    <a:lumOff val="35000"/>
                    <a:alpha val="99000"/>
                  </a:schemeClr>
                </a:solidFill>
                <a:latin typeface="Consolas" pitchFamily="49" charset="0"/>
                <a:cs typeface="Consolas" pitchFamily="49" charset="0"/>
              </a:rPr>
              <a:t>products?comp</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list&amp;prefix</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Canoes&amp;maxresults</a:t>
            </a:r>
            <a:r>
              <a:rPr lang="en-US" sz="1600" dirty="0">
                <a:solidFill>
                  <a:schemeClr val="tx1">
                    <a:lumMod val="65000"/>
                    <a:lumOff val="35000"/>
                    <a:alpha val="99000"/>
                  </a:schemeClr>
                </a:solidFill>
                <a:latin typeface="Consolas" pitchFamily="49" charset="0"/>
                <a:cs typeface="Consolas" pitchFamily="49" charset="0"/>
              </a:rPr>
              <a:t>=2</a:t>
            </a:r>
            <a:br>
              <a:rPr lang="en-US" sz="1600" dirty="0">
                <a:solidFill>
                  <a:schemeClr val="tx1">
                    <a:lumMod val="65000"/>
                    <a:lumOff val="35000"/>
                    <a:alpha val="99000"/>
                  </a:schemeClr>
                </a:solidFill>
                <a:latin typeface="Consolas" pitchFamily="49" charset="0"/>
                <a:cs typeface="Consolas" pitchFamily="49" charset="0"/>
              </a:rPr>
            </a:br>
            <a:r>
              <a:rPr lang="en-US" sz="1600" dirty="0">
                <a:solidFill>
                  <a:schemeClr val="tx1">
                    <a:lumMod val="65000"/>
                    <a:lumOff val="35000"/>
                    <a:alpha val="99000"/>
                  </a:schemeClr>
                </a:solidFill>
                <a:latin typeface="Consolas" pitchFamily="49" charset="0"/>
                <a:cs typeface="Consolas" pitchFamily="49" charset="0"/>
              </a:rPr>
              <a:t>	&amp;marker=</a:t>
            </a:r>
            <a:r>
              <a:rPr lang="en-US" sz="1600" dirty="0" err="1">
                <a:solidFill>
                  <a:schemeClr val="tx1">
                    <a:lumMod val="65000"/>
                    <a:lumOff val="35000"/>
                    <a:alpha val="99000"/>
                  </a:schemeClr>
                </a:solidFill>
                <a:latin typeface="Consolas" pitchFamily="49" charset="0"/>
                <a:cs typeface="Consolas" pitchFamily="49" charset="0"/>
              </a:rPr>
              <a:t>MarkerValue</a:t>
            </a:r>
            <a:endParaRPr lang="en-US" sz="1600" dirty="0">
              <a:solidFill>
                <a:schemeClr val="tx1">
                  <a:lumMod val="65000"/>
                  <a:lumOff val="35000"/>
                  <a:alpha val="99000"/>
                </a:schemeClr>
              </a:solidFill>
              <a:latin typeface="Consolas" pitchFamily="49" charset="0"/>
              <a:cs typeface="Consolas" pitchFamily="49" charset="0"/>
            </a:endParaRPr>
          </a:p>
          <a:p>
            <a:pPr defTabSz="914061"/>
            <a:endParaRPr lang="en-US" sz="1600" dirty="0">
              <a:solidFill>
                <a:schemeClr val="tx1">
                  <a:lumMod val="65000"/>
                  <a:lumOff val="35000"/>
                  <a:alpha val="99000"/>
                </a:schemeClr>
              </a:solidFill>
              <a:latin typeface="Consolas" pitchFamily="49" charset="0"/>
              <a:cs typeface="Consolas" pitchFamily="49" charset="0"/>
            </a:endParaRPr>
          </a:p>
          <a:p>
            <a:pPr defTabSz="914061"/>
            <a:r>
              <a:rPr lang="en-US" sz="1600" dirty="0">
                <a:solidFill>
                  <a:schemeClr val="tx1">
                    <a:lumMod val="65000"/>
                    <a:lumOff val="35000"/>
                    <a:alpha val="99000"/>
                  </a:schemeClr>
                </a:solidFill>
                <a:latin typeface="Consolas" pitchFamily="49" charset="0"/>
                <a:cs typeface="Consolas" pitchFamily="49" charset="0"/>
              </a:rPr>
              <a:t>&lt;Blob&gt;Canoes/Hybrid.jpg&lt;/Blob&gt;</a:t>
            </a:r>
          </a:p>
        </p:txBody>
      </p:sp>
      <p:sp>
        <p:nvSpPr>
          <p:cNvPr id="2" name="Title 1"/>
          <p:cNvSpPr>
            <a:spLocks noGrp="1"/>
          </p:cNvSpPr>
          <p:nvPr>
            <p:ph type="title"/>
          </p:nvPr>
        </p:nvSpPr>
        <p:spPr/>
        <p:txBody>
          <a:bodyPr>
            <a:normAutofit/>
          </a:bodyPr>
          <a:lstStyle/>
          <a:p>
            <a:r>
              <a:rPr lang="en-NZ" dirty="0"/>
              <a:t>Pagination</a:t>
            </a:r>
          </a:p>
        </p:txBody>
      </p:sp>
      <p:sp>
        <p:nvSpPr>
          <p:cNvPr id="3" name="Content Placeholder 2"/>
          <p:cNvSpPr>
            <a:spLocks noGrp="1"/>
          </p:cNvSpPr>
          <p:nvPr>
            <p:ph type="body" sz="quarter" idx="4294967295"/>
          </p:nvPr>
        </p:nvSpPr>
        <p:spPr>
          <a:xfrm>
            <a:off x="1054100" y="2795588"/>
            <a:ext cx="4521200" cy="2690812"/>
          </a:xfrm>
        </p:spPr>
        <p:txBody>
          <a:bodyPr>
            <a:normAutofit fontScale="92500" lnSpcReduction="10000"/>
          </a:bodyPr>
          <a:lstStyle/>
          <a:p>
            <a:pPr marL="0" indent="0" algn="r">
              <a:buNone/>
            </a:pPr>
            <a:r>
              <a:rPr lang="en-US" dirty="0">
                <a:solidFill>
                  <a:schemeClr val="accent2">
                    <a:alpha val="99000"/>
                  </a:schemeClr>
                </a:solidFill>
              </a:rPr>
              <a:t>Large lists of Blobs can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be </a:t>
            </a:r>
            <a:r>
              <a:rPr lang="en-US" dirty="0">
                <a:solidFill>
                  <a:schemeClr val="accent2">
                    <a:alpha val="99000"/>
                  </a:schemeClr>
                </a:solidFill>
              </a:rPr>
              <a:t>paginated</a:t>
            </a:r>
            <a:endParaRPr lang="en-NZ" dirty="0" smtClean="0">
              <a:solidFill>
                <a:schemeClr val="accent2">
                  <a:alpha val="99000"/>
                </a:schemeClr>
              </a:solidFill>
            </a:endParaRPr>
          </a:p>
          <a:p>
            <a:pPr lvl="1"/>
            <a:r>
              <a:rPr lang="en-US" dirty="0"/>
              <a:t>Either set </a:t>
            </a:r>
            <a:r>
              <a:rPr lang="en-US" dirty="0" err="1"/>
              <a:t>maxresults</a:t>
            </a:r>
            <a:r>
              <a:rPr lang="en-US" dirty="0"/>
              <a:t> or;</a:t>
            </a:r>
          </a:p>
          <a:p>
            <a:pPr lvl="1"/>
            <a:r>
              <a:rPr lang="en-US" dirty="0"/>
              <a:t>Exceed default value for </a:t>
            </a:r>
            <a:r>
              <a:rPr lang="en-US" dirty="0" err="1"/>
              <a:t>maxresults</a:t>
            </a:r>
            <a:r>
              <a:rPr lang="en-US" dirty="0"/>
              <a:t> (5000)</a:t>
            </a:r>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t>
            </a:r>
            <a:r>
              <a:rPr lang="en-NZ" sz="1600" dirty="0" err="1">
                <a:solidFill>
                  <a:schemeClr val="tx1">
                    <a:lumMod val="65000"/>
                    <a:lumOff val="35000"/>
                    <a:alpha val="99000"/>
                  </a:schemeClr>
                </a:solidFill>
                <a:latin typeface="Consolas" pitchFamily="49" charset="0"/>
                <a:cs typeface="Consolas" pitchFamily="49" charset="0"/>
              </a:rPr>
              <a:t>products?comp</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list&amp;prefix</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Canoes&amp;maxresults</a:t>
            </a:r>
            <a:r>
              <a:rPr lang="en-NZ" sz="1600" dirty="0">
                <a:solidFill>
                  <a:schemeClr val="tx1">
                    <a:lumMod val="65000"/>
                    <a:lumOff val="35000"/>
                    <a:alpha val="99000"/>
                  </a:schemeClr>
                </a:solidFill>
                <a:latin typeface="Consolas" pitchFamily="49" charset="0"/>
                <a:cs typeface="Consolas" pitchFamily="49" charset="0"/>
              </a:rPr>
              <a:t>=2</a:t>
            </a:r>
          </a:p>
          <a:p>
            <a:pPr defTabSz="914061"/>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a:solidFill>
                  <a:schemeClr val="tx1">
                    <a:lumMod val="65000"/>
                    <a:lumOff val="35000"/>
                    <a:alpha val="99000"/>
                  </a:schemeClr>
                </a:solidFill>
                <a:latin typeface="Consolas" pitchFamily="49" charset="0"/>
                <a:cs typeface="Consolas" pitchFamily="49" charset="0"/>
              </a:rPr>
              <a:t>&lt;Blob&gt;Canoes/Whitewater.jpg&lt;/Blob&gt;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&lt;Blob&gt;Canoes/Flatwater.jpg&lt;/Blob&gt;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r>
              <a:rPr lang="en-NZ" sz="1600" dirty="0" err="1">
                <a:solidFill>
                  <a:schemeClr val="tx1">
                    <a:lumMod val="65000"/>
                    <a:lumOff val="35000"/>
                    <a:alpha val="99000"/>
                  </a:schemeClr>
                </a:solidFill>
                <a:latin typeface="Consolas" pitchFamily="49" charset="0"/>
                <a:cs typeface="Consolas" pitchFamily="49" charset="0"/>
              </a:rPr>
              <a:t>MarkerValue</a:t>
            </a:r>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p>
          <a:p>
            <a:pPr defTabSz="914061"/>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411268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Tour of the Blob Service</a:t>
            </a:r>
            <a:endParaRPr lang="en-US" dirty="0"/>
          </a:p>
        </p:txBody>
      </p:sp>
      <p:sp>
        <p:nvSpPr>
          <p:cNvPr id="10" name="Text Placeholder 9"/>
          <p:cNvSpPr>
            <a:spLocks noGrp="1"/>
          </p:cNvSpPr>
          <p:nvPr>
            <p:ph type="body" sz="quarter" idx="10"/>
          </p:nvPr>
        </p:nvSpPr>
        <p:spPr>
          <a:xfrm>
            <a:off x="1890713" y="3615771"/>
            <a:ext cx="8872538" cy="1274538"/>
          </a:xfrm>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32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9230" y="1746611"/>
            <a:ext cx="4220035" cy="41339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Block Blob</a:t>
            </a:r>
            <a:endParaRPr lang="en-US" sz="32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streaming workloads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blob consists of </a:t>
            </a:r>
            <a:r>
              <a:rPr lang="en-US" sz="1600" dirty="0" smtClean="0">
                <a:gradFill>
                  <a:gsLst>
                    <a:gs pos="0">
                      <a:srgbClr val="FFFFFF"/>
                    </a:gs>
                    <a:gs pos="100000">
                      <a:srgbClr val="FFFFFF"/>
                    </a:gs>
                  </a:gsLst>
                  <a:lin ang="5400000" scaled="0"/>
                </a:gradFill>
              </a:rPr>
              <a:t>a </a:t>
            </a:r>
            <a:r>
              <a:rPr lang="en-US" sz="1600" dirty="0">
                <a:gradFill>
                  <a:gsLst>
                    <a:gs pos="0">
                      <a:srgbClr val="FFFFFF"/>
                    </a:gs>
                    <a:gs pos="100000">
                      <a:srgbClr val="FFFFFF"/>
                    </a:gs>
                  </a:gsLst>
                  <a:lin ang="5400000" scaled="0"/>
                </a:gradFill>
              </a:rPr>
              <a:t>sequence of blocks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block is identified by a Block ID</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200GB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Concurrency via </a:t>
            </a:r>
            <a:r>
              <a:rPr lang="en-US" sz="1600" dirty="0" err="1">
                <a:gradFill>
                  <a:gsLst>
                    <a:gs pos="0">
                      <a:srgbClr val="FFFFFF"/>
                    </a:gs>
                    <a:gs pos="100000">
                      <a:srgbClr val="FFFFFF"/>
                    </a:gs>
                  </a:gsLst>
                  <a:lin ang="5400000" scaled="0"/>
                </a:gradFill>
              </a:rPr>
              <a:t>Etags</a:t>
            </a:r>
            <a:endParaRPr lang="en-US" sz="1600" dirty="0">
              <a:gradFill>
                <a:gsLst>
                  <a:gs pos="0">
                    <a:srgbClr val="FFFFFF"/>
                  </a:gs>
                  <a:gs pos="100000">
                    <a:srgbClr val="FFFFFF"/>
                  </a:gs>
                </a:gsLst>
                <a:lin ang="5400000" scaled="0"/>
              </a:gradFill>
            </a:endParaRPr>
          </a:p>
        </p:txBody>
      </p:sp>
      <p:sp>
        <p:nvSpPr>
          <p:cNvPr id="8" name="Rectangle 7"/>
          <p:cNvSpPr/>
          <p:nvPr/>
        </p:nvSpPr>
        <p:spPr bwMode="auto">
          <a:xfrm>
            <a:off x="6193914" y="1746611"/>
            <a:ext cx="4220035" cy="41339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random read/write workloads</a:t>
            </a:r>
          </a:p>
          <a:p>
            <a:pPr defTabSz="914099" fontAlgn="base">
              <a:spcBef>
                <a:spcPct val="0"/>
              </a:spcBef>
              <a:spcAft>
                <a:spcPts val="600"/>
              </a:spcAft>
            </a:pPr>
            <a:r>
              <a:rPr lang="en-US" sz="1600" dirty="0">
                <a:gradFill>
                  <a:gsLst>
                    <a:gs pos="0">
                      <a:srgbClr val="FFFFFF"/>
                    </a:gs>
                    <a:gs pos="100000">
                      <a:srgbClr val="FFFFFF"/>
                    </a:gs>
                  </a:gsLst>
                  <a:lin ang="5400000" scaled="0"/>
                </a:gradFill>
              </a:rPr>
              <a:t>Each blob consists of an array of pages </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page is identified by its offset from the start of the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1TB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or Pessimistic (locking) </a:t>
            </a:r>
            <a:r>
              <a:rPr lang="en-US" sz="1600" dirty="0" smtClean="0">
                <a:gradFill>
                  <a:gsLst>
                    <a:gs pos="0">
                      <a:srgbClr val="FFFFFF"/>
                    </a:gs>
                    <a:gs pos="100000">
                      <a:srgbClr val="FFFFFF"/>
                    </a:gs>
                  </a:gsLst>
                  <a:lin ang="5400000" scaled="0"/>
                </a:gradFill>
              </a:rPr>
              <a:t>concurrency </a:t>
            </a:r>
            <a:r>
              <a:rPr lang="en-US" sz="1600" dirty="0">
                <a:gradFill>
                  <a:gsLst>
                    <a:gs pos="0">
                      <a:srgbClr val="FFFFFF"/>
                    </a:gs>
                    <a:gs pos="100000">
                      <a:srgbClr val="FFFFFF"/>
                    </a:gs>
                  </a:gsLst>
                  <a:lin ang="5400000" scaled="0"/>
                </a:gradFill>
              </a:rPr>
              <a:t>via leases</a:t>
            </a:r>
          </a:p>
        </p:txBody>
      </p:sp>
    </p:spTree>
    <p:extLst>
      <p:ext uri="{BB962C8B-B14F-4D97-AF65-F5344CB8AC3E}">
        <p14:creationId xmlns:p14="http://schemas.microsoft.com/office/powerpoint/2010/main" val="25004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6736"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p:nvPr>
        </p:nvSpPr>
        <p:spPr/>
        <p:txBody>
          <a:bodyPr>
            <a:normAutofit/>
          </a:bodyPr>
          <a:lstStyle/>
          <a:p>
            <a:r>
              <a:rPr lang="en-US" smtClean="0"/>
              <a:t>Uploading a Block Blob</a:t>
            </a:r>
            <a:endParaRPr lang="en-US" dirty="0"/>
          </a:p>
        </p:txBody>
      </p:sp>
      <p:sp>
        <p:nvSpPr>
          <p:cNvPr id="4" name="Content Placeholder 3"/>
          <p:cNvSpPr>
            <a:spLocks noGrp="1"/>
          </p:cNvSpPr>
          <p:nvPr>
            <p:ph type="body" sz="quarter" idx="4294967295"/>
          </p:nvPr>
        </p:nvSpPr>
        <p:spPr>
          <a:xfrm>
            <a:off x="0" y="1447800"/>
            <a:ext cx="11152188" cy="946150"/>
          </a:xfrm>
        </p:spPr>
        <p:txBody>
          <a:bodyPr/>
          <a:lstStyle/>
          <a:p>
            <a:pPr marL="0" indent="0">
              <a:buNone/>
            </a:pPr>
            <a:r>
              <a:rPr lang="en-US" dirty="0" smtClean="0"/>
              <a:t>Uploading a large blob</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249350"/>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r>
                <a:rPr lang="en-US" sz="1600" b="1" dirty="0">
                  <a:solidFill>
                    <a:schemeClr val="bg1">
                      <a:alpha val="99000"/>
                    </a:scheme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7152" y="4353198"/>
            <a:ext cx="4052526" cy="1163395"/>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solidFill>
                  <a:schemeClr val="bg1"/>
                </a:solidFill>
                <a:latin typeface="Segoe UI Light" pitchFamily="34" charset="0"/>
              </a:rPr>
              <a:t>Benefit</a:t>
            </a:r>
          </a:p>
          <a:p>
            <a:pPr defTabSz="914325">
              <a:lnSpc>
                <a:spcPct val="90000"/>
              </a:lnSpc>
              <a:spcBef>
                <a:spcPct val="20000"/>
              </a:spcBef>
              <a:defRPr/>
            </a:pPr>
            <a:r>
              <a:rPr lang="en-US" spc="-51" dirty="0">
                <a:solidFill>
                  <a:schemeClr val="bg1"/>
                </a:solidFill>
              </a:rPr>
              <a:t>Efficient continuation and retry</a:t>
            </a:r>
          </a:p>
          <a:p>
            <a:pPr defTabSz="914325">
              <a:lnSpc>
                <a:spcPct val="90000"/>
              </a:lnSpc>
              <a:spcBef>
                <a:spcPct val="20000"/>
              </a:spcBef>
              <a:defRPr/>
            </a:pPr>
            <a:r>
              <a:rPr lang="en-US" spc="-51" dirty="0">
                <a:solidFill>
                  <a:schemeClr val="bg1"/>
                </a:solidFill>
              </a:rPr>
              <a:t>Parallel and out of order upload of blocks</a:t>
            </a:r>
          </a:p>
        </p:txBody>
      </p:sp>
      <p:sp>
        <p:nvSpPr>
          <p:cNvPr id="37" name="Content Placeholder 3"/>
          <p:cNvSpPr txBox="1">
            <a:spLocks/>
          </p:cNvSpPr>
          <p:nvPr/>
        </p:nvSpPr>
        <p:spPr>
          <a:xfrm>
            <a:off x="6397637"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Segoe UI" pitchFamily="34" charset="0"/>
                <a:ea typeface="Segoe UI" pitchFamily="34" charset="0"/>
                <a:cs typeface="Segoe UI" pitchFamily="34" charset="0"/>
              </a:rPr>
              <a:t>THE BLOB</a:t>
            </a:r>
          </a:p>
        </p:txBody>
      </p:sp>
      <p:sp>
        <p:nvSpPr>
          <p:cNvPr id="5" name="Rectangle 4"/>
          <p:cNvSpPr/>
          <p:nvPr/>
        </p:nvSpPr>
        <p:spPr>
          <a:xfrm>
            <a:off x="9050262" y="5565558"/>
            <a:ext cx="1792863" cy="646331"/>
          </a:xfrm>
          <a:prstGeom prst="rect">
            <a:avLst/>
          </a:prstGeom>
        </p:spPr>
        <p:txBody>
          <a:bodyPr wrap="none">
            <a:spAutoFit/>
          </a:bodyPr>
          <a:lstStyle/>
          <a:p>
            <a:r>
              <a:rPr lang="en-US" dirty="0" smtClean="0">
                <a:solidFill>
                  <a:schemeClr val="bg1"/>
                </a:solidFill>
              </a:rPr>
              <a:t>Microsoft Azure</a:t>
            </a:r>
            <a:r>
              <a:rPr lang="en-US" dirty="0">
                <a:solidFill>
                  <a:schemeClr val="bg1"/>
                </a:solidFill>
              </a:rPr>
              <a:t/>
            </a:r>
            <a:br>
              <a:rPr lang="en-US" dirty="0">
                <a:solidFill>
                  <a:schemeClr val="bg1"/>
                </a:solidFill>
              </a:rPr>
            </a:br>
            <a:r>
              <a:rPr lang="en-US" dirty="0">
                <a:solidFill>
                  <a:schemeClr val="bg1"/>
                </a:solidFill>
              </a:rPr>
              <a:t>Storage</a:t>
            </a:r>
            <a:endParaRPr lang="en-US" sz="2000" dirty="0">
              <a:solidFill>
                <a:schemeClr val="bg1"/>
              </a:solidFill>
            </a:endParaRP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20701" y="1446213"/>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smtClean="0"/>
              <a:t>Page Blob – Random Read/Write</a:t>
            </a:r>
            <a:endParaRPr lang="en-US" dirty="0"/>
          </a:p>
        </p:txBody>
      </p:sp>
      <p:sp>
        <p:nvSpPr>
          <p:cNvPr id="40" name="Content Placeholder 2"/>
          <p:cNvSpPr txBox="1">
            <a:spLocks/>
          </p:cNvSpPr>
          <p:nvPr/>
        </p:nvSpPr>
        <p:spPr>
          <a:xfrm>
            <a:off x="5446715"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chemeClr val="accent2">
                    <a:alpha val="99000"/>
                  </a:schemeClr>
                </a:solidFill>
                <a:latin typeface="Segoe UI Light" pitchFamily="34" charset="0"/>
              </a:rPr>
              <a:t>Create </a:t>
            </a:r>
            <a:r>
              <a:rPr lang="en-US" sz="4000" spc="-100" dirty="0" err="1">
                <a:solidFill>
                  <a:schemeClr val="accent2">
                    <a:alpha val="99000"/>
                  </a:schemeClr>
                </a:solidFill>
                <a:latin typeface="Segoe UI Light" pitchFamily="34" charset="0"/>
              </a:rPr>
              <a:t>MyBlob</a:t>
            </a:r>
            <a:endParaRPr lang="en-US" sz="4000" spc="-100" dirty="0">
              <a:solidFill>
                <a:schemeClr val="accent2">
                  <a:alpha val="99000"/>
                </a:schemeClr>
              </a:solidFill>
              <a:latin typeface="Segoe UI Light" pitchFamily="34" charset="0"/>
            </a:endParaRPr>
          </a:p>
          <a:p>
            <a:pPr marL="533306" lvl="1" indent="0">
              <a:spcBef>
                <a:spcPts val="0"/>
              </a:spcBef>
              <a:buNone/>
            </a:pPr>
            <a:r>
              <a:rPr lang="en-US" sz="1600" dirty="0">
                <a:solidFill>
                  <a:schemeClr val="bg1">
                    <a:alpha val="99000"/>
                  </a:schemeClr>
                </a:solidFill>
              </a:rPr>
              <a:t>Specify Blob Size = 10 </a:t>
            </a:r>
            <a:r>
              <a:rPr lang="en-US" sz="1600" dirty="0" err="1">
                <a:solidFill>
                  <a:schemeClr val="bg1">
                    <a:alpha val="99000"/>
                  </a:schemeClr>
                </a:solidFill>
              </a:rPr>
              <a:t>Gbytes</a:t>
            </a:r>
            <a:endParaRPr lang="en-US" sz="1600" dirty="0">
              <a:solidFill>
                <a:schemeClr val="bg1">
                  <a:alpha val="99000"/>
                </a:schemeClr>
              </a:solidFill>
            </a:endParaRPr>
          </a:p>
          <a:p>
            <a:pPr marL="533306" lvl="1" indent="0">
              <a:buNone/>
            </a:pPr>
            <a:r>
              <a:rPr lang="en-US" sz="1600" dirty="0">
                <a:solidFill>
                  <a:schemeClr val="bg1">
                    <a:alpha val="99000"/>
                  </a:schemeClr>
                </a:solidFill>
              </a:rPr>
              <a:t>Sparse storage - Only charged for pages with data stored in them</a:t>
            </a:r>
          </a:p>
          <a:p>
            <a:pPr marL="0" indent="0">
              <a:buNone/>
            </a:pPr>
            <a:r>
              <a:rPr lang="en-US" sz="1800" dirty="0">
                <a:solidFill>
                  <a:schemeClr val="bg1">
                    <a:alpha val="99000"/>
                  </a:schemeClr>
                </a:solidFill>
              </a:rPr>
              <a:t>Fixed Page Size = 512 bytes</a:t>
            </a:r>
          </a:p>
          <a:p>
            <a:pPr marL="0" indent="0">
              <a:buNone/>
            </a:pPr>
            <a:r>
              <a:rPr lang="en-US" sz="1800" dirty="0">
                <a:solidFill>
                  <a:schemeClr val="bg1">
                    <a:alpha val="99000"/>
                  </a:schemeClr>
                </a:solidFill>
              </a:rPr>
              <a:t>Random Access Operations</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[512, 2048)</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[0, 1024)</a:t>
            </a:r>
          </a:p>
          <a:p>
            <a:pPr marL="533306" lvl="1" indent="0">
              <a:buNone/>
            </a:pPr>
            <a:r>
              <a:rPr lang="en-US" sz="1600" b="1" dirty="0" err="1">
                <a:solidFill>
                  <a:schemeClr val="bg1">
                    <a:alpha val="99000"/>
                  </a:schemeClr>
                </a:solidFill>
              </a:rPr>
              <a:t>ClearPage</a:t>
            </a:r>
            <a:r>
              <a:rPr lang="en-US" sz="1600" dirty="0">
                <a:solidFill>
                  <a:schemeClr val="bg1">
                    <a:alpha val="99000"/>
                  </a:schemeClr>
                </a:solidFill>
              </a:rPr>
              <a:t>[512, 1536)</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[2048,2560)</a:t>
            </a:r>
          </a:p>
          <a:p>
            <a:pPr marL="0" indent="0">
              <a:buNone/>
            </a:pPr>
            <a:r>
              <a:rPr lang="en-US" sz="1800" b="1" dirty="0" err="1">
                <a:solidFill>
                  <a:schemeClr val="bg1">
                    <a:alpha val="99000"/>
                  </a:schemeClr>
                </a:solidFill>
              </a:rPr>
              <a:t>GetPageRange</a:t>
            </a:r>
            <a:r>
              <a:rPr lang="en-US" sz="1800" dirty="0">
                <a:solidFill>
                  <a:schemeClr val="bg1">
                    <a:alpha val="99000"/>
                  </a:schemeClr>
                </a:solidFill>
              </a:rPr>
              <a:t>[0, 4096) returns valid data ranges:</a:t>
            </a:r>
          </a:p>
          <a:p>
            <a:pPr marL="533306" lvl="1" indent="0">
              <a:buNone/>
            </a:pPr>
            <a:r>
              <a:rPr lang="en-US" sz="1600" dirty="0">
                <a:solidFill>
                  <a:schemeClr val="bg1">
                    <a:alpha val="99000"/>
                  </a:schemeClr>
                </a:solidFill>
              </a:rPr>
              <a:t>[0,512) , [1536,2560)</a:t>
            </a:r>
          </a:p>
          <a:p>
            <a:pPr marL="0" indent="0">
              <a:buNone/>
            </a:pPr>
            <a:r>
              <a:rPr lang="en-US" sz="1800" b="1" dirty="0" err="1">
                <a:solidFill>
                  <a:schemeClr val="bg1">
                    <a:alpha val="99000"/>
                  </a:schemeClr>
                </a:solidFill>
              </a:rPr>
              <a:t>GetBlob</a:t>
            </a:r>
            <a:r>
              <a:rPr lang="en-US" sz="1800" dirty="0">
                <a:solidFill>
                  <a:schemeClr val="bg1">
                    <a:alpha val="99000"/>
                  </a:schemeClr>
                </a:solidFill>
              </a:rPr>
              <a:t>[1000, 2048) returns</a:t>
            </a:r>
          </a:p>
          <a:p>
            <a:pPr marL="533306" lvl="1" indent="0">
              <a:buNone/>
            </a:pPr>
            <a:r>
              <a:rPr lang="en-US" sz="1600" dirty="0">
                <a:solidFill>
                  <a:schemeClr val="bg1">
                    <a:alpha val="99000"/>
                  </a:schemeClr>
                </a:solidFill>
              </a:rPr>
              <a:t>All 0 for first 536 bytes</a:t>
            </a:r>
          </a:p>
          <a:p>
            <a:pPr marL="533306" lvl="1" indent="0">
              <a:buNone/>
            </a:pPr>
            <a:r>
              <a:rPr lang="en-US" sz="1600" dirty="0">
                <a:solidFill>
                  <a:schemeClr val="bg1">
                    <a:alpha val="99000"/>
                  </a:schemeClr>
                </a:solidFill>
              </a:rPr>
              <a:t>Next 512 bytes are data stored in [1536,2048)</a:t>
            </a:r>
          </a:p>
        </p:txBody>
      </p:sp>
      <p:sp>
        <p:nvSpPr>
          <p:cNvPr id="41" name="TextBox 40"/>
          <p:cNvSpPr txBox="1"/>
          <p:nvPr/>
        </p:nvSpPr>
        <p:spPr>
          <a:xfrm>
            <a:off x="1859043"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rPr>
              <a:t>0</a:t>
            </a:r>
          </a:p>
        </p:txBody>
      </p:sp>
      <p:sp>
        <p:nvSpPr>
          <p:cNvPr id="43" name="Rectangle 42"/>
          <p:cNvSpPr/>
          <p:nvPr/>
        </p:nvSpPr>
        <p:spPr>
          <a:xfrm>
            <a:off x="1598415" y="5431652"/>
            <a:ext cx="587012" cy="276997"/>
          </a:xfrm>
          <a:prstGeom prst="rect">
            <a:avLst/>
          </a:prstGeom>
        </p:spPr>
        <p:txBody>
          <a:bodyPr wrap="none" lIns="91436" tIns="45719" rIns="91436" bIns="45719">
            <a:spAutoFit/>
          </a:bodyPr>
          <a:lstStyle/>
          <a:p>
            <a:pPr algn="r"/>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417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081869"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61571" y="2078850"/>
            <a:ext cx="465491" cy="307754"/>
          </a:xfrm>
          <a:prstGeom prst="rect">
            <a:avLst/>
          </a:prstGeom>
        </p:spPr>
        <p:txBody>
          <a:bodyPr wrap="none" lIns="121899" tIns="60949" rIns="91440" bIns="60949">
            <a:spAutoFit/>
          </a:bodyPr>
          <a:lstStyle/>
          <a:p>
            <a:pPr algn="r"/>
            <a:r>
              <a:rPr lang="en-US" sz="1200" dirty="0">
                <a:solidFill>
                  <a:srgbClr val="595959">
                    <a:alpha val="99000"/>
                  </a:srgbClr>
                </a:solidFill>
              </a:rPr>
              <a:t>512</a:t>
            </a:r>
          </a:p>
        </p:txBody>
      </p:sp>
      <p:sp>
        <p:nvSpPr>
          <p:cNvPr id="53" name="Rectangle 52"/>
          <p:cNvSpPr/>
          <p:nvPr/>
        </p:nvSpPr>
        <p:spPr>
          <a:xfrm>
            <a:off x="1578215" y="2383650"/>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1024</a:t>
            </a:r>
          </a:p>
        </p:txBody>
      </p:sp>
      <p:cxnSp>
        <p:nvCxnSpPr>
          <p:cNvPr id="55" name="Straight Connector 54"/>
          <p:cNvCxnSpPr/>
          <p:nvPr/>
        </p:nvCxnSpPr>
        <p:spPr>
          <a:xfrm>
            <a:off x="2209079"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9079"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9079"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9079"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9079"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9079"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9079"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9079"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9079"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9079"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9079"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8215" y="26840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1536</a:t>
            </a:r>
          </a:p>
        </p:txBody>
      </p:sp>
      <p:sp>
        <p:nvSpPr>
          <p:cNvPr id="77" name="Rectangle 76"/>
          <p:cNvSpPr/>
          <p:nvPr/>
        </p:nvSpPr>
        <p:spPr>
          <a:xfrm>
            <a:off x="1578215"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2048</a:t>
            </a:r>
          </a:p>
        </p:txBody>
      </p:sp>
      <p:sp>
        <p:nvSpPr>
          <p:cNvPr id="78" name="Rectangle 77"/>
          <p:cNvSpPr/>
          <p:nvPr/>
        </p:nvSpPr>
        <p:spPr>
          <a:xfrm>
            <a:off x="1578215"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2560</a:t>
            </a:r>
          </a:p>
        </p:txBody>
      </p:sp>
      <p:grpSp>
        <p:nvGrpSpPr>
          <p:cNvPr id="87" name="Group 103"/>
          <p:cNvGrpSpPr/>
          <p:nvPr/>
        </p:nvGrpSpPr>
        <p:grpSpPr>
          <a:xfrm>
            <a:off x="3809279"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3809279"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1794326" y="3545276"/>
            <a:ext cx="2329869" cy="369332"/>
          </a:xfrm>
          <a:prstGeom prst="rect">
            <a:avLst/>
          </a:prstGeom>
        </p:spPr>
        <p:txBody>
          <a:bodyPr wrap="none">
            <a:spAutoFit/>
          </a:bodyPr>
          <a:lstStyle/>
          <a:p>
            <a:pPr algn="ctr" defTabSz="914061"/>
            <a:r>
              <a:rPr lang="en-US" dirty="0">
                <a:solidFill>
                  <a:srgbClr val="FFFFFF">
                    <a:alpha val="99000"/>
                  </a:srgbClr>
                </a:solidFill>
              </a:rPr>
              <a:t>10 GB Address Space</a:t>
            </a:r>
          </a:p>
        </p:txBody>
      </p:sp>
      <p:sp>
        <p:nvSpPr>
          <p:cNvPr id="79" name="Rectangle 78"/>
          <p:cNvSpPr/>
          <p:nvPr/>
        </p:nvSpPr>
        <p:spPr>
          <a:xfrm rot="5400000">
            <a:off x="2475779"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8179"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9080"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80579"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560798" y="1447800"/>
            <a:ext cx="10588215" cy="5143500"/>
          </a:xfrm>
        </p:spPr>
        <p:txBody>
          <a:bodyPr>
            <a:normAutofit/>
          </a:bodyPr>
          <a:lstStyle/>
          <a:p>
            <a:pPr marL="0" indent="0">
              <a:buNone/>
            </a:pPr>
            <a:r>
              <a:rPr lang="en-NZ" dirty="0">
                <a:solidFill>
                  <a:schemeClr val="accent2">
                    <a:alpha val="99000"/>
                  </a:schemeClr>
                </a:solidFill>
              </a:rPr>
              <a:t>Fine grain access rights to blobs and containers</a:t>
            </a:r>
          </a:p>
          <a:p>
            <a:pPr marL="0" indent="0">
              <a:buNone/>
            </a:pPr>
            <a:r>
              <a:rPr lang="en-NZ" dirty="0">
                <a:solidFill>
                  <a:schemeClr val="accent2">
                    <a:alpha val="99000"/>
                  </a:schemeClr>
                </a:solidFill>
              </a:rPr>
              <a:t>Sign URL with storage key – permit elevated rights</a:t>
            </a:r>
          </a:p>
          <a:p>
            <a:pPr marL="0" indent="0">
              <a:buNone/>
            </a:pPr>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deleted</a:t>
            </a:r>
          </a:p>
          <a:p>
            <a:pPr lvl="1"/>
            <a:endParaRPr lang="en-NZ" sz="2400" spc="-51" dirty="0"/>
          </a:p>
          <a:p>
            <a:pPr marL="0" indent="0">
              <a:buNone/>
            </a:pPr>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7854"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Ad Hoc </a:t>
            </a:r>
            <a:r>
              <a:rPr lang="en-NZ" dirty="0"/>
              <a:t>Signatures</a:t>
            </a:r>
          </a:p>
        </p:txBody>
      </p:sp>
      <p:sp>
        <p:nvSpPr>
          <p:cNvPr id="3" name="Content Placeholder 2"/>
          <p:cNvSpPr>
            <a:spLocks noGrp="1"/>
          </p:cNvSpPr>
          <p:nvPr>
            <p:ph type="body" sz="quarter" idx="4294967295"/>
          </p:nvPr>
        </p:nvSpPr>
        <p:spPr>
          <a:xfrm>
            <a:off x="557784" y="1447800"/>
            <a:ext cx="11149013" cy="2779713"/>
          </a:xfrm>
        </p:spPr>
        <p:txBody>
          <a:bodyPr>
            <a:normAutofit fontScale="62500" lnSpcReduction="20000"/>
          </a:bodyPr>
          <a:lstStyle/>
          <a:p>
            <a:pPr marL="0" indent="0">
              <a:buNone/>
            </a:pPr>
            <a:r>
              <a:rPr lang="en-NZ" sz="3800" dirty="0">
                <a:solidFill>
                  <a:schemeClr val="accent2">
                    <a:alpha val="99000"/>
                  </a:schemeClr>
                </a:solidFill>
              </a:rPr>
              <a:t>Create Short Dated Shared Access Signature</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AccessPolicy</a:t>
            </a:r>
            <a:r>
              <a:rPr lang="en-US" spc="-51" dirty="0"/>
              <a:t> </a:t>
            </a:r>
            <a:r>
              <a:rPr lang="en-NZ" spc="-51" dirty="0"/>
              <a:t>Start, Expiry and Permissions</a:t>
            </a:r>
          </a:p>
          <a:p>
            <a:pPr lvl="1">
              <a:lnSpc>
                <a:spcPct val="110000"/>
              </a:lnSpc>
            </a:pPr>
            <a:r>
              <a:rPr lang="en-US" spc="-51" dirty="0"/>
              <a:t>Signature </a:t>
            </a:r>
            <a:r>
              <a:rPr lang="en-NZ" spc="-51" dirty="0"/>
              <a:t>HMAC-SHA256 of above fields</a:t>
            </a:r>
          </a:p>
          <a:p>
            <a:pPr lvl="1"/>
            <a:endParaRPr lang="en-NZ" dirty="0" smtClean="0"/>
          </a:p>
          <a:p>
            <a:pPr marL="0" indent="0">
              <a:buNone/>
            </a:pPr>
            <a:r>
              <a:rPr lang="en-NZ" sz="3800" dirty="0">
                <a:solidFill>
                  <a:schemeClr val="accent2">
                    <a:alpha val="99000"/>
                  </a:schemeClr>
                </a:solidFill>
              </a:rPr>
              <a:t>Use case</a:t>
            </a:r>
          </a:p>
          <a:p>
            <a:pPr lvl="1">
              <a:lnSpc>
                <a:spcPct val="110000"/>
              </a:lnSpc>
            </a:pPr>
            <a:r>
              <a:rPr lang="en-NZ" spc="-51" dirty="0"/>
              <a:t>Single use URLs</a:t>
            </a:r>
          </a:p>
          <a:p>
            <a:pPr lvl="1">
              <a:lnSpc>
                <a:spcPct val="110000"/>
              </a:lnSpc>
            </a:pPr>
            <a:r>
              <a:rPr lang="en-NZ" spc="-51" dirty="0"/>
              <a:t>E.g. Provide URL to </a:t>
            </a:r>
            <a:r>
              <a:rPr lang="en-NZ" spc="-51" dirty="0" smtClean="0"/>
              <a:t>mobile client </a:t>
            </a:r>
            <a:r>
              <a:rPr lang="en-NZ" spc="-51" dirty="0"/>
              <a:t>to upload to container </a:t>
            </a:r>
          </a:p>
        </p:txBody>
      </p:sp>
      <p:sp>
        <p:nvSpPr>
          <p:cNvPr id="5" name="Rectangle 4"/>
          <p:cNvSpPr/>
          <p:nvPr/>
        </p:nvSpPr>
        <p:spPr bwMode="auto">
          <a:xfrm>
            <a:off x="2143556"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a:t>
            </a:r>
            <a:r>
              <a:rPr lang="en-NZ" sz="2000" spc="-51" dirty="0" smtClean="0">
                <a:solidFill>
                  <a:schemeClr val="accent4">
                    <a:alpha val="99000"/>
                  </a:schemeClr>
                </a:solidFill>
              </a:rPr>
              <a:t>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770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947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8718"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8825"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10786"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9286"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10" name="Chevron 9"/>
          <p:cNvSpPr/>
          <p:nvPr/>
        </p:nvSpPr>
        <p:spPr bwMode="auto">
          <a:xfrm>
            <a:off x="5369514"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A Server </a:t>
            </a:r>
            <a:r>
              <a:rPr lang="en-US" dirty="0" smtClean="0"/>
              <a:t>Is </a:t>
            </a:r>
            <a:r>
              <a:rPr lang="en-US" dirty="0"/>
              <a:t>N</a:t>
            </a:r>
            <a:r>
              <a:rPr lang="en-US" dirty="0" smtClean="0"/>
              <a:t>ot </a:t>
            </a:r>
            <a:r>
              <a:rPr lang="en-US" dirty="0"/>
              <a:t>A</a:t>
            </a:r>
            <a:r>
              <a:rPr lang="en-US" dirty="0" smtClean="0"/>
              <a:t> </a:t>
            </a:r>
            <a:r>
              <a:rPr lang="en-US" dirty="0"/>
              <a:t>Machine</a:t>
            </a:r>
          </a:p>
        </p:txBody>
      </p:sp>
      <p:sp>
        <p:nvSpPr>
          <p:cNvPr id="5" name="Rectangle 4"/>
          <p:cNvSpPr/>
          <p:nvPr/>
        </p:nvSpPr>
        <p:spPr bwMode="auto">
          <a:xfrm>
            <a:off x="3152186"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Server</a:t>
            </a:r>
          </a:p>
        </p:txBody>
      </p:sp>
      <p:sp>
        <p:nvSpPr>
          <p:cNvPr id="8" name="Rectangle 7"/>
          <p:cNvSpPr/>
          <p:nvPr/>
        </p:nvSpPr>
        <p:spPr bwMode="auto">
          <a:xfrm>
            <a:off x="7254286"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9486"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6986"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3320961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Policy Based </a:t>
            </a:r>
            <a:r>
              <a:rPr lang="en-NZ" dirty="0"/>
              <a:t>Signatures</a:t>
            </a:r>
          </a:p>
        </p:txBody>
      </p:sp>
      <p:sp>
        <p:nvSpPr>
          <p:cNvPr id="3" name="Content Placeholder 2"/>
          <p:cNvSpPr>
            <a:spLocks noGrp="1"/>
          </p:cNvSpPr>
          <p:nvPr>
            <p:ph type="body" sz="quarter" idx="4294967295"/>
          </p:nvPr>
        </p:nvSpPr>
        <p:spPr>
          <a:xfrm>
            <a:off x="557784" y="1447800"/>
            <a:ext cx="11149013" cy="4991100"/>
          </a:xfrm>
        </p:spPr>
        <p:txBody>
          <a:bodyPr>
            <a:normAutofit fontScale="85000" lnSpcReduction="20000"/>
          </a:bodyPr>
          <a:lstStyle/>
          <a:p>
            <a:pPr marL="0" indent="0">
              <a:buNone/>
            </a:pPr>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Permissions</a:t>
            </a:r>
          </a:p>
          <a:p>
            <a:pPr lvl="1"/>
            <a:endParaRPr lang="en-NZ" spc="-51" dirty="0"/>
          </a:p>
          <a:p>
            <a:pPr marL="0" indent="0">
              <a:buNone/>
            </a:pPr>
            <a:r>
              <a:rPr lang="en-NZ" sz="3600" dirty="0">
                <a:solidFill>
                  <a:schemeClr val="accent2">
                    <a:alpha val="99000"/>
                  </a:schemeClr>
                </a:solidFill>
              </a:rPr>
              <a:t>Create Shared Access Signature URL</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Signedidentifier</a:t>
            </a:r>
            <a:r>
              <a:rPr lang="en-US" spc="-51" dirty="0"/>
              <a:t> </a:t>
            </a:r>
            <a:r>
              <a:rPr lang="en-NZ" spc="-51" dirty="0"/>
              <a:t>Optional pointer to container policy</a:t>
            </a:r>
          </a:p>
          <a:p>
            <a:pPr lvl="1">
              <a:lnSpc>
                <a:spcPct val="110000"/>
              </a:lnSpc>
            </a:pPr>
            <a:r>
              <a:rPr lang="en-US" spc="-51" dirty="0"/>
              <a:t>Signature </a:t>
            </a:r>
            <a:r>
              <a:rPr lang="en-NZ" spc="-51" dirty="0"/>
              <a:t>HMAC-SHA256 of above fields</a:t>
            </a:r>
          </a:p>
          <a:p>
            <a:pPr lvl="1">
              <a:lnSpc>
                <a:spcPct val="110000"/>
              </a:lnSpc>
            </a:pPr>
            <a:endParaRPr lang="en-NZ" spc="-51" dirty="0">
              <a:solidFill>
                <a:schemeClr val="accent2">
                  <a:alpha val="99000"/>
                </a:schemeClr>
              </a:solidFill>
            </a:endParaRPr>
          </a:p>
          <a:p>
            <a:pPr marL="0" indent="0">
              <a:spcAft>
                <a:spcPts val="900"/>
              </a:spcAft>
              <a:buNone/>
            </a:pPr>
            <a:r>
              <a:rPr lang="en-NZ" sz="4000" spc="-100" dirty="0">
                <a:solidFill>
                  <a:schemeClr val="accent2">
                    <a:alpha val="99000"/>
                  </a:schemeClr>
                </a:solidFill>
              </a:rPr>
              <a:t>Use case</a:t>
            </a:r>
          </a:p>
          <a:p>
            <a:pPr lvl="1">
              <a:lnSpc>
                <a:spcPct val="110000"/>
              </a:lnSpc>
            </a:pPr>
            <a:r>
              <a:rPr lang="en-NZ" spc="-51" dirty="0"/>
              <a:t>Providing revocable permissions to certain users/groups</a:t>
            </a:r>
          </a:p>
          <a:p>
            <a:pPr lvl="1">
              <a:lnSpc>
                <a:spcPct val="110000"/>
              </a:lnSpc>
            </a:pPr>
            <a:r>
              <a:rPr lang="en-NZ" spc="-51" dirty="0"/>
              <a:t>To revoke: Delete or update container policy </a:t>
            </a:r>
          </a:p>
        </p:txBody>
      </p:sp>
      <p:sp>
        <p:nvSpPr>
          <p:cNvPr id="9" name="Rectangle 8"/>
          <p:cNvSpPr/>
          <p:nvPr/>
        </p:nvSpPr>
        <p:spPr bwMode="auto">
          <a:xfrm>
            <a:off x="5930334" y="430969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6" name="Down Arrow 5"/>
          <p:cNvSpPr/>
          <p:nvPr/>
        </p:nvSpPr>
        <p:spPr bwMode="auto">
          <a:xfrm rot="10800000" flipV="1">
            <a:off x="9387808" y="380169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10666416" y="3801694"/>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10264282" y="538878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NoSQL</a:t>
            </a:r>
            <a:endParaRPr lang="en-US" dirty="0"/>
          </a:p>
        </p:txBody>
      </p:sp>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pPr/>
              <a:t>61</a:t>
            </a:fld>
            <a:endParaRPr lang="en-US"/>
          </a:p>
        </p:txBody>
      </p:sp>
    </p:spTree>
    <p:extLst>
      <p:ext uri="{BB962C8B-B14F-4D97-AF65-F5344CB8AC3E}">
        <p14:creationId xmlns:p14="http://schemas.microsoft.com/office/powerpoint/2010/main" val="42572991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bg2"/>
                </a:solidFill>
              </a:rPr>
              <a:t>Generally more scalable</a:t>
            </a:r>
            <a:endParaRPr lang="en-US" sz="4400" dirty="0"/>
          </a:p>
        </p:txBody>
      </p:sp>
      <p:sp>
        <p:nvSpPr>
          <p:cNvPr id="3" name="Content Placeholder 2"/>
          <p:cNvSpPr>
            <a:spLocks noGrp="1"/>
          </p:cNvSpPr>
          <p:nvPr>
            <p:ph idx="1"/>
          </p:nvPr>
        </p:nvSpPr>
        <p:spPr/>
        <p:txBody>
          <a:bodyPr>
            <a:noAutofit/>
          </a:bodyPr>
          <a:lstStyle/>
          <a:p>
            <a:r>
              <a:rPr lang="en-US" sz="2800" dirty="0" smtClean="0">
                <a:solidFill>
                  <a:schemeClr val="bg2"/>
                </a:solidFill>
              </a:rPr>
              <a:t>The storage engines of NoSQL stores are designed to minimize contentions enabling higher throughput and therefore more scalable</a:t>
            </a:r>
          </a:p>
          <a:p>
            <a:r>
              <a:rPr lang="en-US" sz="2800" dirty="0" smtClean="0"/>
              <a:t>Lower </a:t>
            </a:r>
            <a:r>
              <a:rPr lang="en-US" sz="2800" dirty="0"/>
              <a:t>transaction capability </a:t>
            </a:r>
            <a:r>
              <a:rPr lang="en-US" sz="2800" dirty="0" smtClean="0"/>
              <a:t>in NoSQL results in less contention and therefore more scalable</a:t>
            </a:r>
          </a:p>
          <a:p>
            <a:r>
              <a:rPr lang="en-US" sz="2800" dirty="0" smtClean="0">
                <a:sym typeface="Wingdings" panose="05000000000000000000" pitchFamily="2" charset="2"/>
              </a:rPr>
              <a:t>Less </a:t>
            </a:r>
            <a:r>
              <a:rPr lang="en-US" sz="2800" dirty="0">
                <a:sym typeface="Wingdings" panose="05000000000000000000" pitchFamily="2" charset="2"/>
              </a:rPr>
              <a:t>complex query processor </a:t>
            </a:r>
            <a:r>
              <a:rPr lang="en-US" sz="2800" dirty="0" smtClean="0">
                <a:sym typeface="Wingdings" panose="05000000000000000000" pitchFamily="2" charset="2"/>
              </a:rPr>
              <a:t>means that a </a:t>
            </a:r>
            <a:r>
              <a:rPr lang="en-US" sz="2800" dirty="0">
                <a:sym typeface="Wingdings" panose="05000000000000000000" pitchFamily="2" charset="2"/>
              </a:rPr>
              <a:t>single query can’t degrade service</a:t>
            </a:r>
          </a:p>
          <a:p>
            <a:r>
              <a:rPr lang="en-US" sz="2800" dirty="0">
                <a:sym typeface="Wingdings" panose="05000000000000000000" pitchFamily="2" charset="2"/>
              </a:rPr>
              <a:t>Built-in replication </a:t>
            </a:r>
            <a:r>
              <a:rPr lang="en-US" sz="2800" dirty="0" smtClean="0">
                <a:sym typeface="Wingdings" panose="05000000000000000000" pitchFamily="2" charset="2"/>
              </a:rPr>
              <a:t>capability means that store can scale out which better aligns to other application tiers (e.g. websites)</a:t>
            </a:r>
          </a:p>
          <a:p>
            <a:r>
              <a:rPr lang="en-US" sz="2800" dirty="0" smtClean="0">
                <a:sym typeface="Wingdings" panose="05000000000000000000" pitchFamily="2" charset="2"/>
              </a:rPr>
              <a:t>No fixed schema or lower schema requirements</a:t>
            </a:r>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95609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NoSQL on Azure</a:t>
            </a:r>
            <a:endParaRPr lang="en-US" sz="4400" dirty="0"/>
          </a:p>
        </p:txBody>
      </p:sp>
      <p:sp>
        <p:nvSpPr>
          <p:cNvPr id="3" name="Content Placeholder 2"/>
          <p:cNvSpPr>
            <a:spLocks noGrp="1"/>
          </p:cNvSpPr>
          <p:nvPr>
            <p:ph idx="1"/>
          </p:nvPr>
        </p:nvSpPr>
        <p:spPr/>
        <p:txBody>
          <a:bodyPr>
            <a:noAutofit/>
          </a:bodyPr>
          <a:lstStyle/>
          <a:p>
            <a:r>
              <a:rPr lang="en-US" sz="2800" dirty="0" smtClean="0"/>
              <a:t>Azure Tables service is NoSQL row store</a:t>
            </a:r>
          </a:p>
          <a:p>
            <a:r>
              <a:rPr lang="en-US" sz="2800" dirty="0" err="1" smtClean="0"/>
              <a:t>MongoDB</a:t>
            </a:r>
            <a:r>
              <a:rPr lang="en-US" sz="2800" dirty="0" smtClean="0"/>
              <a:t> is a document (JSON) store </a:t>
            </a:r>
          </a:p>
          <a:p>
            <a:r>
              <a:rPr lang="en-US" sz="2800" dirty="0" smtClean="0"/>
              <a:t>Cassandra is a columnar store with excellent replication</a:t>
            </a:r>
          </a:p>
          <a:p>
            <a:r>
              <a:rPr lang="en-US" sz="2800" dirty="0" err="1" smtClean="0"/>
              <a:t>HBase</a:t>
            </a:r>
            <a:r>
              <a:rPr lang="en-US" sz="2800" dirty="0" smtClean="0"/>
              <a:t> is a Big Data (Hadoop) NoSQL store available in HDInsight</a:t>
            </a:r>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9005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Queues</a:t>
            </a:r>
            <a:endParaRPr lang="en-US" dirty="0"/>
          </a:p>
        </p:txBody>
      </p:sp>
    </p:spTree>
    <p:extLst>
      <p:ext uri="{BB962C8B-B14F-4D97-AF65-F5344CB8AC3E}">
        <p14:creationId xmlns:p14="http://schemas.microsoft.com/office/powerpoint/2010/main" val="293726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12"/>
          </p:nvPr>
        </p:nvSpPr>
        <p:spPr/>
        <p:txBody>
          <a:bodyPr/>
          <a:lstStyle/>
          <a:p>
            <a:fld id="{0A164282-434E-41D4-9582-783D542A7B68}" type="slidenum">
              <a:rPr lang="en-US" smtClean="0"/>
              <a:pPr/>
              <a:t>65</a:t>
            </a:fld>
            <a:endParaRPr lang="en-US"/>
          </a:p>
        </p:txBody>
      </p:sp>
      <p:sp>
        <p:nvSpPr>
          <p:cNvPr id="6" name="Rectangle 5"/>
          <p:cNvSpPr/>
          <p:nvPr/>
        </p:nvSpPr>
        <p:spPr>
          <a:xfrm>
            <a:off x="238124" y="4778888"/>
            <a:ext cx="11534775" cy="1200329"/>
          </a:xfrm>
          <a:prstGeom prst="rect">
            <a:avLst/>
          </a:prstGeom>
        </p:spPr>
        <p:txBody>
          <a:bodyPr wrap="square">
            <a:spAutoFit/>
          </a:bodyPr>
          <a:lstStyle/>
          <a:p>
            <a:pPr marL="342900" indent="-342900">
              <a:buFont typeface="Segoe UI Symbol" panose="020B0502040204020203" pitchFamily="34" charset="0"/>
              <a:buChar char=""/>
            </a:pPr>
            <a:r>
              <a:rPr lang="en-US" sz="2400" dirty="0" smtClean="0">
                <a:solidFill>
                  <a:schemeClr val="bg2"/>
                </a:solidFill>
              </a:rPr>
              <a:t>Storage </a:t>
            </a:r>
            <a:r>
              <a:rPr lang="en-US" sz="2400" dirty="0">
                <a:solidFill>
                  <a:schemeClr val="bg2"/>
                </a:solidFill>
              </a:rPr>
              <a:t>Account: All access to Azure Storage is done through a storage account. </a:t>
            </a:r>
            <a:endParaRPr lang="en-US" sz="2400" dirty="0" smtClean="0">
              <a:solidFill>
                <a:schemeClr val="bg2"/>
              </a:solidFill>
            </a:endParaRPr>
          </a:p>
          <a:p>
            <a:pPr marL="342900" indent="-342900">
              <a:buFont typeface="Segoe UI Symbol" panose="020B0502040204020203" pitchFamily="34" charset="0"/>
              <a:buChar char=""/>
            </a:pPr>
            <a:r>
              <a:rPr lang="en-US" sz="2400" dirty="0" smtClean="0">
                <a:solidFill>
                  <a:schemeClr val="bg2"/>
                </a:solidFill>
              </a:rPr>
              <a:t>Queue</a:t>
            </a:r>
            <a:r>
              <a:rPr lang="en-US" sz="2400" dirty="0">
                <a:solidFill>
                  <a:schemeClr val="bg2"/>
                </a:solidFill>
              </a:rPr>
              <a:t>: A queue contains a set of messages. All messages must be in a queue</a:t>
            </a:r>
            <a:r>
              <a:rPr lang="en-US" sz="2400" dirty="0" smtClean="0">
                <a:solidFill>
                  <a:schemeClr val="bg2"/>
                </a:solidFill>
              </a:rPr>
              <a:t>.</a:t>
            </a:r>
            <a:endParaRPr lang="en-US" sz="2400" dirty="0">
              <a:solidFill>
                <a:schemeClr val="bg2"/>
              </a:solidFill>
            </a:endParaRPr>
          </a:p>
          <a:p>
            <a:pPr marL="342900" indent="-342900">
              <a:buFont typeface="Segoe UI Symbol" panose="020B0502040204020203" pitchFamily="34" charset="0"/>
              <a:buChar char=""/>
            </a:pPr>
            <a:r>
              <a:rPr lang="en-US" sz="2400" dirty="0" smtClean="0">
                <a:solidFill>
                  <a:schemeClr val="bg2"/>
                </a:solidFill>
              </a:rPr>
              <a:t>Message</a:t>
            </a:r>
            <a:r>
              <a:rPr lang="en-US" sz="2400" dirty="0">
                <a:solidFill>
                  <a:schemeClr val="bg2"/>
                </a:solidFill>
              </a:rPr>
              <a:t>: A message, in any format, of up to 64KB.</a:t>
            </a:r>
          </a:p>
        </p:txBody>
      </p:sp>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Format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12"/>
          </p:nvPr>
        </p:nvSpPr>
        <p:spPr/>
        <p:txBody>
          <a:bodyPr/>
          <a:lstStyle/>
          <a:p>
            <a:fld id="{0A164282-434E-41D4-9582-783D542A7B68}" type="slidenum">
              <a:rPr lang="en-US" smtClean="0"/>
              <a:pPr/>
              <a:t>66</a:t>
            </a:fld>
            <a:endParaRPr lang="en-US"/>
          </a:p>
        </p:txBody>
      </p:sp>
      <p:sp>
        <p:nvSpPr>
          <p:cNvPr id="6" name="Rectangle 5"/>
          <p:cNvSpPr/>
          <p:nvPr/>
        </p:nvSpPr>
        <p:spPr>
          <a:xfrm>
            <a:off x="881009" y="4778888"/>
            <a:ext cx="10439400" cy="1938992"/>
          </a:xfrm>
          <a:prstGeom prst="rect">
            <a:avLst/>
          </a:prstGeom>
        </p:spPr>
        <p:txBody>
          <a:bodyPr wrap="square">
            <a:spAutoFit/>
          </a:bodyPr>
          <a:lstStyle/>
          <a:p>
            <a:r>
              <a:rPr lang="en-US" sz="2400" dirty="0" smtClean="0">
                <a:solidFill>
                  <a:schemeClr val="bg2"/>
                </a:solidFill>
              </a:rPr>
              <a:t>Queues </a:t>
            </a:r>
            <a:r>
              <a:rPr lang="en-US" sz="2400" dirty="0">
                <a:solidFill>
                  <a:schemeClr val="bg2"/>
                </a:solidFill>
              </a:rPr>
              <a:t>are addressable using the following URL format:</a:t>
            </a:r>
          </a:p>
          <a:p>
            <a:r>
              <a:rPr lang="en-US" sz="2400" dirty="0">
                <a:solidFill>
                  <a:schemeClr val="bg2"/>
                </a:solidFill>
              </a:rPr>
              <a:t> http://&lt;storage account&gt;.queue.core.windows.net/&lt;queue&gt; </a:t>
            </a:r>
          </a:p>
          <a:p>
            <a:endParaRPr lang="en-US" sz="2400" dirty="0">
              <a:solidFill>
                <a:schemeClr val="bg2"/>
              </a:solidFill>
            </a:endParaRPr>
          </a:p>
          <a:p>
            <a:r>
              <a:rPr lang="en-US" sz="2400" dirty="0">
                <a:solidFill>
                  <a:schemeClr val="bg2"/>
                </a:solidFill>
              </a:rPr>
              <a:t>The following URL addresses one of the queues in the diagram:</a:t>
            </a:r>
          </a:p>
          <a:p>
            <a:r>
              <a:rPr lang="en-US" sz="2400" dirty="0">
                <a:solidFill>
                  <a:schemeClr val="bg2"/>
                </a:solidFill>
              </a:rPr>
              <a:t> http://myaccount.queue.core.windows.net/imagesToDownload</a:t>
            </a:r>
          </a:p>
        </p:txBody>
      </p:sp>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Considerations</a:t>
            </a:r>
            <a:endParaRPr lang="en-US" dirty="0"/>
          </a:p>
        </p:txBody>
      </p:sp>
      <p:sp>
        <p:nvSpPr>
          <p:cNvPr id="3" name="Content Placeholder 2"/>
          <p:cNvSpPr>
            <a:spLocks noGrp="1"/>
          </p:cNvSpPr>
          <p:nvPr>
            <p:ph idx="1"/>
          </p:nvPr>
        </p:nvSpPr>
        <p:spPr/>
        <p:txBody>
          <a:bodyPr>
            <a:normAutofit fontScale="92500" lnSpcReduction="10000"/>
          </a:bodyPr>
          <a:lstStyle/>
          <a:p>
            <a:pPr>
              <a:buFont typeface="Segoe UI Symbol" panose="020B0502040204020203" pitchFamily="34" charset="0"/>
              <a:buChar char=""/>
            </a:pPr>
            <a:r>
              <a:rPr lang="en-US" dirty="0" smtClean="0"/>
              <a:t>Messages are not ordered</a:t>
            </a:r>
          </a:p>
          <a:p>
            <a:pPr>
              <a:buFont typeface="Segoe UI Symbol" panose="020B0502040204020203" pitchFamily="34" charset="0"/>
              <a:buChar char=""/>
            </a:pPr>
            <a:r>
              <a:rPr lang="en-US" dirty="0" smtClean="0"/>
              <a:t>Message </a:t>
            </a:r>
          </a:p>
          <a:p>
            <a:pPr lvl="1">
              <a:buFont typeface="Segoe UI Symbol" panose="020B0502040204020203" pitchFamily="34" charset="0"/>
              <a:buChar char=""/>
            </a:pPr>
            <a:r>
              <a:rPr lang="en-US" dirty="0" smtClean="0"/>
              <a:t>Will be processed at least once</a:t>
            </a:r>
          </a:p>
          <a:p>
            <a:pPr lvl="1">
              <a:buFont typeface="Segoe UI Symbol" panose="020B0502040204020203" pitchFamily="34" charset="0"/>
              <a:buChar char=""/>
            </a:pPr>
            <a:r>
              <a:rPr lang="en-US" dirty="0" smtClean="0"/>
              <a:t>Maybe returned more than once</a:t>
            </a:r>
          </a:p>
          <a:p>
            <a:pPr>
              <a:buFont typeface="Segoe UI Symbol" panose="020B0502040204020203" pitchFamily="34" charset="0"/>
              <a:buChar char=""/>
            </a:pPr>
            <a:r>
              <a:rPr lang="en-US" dirty="0" smtClean="0"/>
              <a:t>Failover</a:t>
            </a:r>
          </a:p>
          <a:p>
            <a:pPr marL="857250" lvl="1" indent="-457200">
              <a:buFont typeface="Segoe UI Symbol" panose="020B0502040204020203" pitchFamily="34" charset="0"/>
              <a:buChar char=""/>
            </a:pPr>
            <a:r>
              <a:rPr lang="en-US" dirty="0" smtClean="0"/>
              <a:t>In case of failure, the message will be reprocessed by another node</a:t>
            </a:r>
          </a:p>
          <a:p>
            <a:pPr>
              <a:buFont typeface="Segoe UI Symbol" panose="020B0502040204020203" pitchFamily="34" charset="0"/>
              <a:buChar char=""/>
            </a:pPr>
            <a:r>
              <a:rPr lang="en-US" dirty="0" smtClean="0"/>
              <a:t>Message size&lt;= 8KB</a:t>
            </a:r>
          </a:p>
          <a:p>
            <a:pPr>
              <a:buFont typeface="Segoe UI Symbol" panose="020B0502040204020203" pitchFamily="34" charset="0"/>
              <a:buChar char=""/>
            </a:pPr>
            <a:r>
              <a:rPr lang="en-US" dirty="0" smtClean="0"/>
              <a:t>Stored up to 7 days</a:t>
            </a:r>
            <a:endParaRPr lang="en-US" dirty="0"/>
          </a:p>
        </p:txBody>
      </p:sp>
    </p:spTree>
    <p:extLst>
      <p:ext uri="{BB962C8B-B14F-4D97-AF65-F5344CB8AC3E}">
        <p14:creationId xmlns:p14="http://schemas.microsoft.com/office/powerpoint/2010/main" val="447504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4" name="Rectangle 3"/>
          <p:cNvSpPr/>
          <p:nvPr/>
        </p:nvSpPr>
        <p:spPr>
          <a:xfrm>
            <a:off x="59177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5" name="Rectangle 4"/>
          <p:cNvSpPr/>
          <p:nvPr/>
        </p:nvSpPr>
        <p:spPr>
          <a:xfrm>
            <a:off x="63749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6" name="Oval 5"/>
          <p:cNvSpPr/>
          <p:nvPr/>
        </p:nvSpPr>
        <p:spPr>
          <a:xfrm>
            <a:off x="7365588" y="2478732"/>
            <a:ext cx="990600" cy="533400"/>
          </a:xfrm>
          <a:prstGeom prst="ellipse">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1</a:t>
            </a:r>
          </a:p>
        </p:txBody>
      </p:sp>
      <p:sp>
        <p:nvSpPr>
          <p:cNvPr id="7" name="Oval 6"/>
          <p:cNvSpPr/>
          <p:nvPr/>
        </p:nvSpPr>
        <p:spPr>
          <a:xfrm>
            <a:off x="7365588" y="4231332"/>
            <a:ext cx="990600" cy="533400"/>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2</a:t>
            </a:r>
          </a:p>
        </p:txBody>
      </p:sp>
      <p:sp>
        <p:nvSpPr>
          <p:cNvPr id="8" name="Rectangle 7"/>
          <p:cNvSpPr/>
          <p:nvPr/>
        </p:nvSpPr>
        <p:spPr>
          <a:xfrm>
            <a:off x="6374988" y="3393132"/>
            <a:ext cx="457200" cy="838200"/>
          </a:xfrm>
          <a:prstGeom prst="rect">
            <a:avLst/>
          </a:prstGeom>
          <a:solidFill>
            <a:schemeClr val="tx1">
              <a:lumMod val="85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9" name="Rectangle 8"/>
          <p:cNvSpPr/>
          <p:nvPr/>
        </p:nvSpPr>
        <p:spPr>
          <a:xfrm>
            <a:off x="5917788" y="3393132"/>
            <a:ext cx="457200" cy="838200"/>
          </a:xfrm>
          <a:prstGeom prst="rect">
            <a:avLst/>
          </a:prstGeom>
          <a:solidFill>
            <a:schemeClr val="tx1">
              <a:lumMod val="85000"/>
            </a:schemeClr>
          </a:solidFill>
          <a:ln>
            <a:solidFill>
              <a:schemeClr val="tx1">
                <a:lumMod val="95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10" name="Rectangle 9"/>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sp>
        <p:nvSpPr>
          <p:cNvPr id="11" name="Rectangle 10"/>
          <p:cNvSpPr/>
          <p:nvPr/>
        </p:nvSpPr>
        <p:spPr>
          <a:xfrm>
            <a:off x="50033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4</a:t>
            </a:r>
          </a:p>
        </p:txBody>
      </p:sp>
      <p:cxnSp>
        <p:nvCxnSpPr>
          <p:cNvPr id="12" name="Straight Arrow Connector 11"/>
          <p:cNvCxnSpPr>
            <a:stCxn id="16" idx="5"/>
          </p:cNvCxnSpPr>
          <p:nvPr/>
        </p:nvCxnSpPr>
        <p:spPr>
          <a:xfrm rot="16200000" flipH="1">
            <a:off x="4358397" y="3129139"/>
            <a:ext cx="687717" cy="44987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427125" y="4036071"/>
            <a:ext cx="533400" cy="4667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3555588" y="1864668"/>
            <a:ext cx="1540486"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Producers</a:t>
            </a:r>
          </a:p>
        </p:txBody>
      </p:sp>
      <p:sp>
        <p:nvSpPr>
          <p:cNvPr id="15" name="TextBox 26"/>
          <p:cNvSpPr txBox="1"/>
          <p:nvPr/>
        </p:nvSpPr>
        <p:spPr>
          <a:xfrm>
            <a:off x="7060789" y="1869133"/>
            <a:ext cx="1700017"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Consumers</a:t>
            </a:r>
          </a:p>
        </p:txBody>
      </p:sp>
      <p:sp>
        <p:nvSpPr>
          <p:cNvPr id="16" name="Oval 15"/>
          <p:cNvSpPr/>
          <p:nvPr/>
        </p:nvSpPr>
        <p:spPr>
          <a:xfrm>
            <a:off x="3631788" y="2554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2</a:t>
            </a:r>
          </a:p>
        </p:txBody>
      </p:sp>
      <p:sp>
        <p:nvSpPr>
          <p:cNvPr id="17" name="Oval 16"/>
          <p:cNvSpPr/>
          <p:nvPr/>
        </p:nvSpPr>
        <p:spPr>
          <a:xfrm>
            <a:off x="3631788" y="4459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1</a:t>
            </a:r>
          </a:p>
        </p:txBody>
      </p:sp>
      <p:sp>
        <p:nvSpPr>
          <p:cNvPr id="18" name="Rectangle 17"/>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cxnSp>
        <p:nvCxnSpPr>
          <p:cNvPr id="19" name="Straight Arrow Connector 18"/>
          <p:cNvCxnSpPr/>
          <p:nvPr/>
        </p:nvCxnSpPr>
        <p:spPr>
          <a:xfrm flipV="1">
            <a:off x="6908389" y="3012133"/>
            <a:ext cx="695323" cy="3809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08390" y="4155132"/>
            <a:ext cx="533401" cy="1524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83535" y="3391411"/>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22" name="Rectangle 21"/>
          <p:cNvSpPr/>
          <p:nvPr/>
        </p:nvSpPr>
        <p:spPr>
          <a:xfrm>
            <a:off x="5917788" y="339178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Queue?</a:t>
            </a:r>
            <a:endParaRPr lang="en-US" dirty="0"/>
          </a:p>
        </p:txBody>
      </p:sp>
      <p:sp>
        <p:nvSpPr>
          <p:cNvPr id="3" name="Content Placeholder 2"/>
          <p:cNvSpPr>
            <a:spLocks noGrp="1"/>
          </p:cNvSpPr>
          <p:nvPr>
            <p:ph idx="1"/>
          </p:nvPr>
        </p:nvSpPr>
        <p:spPr>
          <a:xfrm>
            <a:off x="560797" y="1482812"/>
            <a:ext cx="11450227" cy="4394113"/>
          </a:xfrm>
        </p:spPr>
        <p:txBody>
          <a:bodyPr>
            <a:normAutofit fontScale="85000" lnSpcReduction="20000"/>
          </a:bodyPr>
          <a:lstStyle/>
          <a:p>
            <a:pPr>
              <a:buFont typeface="Segoe UI Symbol" panose="020B0502040204020203" pitchFamily="34" charset="0"/>
              <a:buChar char=""/>
            </a:pPr>
            <a:r>
              <a:rPr lang="en-US" sz="3900" dirty="0"/>
              <a:t>The queue length directly reflects how well the backend processing nodes are catching up with the overall workload. </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Decouples different parts of the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Allows the flexibility of efficient resource usage within an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Buffering to absorb traffic bursts and reduce the impact of individual component failures. </a:t>
            </a:r>
          </a:p>
          <a:p>
            <a:endParaRPr lang="en-US" dirty="0"/>
          </a:p>
        </p:txBody>
      </p:sp>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2938" y="228600"/>
            <a:ext cx="10639249" cy="747713"/>
          </a:xfrm>
        </p:spPr>
        <p:txBody>
          <a:bodyPr>
            <a:normAutofit fontScale="90000"/>
          </a:bodyPr>
          <a:lstStyle/>
          <a:p>
            <a:pPr algn="l"/>
            <a:r>
              <a:rPr lang="en-US" dirty="0"/>
              <a:t>How It Works</a:t>
            </a:r>
          </a:p>
        </p:txBody>
      </p:sp>
      <p:sp>
        <p:nvSpPr>
          <p:cNvPr id="30" name="Content Placeholder 2"/>
          <p:cNvSpPr txBox="1">
            <a:spLocks/>
          </p:cNvSpPr>
          <p:nvPr/>
        </p:nvSpPr>
        <p:spPr>
          <a:xfrm>
            <a:off x="512939" y="1434270"/>
            <a:ext cx="6577690"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Architecture</a:t>
            </a:r>
          </a:p>
          <a:p>
            <a:pPr marL="3175" lvl="1" indent="0" defTabSz="914325">
              <a:spcBef>
                <a:spcPts val="600"/>
              </a:spcBef>
              <a:buNone/>
            </a:pPr>
            <a:r>
              <a:rPr lang="en-US" sz="2400" spc="-51" dirty="0">
                <a:solidFill>
                  <a:schemeClr val="bg2"/>
                </a:solidFill>
              </a:rPr>
              <a:t>Client Layer -  Used by application to communicate directly with SQL Database</a:t>
            </a:r>
            <a:r>
              <a:rPr lang="en-US" sz="2400" spc="-51" dirty="0" smtClean="0">
                <a:solidFill>
                  <a:schemeClr val="bg2"/>
                </a:solidFill>
              </a:rPr>
              <a:t>.</a:t>
            </a:r>
          </a:p>
          <a:p>
            <a:pPr marL="3175" lvl="1" indent="0" defTabSz="914325">
              <a:spcBef>
                <a:spcPts val="600"/>
              </a:spcBef>
              <a:buNone/>
            </a:pPr>
            <a:endParaRPr lang="en-US" sz="2400" spc="-51" dirty="0">
              <a:solidFill>
                <a:schemeClr val="bg2"/>
              </a:solidFill>
            </a:endParaRPr>
          </a:p>
          <a:p>
            <a:pPr marL="3175" lvl="1" indent="0" defTabSz="914325">
              <a:spcBef>
                <a:spcPts val="600"/>
              </a:spcBef>
              <a:buNone/>
            </a:pPr>
            <a:r>
              <a:rPr lang="en-US" sz="2400" spc="-51" dirty="0">
                <a:solidFill>
                  <a:schemeClr val="bg2"/>
                </a:solidFill>
              </a:rPr>
              <a:t>Services Layer – Gateway between Client layer and Platform layer</a:t>
            </a:r>
            <a:r>
              <a:rPr lang="en-US" sz="2400" spc="-51" dirty="0" smtClean="0">
                <a:solidFill>
                  <a:schemeClr val="bg2"/>
                </a:solidFill>
              </a:rPr>
              <a:t>.</a:t>
            </a:r>
          </a:p>
          <a:p>
            <a:pPr marL="3175" lvl="1" indent="0" defTabSz="914325">
              <a:spcBef>
                <a:spcPts val="600"/>
              </a:spcBef>
              <a:buNone/>
            </a:pPr>
            <a:endParaRPr lang="en-US" sz="2400" spc="-51" dirty="0">
              <a:solidFill>
                <a:schemeClr val="bg2"/>
              </a:solidFill>
            </a:endParaRPr>
          </a:p>
          <a:p>
            <a:pPr marL="3175" lvl="1" indent="0" defTabSz="914325">
              <a:spcBef>
                <a:spcPts val="600"/>
              </a:spcBef>
              <a:buNone/>
            </a:pPr>
            <a:r>
              <a:rPr lang="en-US" sz="2400" spc="-51" dirty="0">
                <a:solidFill>
                  <a:schemeClr val="bg2"/>
                </a:solidFill>
              </a:rPr>
              <a:t>Platform Layer – Includes physical servicers and services that support the Services layer</a:t>
            </a:r>
            <a:r>
              <a:rPr lang="en-US" sz="2400" spc="-51" dirty="0" smtClean="0">
                <a:solidFill>
                  <a:schemeClr val="bg2"/>
                </a:solidFill>
              </a:rPr>
              <a:t>.</a:t>
            </a:r>
          </a:p>
          <a:p>
            <a:pPr marL="3175" lvl="1" indent="0" defTabSz="914325">
              <a:spcBef>
                <a:spcPts val="600"/>
              </a:spcBef>
              <a:buNone/>
            </a:pPr>
            <a:endParaRPr lang="en-US" sz="2400" spc="-51" dirty="0">
              <a:solidFill>
                <a:schemeClr val="bg2"/>
              </a:solidFill>
            </a:endParaRPr>
          </a:p>
          <a:p>
            <a:pPr marL="3175" lvl="1" indent="0" defTabSz="914325">
              <a:spcBef>
                <a:spcPts val="600"/>
              </a:spcBef>
              <a:buNone/>
            </a:pPr>
            <a:r>
              <a:rPr lang="en-US" sz="2400" spc="-51" dirty="0">
                <a:solidFill>
                  <a:schemeClr val="bg2"/>
                </a:solidFill>
              </a:rPr>
              <a:t>Infrastructure Layer – IT administration of the physical HW and OS.</a:t>
            </a:r>
            <a:r>
              <a:rPr lang="en-US" sz="1800" spc="-51" dirty="0"/>
              <a:t/>
            </a:r>
            <a:br>
              <a:rPr lang="en-US" sz="1800" spc="-51" dirty="0"/>
            </a:br>
            <a:endParaRPr lang="en-US" sz="2400" dirty="0"/>
          </a:p>
        </p:txBody>
      </p:sp>
      <p:sp>
        <p:nvSpPr>
          <p:cNvPr id="79" name="Rectangle 78"/>
          <p:cNvSpPr/>
          <p:nvPr/>
        </p:nvSpPr>
        <p:spPr bwMode="auto">
          <a:xfrm>
            <a:off x="7518833"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7284"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SQL Server</a:t>
              </a:r>
            </a:p>
            <a:p>
              <a:pPr algn="ctr" defTabSz="914099" fontAlgn="base">
                <a:spcBef>
                  <a:spcPct val="0"/>
                </a:spcBef>
                <a:spcAft>
                  <a:spcPct val="0"/>
                </a:spcAft>
              </a:pPr>
              <a:r>
                <a:rPr lang="en-US" sz="1200" dirty="0">
                  <a:solidFill>
                    <a:schemeClr val="bg1"/>
                  </a:solidFill>
                </a:rPr>
                <a:t>Applications</a:t>
              </a:r>
            </a:p>
            <a:p>
              <a:pPr algn="ctr" defTabSz="914099" fontAlgn="base">
                <a:spcBef>
                  <a:spcPct val="0"/>
                </a:spcBef>
                <a:spcAft>
                  <a:spcPct val="0"/>
                </a:spcAft>
              </a:pPr>
              <a:r>
                <a:rPr lang="en-US" sz="1200" dirty="0">
                  <a:solidFill>
                    <a:schemeClr val="bg1"/>
                  </a:soli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8833"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gradFill>
                    <a:gsLst>
                      <a:gs pos="0">
                        <a:schemeClr val="tx1"/>
                      </a:gs>
                      <a:gs pos="100000">
                        <a:schemeClr val="tx1"/>
                      </a:gs>
                    </a:gsLst>
                    <a:lin ang="5400000" scaled="0"/>
                  </a:gradFill>
                </a:rPr>
                <a:t>TDS+SSL</a:t>
              </a:r>
            </a:p>
          </p:txBody>
        </p:sp>
      </p:grpSp>
      <p:grpSp>
        <p:nvGrpSpPr>
          <p:cNvPr id="3072" name="Group 3071"/>
          <p:cNvGrpSpPr/>
          <p:nvPr/>
        </p:nvGrpSpPr>
        <p:grpSpPr>
          <a:xfrm>
            <a:off x="7518832"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873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animEffect transition="in" filter="fade">
                                      <p:cBhvr>
                                        <p:cTn id="19" dur="1000"/>
                                        <p:tgtEl>
                                          <p:spTgt spid="30">
                                            <p:txEl>
                                              <p:pRg st="3" end="3"/>
                                            </p:txEl>
                                          </p:spTgt>
                                        </p:tgtEl>
                                      </p:cBhvr>
                                    </p:animEffect>
                                    <p:anim calcmode="lin" valueType="num">
                                      <p:cBhvr>
                                        <p:cTn id="20"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5" end="5"/>
                                            </p:txEl>
                                          </p:spTgt>
                                        </p:tgtEl>
                                        <p:attrNameLst>
                                          <p:attrName>style.visibility</p:attrName>
                                        </p:attrNameLst>
                                      </p:cBhvr>
                                      <p:to>
                                        <p:strVal val="visible"/>
                                      </p:to>
                                    </p:set>
                                    <p:animEffect transition="in" filter="fade">
                                      <p:cBhvr>
                                        <p:cTn id="31" dur="1000"/>
                                        <p:tgtEl>
                                          <p:spTgt spid="30">
                                            <p:txEl>
                                              <p:pRg st="5" end="5"/>
                                            </p:txEl>
                                          </p:spTgt>
                                        </p:tgtEl>
                                      </p:cBhvr>
                                    </p:animEffect>
                                    <p:anim calcmode="lin" valueType="num">
                                      <p:cBhvr>
                                        <p:cTn id="32" dur="1000" fill="hold"/>
                                        <p:tgtEl>
                                          <p:spTgt spid="30">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7" end="7"/>
                                            </p:txEl>
                                          </p:spTgt>
                                        </p:tgtEl>
                                        <p:attrNameLst>
                                          <p:attrName>style.visibility</p:attrName>
                                        </p:attrNameLst>
                                      </p:cBhvr>
                                      <p:to>
                                        <p:strVal val="visible"/>
                                      </p:to>
                                    </p:set>
                                    <p:animEffect transition="in" filter="fade">
                                      <p:cBhvr>
                                        <p:cTn id="43" dur="1000"/>
                                        <p:tgtEl>
                                          <p:spTgt spid="30">
                                            <p:txEl>
                                              <p:pRg st="7" end="7"/>
                                            </p:txEl>
                                          </p:spTgt>
                                        </p:tgtEl>
                                      </p:cBhvr>
                                    </p:animEffect>
                                    <p:anim calcmode="lin" valueType="num">
                                      <p:cBhvr>
                                        <p:cTn id="44" dur="1000" fill="hold"/>
                                        <p:tgtEl>
                                          <p:spTgt spid="30">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5" dirty="0"/>
              <a:t>Azure Storage Architecture</a:t>
            </a:r>
          </a:p>
        </p:txBody>
      </p:sp>
      <p:sp>
        <p:nvSpPr>
          <p:cNvPr id="5" name="Rectangle 4"/>
          <p:cNvSpPr/>
          <p:nvPr/>
        </p:nvSpPr>
        <p:spPr bwMode="auto">
          <a:xfrm>
            <a:off x="2460978" y="3429000"/>
            <a:ext cx="7270044" cy="1098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Massive Scale Out &amp; Auto Load Balancing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Index Layer</a:t>
            </a:r>
          </a:p>
        </p:txBody>
      </p:sp>
      <p:sp>
        <p:nvSpPr>
          <p:cNvPr id="6" name="Rectangle 5"/>
          <p:cNvSpPr/>
          <p:nvPr/>
        </p:nvSpPr>
        <p:spPr bwMode="auto">
          <a:xfrm>
            <a:off x="2460978" y="4683981"/>
            <a:ext cx="7270044" cy="11952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Distributed Replication Layer</a:t>
            </a:r>
          </a:p>
        </p:txBody>
      </p:sp>
      <p:grpSp>
        <p:nvGrpSpPr>
          <p:cNvPr id="36" name="Group 35"/>
          <p:cNvGrpSpPr/>
          <p:nvPr/>
        </p:nvGrpSpPr>
        <p:grpSpPr>
          <a:xfrm>
            <a:off x="2460978" y="1145230"/>
            <a:ext cx="5440502" cy="2105811"/>
            <a:chOff x="2510325" y="1167697"/>
            <a:chExt cx="5549595" cy="2148037"/>
          </a:xfrm>
        </p:grpSpPr>
        <p:sp>
          <p:nvSpPr>
            <p:cNvPr id="7" name="Rectangle 6"/>
            <p:cNvSpPr/>
            <p:nvPr/>
          </p:nvSpPr>
          <p:spPr bwMode="auto">
            <a:xfrm>
              <a:off x="2510325"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Blob/Disk</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9" name="Rectangle 8"/>
            <p:cNvSpPr/>
            <p:nvPr/>
          </p:nvSpPr>
          <p:spPr bwMode="auto">
            <a:xfrm>
              <a:off x="6323761" y="2246793"/>
              <a:ext cx="1736159"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Queue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10" name="Rectangle 9"/>
            <p:cNvSpPr/>
            <p:nvPr/>
          </p:nvSpPr>
          <p:spPr bwMode="auto">
            <a:xfrm>
              <a:off x="4431727" y="2239159"/>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Table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14" name="Straight Arrow Connector 13"/>
            <p:cNvCxnSpPr/>
            <p:nvPr/>
          </p:nvCxnSpPr>
          <p:spPr>
            <a:xfrm flipV="1">
              <a:off x="3383628"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66338"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cxnSp>
          <p:nvCxnSpPr>
            <p:cNvPr id="27" name="Straight Arrow Connector 26"/>
            <p:cNvCxnSpPr/>
            <p:nvPr/>
          </p:nvCxnSpPr>
          <p:spPr>
            <a:xfrm flipV="1">
              <a:off x="7153395"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248099"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26463"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32" name="TextBox 31"/>
            <p:cNvSpPr txBox="1"/>
            <p:nvPr/>
          </p:nvSpPr>
          <p:spPr>
            <a:xfrm>
              <a:off x="6610209"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grpSp>
      <p:grpSp>
        <p:nvGrpSpPr>
          <p:cNvPr id="37" name="Group 36"/>
          <p:cNvGrpSpPr/>
          <p:nvPr/>
        </p:nvGrpSpPr>
        <p:grpSpPr>
          <a:xfrm>
            <a:off x="7950287" y="1150792"/>
            <a:ext cx="2000298" cy="2100249"/>
            <a:chOff x="8109706" y="1173371"/>
            <a:chExt cx="2040408" cy="2142363"/>
          </a:xfrm>
        </p:grpSpPr>
        <p:sp>
          <p:nvSpPr>
            <p:cNvPr id="33" name="TextBox 32"/>
            <p:cNvSpPr txBox="1"/>
            <p:nvPr/>
          </p:nvSpPr>
          <p:spPr>
            <a:xfrm>
              <a:off x="8109706" y="1173371"/>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11" name="Rectangle 10"/>
            <p:cNvSpPr/>
            <p:nvPr/>
          </p:nvSpPr>
          <p:spPr bwMode="auto">
            <a:xfrm>
              <a:off x="8188807"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File Share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29" name="Straight Arrow Connector 28"/>
            <p:cNvCxnSpPr/>
            <p:nvPr/>
          </p:nvCxnSpPr>
          <p:spPr>
            <a:xfrm flipV="1">
              <a:off x="8619401"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601480"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165229" y="1176786"/>
              <a:ext cx="984885"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SMB</a:t>
              </a:r>
            </a:p>
          </p:txBody>
        </p:sp>
      </p:grpSp>
      <p:sp>
        <p:nvSpPr>
          <p:cNvPr id="2" name="Rectangle 1"/>
          <p:cNvSpPr/>
          <p:nvPr/>
        </p:nvSpPr>
        <p:spPr>
          <a:xfrm>
            <a:off x="79197" y="6016417"/>
            <a:ext cx="12017648" cy="693970"/>
          </a:xfrm>
          <a:prstGeom prst="rect">
            <a:avLst/>
          </a:prstGeom>
        </p:spPr>
        <p:txBody>
          <a:bodyPr wrap="square">
            <a:spAutoFit/>
          </a:bodyPr>
          <a:lstStyle/>
          <a:p>
            <a:pPr marL="457183" lvl="1" defTabSz="914367"/>
            <a:r>
              <a:rPr lang="en-US" sz="1961" smtClean="0">
                <a:solidFill>
                  <a:srgbClr val="FFFFFF"/>
                </a:solidFill>
                <a:hlinkClick r:id="rId2"/>
              </a:rPr>
              <a:t>“Microsoft Azure </a:t>
            </a:r>
            <a:r>
              <a:rPr lang="en-US" sz="1961" dirty="0">
                <a:solidFill>
                  <a:srgbClr val="FFFFFF"/>
                </a:solidFill>
                <a:hlinkClick r:id="rId2"/>
              </a:rPr>
              <a:t>Storage: A Highly Available Cloud Storage Service with Strong Consistency”,  ACM Symposium on Operating System Principals (SOSP), Oct. 2011</a:t>
            </a:r>
            <a:endParaRPr lang="en-US" sz="1961" dirty="0">
              <a:solidFill>
                <a:srgbClr val="FFFFFF"/>
              </a:solidFill>
            </a:endParaRPr>
          </a:p>
        </p:txBody>
      </p:sp>
    </p:spTree>
    <p:extLst>
      <p:ext uri="{BB962C8B-B14F-4D97-AF65-F5344CB8AC3E}">
        <p14:creationId xmlns:p14="http://schemas.microsoft.com/office/powerpoint/2010/main" val="378290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Tables</a:t>
            </a:r>
            <a:endParaRPr lang="en-US" dirty="0"/>
          </a:p>
        </p:txBody>
      </p:sp>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pPr/>
              <a:t>71</a:t>
            </a:fld>
            <a:endParaRPr lang="en-US"/>
          </a:p>
        </p:txBody>
      </p:sp>
    </p:spTree>
    <p:extLst>
      <p:ext uri="{BB962C8B-B14F-4D97-AF65-F5344CB8AC3E}">
        <p14:creationId xmlns:p14="http://schemas.microsoft.com/office/powerpoint/2010/main" val="291655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Table Storage Concepts</a:t>
            </a:r>
            <a:br>
              <a:rPr lang="en-US" smtClean="0"/>
            </a:br>
            <a:endParaRPr lang="en-US" dirty="0"/>
          </a:p>
        </p:txBody>
      </p:sp>
      <p:grpSp>
        <p:nvGrpSpPr>
          <p:cNvPr id="45" name="Group 4"/>
          <p:cNvGrpSpPr/>
          <p:nvPr/>
        </p:nvGrpSpPr>
        <p:grpSpPr>
          <a:xfrm>
            <a:off x="5599179"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Entity</a:t>
              </a:r>
            </a:p>
          </p:txBody>
        </p:sp>
      </p:grpSp>
      <p:grpSp>
        <p:nvGrpSpPr>
          <p:cNvPr id="48" name="Group 5"/>
          <p:cNvGrpSpPr/>
          <p:nvPr/>
        </p:nvGrpSpPr>
        <p:grpSpPr>
          <a:xfrm>
            <a:off x="3010474"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51" name="Group 6"/>
          <p:cNvGrpSpPr/>
          <p:nvPr/>
        </p:nvGrpSpPr>
        <p:grpSpPr>
          <a:xfrm>
            <a:off x="520701"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2875"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7016" y="3039763"/>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8296"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8367"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5437"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a:solidFill>
                  <a:schemeClr val="lt1">
                    <a:alpha val="99000"/>
                  </a:schemeClr>
                </a:solidFill>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err="1">
                <a:solidFill>
                  <a:schemeClr val="lt1">
                    <a:alpha val="99000"/>
                  </a:schemeClr>
                </a:solidFill>
              </a:rPr>
              <a:t>EMailAdd</a:t>
            </a:r>
            <a:r>
              <a:rPr lang="en-US" dirty="0">
                <a:solidFill>
                  <a:schemeClr val="lt1">
                    <a:alpha val="99000"/>
                  </a:schemeClr>
                </a:solidFill>
              </a:rPr>
              <a:t>= </a:t>
            </a:r>
          </a:p>
        </p:txBody>
      </p:sp>
      <p:sp>
        <p:nvSpPr>
          <p:cNvPr id="69" name="Rectangle 68"/>
          <p:cNvSpPr/>
          <p:nvPr/>
        </p:nvSpPr>
        <p:spPr>
          <a:xfrm>
            <a:off x="3521808"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customers</a:t>
            </a:r>
          </a:p>
        </p:txBody>
      </p:sp>
      <p:cxnSp>
        <p:nvCxnSpPr>
          <p:cNvPr id="74" name="Straight Connector 73"/>
          <p:cNvCxnSpPr/>
          <p:nvPr/>
        </p:nvCxnSpPr>
        <p:spPr>
          <a:xfrm>
            <a:off x="4808367"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5437"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
        <p:nvSpPr>
          <p:cNvPr id="71" name="Rectangle 70"/>
          <p:cNvSpPr/>
          <p:nvPr/>
        </p:nvSpPr>
        <p:spPr>
          <a:xfrm>
            <a:off x="352180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photos</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20257" y="6372547"/>
            <a:ext cx="1681921" cy="195501"/>
          </a:xfrm>
          <a:prstGeom prst="rect">
            <a:avLst/>
          </a:prstGeom>
        </p:spPr>
      </p:pic>
      <p:sp>
        <p:nvSpPr>
          <p:cNvPr id="14" name="Content Placeholder 2"/>
          <p:cNvSpPr txBox="1">
            <a:spLocks/>
          </p:cNvSpPr>
          <p:nvPr/>
        </p:nvSpPr>
        <p:spPr>
          <a:xfrm>
            <a:off x="4865418" y="3028951"/>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6054"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1589"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2272" y="1599367"/>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5166"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a:solidFill>
                    <a:schemeClr val="bg1">
                      <a:alpha val="99000"/>
                    </a:schemeClr>
                  </a:solidFill>
                  <a:latin typeface="Segoe UI" pitchFamily="34" charset="0"/>
                  <a:ea typeface="Segoe UI" pitchFamily="34" charset="0"/>
                  <a:cs typeface="Segoe UI" pitchFamily="34" charset="0"/>
                </a:rPr>
                <a:t>Entities</a:t>
              </a: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5608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Entity Properties</a:t>
            </a:r>
            <a:endParaRPr lang="en-US" dirty="0"/>
          </a:p>
        </p:txBody>
      </p:sp>
      <p:sp>
        <p:nvSpPr>
          <p:cNvPr id="3" name="Content Placeholder 2"/>
          <p:cNvSpPr>
            <a:spLocks noGrp="1"/>
          </p:cNvSpPr>
          <p:nvPr>
            <p:ph type="body" sz="quarter" idx="10"/>
          </p:nvPr>
        </p:nvSpPr>
        <p:spPr>
          <a:xfrm>
            <a:off x="520701" y="1163902"/>
            <a:ext cx="5575301" cy="4876720"/>
          </a:xfrm>
        </p:spPr>
        <p:txBody>
          <a:bodyPr>
            <a:normAutofit lnSpcReduction="10000"/>
          </a:bodyPr>
          <a:lstStyle/>
          <a:p>
            <a:r>
              <a:rPr lang="en-US" sz="2800" dirty="0">
                <a:solidFill>
                  <a:schemeClr val="accent3">
                    <a:alpha val="99000"/>
                  </a:schemeClr>
                </a:solidFill>
              </a:rPr>
              <a:t>Entity can have up to 255 properties</a:t>
            </a:r>
          </a:p>
          <a:p>
            <a:pPr lvl="1"/>
            <a:r>
              <a:rPr lang="en-US" dirty="0" smtClean="0"/>
              <a:t>Up to 1MB per entity</a:t>
            </a:r>
          </a:p>
          <a:p>
            <a:pPr lvl="1"/>
            <a:endParaRPr lang="en-US" sz="1800" dirty="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a:t>Uniquely identifies an entity</a:t>
            </a:r>
          </a:p>
          <a:p>
            <a:pPr lvl="1">
              <a:spcAft>
                <a:spcPts val="1200"/>
              </a:spcAft>
            </a:pPr>
            <a:r>
              <a:rPr lang="en-US" sz="1600" dirty="0"/>
              <a:t>Defines the sort order</a:t>
            </a:r>
          </a:p>
          <a:p>
            <a:pPr lvl="1"/>
            <a:r>
              <a:rPr lang="en-US" dirty="0" smtClean="0"/>
              <a:t>Timestamp </a:t>
            </a:r>
          </a:p>
          <a:p>
            <a:pPr lvl="1"/>
            <a:r>
              <a:rPr lang="en-US" sz="1600" dirty="0"/>
              <a:t>Optimistic Concurrency</a:t>
            </a:r>
          </a:p>
          <a:p>
            <a:pPr lvl="1"/>
            <a:r>
              <a:rPr lang="en-US" sz="1600" dirty="0"/>
              <a:t>Exposed as an HTTP </a:t>
            </a:r>
            <a:r>
              <a:rPr lang="en-US" sz="1600" dirty="0" err="1"/>
              <a:t>Etag</a:t>
            </a:r>
            <a:endParaRPr lang="en-US" sz="1600" dirty="0"/>
          </a:p>
          <a:p>
            <a:pPr lvl="1"/>
            <a:endParaRPr lang="en-US" sz="1800" dirty="0"/>
          </a:p>
          <a:p>
            <a:r>
              <a:rPr lang="en-US" sz="2800" dirty="0">
                <a:solidFill>
                  <a:schemeClr val="accent3">
                    <a:alpha val="99000"/>
                  </a:schemeClr>
                </a:solidFill>
              </a:rPr>
              <a:t>No fixed schema for other properties</a:t>
            </a:r>
          </a:p>
          <a:p>
            <a:pPr lvl="1"/>
            <a:r>
              <a:rPr lang="en-US" sz="1800" dirty="0"/>
              <a:t>Each property is stored as a &lt;name, typed value&gt; pair</a:t>
            </a:r>
          </a:p>
          <a:p>
            <a:pPr lvl="1"/>
            <a:r>
              <a:rPr lang="en-US" sz="1800" dirty="0"/>
              <a:t>No schema stored for a table</a:t>
            </a:r>
          </a:p>
          <a:p>
            <a:pPr lvl="1"/>
            <a:r>
              <a:rPr lang="en-US" sz="1800" dirty="0"/>
              <a:t>Properties can be the standard .NET types </a:t>
            </a:r>
          </a:p>
          <a:p>
            <a:pPr lvl="1"/>
            <a:r>
              <a:rPr lang="en-US" sz="1800" dirty="0"/>
              <a:t>String, binary, </a:t>
            </a:r>
            <a:r>
              <a:rPr lang="en-US" sz="1800" dirty="0" err="1"/>
              <a:t>bool</a:t>
            </a:r>
            <a:r>
              <a:rPr lang="en-US" sz="1800" dirty="0"/>
              <a:t>, </a:t>
            </a:r>
            <a:r>
              <a:rPr lang="en-US" sz="1800" dirty="0" err="1"/>
              <a:t>DateTime</a:t>
            </a:r>
            <a:r>
              <a:rPr lang="en-US" sz="1800" dirty="0"/>
              <a:t>, GUID, </a:t>
            </a:r>
            <a:r>
              <a:rPr lang="en-US" sz="1800" dirty="0" err="1"/>
              <a:t>int</a:t>
            </a:r>
            <a:r>
              <a:rPr lang="en-US" sz="1800" dirty="0"/>
              <a:t>, int64, and double</a:t>
            </a:r>
          </a:p>
        </p:txBody>
      </p:sp>
      <p:grpSp>
        <p:nvGrpSpPr>
          <p:cNvPr id="10" name="Group 9"/>
          <p:cNvGrpSpPr/>
          <p:nvPr/>
        </p:nvGrpSpPr>
        <p:grpSpPr>
          <a:xfrm>
            <a:off x="7595266" y="2276531"/>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3190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574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72259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3401" y="1295401"/>
            <a:ext cx="11149013" cy="4191917"/>
          </a:xfrm>
        </p:spPr>
        <p:txBody>
          <a:bodyPr>
            <a:normAutofit lnSpcReduction="10000"/>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together</a:t>
            </a:r>
          </a:p>
          <a:p>
            <a:pPr lvl="1"/>
            <a:r>
              <a:rPr lang="en-US" sz="1400" spc="-51" dirty="0"/>
              <a:t>Efficient querying and cache locality</a:t>
            </a:r>
          </a:p>
          <a:p>
            <a:pPr lvl="1"/>
            <a:r>
              <a:rPr lang="en-US" sz="1400" spc="-51" dirty="0"/>
              <a:t>Endeavour to include partition key in all 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a:t>tps</a:t>
            </a:r>
            <a:r>
              <a:rPr lang="en-US" spc="-51" dirty="0"/>
              <a:t>/account</a:t>
            </a:r>
          </a:p>
          <a:p>
            <a:pPr lvl="1"/>
            <a:r>
              <a:rPr lang="en-US" spc="-51" smtClean="0"/>
              <a:t>Microsoft Azure </a:t>
            </a:r>
            <a:r>
              <a:rPr lang="en-US" spc="-51" dirty="0"/>
              <a:t>monitors the usage patterns of partitions</a:t>
            </a:r>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92801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p:nvPr>
        </p:nvSpPr>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Tree>
    <p:custDataLst>
      <p:tags r:id="rId1"/>
    </p:custDataLst>
    <p:extLst>
      <p:ext uri="{BB962C8B-B14F-4D97-AF65-F5344CB8AC3E}">
        <p14:creationId xmlns:p14="http://schemas.microsoft.com/office/powerpoint/2010/main" val="428126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sz="11500" dirty="0"/>
              <a:t>Starting With </a:t>
            </a:r>
            <a:br>
              <a:rPr lang="en-US" sz="11500" dirty="0"/>
            </a:br>
            <a:r>
              <a:rPr lang="en-US" sz="11500" dirty="0"/>
              <a:t>The Basics</a:t>
            </a:r>
          </a:p>
        </p:txBody>
      </p:sp>
      <p:sp>
        <p:nvSpPr>
          <p:cNvPr id="4" name="Subtitle 3"/>
          <p:cNvSpPr>
            <a:spLocks noGrp="1"/>
          </p:cNvSpPr>
          <p:nvPr>
            <p:ph type="subTitle" idx="1"/>
          </p:nvPr>
        </p:nvSpPr>
        <p:spPr/>
        <p:txBody>
          <a:bodyPr/>
          <a:lstStyle/>
          <a:p>
            <a:r>
              <a:rPr lang="en-US" dirty="0" smtClean="0"/>
              <a:t>SQL Database</a:t>
            </a:r>
            <a:endParaRPr lang="en-US" dirty="0"/>
          </a:p>
        </p:txBody>
      </p:sp>
    </p:spTree>
    <p:extLst>
      <p:ext uri="{BB962C8B-B14F-4D97-AF65-F5344CB8AC3E}">
        <p14:creationId xmlns:p14="http://schemas.microsoft.com/office/powerpoint/2010/main" val="90564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0701" y="228601"/>
            <a:ext cx="11149013" cy="1329595"/>
          </a:xfrm>
        </p:spPr>
        <p:txBody>
          <a:bodyPr>
            <a:normAutofit fontScale="90000"/>
          </a:bodyPr>
          <a:lstStyle/>
          <a:p>
            <a:r>
              <a:rPr lang="en-US" sz="4800" dirty="0"/>
              <a:t>SQL Database Billing Rates (As of 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200509" y="1805627"/>
            <a:ext cx="3345104" cy="3043210"/>
          </a:xfrm>
          <a:prstGeom prst="rect">
            <a:avLst/>
          </a:prstGeom>
          <a:noFill/>
          <a:ln>
            <a:noFill/>
          </a:ln>
        </p:spPr>
      </p:pic>
      <p:sp>
        <p:nvSpPr>
          <p:cNvPr id="7" name="Content Placeholder 2"/>
          <p:cNvSpPr txBox="1">
            <a:spLocks/>
          </p:cNvSpPr>
          <p:nvPr/>
        </p:nvSpPr>
        <p:spPr>
          <a:xfrm>
            <a:off x="6339283"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nvPr>
        </p:nvGraphicFramePr>
        <p:xfrm>
          <a:off x="4517027"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7027"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Data Transfers</a:t>
            </a:r>
          </a:p>
          <a:p>
            <a:pPr marL="3175" lvl="1" indent="0" defTabSz="914325">
              <a:spcBef>
                <a:spcPts val="600"/>
              </a:spcBef>
              <a:buNone/>
            </a:pPr>
            <a:r>
              <a:rPr lang="en-US" sz="1600" spc="-51" dirty="0"/>
              <a:t>North America and Europe regions $0.05 - $0.12 per GB outbound</a:t>
            </a:r>
          </a:p>
          <a:p>
            <a:pPr marL="3175" lvl="1" indent="0" defTabSz="914325">
              <a:spcBef>
                <a:spcPts val="600"/>
              </a:spcBef>
              <a:buNone/>
            </a:pPr>
            <a:r>
              <a:rPr lang="en-US" sz="1600" spc="-51" dirty="0"/>
              <a:t>Asia Pacific region $0.12 - $0.19 per GB outbound</a:t>
            </a:r>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7027"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a:t>Based on graduated rate based on database size</a:t>
            </a:r>
          </a:p>
          <a:p>
            <a:pPr marL="3175" indent="0" defTabSz="914325">
              <a:spcBef>
                <a:spcPts val="0"/>
              </a:spcBef>
              <a:spcAft>
                <a:spcPts val="300"/>
              </a:spcAft>
              <a:buNone/>
            </a:pPr>
            <a:r>
              <a:rPr lang="en-US" sz="1600" spc="-51" dirty="0"/>
              <a:t>Charged at monthly rate per database</a:t>
            </a:r>
          </a:p>
          <a:p>
            <a:pPr marL="3175" lvl="1" indent="0" defTabSz="914325">
              <a:spcBef>
                <a:spcPts val="600"/>
              </a:spcBef>
              <a:buNone/>
            </a:pPr>
            <a:r>
              <a:rPr lang="en-US" sz="1600" spc="-51" dirty="0"/>
              <a:t>Amortized over month -&gt; calculated on daily basis</a:t>
            </a:r>
          </a:p>
          <a:p>
            <a:pPr marL="3175" lvl="1" indent="0" defTabSz="914325">
              <a:spcBef>
                <a:spcPts val="600"/>
              </a:spcBef>
              <a:buNone/>
            </a:pPr>
            <a:r>
              <a:rPr lang="en-US" sz="1600" spc="-51" dirty="0"/>
              <a:t>No Transaction Charges</a:t>
            </a:r>
          </a:p>
        </p:txBody>
      </p:sp>
    </p:spTree>
    <p:extLst>
      <p:ext uri="{BB962C8B-B14F-4D97-AF65-F5344CB8AC3E}">
        <p14:creationId xmlns:p14="http://schemas.microsoft.com/office/powerpoint/2010/main" val="3593768338"/>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0"/>
            <a:ext cx="11149013" cy="553998"/>
          </a:xfrm>
        </p:spPr>
        <p:txBody>
          <a:bodyPr>
            <a:normAutofit fontScale="90000"/>
          </a:bodyPr>
          <a:lstStyle/>
          <a:p>
            <a:r>
              <a:rPr lang="en-US" sz="4000" dirty="0"/>
              <a:t>SQL Database Architecture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833903" y="1447800"/>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779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8528" y="228600"/>
            <a:ext cx="10943659" cy="747713"/>
          </a:xfrm>
        </p:spPr>
        <p:txBody>
          <a:bodyPr>
            <a:normAutofit fontScale="90000"/>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29" y="1600764"/>
            <a:ext cx="4990505" cy="3743854"/>
          </a:xfrm>
          <a:prstGeom prst="rect">
            <a:avLst/>
          </a:prstGeom>
        </p:spPr>
      </p:pic>
      <p:sp>
        <p:nvSpPr>
          <p:cNvPr id="6" name="Content Placeholder 2"/>
          <p:cNvSpPr txBox="1">
            <a:spLocks/>
          </p:cNvSpPr>
          <p:nvPr/>
        </p:nvSpPr>
        <p:spPr>
          <a:xfrm>
            <a:off x="5199034" y="1614462"/>
            <a:ext cx="6402946" cy="400528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SQL Database</a:t>
            </a:r>
          </a:p>
          <a:p>
            <a:pPr marL="3175" lvl="1" indent="0" defTabSz="914325">
              <a:spcBef>
                <a:spcPts val="600"/>
              </a:spcBef>
              <a:buNone/>
            </a:pPr>
            <a:r>
              <a:rPr lang="en-US" sz="2400" spc="-51" dirty="0">
                <a:solidFill>
                  <a:schemeClr val="bg2"/>
                </a:solidFill>
              </a:rPr>
              <a:t>SQL Server database technology as a service </a:t>
            </a:r>
          </a:p>
          <a:p>
            <a:pPr marL="3175" lvl="1" indent="0" defTabSz="914325">
              <a:spcBef>
                <a:spcPts val="600"/>
              </a:spcBef>
              <a:buNone/>
            </a:pPr>
            <a:r>
              <a:rPr lang="en-US" sz="2400" spc="-51" dirty="0">
                <a:solidFill>
                  <a:schemeClr val="bg2"/>
                </a:solidFill>
              </a:rPr>
              <a:t>Fully Managed</a:t>
            </a:r>
          </a:p>
          <a:p>
            <a:pPr marL="3175" lvl="1" indent="0" defTabSz="914325">
              <a:spcBef>
                <a:spcPts val="600"/>
              </a:spcBef>
              <a:buNone/>
            </a:pPr>
            <a:r>
              <a:rPr lang="en-US" sz="2400" spc="-51" dirty="0">
                <a:solidFill>
                  <a:schemeClr val="bg2"/>
                </a:solidFill>
              </a:rPr>
              <a:t>Enterprise-ready with automatic support for HA</a:t>
            </a:r>
          </a:p>
          <a:p>
            <a:pPr marL="3175" lvl="1" indent="0" defTabSz="914325">
              <a:spcBef>
                <a:spcPts val="600"/>
              </a:spcBef>
              <a:buNone/>
            </a:pPr>
            <a:r>
              <a:rPr lang="en-US" sz="2400" spc="-51" dirty="0">
                <a:solidFill>
                  <a:schemeClr val="bg2"/>
                </a:solidFill>
              </a:rPr>
              <a:t>Designed to scale out elastically with demand</a:t>
            </a:r>
          </a:p>
          <a:p>
            <a:pPr marL="3175" lvl="1" indent="0" defTabSz="914325">
              <a:spcBef>
                <a:spcPts val="600"/>
              </a:spcBef>
              <a:buNone/>
            </a:pPr>
            <a:r>
              <a:rPr lang="en-US" sz="2400" spc="-51" dirty="0">
                <a:solidFill>
                  <a:schemeClr val="bg2"/>
                </a:solidFill>
              </a:rPr>
              <a:t>Ideal for simple and complex applications</a:t>
            </a:r>
          </a:p>
        </p:txBody>
      </p:sp>
    </p:spTree>
    <p:extLst>
      <p:ext uri="{BB962C8B-B14F-4D97-AF65-F5344CB8AC3E}">
        <p14:creationId xmlns:p14="http://schemas.microsoft.com/office/powerpoint/2010/main" val="365273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5088</TotalTime>
  <Words>9028</Words>
  <Application>Microsoft Office PowerPoint</Application>
  <PresentationFormat>Widescreen</PresentationFormat>
  <Paragraphs>1563</Paragraphs>
  <Slides>85</Slides>
  <Notes>55</Notes>
  <HiddenSlides>34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メイリオ</vt:lpstr>
      <vt:lpstr>Arial</vt:lpstr>
      <vt:lpstr>Calibri</vt:lpstr>
      <vt:lpstr>Consolas</vt:lpstr>
      <vt:lpstr>Segoe UI</vt:lpstr>
      <vt:lpstr>Segoe UI Light</vt:lpstr>
      <vt:lpstr>Segoe UI Symbol</vt:lpstr>
      <vt:lpstr>Times New Roman</vt:lpstr>
      <vt:lpstr>Wingdings</vt:lpstr>
      <vt:lpstr>Azure Medium</vt:lpstr>
      <vt:lpstr>Azure Data Overview</vt:lpstr>
      <vt:lpstr>Agenda</vt:lpstr>
      <vt:lpstr>SQL Database</vt:lpstr>
      <vt:lpstr>A Continuous Offering    From Private To     Public Cloud</vt:lpstr>
      <vt:lpstr> Architecture</vt:lpstr>
      <vt:lpstr>A Server Is Not A Machine</vt:lpstr>
      <vt:lpstr>How It Works</vt:lpstr>
      <vt:lpstr>Starting With  The Basics</vt:lpstr>
      <vt:lpstr>The Basics</vt:lpstr>
      <vt:lpstr>Server Provisioning</vt:lpstr>
      <vt:lpstr>Selecting the right Edition</vt:lpstr>
      <vt:lpstr>Demo</vt:lpstr>
      <vt:lpstr>Create And Deploy  Your Database</vt:lpstr>
      <vt:lpstr>Create Database…</vt:lpstr>
      <vt:lpstr>Enhanced Tooling</vt:lpstr>
      <vt:lpstr>Database Deployment</vt:lpstr>
      <vt:lpstr>Demo</vt:lpstr>
      <vt:lpstr>Secure Your  Database</vt:lpstr>
      <vt:lpstr>There Are Two  Ways To Secure  A Database:</vt:lpstr>
      <vt:lpstr>Server Benefits</vt:lpstr>
      <vt:lpstr>Database Benefits</vt:lpstr>
      <vt:lpstr>SQL Database Firewall</vt:lpstr>
      <vt:lpstr>Application Connectivity</vt:lpstr>
      <vt:lpstr>SQL on IaaS</vt:lpstr>
      <vt:lpstr>Run SQL on VM</vt:lpstr>
      <vt:lpstr>SQL Database vs SQL IaaS Comparison</vt:lpstr>
      <vt:lpstr>Azure Files</vt:lpstr>
      <vt:lpstr>Azure Files – Customer Quotes</vt:lpstr>
      <vt:lpstr>Sharing Files – The old way</vt:lpstr>
      <vt:lpstr>Azure Files</vt:lpstr>
      <vt:lpstr>Azure Files - Scenarios</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Azure Files: Getting Started</vt:lpstr>
      <vt:lpstr>Demo: Azure Files – Part 2</vt:lpstr>
      <vt:lpstr>Website Served From Azure File Share</vt:lpstr>
      <vt:lpstr>Azure Files</vt:lpstr>
      <vt:lpstr>PowerPoint Presentation</vt:lpstr>
      <vt:lpstr>Blob Storage</vt:lpstr>
      <vt:lpstr>Blob Storage Concepts</vt:lpstr>
      <vt:lpstr>Blob Details</vt:lpstr>
      <vt:lpstr>Blob Details</vt:lpstr>
      <vt:lpstr>Blob Details</vt:lpstr>
      <vt:lpstr>Blob Containers</vt:lpstr>
      <vt:lpstr>Enumerating Blobs</vt:lpstr>
      <vt:lpstr>Pagination</vt:lpstr>
      <vt:lpstr>Tour of the Blob Service</vt:lpstr>
      <vt:lpstr>Two Types of Blobs Under the Hood</vt:lpstr>
      <vt:lpstr>Uploading a Block Blob</vt:lpstr>
      <vt:lpstr>Page Blob – Random Read/Write</vt:lpstr>
      <vt:lpstr>Shared Access Signatures</vt:lpstr>
      <vt:lpstr>Ad Hoc Signatures</vt:lpstr>
      <vt:lpstr>Policy Based Signatures</vt:lpstr>
      <vt:lpstr>NoSQL</vt:lpstr>
      <vt:lpstr>Generally more scalable</vt:lpstr>
      <vt:lpstr>NoSQL on Azure</vt:lpstr>
      <vt:lpstr>Queues</vt:lpstr>
      <vt:lpstr>Components</vt:lpstr>
      <vt:lpstr>URL Format</vt:lpstr>
      <vt:lpstr>Queue Considerations</vt:lpstr>
      <vt:lpstr>Queue</vt:lpstr>
      <vt:lpstr>Why use Queue?</vt:lpstr>
      <vt:lpstr>Azure Storage Architecture</vt:lpstr>
      <vt:lpstr>Tables</vt:lpstr>
      <vt:lpstr>Table Storage Concepts </vt:lpstr>
      <vt:lpstr>Table Details</vt:lpstr>
      <vt:lpstr>Entity Properties</vt:lpstr>
      <vt:lpstr>No Fixed Schema</vt:lpstr>
      <vt:lpstr>Querying</vt:lpstr>
      <vt:lpstr>Purpose of the PartitionKey</vt:lpstr>
      <vt:lpstr>Partitions and Partition Ranges</vt:lpstr>
      <vt:lpstr>PowerPoint Presentation</vt:lpstr>
      <vt:lpstr>PowerPoint Presentation</vt:lpstr>
      <vt:lpstr>PowerPoint Presentation</vt:lpstr>
      <vt:lpstr>PowerPoint Presentation</vt:lpstr>
      <vt:lpstr>PowerPoint Presentation</vt:lpstr>
      <vt:lpstr>SQL Database Billing Rates (As of February 2012)</vt:lpstr>
      <vt:lpstr>SQL Database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280</cp:revision>
  <cp:lastPrinted>2014-03-26T17:46:13Z</cp:lastPrinted>
  <dcterms:created xsi:type="dcterms:W3CDTF">2014-03-19T23:21:38Z</dcterms:created>
  <dcterms:modified xsi:type="dcterms:W3CDTF">2014-10-06T22:22:34Z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